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90" r:id="rId22"/>
    <p:sldId id="292" r:id="rId23"/>
    <p:sldId id="293" r:id="rId24"/>
    <p:sldId id="294" r:id="rId25"/>
    <p:sldId id="297" r:id="rId26"/>
    <p:sldId id="305" r:id="rId27"/>
  </p:sldIdLst>
  <p:sldSz cx="4610100" cy="3460750"/>
  <p:notesSz cx="4610100" cy="3460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9BEA66-0DFB-4493-8EF2-1A1879DA7E3A}" v="5" dt="2026-09-16T07:34:14.61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2" d="100"/>
          <a:sy n="202" d="100"/>
        </p:scale>
        <p:origin x="2010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delSld modSld">
      <pc:chgData name="Espinola-Arredondo, Ana" userId="2389861a-9b00-4e05-a52a-bbe4d3cfc079" providerId="ADAL" clId="{C3B567F4-D47D-4E0A-8CE6-A4A2CCB9A48E}" dt="2026-09-10T11:18:57.461" v="124" actId="14100"/>
      <pc:docMkLst>
        <pc:docMk/>
      </pc:docMkLst>
      <pc:sldChg chg="modSp mod">
        <pc:chgData name="Espinola-Arredondo, Ana" userId="2389861a-9b00-4e05-a52a-bbe4d3cfc079" providerId="ADAL" clId="{C3B567F4-D47D-4E0A-8CE6-A4A2CCB9A48E}" dt="2026-09-10T11:12:14.612" v="31" actId="403"/>
        <pc:sldMkLst>
          <pc:docMk/>
          <pc:sldMk cId="0" sldId="268"/>
        </pc:sldMkLst>
        <pc:spChg chg="mod">
          <ac:chgData name="Espinola-Arredondo, Ana" userId="2389861a-9b00-4e05-a52a-bbe4d3cfc079" providerId="ADAL" clId="{C3B567F4-D47D-4E0A-8CE6-A4A2CCB9A48E}" dt="2026-09-10T11:12:08.988" v="29" actId="1076"/>
          <ac:spMkLst>
            <pc:docMk/>
            <pc:sldMk cId="0" sldId="268"/>
            <ac:spMk id="4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0T11:12:14.612" v="31" actId="403"/>
          <ac:spMkLst>
            <pc:docMk/>
            <pc:sldMk cId="0" sldId="268"/>
            <ac:spMk id="8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8:57.461" v="124" actId="14100"/>
        <pc:sldMkLst>
          <pc:docMk/>
          <pc:sldMk cId="0" sldId="269"/>
        </pc:sldMkLst>
        <pc:graphicFrameChg chg="mod">
          <ac:chgData name="Espinola-Arredondo, Ana" userId="2389861a-9b00-4e05-a52a-bbe4d3cfc079" providerId="ADAL" clId="{C3B567F4-D47D-4E0A-8CE6-A4A2CCB9A48E}" dt="2026-09-10T11:18:57.461" v="124" actId="14100"/>
          <ac:graphicFrameMkLst>
            <pc:docMk/>
            <pc:sldMk cId="0" sldId="269"/>
            <ac:graphicFrameMk id="13" creationId="{4F50CA57-E13F-9F26-37F2-74FC59DCD55A}"/>
          </ac:graphicFrameMkLst>
        </pc:graphicFrameChg>
      </pc:sldChg>
      <pc:sldChg chg="modSp mod">
        <pc:chgData name="Espinola-Arredondo, Ana" userId="2389861a-9b00-4e05-a52a-bbe4d3cfc079" providerId="ADAL" clId="{C3B567F4-D47D-4E0A-8CE6-A4A2CCB9A48E}" dt="2026-09-10T11:12:33.708" v="34" actId="1076"/>
        <pc:sldMkLst>
          <pc:docMk/>
          <pc:sldMk cId="0" sldId="270"/>
        </pc:sldMkLst>
        <pc:spChg chg="mod">
          <ac:chgData name="Espinola-Arredondo, Ana" userId="2389861a-9b00-4e05-a52a-bbe4d3cfc079" providerId="ADAL" clId="{C3B567F4-D47D-4E0A-8CE6-A4A2CCB9A48E}" dt="2026-09-10T11:12:33.708" v="34" actId="1076"/>
          <ac:spMkLst>
            <pc:docMk/>
            <pc:sldMk cId="0" sldId="270"/>
            <ac:spMk id="13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3:03.915" v="38" actId="1076"/>
        <pc:sldMkLst>
          <pc:docMk/>
          <pc:sldMk cId="3463939494" sldId="272"/>
        </pc:sldMkLst>
        <pc:spChg chg="mod">
          <ac:chgData name="Espinola-Arredondo, Ana" userId="2389861a-9b00-4e05-a52a-bbe4d3cfc079" providerId="ADAL" clId="{C3B567F4-D47D-4E0A-8CE6-A4A2CCB9A48E}" dt="2026-09-10T11:13:03.915" v="38" actId="1076"/>
          <ac:spMkLst>
            <pc:docMk/>
            <pc:sldMk cId="3463939494" sldId="272"/>
            <ac:spMk id="10" creationId="{2F97B1DB-0929-0E19-F788-6B3E17BC5B25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3:11.284" v="41" actId="14100"/>
        <pc:sldMkLst>
          <pc:docMk/>
          <pc:sldMk cId="2822527253" sldId="273"/>
        </pc:sldMkLst>
        <pc:spChg chg="mod">
          <ac:chgData name="Espinola-Arredondo, Ana" userId="2389861a-9b00-4e05-a52a-bbe4d3cfc079" providerId="ADAL" clId="{C3B567F4-D47D-4E0A-8CE6-A4A2CCB9A48E}" dt="2026-09-10T11:13:11.284" v="41" actId="14100"/>
          <ac:spMkLst>
            <pc:docMk/>
            <pc:sldMk cId="2822527253" sldId="273"/>
            <ac:spMk id="10" creationId="{B826EECB-06EC-EF2F-2F5F-D76E794C4AE3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3:25.516" v="46" actId="14100"/>
        <pc:sldMkLst>
          <pc:docMk/>
          <pc:sldMk cId="1314509773" sldId="274"/>
        </pc:sldMkLst>
        <pc:spChg chg="mod">
          <ac:chgData name="Espinola-Arredondo, Ana" userId="2389861a-9b00-4e05-a52a-bbe4d3cfc079" providerId="ADAL" clId="{C3B567F4-D47D-4E0A-8CE6-A4A2CCB9A48E}" dt="2026-09-10T11:13:25.516" v="46" actId="14100"/>
          <ac:spMkLst>
            <pc:docMk/>
            <pc:sldMk cId="1314509773" sldId="274"/>
            <ac:spMk id="10" creationId="{85C7FE16-7661-1BD2-0921-4767C974F27C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3:39.506" v="51" actId="27636"/>
        <pc:sldMkLst>
          <pc:docMk/>
          <pc:sldMk cId="0" sldId="275"/>
        </pc:sldMkLst>
        <pc:spChg chg="mod">
          <ac:chgData name="Espinola-Arredondo, Ana" userId="2389861a-9b00-4e05-a52a-bbe4d3cfc079" providerId="ADAL" clId="{C3B567F4-D47D-4E0A-8CE6-A4A2CCB9A48E}" dt="2026-09-10T11:13:39.506" v="51" actId="27636"/>
          <ac:spMkLst>
            <pc:docMk/>
            <pc:sldMk cId="0" sldId="275"/>
            <ac:spMk id="7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3:51.479" v="57" actId="403"/>
        <pc:sldMkLst>
          <pc:docMk/>
          <pc:sldMk cId="0" sldId="276"/>
        </pc:sldMkLst>
        <pc:spChg chg="mod">
          <ac:chgData name="Espinola-Arredondo, Ana" userId="2389861a-9b00-4e05-a52a-bbe4d3cfc079" providerId="ADAL" clId="{C3B567F4-D47D-4E0A-8CE6-A4A2CCB9A48E}" dt="2026-09-10T11:13:51.479" v="57" actId="403"/>
          <ac:spMkLst>
            <pc:docMk/>
            <pc:sldMk cId="0" sldId="276"/>
            <ac:spMk id="11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3:57.521" v="58" actId="403"/>
        <pc:sldMkLst>
          <pc:docMk/>
          <pc:sldMk cId="0" sldId="277"/>
        </pc:sldMkLst>
        <pc:spChg chg="mod">
          <ac:chgData name="Espinola-Arredondo, Ana" userId="2389861a-9b00-4e05-a52a-bbe4d3cfc079" providerId="ADAL" clId="{C3B567F4-D47D-4E0A-8CE6-A4A2CCB9A48E}" dt="2026-09-10T11:13:57.521" v="58" actId="403"/>
          <ac:spMkLst>
            <pc:docMk/>
            <pc:sldMk cId="0" sldId="277"/>
            <ac:spMk id="9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4:22.899" v="62" actId="108"/>
        <pc:sldMkLst>
          <pc:docMk/>
          <pc:sldMk cId="0" sldId="278"/>
        </pc:sldMkLst>
        <pc:spChg chg="mod">
          <ac:chgData name="Espinola-Arredondo, Ana" userId="2389861a-9b00-4e05-a52a-bbe4d3cfc079" providerId="ADAL" clId="{C3B567F4-D47D-4E0A-8CE6-A4A2CCB9A48E}" dt="2026-09-10T11:14:22.899" v="62" actId="108"/>
          <ac:spMkLst>
            <pc:docMk/>
            <pc:sldMk cId="0" sldId="278"/>
            <ac:spMk id="194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4:30.430" v="63" actId="403"/>
        <pc:sldMkLst>
          <pc:docMk/>
          <pc:sldMk cId="0" sldId="279"/>
        </pc:sldMkLst>
        <pc:spChg chg="mod">
          <ac:chgData name="Espinola-Arredondo, Ana" userId="2389861a-9b00-4e05-a52a-bbe4d3cfc079" providerId="ADAL" clId="{C3B567F4-D47D-4E0A-8CE6-A4A2CCB9A48E}" dt="2026-09-10T11:14:30.430" v="63" actId="403"/>
          <ac:spMkLst>
            <pc:docMk/>
            <pc:sldMk cId="0" sldId="279"/>
            <ac:spMk id="207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5:13.518" v="79" actId="14100"/>
        <pc:sldMkLst>
          <pc:docMk/>
          <pc:sldMk cId="0" sldId="280"/>
        </pc:sldMkLst>
        <pc:spChg chg="mod">
          <ac:chgData name="Espinola-Arredondo, Ana" userId="2389861a-9b00-4e05-a52a-bbe4d3cfc079" providerId="ADAL" clId="{C3B567F4-D47D-4E0A-8CE6-A4A2CCB9A48E}" dt="2026-09-10T11:15:08.831" v="77" actId="14100"/>
          <ac:spMkLst>
            <pc:docMk/>
            <pc:sldMk cId="0" sldId="280"/>
            <ac:spMk id="5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0T11:15:13.518" v="79" actId="14100"/>
          <ac:spMkLst>
            <pc:docMk/>
            <pc:sldMk cId="0" sldId="280"/>
            <ac:spMk id="11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5:39.852" v="85" actId="14100"/>
        <pc:sldMkLst>
          <pc:docMk/>
          <pc:sldMk cId="0" sldId="281"/>
        </pc:sldMkLst>
        <pc:spChg chg="mod">
          <ac:chgData name="Espinola-Arredondo, Ana" userId="2389861a-9b00-4e05-a52a-bbe4d3cfc079" providerId="ADAL" clId="{C3B567F4-D47D-4E0A-8CE6-A4A2CCB9A48E}" dt="2026-09-10T11:15:22.807" v="80" actId="1076"/>
          <ac:spMkLst>
            <pc:docMk/>
            <pc:sldMk cId="0" sldId="281"/>
            <ac:spMk id="5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0T11:15:39.852" v="85" actId="14100"/>
          <ac:spMkLst>
            <pc:docMk/>
            <pc:sldMk cId="0" sldId="281"/>
            <ac:spMk id="14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6:39.780" v="98" actId="1076"/>
        <pc:sldMkLst>
          <pc:docMk/>
          <pc:sldMk cId="0" sldId="284"/>
        </pc:sldMkLst>
        <pc:spChg chg="mod">
          <ac:chgData name="Espinola-Arredondo, Ana" userId="2389861a-9b00-4e05-a52a-bbe4d3cfc079" providerId="ADAL" clId="{C3B567F4-D47D-4E0A-8CE6-A4A2CCB9A48E}" dt="2026-09-10T11:16:39.780" v="98" actId="1076"/>
          <ac:spMkLst>
            <pc:docMk/>
            <pc:sldMk cId="0" sldId="284"/>
            <ac:spMk id="14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7:00.349" v="104" actId="20577"/>
        <pc:sldMkLst>
          <pc:docMk/>
          <pc:sldMk cId="0" sldId="285"/>
        </pc:sldMkLst>
        <pc:spChg chg="mod">
          <ac:chgData name="Espinola-Arredondo, Ana" userId="2389861a-9b00-4e05-a52a-bbe4d3cfc079" providerId="ADAL" clId="{C3B567F4-D47D-4E0A-8CE6-A4A2CCB9A48E}" dt="2026-09-10T11:17:00.349" v="104" actId="20577"/>
          <ac:spMkLst>
            <pc:docMk/>
            <pc:sldMk cId="0" sldId="285"/>
            <ac:spMk id="5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0T11:16:56.512" v="102" actId="1076"/>
          <ac:spMkLst>
            <pc:docMk/>
            <pc:sldMk cId="0" sldId="285"/>
            <ac:spMk id="14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7:15.492" v="107" actId="14100"/>
        <pc:sldMkLst>
          <pc:docMk/>
          <pc:sldMk cId="0" sldId="286"/>
        </pc:sldMkLst>
        <pc:spChg chg="mod">
          <ac:chgData name="Espinola-Arredondo, Ana" userId="2389861a-9b00-4e05-a52a-bbe4d3cfc079" providerId="ADAL" clId="{C3B567F4-D47D-4E0A-8CE6-A4A2CCB9A48E}" dt="2026-09-10T11:17:15.492" v="107" actId="14100"/>
          <ac:spMkLst>
            <pc:docMk/>
            <pc:sldMk cId="0" sldId="286"/>
            <ac:spMk id="3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7:26.033" v="109" actId="14100"/>
        <pc:sldMkLst>
          <pc:docMk/>
          <pc:sldMk cId="0" sldId="287"/>
        </pc:sldMkLst>
        <pc:spChg chg="mod">
          <ac:chgData name="Espinola-Arredondo, Ana" userId="2389861a-9b00-4e05-a52a-bbe4d3cfc079" providerId="ADAL" clId="{C3B567F4-D47D-4E0A-8CE6-A4A2CCB9A48E}" dt="2026-09-10T11:17:26.033" v="109" actId="14100"/>
          <ac:spMkLst>
            <pc:docMk/>
            <pc:sldMk cId="0" sldId="287"/>
            <ac:spMk id="4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7:55.280" v="114" actId="255"/>
        <pc:sldMkLst>
          <pc:docMk/>
          <pc:sldMk cId="0" sldId="293"/>
        </pc:sldMkLst>
        <pc:spChg chg="mod">
          <ac:chgData name="Espinola-Arredondo, Ana" userId="2389861a-9b00-4e05-a52a-bbe4d3cfc079" providerId="ADAL" clId="{C3B567F4-D47D-4E0A-8CE6-A4A2CCB9A48E}" dt="2026-09-10T11:17:51.834" v="113" actId="255"/>
          <ac:spMkLst>
            <pc:docMk/>
            <pc:sldMk cId="0" sldId="293"/>
            <ac:spMk id="4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0T11:17:55.280" v="114" actId="255"/>
          <ac:spMkLst>
            <pc:docMk/>
            <pc:sldMk cId="0" sldId="293"/>
            <ac:spMk id="6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8:20.524" v="116" actId="1076"/>
        <pc:sldMkLst>
          <pc:docMk/>
          <pc:sldMk cId="0" sldId="297"/>
        </pc:sldMkLst>
        <pc:spChg chg="mod">
          <ac:chgData name="Espinola-Arredondo, Ana" userId="2389861a-9b00-4e05-a52a-bbe4d3cfc079" providerId="ADAL" clId="{C3B567F4-D47D-4E0A-8CE6-A4A2CCB9A48E}" dt="2026-09-10T11:18:20.524" v="116" actId="1076"/>
          <ac:spMkLst>
            <pc:docMk/>
            <pc:sldMk cId="0" sldId="297"/>
            <ac:spMk id="5" creationId="{00000000-0000-0000-0000-000000000000}"/>
          </ac:spMkLst>
        </pc:spChg>
        <pc:spChg chg="mod">
          <ac:chgData name="Espinola-Arredondo, Ana" userId="2389861a-9b00-4e05-a52a-bbe4d3cfc079" providerId="ADAL" clId="{C3B567F4-D47D-4E0A-8CE6-A4A2CCB9A48E}" dt="2026-09-10T11:18:07.624" v="115" actId="20577"/>
          <ac:spMkLst>
            <pc:docMk/>
            <pc:sldMk cId="0" sldId="297"/>
            <ac:spMk id="8" creationId="{00000000-0000-0000-0000-000000000000}"/>
          </ac:spMkLst>
        </pc:spChg>
      </pc:sldChg>
      <pc:sldChg chg="modSp mod">
        <pc:chgData name="Espinola-Arredondo, Ana" userId="2389861a-9b00-4e05-a52a-bbe4d3cfc079" providerId="ADAL" clId="{C3B567F4-D47D-4E0A-8CE6-A4A2CCB9A48E}" dt="2026-09-10T11:18:34.563" v="122" actId="14100"/>
        <pc:sldMkLst>
          <pc:docMk/>
          <pc:sldMk cId="0" sldId="305"/>
        </pc:sldMkLst>
        <pc:spChg chg="mod">
          <ac:chgData name="Espinola-Arredondo, Ana" userId="2389861a-9b00-4e05-a52a-bbe4d3cfc079" providerId="ADAL" clId="{C3B567F4-D47D-4E0A-8CE6-A4A2CCB9A48E}" dt="2026-09-10T11:18:34.563" v="122" actId="14100"/>
          <ac:spMkLst>
            <pc:docMk/>
            <pc:sldMk cId="0" sldId="305"/>
            <ac:spMk id="11" creationId="{00000000-0000-0000-0000-000000000000}"/>
          </ac:spMkLst>
        </pc:spChg>
      </pc:sldChg>
    </pc:docChg>
  </pc:docChgLst>
  <pc:docChgLst>
    <pc:chgData name="Espinola-Arredondo, Ana" userId="2389861a-9b00-4e05-a52a-bbe4d3cfc079" providerId="ADAL" clId="{0500219B-9F7E-4582-A254-E9FC10B69820}"/>
    <pc:docChg chg="modSld">
      <pc:chgData name="Espinola-Arredondo, Ana" userId="2389861a-9b00-4e05-a52a-bbe4d3cfc079" providerId="ADAL" clId="{0500219B-9F7E-4582-A254-E9FC10B69820}" dt="2026-09-16T07:34:14.613" v="17"/>
      <pc:docMkLst>
        <pc:docMk/>
      </pc:docMkLst>
      <pc:sldChg chg="modSp">
        <pc:chgData name="Espinola-Arredondo, Ana" userId="2389861a-9b00-4e05-a52a-bbe4d3cfc079" providerId="ADAL" clId="{0500219B-9F7E-4582-A254-E9FC10B69820}" dt="2026-09-16T07:34:14.613" v="17"/>
        <pc:sldMkLst>
          <pc:docMk/>
          <pc:sldMk cId="0" sldId="283"/>
        </pc:sldMkLst>
        <pc:spChg chg="mod">
          <ac:chgData name="Espinola-Arredondo, Ana" userId="2389861a-9b00-4e05-a52a-bbe4d3cfc079" providerId="ADAL" clId="{0500219B-9F7E-4582-A254-E9FC10B69820}" dt="2026-09-16T07:34:14.613" v="17"/>
          <ac:spMkLst>
            <pc:docMk/>
            <pc:sldMk cId="0" sldId="283"/>
            <ac:spMk id="166" creationId="{00000000-0000-0000-0000-000000000000}"/>
          </ac:spMkLst>
        </pc:spChg>
      </pc:sldChg>
      <pc:sldChg chg="modSp mod">
        <pc:chgData name="Espinola-Arredondo, Ana" userId="2389861a-9b00-4e05-a52a-bbe4d3cfc079" providerId="ADAL" clId="{0500219B-9F7E-4582-A254-E9FC10B69820}" dt="2026-09-16T07:33:37.276" v="12" actId="20577"/>
        <pc:sldMkLst>
          <pc:docMk/>
          <pc:sldMk cId="0" sldId="305"/>
        </pc:sldMkLst>
        <pc:spChg chg="mod">
          <ac:chgData name="Espinola-Arredondo, Ana" userId="2389861a-9b00-4e05-a52a-bbe4d3cfc079" providerId="ADAL" clId="{0500219B-9F7E-4582-A254-E9FC10B69820}" dt="2026-09-16T07:33:37.276" v="12" actId="20577"/>
          <ac:spMkLst>
            <pc:docMk/>
            <pc:sldMk cId="0" sldId="305"/>
            <ac:spMk id="11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6F3F78-8948-48BA-B6BC-95FDE99719C1}" type="doc">
      <dgm:prSet loTypeId="urn:microsoft.com/office/officeart/2005/8/layout/vProcess5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D665A05-8DCD-443C-A0CE-AA305B8B398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900" b="1" dirty="0"/>
            <a:t>Output decision of two competing Firms:</a:t>
          </a:r>
        </a:p>
      </dgm:t>
    </dgm:pt>
    <dgm:pt modelId="{18B31AE6-CA42-458A-99F3-16CF5577D011}" type="parTrans" cxnId="{1FACDA0E-2E8F-49C5-8649-42FC6C5D5FC0}">
      <dgm:prSet/>
      <dgm:spPr/>
      <dgm:t>
        <a:bodyPr/>
        <a:lstStyle/>
        <a:p>
          <a:endParaRPr lang="en-US" sz="900"/>
        </a:p>
      </dgm:t>
    </dgm:pt>
    <dgm:pt modelId="{5CA3F4B1-6863-475E-9763-0371243EC33B}" type="sibTrans" cxnId="{1FACDA0E-2E8F-49C5-8649-42FC6C5D5FC0}">
      <dgm:prSet custT="1"/>
      <dgm:spPr/>
      <dgm:t>
        <a:bodyPr/>
        <a:lstStyle/>
        <a:p>
          <a:endParaRPr lang="en-US" sz="900"/>
        </a:p>
      </dgm:t>
    </dgm:pt>
    <dgm:pt modelId="{923D6249-1B56-4B1B-BBFB-C75BEB82B4A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900" dirty="0"/>
            <a:t>Cournot model of output competition.</a:t>
          </a:r>
        </a:p>
      </dgm:t>
    </dgm:pt>
    <dgm:pt modelId="{00BE104D-2E7B-4C62-AA8D-8878AA9E4CE4}" type="parTrans" cxnId="{70E6D40D-6B6E-4DEE-8366-3232F56B407C}">
      <dgm:prSet/>
      <dgm:spPr/>
      <dgm:t>
        <a:bodyPr/>
        <a:lstStyle/>
        <a:p>
          <a:endParaRPr lang="en-US" sz="900"/>
        </a:p>
      </dgm:t>
    </dgm:pt>
    <dgm:pt modelId="{F19FFF95-9372-4E32-83D9-AFA2D69F452C}" type="sibTrans" cxnId="{70E6D40D-6B6E-4DEE-8366-3232F56B407C}">
      <dgm:prSet custT="1"/>
      <dgm:spPr/>
      <dgm:t>
        <a:bodyPr/>
        <a:lstStyle/>
        <a:p>
          <a:endParaRPr lang="en-US" sz="900"/>
        </a:p>
      </dgm:t>
    </dgm:pt>
    <dgm:pt modelId="{05457CE3-10C0-4E41-8EB7-422CDDC7D46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900" b="1" dirty="0"/>
            <a:t>Research and Development expenditures:</a:t>
          </a:r>
        </a:p>
      </dgm:t>
    </dgm:pt>
    <dgm:pt modelId="{093F3C16-AAA9-444A-88E1-48745351B736}" type="parTrans" cxnId="{57C72165-E67C-4C43-A833-BE328EED5D45}">
      <dgm:prSet/>
      <dgm:spPr/>
      <dgm:t>
        <a:bodyPr/>
        <a:lstStyle/>
        <a:p>
          <a:endParaRPr lang="en-US" sz="900"/>
        </a:p>
      </dgm:t>
    </dgm:pt>
    <dgm:pt modelId="{4D6C63F6-F40E-4E8A-A24C-51136C9131FB}" type="sibTrans" cxnId="{57C72165-E67C-4C43-A833-BE328EED5D45}">
      <dgm:prSet custT="1"/>
      <dgm:spPr/>
      <dgm:t>
        <a:bodyPr/>
        <a:lstStyle/>
        <a:p>
          <a:endParaRPr lang="en-US" sz="900"/>
        </a:p>
      </dgm:t>
    </dgm:pt>
    <dgm:pt modelId="{CC3B58A8-A6A8-46E5-9877-92BBE13151BB}">
      <dgm:prSet custT="1"/>
      <dgm:spPr/>
      <dgm:t>
        <a:bodyPr/>
        <a:lstStyle/>
        <a:p>
          <a:endParaRPr lang="en-US" sz="900"/>
        </a:p>
      </dgm:t>
    </dgm:pt>
    <dgm:pt modelId="{122AD388-9A84-471A-8932-4A87AB48177E}" type="parTrans" cxnId="{F2086CC7-84CB-4FFF-BF7E-05EDD6D65079}">
      <dgm:prSet/>
      <dgm:spPr/>
      <dgm:t>
        <a:bodyPr/>
        <a:lstStyle/>
        <a:p>
          <a:endParaRPr lang="en-US" sz="900"/>
        </a:p>
      </dgm:t>
    </dgm:pt>
    <dgm:pt modelId="{DDAA28C0-A52E-43C3-807D-997D1A0D63AB}" type="sibTrans" cxnId="{F2086CC7-84CB-4FFF-BF7E-05EDD6D65079}">
      <dgm:prSet/>
      <dgm:spPr/>
      <dgm:t>
        <a:bodyPr/>
        <a:lstStyle/>
        <a:p>
          <a:endParaRPr lang="en-US" sz="900"/>
        </a:p>
      </dgm:t>
    </dgm:pt>
    <dgm:pt modelId="{0DE84955-17A2-4BF8-8A67-11288C9BA3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900" dirty="0"/>
            <a:t>OPEC pricing, how to sustain collusion in the long run...</a:t>
          </a:r>
        </a:p>
      </dgm:t>
    </dgm:pt>
    <dgm:pt modelId="{75907EB9-537E-4A7F-8A71-8D83B85AB6AA}" type="parTrans" cxnId="{E084B3A5-B7EA-4CBE-9205-20EFFB66066E}">
      <dgm:prSet/>
      <dgm:spPr/>
      <dgm:t>
        <a:bodyPr/>
        <a:lstStyle/>
        <a:p>
          <a:endParaRPr lang="en-US" sz="900"/>
        </a:p>
      </dgm:t>
    </dgm:pt>
    <dgm:pt modelId="{65605626-5AE6-4696-A863-2645309288DD}" type="sibTrans" cxnId="{E084B3A5-B7EA-4CBE-9205-20EFFB66066E}">
      <dgm:prSet/>
      <dgm:spPr/>
      <dgm:t>
        <a:bodyPr/>
        <a:lstStyle/>
        <a:p>
          <a:endParaRPr lang="en-US" sz="900"/>
        </a:p>
      </dgm:t>
    </dgm:pt>
    <dgm:pt modelId="{9E0B60F6-A215-4F73-9267-F72E61F19911}" type="pres">
      <dgm:prSet presAssocID="{6E6F3F78-8948-48BA-B6BC-95FDE99719C1}" presName="outerComposite" presStyleCnt="0">
        <dgm:presLayoutVars>
          <dgm:chMax val="5"/>
          <dgm:dir/>
          <dgm:resizeHandles val="exact"/>
        </dgm:presLayoutVars>
      </dgm:prSet>
      <dgm:spPr/>
    </dgm:pt>
    <dgm:pt modelId="{7BFA0AE4-DE9C-466F-B4BF-63B491399026}" type="pres">
      <dgm:prSet presAssocID="{6E6F3F78-8948-48BA-B6BC-95FDE99719C1}" presName="dummyMaxCanvas" presStyleCnt="0">
        <dgm:presLayoutVars/>
      </dgm:prSet>
      <dgm:spPr/>
    </dgm:pt>
    <dgm:pt modelId="{F0504A3A-A1BC-4554-B38B-2ACD7809BFD6}" type="pres">
      <dgm:prSet presAssocID="{6E6F3F78-8948-48BA-B6BC-95FDE99719C1}" presName="FourNodes_1" presStyleLbl="node1" presStyleIdx="0" presStyleCnt="4">
        <dgm:presLayoutVars>
          <dgm:bulletEnabled val="1"/>
        </dgm:presLayoutVars>
      </dgm:prSet>
      <dgm:spPr/>
    </dgm:pt>
    <dgm:pt modelId="{4B1B42F8-960B-451A-A42C-4BB1D55531C1}" type="pres">
      <dgm:prSet presAssocID="{6E6F3F78-8948-48BA-B6BC-95FDE99719C1}" presName="FourNodes_2" presStyleLbl="node1" presStyleIdx="1" presStyleCnt="4">
        <dgm:presLayoutVars>
          <dgm:bulletEnabled val="1"/>
        </dgm:presLayoutVars>
      </dgm:prSet>
      <dgm:spPr/>
    </dgm:pt>
    <dgm:pt modelId="{88A794AE-E11D-4639-900A-C0D786FD0A9E}" type="pres">
      <dgm:prSet presAssocID="{6E6F3F78-8948-48BA-B6BC-95FDE99719C1}" presName="FourNodes_3" presStyleLbl="node1" presStyleIdx="2" presStyleCnt="4">
        <dgm:presLayoutVars>
          <dgm:bulletEnabled val="1"/>
        </dgm:presLayoutVars>
      </dgm:prSet>
      <dgm:spPr/>
    </dgm:pt>
    <dgm:pt modelId="{B8A55CAC-EDBE-4327-9135-DF6110CEBB17}" type="pres">
      <dgm:prSet presAssocID="{6E6F3F78-8948-48BA-B6BC-95FDE99719C1}" presName="FourNodes_4" presStyleLbl="node1" presStyleIdx="3" presStyleCnt="4">
        <dgm:presLayoutVars>
          <dgm:bulletEnabled val="1"/>
        </dgm:presLayoutVars>
      </dgm:prSet>
      <dgm:spPr/>
    </dgm:pt>
    <dgm:pt modelId="{5A70881D-B445-4704-A564-68F5B8E135CE}" type="pres">
      <dgm:prSet presAssocID="{6E6F3F78-8948-48BA-B6BC-95FDE99719C1}" presName="FourConn_1-2" presStyleLbl="fgAccFollowNode1" presStyleIdx="0" presStyleCnt="3">
        <dgm:presLayoutVars>
          <dgm:bulletEnabled val="1"/>
        </dgm:presLayoutVars>
      </dgm:prSet>
      <dgm:spPr/>
    </dgm:pt>
    <dgm:pt modelId="{31782812-B2F7-4F89-8DA3-2EB3B0335C16}" type="pres">
      <dgm:prSet presAssocID="{6E6F3F78-8948-48BA-B6BC-95FDE99719C1}" presName="FourConn_2-3" presStyleLbl="fgAccFollowNode1" presStyleIdx="1" presStyleCnt="3">
        <dgm:presLayoutVars>
          <dgm:bulletEnabled val="1"/>
        </dgm:presLayoutVars>
      </dgm:prSet>
      <dgm:spPr/>
    </dgm:pt>
    <dgm:pt modelId="{82465B6E-E680-4889-AE71-BC5FF02B921F}" type="pres">
      <dgm:prSet presAssocID="{6E6F3F78-8948-48BA-B6BC-95FDE99719C1}" presName="FourConn_3-4" presStyleLbl="fgAccFollowNode1" presStyleIdx="2" presStyleCnt="3">
        <dgm:presLayoutVars>
          <dgm:bulletEnabled val="1"/>
        </dgm:presLayoutVars>
      </dgm:prSet>
      <dgm:spPr/>
    </dgm:pt>
    <dgm:pt modelId="{1D328D4A-D3A5-4C22-8642-0DE4B2FCC111}" type="pres">
      <dgm:prSet presAssocID="{6E6F3F78-8948-48BA-B6BC-95FDE99719C1}" presName="FourNodes_1_text" presStyleLbl="node1" presStyleIdx="3" presStyleCnt="4">
        <dgm:presLayoutVars>
          <dgm:bulletEnabled val="1"/>
        </dgm:presLayoutVars>
      </dgm:prSet>
      <dgm:spPr/>
    </dgm:pt>
    <dgm:pt modelId="{F6A08D14-F115-4D1A-BFCC-3309BFDF83B8}" type="pres">
      <dgm:prSet presAssocID="{6E6F3F78-8948-48BA-B6BC-95FDE99719C1}" presName="FourNodes_2_text" presStyleLbl="node1" presStyleIdx="3" presStyleCnt="4">
        <dgm:presLayoutVars>
          <dgm:bulletEnabled val="1"/>
        </dgm:presLayoutVars>
      </dgm:prSet>
      <dgm:spPr/>
    </dgm:pt>
    <dgm:pt modelId="{07E204D1-4DF1-44FE-A815-63CCC023F7FF}" type="pres">
      <dgm:prSet presAssocID="{6E6F3F78-8948-48BA-B6BC-95FDE99719C1}" presName="FourNodes_3_text" presStyleLbl="node1" presStyleIdx="3" presStyleCnt="4">
        <dgm:presLayoutVars>
          <dgm:bulletEnabled val="1"/>
        </dgm:presLayoutVars>
      </dgm:prSet>
      <dgm:spPr/>
    </dgm:pt>
    <dgm:pt modelId="{3BEDDA0D-277A-4F95-83C8-3164360AF721}" type="pres">
      <dgm:prSet presAssocID="{6E6F3F78-8948-48BA-B6BC-95FDE99719C1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EFEA502-312D-4226-9024-23EF2FEF9E05}" type="presOf" srcId="{FD665A05-8DCD-443C-A0CE-AA305B8B398B}" destId="{1D328D4A-D3A5-4C22-8642-0DE4B2FCC111}" srcOrd="1" destOrd="0" presId="urn:microsoft.com/office/officeart/2005/8/layout/vProcess5"/>
    <dgm:cxn modelId="{70E6D40D-6B6E-4DEE-8366-3232F56B407C}" srcId="{6E6F3F78-8948-48BA-B6BC-95FDE99719C1}" destId="{923D6249-1B56-4B1B-BBFB-C75BEB82B4A3}" srcOrd="1" destOrd="0" parTransId="{00BE104D-2E7B-4C62-AA8D-8878AA9E4CE4}" sibTransId="{F19FFF95-9372-4E32-83D9-AFA2D69F452C}"/>
    <dgm:cxn modelId="{1FACDA0E-2E8F-49C5-8649-42FC6C5D5FC0}" srcId="{6E6F3F78-8948-48BA-B6BC-95FDE99719C1}" destId="{FD665A05-8DCD-443C-A0CE-AA305B8B398B}" srcOrd="0" destOrd="0" parTransId="{18B31AE6-CA42-458A-99F3-16CF5577D011}" sibTransId="{5CA3F4B1-6863-475E-9763-0371243EC33B}"/>
    <dgm:cxn modelId="{7299271A-B472-4CC1-AFDB-CA09A9CFA653}" type="presOf" srcId="{CC3B58A8-A6A8-46E5-9877-92BBE13151BB}" destId="{88A794AE-E11D-4639-900A-C0D786FD0A9E}" srcOrd="0" destOrd="1" presId="urn:microsoft.com/office/officeart/2005/8/layout/vProcess5"/>
    <dgm:cxn modelId="{FF3C4A1D-8585-45E5-9DE0-FC2A3B00CEA1}" type="presOf" srcId="{0DE84955-17A2-4BF8-8A67-11288C9BA345}" destId="{3BEDDA0D-277A-4F95-83C8-3164360AF721}" srcOrd="1" destOrd="0" presId="urn:microsoft.com/office/officeart/2005/8/layout/vProcess5"/>
    <dgm:cxn modelId="{FB9A1628-E36D-446B-AE3A-90E976C3B2B7}" type="presOf" srcId="{5CA3F4B1-6863-475E-9763-0371243EC33B}" destId="{5A70881D-B445-4704-A564-68F5B8E135CE}" srcOrd="0" destOrd="0" presId="urn:microsoft.com/office/officeart/2005/8/layout/vProcess5"/>
    <dgm:cxn modelId="{72026844-8DBF-4C2A-A4A5-978E995CB4C7}" type="presOf" srcId="{FD665A05-8DCD-443C-A0CE-AA305B8B398B}" destId="{F0504A3A-A1BC-4554-B38B-2ACD7809BFD6}" srcOrd="0" destOrd="0" presId="urn:microsoft.com/office/officeart/2005/8/layout/vProcess5"/>
    <dgm:cxn modelId="{57C72165-E67C-4C43-A833-BE328EED5D45}" srcId="{6E6F3F78-8948-48BA-B6BC-95FDE99719C1}" destId="{05457CE3-10C0-4E41-8EB7-422CDDC7D463}" srcOrd="2" destOrd="0" parTransId="{093F3C16-AAA9-444A-88E1-48745351B736}" sibTransId="{4D6C63F6-F40E-4E8A-A24C-51136C9131FB}"/>
    <dgm:cxn modelId="{7E050A46-A590-416B-AD29-0383955F011A}" type="presOf" srcId="{923D6249-1B56-4B1B-BBFB-C75BEB82B4A3}" destId="{4B1B42F8-960B-451A-A42C-4BB1D55531C1}" srcOrd="0" destOrd="0" presId="urn:microsoft.com/office/officeart/2005/8/layout/vProcess5"/>
    <dgm:cxn modelId="{7786E768-36AD-48B5-BCFB-30B96E85081B}" type="presOf" srcId="{F19FFF95-9372-4E32-83D9-AFA2D69F452C}" destId="{31782812-B2F7-4F89-8DA3-2EB3B0335C16}" srcOrd="0" destOrd="0" presId="urn:microsoft.com/office/officeart/2005/8/layout/vProcess5"/>
    <dgm:cxn modelId="{C420EB56-923E-4237-8258-42AC8CD9763D}" type="presOf" srcId="{05457CE3-10C0-4E41-8EB7-422CDDC7D463}" destId="{07E204D1-4DF1-44FE-A815-63CCC023F7FF}" srcOrd="1" destOrd="0" presId="urn:microsoft.com/office/officeart/2005/8/layout/vProcess5"/>
    <dgm:cxn modelId="{3028277B-F48B-448C-9D01-2C6410BEAEE4}" type="presOf" srcId="{6E6F3F78-8948-48BA-B6BC-95FDE99719C1}" destId="{9E0B60F6-A215-4F73-9267-F72E61F19911}" srcOrd="0" destOrd="0" presId="urn:microsoft.com/office/officeart/2005/8/layout/vProcess5"/>
    <dgm:cxn modelId="{15750D84-26EE-4955-9A08-8260F4F9DE4D}" type="presOf" srcId="{0DE84955-17A2-4BF8-8A67-11288C9BA345}" destId="{B8A55CAC-EDBE-4327-9135-DF6110CEBB17}" srcOrd="0" destOrd="0" presId="urn:microsoft.com/office/officeart/2005/8/layout/vProcess5"/>
    <dgm:cxn modelId="{E084B3A5-B7EA-4CBE-9205-20EFFB66066E}" srcId="{6E6F3F78-8948-48BA-B6BC-95FDE99719C1}" destId="{0DE84955-17A2-4BF8-8A67-11288C9BA345}" srcOrd="3" destOrd="0" parTransId="{75907EB9-537E-4A7F-8A71-8D83B85AB6AA}" sibTransId="{65605626-5AE6-4696-A863-2645309288DD}"/>
    <dgm:cxn modelId="{034D93B1-DD04-41EF-AFDD-C4A4F9E8CBB6}" type="presOf" srcId="{923D6249-1B56-4B1B-BBFB-C75BEB82B4A3}" destId="{F6A08D14-F115-4D1A-BFCC-3309BFDF83B8}" srcOrd="1" destOrd="0" presId="urn:microsoft.com/office/officeart/2005/8/layout/vProcess5"/>
    <dgm:cxn modelId="{F2086CC7-84CB-4FFF-BF7E-05EDD6D65079}" srcId="{05457CE3-10C0-4E41-8EB7-422CDDC7D463}" destId="{CC3B58A8-A6A8-46E5-9877-92BBE13151BB}" srcOrd="0" destOrd="0" parTransId="{122AD388-9A84-471A-8932-4A87AB48177E}" sibTransId="{DDAA28C0-A52E-43C3-807D-997D1A0D63AB}"/>
    <dgm:cxn modelId="{8F7256DB-AD11-4DC5-A2A9-2BFDAF5BC6CB}" type="presOf" srcId="{CC3B58A8-A6A8-46E5-9877-92BBE13151BB}" destId="{07E204D1-4DF1-44FE-A815-63CCC023F7FF}" srcOrd="1" destOrd="1" presId="urn:microsoft.com/office/officeart/2005/8/layout/vProcess5"/>
    <dgm:cxn modelId="{509D1EE1-1F83-4EE7-ADCB-B757ABA04FD5}" type="presOf" srcId="{05457CE3-10C0-4E41-8EB7-422CDDC7D463}" destId="{88A794AE-E11D-4639-900A-C0D786FD0A9E}" srcOrd="0" destOrd="0" presId="urn:microsoft.com/office/officeart/2005/8/layout/vProcess5"/>
    <dgm:cxn modelId="{870EABE9-0A50-44E5-98FD-585618B04CB4}" type="presOf" srcId="{4D6C63F6-F40E-4E8A-A24C-51136C9131FB}" destId="{82465B6E-E680-4889-AE71-BC5FF02B921F}" srcOrd="0" destOrd="0" presId="urn:microsoft.com/office/officeart/2005/8/layout/vProcess5"/>
    <dgm:cxn modelId="{54DAE871-1F95-4925-90CA-0F87AE3D6672}" type="presParOf" srcId="{9E0B60F6-A215-4F73-9267-F72E61F19911}" destId="{7BFA0AE4-DE9C-466F-B4BF-63B491399026}" srcOrd="0" destOrd="0" presId="urn:microsoft.com/office/officeart/2005/8/layout/vProcess5"/>
    <dgm:cxn modelId="{4F20F255-4FD0-4290-BD15-0F7E6D125174}" type="presParOf" srcId="{9E0B60F6-A215-4F73-9267-F72E61F19911}" destId="{F0504A3A-A1BC-4554-B38B-2ACD7809BFD6}" srcOrd="1" destOrd="0" presId="urn:microsoft.com/office/officeart/2005/8/layout/vProcess5"/>
    <dgm:cxn modelId="{F482A1F8-24B7-4283-94FA-7A1C7872E782}" type="presParOf" srcId="{9E0B60F6-A215-4F73-9267-F72E61F19911}" destId="{4B1B42F8-960B-451A-A42C-4BB1D55531C1}" srcOrd="2" destOrd="0" presId="urn:microsoft.com/office/officeart/2005/8/layout/vProcess5"/>
    <dgm:cxn modelId="{BB427B8E-D236-4CA3-9B95-7699DB245E25}" type="presParOf" srcId="{9E0B60F6-A215-4F73-9267-F72E61F19911}" destId="{88A794AE-E11D-4639-900A-C0D786FD0A9E}" srcOrd="3" destOrd="0" presId="urn:microsoft.com/office/officeart/2005/8/layout/vProcess5"/>
    <dgm:cxn modelId="{472B1BBC-32A2-4536-AD88-4CF9B367A676}" type="presParOf" srcId="{9E0B60F6-A215-4F73-9267-F72E61F19911}" destId="{B8A55CAC-EDBE-4327-9135-DF6110CEBB17}" srcOrd="4" destOrd="0" presId="urn:microsoft.com/office/officeart/2005/8/layout/vProcess5"/>
    <dgm:cxn modelId="{905DFDC9-30F3-49A1-9508-19EF1A3CCD4A}" type="presParOf" srcId="{9E0B60F6-A215-4F73-9267-F72E61F19911}" destId="{5A70881D-B445-4704-A564-68F5B8E135CE}" srcOrd="5" destOrd="0" presId="urn:microsoft.com/office/officeart/2005/8/layout/vProcess5"/>
    <dgm:cxn modelId="{E2FC4AF9-C9CA-468C-B532-BE999588F47E}" type="presParOf" srcId="{9E0B60F6-A215-4F73-9267-F72E61F19911}" destId="{31782812-B2F7-4F89-8DA3-2EB3B0335C16}" srcOrd="6" destOrd="0" presId="urn:microsoft.com/office/officeart/2005/8/layout/vProcess5"/>
    <dgm:cxn modelId="{75283F74-B74B-4B66-9DF8-D7CF9A877B09}" type="presParOf" srcId="{9E0B60F6-A215-4F73-9267-F72E61F19911}" destId="{82465B6E-E680-4889-AE71-BC5FF02B921F}" srcOrd="7" destOrd="0" presId="urn:microsoft.com/office/officeart/2005/8/layout/vProcess5"/>
    <dgm:cxn modelId="{C6C6678C-760F-46D3-BA2D-9B1554239E51}" type="presParOf" srcId="{9E0B60F6-A215-4F73-9267-F72E61F19911}" destId="{1D328D4A-D3A5-4C22-8642-0DE4B2FCC111}" srcOrd="8" destOrd="0" presId="urn:microsoft.com/office/officeart/2005/8/layout/vProcess5"/>
    <dgm:cxn modelId="{CF3FAD26-624D-4107-A825-E4CAC952DFF5}" type="presParOf" srcId="{9E0B60F6-A215-4F73-9267-F72E61F19911}" destId="{F6A08D14-F115-4D1A-BFCC-3309BFDF83B8}" srcOrd="9" destOrd="0" presId="urn:microsoft.com/office/officeart/2005/8/layout/vProcess5"/>
    <dgm:cxn modelId="{F133BCE0-94F4-47FE-B37A-9E1988804623}" type="presParOf" srcId="{9E0B60F6-A215-4F73-9267-F72E61F19911}" destId="{07E204D1-4DF1-44FE-A815-63CCC023F7FF}" srcOrd="10" destOrd="0" presId="urn:microsoft.com/office/officeart/2005/8/layout/vProcess5"/>
    <dgm:cxn modelId="{957B5676-22D0-4CC8-B66D-24CA8CD59137}" type="presParOf" srcId="{9E0B60F6-A215-4F73-9267-F72E61F19911}" destId="{3BEDDA0D-277A-4F95-83C8-3164360AF72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504A3A-A1BC-4554-B38B-2ACD7809BFD6}">
      <dsp:nvSpPr>
        <dsp:cNvPr id="0" name=""/>
        <dsp:cNvSpPr/>
      </dsp:nvSpPr>
      <dsp:spPr>
        <a:xfrm>
          <a:off x="0" y="0"/>
          <a:ext cx="3368040" cy="3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Output decision of two competing Firms:</a:t>
          </a:r>
        </a:p>
      </dsp:txBody>
      <dsp:txXfrm>
        <a:off x="9073" y="9073"/>
        <a:ext cx="3007599" cy="291623"/>
      </dsp:txXfrm>
    </dsp:sp>
    <dsp:sp modelId="{4B1B42F8-960B-451A-A42C-4BB1D55531C1}">
      <dsp:nvSpPr>
        <dsp:cNvPr id="0" name=""/>
        <dsp:cNvSpPr/>
      </dsp:nvSpPr>
      <dsp:spPr>
        <a:xfrm>
          <a:off x="282073" y="366090"/>
          <a:ext cx="3368040" cy="3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Cournot model of output competition.</a:t>
          </a:r>
        </a:p>
      </dsp:txBody>
      <dsp:txXfrm>
        <a:off x="291146" y="375163"/>
        <a:ext cx="2866470" cy="291623"/>
      </dsp:txXfrm>
    </dsp:sp>
    <dsp:sp modelId="{88A794AE-E11D-4639-900A-C0D786FD0A9E}">
      <dsp:nvSpPr>
        <dsp:cNvPr id="0" name=""/>
        <dsp:cNvSpPr/>
      </dsp:nvSpPr>
      <dsp:spPr>
        <a:xfrm>
          <a:off x="559936" y="732181"/>
          <a:ext cx="3368040" cy="3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 dirty="0"/>
            <a:t>Research and Development expenditures: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900" kern="1200"/>
        </a:p>
      </dsp:txBody>
      <dsp:txXfrm>
        <a:off x="569009" y="741254"/>
        <a:ext cx="2870680" cy="291623"/>
      </dsp:txXfrm>
    </dsp:sp>
    <dsp:sp modelId="{B8A55CAC-EDBE-4327-9135-DF6110CEBB17}">
      <dsp:nvSpPr>
        <dsp:cNvPr id="0" name=""/>
        <dsp:cNvSpPr/>
      </dsp:nvSpPr>
      <dsp:spPr>
        <a:xfrm>
          <a:off x="842010" y="1098271"/>
          <a:ext cx="3368040" cy="309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OPEC pricing, how to sustain collusion in the long run...</a:t>
          </a:r>
        </a:p>
      </dsp:txBody>
      <dsp:txXfrm>
        <a:off x="851083" y="1107344"/>
        <a:ext cx="2866470" cy="291623"/>
      </dsp:txXfrm>
    </dsp:sp>
    <dsp:sp modelId="{5A70881D-B445-4704-A564-68F5B8E135CE}">
      <dsp:nvSpPr>
        <dsp:cNvPr id="0" name=""/>
        <dsp:cNvSpPr/>
      </dsp:nvSpPr>
      <dsp:spPr>
        <a:xfrm>
          <a:off x="3166690" y="237254"/>
          <a:ext cx="201349" cy="2013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211994" y="237254"/>
        <a:ext cx="110741" cy="151515"/>
      </dsp:txXfrm>
    </dsp:sp>
    <dsp:sp modelId="{31782812-B2F7-4F89-8DA3-2EB3B0335C16}">
      <dsp:nvSpPr>
        <dsp:cNvPr id="0" name=""/>
        <dsp:cNvSpPr/>
      </dsp:nvSpPr>
      <dsp:spPr>
        <a:xfrm>
          <a:off x="3448763" y="603345"/>
          <a:ext cx="201349" cy="2013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494067" y="603345"/>
        <a:ext cx="110741" cy="151515"/>
      </dsp:txXfrm>
    </dsp:sp>
    <dsp:sp modelId="{82465B6E-E680-4889-AE71-BC5FF02B921F}">
      <dsp:nvSpPr>
        <dsp:cNvPr id="0" name=""/>
        <dsp:cNvSpPr/>
      </dsp:nvSpPr>
      <dsp:spPr>
        <a:xfrm>
          <a:off x="3726626" y="969436"/>
          <a:ext cx="201349" cy="20134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771930" y="969436"/>
        <a:ext cx="110741" cy="151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302" y="1268943"/>
            <a:ext cx="3327727" cy="1141866"/>
          </a:xfrm>
        </p:spPr>
        <p:txBody>
          <a:bodyPr anchor="b">
            <a:normAutofit/>
          </a:bodyPr>
          <a:lstStyle>
            <a:lvl1pPr>
              <a:defRPr sz="27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302" y="2410808"/>
            <a:ext cx="3327727" cy="568356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1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2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52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83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1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4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15991" y="2180585"/>
            <a:ext cx="703551" cy="394510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3431" y="2285741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968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706" y="314944"/>
            <a:ext cx="3322054" cy="646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301" y="1076678"/>
            <a:ext cx="3323459" cy="190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26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1046885"/>
            <a:ext cx="3323459" cy="741200"/>
          </a:xfrm>
        </p:spPr>
        <p:txBody>
          <a:bodyPr anchor="b"/>
          <a:lstStyle>
            <a:lvl1pPr algn="l">
              <a:defRPr sz="2017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1807281"/>
            <a:ext cx="3323459" cy="434183"/>
          </a:xfrm>
        </p:spPr>
        <p:txBody>
          <a:bodyPr anchor="t"/>
          <a:lstStyle>
            <a:lvl1pPr marL="0" indent="0" algn="l">
              <a:buNone/>
              <a:defRPr sz="10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1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9301" y="1078245"/>
            <a:ext cx="1612089" cy="190114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0892" y="1078245"/>
            <a:ext cx="1611868" cy="190114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39753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69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15" y="1123621"/>
            <a:ext cx="1449275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9301" y="1414420"/>
            <a:ext cx="1612089" cy="156723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51645" y="1121992"/>
            <a:ext cx="1448591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/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89081" y="1412792"/>
            <a:ext cx="1611155" cy="156723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39753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705" y="314944"/>
            <a:ext cx="3322055" cy="646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0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36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225109"/>
            <a:ext cx="1325749" cy="492676"/>
          </a:xfrm>
        </p:spPr>
        <p:txBody>
          <a:bodyPr anchor="b"/>
          <a:lstStyle>
            <a:lvl1pPr algn="l">
              <a:defRPr sz="1008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1512" y="225110"/>
            <a:ext cx="1911248" cy="273255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806707"/>
            <a:ext cx="1325749" cy="2150952"/>
          </a:xfrm>
        </p:spPr>
        <p:txBody>
          <a:bodyPr/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2422525"/>
            <a:ext cx="3323459" cy="285993"/>
          </a:xfrm>
        </p:spPr>
        <p:txBody>
          <a:bodyPr anchor="b">
            <a:normAutofit/>
          </a:bodyPr>
          <a:lstStyle>
            <a:lvl1pPr algn="l">
              <a:defRPr sz="121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79301" y="320422"/>
            <a:ext cx="3323459" cy="1945332"/>
          </a:xfrm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708518"/>
            <a:ext cx="3323459" cy="249142"/>
          </a:xfrm>
        </p:spPr>
        <p:txBody>
          <a:bodyPr>
            <a:normAutofit/>
          </a:bodyPr>
          <a:lstStyle>
            <a:lvl1pPr marL="0" indent="0">
              <a:buNone/>
              <a:defRPr sz="605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68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307622"/>
            <a:ext cx="3323459" cy="1572951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2197181"/>
            <a:ext cx="3323459" cy="785135"/>
          </a:xfrm>
        </p:spPr>
        <p:txBody>
          <a:bodyPr anchor="ctr">
            <a:normAutofit/>
          </a:bodyPr>
          <a:lstStyle>
            <a:lvl1pPr marL="0" indent="0" algn="l">
              <a:buNone/>
              <a:defRPr sz="9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5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179" y="307622"/>
            <a:ext cx="3080250" cy="1461206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8052" y="1768828"/>
            <a:ext cx="2850502" cy="192264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807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2197181"/>
            <a:ext cx="3323459" cy="785135"/>
          </a:xfrm>
        </p:spPr>
        <p:txBody>
          <a:bodyPr anchor="ctr">
            <a:normAutofit/>
          </a:bodyPr>
          <a:lstStyle>
            <a:lvl1pPr marL="0" indent="0" algn="l">
              <a:buNone/>
              <a:defRPr sz="908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29" y="1597924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57744" y="1637089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11693" y="327003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8806" y="1466104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35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1230489"/>
            <a:ext cx="3323459" cy="1375038"/>
          </a:xfrm>
        </p:spPr>
        <p:txBody>
          <a:bodyPr anchor="b">
            <a:normAutofit/>
          </a:bodyPr>
          <a:lstStyle>
            <a:lvl1pPr algn="l">
              <a:defRPr sz="24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23459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631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103179" y="307622"/>
            <a:ext cx="3080250" cy="1461206"/>
          </a:xfrm>
        </p:spPr>
        <p:txBody>
          <a:bodyPr anchor="ctr">
            <a:normAutofit/>
          </a:bodyPr>
          <a:lstStyle>
            <a:lvl1pPr algn="l">
              <a:defRPr sz="24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79301" y="2191808"/>
            <a:ext cx="3372014" cy="4229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210">
                <a:solidFill>
                  <a:schemeClr val="accent1"/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72014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11693" y="327003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8806" y="1466104"/>
            <a:ext cx="230565" cy="295095"/>
          </a:xfrm>
          <a:prstGeom prst="rect">
            <a:avLst/>
          </a:prstGeom>
        </p:spPr>
        <p:txBody>
          <a:bodyPr vert="horz" lIns="46101" tIns="23051" rIns="46101" bIns="23051" rtlCol="0" anchor="ctr">
            <a:noAutofit/>
          </a:bodyPr>
          <a:lstStyle/>
          <a:p>
            <a:pPr lvl="0"/>
            <a:r>
              <a:rPr lang="en-US" sz="4034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0859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01" y="316608"/>
            <a:ext cx="3323459" cy="1453343"/>
          </a:xfrm>
        </p:spPr>
        <p:txBody>
          <a:bodyPr anchor="ctr">
            <a:normAutofit/>
          </a:bodyPr>
          <a:lstStyle>
            <a:lvl1pPr algn="l">
              <a:defRPr sz="24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79301" y="2191808"/>
            <a:ext cx="3323459" cy="4229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210">
                <a:solidFill>
                  <a:schemeClr val="accent1"/>
                </a:solidFill>
              </a:defRPr>
            </a:lvl1pPr>
            <a:lvl2pPr marL="230520" indent="0">
              <a:buFontTx/>
              <a:buNone/>
              <a:defRPr/>
            </a:lvl2pPr>
            <a:lvl3pPr marL="461040" indent="0">
              <a:buFontTx/>
              <a:buNone/>
              <a:defRPr/>
            </a:lvl3pPr>
            <a:lvl4pPr marL="691561" indent="0">
              <a:buFontTx/>
              <a:buNone/>
              <a:defRPr/>
            </a:lvl4pPr>
            <a:lvl5pPr marL="92208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9301" y="2614789"/>
            <a:ext cx="3323459" cy="36818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2478065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57744" y="2514614"/>
            <a:ext cx="294926" cy="184253"/>
          </a:xfrm>
        </p:spPr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5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1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467928" y="316608"/>
            <a:ext cx="834967" cy="266637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9302" y="316608"/>
            <a:ext cx="2377825" cy="26663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9" y="358890"/>
            <a:ext cx="684838" cy="25635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16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6705" y="3371227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67088" y="336726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144890" y="336726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0"/>
                </a:moveTo>
                <a:lnTo>
                  <a:pt x="0" y="38100"/>
                </a:lnTo>
                <a:lnTo>
                  <a:pt x="2540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305707" y="3360914"/>
            <a:ext cx="64135" cy="50800"/>
          </a:xfrm>
          <a:custGeom>
            <a:avLst/>
            <a:gdLst/>
            <a:ahLst/>
            <a:cxnLst/>
            <a:rect l="l" t="t" r="r" b="b"/>
            <a:pathLst>
              <a:path w="64135" h="50800">
                <a:moveTo>
                  <a:pt x="0" y="50800"/>
                </a:moveTo>
                <a:lnTo>
                  <a:pt x="43019" y="50800"/>
                </a:lnTo>
                <a:lnTo>
                  <a:pt x="43019" y="20434"/>
                </a:lnTo>
                <a:lnTo>
                  <a:pt x="0" y="20434"/>
                </a:lnTo>
                <a:lnTo>
                  <a:pt x="0" y="50800"/>
                </a:lnTo>
                <a:close/>
              </a:path>
              <a:path w="64135" h="50800">
                <a:moveTo>
                  <a:pt x="10491" y="20320"/>
                </a:moveTo>
                <a:lnTo>
                  <a:pt x="10491" y="10160"/>
                </a:lnTo>
                <a:lnTo>
                  <a:pt x="53672" y="10160"/>
                </a:lnTo>
                <a:lnTo>
                  <a:pt x="53672" y="40640"/>
                </a:lnTo>
                <a:lnTo>
                  <a:pt x="43512" y="40640"/>
                </a:lnTo>
              </a:path>
              <a:path w="64135" h="50800">
                <a:moveTo>
                  <a:pt x="20652" y="10160"/>
                </a:moveTo>
                <a:lnTo>
                  <a:pt x="20652" y="0"/>
                </a:lnTo>
                <a:lnTo>
                  <a:pt x="63832" y="0"/>
                </a:lnTo>
                <a:lnTo>
                  <a:pt x="63832" y="30480"/>
                </a:lnTo>
                <a:lnTo>
                  <a:pt x="53672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242538" y="3367264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606890" y="337361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517989" y="3367265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594190" y="336091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0"/>
                </a:moveTo>
                <a:lnTo>
                  <a:pt x="38100" y="0"/>
                </a:lnTo>
              </a:path>
              <a:path w="50800" h="50800">
                <a:moveTo>
                  <a:pt x="12700" y="25400"/>
                </a:moveTo>
                <a:lnTo>
                  <a:pt x="50800" y="25400"/>
                </a:lnTo>
              </a:path>
              <a:path w="50800" h="50800">
                <a:moveTo>
                  <a:pt x="0" y="38100"/>
                </a:moveTo>
                <a:lnTo>
                  <a:pt x="38100" y="38100"/>
                </a:lnTo>
              </a:path>
              <a:path w="50800" h="5080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869653" y="3360914"/>
            <a:ext cx="50800" cy="25400"/>
          </a:xfrm>
          <a:custGeom>
            <a:avLst/>
            <a:gdLst/>
            <a:ahLst/>
            <a:cxnLst/>
            <a:rect l="l" t="t" r="r" b="b"/>
            <a:pathLst>
              <a:path w="50800" h="25400">
                <a:moveTo>
                  <a:pt x="0" y="0"/>
                </a:moveTo>
                <a:lnTo>
                  <a:pt x="38100" y="0"/>
                </a:lnTo>
              </a:path>
              <a:path w="50800" h="25400">
                <a:moveTo>
                  <a:pt x="12700" y="12700"/>
                </a:moveTo>
                <a:lnTo>
                  <a:pt x="50800" y="12700"/>
                </a:lnTo>
              </a:path>
              <a:path w="50800" h="25400">
                <a:moveTo>
                  <a:pt x="12700" y="25400"/>
                </a:moveTo>
                <a:lnTo>
                  <a:pt x="50800" y="2540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3793452" y="3367265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3869653" y="3399015"/>
            <a:ext cx="50800" cy="12700"/>
          </a:xfrm>
          <a:custGeom>
            <a:avLst/>
            <a:gdLst/>
            <a:ahLst/>
            <a:cxnLst/>
            <a:rect l="l" t="t" r="r" b="b"/>
            <a:pathLst>
              <a:path w="50800" h="12700">
                <a:moveTo>
                  <a:pt x="0" y="0"/>
                </a:moveTo>
                <a:lnTo>
                  <a:pt x="38100" y="0"/>
                </a:lnTo>
              </a:path>
              <a:path w="50800" h="12700">
                <a:moveTo>
                  <a:pt x="12700" y="12700"/>
                </a:moveTo>
                <a:lnTo>
                  <a:pt x="50800" y="1270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4145103" y="336091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0"/>
                </a:moveTo>
                <a:lnTo>
                  <a:pt x="38100" y="0"/>
                </a:lnTo>
              </a:path>
              <a:path w="50800" h="50800">
                <a:moveTo>
                  <a:pt x="12700" y="12700"/>
                </a:moveTo>
                <a:lnTo>
                  <a:pt x="50800" y="12700"/>
                </a:lnTo>
              </a:path>
              <a:path w="50800" h="50800">
                <a:moveTo>
                  <a:pt x="12700" y="25400"/>
                </a:moveTo>
                <a:lnTo>
                  <a:pt x="50800" y="25400"/>
                </a:lnTo>
              </a:path>
              <a:path w="50800" h="50800">
                <a:moveTo>
                  <a:pt x="0" y="38100"/>
                </a:moveTo>
                <a:lnTo>
                  <a:pt x="38100" y="38100"/>
                </a:lnTo>
              </a:path>
              <a:path w="50800" h="5080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4451033" y="339139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4423969" y="336490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6" y="15183"/>
                </a:moveTo>
                <a:lnTo>
                  <a:pt x="30366" y="6756"/>
                </a:lnTo>
                <a:lnTo>
                  <a:pt x="23609" y="0"/>
                </a:lnTo>
                <a:lnTo>
                  <a:pt x="15183" y="0"/>
                </a:lnTo>
                <a:lnTo>
                  <a:pt x="6756" y="0"/>
                </a:lnTo>
                <a:lnTo>
                  <a:pt x="0" y="6756"/>
                </a:lnTo>
                <a:lnTo>
                  <a:pt x="0" y="15183"/>
                </a:lnTo>
                <a:lnTo>
                  <a:pt x="0" y="23609"/>
                </a:lnTo>
                <a:lnTo>
                  <a:pt x="6756" y="30366"/>
                </a:lnTo>
                <a:lnTo>
                  <a:pt x="15183" y="30366"/>
                </a:lnTo>
                <a:lnTo>
                  <a:pt x="23609" y="30366"/>
                </a:lnTo>
                <a:lnTo>
                  <a:pt x="30366" y="23609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329112" y="3360914"/>
            <a:ext cx="233679" cy="50800"/>
          </a:xfrm>
          <a:custGeom>
            <a:avLst/>
            <a:gdLst/>
            <a:ahLst/>
            <a:cxnLst/>
            <a:rect l="l" t="t" r="r" b="b"/>
            <a:pathLst>
              <a:path w="233679" h="50800">
                <a:moveTo>
                  <a:pt x="40640" y="50800"/>
                </a:moveTo>
                <a:lnTo>
                  <a:pt x="50400" y="48796"/>
                </a:lnTo>
                <a:lnTo>
                  <a:pt x="58488" y="43339"/>
                </a:lnTo>
                <a:lnTo>
                  <a:pt x="64002" y="35262"/>
                </a:lnTo>
                <a:lnTo>
                  <a:pt x="66040" y="25400"/>
                </a:lnTo>
                <a:lnTo>
                  <a:pt x="64036" y="15537"/>
                </a:lnTo>
                <a:lnTo>
                  <a:pt x="58579" y="7461"/>
                </a:lnTo>
                <a:lnTo>
                  <a:pt x="50502" y="2004"/>
                </a:lnTo>
                <a:lnTo>
                  <a:pt x="40640" y="0"/>
                </a:lnTo>
                <a:lnTo>
                  <a:pt x="30778" y="2004"/>
                </a:lnTo>
                <a:lnTo>
                  <a:pt x="22701" y="7461"/>
                </a:lnTo>
                <a:lnTo>
                  <a:pt x="17244" y="15537"/>
                </a:lnTo>
                <a:lnTo>
                  <a:pt x="15240" y="25400"/>
                </a:lnTo>
              </a:path>
              <a:path w="233679" h="50800">
                <a:moveTo>
                  <a:pt x="30480" y="17780"/>
                </a:moveTo>
                <a:lnTo>
                  <a:pt x="15240" y="30480"/>
                </a:lnTo>
                <a:lnTo>
                  <a:pt x="0" y="17780"/>
                </a:lnTo>
              </a:path>
              <a:path w="233679" h="50800">
                <a:moveTo>
                  <a:pt x="193042" y="50800"/>
                </a:moveTo>
                <a:lnTo>
                  <a:pt x="183179" y="48796"/>
                </a:lnTo>
                <a:lnTo>
                  <a:pt x="175103" y="43339"/>
                </a:lnTo>
                <a:lnTo>
                  <a:pt x="169646" y="35262"/>
                </a:lnTo>
                <a:lnTo>
                  <a:pt x="167642" y="25400"/>
                </a:lnTo>
                <a:lnTo>
                  <a:pt x="169646" y="15537"/>
                </a:lnTo>
                <a:lnTo>
                  <a:pt x="175103" y="7461"/>
                </a:lnTo>
                <a:lnTo>
                  <a:pt x="183179" y="2004"/>
                </a:lnTo>
                <a:lnTo>
                  <a:pt x="193042" y="0"/>
                </a:lnTo>
                <a:lnTo>
                  <a:pt x="202904" y="2004"/>
                </a:lnTo>
                <a:lnTo>
                  <a:pt x="210981" y="7461"/>
                </a:lnTo>
                <a:lnTo>
                  <a:pt x="216438" y="15537"/>
                </a:lnTo>
                <a:lnTo>
                  <a:pt x="218442" y="25400"/>
                </a:lnTo>
              </a:path>
              <a:path w="233679" h="50800">
                <a:moveTo>
                  <a:pt x="233682" y="17780"/>
                </a:moveTo>
                <a:lnTo>
                  <a:pt x="218442" y="30480"/>
                </a:lnTo>
                <a:lnTo>
                  <a:pt x="203202" y="177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2"/>
            <a:ext cx="4608004" cy="34575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6841" y="1110434"/>
            <a:ext cx="3536416" cy="4718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88541" y="1837955"/>
            <a:ext cx="1431925" cy="7454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11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115359"/>
            <a:ext cx="998855" cy="335004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0296" y="144"/>
            <a:ext cx="984270" cy="3458211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9220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0705" y="314944"/>
            <a:ext cx="3322055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9301" y="1076678"/>
            <a:ext cx="3323459" cy="1961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18585" y="3095948"/>
            <a:ext cx="386383" cy="186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9301" y="3096311"/>
            <a:ext cx="2882063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257744" y="397539"/>
            <a:ext cx="294926" cy="1842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8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4" r:id="rId17"/>
  </p:sldLayoutIdLst>
  <p:txStyles>
    <p:titleStyle>
      <a:lvl1pPr algn="l" defTabSz="230520" rtl="0" eaLnBrk="1" latinLnBrk="0" hangingPunct="1">
        <a:spcBef>
          <a:spcPct val="0"/>
        </a:spcBef>
        <a:buNone/>
        <a:defRPr sz="1815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2890" indent="-17289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90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74595" indent="-144075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80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7630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706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0682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3734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67861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9838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72890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959422" indent="-115260" algn="l" defTabSz="230520" rtl="0" eaLnBrk="1" latinLnBrk="0" hangingPunct="1">
        <a:spcBef>
          <a:spcPts val="504"/>
        </a:spcBef>
        <a:spcAft>
          <a:spcPts val="0"/>
        </a:spcAft>
        <a:buClr>
          <a:schemeClr val="accent1"/>
        </a:buClr>
        <a:buFont typeface="Wingdings 3" charset="2"/>
        <a:buChar char=""/>
        <a:defRPr sz="60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52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040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156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08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260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3121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3642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4162" algn="l" defTabSz="230520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5.png"/><Relationship Id="rId5" Type="http://schemas.openxmlformats.org/officeDocument/2006/relationships/image" Target="../media/image19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21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 descr="Watercolor of palm tree on beach">
            <a:extLst>
              <a:ext uri="{FF2B5EF4-FFF2-40B4-BE49-F238E27FC236}">
                <a16:creationId xmlns:a16="http://schemas.microsoft.com/office/drawing/2014/main" id="{E28898B1-F845-4828-857A-1A07DE23D9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619" b="-3"/>
          <a:stretch>
            <a:fillRect/>
          </a:stretch>
        </p:blipFill>
        <p:spPr>
          <a:xfrm>
            <a:off x="21" y="10"/>
            <a:ext cx="2609830" cy="3460740"/>
          </a:xfrm>
          <a:prstGeom prst="rect">
            <a:avLst/>
          </a:prstGeom>
        </p:spPr>
      </p:pic>
      <p:sp>
        <p:nvSpPr>
          <p:cNvPr id="24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32564"/>
            <a:ext cx="3419267" cy="522368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96128" y="428561"/>
            <a:ext cx="3214374" cy="3930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84150" indent="-171450" defTabSz="457200">
              <a:lnSpc>
                <a:spcPct val="90000"/>
              </a:lnSpc>
            </a:pPr>
            <a:r>
              <a:rPr lang="en-US" sz="1000" spc="-30" dirty="0">
                <a:solidFill>
                  <a:srgbClr val="FEFFFF"/>
                </a:solidFill>
              </a:rPr>
              <a:t>Game</a:t>
            </a:r>
            <a:r>
              <a:rPr lang="en-US" sz="1000" spc="-15" dirty="0">
                <a:solidFill>
                  <a:srgbClr val="FEFFFF"/>
                </a:solidFill>
              </a:rPr>
              <a:t> </a:t>
            </a:r>
            <a:r>
              <a:rPr lang="en-US" sz="1000" spc="-20" dirty="0">
                <a:solidFill>
                  <a:srgbClr val="FEFFFF"/>
                </a:solidFill>
              </a:rPr>
              <a:t>Theory</a:t>
            </a:r>
            <a:r>
              <a:rPr lang="en-US" sz="1000" spc="-10" dirty="0">
                <a:solidFill>
                  <a:srgbClr val="FEFFFF"/>
                </a:solidFill>
              </a:rPr>
              <a:t> as </a:t>
            </a:r>
            <a:r>
              <a:rPr lang="en-US" sz="1000" dirty="0">
                <a:solidFill>
                  <a:srgbClr val="FEFFFF"/>
                </a:solidFill>
              </a:rPr>
              <a:t>the</a:t>
            </a:r>
            <a:r>
              <a:rPr lang="en-US" sz="1000" spc="-15" dirty="0">
                <a:solidFill>
                  <a:srgbClr val="FEFFFF"/>
                </a:solidFill>
              </a:rPr>
              <a:t> </a:t>
            </a:r>
            <a:r>
              <a:rPr lang="en-US" sz="1000" spc="-25" dirty="0">
                <a:solidFill>
                  <a:srgbClr val="FEFFFF"/>
                </a:solidFill>
              </a:rPr>
              <a:t>study</a:t>
            </a:r>
            <a:r>
              <a:rPr lang="en-US" sz="1000" spc="-10" dirty="0">
                <a:solidFill>
                  <a:srgbClr val="FEFFFF"/>
                </a:solidFill>
              </a:rPr>
              <a:t> </a:t>
            </a:r>
            <a:r>
              <a:rPr lang="en-US" sz="1000" dirty="0">
                <a:solidFill>
                  <a:srgbClr val="FEFFFF"/>
                </a:solidFill>
              </a:rPr>
              <a:t>of</a:t>
            </a:r>
            <a:r>
              <a:rPr lang="en-US" sz="1000" spc="-10" dirty="0">
                <a:solidFill>
                  <a:srgbClr val="FEFFFF"/>
                </a:solidFill>
              </a:rPr>
              <a:t> </a:t>
            </a:r>
            <a:r>
              <a:rPr lang="en-US" sz="1000" spc="-45" dirty="0">
                <a:solidFill>
                  <a:srgbClr val="FEFFFF"/>
                </a:solidFill>
              </a:rPr>
              <a:t>interdependence:</a:t>
            </a:r>
            <a:br>
              <a:rPr lang="en-US" sz="1000" spc="-45" dirty="0">
                <a:solidFill>
                  <a:srgbClr val="FEFFFF"/>
                </a:solidFill>
              </a:rPr>
            </a:br>
            <a:br>
              <a:rPr lang="en-US" sz="1000" spc="-45" dirty="0">
                <a:solidFill>
                  <a:srgbClr val="FEFFFF"/>
                </a:solidFill>
              </a:rPr>
            </a:br>
            <a:r>
              <a:rPr lang="en-US" sz="1000" dirty="0">
                <a:solidFill>
                  <a:srgbClr val="FEFFFF"/>
                </a:solidFill>
              </a:rPr>
              <a:t>No man is an island</a:t>
            </a:r>
            <a:br>
              <a:rPr lang="en-US" sz="600" dirty="0">
                <a:solidFill>
                  <a:srgbClr val="FEFFFF"/>
                </a:solidFill>
              </a:rPr>
            </a:br>
            <a:endParaRPr lang="en-US" sz="600" dirty="0">
              <a:solidFill>
                <a:srgbClr val="FEFFFF"/>
              </a:solidFill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09851" y="1018175"/>
            <a:ext cx="2000229" cy="1946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2700" defTabSz="230520">
              <a:lnSpc>
                <a:spcPct val="100000"/>
              </a:lnSpc>
              <a:spcBef>
                <a:spcPts val="90"/>
              </a:spcBef>
              <a:buNone/>
              <a:defRPr sz="1100" spc="-3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Definition</a:t>
            </a:r>
          </a:p>
          <a:p>
            <a:pPr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Game Theory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rPr>
              <a:t>: a formal way to analyze interaction among a group of rational agents who behave strategically.</a:t>
            </a:r>
          </a:p>
        </p:txBody>
      </p:sp>
    </p:spTree>
  </p:cSld>
  <p:clrMapOvr>
    <a:masterClrMapping/>
  </p:clrMapOvr>
  <p:transition>
    <p:spli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40" dirty="0"/>
              <a:t>Examples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20" dirty="0"/>
              <a:t>(1):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90359"/>
            <a:ext cx="4608004" cy="33731"/>
          </a:xfrm>
          <a:prstGeom prst="rect">
            <a:avLst/>
          </a:prstGeom>
        </p:spPr>
      </p:pic>
      <p:graphicFrame>
        <p:nvGraphicFramePr>
          <p:cNvPr id="13" name="object 11">
            <a:extLst>
              <a:ext uri="{FF2B5EF4-FFF2-40B4-BE49-F238E27FC236}">
                <a16:creationId xmlns:a16="http://schemas.microsoft.com/office/drawing/2014/main" id="{4F50CA57-E13F-9F26-37F2-74FC59DCD5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0153234"/>
              </p:ext>
            </p:extLst>
          </p:nvPr>
        </p:nvGraphicFramePr>
        <p:xfrm>
          <a:off x="400050" y="1236734"/>
          <a:ext cx="4210050" cy="140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 environment containing rocks with wind power turbines">
            <a:extLst>
              <a:ext uri="{FF2B5EF4-FFF2-40B4-BE49-F238E27FC236}">
                <a16:creationId xmlns:a16="http://schemas.microsoft.com/office/drawing/2014/main" id="{9713B68B-5EAC-93D5-E0E6-CCD3F526FC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3" r="21717" b="2"/>
          <a:stretch>
            <a:fillRect/>
          </a:stretch>
        </p:blipFill>
        <p:spPr>
          <a:xfrm>
            <a:off x="1696101" y="10"/>
            <a:ext cx="2913999" cy="3460740"/>
          </a:xfrm>
          <a:prstGeom prst="rect">
            <a:avLst/>
          </a:prstGeom>
        </p:spPr>
      </p:pic>
      <p:sp useBgFill="1">
        <p:nvSpPr>
          <p:cNvPr id="36" name="Freeform: Shape 35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3089374" cy="346075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-133350" y="314944"/>
            <a:ext cx="2285999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2000" spc="-40" dirty="0"/>
              <a:t>Examples</a:t>
            </a:r>
            <a:r>
              <a:rPr lang="en-US" sz="2000" dirty="0"/>
              <a:t> </a:t>
            </a:r>
            <a:r>
              <a:rPr lang="en-US" sz="2000" spc="-20" dirty="0"/>
              <a:t>(2):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object 13"/>
          <p:cNvSpPr txBox="1"/>
          <p:nvPr/>
        </p:nvSpPr>
        <p:spPr>
          <a:xfrm>
            <a:off x="-150763" y="851478"/>
            <a:ext cx="2667000" cy="2324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36550" defTabSz="230520">
              <a:lnSpc>
                <a:spcPct val="100000"/>
              </a:lnSpc>
              <a:spcBef>
                <a:spcPts val="135"/>
              </a:spcBef>
              <a:buNone/>
              <a:defRPr sz="1815" spc="-4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Setting tax emission fees to favor domestic firms.</a:t>
            </a:r>
          </a:p>
          <a:p>
            <a:pPr defTabSz="4572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Public goods (everybody wants to be a free-rider).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 have never played a public good game!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Are you sure? A group project in class. The slacker you surely faced was our free-rider.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30623" y="282575"/>
            <a:ext cx="4105009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z="1600" spc="-25" dirty="0"/>
              <a:t>Rules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/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/>
              <a:t>a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40" dirty="0"/>
              <a:t>General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0" dirty="0"/>
              <a:t>Game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/>
              <a:t>(informal):</a:t>
            </a:r>
            <a:br>
              <a:rPr lang="en-US" sz="1600" spc="-10" dirty="0"/>
            </a:br>
            <a:endParaRPr sz="1600" spc="-10" dirty="0"/>
          </a:p>
        </p:txBody>
      </p:sp>
      <p:sp>
        <p:nvSpPr>
          <p:cNvPr id="9" name="object 9"/>
          <p:cNvSpPr txBox="1"/>
          <p:nvPr/>
        </p:nvSpPr>
        <p:spPr>
          <a:xfrm>
            <a:off x="473341" y="1464779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3341" y="1884845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60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3341" y="2266950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9F95080-2322-F133-E96A-8C7B8BF46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1506893"/>
            <a:ext cx="2686050" cy="183891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64EF9F-57AD-185D-68A1-BDCCB94C0321}"/>
              </a:ext>
            </a:extLst>
          </p:cNvPr>
          <p:cNvSpPr txBox="1"/>
          <p:nvPr/>
        </p:nvSpPr>
        <p:spPr>
          <a:xfrm>
            <a:off x="1152575" y="739775"/>
            <a:ext cx="23049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Who is playing? </a:t>
            </a:r>
          </a:p>
          <a:p>
            <a:pPr algn="ctr"/>
            <a:r>
              <a:rPr lang="en-US" b="1" dirty="0"/>
              <a:t>Set of players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A0D3F-009D-E8A0-9053-96D74C344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A45F4B80-C5CD-BF47-5534-6FDD5D2932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281" y="328855"/>
            <a:ext cx="4105009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z="1600" spc="-25" dirty="0"/>
              <a:t>Rules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/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/>
              <a:t>a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40" dirty="0"/>
              <a:t>General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0" dirty="0"/>
              <a:t>Game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/>
              <a:t>(informal):</a:t>
            </a:r>
            <a:br>
              <a:rPr lang="en-US" sz="1600" spc="-10" dirty="0"/>
            </a:br>
            <a:endParaRPr sz="1600" spc="-1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1CCCD985-D892-DAEB-FDB4-100D2D42BC1D}"/>
              </a:ext>
            </a:extLst>
          </p:cNvPr>
          <p:cNvSpPr txBox="1"/>
          <p:nvPr/>
        </p:nvSpPr>
        <p:spPr>
          <a:xfrm>
            <a:off x="473341" y="1464779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2F97B1DB-0929-0E19-F788-6B3E17BC5B25}"/>
              </a:ext>
            </a:extLst>
          </p:cNvPr>
          <p:cNvSpPr txBox="1"/>
          <p:nvPr/>
        </p:nvSpPr>
        <p:spPr>
          <a:xfrm>
            <a:off x="442118" y="828609"/>
            <a:ext cx="3725863" cy="509755"/>
          </a:xfrm>
          <a:prstGeom prst="rect">
            <a:avLst/>
          </a:prstGeom>
        </p:spPr>
        <p:txBody>
          <a:bodyPr vert="horz" wrap="square" lIns="0" tIns="17145" rIns="0" bIns="0" rtlCol="0" anchor="t">
            <a:spAutoFit/>
          </a:bodyPr>
          <a:lstStyle>
            <a:defPPr>
              <a:defRPr lang="en-US"/>
            </a:defPPr>
            <a:lvl1pPr marL="336550" defTabSz="230520">
              <a:lnSpc>
                <a:spcPct val="100000"/>
              </a:lnSpc>
              <a:spcBef>
                <a:spcPts val="135"/>
              </a:spcBef>
              <a:buNone/>
              <a:defRPr sz="1200" spc="-2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sz="1600" dirty="0"/>
              <a:t>What are they playing with</a:t>
            </a:r>
            <a:r>
              <a:rPr lang="en-US" sz="1600" dirty="0"/>
              <a:t>?</a:t>
            </a:r>
          </a:p>
          <a:p>
            <a:pPr lvl="1" algn="ctr"/>
            <a:r>
              <a:rPr lang="en-US" sz="1600" b="1" spc="-25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sz="1600" b="1" spc="-25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Set of available actions </a:t>
            </a:r>
            <a:endParaRPr lang="en-US" sz="1600" b="1" spc="-25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5253372F-98DD-4F0A-2C1A-4056CE44E077}"/>
              </a:ext>
            </a:extLst>
          </p:cNvPr>
          <p:cNvSpPr txBox="1"/>
          <p:nvPr/>
        </p:nvSpPr>
        <p:spPr>
          <a:xfrm>
            <a:off x="473341" y="1884845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600" dirty="0">
              <a:latin typeface="Tahoma"/>
              <a:cs typeface="Tahoma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98E5829-0C9F-93C9-21B9-C2A7A56A4D90}"/>
              </a:ext>
            </a:extLst>
          </p:cNvPr>
          <p:cNvSpPr txBox="1"/>
          <p:nvPr/>
        </p:nvSpPr>
        <p:spPr>
          <a:xfrm>
            <a:off x="473341" y="2266950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9B35F0-F4F7-90AF-A964-37C447B54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9308"/>
            <a:ext cx="4610100" cy="194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39494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4A71C-BD95-0E0E-C47F-FCEA5DDB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6BC171C3-E601-CB20-A387-3492D0F365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912" y="339236"/>
            <a:ext cx="4105009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z="1600" spc="-25" dirty="0"/>
              <a:t>Rules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/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/>
              <a:t>a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40" dirty="0"/>
              <a:t>General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0" dirty="0"/>
              <a:t>Game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/>
              <a:t>(informal):</a:t>
            </a:r>
            <a:br>
              <a:rPr lang="en-US" sz="1600" spc="-10" dirty="0"/>
            </a:br>
            <a:endParaRPr sz="1600" spc="-1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D720D6-8875-5047-213D-1EBBE1D94297}"/>
              </a:ext>
            </a:extLst>
          </p:cNvPr>
          <p:cNvSpPr txBox="1"/>
          <p:nvPr/>
        </p:nvSpPr>
        <p:spPr>
          <a:xfrm>
            <a:off x="473341" y="1464779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B826EECB-06EC-EF2F-2F5F-D76E794C4AE3}"/>
              </a:ext>
            </a:extLst>
          </p:cNvPr>
          <p:cNvSpPr txBox="1"/>
          <p:nvPr/>
        </p:nvSpPr>
        <p:spPr>
          <a:xfrm>
            <a:off x="323850" y="872795"/>
            <a:ext cx="3886200" cy="509755"/>
          </a:xfrm>
          <a:prstGeom prst="rect">
            <a:avLst/>
          </a:prstGeom>
        </p:spPr>
        <p:txBody>
          <a:bodyPr vert="horz" wrap="square" lIns="0" tIns="17145" rIns="0" bIns="0" rtlCol="0" anchor="t">
            <a:spAutoFit/>
          </a:bodyPr>
          <a:lstStyle>
            <a:defPPr>
              <a:defRPr lang="en-US"/>
            </a:defPPr>
            <a:lvl1pPr marL="336550" defTabSz="230520">
              <a:lnSpc>
                <a:spcPct val="100000"/>
              </a:lnSpc>
              <a:spcBef>
                <a:spcPts val="135"/>
              </a:spcBef>
              <a:buNone/>
              <a:defRPr sz="1200" spc="-2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sz="1600" dirty="0"/>
              <a:t>Where each player gets to play</a:t>
            </a:r>
            <a:r>
              <a:rPr lang="en-US" sz="1600" dirty="0"/>
              <a:t>?</a:t>
            </a:r>
          </a:p>
          <a:p>
            <a:pPr lvl="1" algn="ctr"/>
            <a:r>
              <a:rPr lang="en-US" sz="1600" b="1" spc="-25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</a:t>
            </a:r>
            <a:r>
              <a:rPr sz="1600" b="1" spc="-25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ime structure of the game</a:t>
            </a: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197C9BF0-52BE-9AC0-5B5B-CB457D064CE4}"/>
              </a:ext>
            </a:extLst>
          </p:cNvPr>
          <p:cNvSpPr txBox="1"/>
          <p:nvPr/>
        </p:nvSpPr>
        <p:spPr>
          <a:xfrm>
            <a:off x="473341" y="1884845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600" dirty="0">
              <a:latin typeface="Tahoma"/>
              <a:cs typeface="Tahoma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89185676-915A-CCFD-DB49-4CA78B33DC52}"/>
              </a:ext>
            </a:extLst>
          </p:cNvPr>
          <p:cNvSpPr txBox="1"/>
          <p:nvPr/>
        </p:nvSpPr>
        <p:spPr>
          <a:xfrm>
            <a:off x="473341" y="2266950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3C1418-49F4-3345-D9A1-236DBBA8C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08" y="1528523"/>
            <a:ext cx="1917700" cy="12057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E3C599-E434-21F1-6655-43FD69D87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942" y="1533148"/>
            <a:ext cx="1917700" cy="120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27253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1393B-3DB5-5DF4-6439-6B5DAC1AA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237AA1AB-8F4C-B21D-D410-5E665DFA35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5414" y="89331"/>
            <a:ext cx="4105009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z="1600" spc="-25" dirty="0"/>
              <a:t>Rules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/>
              <a:t>of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dirty="0"/>
              <a:t>a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40" dirty="0"/>
              <a:t>General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30" dirty="0"/>
              <a:t>Game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/>
              <a:t>(informal):</a:t>
            </a:r>
            <a:br>
              <a:rPr lang="en-US" sz="1600" spc="-10" dirty="0"/>
            </a:br>
            <a:endParaRPr sz="1600" spc="-10" dirty="0"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263E1D39-4AC2-5160-1D11-FDFB2704B504}"/>
              </a:ext>
            </a:extLst>
          </p:cNvPr>
          <p:cNvSpPr txBox="1"/>
          <p:nvPr/>
        </p:nvSpPr>
        <p:spPr>
          <a:xfrm>
            <a:off x="473341" y="1464779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600">
              <a:latin typeface="Tahoma"/>
              <a:cs typeface="Tahoma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85C7FE16-7661-1BD2-0921-4767C974F27C}"/>
              </a:ext>
            </a:extLst>
          </p:cNvPr>
          <p:cNvSpPr txBox="1"/>
          <p:nvPr/>
        </p:nvSpPr>
        <p:spPr>
          <a:xfrm>
            <a:off x="323850" y="739775"/>
            <a:ext cx="4231008" cy="509755"/>
          </a:xfrm>
          <a:prstGeom prst="rect">
            <a:avLst/>
          </a:prstGeom>
        </p:spPr>
        <p:txBody>
          <a:bodyPr vert="horz" wrap="square" lIns="0" tIns="17145" rIns="0" bIns="0" rtlCol="0" anchor="t">
            <a:spAutoFit/>
          </a:bodyPr>
          <a:lstStyle>
            <a:defPPr>
              <a:defRPr lang="en-US"/>
            </a:defPPr>
            <a:lvl1pPr marL="336550" defTabSz="230520">
              <a:lnSpc>
                <a:spcPct val="100000"/>
              </a:lnSpc>
              <a:spcBef>
                <a:spcPts val="135"/>
              </a:spcBef>
              <a:buNone/>
              <a:defRPr sz="1200" spc="-2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sz="1600" dirty="0"/>
              <a:t>How much players can gain (or lose)</a:t>
            </a:r>
            <a:r>
              <a:rPr lang="en-US" sz="1600" dirty="0"/>
              <a:t>?</a:t>
            </a:r>
          </a:p>
          <a:p>
            <a:pPr lvl="1"/>
            <a:r>
              <a:rPr sz="1600" b="1" spc="-25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Payoffs (measured by a utility function</a:t>
            </a:r>
            <a:r>
              <a:rPr lang="en-US" sz="1600" b="1" spc="-25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)</a:t>
            </a:r>
            <a:endParaRPr sz="1600" b="1" spc="-25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2327EEC-2CAD-DD7A-EE0A-CDEA9905DEA6}"/>
              </a:ext>
            </a:extLst>
          </p:cNvPr>
          <p:cNvSpPr txBox="1"/>
          <p:nvPr/>
        </p:nvSpPr>
        <p:spPr>
          <a:xfrm>
            <a:off x="473341" y="1884845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600" dirty="0">
              <a:latin typeface="Tahoma"/>
              <a:cs typeface="Tahoma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6773D399-B943-C582-0819-0D0981655D50}"/>
              </a:ext>
            </a:extLst>
          </p:cNvPr>
          <p:cNvSpPr txBox="1"/>
          <p:nvPr/>
        </p:nvSpPr>
        <p:spPr>
          <a:xfrm>
            <a:off x="473341" y="2266950"/>
            <a:ext cx="63500" cy="1168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00" spc="-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600">
              <a:latin typeface="Tahoma"/>
              <a:cs typeface="Tahom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C6AA7A-A9FC-153A-2CA7-FE1BA3E07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644" y="1543104"/>
            <a:ext cx="1893214" cy="15645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E954EE-A58A-B3BF-384C-F8877410F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1543104"/>
            <a:ext cx="1964475" cy="158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09773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urple pawn and a rolling dice">
            <a:extLst>
              <a:ext uri="{FF2B5EF4-FFF2-40B4-BE49-F238E27FC236}">
                <a16:creationId xmlns:a16="http://schemas.microsoft.com/office/drawing/2014/main" id="{D1498BE0-F50C-F7E2-EBBA-455C06AB7A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446" r="21351" b="3"/>
          <a:stretch>
            <a:fillRect/>
          </a:stretch>
        </p:blipFill>
        <p:spPr>
          <a:xfrm>
            <a:off x="1727265" y="10"/>
            <a:ext cx="2913999" cy="3460740"/>
          </a:xfrm>
          <a:prstGeom prst="rect">
            <a:avLst/>
          </a:prstGeom>
        </p:spPr>
      </p:pic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3089374" cy="346075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2137" y="434975"/>
            <a:ext cx="2235899" cy="5263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2700" marR="5080" defTabSz="457200">
              <a:lnSpc>
                <a:spcPct val="90000"/>
              </a:lnSpc>
            </a:pPr>
            <a:r>
              <a:rPr lang="en-US" sz="1000" b="1" dirty="0"/>
              <a:t>We</a:t>
            </a:r>
            <a:r>
              <a:rPr lang="en-US" sz="1000" b="1" spc="-5" dirty="0"/>
              <a:t> </a:t>
            </a:r>
            <a:r>
              <a:rPr lang="en-US" sz="1000" b="1" spc="-50" dirty="0"/>
              <a:t>assume</a:t>
            </a:r>
            <a:r>
              <a:rPr lang="en-US" sz="1000" b="1" dirty="0"/>
              <a:t> Common</a:t>
            </a:r>
            <a:r>
              <a:rPr lang="en-US" sz="1000" b="1" spc="30" dirty="0"/>
              <a:t> </a:t>
            </a:r>
            <a:r>
              <a:rPr lang="en-US" sz="1000" b="1" spc="-10" dirty="0"/>
              <a:t>knowledge</a:t>
            </a:r>
            <a:r>
              <a:rPr lang="en-US" sz="1000" b="1" dirty="0"/>
              <a:t> </a:t>
            </a:r>
            <a:r>
              <a:rPr lang="en-US" sz="1000" b="1" spc="-10" dirty="0"/>
              <a:t>about</a:t>
            </a:r>
            <a:r>
              <a:rPr lang="en-US" sz="1000" b="1" dirty="0"/>
              <a:t> the </a:t>
            </a:r>
            <a:r>
              <a:rPr lang="en-US" sz="1000" b="1" spc="-30" dirty="0"/>
              <a:t>rules</a:t>
            </a:r>
            <a:r>
              <a:rPr lang="en-US" sz="1000" b="1" dirty="0"/>
              <a:t> of </a:t>
            </a:r>
            <a:r>
              <a:rPr lang="en-US" sz="1000" b="1" spc="-25" dirty="0"/>
              <a:t>the </a:t>
            </a:r>
            <a:r>
              <a:rPr lang="en-US" sz="1000" b="1" spc="-20" dirty="0"/>
              <a:t>game.</a:t>
            </a:r>
            <a:endParaRPr lang="en-US" sz="10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object 7"/>
          <p:cNvSpPr txBox="1"/>
          <p:nvPr/>
        </p:nvSpPr>
        <p:spPr>
          <a:xfrm>
            <a:off x="69150" y="1044575"/>
            <a:ext cx="2464499" cy="195028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12700" marR="508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 a </a:t>
            </a:r>
            <a:r>
              <a:rPr lang="en-US" sz="14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player,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 </a:t>
            </a:r>
            <a:r>
              <a:rPr lang="en-US" sz="14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1400" spc="-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answer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 the </a:t>
            </a:r>
            <a:r>
              <a:rPr lang="en-US" sz="14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above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four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questions (rules</a:t>
            </a:r>
            <a:r>
              <a:rPr lang="en-US" sz="140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the</a:t>
            </a:r>
            <a:r>
              <a:rPr lang="en-US" sz="140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game)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addition,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40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  <a:r>
              <a:rPr lang="en-US" sz="140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</a:t>
            </a:r>
            <a:r>
              <a:rPr lang="en-US" sz="140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rules,</a:t>
            </a:r>
            <a:r>
              <a:rPr lang="en-US" sz="140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and...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2857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</a:t>
            </a: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I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</a:t>
            </a:r>
            <a:r>
              <a:rPr lang="en-US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</a:t>
            </a:r>
            <a:r>
              <a:rPr lang="en-US" sz="14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14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rules,.....(ad </a:t>
            </a:r>
            <a:r>
              <a:rPr lang="en-US" sz="14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infinitum).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B258D2B-6AC3-4B3A-A87C-FD7E65178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3" name="Picture 12" descr="Top view of cubes connected with black lines">
            <a:extLst>
              <a:ext uri="{FF2B5EF4-FFF2-40B4-BE49-F238E27FC236}">
                <a16:creationId xmlns:a16="http://schemas.microsoft.com/office/drawing/2014/main" id="{6E492AF9-689F-9CFA-932B-60001331D8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26" r="14006" b="2"/>
          <a:stretch>
            <a:fillRect/>
          </a:stretch>
        </p:blipFill>
        <p:spPr>
          <a:xfrm>
            <a:off x="20" y="10"/>
            <a:ext cx="2864065" cy="346074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8D55DD8B-9BF9-4B91-A22D-2D3F2AEFF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32564"/>
            <a:ext cx="3419267" cy="522368"/>
          </a:xfrm>
          <a:custGeom>
            <a:avLst/>
            <a:gdLst>
              <a:gd name="T0" fmla="*/ 1900 w 1902"/>
              <a:gd name="T1" fmla="*/ 77 h 163"/>
              <a:gd name="T2" fmla="*/ 1826 w 1902"/>
              <a:gd name="T3" fmla="*/ 3 h 163"/>
              <a:gd name="T4" fmla="*/ 1825 w 1902"/>
              <a:gd name="T5" fmla="*/ 2 h 163"/>
              <a:gd name="T6" fmla="*/ 1819 w 1902"/>
              <a:gd name="T7" fmla="*/ 0 h 163"/>
              <a:gd name="T8" fmla="*/ 1363 w 1902"/>
              <a:gd name="T9" fmla="*/ 0 h 163"/>
              <a:gd name="T10" fmla="*/ 1348 w 1902"/>
              <a:gd name="T11" fmla="*/ 0 h 163"/>
              <a:gd name="T12" fmla="*/ 1225 w 1902"/>
              <a:gd name="T13" fmla="*/ 0 h 163"/>
              <a:gd name="T14" fmla="*/ 1033 w 1902"/>
              <a:gd name="T15" fmla="*/ 0 h 163"/>
              <a:gd name="T16" fmla="*/ 892 w 1902"/>
              <a:gd name="T17" fmla="*/ 0 h 163"/>
              <a:gd name="T18" fmla="*/ 786 w 1902"/>
              <a:gd name="T19" fmla="*/ 0 h 163"/>
              <a:gd name="T20" fmla="*/ 577 w 1902"/>
              <a:gd name="T21" fmla="*/ 0 h 163"/>
              <a:gd name="T22" fmla="*/ 562 w 1902"/>
              <a:gd name="T23" fmla="*/ 0 h 163"/>
              <a:gd name="T24" fmla="*/ 439 w 1902"/>
              <a:gd name="T25" fmla="*/ 0 h 163"/>
              <a:gd name="T26" fmla="*/ 106 w 1902"/>
              <a:gd name="T27" fmla="*/ 0 h 163"/>
              <a:gd name="T28" fmla="*/ 0 w 1902"/>
              <a:gd name="T29" fmla="*/ 0 h 163"/>
              <a:gd name="T30" fmla="*/ 0 w 1902"/>
              <a:gd name="T31" fmla="*/ 163 h 163"/>
              <a:gd name="T32" fmla="*/ 106 w 1902"/>
              <a:gd name="T33" fmla="*/ 163 h 163"/>
              <a:gd name="T34" fmla="*/ 439 w 1902"/>
              <a:gd name="T35" fmla="*/ 163 h 163"/>
              <a:gd name="T36" fmla="*/ 562 w 1902"/>
              <a:gd name="T37" fmla="*/ 163 h 163"/>
              <a:gd name="T38" fmla="*/ 577 w 1902"/>
              <a:gd name="T39" fmla="*/ 163 h 163"/>
              <a:gd name="T40" fmla="*/ 786 w 1902"/>
              <a:gd name="T41" fmla="*/ 163 h 163"/>
              <a:gd name="T42" fmla="*/ 892 w 1902"/>
              <a:gd name="T43" fmla="*/ 163 h 163"/>
              <a:gd name="T44" fmla="*/ 1033 w 1902"/>
              <a:gd name="T45" fmla="*/ 163 h 163"/>
              <a:gd name="T46" fmla="*/ 1225 w 1902"/>
              <a:gd name="T47" fmla="*/ 163 h 163"/>
              <a:gd name="T48" fmla="*/ 1348 w 1902"/>
              <a:gd name="T49" fmla="*/ 163 h 163"/>
              <a:gd name="T50" fmla="*/ 1363 w 1902"/>
              <a:gd name="T51" fmla="*/ 163 h 163"/>
              <a:gd name="T52" fmla="*/ 1819 w 1902"/>
              <a:gd name="T53" fmla="*/ 163 h 163"/>
              <a:gd name="T54" fmla="*/ 1825 w 1902"/>
              <a:gd name="T55" fmla="*/ 161 h 163"/>
              <a:gd name="T56" fmla="*/ 1826 w 1902"/>
              <a:gd name="T57" fmla="*/ 160 h 163"/>
              <a:gd name="T58" fmla="*/ 1900 w 1902"/>
              <a:gd name="T59" fmla="*/ 86 h 163"/>
              <a:gd name="T60" fmla="*/ 1900 w 1902"/>
              <a:gd name="T61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2" h="163">
                <a:moveTo>
                  <a:pt x="1900" y="77"/>
                </a:moveTo>
                <a:cubicBezTo>
                  <a:pt x="1826" y="3"/>
                  <a:pt x="1826" y="3"/>
                  <a:pt x="1826" y="3"/>
                </a:cubicBezTo>
                <a:cubicBezTo>
                  <a:pt x="1825" y="2"/>
                  <a:pt x="1825" y="2"/>
                  <a:pt x="1825" y="2"/>
                </a:cubicBezTo>
                <a:cubicBezTo>
                  <a:pt x="1823" y="1"/>
                  <a:pt x="1821" y="0"/>
                  <a:pt x="1819" y="0"/>
                </a:cubicBezTo>
                <a:cubicBezTo>
                  <a:pt x="1363" y="0"/>
                  <a:pt x="1363" y="0"/>
                  <a:pt x="1363" y="0"/>
                </a:cubicBezTo>
                <a:cubicBezTo>
                  <a:pt x="1348" y="0"/>
                  <a:pt x="1348" y="0"/>
                  <a:pt x="1348" y="0"/>
                </a:cubicBezTo>
                <a:cubicBezTo>
                  <a:pt x="1225" y="0"/>
                  <a:pt x="1225" y="0"/>
                  <a:pt x="1225" y="0"/>
                </a:cubicBezTo>
                <a:cubicBezTo>
                  <a:pt x="1033" y="0"/>
                  <a:pt x="1033" y="0"/>
                  <a:pt x="1033" y="0"/>
                </a:cubicBezTo>
                <a:cubicBezTo>
                  <a:pt x="892" y="0"/>
                  <a:pt x="892" y="0"/>
                  <a:pt x="892" y="0"/>
                </a:cubicBezTo>
                <a:cubicBezTo>
                  <a:pt x="786" y="0"/>
                  <a:pt x="786" y="0"/>
                  <a:pt x="786" y="0"/>
                </a:cubicBezTo>
                <a:cubicBezTo>
                  <a:pt x="577" y="0"/>
                  <a:pt x="577" y="0"/>
                  <a:pt x="577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39" y="0"/>
                  <a:pt x="439" y="0"/>
                  <a:pt x="439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39" y="163"/>
                  <a:pt x="439" y="163"/>
                  <a:pt x="439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7" y="163"/>
                  <a:pt x="577" y="163"/>
                  <a:pt x="577" y="163"/>
                </a:cubicBezTo>
                <a:cubicBezTo>
                  <a:pt x="786" y="163"/>
                  <a:pt x="786" y="163"/>
                  <a:pt x="786" y="163"/>
                </a:cubicBezTo>
                <a:cubicBezTo>
                  <a:pt x="892" y="163"/>
                  <a:pt x="892" y="163"/>
                  <a:pt x="892" y="163"/>
                </a:cubicBezTo>
                <a:cubicBezTo>
                  <a:pt x="1033" y="163"/>
                  <a:pt x="1033" y="163"/>
                  <a:pt x="1033" y="163"/>
                </a:cubicBezTo>
                <a:cubicBezTo>
                  <a:pt x="1225" y="163"/>
                  <a:pt x="1225" y="163"/>
                  <a:pt x="1225" y="163"/>
                </a:cubicBezTo>
                <a:cubicBezTo>
                  <a:pt x="1348" y="163"/>
                  <a:pt x="1348" y="163"/>
                  <a:pt x="1348" y="163"/>
                </a:cubicBezTo>
                <a:cubicBezTo>
                  <a:pt x="1363" y="163"/>
                  <a:pt x="1363" y="163"/>
                  <a:pt x="1363" y="163"/>
                </a:cubicBezTo>
                <a:cubicBezTo>
                  <a:pt x="1819" y="163"/>
                  <a:pt x="1819" y="163"/>
                  <a:pt x="1819" y="163"/>
                </a:cubicBezTo>
                <a:cubicBezTo>
                  <a:pt x="1821" y="163"/>
                  <a:pt x="1823" y="162"/>
                  <a:pt x="1825" y="161"/>
                </a:cubicBezTo>
                <a:cubicBezTo>
                  <a:pt x="1825" y="160"/>
                  <a:pt x="1825" y="160"/>
                  <a:pt x="1826" y="160"/>
                </a:cubicBezTo>
                <a:cubicBezTo>
                  <a:pt x="1900" y="86"/>
                  <a:pt x="1900" y="86"/>
                  <a:pt x="1900" y="86"/>
                </a:cubicBezTo>
                <a:cubicBezTo>
                  <a:pt x="1902" y="83"/>
                  <a:pt x="1902" y="79"/>
                  <a:pt x="1900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04893" y="397345"/>
            <a:ext cx="2702031" cy="393073"/>
          </a:xfrm>
          <a:prstGeom prst="rect">
            <a:avLst/>
          </a:prstGeom>
        </p:spPr>
        <p:txBody>
          <a:bodyPr vert="horz" lIns="0" tIns="17145" rIns="0" bIns="0" rtlCol="0" anchor="ctr">
            <a:normAutofit/>
          </a:bodyPr>
          <a:lstStyle/>
          <a:p>
            <a:pPr marL="336550">
              <a:lnSpc>
                <a:spcPct val="90000"/>
              </a:lnSpc>
              <a:spcBef>
                <a:spcPts val="135"/>
              </a:spcBef>
            </a:pPr>
            <a:r>
              <a:rPr lang="en-US" sz="1300">
                <a:solidFill>
                  <a:srgbClr val="FEFFFF"/>
                </a:solidFill>
              </a:rPr>
              <a:t>Two</a:t>
            </a:r>
            <a:r>
              <a:rPr lang="en-US" sz="1300" spc="40">
                <a:solidFill>
                  <a:srgbClr val="FEFFFF"/>
                </a:solidFill>
                <a:latin typeface="Times New Roman"/>
                <a:cs typeface="Times New Roman"/>
              </a:rPr>
              <a:t> </a:t>
            </a:r>
            <a:r>
              <a:rPr lang="en-US" sz="1300" spc="-65">
                <a:solidFill>
                  <a:srgbClr val="FEFFFF"/>
                </a:solidFill>
              </a:rPr>
              <a:t>ways</a:t>
            </a:r>
            <a:r>
              <a:rPr lang="en-US" sz="1300" spc="40">
                <a:solidFill>
                  <a:srgbClr val="FEFFFF"/>
                </a:solidFill>
                <a:latin typeface="Times New Roman"/>
                <a:cs typeface="Times New Roman"/>
              </a:rPr>
              <a:t> </a:t>
            </a:r>
            <a:r>
              <a:rPr lang="en-US" sz="1300">
                <a:solidFill>
                  <a:srgbClr val="FEFFFF"/>
                </a:solidFill>
              </a:rPr>
              <a:t>to</a:t>
            </a:r>
            <a:r>
              <a:rPr lang="en-US" sz="1300" spc="40">
                <a:solidFill>
                  <a:srgbClr val="FEFFFF"/>
                </a:solidFill>
                <a:latin typeface="Times New Roman"/>
                <a:cs typeface="Times New Roman"/>
              </a:rPr>
              <a:t> </a:t>
            </a:r>
            <a:r>
              <a:rPr lang="en-US" sz="1300" spc="-35">
                <a:solidFill>
                  <a:srgbClr val="FEFFFF"/>
                </a:solidFill>
              </a:rPr>
              <a:t>graphically</a:t>
            </a:r>
            <a:r>
              <a:rPr lang="en-US" sz="1300" spc="40">
                <a:solidFill>
                  <a:srgbClr val="FEFFFF"/>
                </a:solidFill>
                <a:latin typeface="Times New Roman"/>
                <a:cs typeface="Times New Roman"/>
              </a:rPr>
              <a:t> </a:t>
            </a:r>
            <a:r>
              <a:rPr lang="en-US" sz="1300" spc="-60">
                <a:solidFill>
                  <a:srgbClr val="FEFFFF"/>
                </a:solidFill>
              </a:rPr>
              <a:t>represent</a:t>
            </a:r>
            <a:r>
              <a:rPr lang="en-US" sz="1300" spc="40">
                <a:solidFill>
                  <a:srgbClr val="FEFFFF"/>
                </a:solidFill>
                <a:latin typeface="Times New Roman"/>
                <a:cs typeface="Times New Roman"/>
              </a:rPr>
              <a:t> </a:t>
            </a:r>
            <a:r>
              <a:rPr lang="en-US" sz="1300" spc="-20">
                <a:solidFill>
                  <a:srgbClr val="FEFFFF"/>
                </a:solidFill>
              </a:rPr>
              <a:t>games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xfrm>
            <a:off x="2972352" y="968375"/>
            <a:ext cx="1637727" cy="1996568"/>
          </a:xfrm>
          <a:prstGeom prst="rect">
            <a:avLst/>
          </a:prstGeom>
        </p:spPr>
        <p:txBody>
          <a:bodyPr vert="horz" lIns="0" tIns="275310" rIns="0" bIns="0" rtlCol="0">
            <a:normAutofit/>
          </a:bodyPr>
          <a:lstStyle/>
          <a:p>
            <a:pPr marL="12700">
              <a:spcBef>
                <a:spcPts val="615"/>
              </a:spcBef>
            </a:pPr>
            <a:r>
              <a:rPr lang="en-US" sz="1100" spc="-3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Extensive</a:t>
            </a:r>
            <a:r>
              <a:rPr lang="en-US" sz="1100" spc="3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form</a:t>
            </a:r>
          </a:p>
          <a:p>
            <a:pPr marL="289560">
              <a:spcBef>
                <a:spcPts val="475"/>
              </a:spcBef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en-US" sz="11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use</a:t>
            </a:r>
            <a:r>
              <a:rPr lang="en-US" sz="11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US" sz="11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game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tree</a:t>
            </a:r>
            <a:r>
              <a:rPr lang="en-US" sz="11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1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(next</a:t>
            </a:r>
            <a:r>
              <a:rPr lang="en-US" sz="11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1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slide).</a:t>
            </a:r>
          </a:p>
          <a:p>
            <a:pPr marL="289560">
              <a:spcBef>
                <a:spcPts val="475"/>
              </a:spcBef>
            </a:pP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  <a:p>
            <a:pPr marL="12700">
              <a:spcBef>
                <a:spcPts val="550"/>
              </a:spcBef>
            </a:pPr>
            <a:r>
              <a:rPr lang="en-US" sz="1100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Normal</a:t>
            </a:r>
            <a:r>
              <a:rPr lang="en-US" sz="1100" spc="-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25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form</a:t>
            </a:r>
            <a:r>
              <a:rPr lang="en-US" sz="11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2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(also</a:t>
            </a:r>
            <a:r>
              <a:rPr lang="en-US" sz="11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5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referred</a:t>
            </a:r>
            <a:r>
              <a:rPr lang="en-US" sz="1100" spc="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1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</a:t>
            </a:r>
            <a:r>
              <a:rPr lang="en-US" sz="1100" spc="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85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strategic</a:t>
            </a:r>
            <a:r>
              <a:rPr lang="en-US" sz="1100" spc="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9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form).</a:t>
            </a:r>
          </a:p>
          <a:p>
            <a:pPr marL="289560">
              <a:spcBef>
                <a:spcPts val="475"/>
              </a:spcBef>
            </a:pP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</a:t>
            </a:r>
            <a:r>
              <a:rPr lang="en-US" sz="1100" spc="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will</a:t>
            </a:r>
            <a:r>
              <a:rPr lang="en-US" sz="11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4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use</a:t>
            </a:r>
            <a:r>
              <a:rPr lang="en-US" sz="1100" spc="2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US" sz="1100" spc="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en-US" sz="1100" spc="-1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matrix.</a:t>
            </a:r>
            <a:endParaRPr lang="en-US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591710" y="279119"/>
            <a:ext cx="3322054" cy="64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30" dirty="0"/>
              <a:t>Example</a:t>
            </a:r>
            <a:r>
              <a:rPr spc="10" dirty="0">
                <a:latin typeface="Times New Roman"/>
                <a:cs typeface="Times New Roman"/>
              </a:rPr>
              <a:t> </a:t>
            </a:r>
            <a:r>
              <a:rPr dirty="0"/>
              <a:t>of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dirty="0"/>
              <a:t>a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0" dirty="0"/>
              <a:t>game</a:t>
            </a:r>
            <a:r>
              <a:rPr spc="15" dirty="0">
                <a:latin typeface="Times New Roman"/>
                <a:cs typeface="Times New Roman"/>
              </a:rPr>
              <a:t> </a:t>
            </a:r>
            <a:r>
              <a:rPr spc="-20" dirty="0"/>
              <a:t>tree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250" y="826375"/>
            <a:ext cx="4495800" cy="448200"/>
          </a:xfrm>
          <a:prstGeom prst="rect">
            <a:avLst/>
          </a:prstGeom>
        </p:spPr>
        <p:txBody>
          <a:bodyPr vert="horz" wrap="square" lIns="0" tIns="17145" rIns="0" bIns="0" rtlCol="0" anchor="t">
            <a:spAutoFit/>
          </a:bodyPr>
          <a:lstStyle>
            <a:lvl1pPr marL="336550" defTabSz="230520">
              <a:lnSpc>
                <a:spcPct val="100000"/>
              </a:lnSpc>
              <a:spcBef>
                <a:spcPts val="135"/>
              </a:spcBef>
              <a:buNone/>
              <a:defRPr sz="1815" spc="-3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sz="1400" dirty="0"/>
              <a:t>Consider the following sequential-move game played by </a:t>
            </a:r>
            <a:r>
              <a:rPr lang="en-US" sz="1400" dirty="0"/>
              <a:t>f</a:t>
            </a:r>
            <a:r>
              <a:rPr sz="1400" dirty="0"/>
              <a:t>irms 1 and 2:</a:t>
            </a:r>
            <a:r>
              <a:rPr lang="en-US" sz="1400" dirty="0"/>
              <a:t> </a:t>
            </a:r>
            <a:r>
              <a:rPr sz="1400" dirty="0"/>
              <a:t>We will use a matrix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1136006" y="1519846"/>
            <a:ext cx="2591435" cy="1500505"/>
            <a:chOff x="1136006" y="1519846"/>
            <a:chExt cx="2591435" cy="1500505"/>
          </a:xfrm>
        </p:grpSpPr>
        <p:sp>
          <p:nvSpPr>
            <p:cNvPr id="11" name="object 11"/>
            <p:cNvSpPr/>
            <p:nvPr/>
          </p:nvSpPr>
          <p:spPr>
            <a:xfrm>
              <a:off x="1164079" y="1548497"/>
              <a:ext cx="1494155" cy="1437640"/>
            </a:xfrm>
            <a:custGeom>
              <a:avLst/>
              <a:gdLst/>
              <a:ahLst/>
              <a:cxnLst/>
              <a:rect l="l" t="t" r="r" b="b"/>
              <a:pathLst>
                <a:path w="1494155" h="1437639">
                  <a:moveTo>
                    <a:pt x="0" y="735992"/>
                  </a:moveTo>
                  <a:lnTo>
                    <a:pt x="861499" y="172776"/>
                  </a:lnTo>
                </a:path>
                <a:path w="1494155" h="1437639">
                  <a:moveTo>
                    <a:pt x="0" y="735992"/>
                  </a:moveTo>
                  <a:lnTo>
                    <a:pt x="853635" y="1296740"/>
                  </a:lnTo>
                </a:path>
                <a:path w="1494155" h="1437639">
                  <a:moveTo>
                    <a:pt x="5395" y="739283"/>
                  </a:moveTo>
                  <a:lnTo>
                    <a:pt x="853635" y="739283"/>
                  </a:lnTo>
                </a:path>
                <a:path w="1494155" h="1437639">
                  <a:moveTo>
                    <a:pt x="854000" y="174879"/>
                  </a:moveTo>
                  <a:lnTo>
                    <a:pt x="1493747" y="0"/>
                  </a:lnTo>
                </a:path>
                <a:path w="1494155" h="1437639">
                  <a:moveTo>
                    <a:pt x="861499" y="172776"/>
                  </a:moveTo>
                  <a:lnTo>
                    <a:pt x="1493747" y="342994"/>
                  </a:lnTo>
                </a:path>
                <a:path w="1494155" h="1437639">
                  <a:moveTo>
                    <a:pt x="854000" y="739283"/>
                  </a:moveTo>
                  <a:lnTo>
                    <a:pt x="1493747" y="567604"/>
                  </a:lnTo>
                </a:path>
                <a:path w="1494155" h="1437639">
                  <a:moveTo>
                    <a:pt x="863328" y="736724"/>
                  </a:moveTo>
                  <a:lnTo>
                    <a:pt x="1493747" y="932172"/>
                  </a:lnTo>
                </a:path>
                <a:path w="1494155" h="1437639">
                  <a:moveTo>
                    <a:pt x="854000" y="1296740"/>
                  </a:moveTo>
                  <a:lnTo>
                    <a:pt x="1491186" y="1113907"/>
                  </a:lnTo>
                </a:path>
                <a:path w="1494155" h="1437639">
                  <a:moveTo>
                    <a:pt x="854000" y="1296740"/>
                  </a:moveTo>
                  <a:lnTo>
                    <a:pt x="1493747" y="1437156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230" y="2263282"/>
              <a:ext cx="55415" cy="5612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36006" y="2256060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415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415" y="3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36006" y="2256425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415" y="0"/>
                  </a:moveTo>
                  <a:lnTo>
                    <a:pt x="0" y="0"/>
                  </a:lnTo>
                  <a:lnTo>
                    <a:pt x="0" y="2559"/>
                  </a:lnTo>
                  <a:lnTo>
                    <a:pt x="55415" y="255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36006" y="2258985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36006" y="226291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36006" y="226611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36006" y="2269772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415" y="0"/>
                  </a:moveTo>
                  <a:lnTo>
                    <a:pt x="0" y="0"/>
                  </a:lnTo>
                  <a:lnTo>
                    <a:pt x="0" y="5027"/>
                  </a:lnTo>
                  <a:lnTo>
                    <a:pt x="55415" y="502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36006" y="227480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36006" y="227836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36006" y="228202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36006" y="228522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36006" y="228878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36006" y="2292078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36006" y="2296009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136006" y="2300305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5415" y="4022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136006" y="230432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36006" y="230789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136006" y="2311184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415" y="0"/>
                  </a:moveTo>
                  <a:lnTo>
                    <a:pt x="0" y="0"/>
                  </a:lnTo>
                  <a:lnTo>
                    <a:pt x="0" y="639"/>
                  </a:lnTo>
                  <a:lnTo>
                    <a:pt x="55415" y="63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137103" y="2256791"/>
              <a:ext cx="54610" cy="55244"/>
            </a:xfrm>
            <a:custGeom>
              <a:avLst/>
              <a:gdLst/>
              <a:ahLst/>
              <a:cxnLst/>
              <a:rect l="l" t="t" r="r" b="b"/>
              <a:pathLst>
                <a:path w="54609" h="55244">
                  <a:moveTo>
                    <a:pt x="0" y="27333"/>
                  </a:moveTo>
                  <a:lnTo>
                    <a:pt x="26976" y="0"/>
                  </a:lnTo>
                  <a:lnTo>
                    <a:pt x="32371" y="731"/>
                  </a:lnTo>
                  <a:lnTo>
                    <a:pt x="54318" y="27333"/>
                  </a:lnTo>
                  <a:lnTo>
                    <a:pt x="53677" y="33092"/>
                  </a:lnTo>
                  <a:lnTo>
                    <a:pt x="26976" y="54758"/>
                  </a:lnTo>
                  <a:lnTo>
                    <a:pt x="21580" y="54392"/>
                  </a:lnTo>
                  <a:lnTo>
                    <a:pt x="0" y="27333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6192" y="2264013"/>
              <a:ext cx="55781" cy="5612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999334" y="2257522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415" y="0"/>
                  </a:moveTo>
                  <a:lnTo>
                    <a:pt x="0" y="0"/>
                  </a:lnTo>
                  <a:lnTo>
                    <a:pt x="0" y="2833"/>
                  </a:lnTo>
                  <a:lnTo>
                    <a:pt x="55415" y="2833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99334" y="226035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99334" y="226364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99334" y="226721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99334" y="2270503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415" y="0"/>
                  </a:moveTo>
                  <a:lnTo>
                    <a:pt x="0" y="0"/>
                  </a:lnTo>
                  <a:lnTo>
                    <a:pt x="0" y="5027"/>
                  </a:lnTo>
                  <a:lnTo>
                    <a:pt x="55415" y="502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99334" y="2275531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99334" y="227946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999334" y="228275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999334" y="228631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999334" y="228951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999334" y="229317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999334" y="229674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999334" y="2301037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387"/>
                  </a:lnTo>
                  <a:lnTo>
                    <a:pt x="55415" y="438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999334" y="230542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999334" y="2308624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999334" y="2312555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415" y="731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999700" y="2257888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4">
                  <a:moveTo>
                    <a:pt x="0" y="27333"/>
                  </a:moveTo>
                  <a:lnTo>
                    <a:pt x="27707" y="0"/>
                  </a:lnTo>
                  <a:lnTo>
                    <a:pt x="33102" y="365"/>
                  </a:lnTo>
                  <a:lnTo>
                    <a:pt x="54683" y="27333"/>
                  </a:lnTo>
                  <a:lnTo>
                    <a:pt x="54318" y="33092"/>
                  </a:lnTo>
                  <a:lnTo>
                    <a:pt x="27707" y="54666"/>
                  </a:lnTo>
                  <a:lnTo>
                    <a:pt x="21946" y="53935"/>
                  </a:lnTo>
                  <a:lnTo>
                    <a:pt x="0" y="27333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4363" y="1700066"/>
              <a:ext cx="55781" cy="5612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997505" y="1693209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506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506" y="365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997505" y="1693575"/>
              <a:ext cx="55880" cy="2540"/>
            </a:xfrm>
            <a:custGeom>
              <a:avLst/>
              <a:gdLst/>
              <a:ahLst/>
              <a:cxnLst/>
              <a:rect l="l" t="t" r="r" b="b"/>
              <a:pathLst>
                <a:path w="55880" h="2539">
                  <a:moveTo>
                    <a:pt x="5550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55506" y="2468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997505" y="169604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506" y="3656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997505" y="169970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506" y="3199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997505" y="170290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506" y="3565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997505" y="1706465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80" h="5714">
                  <a:moveTo>
                    <a:pt x="55506" y="0"/>
                  </a:moveTo>
                  <a:lnTo>
                    <a:pt x="0" y="0"/>
                  </a:lnTo>
                  <a:lnTo>
                    <a:pt x="0" y="5393"/>
                  </a:lnTo>
                  <a:lnTo>
                    <a:pt x="55506" y="5393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997505" y="171185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506" y="3290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97505" y="171514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506" y="3565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997505" y="171871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506" y="3290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997505" y="1722006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506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506" y="3930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97505" y="172593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506" y="3199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997505" y="172913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506" y="3656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997505" y="1732793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506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506" y="4296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997505" y="1737089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506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506" y="4296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997505" y="174138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506" y="3656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997505" y="174504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506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506" y="3199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97505" y="1748242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506" y="0"/>
                  </a:moveTo>
                  <a:lnTo>
                    <a:pt x="0" y="0"/>
                  </a:lnTo>
                  <a:lnTo>
                    <a:pt x="0" y="1096"/>
                  </a:lnTo>
                  <a:lnTo>
                    <a:pt x="55506" y="1096"/>
                  </a:lnTo>
                  <a:lnTo>
                    <a:pt x="5550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997871" y="1693575"/>
              <a:ext cx="55244" cy="55880"/>
            </a:xfrm>
            <a:custGeom>
              <a:avLst/>
              <a:gdLst/>
              <a:ahLst/>
              <a:cxnLst/>
              <a:rect l="l" t="t" r="r" b="b"/>
              <a:pathLst>
                <a:path w="55244" h="55880">
                  <a:moveTo>
                    <a:pt x="0" y="27699"/>
                  </a:moveTo>
                  <a:lnTo>
                    <a:pt x="27707" y="0"/>
                  </a:lnTo>
                  <a:lnTo>
                    <a:pt x="33194" y="1005"/>
                  </a:lnTo>
                  <a:lnTo>
                    <a:pt x="54775" y="27699"/>
                  </a:lnTo>
                  <a:lnTo>
                    <a:pt x="54409" y="33092"/>
                  </a:lnTo>
                  <a:lnTo>
                    <a:pt x="27707" y="55398"/>
                  </a:lnTo>
                  <a:lnTo>
                    <a:pt x="22312" y="54301"/>
                  </a:lnTo>
                  <a:lnTo>
                    <a:pt x="0" y="2769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96773" y="2824029"/>
              <a:ext cx="55872" cy="55763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1989641" y="2817173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415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415" y="3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989641" y="2817539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415" y="0"/>
                  </a:moveTo>
                  <a:lnTo>
                    <a:pt x="0" y="0"/>
                  </a:lnTo>
                  <a:lnTo>
                    <a:pt x="0" y="2559"/>
                  </a:lnTo>
                  <a:lnTo>
                    <a:pt x="55415" y="255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989641" y="282009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1989641" y="282366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1989641" y="282686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989641" y="2830520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80" h="5714">
                  <a:moveTo>
                    <a:pt x="55415" y="0"/>
                  </a:moveTo>
                  <a:lnTo>
                    <a:pt x="0" y="0"/>
                  </a:lnTo>
                  <a:lnTo>
                    <a:pt x="0" y="5393"/>
                  </a:lnTo>
                  <a:lnTo>
                    <a:pt x="55415" y="5393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989641" y="283591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989641" y="283911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989641" y="284277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989641" y="2845969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989641" y="284990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989641" y="285319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989641" y="2856756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989641" y="2860687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387"/>
                  </a:lnTo>
                  <a:lnTo>
                    <a:pt x="55415" y="438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1989641" y="2865075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1989641" y="286900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1989641" y="2872206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1096"/>
                  </a:lnTo>
                  <a:lnTo>
                    <a:pt x="55415" y="10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990372" y="2817539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4">
                  <a:moveTo>
                    <a:pt x="0" y="27699"/>
                  </a:moveTo>
                  <a:lnTo>
                    <a:pt x="27341" y="0"/>
                  </a:lnTo>
                  <a:lnTo>
                    <a:pt x="32737" y="1096"/>
                  </a:lnTo>
                  <a:lnTo>
                    <a:pt x="54683" y="27699"/>
                  </a:lnTo>
                  <a:lnTo>
                    <a:pt x="54318" y="33092"/>
                  </a:lnTo>
                  <a:lnTo>
                    <a:pt x="27341" y="55032"/>
                  </a:lnTo>
                  <a:lnTo>
                    <a:pt x="21580" y="54301"/>
                  </a:lnTo>
                  <a:lnTo>
                    <a:pt x="0" y="2769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024938" y="1721274"/>
              <a:ext cx="3175" cy="564515"/>
            </a:xfrm>
            <a:custGeom>
              <a:avLst/>
              <a:gdLst/>
              <a:ahLst/>
              <a:cxnLst/>
              <a:rect l="l" t="t" r="r" b="b"/>
              <a:pathLst>
                <a:path w="3175" h="564514">
                  <a:moveTo>
                    <a:pt x="1005" y="0"/>
                  </a:moveTo>
                  <a:lnTo>
                    <a:pt x="0" y="0"/>
                  </a:lnTo>
                  <a:lnTo>
                    <a:pt x="0" y="17277"/>
                  </a:lnTo>
                  <a:lnTo>
                    <a:pt x="1005" y="17277"/>
                  </a:lnTo>
                  <a:lnTo>
                    <a:pt x="1005" y="0"/>
                  </a:lnTo>
                  <a:close/>
                </a:path>
                <a:path w="3175" h="564514">
                  <a:moveTo>
                    <a:pt x="1005" y="27699"/>
                  </a:moveTo>
                  <a:lnTo>
                    <a:pt x="0" y="27699"/>
                  </a:lnTo>
                  <a:lnTo>
                    <a:pt x="365" y="44976"/>
                  </a:lnTo>
                  <a:lnTo>
                    <a:pt x="1005" y="44976"/>
                  </a:lnTo>
                  <a:lnTo>
                    <a:pt x="1005" y="27699"/>
                  </a:lnTo>
                  <a:close/>
                </a:path>
                <a:path w="3175" h="564514">
                  <a:moveTo>
                    <a:pt x="1005" y="55032"/>
                  </a:moveTo>
                  <a:lnTo>
                    <a:pt x="365" y="55032"/>
                  </a:lnTo>
                  <a:lnTo>
                    <a:pt x="365" y="72310"/>
                  </a:lnTo>
                  <a:lnTo>
                    <a:pt x="1005" y="72310"/>
                  </a:lnTo>
                  <a:lnTo>
                    <a:pt x="1005" y="55032"/>
                  </a:lnTo>
                  <a:close/>
                </a:path>
                <a:path w="3175" h="564514">
                  <a:moveTo>
                    <a:pt x="1371" y="82731"/>
                  </a:moveTo>
                  <a:lnTo>
                    <a:pt x="365" y="82731"/>
                  </a:lnTo>
                  <a:lnTo>
                    <a:pt x="365" y="100009"/>
                  </a:lnTo>
                  <a:lnTo>
                    <a:pt x="1371" y="100009"/>
                  </a:lnTo>
                  <a:lnTo>
                    <a:pt x="1371" y="82731"/>
                  </a:lnTo>
                  <a:close/>
                </a:path>
                <a:path w="3175" h="564514">
                  <a:moveTo>
                    <a:pt x="1371" y="110156"/>
                  </a:moveTo>
                  <a:lnTo>
                    <a:pt x="365" y="110156"/>
                  </a:lnTo>
                  <a:lnTo>
                    <a:pt x="365" y="127434"/>
                  </a:lnTo>
                  <a:lnTo>
                    <a:pt x="1371" y="127434"/>
                  </a:lnTo>
                  <a:lnTo>
                    <a:pt x="1371" y="110156"/>
                  </a:lnTo>
                  <a:close/>
                </a:path>
                <a:path w="3175" h="564514">
                  <a:moveTo>
                    <a:pt x="1371" y="137855"/>
                  </a:moveTo>
                  <a:lnTo>
                    <a:pt x="365" y="137855"/>
                  </a:lnTo>
                  <a:lnTo>
                    <a:pt x="365" y="155133"/>
                  </a:lnTo>
                  <a:lnTo>
                    <a:pt x="1371" y="155133"/>
                  </a:lnTo>
                  <a:lnTo>
                    <a:pt x="1371" y="137855"/>
                  </a:lnTo>
                  <a:close/>
                </a:path>
                <a:path w="3175" h="564514">
                  <a:moveTo>
                    <a:pt x="1371" y="165189"/>
                  </a:moveTo>
                  <a:lnTo>
                    <a:pt x="365" y="165189"/>
                  </a:lnTo>
                  <a:lnTo>
                    <a:pt x="640" y="182832"/>
                  </a:lnTo>
                  <a:lnTo>
                    <a:pt x="1371" y="182832"/>
                  </a:lnTo>
                  <a:lnTo>
                    <a:pt x="1371" y="165189"/>
                  </a:lnTo>
                  <a:close/>
                </a:path>
                <a:path w="3175" h="564514">
                  <a:moveTo>
                    <a:pt x="1371" y="192888"/>
                  </a:moveTo>
                  <a:lnTo>
                    <a:pt x="640" y="192888"/>
                  </a:lnTo>
                  <a:lnTo>
                    <a:pt x="640" y="210166"/>
                  </a:lnTo>
                  <a:lnTo>
                    <a:pt x="1371" y="210166"/>
                  </a:lnTo>
                  <a:lnTo>
                    <a:pt x="1371" y="192888"/>
                  </a:lnTo>
                  <a:close/>
                </a:path>
                <a:path w="3175" h="564514">
                  <a:moveTo>
                    <a:pt x="1737" y="220221"/>
                  </a:moveTo>
                  <a:lnTo>
                    <a:pt x="640" y="220221"/>
                  </a:lnTo>
                  <a:lnTo>
                    <a:pt x="640" y="237865"/>
                  </a:lnTo>
                  <a:lnTo>
                    <a:pt x="1737" y="237865"/>
                  </a:lnTo>
                  <a:lnTo>
                    <a:pt x="1737" y="220221"/>
                  </a:lnTo>
                  <a:close/>
                </a:path>
                <a:path w="3175" h="564514">
                  <a:moveTo>
                    <a:pt x="1737" y="247921"/>
                  </a:moveTo>
                  <a:lnTo>
                    <a:pt x="640" y="247921"/>
                  </a:lnTo>
                  <a:lnTo>
                    <a:pt x="640" y="265198"/>
                  </a:lnTo>
                  <a:lnTo>
                    <a:pt x="1737" y="265198"/>
                  </a:lnTo>
                  <a:lnTo>
                    <a:pt x="1737" y="247921"/>
                  </a:lnTo>
                  <a:close/>
                </a:path>
                <a:path w="3175" h="564514">
                  <a:moveTo>
                    <a:pt x="1737" y="275345"/>
                  </a:moveTo>
                  <a:lnTo>
                    <a:pt x="640" y="275345"/>
                  </a:lnTo>
                  <a:lnTo>
                    <a:pt x="640" y="292989"/>
                  </a:lnTo>
                  <a:lnTo>
                    <a:pt x="1737" y="292989"/>
                  </a:lnTo>
                  <a:lnTo>
                    <a:pt x="1737" y="275345"/>
                  </a:lnTo>
                  <a:close/>
                </a:path>
                <a:path w="3175" h="564514">
                  <a:moveTo>
                    <a:pt x="1737" y="303045"/>
                  </a:moveTo>
                  <a:lnTo>
                    <a:pt x="640" y="303045"/>
                  </a:lnTo>
                  <a:lnTo>
                    <a:pt x="1005" y="320322"/>
                  </a:lnTo>
                  <a:lnTo>
                    <a:pt x="1737" y="320322"/>
                  </a:lnTo>
                  <a:lnTo>
                    <a:pt x="1737" y="303045"/>
                  </a:lnTo>
                  <a:close/>
                </a:path>
                <a:path w="3175" h="564514">
                  <a:moveTo>
                    <a:pt x="1737" y="330378"/>
                  </a:moveTo>
                  <a:lnTo>
                    <a:pt x="1005" y="330378"/>
                  </a:lnTo>
                  <a:lnTo>
                    <a:pt x="1005" y="348021"/>
                  </a:lnTo>
                  <a:lnTo>
                    <a:pt x="1737" y="348021"/>
                  </a:lnTo>
                  <a:lnTo>
                    <a:pt x="1737" y="330378"/>
                  </a:lnTo>
                  <a:close/>
                </a:path>
                <a:path w="3175" h="564514">
                  <a:moveTo>
                    <a:pt x="2469" y="358077"/>
                  </a:moveTo>
                  <a:lnTo>
                    <a:pt x="1005" y="358077"/>
                  </a:lnTo>
                  <a:lnTo>
                    <a:pt x="1005" y="375355"/>
                  </a:lnTo>
                  <a:lnTo>
                    <a:pt x="2469" y="375355"/>
                  </a:lnTo>
                  <a:lnTo>
                    <a:pt x="2469" y="358077"/>
                  </a:lnTo>
                  <a:close/>
                </a:path>
                <a:path w="3175" h="564514">
                  <a:moveTo>
                    <a:pt x="2469" y="385776"/>
                  </a:moveTo>
                  <a:lnTo>
                    <a:pt x="1005" y="385776"/>
                  </a:lnTo>
                  <a:lnTo>
                    <a:pt x="1005" y="403054"/>
                  </a:lnTo>
                  <a:lnTo>
                    <a:pt x="2469" y="403054"/>
                  </a:lnTo>
                  <a:lnTo>
                    <a:pt x="2469" y="385776"/>
                  </a:lnTo>
                  <a:close/>
                </a:path>
                <a:path w="3175" h="564514">
                  <a:moveTo>
                    <a:pt x="2469" y="413201"/>
                  </a:moveTo>
                  <a:lnTo>
                    <a:pt x="1005" y="413201"/>
                  </a:lnTo>
                  <a:lnTo>
                    <a:pt x="1005" y="430388"/>
                  </a:lnTo>
                  <a:lnTo>
                    <a:pt x="2469" y="430388"/>
                  </a:lnTo>
                  <a:lnTo>
                    <a:pt x="2469" y="413201"/>
                  </a:lnTo>
                  <a:close/>
                </a:path>
                <a:path w="3175" h="564514">
                  <a:moveTo>
                    <a:pt x="2469" y="440900"/>
                  </a:moveTo>
                  <a:lnTo>
                    <a:pt x="1005" y="440900"/>
                  </a:lnTo>
                  <a:lnTo>
                    <a:pt x="1371" y="458178"/>
                  </a:lnTo>
                  <a:lnTo>
                    <a:pt x="2469" y="458178"/>
                  </a:lnTo>
                  <a:lnTo>
                    <a:pt x="2469" y="440900"/>
                  </a:lnTo>
                  <a:close/>
                </a:path>
                <a:path w="3175" h="564514">
                  <a:moveTo>
                    <a:pt x="2469" y="468234"/>
                  </a:moveTo>
                  <a:lnTo>
                    <a:pt x="1371" y="468234"/>
                  </a:lnTo>
                  <a:lnTo>
                    <a:pt x="1371" y="485512"/>
                  </a:lnTo>
                  <a:lnTo>
                    <a:pt x="2469" y="485512"/>
                  </a:lnTo>
                  <a:lnTo>
                    <a:pt x="2469" y="468234"/>
                  </a:lnTo>
                  <a:close/>
                </a:path>
                <a:path w="3175" h="564514">
                  <a:moveTo>
                    <a:pt x="2834" y="495933"/>
                  </a:moveTo>
                  <a:lnTo>
                    <a:pt x="1371" y="495933"/>
                  </a:lnTo>
                  <a:lnTo>
                    <a:pt x="1371" y="513211"/>
                  </a:lnTo>
                  <a:lnTo>
                    <a:pt x="2834" y="513211"/>
                  </a:lnTo>
                  <a:lnTo>
                    <a:pt x="2834" y="495933"/>
                  </a:lnTo>
                  <a:close/>
                </a:path>
                <a:path w="3175" h="564514">
                  <a:moveTo>
                    <a:pt x="2834" y="523267"/>
                  </a:moveTo>
                  <a:lnTo>
                    <a:pt x="1371" y="523267"/>
                  </a:lnTo>
                  <a:lnTo>
                    <a:pt x="1371" y="540910"/>
                  </a:lnTo>
                  <a:lnTo>
                    <a:pt x="2834" y="540910"/>
                  </a:lnTo>
                  <a:lnTo>
                    <a:pt x="2834" y="523267"/>
                  </a:lnTo>
                  <a:close/>
                </a:path>
                <a:path w="3175" h="564514">
                  <a:moveTo>
                    <a:pt x="2834" y="551331"/>
                  </a:moveTo>
                  <a:lnTo>
                    <a:pt x="1371" y="551331"/>
                  </a:lnTo>
                  <a:lnTo>
                    <a:pt x="1371" y="563947"/>
                  </a:lnTo>
                  <a:lnTo>
                    <a:pt x="2834" y="563947"/>
                  </a:lnTo>
                  <a:lnTo>
                    <a:pt x="2834" y="551331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024938" y="1720909"/>
              <a:ext cx="1905" cy="321310"/>
            </a:xfrm>
            <a:custGeom>
              <a:avLst/>
              <a:gdLst/>
              <a:ahLst/>
              <a:cxnLst/>
              <a:rect l="l" t="t" r="r" b="b"/>
              <a:pathLst>
                <a:path w="1905" h="321310">
                  <a:moveTo>
                    <a:pt x="1005" y="365"/>
                  </a:moveTo>
                  <a:lnTo>
                    <a:pt x="1005" y="17643"/>
                  </a:lnTo>
                  <a:lnTo>
                    <a:pt x="640" y="18009"/>
                  </a:lnTo>
                  <a:lnTo>
                    <a:pt x="0" y="17643"/>
                  </a:lnTo>
                  <a:lnTo>
                    <a:pt x="0" y="365"/>
                  </a:lnTo>
                  <a:lnTo>
                    <a:pt x="640" y="0"/>
                  </a:lnTo>
                  <a:lnTo>
                    <a:pt x="1005" y="365"/>
                  </a:lnTo>
                </a:path>
                <a:path w="1905" h="321310">
                  <a:moveTo>
                    <a:pt x="1005" y="28064"/>
                  </a:moveTo>
                  <a:lnTo>
                    <a:pt x="1005" y="45342"/>
                  </a:lnTo>
                  <a:lnTo>
                    <a:pt x="640" y="45708"/>
                  </a:lnTo>
                  <a:lnTo>
                    <a:pt x="365" y="45342"/>
                  </a:lnTo>
                  <a:lnTo>
                    <a:pt x="0" y="28064"/>
                  </a:lnTo>
                  <a:lnTo>
                    <a:pt x="640" y="27333"/>
                  </a:lnTo>
                  <a:lnTo>
                    <a:pt x="1005" y="28064"/>
                  </a:lnTo>
                </a:path>
                <a:path w="1905" h="321310">
                  <a:moveTo>
                    <a:pt x="1005" y="55398"/>
                  </a:moveTo>
                  <a:lnTo>
                    <a:pt x="1005" y="72675"/>
                  </a:lnTo>
                  <a:lnTo>
                    <a:pt x="640" y="73407"/>
                  </a:lnTo>
                  <a:lnTo>
                    <a:pt x="365" y="72675"/>
                  </a:lnTo>
                  <a:lnTo>
                    <a:pt x="365" y="55398"/>
                  </a:lnTo>
                  <a:lnTo>
                    <a:pt x="640" y="55032"/>
                  </a:lnTo>
                  <a:lnTo>
                    <a:pt x="1005" y="55398"/>
                  </a:lnTo>
                </a:path>
                <a:path w="1905" h="321310">
                  <a:moveTo>
                    <a:pt x="1371" y="83097"/>
                  </a:moveTo>
                  <a:lnTo>
                    <a:pt x="1371" y="100375"/>
                  </a:lnTo>
                  <a:lnTo>
                    <a:pt x="640" y="100740"/>
                  </a:lnTo>
                  <a:lnTo>
                    <a:pt x="365" y="100375"/>
                  </a:lnTo>
                  <a:lnTo>
                    <a:pt x="365" y="83097"/>
                  </a:lnTo>
                  <a:lnTo>
                    <a:pt x="640" y="82366"/>
                  </a:lnTo>
                  <a:lnTo>
                    <a:pt x="1371" y="83097"/>
                  </a:lnTo>
                </a:path>
                <a:path w="1905" h="321310">
                  <a:moveTo>
                    <a:pt x="1371" y="110522"/>
                  </a:moveTo>
                  <a:lnTo>
                    <a:pt x="1371" y="127800"/>
                  </a:lnTo>
                  <a:lnTo>
                    <a:pt x="1005" y="128439"/>
                  </a:lnTo>
                  <a:lnTo>
                    <a:pt x="365" y="127800"/>
                  </a:lnTo>
                  <a:lnTo>
                    <a:pt x="365" y="110522"/>
                  </a:lnTo>
                  <a:lnTo>
                    <a:pt x="640" y="110156"/>
                  </a:lnTo>
                  <a:lnTo>
                    <a:pt x="1371" y="110522"/>
                  </a:lnTo>
                </a:path>
                <a:path w="1905" h="321310">
                  <a:moveTo>
                    <a:pt x="1371" y="138221"/>
                  </a:moveTo>
                  <a:lnTo>
                    <a:pt x="1371" y="155499"/>
                  </a:lnTo>
                  <a:lnTo>
                    <a:pt x="1005" y="155864"/>
                  </a:lnTo>
                  <a:lnTo>
                    <a:pt x="365" y="155499"/>
                  </a:lnTo>
                  <a:lnTo>
                    <a:pt x="365" y="138221"/>
                  </a:lnTo>
                  <a:lnTo>
                    <a:pt x="1005" y="137855"/>
                  </a:lnTo>
                  <a:lnTo>
                    <a:pt x="1371" y="138221"/>
                  </a:lnTo>
                </a:path>
                <a:path w="1905" h="321310">
                  <a:moveTo>
                    <a:pt x="1371" y="165554"/>
                  </a:moveTo>
                  <a:lnTo>
                    <a:pt x="1371" y="183198"/>
                  </a:lnTo>
                  <a:lnTo>
                    <a:pt x="1005" y="183563"/>
                  </a:lnTo>
                  <a:lnTo>
                    <a:pt x="640" y="183198"/>
                  </a:lnTo>
                  <a:lnTo>
                    <a:pt x="365" y="165554"/>
                  </a:lnTo>
                  <a:lnTo>
                    <a:pt x="1005" y="165189"/>
                  </a:lnTo>
                  <a:lnTo>
                    <a:pt x="1371" y="165554"/>
                  </a:lnTo>
                </a:path>
                <a:path w="1905" h="321310">
                  <a:moveTo>
                    <a:pt x="1371" y="193254"/>
                  </a:moveTo>
                  <a:lnTo>
                    <a:pt x="1371" y="210531"/>
                  </a:lnTo>
                  <a:lnTo>
                    <a:pt x="1005" y="210897"/>
                  </a:lnTo>
                  <a:lnTo>
                    <a:pt x="640" y="210531"/>
                  </a:lnTo>
                  <a:lnTo>
                    <a:pt x="640" y="193254"/>
                  </a:lnTo>
                  <a:lnTo>
                    <a:pt x="1005" y="192888"/>
                  </a:lnTo>
                  <a:lnTo>
                    <a:pt x="1371" y="193254"/>
                  </a:lnTo>
                </a:path>
                <a:path w="1905" h="321310">
                  <a:moveTo>
                    <a:pt x="1737" y="220587"/>
                  </a:moveTo>
                  <a:lnTo>
                    <a:pt x="1737" y="238230"/>
                  </a:lnTo>
                  <a:lnTo>
                    <a:pt x="1005" y="238596"/>
                  </a:lnTo>
                  <a:lnTo>
                    <a:pt x="640" y="238230"/>
                  </a:lnTo>
                  <a:lnTo>
                    <a:pt x="640" y="220587"/>
                  </a:lnTo>
                  <a:lnTo>
                    <a:pt x="1005" y="220221"/>
                  </a:lnTo>
                  <a:lnTo>
                    <a:pt x="1737" y="220587"/>
                  </a:lnTo>
                </a:path>
                <a:path w="1905" h="321310">
                  <a:moveTo>
                    <a:pt x="1737" y="248286"/>
                  </a:moveTo>
                  <a:lnTo>
                    <a:pt x="1737" y="265564"/>
                  </a:lnTo>
                  <a:lnTo>
                    <a:pt x="1371" y="265930"/>
                  </a:lnTo>
                  <a:lnTo>
                    <a:pt x="640" y="265564"/>
                  </a:lnTo>
                  <a:lnTo>
                    <a:pt x="640" y="248286"/>
                  </a:lnTo>
                  <a:lnTo>
                    <a:pt x="1005" y="247921"/>
                  </a:lnTo>
                  <a:lnTo>
                    <a:pt x="1737" y="248286"/>
                  </a:lnTo>
                </a:path>
                <a:path w="1905" h="321310">
                  <a:moveTo>
                    <a:pt x="1737" y="275711"/>
                  </a:moveTo>
                  <a:lnTo>
                    <a:pt x="1737" y="293355"/>
                  </a:lnTo>
                  <a:lnTo>
                    <a:pt x="1371" y="293629"/>
                  </a:lnTo>
                  <a:lnTo>
                    <a:pt x="640" y="293355"/>
                  </a:lnTo>
                  <a:lnTo>
                    <a:pt x="640" y="275711"/>
                  </a:lnTo>
                  <a:lnTo>
                    <a:pt x="1371" y="275345"/>
                  </a:lnTo>
                  <a:lnTo>
                    <a:pt x="1737" y="275711"/>
                  </a:lnTo>
                </a:path>
                <a:path w="1905" h="321310">
                  <a:moveTo>
                    <a:pt x="1737" y="303410"/>
                  </a:moveTo>
                  <a:lnTo>
                    <a:pt x="1737" y="320688"/>
                  </a:lnTo>
                  <a:lnTo>
                    <a:pt x="1371" y="321054"/>
                  </a:lnTo>
                  <a:lnTo>
                    <a:pt x="1005" y="320688"/>
                  </a:lnTo>
                  <a:lnTo>
                    <a:pt x="640" y="303410"/>
                  </a:lnTo>
                  <a:lnTo>
                    <a:pt x="1371" y="303045"/>
                  </a:lnTo>
                  <a:lnTo>
                    <a:pt x="1737" y="30341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026676" y="2051150"/>
              <a:ext cx="0" cy="128905"/>
            </a:xfrm>
            <a:custGeom>
              <a:avLst/>
              <a:gdLst/>
              <a:ahLst/>
              <a:cxnLst/>
              <a:rect l="l" t="t" r="r" b="b"/>
              <a:pathLst>
                <a:path h="128905">
                  <a:moveTo>
                    <a:pt x="0" y="0"/>
                  </a:moveTo>
                  <a:lnTo>
                    <a:pt x="0" y="128805"/>
                  </a:lnTo>
                </a:path>
              </a:pathLst>
            </a:custGeom>
            <a:ln w="3175">
              <a:solidFill>
                <a:srgbClr val="1E467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027041" y="2189006"/>
              <a:ext cx="0" cy="97155"/>
            </a:xfrm>
            <a:custGeom>
              <a:avLst/>
              <a:gdLst/>
              <a:ahLst/>
              <a:cxnLst/>
              <a:rect l="l" t="t" r="r" b="b"/>
              <a:pathLst>
                <a:path h="97155">
                  <a:moveTo>
                    <a:pt x="0" y="0"/>
                  </a:moveTo>
                  <a:lnTo>
                    <a:pt x="0" y="96718"/>
                  </a:lnTo>
                </a:path>
              </a:pathLst>
            </a:custGeom>
            <a:ln w="3175">
              <a:solidFill>
                <a:srgbClr val="1E467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36885" y="1527289"/>
              <a:ext cx="55872" cy="55763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2629753" y="1520433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415" y="0"/>
                  </a:moveTo>
                  <a:lnTo>
                    <a:pt x="0" y="0"/>
                  </a:lnTo>
                  <a:lnTo>
                    <a:pt x="0" y="2559"/>
                  </a:lnTo>
                  <a:lnTo>
                    <a:pt x="55415" y="255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629753" y="152299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629753" y="152655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629753" y="153012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629753" y="1533414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415" y="0"/>
                  </a:moveTo>
                  <a:lnTo>
                    <a:pt x="0" y="0"/>
                  </a:lnTo>
                  <a:lnTo>
                    <a:pt x="0" y="5027"/>
                  </a:lnTo>
                  <a:lnTo>
                    <a:pt x="55415" y="502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629753" y="153844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629753" y="154237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629753" y="154566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629753" y="154922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629753" y="155242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629753" y="155608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629753" y="155965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629753" y="1563947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387"/>
                  </a:lnTo>
                  <a:lnTo>
                    <a:pt x="55415" y="438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629753" y="156833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629753" y="1571534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629753" y="1575465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415" y="731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630850" y="1520798"/>
              <a:ext cx="54610" cy="55244"/>
            </a:xfrm>
            <a:custGeom>
              <a:avLst/>
              <a:gdLst/>
              <a:ahLst/>
              <a:cxnLst/>
              <a:rect l="l" t="t" r="r" b="b"/>
              <a:pathLst>
                <a:path w="54610" h="55244">
                  <a:moveTo>
                    <a:pt x="0" y="27699"/>
                  </a:moveTo>
                  <a:lnTo>
                    <a:pt x="26976" y="0"/>
                  </a:lnTo>
                  <a:lnTo>
                    <a:pt x="32371" y="365"/>
                  </a:lnTo>
                  <a:lnTo>
                    <a:pt x="54318" y="27699"/>
                  </a:lnTo>
                  <a:lnTo>
                    <a:pt x="53952" y="33092"/>
                  </a:lnTo>
                  <a:lnTo>
                    <a:pt x="26976" y="54666"/>
                  </a:lnTo>
                  <a:lnTo>
                    <a:pt x="21580" y="54301"/>
                  </a:lnTo>
                  <a:lnTo>
                    <a:pt x="0" y="2769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9" name="object 10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36885" y="1871014"/>
              <a:ext cx="55872" cy="55763"/>
            </a:xfrm>
            <a:prstGeom prst="rect">
              <a:avLst/>
            </a:prstGeom>
          </p:spPr>
        </p:pic>
        <p:sp>
          <p:nvSpPr>
            <p:cNvPr id="110" name="object 110"/>
            <p:cNvSpPr/>
            <p:nvPr/>
          </p:nvSpPr>
          <p:spPr>
            <a:xfrm>
              <a:off x="2629753" y="1863792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415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415" y="3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629753" y="1864158"/>
              <a:ext cx="55880" cy="2540"/>
            </a:xfrm>
            <a:custGeom>
              <a:avLst/>
              <a:gdLst/>
              <a:ahLst/>
              <a:cxnLst/>
              <a:rect l="l" t="t" r="r" b="b"/>
              <a:pathLst>
                <a:path w="55880" h="2539">
                  <a:moveTo>
                    <a:pt x="55415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55415" y="2468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629753" y="186662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629753" y="186991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629753" y="187348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629753" y="1877139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415" y="0"/>
                  </a:moveTo>
                  <a:lnTo>
                    <a:pt x="0" y="0"/>
                  </a:lnTo>
                  <a:lnTo>
                    <a:pt x="0" y="5027"/>
                  </a:lnTo>
                  <a:lnTo>
                    <a:pt x="55415" y="502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629753" y="188216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2629753" y="188573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2629753" y="188893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5415" y="4022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2629753" y="189295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2629753" y="189615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2629753" y="189981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2629753" y="190301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2629753" y="1907306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415" y="0"/>
                  </a:moveTo>
                  <a:lnTo>
                    <a:pt x="0" y="0"/>
                  </a:lnTo>
                  <a:lnTo>
                    <a:pt x="0" y="4662"/>
                  </a:lnTo>
                  <a:lnTo>
                    <a:pt x="55415" y="4662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2629753" y="191196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2629753" y="191526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2629753" y="1918825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415" y="731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630850" y="1864524"/>
              <a:ext cx="54610" cy="55244"/>
            </a:xfrm>
            <a:custGeom>
              <a:avLst/>
              <a:gdLst/>
              <a:ahLst/>
              <a:cxnLst/>
              <a:rect l="l" t="t" r="r" b="b"/>
              <a:pathLst>
                <a:path w="54610" h="55244">
                  <a:moveTo>
                    <a:pt x="0" y="26967"/>
                  </a:moveTo>
                  <a:lnTo>
                    <a:pt x="26976" y="0"/>
                  </a:lnTo>
                  <a:lnTo>
                    <a:pt x="32371" y="365"/>
                  </a:lnTo>
                  <a:lnTo>
                    <a:pt x="54318" y="26967"/>
                  </a:lnTo>
                  <a:lnTo>
                    <a:pt x="53952" y="32727"/>
                  </a:lnTo>
                  <a:lnTo>
                    <a:pt x="26976" y="54666"/>
                  </a:lnTo>
                  <a:lnTo>
                    <a:pt x="21580" y="54301"/>
                  </a:lnTo>
                  <a:lnTo>
                    <a:pt x="0" y="26967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36885" y="2095167"/>
              <a:ext cx="55872" cy="55855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2629753" y="2088402"/>
              <a:ext cx="55880" cy="2540"/>
            </a:xfrm>
            <a:custGeom>
              <a:avLst/>
              <a:gdLst/>
              <a:ahLst/>
              <a:cxnLst/>
              <a:rect l="l" t="t" r="r" b="b"/>
              <a:pathLst>
                <a:path w="55880" h="2539">
                  <a:moveTo>
                    <a:pt x="55415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55415" y="2468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2629753" y="209087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2629753" y="209443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2629753" y="209809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2629753" y="2101292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415" y="0"/>
                  </a:moveTo>
                  <a:lnTo>
                    <a:pt x="0" y="0"/>
                  </a:lnTo>
                  <a:lnTo>
                    <a:pt x="0" y="5027"/>
                  </a:lnTo>
                  <a:lnTo>
                    <a:pt x="55415" y="502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2629753" y="210632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5415" y="4022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2629753" y="211034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2629753" y="211354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2629753" y="211719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2629753" y="212039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2629753" y="212396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2629753" y="212762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2629753" y="2131916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2629753" y="213621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2629753" y="213950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2629753" y="2143069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1096"/>
                  </a:lnTo>
                  <a:lnTo>
                    <a:pt x="55415" y="10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2630850" y="2088768"/>
              <a:ext cx="54610" cy="55244"/>
            </a:xfrm>
            <a:custGeom>
              <a:avLst/>
              <a:gdLst/>
              <a:ahLst/>
              <a:cxnLst/>
              <a:rect l="l" t="t" r="r" b="b"/>
              <a:pathLst>
                <a:path w="54610" h="55244">
                  <a:moveTo>
                    <a:pt x="0" y="27333"/>
                  </a:moveTo>
                  <a:lnTo>
                    <a:pt x="26976" y="0"/>
                  </a:lnTo>
                  <a:lnTo>
                    <a:pt x="32371" y="274"/>
                  </a:lnTo>
                  <a:lnTo>
                    <a:pt x="54318" y="27333"/>
                  </a:lnTo>
                  <a:lnTo>
                    <a:pt x="53952" y="33092"/>
                  </a:lnTo>
                  <a:lnTo>
                    <a:pt x="26976" y="54666"/>
                  </a:lnTo>
                  <a:lnTo>
                    <a:pt x="21580" y="54301"/>
                  </a:lnTo>
                  <a:lnTo>
                    <a:pt x="0" y="27333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636885" y="2459461"/>
              <a:ext cx="55872" cy="56129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2629753" y="245260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2629753" y="245580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2629753" y="245909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2629753" y="246266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2629753" y="2465860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80" h="5714">
                  <a:moveTo>
                    <a:pt x="55415" y="0"/>
                  </a:moveTo>
                  <a:lnTo>
                    <a:pt x="0" y="0"/>
                  </a:lnTo>
                  <a:lnTo>
                    <a:pt x="0" y="5484"/>
                  </a:lnTo>
                  <a:lnTo>
                    <a:pt x="55415" y="5484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629753" y="247134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629753" y="247491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2629753" y="247811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656"/>
                  </a:lnTo>
                  <a:lnTo>
                    <a:pt x="55415" y="365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2629753" y="248176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2629753" y="2484966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2629753" y="248889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2629753" y="2492188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2629753" y="2496485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2629753" y="250078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2629753" y="250407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2629753" y="2508003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415" y="731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2630850" y="2453336"/>
              <a:ext cx="54610" cy="55244"/>
            </a:xfrm>
            <a:custGeom>
              <a:avLst/>
              <a:gdLst/>
              <a:ahLst/>
              <a:cxnLst/>
              <a:rect l="l" t="t" r="r" b="b"/>
              <a:pathLst>
                <a:path w="54610" h="55244">
                  <a:moveTo>
                    <a:pt x="0" y="27333"/>
                  </a:moveTo>
                  <a:lnTo>
                    <a:pt x="26976" y="0"/>
                  </a:lnTo>
                  <a:lnTo>
                    <a:pt x="32371" y="365"/>
                  </a:lnTo>
                  <a:lnTo>
                    <a:pt x="54318" y="27333"/>
                  </a:lnTo>
                  <a:lnTo>
                    <a:pt x="53952" y="32727"/>
                  </a:lnTo>
                  <a:lnTo>
                    <a:pt x="26976" y="55032"/>
                  </a:lnTo>
                  <a:lnTo>
                    <a:pt x="21580" y="53935"/>
                  </a:lnTo>
                  <a:lnTo>
                    <a:pt x="16185" y="52838"/>
                  </a:lnTo>
                  <a:lnTo>
                    <a:pt x="365" y="32727"/>
                  </a:lnTo>
                  <a:lnTo>
                    <a:pt x="0" y="27333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34051" y="2641197"/>
              <a:ext cx="55781" cy="56129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2627192" y="2634706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415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415" y="3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2627192" y="2635072"/>
              <a:ext cx="55880" cy="2540"/>
            </a:xfrm>
            <a:custGeom>
              <a:avLst/>
              <a:gdLst/>
              <a:ahLst/>
              <a:cxnLst/>
              <a:rect l="l" t="t" r="r" b="b"/>
              <a:pathLst>
                <a:path w="55880" h="2539">
                  <a:moveTo>
                    <a:pt x="55415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55415" y="2468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2627192" y="263754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2627192" y="264083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2627192" y="264439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2627192" y="2647687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80" h="5714">
                  <a:moveTo>
                    <a:pt x="55415" y="0"/>
                  </a:moveTo>
                  <a:lnTo>
                    <a:pt x="0" y="0"/>
                  </a:lnTo>
                  <a:lnTo>
                    <a:pt x="0" y="5393"/>
                  </a:lnTo>
                  <a:lnTo>
                    <a:pt x="55415" y="5393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2627192" y="265308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2627192" y="265664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2627192" y="265993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2627192" y="266350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2627192" y="266670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5415" y="4022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2627192" y="267072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2627192" y="2673924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2627192" y="267822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387"/>
                  </a:lnTo>
                  <a:lnTo>
                    <a:pt x="55415" y="4387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2627192" y="268260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2627192" y="268617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2627192" y="2689739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415" y="731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2627558" y="2635072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4">
                  <a:moveTo>
                    <a:pt x="0" y="27333"/>
                  </a:moveTo>
                  <a:lnTo>
                    <a:pt x="27707" y="0"/>
                  </a:lnTo>
                  <a:lnTo>
                    <a:pt x="33102" y="731"/>
                  </a:lnTo>
                  <a:lnTo>
                    <a:pt x="54775" y="27333"/>
                  </a:lnTo>
                  <a:lnTo>
                    <a:pt x="54409" y="33092"/>
                  </a:lnTo>
                  <a:lnTo>
                    <a:pt x="27707" y="55032"/>
                  </a:lnTo>
                  <a:lnTo>
                    <a:pt x="22312" y="54301"/>
                  </a:lnTo>
                  <a:lnTo>
                    <a:pt x="0" y="27333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36885" y="2964353"/>
              <a:ext cx="55872" cy="55763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2629753" y="2957497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415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415" y="3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2629753" y="2957863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415" y="0"/>
                  </a:moveTo>
                  <a:lnTo>
                    <a:pt x="0" y="0"/>
                  </a:lnTo>
                  <a:lnTo>
                    <a:pt x="0" y="2559"/>
                  </a:lnTo>
                  <a:lnTo>
                    <a:pt x="55415" y="255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2629753" y="296042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2629753" y="296398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2629753" y="296727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2629753" y="2970478"/>
              <a:ext cx="55880" cy="6350"/>
            </a:xfrm>
            <a:custGeom>
              <a:avLst/>
              <a:gdLst/>
              <a:ahLst/>
              <a:cxnLst/>
              <a:rect l="l" t="t" r="r" b="b"/>
              <a:pathLst>
                <a:path w="55880" h="6350">
                  <a:moveTo>
                    <a:pt x="55415" y="0"/>
                  </a:moveTo>
                  <a:lnTo>
                    <a:pt x="0" y="0"/>
                  </a:lnTo>
                  <a:lnTo>
                    <a:pt x="0" y="5759"/>
                  </a:lnTo>
                  <a:lnTo>
                    <a:pt x="55415" y="575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2629753" y="297623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2629753" y="297952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5415" y="3565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2629753" y="298309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199"/>
                  </a:lnTo>
                  <a:lnTo>
                    <a:pt x="55415" y="3199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629753" y="298629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629753" y="2989584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2629753" y="299351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629753" y="2996806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629753" y="3001103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4296"/>
                  </a:lnTo>
                  <a:lnTo>
                    <a:pt x="55415" y="4296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2629753" y="3005399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415" y="0"/>
                  </a:moveTo>
                  <a:lnTo>
                    <a:pt x="0" y="0"/>
                  </a:lnTo>
                  <a:lnTo>
                    <a:pt x="0" y="3930"/>
                  </a:lnTo>
                  <a:lnTo>
                    <a:pt x="55415" y="393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629753" y="300933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415" y="0"/>
                  </a:moveTo>
                  <a:lnTo>
                    <a:pt x="0" y="0"/>
                  </a:lnTo>
                  <a:lnTo>
                    <a:pt x="0" y="3290"/>
                  </a:lnTo>
                  <a:lnTo>
                    <a:pt x="55415" y="3290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2629753" y="3012621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415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415" y="731"/>
                  </a:lnTo>
                  <a:lnTo>
                    <a:pt x="55415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2630850" y="2957863"/>
              <a:ext cx="54610" cy="55244"/>
            </a:xfrm>
            <a:custGeom>
              <a:avLst/>
              <a:gdLst/>
              <a:ahLst/>
              <a:cxnLst/>
              <a:rect l="l" t="t" r="r" b="b"/>
              <a:pathLst>
                <a:path w="54610" h="55244">
                  <a:moveTo>
                    <a:pt x="0" y="27790"/>
                  </a:moveTo>
                  <a:lnTo>
                    <a:pt x="26976" y="0"/>
                  </a:lnTo>
                  <a:lnTo>
                    <a:pt x="32371" y="731"/>
                  </a:lnTo>
                  <a:lnTo>
                    <a:pt x="54318" y="27790"/>
                  </a:lnTo>
                  <a:lnTo>
                    <a:pt x="53952" y="33184"/>
                  </a:lnTo>
                  <a:lnTo>
                    <a:pt x="26976" y="55124"/>
                  </a:lnTo>
                  <a:lnTo>
                    <a:pt x="21580" y="54392"/>
                  </a:lnTo>
                  <a:lnTo>
                    <a:pt x="0" y="27790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3210426" y="1702900"/>
              <a:ext cx="516255" cy="704215"/>
            </a:xfrm>
            <a:custGeom>
              <a:avLst/>
              <a:gdLst/>
              <a:ahLst/>
              <a:cxnLst/>
              <a:rect l="l" t="t" r="r" b="b"/>
              <a:pathLst>
                <a:path w="516254" h="704214">
                  <a:moveTo>
                    <a:pt x="472676" y="0"/>
                  </a:moveTo>
                  <a:lnTo>
                    <a:pt x="42887" y="0"/>
                  </a:lnTo>
                  <a:lnTo>
                    <a:pt x="34200" y="1096"/>
                  </a:lnTo>
                  <a:lnTo>
                    <a:pt x="731" y="34921"/>
                  </a:lnTo>
                  <a:lnTo>
                    <a:pt x="0" y="43148"/>
                  </a:lnTo>
                  <a:lnTo>
                    <a:pt x="0" y="665510"/>
                  </a:lnTo>
                  <a:lnTo>
                    <a:pt x="34200" y="703265"/>
                  </a:lnTo>
                  <a:lnTo>
                    <a:pt x="42887" y="703997"/>
                  </a:lnTo>
                  <a:lnTo>
                    <a:pt x="477432" y="703997"/>
                  </a:lnTo>
                  <a:lnTo>
                    <a:pt x="514832" y="669807"/>
                  </a:lnTo>
                  <a:lnTo>
                    <a:pt x="515930" y="660757"/>
                  </a:lnTo>
                  <a:lnTo>
                    <a:pt x="515930" y="43148"/>
                  </a:lnTo>
                  <a:lnTo>
                    <a:pt x="496818" y="7953"/>
                  </a:lnTo>
                  <a:lnTo>
                    <a:pt x="47267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3210426" y="1702900"/>
              <a:ext cx="516255" cy="704215"/>
            </a:xfrm>
            <a:custGeom>
              <a:avLst/>
              <a:gdLst/>
              <a:ahLst/>
              <a:cxnLst/>
              <a:rect l="l" t="t" r="r" b="b"/>
              <a:pathLst>
                <a:path w="516254" h="704214">
                  <a:moveTo>
                    <a:pt x="42887" y="703997"/>
                  </a:moveTo>
                  <a:lnTo>
                    <a:pt x="472676" y="703997"/>
                  </a:lnTo>
                  <a:lnTo>
                    <a:pt x="477432" y="703997"/>
                  </a:lnTo>
                  <a:lnTo>
                    <a:pt x="481364" y="703265"/>
                  </a:lnTo>
                  <a:lnTo>
                    <a:pt x="512363" y="677669"/>
                  </a:lnTo>
                  <a:lnTo>
                    <a:pt x="515198" y="665510"/>
                  </a:lnTo>
                  <a:lnTo>
                    <a:pt x="515930" y="660757"/>
                  </a:lnTo>
                  <a:lnTo>
                    <a:pt x="515930" y="43148"/>
                  </a:lnTo>
                  <a:lnTo>
                    <a:pt x="515198" y="39217"/>
                  </a:lnTo>
                  <a:lnTo>
                    <a:pt x="514832" y="34921"/>
                  </a:lnTo>
                  <a:lnTo>
                    <a:pt x="489594" y="3565"/>
                  </a:lnTo>
                  <a:lnTo>
                    <a:pt x="477432" y="731"/>
                  </a:lnTo>
                  <a:lnTo>
                    <a:pt x="472676" y="0"/>
                  </a:lnTo>
                  <a:lnTo>
                    <a:pt x="42887" y="0"/>
                  </a:lnTo>
                  <a:lnTo>
                    <a:pt x="38498" y="731"/>
                  </a:lnTo>
                  <a:lnTo>
                    <a:pt x="34200" y="1096"/>
                  </a:lnTo>
                  <a:lnTo>
                    <a:pt x="3292" y="26967"/>
                  </a:lnTo>
                  <a:lnTo>
                    <a:pt x="0" y="39217"/>
                  </a:lnTo>
                  <a:lnTo>
                    <a:pt x="0" y="43148"/>
                  </a:lnTo>
                  <a:lnTo>
                    <a:pt x="0" y="660757"/>
                  </a:lnTo>
                  <a:lnTo>
                    <a:pt x="0" y="665510"/>
                  </a:lnTo>
                  <a:lnTo>
                    <a:pt x="731" y="669807"/>
                  </a:lnTo>
                  <a:lnTo>
                    <a:pt x="26336" y="700706"/>
                  </a:lnTo>
                  <a:lnTo>
                    <a:pt x="38498" y="703997"/>
                  </a:lnTo>
                  <a:lnTo>
                    <a:pt x="42887" y="703997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4" name="object 204"/>
          <p:cNvSpPr txBox="1"/>
          <p:nvPr/>
        </p:nvSpPr>
        <p:spPr>
          <a:xfrm>
            <a:off x="750669" y="2190795"/>
            <a:ext cx="32067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latin typeface="Calibri"/>
                <a:cs typeface="Calibri"/>
              </a:rPr>
              <a:t>Firm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spc="-50" dirty="0"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826552" y="1454803"/>
            <a:ext cx="35623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-10" dirty="0">
                <a:latin typeface="Calibri"/>
                <a:cs typeface="Calibri"/>
              </a:rPr>
              <a:t>(30,20)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2881602" y="2568893"/>
            <a:ext cx="29781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-10" dirty="0">
                <a:latin typeface="Calibri"/>
                <a:cs typeface="Calibri"/>
              </a:rPr>
              <a:t>(0,40)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2855540" y="1722561"/>
            <a:ext cx="783590" cy="2400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63855">
              <a:lnSpc>
                <a:spcPts val="675"/>
              </a:lnSpc>
              <a:spcBef>
                <a:spcPts val="130"/>
              </a:spcBef>
            </a:pPr>
            <a:r>
              <a:rPr sz="650" dirty="0">
                <a:latin typeface="Calibri"/>
                <a:cs typeface="Calibri"/>
              </a:rPr>
              <a:t>Firm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dirty="0">
                <a:latin typeface="Calibri"/>
                <a:cs typeface="Calibri"/>
              </a:rPr>
              <a:t>2</a:t>
            </a:r>
            <a:r>
              <a:rPr sz="650" spc="25" dirty="0">
                <a:latin typeface="Calibri"/>
                <a:cs typeface="Calibri"/>
              </a:rPr>
              <a:t> </a:t>
            </a:r>
            <a:r>
              <a:rPr sz="650" spc="-20" dirty="0">
                <a:latin typeface="Calibri"/>
                <a:cs typeface="Calibri"/>
              </a:rPr>
              <a:t>does</a:t>
            </a:r>
            <a:endParaRPr sz="650" dirty="0">
              <a:latin typeface="Calibri"/>
              <a:cs typeface="Calibri"/>
            </a:endParaRPr>
          </a:p>
          <a:p>
            <a:pPr marL="12700">
              <a:lnSpc>
                <a:spcPts val="975"/>
              </a:lnSpc>
            </a:pPr>
            <a:r>
              <a:rPr sz="900" dirty="0">
                <a:latin typeface="Calibri"/>
                <a:cs typeface="Calibri"/>
              </a:rPr>
              <a:t>(60,0)</a:t>
            </a:r>
            <a:r>
              <a:rPr sz="900" spc="409" dirty="0">
                <a:latin typeface="Calibri"/>
                <a:cs typeface="Calibri"/>
              </a:rPr>
              <a:t> </a:t>
            </a:r>
            <a:r>
              <a:rPr sz="650" spc="-10" dirty="0">
                <a:latin typeface="Calibri"/>
                <a:cs typeface="Calibri"/>
              </a:rPr>
              <a:t>not know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3207144" y="1929710"/>
            <a:ext cx="487045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spc="-10" dirty="0">
                <a:latin typeface="Calibri"/>
                <a:cs typeface="Calibri"/>
              </a:rPr>
              <a:t>whether firm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2800786" y="2004489"/>
            <a:ext cx="894080" cy="365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1075"/>
              </a:lnSpc>
              <a:spcBef>
                <a:spcPts val="105"/>
              </a:spcBef>
            </a:pPr>
            <a:r>
              <a:rPr sz="1350" baseline="-9259" dirty="0">
                <a:latin typeface="Calibri"/>
                <a:cs typeface="Calibri"/>
              </a:rPr>
              <a:t>(20,10)</a:t>
            </a:r>
            <a:r>
              <a:rPr sz="1350" spc="307" baseline="-9259" dirty="0">
                <a:latin typeface="Calibri"/>
                <a:cs typeface="Calibri"/>
              </a:rPr>
              <a:t> </a:t>
            </a:r>
            <a:r>
              <a:rPr sz="650" dirty="0">
                <a:latin typeface="Calibri"/>
                <a:cs typeface="Calibri"/>
              </a:rPr>
              <a:t>1</a:t>
            </a:r>
            <a:r>
              <a:rPr sz="650" spc="10" dirty="0">
                <a:latin typeface="Calibri"/>
                <a:cs typeface="Calibri"/>
              </a:rPr>
              <a:t> </a:t>
            </a:r>
            <a:r>
              <a:rPr sz="650" spc="-10" dirty="0">
                <a:latin typeface="Calibri"/>
                <a:cs typeface="Calibri"/>
              </a:rPr>
              <a:t>chose high</a:t>
            </a:r>
            <a:endParaRPr sz="650">
              <a:latin typeface="Calibri"/>
              <a:cs typeface="Calibri"/>
            </a:endParaRPr>
          </a:p>
          <a:p>
            <a:pPr marL="418465">
              <a:lnSpc>
                <a:spcPts val="775"/>
              </a:lnSpc>
            </a:pPr>
            <a:r>
              <a:rPr sz="650" spc="-10" dirty="0">
                <a:latin typeface="Calibri"/>
                <a:cs typeface="Calibri"/>
              </a:rPr>
              <a:t>or low</a:t>
            </a:r>
            <a:endParaRPr sz="650">
              <a:latin typeface="Calibri"/>
              <a:cs typeface="Calibri"/>
            </a:endParaRPr>
          </a:p>
          <a:p>
            <a:pPr marL="418465">
              <a:lnSpc>
                <a:spcPct val="100000"/>
              </a:lnSpc>
              <a:spcBef>
                <a:spcPts val="35"/>
              </a:spcBef>
            </a:pPr>
            <a:r>
              <a:rPr sz="650" spc="-10" dirty="0">
                <a:latin typeface="Calibri"/>
                <a:cs typeface="Calibri"/>
              </a:rPr>
              <a:t>capacity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2301020" y="2392551"/>
            <a:ext cx="852169" cy="227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66420">
              <a:lnSpc>
                <a:spcPts val="940"/>
              </a:lnSpc>
              <a:spcBef>
                <a:spcPts val="105"/>
              </a:spcBef>
            </a:pPr>
            <a:r>
              <a:rPr sz="900" spc="-10" dirty="0">
                <a:latin typeface="Calibri"/>
                <a:cs typeface="Calibri"/>
              </a:rPr>
              <a:t>(40,0)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ts val="640"/>
              </a:lnSpc>
            </a:pPr>
            <a:r>
              <a:rPr sz="650" spc="-10" dirty="0">
                <a:solidFill>
                  <a:srgbClr val="BF0000"/>
                </a:solidFill>
                <a:latin typeface="Calibri"/>
                <a:cs typeface="Calibri"/>
              </a:rPr>
              <a:t>Information Sets</a:t>
            </a:r>
            <a:endParaRPr sz="650">
              <a:latin typeface="Calibri"/>
              <a:cs typeface="Calibri"/>
            </a:endParaRPr>
          </a:p>
        </p:txBody>
      </p:sp>
      <p:grpSp>
        <p:nvGrpSpPr>
          <p:cNvPr id="211" name="object 211"/>
          <p:cNvGrpSpPr/>
          <p:nvPr/>
        </p:nvGrpSpPr>
        <p:grpSpPr>
          <a:xfrm>
            <a:off x="1990738" y="2144166"/>
            <a:ext cx="274955" cy="660400"/>
            <a:chOff x="1990738" y="2144166"/>
            <a:chExt cx="274955" cy="660400"/>
          </a:xfrm>
        </p:grpSpPr>
        <p:sp>
          <p:nvSpPr>
            <p:cNvPr id="212" name="object 212"/>
            <p:cNvSpPr/>
            <p:nvPr/>
          </p:nvSpPr>
          <p:spPr>
            <a:xfrm>
              <a:off x="1992110" y="2171865"/>
              <a:ext cx="272415" cy="408305"/>
            </a:xfrm>
            <a:custGeom>
              <a:avLst/>
              <a:gdLst/>
              <a:ahLst/>
              <a:cxnLst/>
              <a:rect l="l" t="t" r="r" b="b"/>
              <a:pathLst>
                <a:path w="272414" h="408305">
                  <a:moveTo>
                    <a:pt x="11156" y="0"/>
                  </a:moveTo>
                  <a:lnTo>
                    <a:pt x="7955" y="10055"/>
                  </a:lnTo>
                  <a:lnTo>
                    <a:pt x="5029" y="20111"/>
                  </a:lnTo>
                  <a:lnTo>
                    <a:pt x="3292" y="30990"/>
                  </a:lnTo>
                  <a:lnTo>
                    <a:pt x="1828" y="41045"/>
                  </a:lnTo>
                  <a:lnTo>
                    <a:pt x="365" y="51101"/>
                  </a:lnTo>
                  <a:lnTo>
                    <a:pt x="0" y="61888"/>
                  </a:lnTo>
                  <a:lnTo>
                    <a:pt x="0" y="72310"/>
                  </a:lnTo>
                  <a:lnTo>
                    <a:pt x="0" y="83097"/>
                  </a:lnTo>
                  <a:lnTo>
                    <a:pt x="5395" y="125606"/>
                  </a:lnTo>
                  <a:lnTo>
                    <a:pt x="16185" y="171679"/>
                  </a:lnTo>
                  <a:lnTo>
                    <a:pt x="28439" y="210897"/>
                  </a:lnTo>
                  <a:lnTo>
                    <a:pt x="43619" y="250480"/>
                  </a:lnTo>
                  <a:lnTo>
                    <a:pt x="62273" y="287230"/>
                  </a:lnTo>
                  <a:lnTo>
                    <a:pt x="83946" y="319957"/>
                  </a:lnTo>
                  <a:lnTo>
                    <a:pt x="116317" y="352318"/>
                  </a:lnTo>
                  <a:lnTo>
                    <a:pt x="152712" y="375721"/>
                  </a:lnTo>
                  <a:lnTo>
                    <a:pt x="190113" y="391536"/>
                  </a:lnTo>
                  <a:lnTo>
                    <a:pt x="202732" y="395192"/>
                  </a:lnTo>
                  <a:lnTo>
                    <a:pt x="214986" y="398758"/>
                  </a:lnTo>
                  <a:lnTo>
                    <a:pt x="227239" y="401317"/>
                  </a:lnTo>
                  <a:lnTo>
                    <a:pt x="239036" y="403420"/>
                  </a:lnTo>
                  <a:lnTo>
                    <a:pt x="250558" y="404882"/>
                  </a:lnTo>
                  <a:lnTo>
                    <a:pt x="261440" y="406711"/>
                  </a:lnTo>
                  <a:lnTo>
                    <a:pt x="272230" y="408173"/>
                  </a:lnTo>
                </a:path>
              </a:pathLst>
            </a:custGeom>
            <a:ln w="31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990738" y="2144166"/>
              <a:ext cx="36195" cy="38735"/>
            </a:xfrm>
            <a:custGeom>
              <a:avLst/>
              <a:gdLst/>
              <a:ahLst/>
              <a:cxnLst/>
              <a:rect l="l" t="t" r="r" b="b"/>
              <a:pathLst>
                <a:path w="36194" h="38735">
                  <a:moveTo>
                    <a:pt x="35937" y="0"/>
                  </a:moveTo>
                  <a:lnTo>
                    <a:pt x="0" y="21208"/>
                  </a:lnTo>
                  <a:lnTo>
                    <a:pt x="20117" y="38486"/>
                  </a:lnTo>
                  <a:lnTo>
                    <a:pt x="35937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4" name="object 2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37832" y="2580725"/>
              <a:ext cx="217409" cy="223467"/>
            </a:xfrm>
            <a:prstGeom prst="rect">
              <a:avLst/>
            </a:prstGeom>
          </p:spPr>
        </p:pic>
      </p:grpSp>
      <p:sp>
        <p:nvSpPr>
          <p:cNvPr id="215" name="object 215"/>
          <p:cNvSpPr txBox="1"/>
          <p:nvPr/>
        </p:nvSpPr>
        <p:spPr>
          <a:xfrm>
            <a:off x="749297" y="2449961"/>
            <a:ext cx="431165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spc="-10" dirty="0">
                <a:solidFill>
                  <a:srgbClr val="BF0000"/>
                </a:solidFill>
                <a:latin typeface="Calibri"/>
                <a:cs typeface="Calibri"/>
              </a:rPr>
              <a:t>Initial Node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766214" y="2638187"/>
            <a:ext cx="996315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dirty="0">
                <a:solidFill>
                  <a:srgbClr val="BF0000"/>
                </a:solidFill>
                <a:latin typeface="Calibri"/>
                <a:cs typeface="Calibri"/>
              </a:rPr>
              <a:t>Available Actions For Firm</a:t>
            </a:r>
            <a:r>
              <a:rPr sz="650" spc="195" dirty="0">
                <a:solidFill>
                  <a:srgbClr val="BF0000"/>
                </a:solidFill>
                <a:latin typeface="Calibri"/>
                <a:cs typeface="Calibri"/>
              </a:rPr>
              <a:t> </a:t>
            </a:r>
            <a:r>
              <a:rPr sz="650" spc="-50" dirty="0">
                <a:solidFill>
                  <a:srgbClr val="BF0000"/>
                </a:solidFill>
                <a:latin typeface="Calibri"/>
                <a:cs typeface="Calibri"/>
              </a:rPr>
              <a:t>1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217" name="object 217"/>
          <p:cNvSpPr txBox="1"/>
          <p:nvPr/>
        </p:nvSpPr>
        <p:spPr>
          <a:xfrm>
            <a:off x="1791034" y="2877789"/>
            <a:ext cx="504825" cy="365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105"/>
              </a:spcBef>
            </a:pPr>
            <a:r>
              <a:rPr sz="900" dirty="0">
                <a:latin typeface="Calibri"/>
                <a:cs typeface="Calibri"/>
              </a:rPr>
              <a:t>Firm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0" dirty="0">
                <a:latin typeface="Calibri"/>
                <a:cs typeface="Calibri"/>
              </a:rPr>
              <a:t>2</a:t>
            </a:r>
            <a:endParaRPr sz="900" dirty="0">
              <a:latin typeface="Calibri"/>
              <a:cs typeface="Calibri"/>
            </a:endParaRPr>
          </a:p>
          <a:p>
            <a:pPr marL="175895">
              <a:lnSpc>
                <a:spcPts val="775"/>
              </a:lnSpc>
            </a:pPr>
            <a:r>
              <a:rPr sz="650" spc="-10" dirty="0">
                <a:solidFill>
                  <a:srgbClr val="BF0000"/>
                </a:solidFill>
                <a:latin typeface="Calibri"/>
                <a:cs typeface="Calibri"/>
              </a:rPr>
              <a:t>Different</a:t>
            </a:r>
            <a:endParaRPr sz="650" dirty="0">
              <a:latin typeface="Calibri"/>
              <a:cs typeface="Calibri"/>
            </a:endParaRPr>
          </a:p>
          <a:p>
            <a:pPr marL="223520">
              <a:lnSpc>
                <a:spcPct val="100000"/>
              </a:lnSpc>
              <a:spcBef>
                <a:spcPts val="35"/>
              </a:spcBef>
            </a:pPr>
            <a:r>
              <a:rPr sz="650" spc="-10" dirty="0">
                <a:solidFill>
                  <a:srgbClr val="BF0000"/>
                </a:solidFill>
                <a:latin typeface="Calibri"/>
                <a:cs typeface="Calibri"/>
              </a:rPr>
              <a:t>Lables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2316291" y="3080368"/>
            <a:ext cx="577850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spc="-10" dirty="0">
                <a:solidFill>
                  <a:srgbClr val="BF0000"/>
                </a:solidFill>
                <a:latin typeface="Calibri"/>
                <a:cs typeface="Calibri"/>
              </a:rPr>
              <a:t>Terminal Nodes</a:t>
            </a:r>
            <a:endParaRPr sz="650" dirty="0">
              <a:latin typeface="Calibri"/>
              <a:cs typeface="Calibri"/>
            </a:endParaRPr>
          </a:p>
        </p:txBody>
      </p:sp>
      <p:grpSp>
        <p:nvGrpSpPr>
          <p:cNvPr id="219" name="object 219"/>
          <p:cNvGrpSpPr/>
          <p:nvPr/>
        </p:nvGrpSpPr>
        <p:grpSpPr>
          <a:xfrm>
            <a:off x="3173170" y="2803240"/>
            <a:ext cx="676275" cy="477520"/>
            <a:chOff x="3173170" y="2803240"/>
            <a:chExt cx="676275" cy="477520"/>
          </a:xfrm>
        </p:grpSpPr>
        <p:sp>
          <p:nvSpPr>
            <p:cNvPr id="220" name="object 220"/>
            <p:cNvSpPr/>
            <p:nvPr/>
          </p:nvSpPr>
          <p:spPr>
            <a:xfrm>
              <a:off x="3174122" y="2804192"/>
              <a:ext cx="674370" cy="475615"/>
            </a:xfrm>
            <a:custGeom>
              <a:avLst/>
              <a:gdLst/>
              <a:ahLst/>
              <a:cxnLst/>
              <a:rect l="l" t="t" r="r" b="b"/>
              <a:pathLst>
                <a:path w="674370" h="475614">
                  <a:moveTo>
                    <a:pt x="635356" y="0"/>
                  </a:moveTo>
                  <a:lnTo>
                    <a:pt x="38863" y="0"/>
                  </a:lnTo>
                  <a:lnTo>
                    <a:pt x="26244" y="3290"/>
                  </a:lnTo>
                  <a:lnTo>
                    <a:pt x="19020" y="7221"/>
                  </a:lnTo>
                  <a:lnTo>
                    <a:pt x="12527" y="12615"/>
                  </a:lnTo>
                  <a:lnTo>
                    <a:pt x="3200" y="26327"/>
                  </a:lnTo>
                  <a:lnTo>
                    <a:pt x="0" y="43239"/>
                  </a:lnTo>
                  <a:lnTo>
                    <a:pt x="640" y="440169"/>
                  </a:lnTo>
                  <a:lnTo>
                    <a:pt x="26244" y="471525"/>
                  </a:lnTo>
                  <a:lnTo>
                    <a:pt x="43161" y="475090"/>
                  </a:lnTo>
                  <a:lnTo>
                    <a:pt x="635356" y="474725"/>
                  </a:lnTo>
                  <a:lnTo>
                    <a:pt x="670654" y="448488"/>
                  </a:lnTo>
                  <a:lnTo>
                    <a:pt x="673946" y="435873"/>
                  </a:lnTo>
                  <a:lnTo>
                    <a:pt x="673946" y="38577"/>
                  </a:lnTo>
                  <a:lnTo>
                    <a:pt x="647610" y="3290"/>
                  </a:lnTo>
                  <a:lnTo>
                    <a:pt x="63535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3174122" y="2804192"/>
              <a:ext cx="674370" cy="475615"/>
            </a:xfrm>
            <a:custGeom>
              <a:avLst/>
              <a:gdLst/>
              <a:ahLst/>
              <a:cxnLst/>
              <a:rect l="l" t="t" r="r" b="b"/>
              <a:pathLst>
                <a:path w="674370" h="475614">
                  <a:moveTo>
                    <a:pt x="43161" y="475090"/>
                  </a:moveTo>
                  <a:lnTo>
                    <a:pt x="631058" y="475090"/>
                  </a:lnTo>
                  <a:lnTo>
                    <a:pt x="635356" y="474725"/>
                  </a:lnTo>
                  <a:lnTo>
                    <a:pt x="670654" y="448488"/>
                  </a:lnTo>
                  <a:lnTo>
                    <a:pt x="673946" y="435873"/>
                  </a:lnTo>
                  <a:lnTo>
                    <a:pt x="673946" y="431942"/>
                  </a:lnTo>
                  <a:lnTo>
                    <a:pt x="673946" y="43239"/>
                  </a:lnTo>
                  <a:lnTo>
                    <a:pt x="673946" y="38577"/>
                  </a:lnTo>
                  <a:lnTo>
                    <a:pt x="673214" y="34189"/>
                  </a:lnTo>
                  <a:lnTo>
                    <a:pt x="647610" y="3290"/>
                  </a:lnTo>
                  <a:lnTo>
                    <a:pt x="635356" y="0"/>
                  </a:lnTo>
                  <a:lnTo>
                    <a:pt x="631058" y="0"/>
                  </a:lnTo>
                  <a:lnTo>
                    <a:pt x="43161" y="0"/>
                  </a:lnTo>
                  <a:lnTo>
                    <a:pt x="38863" y="0"/>
                  </a:lnTo>
                  <a:lnTo>
                    <a:pt x="34200" y="731"/>
                  </a:lnTo>
                  <a:lnTo>
                    <a:pt x="3200" y="26327"/>
                  </a:lnTo>
                  <a:lnTo>
                    <a:pt x="0" y="43239"/>
                  </a:lnTo>
                  <a:lnTo>
                    <a:pt x="0" y="431942"/>
                  </a:lnTo>
                  <a:lnTo>
                    <a:pt x="19020" y="467228"/>
                  </a:lnTo>
                  <a:lnTo>
                    <a:pt x="38863" y="474725"/>
                  </a:lnTo>
                  <a:lnTo>
                    <a:pt x="43161" y="475090"/>
                  </a:lnTo>
                </a:path>
              </a:pathLst>
            </a:custGeom>
            <a:ln w="3175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2" name="object 222"/>
          <p:cNvSpPr txBox="1"/>
          <p:nvPr/>
        </p:nvSpPr>
        <p:spPr>
          <a:xfrm>
            <a:off x="2910133" y="2812701"/>
            <a:ext cx="875665" cy="4400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73050">
              <a:lnSpc>
                <a:spcPts val="690"/>
              </a:lnSpc>
              <a:spcBef>
                <a:spcPts val="130"/>
              </a:spcBef>
            </a:pPr>
            <a:r>
              <a:rPr sz="650" spc="-10" dirty="0">
                <a:latin typeface="Calibri"/>
                <a:cs typeface="Calibri"/>
              </a:rPr>
              <a:t>Payoffs for the</a:t>
            </a:r>
            <a:endParaRPr sz="650" dirty="0">
              <a:latin typeface="Calibri"/>
              <a:cs typeface="Calibri"/>
            </a:endParaRPr>
          </a:p>
          <a:p>
            <a:pPr marL="12700">
              <a:lnSpc>
                <a:spcPts val="965"/>
              </a:lnSpc>
            </a:pPr>
            <a:r>
              <a:rPr sz="900" dirty="0">
                <a:latin typeface="Calibri"/>
                <a:cs typeface="Calibri"/>
              </a:rPr>
              <a:t>(0,0)</a:t>
            </a:r>
            <a:r>
              <a:rPr sz="900" spc="155" dirty="0">
                <a:latin typeface="Calibri"/>
                <a:cs typeface="Calibri"/>
              </a:rPr>
              <a:t> </a:t>
            </a:r>
            <a:r>
              <a:rPr sz="975" spc="-15" baseline="4273" dirty="0">
                <a:latin typeface="Calibri"/>
                <a:cs typeface="Calibri"/>
              </a:rPr>
              <a:t>First mover First,</a:t>
            </a:r>
            <a:endParaRPr sz="975" baseline="4273" dirty="0">
              <a:latin typeface="Calibri"/>
              <a:cs typeface="Calibri"/>
            </a:endParaRPr>
          </a:p>
          <a:p>
            <a:pPr marL="273050">
              <a:lnSpc>
                <a:spcPts val="755"/>
              </a:lnSpc>
            </a:pPr>
            <a:r>
              <a:rPr sz="650" spc="-10" dirty="0">
                <a:latin typeface="Calibri"/>
                <a:cs typeface="Calibri"/>
              </a:rPr>
              <a:t>and the Second</a:t>
            </a:r>
            <a:endParaRPr sz="650" dirty="0">
              <a:latin typeface="Calibri"/>
              <a:cs typeface="Calibri"/>
            </a:endParaRPr>
          </a:p>
          <a:p>
            <a:pPr marL="273050">
              <a:lnSpc>
                <a:spcPct val="100000"/>
              </a:lnSpc>
              <a:spcBef>
                <a:spcPts val="35"/>
              </a:spcBef>
            </a:pPr>
            <a:r>
              <a:rPr sz="650" spc="-10" dirty="0">
                <a:latin typeface="Calibri"/>
                <a:cs typeface="Calibri"/>
              </a:rPr>
              <a:t>mover Second</a:t>
            </a:r>
            <a:endParaRPr sz="650" dirty="0">
              <a:latin typeface="Calibri"/>
              <a:cs typeface="Calibri"/>
            </a:endParaRPr>
          </a:p>
        </p:txBody>
      </p:sp>
      <p:grpSp>
        <p:nvGrpSpPr>
          <p:cNvPr id="223" name="object 223"/>
          <p:cNvGrpSpPr/>
          <p:nvPr/>
        </p:nvGrpSpPr>
        <p:grpSpPr>
          <a:xfrm>
            <a:off x="2894668" y="3008325"/>
            <a:ext cx="287655" cy="200660"/>
            <a:chOff x="2894668" y="3008325"/>
            <a:chExt cx="287655" cy="200660"/>
          </a:xfrm>
        </p:grpSpPr>
        <p:sp>
          <p:nvSpPr>
            <p:cNvPr id="224" name="object 224"/>
            <p:cNvSpPr/>
            <p:nvPr/>
          </p:nvSpPr>
          <p:spPr>
            <a:xfrm>
              <a:off x="3075453" y="3132834"/>
              <a:ext cx="106045" cy="74930"/>
            </a:xfrm>
            <a:custGeom>
              <a:avLst/>
              <a:gdLst/>
              <a:ahLst/>
              <a:cxnLst/>
              <a:rect l="l" t="t" r="r" b="b"/>
              <a:pathLst>
                <a:path w="106044" h="74930">
                  <a:moveTo>
                    <a:pt x="0" y="0"/>
                  </a:moveTo>
                  <a:lnTo>
                    <a:pt x="11887" y="40680"/>
                  </a:lnTo>
                  <a:lnTo>
                    <a:pt x="41058" y="70481"/>
                  </a:lnTo>
                  <a:lnTo>
                    <a:pt x="58707" y="74869"/>
                  </a:lnTo>
                  <a:lnTo>
                    <a:pt x="68766" y="74869"/>
                  </a:lnTo>
                  <a:lnTo>
                    <a:pt x="74527" y="74504"/>
                  </a:lnTo>
                  <a:lnTo>
                    <a:pt x="80288" y="73041"/>
                  </a:lnTo>
                  <a:lnTo>
                    <a:pt x="86415" y="71578"/>
                  </a:lnTo>
                  <a:lnTo>
                    <a:pt x="92176" y="69842"/>
                  </a:lnTo>
                  <a:lnTo>
                    <a:pt x="98943" y="66916"/>
                  </a:lnTo>
                  <a:lnTo>
                    <a:pt x="105801" y="64082"/>
                  </a:lnTo>
                </a:path>
              </a:pathLst>
            </a:custGeom>
            <a:ln w="3175">
              <a:solidFill>
                <a:srgbClr val="8B8B8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062103" y="3112631"/>
              <a:ext cx="26670" cy="27305"/>
            </a:xfrm>
            <a:custGeom>
              <a:avLst/>
              <a:gdLst/>
              <a:ahLst/>
              <a:cxnLst/>
              <a:rect l="l" t="t" r="r" b="b"/>
              <a:pathLst>
                <a:path w="26669" h="27305">
                  <a:moveTo>
                    <a:pt x="12619" y="0"/>
                  </a:moveTo>
                  <a:lnTo>
                    <a:pt x="0" y="27059"/>
                  </a:lnTo>
                  <a:lnTo>
                    <a:pt x="6492" y="24499"/>
                  </a:lnTo>
                  <a:lnTo>
                    <a:pt x="13350" y="23402"/>
                  </a:lnTo>
                  <a:lnTo>
                    <a:pt x="20209" y="24133"/>
                  </a:lnTo>
                  <a:lnTo>
                    <a:pt x="26336" y="25962"/>
                  </a:lnTo>
                  <a:lnTo>
                    <a:pt x="12619" y="0"/>
                  </a:lnTo>
                  <a:close/>
                </a:path>
              </a:pathLst>
            </a:custGeom>
            <a:solidFill>
              <a:srgbClr val="8B8B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032200" y="3089594"/>
              <a:ext cx="106045" cy="74930"/>
            </a:xfrm>
            <a:custGeom>
              <a:avLst/>
              <a:gdLst/>
              <a:ahLst/>
              <a:cxnLst/>
              <a:rect l="l" t="t" r="r" b="b"/>
              <a:pathLst>
                <a:path w="106044" h="74930">
                  <a:moveTo>
                    <a:pt x="0" y="0"/>
                  </a:moveTo>
                  <a:lnTo>
                    <a:pt x="1463" y="8318"/>
                  </a:lnTo>
                  <a:lnTo>
                    <a:pt x="2926" y="16180"/>
                  </a:lnTo>
                  <a:lnTo>
                    <a:pt x="5395" y="24865"/>
                  </a:lnTo>
                  <a:lnTo>
                    <a:pt x="8687" y="32818"/>
                  </a:lnTo>
                  <a:lnTo>
                    <a:pt x="11887" y="40680"/>
                  </a:lnTo>
                  <a:lnTo>
                    <a:pt x="41424" y="70573"/>
                  </a:lnTo>
                  <a:lnTo>
                    <a:pt x="59438" y="74869"/>
                  </a:lnTo>
                  <a:lnTo>
                    <a:pt x="69497" y="74869"/>
                  </a:lnTo>
                  <a:lnTo>
                    <a:pt x="99034" y="67008"/>
                  </a:lnTo>
                  <a:lnTo>
                    <a:pt x="105892" y="64082"/>
                  </a:lnTo>
                </a:path>
              </a:pathLst>
            </a:custGeom>
            <a:ln w="3175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7" name="object 2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94668" y="3008325"/>
              <a:ext cx="273236" cy="88125"/>
            </a:xfrm>
            <a:prstGeom prst="rect">
              <a:avLst/>
            </a:prstGeom>
          </p:spPr>
        </p:pic>
      </p:grpSp>
      <p:grpSp>
        <p:nvGrpSpPr>
          <p:cNvPr id="228" name="object 228"/>
          <p:cNvGrpSpPr/>
          <p:nvPr/>
        </p:nvGrpSpPr>
        <p:grpSpPr>
          <a:xfrm>
            <a:off x="990898" y="1982908"/>
            <a:ext cx="2176822" cy="1101239"/>
            <a:chOff x="990898" y="1982908"/>
            <a:chExt cx="2176822" cy="1101239"/>
          </a:xfrm>
        </p:grpSpPr>
        <p:pic>
          <p:nvPicPr>
            <p:cNvPr id="229" name="object 2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90898" y="2331120"/>
              <a:ext cx="84906" cy="141101"/>
            </a:xfrm>
            <a:prstGeom prst="rect">
              <a:avLst/>
            </a:prstGeom>
          </p:spPr>
        </p:pic>
        <p:pic>
          <p:nvPicPr>
            <p:cNvPr id="230" name="object 2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23604" y="2564498"/>
              <a:ext cx="160896" cy="141101"/>
            </a:xfrm>
            <a:prstGeom prst="rect">
              <a:avLst/>
            </a:prstGeom>
          </p:spPr>
        </p:pic>
        <p:pic>
          <p:nvPicPr>
            <p:cNvPr id="231" name="object 2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77239" y="2957497"/>
              <a:ext cx="107218" cy="98592"/>
            </a:xfrm>
            <a:prstGeom prst="rect">
              <a:avLst/>
            </a:prstGeom>
          </p:spPr>
        </p:pic>
        <p:sp>
          <p:nvSpPr>
            <p:cNvPr id="232" name="object 232"/>
            <p:cNvSpPr/>
            <p:nvPr/>
          </p:nvSpPr>
          <p:spPr>
            <a:xfrm>
              <a:off x="2604514" y="3053667"/>
              <a:ext cx="38100" cy="30480"/>
            </a:xfrm>
            <a:custGeom>
              <a:avLst/>
              <a:gdLst/>
              <a:ahLst/>
              <a:cxnLst/>
              <a:rect l="l" t="t" r="r" b="b"/>
              <a:pathLst>
                <a:path w="38100" h="30480">
                  <a:moveTo>
                    <a:pt x="37492" y="0"/>
                  </a:moveTo>
                  <a:lnTo>
                    <a:pt x="0" y="30167"/>
                  </a:lnTo>
                </a:path>
              </a:pathLst>
            </a:custGeom>
            <a:ln w="31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2629021" y="3041417"/>
              <a:ext cx="29209" cy="26670"/>
            </a:xfrm>
            <a:custGeom>
              <a:avLst/>
              <a:gdLst/>
              <a:ahLst/>
              <a:cxnLst/>
              <a:rect l="l" t="t" r="r" b="b"/>
              <a:pathLst>
                <a:path w="29210" h="26669">
                  <a:moveTo>
                    <a:pt x="28805" y="0"/>
                  </a:moveTo>
                  <a:lnTo>
                    <a:pt x="0" y="6124"/>
                  </a:lnTo>
                  <a:lnTo>
                    <a:pt x="5761" y="9690"/>
                  </a:lnTo>
                  <a:lnTo>
                    <a:pt x="10424" y="14352"/>
                  </a:lnTo>
                  <a:lnTo>
                    <a:pt x="14356" y="20477"/>
                  </a:lnTo>
                  <a:lnTo>
                    <a:pt x="16551" y="26602"/>
                  </a:lnTo>
                  <a:lnTo>
                    <a:pt x="28805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2133940" y="1982908"/>
              <a:ext cx="1033780" cy="30480"/>
            </a:xfrm>
            <a:custGeom>
              <a:avLst/>
              <a:gdLst/>
              <a:ahLst/>
              <a:cxnLst/>
              <a:rect l="l" t="t" r="r" b="b"/>
              <a:pathLst>
                <a:path w="1033780" h="30480">
                  <a:moveTo>
                    <a:pt x="0" y="13712"/>
                  </a:moveTo>
                  <a:lnTo>
                    <a:pt x="42155" y="13712"/>
                  </a:lnTo>
                  <a:lnTo>
                    <a:pt x="84311" y="15449"/>
                  </a:lnTo>
                  <a:lnTo>
                    <a:pt x="126010" y="18009"/>
                  </a:lnTo>
                  <a:lnTo>
                    <a:pt x="167435" y="20842"/>
                  </a:lnTo>
                  <a:lnTo>
                    <a:pt x="209590" y="24133"/>
                  </a:lnTo>
                  <a:lnTo>
                    <a:pt x="251015" y="26967"/>
                  </a:lnTo>
                  <a:lnTo>
                    <a:pt x="292714" y="29161"/>
                  </a:lnTo>
                  <a:lnTo>
                    <a:pt x="334504" y="30258"/>
                  </a:lnTo>
                  <a:lnTo>
                    <a:pt x="379494" y="30258"/>
                  </a:lnTo>
                  <a:lnTo>
                    <a:pt x="424485" y="28796"/>
                  </a:lnTo>
                  <a:lnTo>
                    <a:pt x="469110" y="26602"/>
                  </a:lnTo>
                  <a:lnTo>
                    <a:pt x="514467" y="23402"/>
                  </a:lnTo>
                  <a:lnTo>
                    <a:pt x="559549" y="19837"/>
                  </a:lnTo>
                  <a:lnTo>
                    <a:pt x="604540" y="15815"/>
                  </a:lnTo>
                  <a:lnTo>
                    <a:pt x="649165" y="11884"/>
                  </a:lnTo>
                  <a:lnTo>
                    <a:pt x="693789" y="7953"/>
                  </a:lnTo>
                  <a:lnTo>
                    <a:pt x="738049" y="4296"/>
                  </a:lnTo>
                  <a:lnTo>
                    <a:pt x="782033" y="1828"/>
                  </a:lnTo>
                  <a:lnTo>
                    <a:pt x="825195" y="365"/>
                  </a:lnTo>
                  <a:lnTo>
                    <a:pt x="868449" y="0"/>
                  </a:lnTo>
                  <a:lnTo>
                    <a:pt x="910513" y="731"/>
                  </a:lnTo>
                  <a:lnTo>
                    <a:pt x="951937" y="3199"/>
                  </a:lnTo>
                  <a:lnTo>
                    <a:pt x="992996" y="7587"/>
                  </a:lnTo>
                  <a:lnTo>
                    <a:pt x="1013480" y="10421"/>
                  </a:lnTo>
                  <a:lnTo>
                    <a:pt x="1033323" y="13712"/>
                  </a:lnTo>
                </a:path>
              </a:pathLst>
            </a:custGeom>
            <a:ln w="3175">
              <a:solidFill>
                <a:srgbClr val="006FB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2114188" y="1983273"/>
              <a:ext cx="26670" cy="26670"/>
            </a:xfrm>
            <a:custGeom>
              <a:avLst/>
              <a:gdLst/>
              <a:ahLst/>
              <a:cxnLst/>
              <a:rect l="l" t="t" r="r" b="b"/>
              <a:pathLst>
                <a:path w="26669" h="26669">
                  <a:moveTo>
                    <a:pt x="25513" y="0"/>
                  </a:moveTo>
                  <a:lnTo>
                    <a:pt x="0" y="13346"/>
                  </a:lnTo>
                  <a:lnTo>
                    <a:pt x="26610" y="26236"/>
                  </a:lnTo>
                  <a:lnTo>
                    <a:pt x="24141" y="19745"/>
                  </a:lnTo>
                  <a:lnTo>
                    <a:pt x="23044" y="12981"/>
                  </a:lnTo>
                  <a:lnTo>
                    <a:pt x="23409" y="6124"/>
                  </a:lnTo>
                  <a:lnTo>
                    <a:pt x="25513" y="0"/>
                  </a:lnTo>
                  <a:close/>
                </a:path>
              </a:pathLst>
            </a:custGeom>
            <a:solidFill>
              <a:srgbClr val="006F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6" name="object 236"/>
          <p:cNvSpPr txBox="1"/>
          <p:nvPr/>
        </p:nvSpPr>
        <p:spPr>
          <a:xfrm>
            <a:off x="1151013" y="1869101"/>
            <a:ext cx="506095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i="1" spc="-10" dirty="0">
                <a:latin typeface="Calibri"/>
                <a:cs typeface="Calibri"/>
              </a:rPr>
              <a:t>High Capacity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1385660" y="2141888"/>
            <a:ext cx="485775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i="1" spc="-10" dirty="0">
                <a:latin typeface="Calibri"/>
                <a:cs typeface="Calibri"/>
              </a:rPr>
              <a:t>Low Capacity</a:t>
            </a:r>
            <a:endParaRPr sz="650" dirty="0">
              <a:latin typeface="Calibri"/>
              <a:cs typeface="Calibri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1513042" y="2407452"/>
            <a:ext cx="522605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i="1" spc="-10" dirty="0">
                <a:latin typeface="Calibri"/>
                <a:cs typeface="Calibri"/>
              </a:rPr>
              <a:t>No Production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1705990" y="1901097"/>
            <a:ext cx="32004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dirty="0">
                <a:latin typeface="Calibri"/>
                <a:cs typeface="Calibri"/>
              </a:rPr>
              <a:t>Firm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spc="-50" dirty="0"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2287303" y="2637913"/>
            <a:ext cx="179705" cy="27876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650" i="1" spc="-25" dirty="0">
                <a:latin typeface="Calibri"/>
                <a:cs typeface="Calibri"/>
              </a:rPr>
              <a:t>C’</a:t>
            </a:r>
            <a:endParaRPr sz="650">
              <a:latin typeface="Calibri"/>
              <a:cs typeface="Calibri"/>
            </a:endParaRPr>
          </a:p>
          <a:p>
            <a:pPr marL="44450">
              <a:lnSpc>
                <a:spcPct val="100000"/>
              </a:lnSpc>
              <a:spcBef>
                <a:spcPts val="215"/>
              </a:spcBef>
            </a:pPr>
            <a:r>
              <a:rPr sz="650" i="1" spc="-25" dirty="0">
                <a:latin typeface="Calibri"/>
                <a:cs typeface="Calibri"/>
              </a:rPr>
              <a:t>NC’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2321504" y="2268591"/>
            <a:ext cx="125730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i="1" spc="-25" dirty="0">
                <a:latin typeface="Calibri"/>
                <a:cs typeface="Calibri"/>
              </a:rPr>
              <a:t>NC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2271118" y="2074971"/>
            <a:ext cx="71120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i="1" spc="-50" dirty="0">
                <a:latin typeface="Calibri"/>
                <a:cs typeface="Calibri"/>
              </a:rPr>
              <a:t>C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2208253" y="1778155"/>
            <a:ext cx="125730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i="1" spc="-25" dirty="0">
                <a:latin typeface="Calibri"/>
                <a:cs typeface="Calibri"/>
              </a:rPr>
              <a:t>NC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2252737" y="1529033"/>
            <a:ext cx="71120" cy="12953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50" i="1" spc="-50" dirty="0">
                <a:latin typeface="Calibri"/>
                <a:cs typeface="Calibri"/>
              </a:rPr>
              <a:t>C</a:t>
            </a:r>
            <a:endParaRPr sz="6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  <p:bldP spid="215" grpId="0"/>
      <p:bldP spid="216" grpId="0"/>
      <p:bldP spid="2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73860" y="234175"/>
            <a:ext cx="3814331" cy="2966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65" dirty="0"/>
              <a:t>ANTZ</a:t>
            </a:r>
            <a:r>
              <a:rPr spc="120" dirty="0">
                <a:latin typeface="Times New Roman"/>
                <a:cs typeface="Times New Roman"/>
              </a:rPr>
              <a:t> </a:t>
            </a:r>
            <a:r>
              <a:rPr dirty="0"/>
              <a:t>vs.</a:t>
            </a:r>
            <a:r>
              <a:rPr spc="295" dirty="0">
                <a:latin typeface="Times New Roman"/>
                <a:cs typeface="Times New Roman"/>
              </a:rPr>
              <a:t> </a:t>
            </a:r>
            <a:r>
              <a:rPr spc="-245" dirty="0"/>
              <a:t>A</a:t>
            </a:r>
            <a:r>
              <a:rPr spc="105" dirty="0">
                <a:latin typeface="Times New Roman"/>
                <a:cs typeface="Times New Roman"/>
              </a:rPr>
              <a:t> </a:t>
            </a:r>
            <a:r>
              <a:rPr dirty="0"/>
              <a:t>BUG'S</a:t>
            </a:r>
            <a:r>
              <a:rPr spc="120" dirty="0">
                <a:latin typeface="Times New Roman"/>
                <a:cs typeface="Times New Roman"/>
              </a:rPr>
              <a:t> </a:t>
            </a:r>
            <a:r>
              <a:rPr spc="-10" dirty="0"/>
              <a:t>LIFE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290365" y="815640"/>
            <a:ext cx="2239010" cy="1657985"/>
            <a:chOff x="1290365" y="815640"/>
            <a:chExt cx="2239010" cy="1657985"/>
          </a:xfrm>
        </p:grpSpPr>
        <p:sp>
          <p:nvSpPr>
            <p:cNvPr id="8" name="object 8"/>
            <p:cNvSpPr/>
            <p:nvPr/>
          </p:nvSpPr>
          <p:spPr>
            <a:xfrm>
              <a:off x="1318798" y="844442"/>
              <a:ext cx="2176780" cy="1595120"/>
            </a:xfrm>
            <a:custGeom>
              <a:avLst/>
              <a:gdLst/>
              <a:ahLst/>
              <a:cxnLst/>
              <a:rect l="l" t="t" r="r" b="b"/>
              <a:pathLst>
                <a:path w="2176779" h="1595120">
                  <a:moveTo>
                    <a:pt x="0" y="1143411"/>
                  </a:moveTo>
                  <a:lnTo>
                    <a:pt x="595362" y="826625"/>
                  </a:lnTo>
                </a:path>
                <a:path w="2176779" h="1595120">
                  <a:moveTo>
                    <a:pt x="606150" y="815834"/>
                  </a:moveTo>
                  <a:lnTo>
                    <a:pt x="1331063" y="299136"/>
                  </a:lnTo>
                </a:path>
                <a:path w="2176779" h="1595120">
                  <a:moveTo>
                    <a:pt x="1331063" y="299136"/>
                  </a:moveTo>
                  <a:lnTo>
                    <a:pt x="2101414" y="0"/>
                  </a:lnTo>
                </a:path>
                <a:path w="2176779" h="1595120">
                  <a:moveTo>
                    <a:pt x="1331063" y="299136"/>
                  </a:moveTo>
                  <a:lnTo>
                    <a:pt x="2136338" y="580347"/>
                  </a:lnTo>
                </a:path>
                <a:path w="2176779" h="1595120">
                  <a:moveTo>
                    <a:pt x="606150" y="815834"/>
                  </a:moveTo>
                  <a:lnTo>
                    <a:pt x="1331063" y="1108568"/>
                  </a:lnTo>
                </a:path>
                <a:path w="2176779" h="1595120">
                  <a:moveTo>
                    <a:pt x="1331063" y="1108568"/>
                  </a:moveTo>
                  <a:lnTo>
                    <a:pt x="2176291" y="918076"/>
                  </a:lnTo>
                </a:path>
                <a:path w="2176779" h="1595120">
                  <a:moveTo>
                    <a:pt x="1331063" y="1108568"/>
                  </a:moveTo>
                  <a:lnTo>
                    <a:pt x="2142738" y="1594904"/>
                  </a:lnTo>
                </a:path>
                <a:path w="2176779" h="1595120">
                  <a:moveTo>
                    <a:pt x="0" y="1143411"/>
                  </a:moveTo>
                  <a:lnTo>
                    <a:pt x="630287" y="1565823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6124" y="1965539"/>
              <a:ext cx="56226" cy="5624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90365" y="1959778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860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55860" y="292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0365" y="196270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290365" y="196627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860" y="329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90365" y="1969563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290365" y="1973496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860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5860" y="5029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0365" y="197852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0365" y="198209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860" y="329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90365" y="198538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90365" y="198895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90365" y="199260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90365" y="199581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90365" y="199974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860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5860" y="4023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90365" y="2003766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860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5860" y="4663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90365" y="200843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90365" y="201163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90365" y="2015289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860" y="0"/>
                  </a:moveTo>
                  <a:lnTo>
                    <a:pt x="0" y="0"/>
                  </a:lnTo>
                  <a:lnTo>
                    <a:pt x="0" y="1005"/>
                  </a:lnTo>
                  <a:lnTo>
                    <a:pt x="55860" y="1005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91096" y="1960144"/>
              <a:ext cx="55244" cy="55880"/>
            </a:xfrm>
            <a:custGeom>
              <a:avLst/>
              <a:gdLst/>
              <a:ahLst/>
              <a:cxnLst/>
              <a:rect l="l" t="t" r="r" b="b"/>
              <a:pathLst>
                <a:path w="55244" h="55880">
                  <a:moveTo>
                    <a:pt x="0" y="27709"/>
                  </a:moveTo>
                  <a:lnTo>
                    <a:pt x="27701" y="0"/>
                  </a:lnTo>
                  <a:lnTo>
                    <a:pt x="33096" y="731"/>
                  </a:lnTo>
                  <a:lnTo>
                    <a:pt x="55129" y="27709"/>
                  </a:lnTo>
                  <a:lnTo>
                    <a:pt x="54398" y="33196"/>
                  </a:lnTo>
                  <a:lnTo>
                    <a:pt x="27701" y="55876"/>
                  </a:lnTo>
                  <a:lnTo>
                    <a:pt x="21942" y="55144"/>
                  </a:lnTo>
                  <a:lnTo>
                    <a:pt x="0" y="2770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2641" y="1637596"/>
              <a:ext cx="55769" cy="5651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896881" y="1632200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769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769" y="365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96881" y="1632566"/>
              <a:ext cx="55880" cy="2540"/>
            </a:xfrm>
            <a:custGeom>
              <a:avLst/>
              <a:gdLst/>
              <a:ahLst/>
              <a:cxnLst/>
              <a:rect l="l" t="t" r="r" b="b"/>
              <a:pathLst>
                <a:path w="55880" h="2539">
                  <a:moveTo>
                    <a:pt x="55769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55769" y="2103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96881" y="163467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769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5769" y="4023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896881" y="163869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96881" y="164226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896881" y="1645461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80" h="5714">
                  <a:moveTo>
                    <a:pt x="55769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5769" y="5395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896881" y="165085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769" y="329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896881" y="165414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896881" y="165771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896881" y="166137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896881" y="166494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896881" y="166850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769" y="329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896881" y="1671799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769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5769" y="4663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96881" y="1676463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769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769" y="393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96881" y="168039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96881" y="168405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896881" y="1687620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769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769" y="731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97612" y="1632566"/>
              <a:ext cx="55244" cy="55880"/>
            </a:xfrm>
            <a:custGeom>
              <a:avLst/>
              <a:gdLst/>
              <a:ahLst/>
              <a:cxnLst/>
              <a:rect l="l" t="t" r="r" b="b"/>
              <a:pathLst>
                <a:path w="55244" h="55880">
                  <a:moveTo>
                    <a:pt x="0" y="27709"/>
                  </a:moveTo>
                  <a:lnTo>
                    <a:pt x="27336" y="0"/>
                  </a:lnTo>
                  <a:lnTo>
                    <a:pt x="33096" y="731"/>
                  </a:lnTo>
                  <a:lnTo>
                    <a:pt x="55038" y="27709"/>
                  </a:lnTo>
                  <a:lnTo>
                    <a:pt x="54398" y="33471"/>
                  </a:lnTo>
                  <a:lnTo>
                    <a:pt x="27336" y="55419"/>
                  </a:lnTo>
                  <a:lnTo>
                    <a:pt x="21942" y="54687"/>
                  </a:lnTo>
                  <a:lnTo>
                    <a:pt x="0" y="2770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7188" y="1120898"/>
              <a:ext cx="56226" cy="5615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2621428" y="1115137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4">
                  <a:moveTo>
                    <a:pt x="55860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860" y="365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621428" y="1115503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860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5860" y="256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621428" y="111806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621428" y="112163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621428" y="1124831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860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5860" y="4023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621428" y="1128854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860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5860" y="5029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621428" y="113388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621428" y="113745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860" y="329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2621428" y="114074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621428" y="114431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2621428" y="114787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621428" y="115153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621428" y="1155101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621428" y="1159033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860" y="0"/>
                  </a:moveTo>
                  <a:lnTo>
                    <a:pt x="0" y="0"/>
                  </a:lnTo>
                  <a:lnTo>
                    <a:pt x="0" y="4755"/>
                  </a:lnTo>
                  <a:lnTo>
                    <a:pt x="55860" y="4755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621428" y="116378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621428" y="116698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09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621428" y="1170556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860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5860" y="1097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622159" y="1115503"/>
              <a:ext cx="55244" cy="55880"/>
            </a:xfrm>
            <a:custGeom>
              <a:avLst/>
              <a:gdLst/>
              <a:ahLst/>
              <a:cxnLst/>
              <a:rect l="l" t="t" r="r" b="b"/>
              <a:pathLst>
                <a:path w="55244" h="55880">
                  <a:moveTo>
                    <a:pt x="0" y="28075"/>
                  </a:moveTo>
                  <a:lnTo>
                    <a:pt x="27701" y="0"/>
                  </a:lnTo>
                  <a:lnTo>
                    <a:pt x="33096" y="731"/>
                  </a:lnTo>
                  <a:lnTo>
                    <a:pt x="55129" y="28075"/>
                  </a:lnTo>
                  <a:lnTo>
                    <a:pt x="54398" y="33471"/>
                  </a:lnTo>
                  <a:lnTo>
                    <a:pt x="27701" y="55785"/>
                  </a:lnTo>
                  <a:lnTo>
                    <a:pt x="21942" y="55053"/>
                  </a:lnTo>
                  <a:lnTo>
                    <a:pt x="0" y="28075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7188" y="1930331"/>
              <a:ext cx="56226" cy="56516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621428" y="1924569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860" y="0"/>
                  </a:moveTo>
                  <a:lnTo>
                    <a:pt x="0" y="0"/>
                  </a:lnTo>
                  <a:lnTo>
                    <a:pt x="0" y="274"/>
                  </a:lnTo>
                  <a:lnTo>
                    <a:pt x="55860" y="274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621428" y="1924844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860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5860" y="256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621428" y="192740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621428" y="193097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860" y="329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621428" y="1934263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621428" y="1938195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860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5860" y="5029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621428" y="194322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621428" y="194688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621428" y="195008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621428" y="195365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621428" y="195730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621428" y="196087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621428" y="1964533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621428" y="1968466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860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5860" y="4663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621428" y="197313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621428" y="197633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621428" y="1979989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860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5860" y="1097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622159" y="1924844"/>
              <a:ext cx="55244" cy="55880"/>
            </a:xfrm>
            <a:custGeom>
              <a:avLst/>
              <a:gdLst/>
              <a:ahLst/>
              <a:cxnLst/>
              <a:rect l="l" t="t" r="r" b="b"/>
              <a:pathLst>
                <a:path w="55244" h="55880">
                  <a:moveTo>
                    <a:pt x="0" y="28166"/>
                  </a:moveTo>
                  <a:lnTo>
                    <a:pt x="27701" y="0"/>
                  </a:lnTo>
                  <a:lnTo>
                    <a:pt x="33096" y="731"/>
                  </a:lnTo>
                  <a:lnTo>
                    <a:pt x="55129" y="28166"/>
                  </a:lnTo>
                  <a:lnTo>
                    <a:pt x="54398" y="33562"/>
                  </a:lnTo>
                  <a:lnTo>
                    <a:pt x="27701" y="55876"/>
                  </a:lnTo>
                  <a:lnTo>
                    <a:pt x="21942" y="55144"/>
                  </a:lnTo>
                  <a:lnTo>
                    <a:pt x="0" y="2816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6777" y="2387860"/>
              <a:ext cx="55769" cy="56608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921017" y="2382098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80" h="635">
                  <a:moveTo>
                    <a:pt x="55769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769" y="365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1921017" y="2382464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80" h="3175">
                  <a:moveTo>
                    <a:pt x="55769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5769" y="256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1921017" y="238502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1921017" y="238859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921017" y="239225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921017" y="2395450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80" h="5714">
                  <a:moveTo>
                    <a:pt x="55769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5769" y="5395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921017" y="240084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769" y="329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1921017" y="2404138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1921017" y="240770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1921017" y="241127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1921017" y="241492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921017" y="241849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769" y="329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921017" y="2421788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80" h="5080">
                  <a:moveTo>
                    <a:pt x="55769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5769" y="4663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921017" y="242645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769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769" y="393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921017" y="2430385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80" h="4444">
                  <a:moveTo>
                    <a:pt x="55769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769" y="393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921017" y="243431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80" h="3810">
                  <a:moveTo>
                    <a:pt x="55769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769" y="329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921017" y="2437609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80" h="1269">
                  <a:moveTo>
                    <a:pt x="55769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769" y="731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921749" y="2382830"/>
              <a:ext cx="55244" cy="55244"/>
            </a:xfrm>
            <a:custGeom>
              <a:avLst/>
              <a:gdLst/>
              <a:ahLst/>
              <a:cxnLst/>
              <a:rect l="l" t="t" r="r" b="b"/>
              <a:pathLst>
                <a:path w="55244" h="55244">
                  <a:moveTo>
                    <a:pt x="0" y="27435"/>
                  </a:moveTo>
                  <a:lnTo>
                    <a:pt x="27336" y="0"/>
                  </a:lnTo>
                  <a:lnTo>
                    <a:pt x="33096" y="365"/>
                  </a:lnTo>
                  <a:lnTo>
                    <a:pt x="55038" y="27435"/>
                  </a:lnTo>
                  <a:lnTo>
                    <a:pt x="54306" y="33196"/>
                  </a:lnTo>
                  <a:lnTo>
                    <a:pt x="27336" y="55144"/>
                  </a:lnTo>
                  <a:lnTo>
                    <a:pt x="21942" y="54779"/>
                  </a:lnTo>
                  <a:lnTo>
                    <a:pt x="0" y="27435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3" name="object 10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39229" y="2416667"/>
              <a:ext cx="56135" cy="56608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3433835" y="2410906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79" h="635">
                  <a:moveTo>
                    <a:pt x="55769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769" y="365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3433835" y="2411271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79" h="3175">
                  <a:moveTo>
                    <a:pt x="55769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5769" y="256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3433835" y="241383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769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769" y="393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433835" y="241776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769" y="329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3433835" y="242105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433835" y="2424623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79" h="5080">
                  <a:moveTo>
                    <a:pt x="55769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5769" y="5029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3433835" y="242965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3433835" y="243331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433835" y="243651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769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769" y="393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433835" y="2440444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433835" y="244410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433835" y="2447303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433835" y="245087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769" y="0"/>
                  </a:moveTo>
                  <a:lnTo>
                    <a:pt x="0" y="0"/>
                  </a:lnTo>
                  <a:lnTo>
                    <a:pt x="0" y="4389"/>
                  </a:lnTo>
                  <a:lnTo>
                    <a:pt x="55769" y="4389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433835" y="2455259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769" y="0"/>
                  </a:moveTo>
                  <a:lnTo>
                    <a:pt x="0" y="0"/>
                  </a:lnTo>
                  <a:lnTo>
                    <a:pt x="0" y="4298"/>
                  </a:lnTo>
                  <a:lnTo>
                    <a:pt x="55769" y="429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433835" y="245955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433835" y="2462758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769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5769" y="4023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433835" y="2466782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79" h="1269">
                  <a:moveTo>
                    <a:pt x="55769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769" y="731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434200" y="2411637"/>
              <a:ext cx="55244" cy="55880"/>
            </a:xfrm>
            <a:custGeom>
              <a:avLst/>
              <a:gdLst/>
              <a:ahLst/>
              <a:cxnLst/>
              <a:rect l="l" t="t" r="r" b="b"/>
              <a:pathLst>
                <a:path w="55245" h="55880">
                  <a:moveTo>
                    <a:pt x="0" y="27709"/>
                  </a:moveTo>
                  <a:lnTo>
                    <a:pt x="27336" y="0"/>
                  </a:lnTo>
                  <a:lnTo>
                    <a:pt x="32730" y="365"/>
                  </a:lnTo>
                  <a:lnTo>
                    <a:pt x="55129" y="27709"/>
                  </a:lnTo>
                  <a:lnTo>
                    <a:pt x="54763" y="33196"/>
                  </a:lnTo>
                  <a:lnTo>
                    <a:pt x="27336" y="55510"/>
                  </a:lnTo>
                  <a:lnTo>
                    <a:pt x="21942" y="54779"/>
                  </a:lnTo>
                  <a:lnTo>
                    <a:pt x="0" y="2770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2" name="object 1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72690" y="1739838"/>
              <a:ext cx="56226" cy="56516"/>
            </a:xfrm>
            <a:prstGeom prst="rect">
              <a:avLst/>
            </a:prstGeom>
          </p:spPr>
        </p:pic>
        <p:sp>
          <p:nvSpPr>
            <p:cNvPr id="123" name="object 123"/>
            <p:cNvSpPr/>
            <p:nvPr/>
          </p:nvSpPr>
          <p:spPr>
            <a:xfrm>
              <a:off x="3466931" y="1734443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79" h="635">
                  <a:moveTo>
                    <a:pt x="55860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5860" y="365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466931" y="1734808"/>
              <a:ext cx="55880" cy="2540"/>
            </a:xfrm>
            <a:custGeom>
              <a:avLst/>
              <a:gdLst/>
              <a:ahLst/>
              <a:cxnLst/>
              <a:rect l="l" t="t" r="r" b="b"/>
              <a:pathLst>
                <a:path w="55879" h="2539">
                  <a:moveTo>
                    <a:pt x="55860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55860" y="2103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466931" y="173691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466931" y="174057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466931" y="174450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466931" y="1747703"/>
              <a:ext cx="55880" cy="5715"/>
            </a:xfrm>
            <a:custGeom>
              <a:avLst/>
              <a:gdLst/>
              <a:ahLst/>
              <a:cxnLst/>
              <a:rect l="l" t="t" r="r" b="b"/>
              <a:pathLst>
                <a:path w="55879" h="5714">
                  <a:moveTo>
                    <a:pt x="55860" y="0"/>
                  </a:moveTo>
                  <a:lnTo>
                    <a:pt x="0" y="0"/>
                  </a:lnTo>
                  <a:lnTo>
                    <a:pt x="0" y="5487"/>
                  </a:lnTo>
                  <a:lnTo>
                    <a:pt x="55860" y="5487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466931" y="175319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860" y="3200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466931" y="175639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466931" y="175995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860" y="329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466931" y="1763250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466931" y="176718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466931" y="1770749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5860" y="329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466931" y="1774041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79" h="5080">
                  <a:moveTo>
                    <a:pt x="55860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5860" y="4663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466931" y="1778705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860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860" y="3932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466931" y="178263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860" y="3658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66931" y="178629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10">
                  <a:moveTo>
                    <a:pt x="55860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860" y="3566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466931" y="1789862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79" h="1269">
                  <a:moveTo>
                    <a:pt x="55860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5860" y="731"/>
                  </a:lnTo>
                  <a:lnTo>
                    <a:pt x="5586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467296" y="1734808"/>
              <a:ext cx="55880" cy="55880"/>
            </a:xfrm>
            <a:custGeom>
              <a:avLst/>
              <a:gdLst/>
              <a:ahLst/>
              <a:cxnLst/>
              <a:rect l="l" t="t" r="r" b="b"/>
              <a:pathLst>
                <a:path w="55879" h="55880">
                  <a:moveTo>
                    <a:pt x="0" y="27709"/>
                  </a:moveTo>
                  <a:lnTo>
                    <a:pt x="27793" y="0"/>
                  </a:lnTo>
                  <a:lnTo>
                    <a:pt x="33187" y="731"/>
                  </a:lnTo>
                  <a:lnTo>
                    <a:pt x="55495" y="27709"/>
                  </a:lnTo>
                  <a:lnTo>
                    <a:pt x="54763" y="33471"/>
                  </a:lnTo>
                  <a:lnTo>
                    <a:pt x="27793" y="55419"/>
                  </a:lnTo>
                  <a:lnTo>
                    <a:pt x="22307" y="54687"/>
                  </a:lnTo>
                  <a:lnTo>
                    <a:pt x="0" y="2770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1" name="object 1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32738" y="1402476"/>
              <a:ext cx="56226" cy="56150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3426978" y="1396714"/>
              <a:ext cx="56515" cy="635"/>
            </a:xfrm>
            <a:custGeom>
              <a:avLst/>
              <a:gdLst/>
              <a:ahLst/>
              <a:cxnLst/>
              <a:rect l="l" t="t" r="r" b="b"/>
              <a:pathLst>
                <a:path w="56514" h="634">
                  <a:moveTo>
                    <a:pt x="56226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6226" y="365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426978" y="1397080"/>
              <a:ext cx="56515" cy="2540"/>
            </a:xfrm>
            <a:custGeom>
              <a:avLst/>
              <a:gdLst/>
              <a:ahLst/>
              <a:cxnLst/>
              <a:rect l="l" t="t" r="r" b="b"/>
              <a:pathLst>
                <a:path w="56514" h="2540">
                  <a:moveTo>
                    <a:pt x="56226" y="0"/>
                  </a:moveTo>
                  <a:lnTo>
                    <a:pt x="0" y="0"/>
                  </a:lnTo>
                  <a:lnTo>
                    <a:pt x="0" y="2469"/>
                  </a:lnTo>
                  <a:lnTo>
                    <a:pt x="56226" y="2469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426978" y="1399549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6226" y="3658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426978" y="1403207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6226" y="3200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426978" y="1406408"/>
              <a:ext cx="56515" cy="4445"/>
            </a:xfrm>
            <a:custGeom>
              <a:avLst/>
              <a:gdLst/>
              <a:ahLst/>
              <a:cxnLst/>
              <a:rect l="l" t="t" r="r" b="b"/>
              <a:pathLst>
                <a:path w="56514" h="4444">
                  <a:moveTo>
                    <a:pt x="56226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6226" y="4023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426978" y="1410432"/>
              <a:ext cx="56515" cy="5080"/>
            </a:xfrm>
            <a:custGeom>
              <a:avLst/>
              <a:gdLst/>
              <a:ahLst/>
              <a:cxnLst/>
              <a:rect l="l" t="t" r="r" b="b"/>
              <a:pathLst>
                <a:path w="56514" h="5080">
                  <a:moveTo>
                    <a:pt x="56226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6226" y="5029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426978" y="1415462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226" y="3566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426978" y="1419028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6226" y="3200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426978" y="1422229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6226" y="3658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426978" y="1425887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226" y="3566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426978" y="1429454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6226" y="3658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426978" y="1433112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226" y="3566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426978" y="1436678"/>
              <a:ext cx="56515" cy="4445"/>
            </a:xfrm>
            <a:custGeom>
              <a:avLst/>
              <a:gdLst/>
              <a:ahLst/>
              <a:cxnLst/>
              <a:rect l="l" t="t" r="r" b="b"/>
              <a:pathLst>
                <a:path w="56514" h="4444">
                  <a:moveTo>
                    <a:pt x="56226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6226" y="3932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426978" y="1440611"/>
              <a:ext cx="56515" cy="5080"/>
            </a:xfrm>
            <a:custGeom>
              <a:avLst/>
              <a:gdLst/>
              <a:ahLst/>
              <a:cxnLst/>
              <a:rect l="l" t="t" r="r" b="b"/>
              <a:pathLst>
                <a:path w="56514" h="5080">
                  <a:moveTo>
                    <a:pt x="56226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6226" y="4663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426978" y="1445275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292"/>
                  </a:lnTo>
                  <a:lnTo>
                    <a:pt x="56226" y="3292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426978" y="1448567"/>
              <a:ext cx="56515" cy="3810"/>
            </a:xfrm>
            <a:custGeom>
              <a:avLst/>
              <a:gdLst/>
              <a:ahLst/>
              <a:cxnLst/>
              <a:rect l="l" t="t" r="r" b="b"/>
              <a:pathLst>
                <a:path w="56514" h="3809">
                  <a:moveTo>
                    <a:pt x="56226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226" y="3566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426978" y="1452134"/>
              <a:ext cx="56515" cy="1270"/>
            </a:xfrm>
            <a:custGeom>
              <a:avLst/>
              <a:gdLst/>
              <a:ahLst/>
              <a:cxnLst/>
              <a:rect l="l" t="t" r="r" b="b"/>
              <a:pathLst>
                <a:path w="56514" h="1269">
                  <a:moveTo>
                    <a:pt x="56226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6226" y="1097"/>
                  </a:lnTo>
                  <a:lnTo>
                    <a:pt x="5622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427343" y="1397080"/>
              <a:ext cx="55880" cy="55880"/>
            </a:xfrm>
            <a:custGeom>
              <a:avLst/>
              <a:gdLst/>
              <a:ahLst/>
              <a:cxnLst/>
              <a:rect l="l" t="t" r="r" b="b"/>
              <a:pathLst>
                <a:path w="55879" h="55880">
                  <a:moveTo>
                    <a:pt x="0" y="27709"/>
                  </a:moveTo>
                  <a:lnTo>
                    <a:pt x="27793" y="0"/>
                  </a:lnTo>
                  <a:lnTo>
                    <a:pt x="33553" y="731"/>
                  </a:lnTo>
                  <a:lnTo>
                    <a:pt x="55495" y="27709"/>
                  </a:lnTo>
                  <a:lnTo>
                    <a:pt x="55129" y="33471"/>
                  </a:lnTo>
                  <a:lnTo>
                    <a:pt x="27793" y="55785"/>
                  </a:lnTo>
                  <a:lnTo>
                    <a:pt x="22307" y="55053"/>
                  </a:lnTo>
                  <a:lnTo>
                    <a:pt x="0" y="27709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0" name="object 16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97904" y="821762"/>
              <a:ext cx="56135" cy="56516"/>
            </a:xfrm>
            <a:prstGeom prst="rect">
              <a:avLst/>
            </a:prstGeom>
          </p:spPr>
        </p:pic>
        <p:sp>
          <p:nvSpPr>
            <p:cNvPr id="161" name="object 161"/>
            <p:cNvSpPr/>
            <p:nvPr/>
          </p:nvSpPr>
          <p:spPr>
            <a:xfrm>
              <a:off x="3392145" y="816001"/>
              <a:ext cx="55880" cy="635"/>
            </a:xfrm>
            <a:custGeom>
              <a:avLst/>
              <a:gdLst/>
              <a:ahLst/>
              <a:cxnLst/>
              <a:rect l="l" t="t" r="r" b="b"/>
              <a:pathLst>
                <a:path w="55879" h="634">
                  <a:moveTo>
                    <a:pt x="55769" y="0"/>
                  </a:moveTo>
                  <a:lnTo>
                    <a:pt x="0" y="0"/>
                  </a:lnTo>
                  <a:lnTo>
                    <a:pt x="0" y="274"/>
                  </a:lnTo>
                  <a:lnTo>
                    <a:pt x="55769" y="274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392145" y="816275"/>
              <a:ext cx="55880" cy="3175"/>
            </a:xfrm>
            <a:custGeom>
              <a:avLst/>
              <a:gdLst/>
              <a:ahLst/>
              <a:cxnLst/>
              <a:rect l="l" t="t" r="r" b="b"/>
              <a:pathLst>
                <a:path w="55879" h="3175">
                  <a:moveTo>
                    <a:pt x="55769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5769" y="256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392145" y="81883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92145" y="82240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392145" y="826060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392145" y="829627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79" h="5080">
                  <a:moveTo>
                    <a:pt x="55769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5769" y="5029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392145" y="83465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392145" y="83831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392145" y="841515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5769" y="3566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392145" y="845082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769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5769" y="4023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392145" y="849106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392145" y="852307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392145" y="855965"/>
              <a:ext cx="55880" cy="4445"/>
            </a:xfrm>
            <a:custGeom>
              <a:avLst/>
              <a:gdLst/>
              <a:ahLst/>
              <a:cxnLst/>
              <a:rect l="l" t="t" r="r" b="b"/>
              <a:pathLst>
                <a:path w="55879" h="4444">
                  <a:moveTo>
                    <a:pt x="55769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5769" y="3932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392145" y="859897"/>
              <a:ext cx="55880" cy="5080"/>
            </a:xfrm>
            <a:custGeom>
              <a:avLst/>
              <a:gdLst/>
              <a:ahLst/>
              <a:cxnLst/>
              <a:rect l="l" t="t" r="r" b="b"/>
              <a:pathLst>
                <a:path w="55879" h="5080">
                  <a:moveTo>
                    <a:pt x="55769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5769" y="4663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392145" y="864561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5769" y="3200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392145" y="867762"/>
              <a:ext cx="55880" cy="3810"/>
            </a:xfrm>
            <a:custGeom>
              <a:avLst/>
              <a:gdLst/>
              <a:ahLst/>
              <a:cxnLst/>
              <a:rect l="l" t="t" r="r" b="b"/>
              <a:pathLst>
                <a:path w="55879" h="3809">
                  <a:moveTo>
                    <a:pt x="55769" y="0"/>
                  </a:moveTo>
                  <a:lnTo>
                    <a:pt x="0" y="0"/>
                  </a:lnTo>
                  <a:lnTo>
                    <a:pt x="0" y="3658"/>
                  </a:lnTo>
                  <a:lnTo>
                    <a:pt x="55769" y="3658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392145" y="871420"/>
              <a:ext cx="55880" cy="1270"/>
            </a:xfrm>
            <a:custGeom>
              <a:avLst/>
              <a:gdLst/>
              <a:ahLst/>
              <a:cxnLst/>
              <a:rect l="l" t="t" r="r" b="b"/>
              <a:pathLst>
                <a:path w="55879" h="1269">
                  <a:moveTo>
                    <a:pt x="55769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5769" y="1097"/>
                  </a:lnTo>
                  <a:lnTo>
                    <a:pt x="5576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392785" y="816275"/>
              <a:ext cx="55244" cy="55880"/>
            </a:xfrm>
            <a:custGeom>
              <a:avLst/>
              <a:gdLst/>
              <a:ahLst/>
              <a:cxnLst/>
              <a:rect l="l" t="t" r="r" b="b"/>
              <a:pathLst>
                <a:path w="55245" h="55880">
                  <a:moveTo>
                    <a:pt x="0" y="28166"/>
                  </a:moveTo>
                  <a:lnTo>
                    <a:pt x="27427" y="0"/>
                  </a:lnTo>
                  <a:lnTo>
                    <a:pt x="33187" y="731"/>
                  </a:lnTo>
                  <a:lnTo>
                    <a:pt x="55129" y="28166"/>
                  </a:lnTo>
                  <a:lnTo>
                    <a:pt x="54398" y="33928"/>
                  </a:lnTo>
                  <a:lnTo>
                    <a:pt x="27427" y="55876"/>
                  </a:lnTo>
                  <a:lnTo>
                    <a:pt x="22033" y="55144"/>
                  </a:lnTo>
                  <a:lnTo>
                    <a:pt x="0" y="2816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9" name="object 179"/>
          <p:cNvSpPr txBox="1"/>
          <p:nvPr/>
        </p:nvSpPr>
        <p:spPr>
          <a:xfrm>
            <a:off x="997994" y="1844906"/>
            <a:ext cx="37147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latin typeface="Calibri"/>
                <a:cs typeface="Calibri"/>
              </a:rPr>
              <a:t>KATENBERG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1725832" y="1520163"/>
            <a:ext cx="22669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latin typeface="Calibri"/>
                <a:cs typeface="Calibri"/>
              </a:rPr>
              <a:t>EISNER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2655172" y="1996440"/>
            <a:ext cx="13716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25" dirty="0">
                <a:latin typeface="Calibri"/>
                <a:cs typeface="Calibri"/>
              </a:rPr>
              <a:t>KAT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989766" y="2075728"/>
            <a:ext cx="41211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solidFill>
                  <a:srgbClr val="BF0000"/>
                </a:solidFill>
                <a:latin typeface="Calibri"/>
                <a:cs typeface="Calibri"/>
              </a:rPr>
              <a:t>INITIAL NODE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3079203" y="2506645"/>
            <a:ext cx="54102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0" dirty="0">
                <a:solidFill>
                  <a:srgbClr val="BF0000"/>
                </a:solidFill>
                <a:latin typeface="Calibri"/>
                <a:cs typeface="Calibri"/>
              </a:rPr>
              <a:t>TERMINAL NODES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4" name="object 184"/>
          <p:cNvSpPr txBox="1"/>
          <p:nvPr/>
        </p:nvSpPr>
        <p:spPr>
          <a:xfrm>
            <a:off x="1248226" y="1697304"/>
            <a:ext cx="42545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i="1" spc="-10" dirty="0">
                <a:latin typeface="Calibri"/>
                <a:cs typeface="Calibri"/>
              </a:rPr>
              <a:t>LEAVE DISNEY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5" name="object 185"/>
          <p:cNvSpPr txBox="1"/>
          <p:nvPr/>
        </p:nvSpPr>
        <p:spPr>
          <a:xfrm>
            <a:off x="1242740" y="2214276"/>
            <a:ext cx="46545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i="1" spc="-10" dirty="0">
                <a:latin typeface="Calibri"/>
                <a:cs typeface="Calibri"/>
              </a:rPr>
              <a:t>STAY IN DISNEY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6" name="object 186"/>
          <p:cNvSpPr txBox="1"/>
          <p:nvPr/>
        </p:nvSpPr>
        <p:spPr>
          <a:xfrm>
            <a:off x="1902558" y="1785463"/>
            <a:ext cx="445134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i="1" spc="-10" dirty="0">
                <a:latin typeface="Calibri"/>
                <a:cs typeface="Calibri"/>
              </a:rPr>
              <a:t>NOT PRODUCE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7" name="object 187"/>
          <p:cNvSpPr txBox="1"/>
          <p:nvPr/>
        </p:nvSpPr>
        <p:spPr>
          <a:xfrm>
            <a:off x="1631115" y="1292999"/>
            <a:ext cx="74104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i="1" spc="-10" dirty="0">
                <a:latin typeface="Calibri"/>
                <a:cs typeface="Calibri"/>
              </a:rPr>
              <a:t>PRODUCE “A BUG’S LIFE”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8" name="object 188"/>
          <p:cNvSpPr txBox="1"/>
          <p:nvPr/>
        </p:nvSpPr>
        <p:spPr>
          <a:xfrm>
            <a:off x="2898547" y="2154925"/>
            <a:ext cx="15176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i="1" spc="-25" dirty="0">
                <a:latin typeface="Calibri"/>
                <a:cs typeface="Calibri"/>
              </a:rPr>
              <a:t>NOT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89" name="object 189"/>
          <p:cNvSpPr txBox="1"/>
          <p:nvPr/>
        </p:nvSpPr>
        <p:spPr>
          <a:xfrm>
            <a:off x="2688634" y="1750254"/>
            <a:ext cx="472440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i="1" spc="-10" dirty="0">
                <a:latin typeface="Calibri"/>
                <a:cs typeface="Calibri"/>
              </a:rPr>
              <a:t>PRODUCE ANTZ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0" name="object 190"/>
          <p:cNvSpPr txBox="1"/>
          <p:nvPr/>
        </p:nvSpPr>
        <p:spPr>
          <a:xfrm>
            <a:off x="2581026" y="862357"/>
            <a:ext cx="514350" cy="259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100"/>
              </a:spcBef>
            </a:pPr>
            <a:r>
              <a:rPr sz="550" i="1" spc="-10" dirty="0">
                <a:latin typeface="Calibri"/>
                <a:cs typeface="Calibri"/>
              </a:rPr>
              <a:t>PRODUCE ANTZ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550" spc="-25" dirty="0">
                <a:latin typeface="Calibri"/>
                <a:cs typeface="Calibri"/>
              </a:rPr>
              <a:t>KAT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1" name="object 191"/>
          <p:cNvSpPr txBox="1"/>
          <p:nvPr/>
        </p:nvSpPr>
        <p:spPr>
          <a:xfrm>
            <a:off x="2880902" y="1253035"/>
            <a:ext cx="15176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i="1" spc="-25" dirty="0">
                <a:latin typeface="Calibri"/>
                <a:cs typeface="Calibri"/>
              </a:rPr>
              <a:t>NOT</a:t>
            </a:r>
            <a:endParaRPr sz="550">
              <a:latin typeface="Calibri"/>
              <a:cs typeface="Calibri"/>
            </a:endParaRPr>
          </a:p>
        </p:txBody>
      </p:sp>
      <p:pic>
        <p:nvPicPr>
          <p:cNvPr id="192" name="object 19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07742" y="2016020"/>
            <a:ext cx="140932" cy="105580"/>
          </a:xfrm>
          <a:prstGeom prst="rect">
            <a:avLst/>
          </a:prstGeom>
        </p:spPr>
      </p:pic>
      <p:sp>
        <p:nvSpPr>
          <p:cNvPr id="194" name="object 194"/>
          <p:cNvSpPr txBox="1"/>
          <p:nvPr/>
        </p:nvSpPr>
        <p:spPr>
          <a:xfrm>
            <a:off x="19050" y="2704774"/>
            <a:ext cx="4591050" cy="755976"/>
          </a:xfrm>
          <a:prstGeom prst="rect">
            <a:avLst/>
          </a:prstGeom>
        </p:spPr>
        <p:txBody>
          <a:bodyPr vert="horz" wrap="square" lIns="0" tIns="17145" rIns="0" bIns="0" rtlCol="0" anchor="t">
            <a:spAutoFit/>
          </a:bodyPr>
          <a:lstStyle>
            <a:lvl1pPr marL="336550" defTabSz="230520">
              <a:lnSpc>
                <a:spcPct val="100000"/>
              </a:lnSpc>
              <a:spcBef>
                <a:spcPts val="135"/>
              </a:spcBef>
              <a:buNone/>
              <a:defRPr sz="1815" spc="-165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sz="1600" dirty="0">
                <a:latin typeface="Bahnschrift Light" panose="020B0502040204020203" pitchFamily="34" charset="0"/>
              </a:rPr>
              <a:t>In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this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 example,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 err="1">
                <a:latin typeface="Bahnschrift Light" panose="020B0502040204020203" pitchFamily="34" charset="0"/>
              </a:rPr>
              <a:t>Katsenberg</a:t>
            </a:r>
            <a:r>
              <a:rPr sz="1600" dirty="0">
                <a:latin typeface="Bahnschrift Light" panose="020B0502040204020203" pitchFamily="34" charset="0"/>
              </a:rPr>
              <a:t>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observes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whether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Eisner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produced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the </a:t>
            </a:r>
            <a:r>
              <a:rPr lang="en-US" sz="1600" dirty="0">
                <a:latin typeface="Bahnschrift Light" panose="020B0502040204020203" pitchFamily="34" charset="0"/>
              </a:rPr>
              <a:t> f</a:t>
            </a:r>
            <a:r>
              <a:rPr sz="1600" dirty="0">
                <a:latin typeface="Bahnschrift Light" panose="020B0502040204020203" pitchFamily="34" charset="0"/>
              </a:rPr>
              <a:t>ilm </a:t>
            </a:r>
            <a:r>
              <a:rPr lang="en-US" sz="1600" dirty="0">
                <a:latin typeface="Bahnschrift Light" panose="020B0502040204020203" pitchFamily="34" charset="0"/>
              </a:rPr>
              <a:t>  </a:t>
            </a:r>
            <a:r>
              <a:rPr sz="1600" dirty="0">
                <a:latin typeface="Bahnschrift Light" panose="020B0502040204020203" pitchFamily="34" charset="0"/>
              </a:rPr>
              <a:t>A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BUG</a:t>
            </a:r>
            <a:r>
              <a:rPr lang="en-US" sz="1600" dirty="0">
                <a:latin typeface="Bahnschrift Light" panose="020B0502040204020203" pitchFamily="34" charset="0"/>
              </a:rPr>
              <a:t>'</a:t>
            </a:r>
            <a:r>
              <a:rPr sz="1600" dirty="0">
                <a:latin typeface="Bahnschrift Light" panose="020B0502040204020203" pitchFamily="34" charset="0"/>
              </a:rPr>
              <a:t>S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LIFE</a:t>
            </a:r>
            <a:r>
              <a:rPr lang="en-US" sz="1600" dirty="0">
                <a:latin typeface="Bahnschrift Light" panose="020B0502040204020203" pitchFamily="34" charset="0"/>
              </a:rPr>
              <a:t>  </a:t>
            </a:r>
            <a:r>
              <a:rPr sz="1600" dirty="0">
                <a:latin typeface="Bahnschrift Light" panose="020B0502040204020203" pitchFamily="34" charset="0"/>
              </a:rPr>
              <a:t>or not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before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choosing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to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produce </a:t>
            </a:r>
            <a:r>
              <a:rPr lang="en-US" sz="1600" dirty="0">
                <a:latin typeface="Bahnschrift Light" panose="020B0502040204020203" pitchFamily="34" charset="0"/>
              </a:rPr>
              <a:t> </a:t>
            </a:r>
            <a:r>
              <a:rPr sz="1600" dirty="0">
                <a:latin typeface="Bahnschrift Light" panose="020B0502040204020203" pitchFamily="34" charset="0"/>
              </a:rPr>
              <a:t>ANTZ.</a:t>
            </a:r>
          </a:p>
        </p:txBody>
      </p:sp>
    </p:spTree>
  </p:cSld>
  <p:clrMapOvr>
    <a:masterClrMapping/>
  </p:clrMapOvr>
  <p:transition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204018" y="574982"/>
            <a:ext cx="2288540" cy="1693545"/>
            <a:chOff x="1204018" y="574982"/>
            <a:chExt cx="2288540" cy="1693545"/>
          </a:xfrm>
        </p:grpSpPr>
        <p:sp>
          <p:nvSpPr>
            <p:cNvPr id="4" name="object 4"/>
            <p:cNvSpPr/>
            <p:nvPr/>
          </p:nvSpPr>
          <p:spPr>
            <a:xfrm>
              <a:off x="1233092" y="1480351"/>
              <a:ext cx="549910" cy="292100"/>
            </a:xfrm>
            <a:custGeom>
              <a:avLst/>
              <a:gdLst/>
              <a:ahLst/>
              <a:cxnLst/>
              <a:rect l="l" t="t" r="r" b="b"/>
              <a:pathLst>
                <a:path w="549910" h="292100">
                  <a:moveTo>
                    <a:pt x="0" y="291976"/>
                  </a:moveTo>
                  <a:lnTo>
                    <a:pt x="549387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74524" y="1466269"/>
              <a:ext cx="34290" cy="25400"/>
            </a:xfrm>
            <a:custGeom>
              <a:avLst/>
              <a:gdLst/>
              <a:ahLst/>
              <a:cxnLst/>
              <a:rect l="l" t="t" r="r" b="b"/>
              <a:pathLst>
                <a:path w="34289" h="25400">
                  <a:moveTo>
                    <a:pt x="34199" y="0"/>
                  </a:moveTo>
                  <a:lnTo>
                    <a:pt x="0" y="5760"/>
                  </a:lnTo>
                  <a:lnTo>
                    <a:pt x="10515" y="25238"/>
                  </a:lnTo>
                  <a:lnTo>
                    <a:pt x="34199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53074" y="954007"/>
              <a:ext cx="680720" cy="483870"/>
            </a:xfrm>
            <a:custGeom>
              <a:avLst/>
              <a:gdLst/>
              <a:ahLst/>
              <a:cxnLst/>
              <a:rect l="l" t="t" r="r" b="b"/>
              <a:pathLst>
                <a:path w="680719" h="483869">
                  <a:moveTo>
                    <a:pt x="0" y="483823"/>
                  </a:moveTo>
                  <a:lnTo>
                    <a:pt x="680425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24812" y="936724"/>
              <a:ext cx="33655" cy="28575"/>
            </a:xfrm>
            <a:custGeom>
              <a:avLst/>
              <a:gdLst/>
              <a:ahLst/>
              <a:cxnLst/>
              <a:rect l="l" t="t" r="r" b="b"/>
              <a:pathLst>
                <a:path w="33655" h="28575">
                  <a:moveTo>
                    <a:pt x="33468" y="0"/>
                  </a:moveTo>
                  <a:lnTo>
                    <a:pt x="0" y="10058"/>
                  </a:lnTo>
                  <a:lnTo>
                    <a:pt x="12619" y="28072"/>
                  </a:lnTo>
                  <a:lnTo>
                    <a:pt x="33468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93943" y="633226"/>
              <a:ext cx="706120" cy="276860"/>
            </a:xfrm>
            <a:custGeom>
              <a:avLst/>
              <a:gdLst/>
              <a:ahLst/>
              <a:cxnLst/>
              <a:rect l="l" t="t" r="r" b="b"/>
              <a:pathLst>
                <a:path w="706120" h="276859">
                  <a:moveTo>
                    <a:pt x="0" y="276522"/>
                  </a:moveTo>
                  <a:lnTo>
                    <a:pt x="705937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293480" y="622070"/>
              <a:ext cx="34925" cy="22860"/>
            </a:xfrm>
            <a:custGeom>
              <a:avLst/>
              <a:gdLst/>
              <a:ahLst/>
              <a:cxnLst/>
              <a:rect l="l" t="t" r="r" b="b"/>
              <a:pathLst>
                <a:path w="34925" h="22859">
                  <a:moveTo>
                    <a:pt x="34565" y="0"/>
                  </a:moveTo>
                  <a:lnTo>
                    <a:pt x="0" y="1828"/>
                  </a:lnTo>
                  <a:lnTo>
                    <a:pt x="7864" y="22312"/>
                  </a:lnTo>
                  <a:lnTo>
                    <a:pt x="34565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593943" y="909749"/>
              <a:ext cx="759460" cy="260350"/>
            </a:xfrm>
            <a:custGeom>
              <a:avLst/>
              <a:gdLst/>
              <a:ahLst/>
              <a:cxnLst/>
              <a:rect l="l" t="t" r="r" b="b"/>
              <a:pathLst>
                <a:path w="759460" h="260350">
                  <a:moveTo>
                    <a:pt x="0" y="0"/>
                  </a:moveTo>
                  <a:lnTo>
                    <a:pt x="759249" y="25988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47065" y="1158107"/>
              <a:ext cx="34925" cy="21590"/>
            </a:xfrm>
            <a:custGeom>
              <a:avLst/>
              <a:gdLst/>
              <a:ahLst/>
              <a:cxnLst/>
              <a:rect l="l" t="t" r="r" b="b"/>
              <a:pathLst>
                <a:path w="34925" h="21590">
                  <a:moveTo>
                    <a:pt x="6858" y="0"/>
                  </a:moveTo>
                  <a:lnTo>
                    <a:pt x="0" y="20940"/>
                  </a:lnTo>
                  <a:lnTo>
                    <a:pt x="34931" y="21214"/>
                  </a:lnTo>
                  <a:lnTo>
                    <a:pt x="6858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53074" y="1437830"/>
              <a:ext cx="677545" cy="269875"/>
            </a:xfrm>
            <a:custGeom>
              <a:avLst/>
              <a:gdLst/>
              <a:ahLst/>
              <a:cxnLst/>
              <a:rect l="l" t="t" r="r" b="b"/>
              <a:pathLst>
                <a:path w="677544" h="269875">
                  <a:moveTo>
                    <a:pt x="0" y="0"/>
                  </a:moveTo>
                  <a:lnTo>
                    <a:pt x="677133" y="269664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23349" y="1695973"/>
              <a:ext cx="34925" cy="22860"/>
            </a:xfrm>
            <a:custGeom>
              <a:avLst/>
              <a:gdLst/>
              <a:ahLst/>
              <a:cxnLst/>
              <a:rect l="l" t="t" r="r" b="b"/>
              <a:pathLst>
                <a:path w="34925" h="22860">
                  <a:moveTo>
                    <a:pt x="7955" y="0"/>
                  </a:moveTo>
                  <a:lnTo>
                    <a:pt x="0" y="20574"/>
                  </a:lnTo>
                  <a:lnTo>
                    <a:pt x="34931" y="22677"/>
                  </a:lnTo>
                  <a:lnTo>
                    <a:pt x="7955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93943" y="1563473"/>
              <a:ext cx="776605" cy="173355"/>
            </a:xfrm>
            <a:custGeom>
              <a:avLst/>
              <a:gdLst/>
              <a:ahLst/>
              <a:cxnLst/>
              <a:rect l="l" t="t" r="r" b="b"/>
              <a:pathLst>
                <a:path w="776604" h="173355">
                  <a:moveTo>
                    <a:pt x="0" y="173192"/>
                  </a:moveTo>
                  <a:lnTo>
                    <a:pt x="776531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365079" y="1553048"/>
              <a:ext cx="34925" cy="21590"/>
            </a:xfrm>
            <a:custGeom>
              <a:avLst/>
              <a:gdLst/>
              <a:ahLst/>
              <a:cxnLst/>
              <a:rect l="l" t="t" r="r" b="b"/>
              <a:pathLst>
                <a:path w="34925" h="21590">
                  <a:moveTo>
                    <a:pt x="0" y="0"/>
                  </a:moveTo>
                  <a:lnTo>
                    <a:pt x="5029" y="21580"/>
                  </a:lnTo>
                  <a:lnTo>
                    <a:pt x="34565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593943" y="1736665"/>
              <a:ext cx="762000" cy="452120"/>
            </a:xfrm>
            <a:custGeom>
              <a:avLst/>
              <a:gdLst/>
              <a:ahLst/>
              <a:cxnLst/>
              <a:rect l="l" t="t" r="r" b="b"/>
              <a:pathLst>
                <a:path w="762000" h="452119">
                  <a:moveTo>
                    <a:pt x="0" y="0"/>
                  </a:moveTo>
                  <a:lnTo>
                    <a:pt x="761809" y="451818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47797" y="2177694"/>
              <a:ext cx="34290" cy="26670"/>
            </a:xfrm>
            <a:custGeom>
              <a:avLst/>
              <a:gdLst/>
              <a:ahLst/>
              <a:cxnLst/>
              <a:rect l="l" t="t" r="r" b="b"/>
              <a:pathLst>
                <a:path w="34289" h="26669">
                  <a:moveTo>
                    <a:pt x="11156" y="0"/>
                  </a:moveTo>
                  <a:lnTo>
                    <a:pt x="0" y="18745"/>
                  </a:lnTo>
                  <a:lnTo>
                    <a:pt x="34199" y="26244"/>
                  </a:lnTo>
                  <a:lnTo>
                    <a:pt x="11156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33458" y="1772328"/>
              <a:ext cx="586105" cy="393065"/>
            </a:xfrm>
            <a:custGeom>
              <a:avLst/>
              <a:gdLst/>
              <a:ahLst/>
              <a:cxnLst/>
              <a:rect l="l" t="t" r="r" b="b"/>
              <a:pathLst>
                <a:path w="586105" h="393064">
                  <a:moveTo>
                    <a:pt x="0" y="0"/>
                  </a:moveTo>
                  <a:lnTo>
                    <a:pt x="586056" y="392746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811284" y="2154284"/>
              <a:ext cx="33655" cy="27940"/>
            </a:xfrm>
            <a:custGeom>
              <a:avLst/>
              <a:gdLst/>
              <a:ahLst/>
              <a:cxnLst/>
              <a:rect l="l" t="t" r="r" b="b"/>
              <a:pathLst>
                <a:path w="33655" h="27939">
                  <a:moveTo>
                    <a:pt x="12253" y="0"/>
                  </a:moveTo>
                  <a:lnTo>
                    <a:pt x="0" y="18379"/>
                  </a:lnTo>
                  <a:lnTo>
                    <a:pt x="33468" y="27341"/>
                  </a:lnTo>
                  <a:lnTo>
                    <a:pt x="12253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0048" y="1749284"/>
              <a:ext cx="57608" cy="5760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204287" y="1743889"/>
              <a:ext cx="57785" cy="3175"/>
            </a:xfrm>
            <a:custGeom>
              <a:avLst/>
              <a:gdLst/>
              <a:ahLst/>
              <a:cxnLst/>
              <a:rect l="l" t="t" r="r" b="b"/>
              <a:pathLst>
                <a:path w="57784" h="3175">
                  <a:moveTo>
                    <a:pt x="5724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7243" y="2834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04287" y="1746724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7243" y="329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204287" y="1750016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04287" y="1753582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4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204287" y="1757514"/>
              <a:ext cx="57785" cy="5715"/>
            </a:xfrm>
            <a:custGeom>
              <a:avLst/>
              <a:gdLst/>
              <a:ahLst/>
              <a:cxnLst/>
              <a:rect l="l" t="t" r="r" b="b"/>
              <a:pathLst>
                <a:path w="57784" h="5714">
                  <a:moveTo>
                    <a:pt x="57243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7243" y="539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04287" y="176290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7243" y="329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04287" y="176620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04287" y="176976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04287" y="1773425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04287" y="177699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04287" y="178055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04287" y="1784216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4" h="4444">
                  <a:moveTo>
                    <a:pt x="5724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7243" y="42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204287" y="1788513"/>
              <a:ext cx="57785" cy="5080"/>
            </a:xfrm>
            <a:custGeom>
              <a:avLst/>
              <a:gdLst/>
              <a:ahLst/>
              <a:cxnLst/>
              <a:rect l="l" t="t" r="r" b="b"/>
              <a:pathLst>
                <a:path w="57784" h="5080">
                  <a:moveTo>
                    <a:pt x="57243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7243" y="466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04287" y="179317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04287" y="1796743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4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04287" y="1800401"/>
              <a:ext cx="57785" cy="1270"/>
            </a:xfrm>
            <a:custGeom>
              <a:avLst/>
              <a:gdLst/>
              <a:ahLst/>
              <a:cxnLst/>
              <a:rect l="l" t="t" r="r" b="b"/>
              <a:pathLst>
                <a:path w="57784" h="1269">
                  <a:moveTo>
                    <a:pt x="5724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7243" y="73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04653" y="1744255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5" h="56514">
                  <a:moveTo>
                    <a:pt x="0" y="28072"/>
                  </a:moveTo>
                  <a:lnTo>
                    <a:pt x="28438" y="0"/>
                  </a:lnTo>
                  <a:lnTo>
                    <a:pt x="34199" y="731"/>
                  </a:lnTo>
                  <a:lnTo>
                    <a:pt x="56511" y="28072"/>
                  </a:lnTo>
                  <a:lnTo>
                    <a:pt x="56145" y="33833"/>
                  </a:lnTo>
                  <a:lnTo>
                    <a:pt x="28438" y="56511"/>
                  </a:lnTo>
                  <a:lnTo>
                    <a:pt x="22677" y="56145"/>
                  </a:lnTo>
                  <a:lnTo>
                    <a:pt x="0" y="28072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0030" y="1414421"/>
              <a:ext cx="57608" cy="5797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824635" y="1408660"/>
              <a:ext cx="57150" cy="635"/>
            </a:xfrm>
            <a:custGeom>
              <a:avLst/>
              <a:gdLst/>
              <a:ahLst/>
              <a:cxnLst/>
              <a:rect l="l" t="t" r="r" b="b"/>
              <a:pathLst>
                <a:path w="57150" h="634">
                  <a:moveTo>
                    <a:pt x="56877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6877" y="365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824635" y="1409026"/>
              <a:ext cx="57150" cy="3175"/>
            </a:xfrm>
            <a:custGeom>
              <a:avLst/>
              <a:gdLst/>
              <a:ahLst/>
              <a:cxnLst/>
              <a:rect l="l" t="t" r="r" b="b"/>
              <a:pathLst>
                <a:path w="57150" h="3175">
                  <a:moveTo>
                    <a:pt x="56877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6877" y="2560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824635" y="1411586"/>
              <a:ext cx="57150" cy="4445"/>
            </a:xfrm>
            <a:custGeom>
              <a:avLst/>
              <a:gdLst/>
              <a:ahLst/>
              <a:cxnLst/>
              <a:rect l="l" t="t" r="r" b="b"/>
              <a:pathLst>
                <a:path w="57150" h="4444">
                  <a:moveTo>
                    <a:pt x="56877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6877" y="3932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824635" y="1415518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6877" y="3657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824635" y="1419176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877" y="3566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824635" y="1422742"/>
              <a:ext cx="57150" cy="5080"/>
            </a:xfrm>
            <a:custGeom>
              <a:avLst/>
              <a:gdLst/>
              <a:ahLst/>
              <a:cxnLst/>
              <a:rect l="l" t="t" r="r" b="b"/>
              <a:pathLst>
                <a:path w="57150" h="5080">
                  <a:moveTo>
                    <a:pt x="56877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6877" y="5029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24635" y="1427772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877" y="3566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24635" y="1431338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6877" y="3657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24635" y="1434996"/>
              <a:ext cx="57150" cy="4445"/>
            </a:xfrm>
            <a:custGeom>
              <a:avLst/>
              <a:gdLst/>
              <a:ahLst/>
              <a:cxnLst/>
              <a:rect l="l" t="t" r="r" b="b"/>
              <a:pathLst>
                <a:path w="57150" h="4444">
                  <a:moveTo>
                    <a:pt x="56877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6877" y="3932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824635" y="1438928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6877" y="3291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824635" y="1442220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877" y="3566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824635" y="1445786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877" y="3566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24635" y="1449352"/>
              <a:ext cx="57150" cy="5080"/>
            </a:xfrm>
            <a:custGeom>
              <a:avLst/>
              <a:gdLst/>
              <a:ahLst/>
              <a:cxnLst/>
              <a:rect l="l" t="t" r="r" b="b"/>
              <a:pathLst>
                <a:path w="57150" h="5080">
                  <a:moveTo>
                    <a:pt x="56877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6877" y="4663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24635" y="1454016"/>
              <a:ext cx="57150" cy="4445"/>
            </a:xfrm>
            <a:custGeom>
              <a:avLst/>
              <a:gdLst/>
              <a:ahLst/>
              <a:cxnLst/>
              <a:rect l="l" t="t" r="r" b="b"/>
              <a:pathLst>
                <a:path w="57150" h="4444">
                  <a:moveTo>
                    <a:pt x="56877" y="0"/>
                  </a:moveTo>
                  <a:lnTo>
                    <a:pt x="0" y="0"/>
                  </a:lnTo>
                  <a:lnTo>
                    <a:pt x="0" y="4389"/>
                  </a:lnTo>
                  <a:lnTo>
                    <a:pt x="56877" y="4389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824635" y="1458405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6877" y="3200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24635" y="1461606"/>
              <a:ext cx="57150" cy="4445"/>
            </a:xfrm>
            <a:custGeom>
              <a:avLst/>
              <a:gdLst/>
              <a:ahLst/>
              <a:cxnLst/>
              <a:rect l="l" t="t" r="r" b="b"/>
              <a:pathLst>
                <a:path w="57150" h="4444">
                  <a:moveTo>
                    <a:pt x="56877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6877" y="3932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24635" y="1465538"/>
              <a:ext cx="57150" cy="1270"/>
            </a:xfrm>
            <a:custGeom>
              <a:avLst/>
              <a:gdLst/>
              <a:ahLst/>
              <a:cxnLst/>
              <a:rect l="l" t="t" r="r" b="b"/>
              <a:pathLst>
                <a:path w="57150" h="1269">
                  <a:moveTo>
                    <a:pt x="56877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6877" y="731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24635" y="1409026"/>
              <a:ext cx="56515" cy="57150"/>
            </a:xfrm>
            <a:custGeom>
              <a:avLst/>
              <a:gdLst/>
              <a:ahLst/>
              <a:cxnLst/>
              <a:rect l="l" t="t" r="r" b="b"/>
              <a:pathLst>
                <a:path w="56514" h="57150">
                  <a:moveTo>
                    <a:pt x="0" y="28804"/>
                  </a:moveTo>
                  <a:lnTo>
                    <a:pt x="28438" y="0"/>
                  </a:lnTo>
                  <a:lnTo>
                    <a:pt x="34199" y="731"/>
                  </a:lnTo>
                  <a:lnTo>
                    <a:pt x="56511" y="28804"/>
                  </a:lnTo>
                  <a:lnTo>
                    <a:pt x="56145" y="34199"/>
                  </a:lnTo>
                  <a:lnTo>
                    <a:pt x="28438" y="56877"/>
                  </a:lnTo>
                  <a:lnTo>
                    <a:pt x="22677" y="56145"/>
                  </a:lnTo>
                  <a:lnTo>
                    <a:pt x="0" y="28804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0899" y="886339"/>
              <a:ext cx="57608" cy="57608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565138" y="880944"/>
              <a:ext cx="57785" cy="635"/>
            </a:xfrm>
            <a:custGeom>
              <a:avLst/>
              <a:gdLst/>
              <a:ahLst/>
              <a:cxnLst/>
              <a:rect l="l" t="t" r="r" b="b"/>
              <a:pathLst>
                <a:path w="57785" h="634">
                  <a:moveTo>
                    <a:pt x="5724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7243" y="36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2565138" y="881310"/>
              <a:ext cx="57785" cy="2540"/>
            </a:xfrm>
            <a:custGeom>
              <a:avLst/>
              <a:gdLst/>
              <a:ahLst/>
              <a:cxnLst/>
              <a:rect l="l" t="t" r="r" b="b"/>
              <a:pathLst>
                <a:path w="57785" h="2540">
                  <a:moveTo>
                    <a:pt x="5724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57243" y="2468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565138" y="88377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7243" y="329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565138" y="88707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565138" y="890637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565138" y="894569"/>
              <a:ext cx="57785" cy="5715"/>
            </a:xfrm>
            <a:custGeom>
              <a:avLst/>
              <a:gdLst/>
              <a:ahLst/>
              <a:cxnLst/>
              <a:rect l="l" t="t" r="r" b="b"/>
              <a:pathLst>
                <a:path w="57785" h="5715">
                  <a:moveTo>
                    <a:pt x="57243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7243" y="539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565138" y="899964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7243" y="329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565138" y="903256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565138" y="90682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565138" y="910480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565138" y="914046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565138" y="91797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7243" y="329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565138" y="921270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7243" y="42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565138" y="925568"/>
              <a:ext cx="57785" cy="5080"/>
            </a:xfrm>
            <a:custGeom>
              <a:avLst/>
              <a:gdLst/>
              <a:ahLst/>
              <a:cxnLst/>
              <a:rect l="l" t="t" r="r" b="b"/>
              <a:pathLst>
                <a:path w="57785" h="5080">
                  <a:moveTo>
                    <a:pt x="57243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7243" y="466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565138" y="93023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565138" y="93379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565138" y="937456"/>
              <a:ext cx="57785" cy="1270"/>
            </a:xfrm>
            <a:custGeom>
              <a:avLst/>
              <a:gdLst/>
              <a:ahLst/>
              <a:cxnLst/>
              <a:rect l="l" t="t" r="r" b="b"/>
              <a:pathLst>
                <a:path w="57785" h="1269">
                  <a:moveTo>
                    <a:pt x="57243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7243" y="10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565504" y="881310"/>
              <a:ext cx="56515" cy="57150"/>
            </a:xfrm>
            <a:custGeom>
              <a:avLst/>
              <a:gdLst/>
              <a:ahLst/>
              <a:cxnLst/>
              <a:rect l="l" t="t" r="r" b="b"/>
              <a:pathLst>
                <a:path w="56514" h="57150">
                  <a:moveTo>
                    <a:pt x="0" y="28438"/>
                  </a:moveTo>
                  <a:lnTo>
                    <a:pt x="28438" y="0"/>
                  </a:lnTo>
                  <a:lnTo>
                    <a:pt x="34199" y="731"/>
                  </a:lnTo>
                  <a:lnTo>
                    <a:pt x="56511" y="28438"/>
                  </a:lnTo>
                  <a:lnTo>
                    <a:pt x="56145" y="34199"/>
                  </a:lnTo>
                  <a:lnTo>
                    <a:pt x="28438" y="56877"/>
                  </a:lnTo>
                  <a:lnTo>
                    <a:pt x="22677" y="56145"/>
                  </a:lnTo>
                  <a:lnTo>
                    <a:pt x="0" y="28438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6" name="object 7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0899" y="1713256"/>
              <a:ext cx="57608" cy="57974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2565138" y="1707861"/>
              <a:ext cx="57785" cy="635"/>
            </a:xfrm>
            <a:custGeom>
              <a:avLst/>
              <a:gdLst/>
              <a:ahLst/>
              <a:cxnLst/>
              <a:rect l="l" t="t" r="r" b="b"/>
              <a:pathLst>
                <a:path w="57785" h="635">
                  <a:moveTo>
                    <a:pt x="5724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7243" y="36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565138" y="1708227"/>
              <a:ext cx="57785" cy="3175"/>
            </a:xfrm>
            <a:custGeom>
              <a:avLst/>
              <a:gdLst/>
              <a:ahLst/>
              <a:cxnLst/>
              <a:rect l="l" t="t" r="r" b="b"/>
              <a:pathLst>
                <a:path w="57785" h="3175">
                  <a:moveTo>
                    <a:pt x="5724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7243" y="256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565138" y="171078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565138" y="171398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565138" y="1717554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7243" y="402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2565138" y="1721577"/>
              <a:ext cx="57785" cy="5715"/>
            </a:xfrm>
            <a:custGeom>
              <a:avLst/>
              <a:gdLst/>
              <a:ahLst/>
              <a:cxnLst/>
              <a:rect l="l" t="t" r="r" b="b"/>
              <a:pathLst>
                <a:path w="57785" h="5714">
                  <a:moveTo>
                    <a:pt x="57243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7243" y="539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565138" y="172697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565138" y="1730173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565138" y="173373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565138" y="173739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565138" y="1740963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7243" y="402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565138" y="174498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565138" y="1748187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7243" y="42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565138" y="1752485"/>
              <a:ext cx="57785" cy="5080"/>
            </a:xfrm>
            <a:custGeom>
              <a:avLst/>
              <a:gdLst/>
              <a:ahLst/>
              <a:cxnLst/>
              <a:rect l="l" t="t" r="r" b="b"/>
              <a:pathLst>
                <a:path w="57785" h="5080">
                  <a:moveTo>
                    <a:pt x="57243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7243" y="466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565138" y="175714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565138" y="1760806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565138" y="1764373"/>
              <a:ext cx="57785" cy="1270"/>
            </a:xfrm>
            <a:custGeom>
              <a:avLst/>
              <a:gdLst/>
              <a:ahLst/>
              <a:cxnLst/>
              <a:rect l="l" t="t" r="r" b="b"/>
              <a:pathLst>
                <a:path w="57785" h="1269">
                  <a:moveTo>
                    <a:pt x="5724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7243" y="73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565504" y="1708227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0" y="28438"/>
                  </a:moveTo>
                  <a:lnTo>
                    <a:pt x="28438" y="0"/>
                  </a:lnTo>
                  <a:lnTo>
                    <a:pt x="34199" y="731"/>
                  </a:lnTo>
                  <a:lnTo>
                    <a:pt x="56511" y="28438"/>
                  </a:lnTo>
                  <a:lnTo>
                    <a:pt x="56145" y="34199"/>
                  </a:lnTo>
                  <a:lnTo>
                    <a:pt x="28438" y="56511"/>
                  </a:lnTo>
                  <a:lnTo>
                    <a:pt x="22677" y="56145"/>
                  </a:lnTo>
                  <a:lnTo>
                    <a:pt x="0" y="28438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5" name="object 9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54811" y="2180894"/>
              <a:ext cx="57243" cy="57608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849050" y="2175133"/>
              <a:ext cx="57785" cy="635"/>
            </a:xfrm>
            <a:custGeom>
              <a:avLst/>
              <a:gdLst/>
              <a:ahLst/>
              <a:cxnLst/>
              <a:rect l="l" t="t" r="r" b="b"/>
              <a:pathLst>
                <a:path w="57785" h="635">
                  <a:moveTo>
                    <a:pt x="5724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7243" y="36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849050" y="2175499"/>
              <a:ext cx="57785" cy="3175"/>
            </a:xfrm>
            <a:custGeom>
              <a:avLst/>
              <a:gdLst/>
              <a:ahLst/>
              <a:cxnLst/>
              <a:rect l="l" t="t" r="r" b="b"/>
              <a:pathLst>
                <a:path w="57785" h="3175">
                  <a:moveTo>
                    <a:pt x="5724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7243" y="256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849050" y="2178060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849050" y="2181626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849050" y="218519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849050" y="2188850"/>
              <a:ext cx="57785" cy="5715"/>
            </a:xfrm>
            <a:custGeom>
              <a:avLst/>
              <a:gdLst/>
              <a:ahLst/>
              <a:cxnLst/>
              <a:rect l="l" t="t" r="r" b="b"/>
              <a:pathLst>
                <a:path w="57785" h="5714">
                  <a:moveTo>
                    <a:pt x="57243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7243" y="539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849050" y="2194245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849050" y="2197445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849050" y="2201103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849050" y="2205035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849050" y="220860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849050" y="221225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849050" y="2215459"/>
              <a:ext cx="57785" cy="5080"/>
            </a:xfrm>
            <a:custGeom>
              <a:avLst/>
              <a:gdLst/>
              <a:ahLst/>
              <a:cxnLst/>
              <a:rect l="l" t="t" r="r" b="b"/>
              <a:pathLst>
                <a:path w="57785" h="5080">
                  <a:moveTo>
                    <a:pt x="57243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7243" y="466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849050" y="2220123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389"/>
                  </a:lnTo>
                  <a:lnTo>
                    <a:pt x="57243" y="4389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849050" y="2224512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849050" y="2228444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849050" y="2231645"/>
              <a:ext cx="57785" cy="1270"/>
            </a:xfrm>
            <a:custGeom>
              <a:avLst/>
              <a:gdLst/>
              <a:ahLst/>
              <a:cxnLst/>
              <a:rect l="l" t="t" r="r" b="b"/>
              <a:pathLst>
                <a:path w="57785" h="1269">
                  <a:moveTo>
                    <a:pt x="5724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7243" y="73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849416" y="2175865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0" y="28072"/>
                  </a:moveTo>
                  <a:lnTo>
                    <a:pt x="28072" y="0"/>
                  </a:lnTo>
                  <a:lnTo>
                    <a:pt x="34199" y="365"/>
                  </a:lnTo>
                  <a:lnTo>
                    <a:pt x="56511" y="28072"/>
                  </a:lnTo>
                  <a:lnTo>
                    <a:pt x="56145" y="33833"/>
                  </a:lnTo>
                  <a:lnTo>
                    <a:pt x="28072" y="56145"/>
                  </a:lnTo>
                  <a:lnTo>
                    <a:pt x="22677" y="55780"/>
                  </a:lnTo>
                  <a:lnTo>
                    <a:pt x="0" y="28072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4" name="object 1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01474" y="2210430"/>
              <a:ext cx="56877" cy="57608"/>
            </a:xfrm>
            <a:prstGeom prst="rect">
              <a:avLst/>
            </a:prstGeom>
          </p:spPr>
        </p:pic>
        <p:sp>
          <p:nvSpPr>
            <p:cNvPr id="115" name="object 115"/>
            <p:cNvSpPr/>
            <p:nvPr/>
          </p:nvSpPr>
          <p:spPr>
            <a:xfrm>
              <a:off x="3395347" y="2204669"/>
              <a:ext cx="57785" cy="635"/>
            </a:xfrm>
            <a:custGeom>
              <a:avLst/>
              <a:gdLst/>
              <a:ahLst/>
              <a:cxnLst/>
              <a:rect l="l" t="t" r="r" b="b"/>
              <a:pathLst>
                <a:path w="57785" h="635">
                  <a:moveTo>
                    <a:pt x="5724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7243" y="36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395347" y="2205035"/>
              <a:ext cx="57785" cy="3175"/>
            </a:xfrm>
            <a:custGeom>
              <a:avLst/>
              <a:gdLst/>
              <a:ahLst/>
              <a:cxnLst/>
              <a:rect l="l" t="t" r="r" b="b"/>
              <a:pathLst>
                <a:path w="57785" h="3175">
                  <a:moveTo>
                    <a:pt x="5724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7243" y="256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395347" y="2207595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395347" y="221152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395347" y="221472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395347" y="2218386"/>
              <a:ext cx="57785" cy="5715"/>
            </a:xfrm>
            <a:custGeom>
              <a:avLst/>
              <a:gdLst/>
              <a:ahLst/>
              <a:cxnLst/>
              <a:rect l="l" t="t" r="r" b="b"/>
              <a:pathLst>
                <a:path w="57785" h="5714">
                  <a:moveTo>
                    <a:pt x="57243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7243" y="539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395347" y="222378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395347" y="222734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395347" y="2230913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395347" y="223457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395347" y="223813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395347" y="2241795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395347" y="2245361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7243" y="42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395347" y="2249659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7243" y="42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395347" y="225395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10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395347" y="2257615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395347" y="2261547"/>
              <a:ext cx="57785" cy="1270"/>
            </a:xfrm>
            <a:custGeom>
              <a:avLst/>
              <a:gdLst/>
              <a:ahLst/>
              <a:cxnLst/>
              <a:rect l="l" t="t" r="r" b="b"/>
              <a:pathLst>
                <a:path w="57785" h="1269">
                  <a:moveTo>
                    <a:pt x="5724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7243" y="73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396078" y="2205401"/>
              <a:ext cx="56515" cy="56515"/>
            </a:xfrm>
            <a:custGeom>
              <a:avLst/>
              <a:gdLst/>
              <a:ahLst/>
              <a:cxnLst/>
              <a:rect l="l" t="t" r="r" b="b"/>
              <a:pathLst>
                <a:path w="56514" h="56514">
                  <a:moveTo>
                    <a:pt x="0" y="28072"/>
                  </a:moveTo>
                  <a:lnTo>
                    <a:pt x="28072" y="0"/>
                  </a:lnTo>
                  <a:lnTo>
                    <a:pt x="33833" y="365"/>
                  </a:lnTo>
                  <a:lnTo>
                    <a:pt x="56511" y="28072"/>
                  </a:lnTo>
                  <a:lnTo>
                    <a:pt x="55780" y="33833"/>
                  </a:lnTo>
                  <a:lnTo>
                    <a:pt x="28072" y="56511"/>
                  </a:lnTo>
                  <a:lnTo>
                    <a:pt x="22677" y="55780"/>
                  </a:lnTo>
                  <a:lnTo>
                    <a:pt x="0" y="28072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35307" y="1518849"/>
              <a:ext cx="57243" cy="57974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3429546" y="1513454"/>
              <a:ext cx="57785" cy="0"/>
            </a:xfrm>
            <a:custGeom>
              <a:avLst/>
              <a:gdLst/>
              <a:ahLst/>
              <a:cxnLst/>
              <a:rect l="l" t="t" r="r" b="b"/>
              <a:pathLst>
                <a:path w="57785">
                  <a:moveTo>
                    <a:pt x="57243" y="0"/>
                  </a:moveTo>
                  <a:lnTo>
                    <a:pt x="0" y="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429546" y="1513454"/>
              <a:ext cx="57785" cy="3175"/>
            </a:xfrm>
            <a:custGeom>
              <a:avLst/>
              <a:gdLst/>
              <a:ahLst/>
              <a:cxnLst/>
              <a:rect l="l" t="t" r="r" b="b"/>
              <a:pathLst>
                <a:path w="57785" h="3175">
                  <a:moveTo>
                    <a:pt x="5724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7243" y="256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429546" y="1516014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429546" y="1519580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429546" y="152351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429546" y="1527170"/>
              <a:ext cx="57785" cy="5080"/>
            </a:xfrm>
            <a:custGeom>
              <a:avLst/>
              <a:gdLst/>
              <a:ahLst/>
              <a:cxnLst/>
              <a:rect l="l" t="t" r="r" b="b"/>
              <a:pathLst>
                <a:path w="57785" h="5080">
                  <a:moveTo>
                    <a:pt x="57243" y="0"/>
                  </a:moveTo>
                  <a:lnTo>
                    <a:pt x="0" y="0"/>
                  </a:lnTo>
                  <a:lnTo>
                    <a:pt x="0" y="5029"/>
                  </a:lnTo>
                  <a:lnTo>
                    <a:pt x="57243" y="5029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429546" y="153219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429546" y="1535766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429546" y="153933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429546" y="1542990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429546" y="1546922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7243" y="329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429546" y="1550214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429546" y="1553780"/>
              <a:ext cx="57785" cy="5080"/>
            </a:xfrm>
            <a:custGeom>
              <a:avLst/>
              <a:gdLst/>
              <a:ahLst/>
              <a:cxnLst/>
              <a:rect l="l" t="t" r="r" b="b"/>
              <a:pathLst>
                <a:path w="57785" h="5080">
                  <a:moveTo>
                    <a:pt x="57243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7243" y="466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429546" y="1558443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7243" y="42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429546" y="156274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429546" y="1566399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429546" y="1569965"/>
              <a:ext cx="57785" cy="1270"/>
            </a:xfrm>
            <a:custGeom>
              <a:avLst/>
              <a:gdLst/>
              <a:ahLst/>
              <a:cxnLst/>
              <a:rect l="l" t="t" r="r" b="b"/>
              <a:pathLst>
                <a:path w="57785" h="1269">
                  <a:moveTo>
                    <a:pt x="5724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7243" y="731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430278" y="1513454"/>
              <a:ext cx="56515" cy="57150"/>
            </a:xfrm>
            <a:custGeom>
              <a:avLst/>
              <a:gdLst/>
              <a:ahLst/>
              <a:cxnLst/>
              <a:rect l="l" t="t" r="r" b="b"/>
              <a:pathLst>
                <a:path w="56514" h="57150">
                  <a:moveTo>
                    <a:pt x="0" y="28804"/>
                  </a:moveTo>
                  <a:lnTo>
                    <a:pt x="28072" y="0"/>
                  </a:lnTo>
                  <a:lnTo>
                    <a:pt x="33833" y="731"/>
                  </a:lnTo>
                  <a:lnTo>
                    <a:pt x="56511" y="28804"/>
                  </a:lnTo>
                  <a:lnTo>
                    <a:pt x="55780" y="34565"/>
                  </a:lnTo>
                  <a:lnTo>
                    <a:pt x="28072" y="56877"/>
                  </a:lnTo>
                  <a:lnTo>
                    <a:pt x="22677" y="56145"/>
                  </a:lnTo>
                  <a:lnTo>
                    <a:pt x="0" y="28804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4615" y="1173927"/>
              <a:ext cx="57608" cy="57608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3388854" y="1168532"/>
              <a:ext cx="57785" cy="635"/>
            </a:xfrm>
            <a:custGeom>
              <a:avLst/>
              <a:gdLst/>
              <a:ahLst/>
              <a:cxnLst/>
              <a:rect l="l" t="t" r="r" b="b"/>
              <a:pathLst>
                <a:path w="57785" h="634">
                  <a:moveTo>
                    <a:pt x="5724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7243" y="36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3388854" y="1168897"/>
              <a:ext cx="57785" cy="3175"/>
            </a:xfrm>
            <a:custGeom>
              <a:avLst/>
              <a:gdLst/>
              <a:ahLst/>
              <a:cxnLst/>
              <a:rect l="l" t="t" r="r" b="b"/>
              <a:pathLst>
                <a:path w="57785" h="3175">
                  <a:moveTo>
                    <a:pt x="5724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7243" y="256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3388854" y="117145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388854" y="117465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388854" y="1178316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388854" y="1182248"/>
              <a:ext cx="57785" cy="5715"/>
            </a:xfrm>
            <a:custGeom>
              <a:avLst/>
              <a:gdLst/>
              <a:ahLst/>
              <a:cxnLst/>
              <a:rect l="l" t="t" r="r" b="b"/>
              <a:pathLst>
                <a:path w="57785" h="5715">
                  <a:moveTo>
                    <a:pt x="57243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7243" y="5395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388854" y="1187643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388854" y="1190844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388854" y="119450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388854" y="1198068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7243" y="365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388854" y="1201725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7243" y="3932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388854" y="120565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7243" y="3200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388854" y="1208858"/>
              <a:ext cx="57785" cy="4445"/>
            </a:xfrm>
            <a:custGeom>
              <a:avLst/>
              <a:gdLst/>
              <a:ahLst/>
              <a:cxnLst/>
              <a:rect l="l" t="t" r="r" b="b"/>
              <a:pathLst>
                <a:path w="57785" h="4444">
                  <a:moveTo>
                    <a:pt x="57243" y="0"/>
                  </a:moveTo>
                  <a:lnTo>
                    <a:pt x="0" y="0"/>
                  </a:lnTo>
                  <a:lnTo>
                    <a:pt x="0" y="4389"/>
                  </a:lnTo>
                  <a:lnTo>
                    <a:pt x="57243" y="4389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388854" y="1213247"/>
              <a:ext cx="57785" cy="5080"/>
            </a:xfrm>
            <a:custGeom>
              <a:avLst/>
              <a:gdLst/>
              <a:ahLst/>
              <a:cxnLst/>
              <a:rect l="l" t="t" r="r" b="b"/>
              <a:pathLst>
                <a:path w="57785" h="5080">
                  <a:moveTo>
                    <a:pt x="57243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7243" y="4663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388854" y="1217911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388854" y="1221477"/>
              <a:ext cx="57785" cy="3810"/>
            </a:xfrm>
            <a:custGeom>
              <a:avLst/>
              <a:gdLst/>
              <a:ahLst/>
              <a:cxnLst/>
              <a:rect l="l" t="t" r="r" b="b"/>
              <a:pathLst>
                <a:path w="57785" h="3809">
                  <a:moveTo>
                    <a:pt x="57243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7243" y="3566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388854" y="1225043"/>
              <a:ext cx="57785" cy="1270"/>
            </a:xfrm>
            <a:custGeom>
              <a:avLst/>
              <a:gdLst/>
              <a:ahLst/>
              <a:cxnLst/>
              <a:rect l="l" t="t" r="r" b="b"/>
              <a:pathLst>
                <a:path w="57785" h="1269">
                  <a:moveTo>
                    <a:pt x="57243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7243" y="1097"/>
                  </a:lnTo>
                  <a:lnTo>
                    <a:pt x="5724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389220" y="1168897"/>
              <a:ext cx="56515" cy="57150"/>
            </a:xfrm>
            <a:custGeom>
              <a:avLst/>
              <a:gdLst/>
              <a:ahLst/>
              <a:cxnLst/>
              <a:rect l="l" t="t" r="r" b="b"/>
              <a:pathLst>
                <a:path w="56514" h="57150">
                  <a:moveTo>
                    <a:pt x="0" y="28072"/>
                  </a:moveTo>
                  <a:lnTo>
                    <a:pt x="28438" y="0"/>
                  </a:lnTo>
                  <a:lnTo>
                    <a:pt x="33833" y="731"/>
                  </a:lnTo>
                  <a:lnTo>
                    <a:pt x="56511" y="28072"/>
                  </a:lnTo>
                  <a:lnTo>
                    <a:pt x="56145" y="34199"/>
                  </a:lnTo>
                  <a:lnTo>
                    <a:pt x="28438" y="56877"/>
                  </a:lnTo>
                  <a:lnTo>
                    <a:pt x="22677" y="56145"/>
                  </a:lnTo>
                  <a:lnTo>
                    <a:pt x="0" y="28072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1" name="object 1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58587" y="580646"/>
              <a:ext cx="57608" cy="57974"/>
            </a:xfrm>
            <a:prstGeom prst="rect">
              <a:avLst/>
            </a:prstGeom>
          </p:spPr>
        </p:pic>
        <p:sp>
          <p:nvSpPr>
            <p:cNvPr id="172" name="object 172"/>
            <p:cNvSpPr/>
            <p:nvPr/>
          </p:nvSpPr>
          <p:spPr>
            <a:xfrm>
              <a:off x="3353192" y="575251"/>
              <a:ext cx="57150" cy="635"/>
            </a:xfrm>
            <a:custGeom>
              <a:avLst/>
              <a:gdLst/>
              <a:ahLst/>
              <a:cxnLst/>
              <a:rect l="l" t="t" r="r" b="b"/>
              <a:pathLst>
                <a:path w="57150" h="634">
                  <a:moveTo>
                    <a:pt x="56877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6877" y="365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3353192" y="575617"/>
              <a:ext cx="57150" cy="3175"/>
            </a:xfrm>
            <a:custGeom>
              <a:avLst/>
              <a:gdLst/>
              <a:ahLst/>
              <a:cxnLst/>
              <a:rect l="l" t="t" r="r" b="b"/>
              <a:pathLst>
                <a:path w="57150" h="3175">
                  <a:moveTo>
                    <a:pt x="56877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6877" y="2560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3353192" y="578177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6877" y="3200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353192" y="581378"/>
              <a:ext cx="57150" cy="4445"/>
            </a:xfrm>
            <a:custGeom>
              <a:avLst/>
              <a:gdLst/>
              <a:ahLst/>
              <a:cxnLst/>
              <a:rect l="l" t="t" r="r" b="b"/>
              <a:pathLst>
                <a:path w="57150" h="4445">
                  <a:moveTo>
                    <a:pt x="56877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6877" y="3932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353192" y="585310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6877" y="3657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353192" y="588968"/>
              <a:ext cx="57150" cy="5715"/>
            </a:xfrm>
            <a:custGeom>
              <a:avLst/>
              <a:gdLst/>
              <a:ahLst/>
              <a:cxnLst/>
              <a:rect l="l" t="t" r="r" b="b"/>
              <a:pathLst>
                <a:path w="57150" h="5715">
                  <a:moveTo>
                    <a:pt x="56877" y="0"/>
                  </a:moveTo>
                  <a:lnTo>
                    <a:pt x="0" y="0"/>
                  </a:lnTo>
                  <a:lnTo>
                    <a:pt x="0" y="5395"/>
                  </a:lnTo>
                  <a:lnTo>
                    <a:pt x="56877" y="5395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353192" y="594363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6877" y="3200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353192" y="597563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6877" y="3657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353192" y="601221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877" y="3566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353192" y="604787"/>
              <a:ext cx="57150" cy="4445"/>
            </a:xfrm>
            <a:custGeom>
              <a:avLst/>
              <a:gdLst/>
              <a:ahLst/>
              <a:cxnLst/>
              <a:rect l="l" t="t" r="r" b="b"/>
              <a:pathLst>
                <a:path w="57150" h="4445">
                  <a:moveTo>
                    <a:pt x="56877" y="0"/>
                  </a:moveTo>
                  <a:lnTo>
                    <a:pt x="0" y="0"/>
                  </a:lnTo>
                  <a:lnTo>
                    <a:pt x="0" y="3932"/>
                  </a:lnTo>
                  <a:lnTo>
                    <a:pt x="56877" y="3932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353192" y="608719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6877" y="3657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353192" y="612377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6877" y="3200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353192" y="615577"/>
              <a:ext cx="57150" cy="4445"/>
            </a:xfrm>
            <a:custGeom>
              <a:avLst/>
              <a:gdLst/>
              <a:ahLst/>
              <a:cxnLst/>
              <a:rect l="l" t="t" r="r" b="b"/>
              <a:pathLst>
                <a:path w="57150" h="4445">
                  <a:moveTo>
                    <a:pt x="56877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6877" y="4297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353192" y="619875"/>
              <a:ext cx="57150" cy="5080"/>
            </a:xfrm>
            <a:custGeom>
              <a:avLst/>
              <a:gdLst/>
              <a:ahLst/>
              <a:cxnLst/>
              <a:rect l="l" t="t" r="r" b="b"/>
              <a:pathLst>
                <a:path w="57150" h="5079">
                  <a:moveTo>
                    <a:pt x="56877" y="0"/>
                  </a:moveTo>
                  <a:lnTo>
                    <a:pt x="0" y="0"/>
                  </a:lnTo>
                  <a:lnTo>
                    <a:pt x="0" y="4755"/>
                  </a:lnTo>
                  <a:lnTo>
                    <a:pt x="56877" y="4755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353192" y="624630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877" y="3566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353192" y="628196"/>
              <a:ext cx="57150" cy="3810"/>
            </a:xfrm>
            <a:custGeom>
              <a:avLst/>
              <a:gdLst/>
              <a:ahLst/>
              <a:cxnLst/>
              <a:rect l="l" t="t" r="r" b="b"/>
              <a:pathLst>
                <a:path w="57150" h="3809">
                  <a:moveTo>
                    <a:pt x="56877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56877" y="3566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353192" y="631763"/>
              <a:ext cx="57150" cy="1270"/>
            </a:xfrm>
            <a:custGeom>
              <a:avLst/>
              <a:gdLst/>
              <a:ahLst/>
              <a:cxnLst/>
              <a:rect l="l" t="t" r="r" b="b"/>
              <a:pathLst>
                <a:path w="57150" h="1270">
                  <a:moveTo>
                    <a:pt x="56877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6877" y="1097"/>
                  </a:lnTo>
                  <a:lnTo>
                    <a:pt x="56877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353557" y="575617"/>
              <a:ext cx="56515" cy="57150"/>
            </a:xfrm>
            <a:custGeom>
              <a:avLst/>
              <a:gdLst/>
              <a:ahLst/>
              <a:cxnLst/>
              <a:rect l="l" t="t" r="r" b="b"/>
              <a:pathLst>
                <a:path w="56514" h="57150">
                  <a:moveTo>
                    <a:pt x="0" y="28438"/>
                  </a:moveTo>
                  <a:lnTo>
                    <a:pt x="28438" y="0"/>
                  </a:lnTo>
                  <a:lnTo>
                    <a:pt x="33833" y="731"/>
                  </a:lnTo>
                  <a:lnTo>
                    <a:pt x="56511" y="28438"/>
                  </a:lnTo>
                  <a:lnTo>
                    <a:pt x="55780" y="34199"/>
                  </a:lnTo>
                  <a:lnTo>
                    <a:pt x="28438" y="56877"/>
                  </a:lnTo>
                  <a:lnTo>
                    <a:pt x="22677" y="56145"/>
                  </a:lnTo>
                  <a:lnTo>
                    <a:pt x="0" y="28438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0" name="object 190"/>
          <p:cNvSpPr txBox="1"/>
          <p:nvPr/>
        </p:nvSpPr>
        <p:spPr>
          <a:xfrm>
            <a:off x="2550244" y="1774807"/>
            <a:ext cx="87630" cy="169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50" spc="-50" dirty="0">
                <a:latin typeface="Calibri"/>
                <a:cs typeface="Calibri"/>
              </a:rPr>
              <a:t>K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191" name="object 191"/>
          <p:cNvGrpSpPr/>
          <p:nvPr/>
        </p:nvGrpSpPr>
        <p:grpSpPr>
          <a:xfrm>
            <a:off x="2485812" y="729195"/>
            <a:ext cx="182880" cy="1082675"/>
            <a:chOff x="2485812" y="729195"/>
            <a:chExt cx="182880" cy="1082675"/>
          </a:xfrm>
        </p:grpSpPr>
        <p:sp>
          <p:nvSpPr>
            <p:cNvPr id="192" name="object 192"/>
            <p:cNvSpPr/>
            <p:nvPr/>
          </p:nvSpPr>
          <p:spPr>
            <a:xfrm>
              <a:off x="2594126" y="909749"/>
              <a:ext cx="0" cy="817880"/>
            </a:xfrm>
            <a:custGeom>
              <a:avLst/>
              <a:gdLst/>
              <a:ahLst/>
              <a:cxnLst/>
              <a:rect l="l" t="t" r="r" b="b"/>
              <a:pathLst>
                <a:path h="817880">
                  <a:moveTo>
                    <a:pt x="0" y="0"/>
                  </a:moveTo>
                  <a:lnTo>
                    <a:pt x="0" y="817589"/>
                  </a:lnTo>
                </a:path>
              </a:pathLst>
            </a:custGeom>
            <a:ln w="3175">
              <a:solidFill>
                <a:srgbClr val="1E467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593577" y="1735202"/>
              <a:ext cx="1270" cy="1905"/>
            </a:xfrm>
            <a:custGeom>
              <a:avLst/>
              <a:gdLst/>
              <a:ahLst/>
              <a:cxnLst/>
              <a:rect l="l" t="t" r="r" b="b"/>
              <a:pathLst>
                <a:path w="1269" h="1905">
                  <a:moveTo>
                    <a:pt x="1097" y="365"/>
                  </a:moveTo>
                  <a:lnTo>
                    <a:pt x="1097" y="1463"/>
                  </a:lnTo>
                  <a:lnTo>
                    <a:pt x="365" y="1828"/>
                  </a:lnTo>
                  <a:lnTo>
                    <a:pt x="0" y="1463"/>
                  </a:lnTo>
                  <a:lnTo>
                    <a:pt x="0" y="365"/>
                  </a:lnTo>
                  <a:lnTo>
                    <a:pt x="365" y="0"/>
                  </a:lnTo>
                  <a:lnTo>
                    <a:pt x="1097" y="365"/>
                  </a:lnTo>
                  <a:close/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522343" y="837692"/>
              <a:ext cx="143510" cy="970915"/>
            </a:xfrm>
            <a:custGeom>
              <a:avLst/>
              <a:gdLst/>
              <a:ahLst/>
              <a:cxnLst/>
              <a:rect l="l" t="t" r="r" b="b"/>
              <a:pathLst>
                <a:path w="143510" h="970914">
                  <a:moveTo>
                    <a:pt x="35936" y="970573"/>
                  </a:moveTo>
                  <a:lnTo>
                    <a:pt x="107628" y="970573"/>
                  </a:lnTo>
                  <a:lnTo>
                    <a:pt x="110828" y="970573"/>
                  </a:lnTo>
                  <a:lnTo>
                    <a:pt x="114394" y="969933"/>
                  </a:lnTo>
                  <a:lnTo>
                    <a:pt x="142559" y="942134"/>
                  </a:lnTo>
                  <a:lnTo>
                    <a:pt x="143199" y="934636"/>
                  </a:lnTo>
                  <a:lnTo>
                    <a:pt x="143199" y="36028"/>
                  </a:lnTo>
                  <a:lnTo>
                    <a:pt x="121618" y="2926"/>
                  </a:lnTo>
                  <a:lnTo>
                    <a:pt x="110828" y="0"/>
                  </a:lnTo>
                  <a:lnTo>
                    <a:pt x="107628" y="0"/>
                  </a:lnTo>
                  <a:lnTo>
                    <a:pt x="35936" y="0"/>
                  </a:lnTo>
                  <a:lnTo>
                    <a:pt x="32004" y="0"/>
                  </a:lnTo>
                  <a:lnTo>
                    <a:pt x="28438" y="731"/>
                  </a:lnTo>
                  <a:lnTo>
                    <a:pt x="640" y="28804"/>
                  </a:lnTo>
                  <a:lnTo>
                    <a:pt x="0" y="36028"/>
                  </a:lnTo>
                  <a:lnTo>
                    <a:pt x="0" y="934636"/>
                  </a:lnTo>
                  <a:lnTo>
                    <a:pt x="21946" y="967738"/>
                  </a:lnTo>
                  <a:lnTo>
                    <a:pt x="32004" y="970573"/>
                  </a:lnTo>
                  <a:lnTo>
                    <a:pt x="35936" y="970573"/>
                  </a:lnTo>
                </a:path>
              </a:pathLst>
            </a:custGeom>
            <a:ln w="603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2486315" y="729698"/>
              <a:ext cx="38735" cy="87630"/>
            </a:xfrm>
            <a:custGeom>
              <a:avLst/>
              <a:gdLst/>
              <a:ahLst/>
              <a:cxnLst/>
              <a:rect l="l" t="t" r="r" b="b"/>
              <a:pathLst>
                <a:path w="38735" h="87630">
                  <a:moveTo>
                    <a:pt x="0" y="0"/>
                  </a:moveTo>
                  <a:lnTo>
                    <a:pt x="5395" y="10790"/>
                  </a:lnTo>
                  <a:lnTo>
                    <a:pt x="9692" y="20940"/>
                  </a:lnTo>
                  <a:lnTo>
                    <a:pt x="13624" y="31730"/>
                  </a:lnTo>
                  <a:lnTo>
                    <a:pt x="17648" y="42520"/>
                  </a:lnTo>
                  <a:lnTo>
                    <a:pt x="21580" y="53311"/>
                  </a:lnTo>
                  <a:lnTo>
                    <a:pt x="26244" y="64832"/>
                  </a:lnTo>
                  <a:lnTo>
                    <a:pt x="31639" y="75988"/>
                  </a:lnTo>
                  <a:lnTo>
                    <a:pt x="34565" y="81749"/>
                  </a:lnTo>
                  <a:lnTo>
                    <a:pt x="38131" y="87144"/>
                  </a:lnTo>
                </a:path>
              </a:pathLst>
            </a:custGeom>
            <a:ln w="3175">
              <a:solidFill>
                <a:srgbClr val="B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2514022" y="808156"/>
              <a:ext cx="29209" cy="33020"/>
            </a:xfrm>
            <a:custGeom>
              <a:avLst/>
              <a:gdLst/>
              <a:ahLst/>
              <a:cxnLst/>
              <a:rect l="l" t="t" r="r" b="b"/>
              <a:pathLst>
                <a:path w="29210" h="33019">
                  <a:moveTo>
                    <a:pt x="17282" y="0"/>
                  </a:moveTo>
                  <a:lnTo>
                    <a:pt x="0" y="13350"/>
                  </a:lnTo>
                  <a:lnTo>
                    <a:pt x="29170" y="32827"/>
                  </a:lnTo>
                  <a:lnTo>
                    <a:pt x="17282" y="0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7" name="object 197"/>
          <p:cNvSpPr txBox="1"/>
          <p:nvPr/>
        </p:nvSpPr>
        <p:spPr>
          <a:xfrm>
            <a:off x="2687774" y="1680876"/>
            <a:ext cx="62865" cy="1117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i="1" spc="-50" dirty="0">
                <a:latin typeface="Calibri"/>
                <a:cs typeface="Calibri"/>
              </a:rPr>
              <a:t>d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1102705" y="1969927"/>
            <a:ext cx="476884" cy="1117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i="1" spc="-10" dirty="0">
                <a:latin typeface="Calibri"/>
                <a:cs typeface="Calibri"/>
              </a:rPr>
              <a:t>STAY IN DISNEY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199" name="object 199"/>
          <p:cNvSpPr txBox="1"/>
          <p:nvPr/>
        </p:nvSpPr>
        <p:spPr>
          <a:xfrm>
            <a:off x="1141203" y="1529630"/>
            <a:ext cx="432434" cy="232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565"/>
              </a:lnSpc>
              <a:spcBef>
                <a:spcPts val="114"/>
              </a:spcBef>
            </a:pPr>
            <a:r>
              <a:rPr sz="550" i="1" spc="-10" dirty="0">
                <a:latin typeface="Calibri"/>
                <a:cs typeface="Calibri"/>
              </a:rPr>
              <a:t>LEAVE DISNEY</a:t>
            </a:r>
            <a:endParaRPr sz="550">
              <a:latin typeface="Calibri"/>
              <a:cs typeface="Calibri"/>
            </a:endParaRPr>
          </a:p>
          <a:p>
            <a:pPr marL="60960">
              <a:lnSpc>
                <a:spcPts val="1045"/>
              </a:lnSpc>
            </a:pPr>
            <a:r>
              <a:rPr sz="950" spc="-50" dirty="0">
                <a:latin typeface="Calibri"/>
                <a:cs typeface="Calibri"/>
              </a:rPr>
              <a:t>K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1811569" y="1467011"/>
            <a:ext cx="490220" cy="2374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075"/>
              </a:lnSpc>
              <a:spcBef>
                <a:spcPts val="90"/>
              </a:spcBef>
            </a:pPr>
            <a:r>
              <a:rPr sz="950" spc="-50" dirty="0">
                <a:latin typeface="Calibri"/>
                <a:cs typeface="Calibri"/>
              </a:rPr>
              <a:t>E</a:t>
            </a:r>
            <a:endParaRPr sz="950">
              <a:latin typeface="Calibri"/>
              <a:cs typeface="Calibri"/>
            </a:endParaRPr>
          </a:p>
          <a:p>
            <a:pPr marL="48260">
              <a:lnSpc>
                <a:spcPts val="595"/>
              </a:lnSpc>
            </a:pPr>
            <a:r>
              <a:rPr sz="550" i="1" spc="-10" dirty="0">
                <a:latin typeface="Calibri"/>
                <a:cs typeface="Calibri"/>
              </a:rPr>
              <a:t>NOT PRODUCE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1473871" y="1073148"/>
            <a:ext cx="758825" cy="1117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spc="-10" dirty="0">
                <a:latin typeface="Calibri"/>
                <a:cs typeface="Calibri"/>
              </a:rPr>
              <a:t>PRODUCE “A BUG’S LIFE”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2778485" y="1931795"/>
            <a:ext cx="153035" cy="1117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i="1" spc="-25" dirty="0">
                <a:latin typeface="Calibri"/>
                <a:cs typeface="Calibri"/>
              </a:rPr>
              <a:t>NOT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2695363" y="1479245"/>
            <a:ext cx="482600" cy="1117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i="1" spc="-10" dirty="0">
                <a:latin typeface="Calibri"/>
                <a:cs typeface="Calibri"/>
              </a:rPr>
              <a:t>PRODUCE ANTZ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2198189" y="576705"/>
            <a:ext cx="986155" cy="381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16255">
              <a:lnSpc>
                <a:spcPts val="545"/>
              </a:lnSpc>
              <a:spcBef>
                <a:spcPts val="114"/>
              </a:spcBef>
            </a:pPr>
            <a:r>
              <a:rPr sz="550" i="1" spc="-10" dirty="0">
                <a:latin typeface="Calibri"/>
                <a:cs typeface="Calibri"/>
              </a:rPr>
              <a:t>PRODUCE ANTZ</a:t>
            </a:r>
            <a:endParaRPr sz="550">
              <a:latin typeface="Calibri"/>
              <a:cs typeface="Calibri"/>
            </a:endParaRPr>
          </a:p>
          <a:p>
            <a:pPr marL="12700">
              <a:lnSpc>
                <a:spcPts val="545"/>
              </a:lnSpc>
            </a:pPr>
            <a:r>
              <a:rPr sz="550" spc="-10" dirty="0">
                <a:solidFill>
                  <a:srgbClr val="BF0000"/>
                </a:solidFill>
                <a:latin typeface="Calibri"/>
                <a:cs typeface="Calibri"/>
              </a:rPr>
              <a:t>INFORMATION SET</a:t>
            </a:r>
            <a:endParaRPr sz="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550">
              <a:latin typeface="Calibri"/>
              <a:cs typeface="Calibri"/>
            </a:endParaRPr>
          </a:p>
          <a:p>
            <a:pPr marL="513080">
              <a:lnSpc>
                <a:spcPct val="100000"/>
              </a:lnSpc>
            </a:pPr>
            <a:r>
              <a:rPr sz="550" i="1" spc="-50" dirty="0">
                <a:latin typeface="Calibri"/>
                <a:cs typeface="Calibri"/>
              </a:rPr>
              <a:t>c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835088" y="1023860"/>
            <a:ext cx="153035" cy="1117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i="1" spc="-25" dirty="0">
                <a:latin typeface="Calibri"/>
                <a:cs typeface="Calibri"/>
              </a:rPr>
              <a:t>NOT</a:t>
            </a:r>
            <a:endParaRPr sz="550">
              <a:latin typeface="Calibri"/>
              <a:cs typeface="Calibri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476250" y="2577655"/>
            <a:ext cx="3962400" cy="757067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200" spc="-20" dirty="0">
                <a:latin typeface="Amasis MT Pro Light" panose="02040304050005020304" pitchFamily="18" charset="0"/>
                <a:cs typeface="Tahoma"/>
              </a:rPr>
              <a:t>When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30" dirty="0">
                <a:latin typeface="Amasis MT Pro Light" panose="02040304050005020304" pitchFamily="18" charset="0"/>
                <a:cs typeface="Tahoma"/>
              </a:rPr>
              <a:t>Katsenberg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is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at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the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45" dirty="0">
                <a:latin typeface="Amasis MT Pro Light" panose="02040304050005020304" pitchFamily="18" charset="0"/>
                <a:cs typeface="Tahoma"/>
              </a:rPr>
              <a:t>move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20" dirty="0">
                <a:latin typeface="Amasis MT Pro Light" panose="02040304050005020304" pitchFamily="18" charset="0"/>
                <a:cs typeface="Tahoma"/>
              </a:rPr>
              <a:t>(either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at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35" dirty="0">
                <a:latin typeface="Amasis MT Pro Light" panose="02040304050005020304" pitchFamily="18" charset="0"/>
                <a:cs typeface="Tahoma"/>
              </a:rPr>
              <a:t>node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c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or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d),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25" dirty="0">
                <a:latin typeface="Amasis MT Pro Light" panose="02040304050005020304" pitchFamily="18" charset="0"/>
                <a:cs typeface="Tahoma"/>
              </a:rPr>
              <a:t>he</a:t>
            </a:r>
            <a:r>
              <a:rPr sz="1200" spc="-2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45" dirty="0">
                <a:latin typeface="Amasis MT Pro Light" panose="02040304050005020304" pitchFamily="18" charset="0"/>
                <a:cs typeface="Tahoma"/>
              </a:rPr>
              <a:t>knows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that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10" dirty="0">
                <a:latin typeface="Amasis MT Pro Light" panose="02040304050005020304" pitchFamily="18" charset="0"/>
                <a:cs typeface="Tahoma"/>
              </a:rPr>
              <a:t>he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is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at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35" dirty="0">
                <a:latin typeface="Amasis MT Pro Light" panose="02040304050005020304" pitchFamily="18" charset="0"/>
                <a:cs typeface="Tahoma"/>
              </a:rPr>
              <a:t>one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of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40" dirty="0">
                <a:latin typeface="Amasis MT Pro Light" panose="02040304050005020304" pitchFamily="18" charset="0"/>
                <a:cs typeface="Tahoma"/>
              </a:rPr>
              <a:t>these</a:t>
            </a:r>
            <a:r>
              <a:rPr sz="1200" spc="1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45" dirty="0">
                <a:latin typeface="Amasis MT Pro Light" panose="02040304050005020304" pitchFamily="18" charset="0"/>
                <a:cs typeface="Tahoma"/>
              </a:rPr>
              <a:t>nodes,but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10" dirty="0">
                <a:latin typeface="Amasis MT Pro Light" panose="02040304050005020304" pitchFamily="18" charset="0"/>
                <a:cs typeface="Tahoma"/>
              </a:rPr>
              <a:t>he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40" dirty="0">
                <a:latin typeface="Amasis MT Pro Light" panose="02040304050005020304" pitchFamily="18" charset="0"/>
                <a:cs typeface="Tahoma"/>
              </a:rPr>
              <a:t>does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not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20" dirty="0">
                <a:latin typeface="Amasis MT Pro Light" panose="02040304050005020304" pitchFamily="18" charset="0"/>
                <a:cs typeface="Tahoma"/>
              </a:rPr>
              <a:t>know</a:t>
            </a:r>
            <a:r>
              <a:rPr sz="1200" spc="-2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at</a:t>
            </a:r>
            <a:r>
              <a:rPr sz="1200" spc="1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25" dirty="0">
                <a:latin typeface="Amasis MT Pro Light" panose="02040304050005020304" pitchFamily="18" charset="0"/>
                <a:cs typeface="Tahoma"/>
              </a:rPr>
              <a:t>which</a:t>
            </a:r>
            <a:r>
              <a:rPr sz="1200" spc="1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30" dirty="0">
                <a:latin typeface="Amasis MT Pro Light" panose="02040304050005020304" pitchFamily="18" charset="0"/>
                <a:cs typeface="Tahoma"/>
              </a:rPr>
              <a:t>one</a:t>
            </a:r>
            <a:r>
              <a:rPr sz="1200" spc="2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i="1" spc="-25" dirty="0">
                <a:latin typeface="Amasis MT Pro Light" panose="02040304050005020304" pitchFamily="18" charset="0"/>
                <a:cs typeface="Arial"/>
              </a:rPr>
              <a:t>and</a:t>
            </a:r>
            <a:r>
              <a:rPr sz="1200" spc="10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the</a:t>
            </a:r>
            <a:r>
              <a:rPr sz="1200" spc="1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igure</a:t>
            </a:r>
            <a:r>
              <a:rPr sz="1200" spc="2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40" dirty="0">
                <a:latin typeface="Amasis MT Pro Light" panose="02040304050005020304" pitchFamily="18" charset="0"/>
                <a:cs typeface="Tahoma"/>
              </a:rPr>
              <a:t>captures</a:t>
            </a:r>
            <a:r>
              <a:rPr sz="1200" spc="1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this</a:t>
            </a:r>
            <a:r>
              <a:rPr sz="1200" spc="1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lack</a:t>
            </a:r>
            <a:r>
              <a:rPr sz="1200" spc="20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of</a:t>
            </a:r>
            <a:r>
              <a:rPr sz="1200" spc="1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25" dirty="0">
                <a:latin typeface="Amasis MT Pro Light" panose="02040304050005020304" pitchFamily="18" charset="0"/>
                <a:cs typeface="Tahoma"/>
              </a:rPr>
              <a:t>information</a:t>
            </a:r>
            <a:r>
              <a:rPr sz="1200" spc="-2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with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a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50" dirty="0">
                <a:latin typeface="Amasis MT Pro Light" panose="02040304050005020304" pitchFamily="18" charset="0"/>
                <a:cs typeface="Tahoma"/>
              </a:rPr>
              <a:t>dashed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10" dirty="0">
                <a:latin typeface="Amasis MT Pro Light" panose="02040304050005020304" pitchFamily="18" charset="0"/>
                <a:cs typeface="Tahoma"/>
              </a:rPr>
              <a:t>line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35" dirty="0">
                <a:latin typeface="Amasis MT Pro Light" panose="02040304050005020304" pitchFamily="18" charset="0"/>
                <a:cs typeface="Tahoma"/>
              </a:rPr>
              <a:t>connecting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dirty="0">
                <a:latin typeface="Amasis MT Pro Light" panose="02040304050005020304" pitchFamily="18" charset="0"/>
                <a:cs typeface="Tahoma"/>
              </a:rPr>
              <a:t>the</a:t>
            </a:r>
            <a:r>
              <a:rPr sz="1200" spc="5" dirty="0">
                <a:latin typeface="Amasis MT Pro Light" panose="02040304050005020304" pitchFamily="18" charset="0"/>
                <a:cs typeface="Times New Roman"/>
              </a:rPr>
              <a:t> </a:t>
            </a:r>
            <a:r>
              <a:rPr sz="1200" spc="-10" dirty="0">
                <a:latin typeface="Amasis MT Pro Light" panose="02040304050005020304" pitchFamily="18" charset="0"/>
                <a:cs typeface="Tahoma"/>
              </a:rPr>
              <a:t>nodes.</a:t>
            </a:r>
            <a:endParaRPr sz="1200" dirty="0">
              <a:latin typeface="Amasis MT Pro Light" panose="02040304050005020304" pitchFamily="18" charset="0"/>
              <a:cs typeface="Tahoma"/>
            </a:endParaRPr>
          </a:p>
        </p:txBody>
      </p:sp>
    </p:spTree>
  </p:cSld>
  <p:clrMapOvr>
    <a:masterClrMapping/>
  </p:clrMapOvr>
  <p:transition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828670" y="115358"/>
            <a:ext cx="1078226" cy="3350051"/>
            <a:chOff x="2487613" y="285750"/>
            <a:chExt cx="2428875" cy="5654676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68526" y="-396"/>
            <a:ext cx="891116" cy="3458751"/>
            <a:chOff x="6627813" y="194833"/>
            <a:chExt cx="1952625" cy="5678918"/>
          </a:xfrm>
        </p:grpSpPr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128833" y="136831"/>
            <a:ext cx="2458840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2000" spc="-45" dirty="0"/>
              <a:t>Information</a:t>
            </a:r>
            <a:r>
              <a:rPr lang="en-US" sz="2000" spc="10" dirty="0"/>
              <a:t> </a:t>
            </a:r>
            <a:r>
              <a:rPr lang="en-US" sz="2000" spc="-20" dirty="0"/>
              <a:t>sets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6656" y="0"/>
            <a:ext cx="6915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9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56656" y="360494"/>
            <a:ext cx="600662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 descr="Lines and dots connected representing a network">
            <a:extLst>
              <a:ext uri="{FF2B5EF4-FFF2-40B4-BE49-F238E27FC236}">
                <a16:creationId xmlns:a16="http://schemas.microsoft.com/office/drawing/2014/main" id="{F1D64D23-969F-EF55-FF3A-9EAB5D11A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26" r="34266" b="-1"/>
          <a:stretch>
            <a:fillRect/>
          </a:stretch>
        </p:blipFill>
        <p:spPr>
          <a:xfrm>
            <a:off x="-587" y="873"/>
            <a:ext cx="1766255" cy="34607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113356" y="610458"/>
            <a:ext cx="2496398" cy="2694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2700" marR="508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information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graphically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represented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two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more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nodes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connected</a:t>
            </a:r>
            <a:r>
              <a:rPr lang="en-US" sz="105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dashed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line,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including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these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connected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nodes.</a:t>
            </a:r>
          </a:p>
          <a:p>
            <a:pPr marL="12700" marR="1651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represents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called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move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information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set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cannot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distinguish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between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two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more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actions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chosen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his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opponent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before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called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move.</a:t>
            </a:r>
          </a:p>
          <a:p>
            <a:pPr marL="12700" marR="508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Hence,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actions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must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same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nodes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included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information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(P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previous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game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tree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n-US" sz="1050" spc="-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Katsenberg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spli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122" y="115358"/>
            <a:ext cx="1078226" cy="3350051"/>
            <a:chOff x="2487613" y="285750"/>
            <a:chExt cx="2428875" cy="5654676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8981" y="-396"/>
            <a:ext cx="891116" cy="3458751"/>
            <a:chOff x="6627813" y="194833"/>
            <a:chExt cx="1952625" cy="5678918"/>
          </a:xfrm>
        </p:grpSpPr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634712" y="82745"/>
            <a:ext cx="2588300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2000" spc="-30" dirty="0"/>
              <a:t>Guided</a:t>
            </a:r>
            <a:r>
              <a:rPr lang="en-US" sz="2000" spc="5" dirty="0"/>
              <a:t> </a:t>
            </a:r>
            <a:r>
              <a:rPr lang="en-US" sz="2000" spc="-55" dirty="0"/>
              <a:t>exercise</a:t>
            </a:r>
            <a:endParaRPr lang="en-US" sz="2000" spc="-1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08" y="0"/>
            <a:ext cx="6915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027108" y="360494"/>
            <a:ext cx="600662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 descr="Top view of cubes connected with black lines">
            <a:extLst>
              <a:ext uri="{FF2B5EF4-FFF2-40B4-BE49-F238E27FC236}">
                <a16:creationId xmlns:a16="http://schemas.microsoft.com/office/drawing/2014/main" id="{DD851418-ADA8-4042-6F53-443B897C57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814" r="33893" b="1"/>
          <a:stretch>
            <a:fillRect/>
          </a:stretch>
        </p:blipFill>
        <p:spPr>
          <a:xfrm>
            <a:off x="20" y="873"/>
            <a:ext cx="1028685" cy="346075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468758" y="418405"/>
            <a:ext cx="3302362" cy="3055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2700" marR="1454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Let’s</a:t>
            </a:r>
            <a:r>
              <a:rPr lang="en-US" sz="1050" spc="1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practice</a:t>
            </a:r>
            <a:r>
              <a:rPr lang="en-US" sz="1050" spc="1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</a:t>
            </a:r>
            <a:r>
              <a:rPr lang="en-US" sz="105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05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depict</a:t>
            </a:r>
            <a:r>
              <a:rPr lang="en-US" sz="105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game</a:t>
            </a:r>
            <a:r>
              <a:rPr lang="en-US" sz="1050" spc="1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tree</a:t>
            </a:r>
            <a:r>
              <a:rPr lang="en-US" sz="105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n-US" sz="105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strategic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situation</a:t>
            </a:r>
            <a:r>
              <a:rPr lang="en-US" sz="1050" spc="1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</a:t>
            </a:r>
            <a:r>
              <a:rPr lang="en-US" sz="1050" spc="1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</a:t>
            </a:r>
            <a:r>
              <a:rPr lang="en-US" sz="1050" spc="1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industry: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2700" marR="19748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decides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whether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enter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B's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industry.</a:t>
            </a:r>
            <a:r>
              <a:rPr lang="en-US" sz="1050" spc="1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 </a:t>
            </a:r>
            <a:r>
              <a:rPr lang="en-US" sz="1050" spc="-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observes</a:t>
            </a:r>
            <a:r>
              <a:rPr lang="en-US" sz="105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decision.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9560" marR="508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105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stays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out,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alone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decides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whether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advertise.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this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case,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obtains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zero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profits,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obtains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$4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million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advertises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$3.5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million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does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not.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9560" marR="8128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enters,</a:t>
            </a:r>
            <a:r>
              <a:rPr lang="en-US" sz="105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both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firms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simultaneously</a:t>
            </a:r>
            <a:r>
              <a:rPr lang="en-US" sz="105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decide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whether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advertise,</a:t>
            </a:r>
            <a:r>
              <a:rPr lang="en-US" sz="105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obtaining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following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payoffs.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6642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1050" spc="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both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advertise,</a:t>
            </a:r>
            <a:r>
              <a:rPr lang="en-US" sz="1050" spc="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both</a:t>
            </a:r>
            <a:r>
              <a:rPr lang="en-US" sz="1050" spc="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firms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earn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$3</a:t>
            </a:r>
            <a:r>
              <a:rPr lang="en-US" sz="1050" spc="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million.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6642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none</a:t>
            </a:r>
            <a:r>
              <a:rPr lang="en-US" sz="1050" spc="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n-US" sz="105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them</a:t>
            </a:r>
            <a:r>
              <a:rPr lang="en-US" sz="1050" spc="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advertise,</a:t>
            </a:r>
            <a:r>
              <a:rPr lang="en-US" sz="105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both</a:t>
            </a:r>
            <a:r>
              <a:rPr lang="en-US" sz="1050" spc="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firms</a:t>
            </a:r>
            <a:r>
              <a:rPr lang="en-US" sz="1050" spc="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earn</a:t>
            </a:r>
            <a:r>
              <a:rPr lang="en-US" sz="105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$5</a:t>
            </a:r>
            <a:r>
              <a:rPr lang="en-US" sz="1050" spc="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million.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66420" marR="15367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</a:t>
            </a:r>
            <a:r>
              <a:rPr lang="en-US" sz="105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only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advertises,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then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earns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$6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million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other</a:t>
            </a:r>
            <a:r>
              <a:rPr lang="en-US" sz="105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05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earns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$1</a:t>
            </a:r>
            <a:r>
              <a:rPr lang="en-US" sz="1050" spc="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05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million.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spli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38630" y="111636"/>
            <a:ext cx="3647619" cy="2966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30" dirty="0"/>
              <a:t>Guided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35" dirty="0"/>
              <a:t>Exercise,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10" dirty="0"/>
              <a:t>(continued)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233901" y="811583"/>
            <a:ext cx="2075814" cy="1148080"/>
            <a:chOff x="1233901" y="811583"/>
            <a:chExt cx="2075814" cy="1148080"/>
          </a:xfrm>
        </p:grpSpPr>
        <p:sp>
          <p:nvSpPr>
            <p:cNvPr id="8" name="object 8"/>
            <p:cNvSpPr/>
            <p:nvPr/>
          </p:nvSpPr>
          <p:spPr>
            <a:xfrm>
              <a:off x="1253738" y="1328902"/>
              <a:ext cx="525780" cy="323215"/>
            </a:xfrm>
            <a:custGeom>
              <a:avLst/>
              <a:gdLst/>
              <a:ahLst/>
              <a:cxnLst/>
              <a:rect l="l" t="t" r="r" b="b"/>
              <a:pathLst>
                <a:path w="525780" h="323214">
                  <a:moveTo>
                    <a:pt x="0" y="322600"/>
                  </a:moveTo>
                  <a:lnTo>
                    <a:pt x="525450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73064" y="1317015"/>
              <a:ext cx="25400" cy="20320"/>
            </a:xfrm>
            <a:custGeom>
              <a:avLst/>
              <a:gdLst/>
              <a:ahLst/>
              <a:cxnLst/>
              <a:rect l="l" t="t" r="r" b="b"/>
              <a:pathLst>
                <a:path w="25400" h="20319">
                  <a:moveTo>
                    <a:pt x="25138" y="0"/>
                  </a:moveTo>
                  <a:lnTo>
                    <a:pt x="0" y="5760"/>
                  </a:lnTo>
                  <a:lnTo>
                    <a:pt x="8592" y="19842"/>
                  </a:lnTo>
                  <a:lnTo>
                    <a:pt x="25138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38151" y="1027607"/>
              <a:ext cx="615315" cy="273685"/>
            </a:xfrm>
            <a:custGeom>
              <a:avLst/>
              <a:gdLst/>
              <a:ahLst/>
              <a:cxnLst/>
              <a:rect l="l" t="t" r="r" b="b"/>
              <a:pathLst>
                <a:path w="615314" h="273684">
                  <a:moveTo>
                    <a:pt x="0" y="273222"/>
                  </a:moveTo>
                  <a:lnTo>
                    <a:pt x="615128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447886" y="1018921"/>
              <a:ext cx="26034" cy="17145"/>
            </a:xfrm>
            <a:custGeom>
              <a:avLst/>
              <a:gdLst/>
              <a:ahLst/>
              <a:cxnLst/>
              <a:rect l="l" t="t" r="r" b="b"/>
              <a:pathLst>
                <a:path w="26035" h="17144">
                  <a:moveTo>
                    <a:pt x="25504" y="0"/>
                  </a:moveTo>
                  <a:lnTo>
                    <a:pt x="0" y="2194"/>
                  </a:lnTo>
                  <a:lnTo>
                    <a:pt x="6764" y="16916"/>
                  </a:lnTo>
                  <a:lnTo>
                    <a:pt x="25504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05751" y="846831"/>
              <a:ext cx="640715" cy="156845"/>
            </a:xfrm>
            <a:custGeom>
              <a:avLst/>
              <a:gdLst/>
              <a:ahLst/>
              <a:cxnLst/>
              <a:rect l="l" t="t" r="r" b="b"/>
              <a:pathLst>
                <a:path w="640714" h="156844">
                  <a:moveTo>
                    <a:pt x="0" y="156636"/>
                  </a:moveTo>
                  <a:lnTo>
                    <a:pt x="640267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142087" y="839332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0" y="0"/>
                  </a:moveTo>
                  <a:lnTo>
                    <a:pt x="3930" y="15819"/>
                  </a:lnTo>
                  <a:lnTo>
                    <a:pt x="25596" y="2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505751" y="1003467"/>
              <a:ext cx="688975" cy="147320"/>
            </a:xfrm>
            <a:custGeom>
              <a:avLst/>
              <a:gdLst/>
              <a:ahLst/>
              <a:cxnLst/>
              <a:rect l="l" t="t" r="r" b="b"/>
              <a:pathLst>
                <a:path w="688975" h="147319">
                  <a:moveTo>
                    <a:pt x="0" y="0"/>
                  </a:moveTo>
                  <a:lnTo>
                    <a:pt x="688534" y="147218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190354" y="1142456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3565" y="0"/>
                  </a:moveTo>
                  <a:lnTo>
                    <a:pt x="0" y="15819"/>
                  </a:lnTo>
                  <a:lnTo>
                    <a:pt x="25504" y="12893"/>
                  </a:lnTo>
                  <a:lnTo>
                    <a:pt x="3565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38151" y="1300830"/>
              <a:ext cx="614045" cy="153035"/>
            </a:xfrm>
            <a:custGeom>
              <a:avLst/>
              <a:gdLst/>
              <a:ahLst/>
              <a:cxnLst/>
              <a:rect l="l" t="t" r="r" b="b"/>
              <a:pathLst>
                <a:path w="614044" h="153034">
                  <a:moveTo>
                    <a:pt x="0" y="0"/>
                  </a:moveTo>
                  <a:lnTo>
                    <a:pt x="613665" y="152979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47886" y="1445580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3930" y="0"/>
                  </a:moveTo>
                  <a:lnTo>
                    <a:pt x="0" y="15819"/>
                  </a:lnTo>
                  <a:lnTo>
                    <a:pt x="25504" y="13624"/>
                  </a:lnTo>
                  <a:lnTo>
                    <a:pt x="393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505751" y="1371056"/>
              <a:ext cx="704850" cy="98425"/>
            </a:xfrm>
            <a:custGeom>
              <a:avLst/>
              <a:gdLst/>
              <a:ahLst/>
              <a:cxnLst/>
              <a:rect l="l" t="t" r="r" b="b"/>
              <a:pathLst>
                <a:path w="704850" h="98425">
                  <a:moveTo>
                    <a:pt x="0" y="98206"/>
                  </a:moveTo>
                  <a:lnTo>
                    <a:pt x="704348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06900" y="1363467"/>
              <a:ext cx="25400" cy="15875"/>
            </a:xfrm>
            <a:custGeom>
              <a:avLst/>
              <a:gdLst/>
              <a:ahLst/>
              <a:cxnLst/>
              <a:rect l="l" t="t" r="r" b="b"/>
              <a:pathLst>
                <a:path w="25400" h="15875">
                  <a:moveTo>
                    <a:pt x="0" y="0"/>
                  </a:moveTo>
                  <a:lnTo>
                    <a:pt x="2468" y="15819"/>
                  </a:lnTo>
                  <a:lnTo>
                    <a:pt x="25138" y="46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05751" y="1469263"/>
              <a:ext cx="690245" cy="255904"/>
            </a:xfrm>
            <a:custGeom>
              <a:avLst/>
              <a:gdLst/>
              <a:ahLst/>
              <a:cxnLst/>
              <a:rect l="l" t="t" r="r" b="b"/>
              <a:pathLst>
                <a:path w="690244" h="255905">
                  <a:moveTo>
                    <a:pt x="0" y="0"/>
                  </a:moveTo>
                  <a:lnTo>
                    <a:pt x="689631" y="255666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90354" y="1716608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5759" y="0"/>
                  </a:moveTo>
                  <a:lnTo>
                    <a:pt x="0" y="15087"/>
                  </a:lnTo>
                  <a:lnTo>
                    <a:pt x="25504" y="15819"/>
                  </a:lnTo>
                  <a:lnTo>
                    <a:pt x="5759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253738" y="1651503"/>
              <a:ext cx="521970" cy="254000"/>
            </a:xfrm>
            <a:custGeom>
              <a:avLst/>
              <a:gdLst/>
              <a:ahLst/>
              <a:cxnLst/>
              <a:rect l="l" t="t" r="r" b="b"/>
              <a:pathLst>
                <a:path w="521969" h="254000">
                  <a:moveTo>
                    <a:pt x="0" y="0"/>
                  </a:moveTo>
                  <a:lnTo>
                    <a:pt x="521793" y="253745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770138" y="1897019"/>
              <a:ext cx="26034" cy="18415"/>
            </a:xfrm>
            <a:custGeom>
              <a:avLst/>
              <a:gdLst/>
              <a:ahLst/>
              <a:cxnLst/>
              <a:rect l="l" t="t" r="r" b="b"/>
              <a:pathLst>
                <a:path w="26035" h="18414">
                  <a:moveTo>
                    <a:pt x="7221" y="0"/>
                  </a:moveTo>
                  <a:lnTo>
                    <a:pt x="0" y="14721"/>
                  </a:lnTo>
                  <a:lnTo>
                    <a:pt x="25596" y="17922"/>
                  </a:lnTo>
                  <a:lnTo>
                    <a:pt x="7221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8198" y="1635958"/>
              <a:ext cx="39582" cy="3959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233901" y="1631660"/>
              <a:ext cx="39370" cy="635"/>
            </a:xfrm>
            <a:custGeom>
              <a:avLst/>
              <a:gdLst/>
              <a:ahLst/>
              <a:cxnLst/>
              <a:rect l="l" t="t" r="r" b="b"/>
              <a:pathLst>
                <a:path w="39369" h="635">
                  <a:moveTo>
                    <a:pt x="39216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39216" y="365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33901" y="1632026"/>
              <a:ext cx="39370" cy="1905"/>
            </a:xfrm>
            <a:custGeom>
              <a:avLst/>
              <a:gdLst/>
              <a:ahLst/>
              <a:cxnLst/>
              <a:rect l="l" t="t" r="r" b="b"/>
              <a:pathLst>
                <a:path w="39369" h="1905">
                  <a:moveTo>
                    <a:pt x="39216" y="0"/>
                  </a:moveTo>
                  <a:lnTo>
                    <a:pt x="0" y="0"/>
                  </a:lnTo>
                  <a:lnTo>
                    <a:pt x="0" y="1828"/>
                  </a:lnTo>
                  <a:lnTo>
                    <a:pt x="39216" y="182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33901" y="163385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33901" y="1636324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233901" y="1638884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233901" y="1641353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10">
                  <a:moveTo>
                    <a:pt x="39216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39216" y="3657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233901" y="1645010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233901" y="1647479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233901" y="1650039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39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233901" y="1652143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216" y="292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233901" y="1655069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39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33901" y="1657263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33901" y="1659732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216" y="292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233901" y="1662658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10">
                  <a:moveTo>
                    <a:pt x="39216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39216" y="320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233901" y="1665859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233901" y="1668419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233901" y="1670888"/>
              <a:ext cx="39370" cy="635"/>
            </a:xfrm>
            <a:custGeom>
              <a:avLst/>
              <a:gdLst/>
              <a:ahLst/>
              <a:cxnLst/>
              <a:rect l="l" t="t" r="r" b="b"/>
              <a:pathLst>
                <a:path w="39369" h="635">
                  <a:moveTo>
                    <a:pt x="39216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39216" y="365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234632" y="1632392"/>
              <a:ext cx="38735" cy="38735"/>
            </a:xfrm>
            <a:custGeom>
              <a:avLst/>
              <a:gdLst/>
              <a:ahLst/>
              <a:cxnLst/>
              <a:rect l="l" t="t" r="r" b="b"/>
              <a:pathLst>
                <a:path w="38734" h="38735">
                  <a:moveTo>
                    <a:pt x="0" y="19110"/>
                  </a:moveTo>
                  <a:lnTo>
                    <a:pt x="0" y="15087"/>
                  </a:lnTo>
                  <a:lnTo>
                    <a:pt x="1462" y="11521"/>
                  </a:lnTo>
                  <a:lnTo>
                    <a:pt x="15083" y="0"/>
                  </a:lnTo>
                  <a:lnTo>
                    <a:pt x="19105" y="0"/>
                  </a:lnTo>
                  <a:lnTo>
                    <a:pt x="23036" y="0"/>
                  </a:lnTo>
                  <a:lnTo>
                    <a:pt x="38485" y="19110"/>
                  </a:lnTo>
                  <a:lnTo>
                    <a:pt x="38119" y="23042"/>
                  </a:lnTo>
                  <a:lnTo>
                    <a:pt x="19105" y="38496"/>
                  </a:lnTo>
                  <a:lnTo>
                    <a:pt x="15083" y="38130"/>
                  </a:lnTo>
                  <a:lnTo>
                    <a:pt x="1462" y="26609"/>
                  </a:lnTo>
                  <a:lnTo>
                    <a:pt x="0" y="23042"/>
                  </a:lnTo>
                  <a:lnTo>
                    <a:pt x="0" y="19110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22336" y="1285377"/>
              <a:ext cx="39582" cy="39593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818405" y="1280988"/>
              <a:ext cx="39370" cy="635"/>
            </a:xfrm>
            <a:custGeom>
              <a:avLst/>
              <a:gdLst/>
              <a:ahLst/>
              <a:cxnLst/>
              <a:rect l="l" t="t" r="r" b="b"/>
              <a:pathLst>
                <a:path w="39369" h="634">
                  <a:moveTo>
                    <a:pt x="39216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39216" y="365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818405" y="1281353"/>
              <a:ext cx="39370" cy="1905"/>
            </a:xfrm>
            <a:custGeom>
              <a:avLst/>
              <a:gdLst/>
              <a:ahLst/>
              <a:cxnLst/>
              <a:rect l="l" t="t" r="r" b="b"/>
              <a:pathLst>
                <a:path w="39369" h="1905">
                  <a:moveTo>
                    <a:pt x="39216" y="0"/>
                  </a:moveTo>
                  <a:lnTo>
                    <a:pt x="0" y="0"/>
                  </a:lnTo>
                  <a:lnTo>
                    <a:pt x="0" y="1828"/>
                  </a:lnTo>
                  <a:lnTo>
                    <a:pt x="39216" y="182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818405" y="1283182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818405" y="1285743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818405" y="1287846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216" y="292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818405" y="1290772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09">
                  <a:moveTo>
                    <a:pt x="39216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39216" y="356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818405" y="1294338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818405" y="1296898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818405" y="1299001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818405" y="1301562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818405" y="1304031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818405" y="1306591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818405" y="1309060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09">
                  <a:moveTo>
                    <a:pt x="39216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39216" y="3291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818405" y="1312352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216" y="283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18405" y="1315186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818405" y="1317747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818405" y="1319941"/>
              <a:ext cx="39370" cy="1270"/>
            </a:xfrm>
            <a:custGeom>
              <a:avLst/>
              <a:gdLst/>
              <a:ahLst/>
              <a:cxnLst/>
              <a:rect l="l" t="t" r="r" b="b"/>
              <a:pathLst>
                <a:path w="39369" h="1269">
                  <a:moveTo>
                    <a:pt x="39216" y="0"/>
                  </a:moveTo>
                  <a:lnTo>
                    <a:pt x="0" y="0"/>
                  </a:lnTo>
                  <a:lnTo>
                    <a:pt x="0" y="1005"/>
                  </a:lnTo>
                  <a:lnTo>
                    <a:pt x="39216" y="1005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818405" y="128135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69" h="39369">
                  <a:moveTo>
                    <a:pt x="0" y="19476"/>
                  </a:moveTo>
                  <a:lnTo>
                    <a:pt x="19745" y="0"/>
                  </a:lnTo>
                  <a:lnTo>
                    <a:pt x="23767" y="731"/>
                  </a:lnTo>
                  <a:lnTo>
                    <a:pt x="27332" y="1828"/>
                  </a:lnTo>
                  <a:lnTo>
                    <a:pt x="30166" y="3657"/>
                  </a:lnTo>
                  <a:lnTo>
                    <a:pt x="33457" y="5760"/>
                  </a:lnTo>
                  <a:lnTo>
                    <a:pt x="35925" y="8686"/>
                  </a:lnTo>
                  <a:lnTo>
                    <a:pt x="37388" y="12252"/>
                  </a:lnTo>
                  <a:lnTo>
                    <a:pt x="38851" y="15910"/>
                  </a:lnTo>
                  <a:lnTo>
                    <a:pt x="38851" y="19476"/>
                  </a:lnTo>
                  <a:lnTo>
                    <a:pt x="38851" y="23408"/>
                  </a:lnTo>
                  <a:lnTo>
                    <a:pt x="19745" y="38861"/>
                  </a:lnTo>
                  <a:lnTo>
                    <a:pt x="15814" y="38587"/>
                  </a:lnTo>
                  <a:lnTo>
                    <a:pt x="731" y="23408"/>
                  </a:lnTo>
                  <a:lnTo>
                    <a:pt x="0" y="1947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90302" y="988014"/>
              <a:ext cx="39582" cy="39593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486006" y="983625"/>
              <a:ext cx="39370" cy="0"/>
            </a:xfrm>
            <a:custGeom>
              <a:avLst/>
              <a:gdLst/>
              <a:ahLst/>
              <a:cxnLst/>
              <a:rect l="l" t="t" r="r" b="b"/>
              <a:pathLst>
                <a:path w="39369">
                  <a:moveTo>
                    <a:pt x="39216" y="0"/>
                  </a:moveTo>
                  <a:lnTo>
                    <a:pt x="0" y="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2486006" y="98362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2486006" y="985819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2486006" y="988014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486006" y="990483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486006" y="993043"/>
              <a:ext cx="39370" cy="4445"/>
            </a:xfrm>
            <a:custGeom>
              <a:avLst/>
              <a:gdLst/>
              <a:ahLst/>
              <a:cxnLst/>
              <a:rect l="l" t="t" r="r" b="b"/>
              <a:pathLst>
                <a:path w="39369" h="4444">
                  <a:moveTo>
                    <a:pt x="39216" y="0"/>
                  </a:moveTo>
                  <a:lnTo>
                    <a:pt x="0" y="0"/>
                  </a:lnTo>
                  <a:lnTo>
                    <a:pt x="0" y="3931"/>
                  </a:lnTo>
                  <a:lnTo>
                    <a:pt x="39216" y="3931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486006" y="99697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486006" y="999170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486006" y="1001638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486006" y="1004199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486006" y="1006302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216" y="292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486006" y="1009228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486006" y="1011423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09">
                  <a:moveTo>
                    <a:pt x="39216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39216" y="320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2486006" y="1014623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09">
                  <a:moveTo>
                    <a:pt x="39216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39216" y="320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2486006" y="1017823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486006" y="1020018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486006" y="1022578"/>
              <a:ext cx="39370" cy="635"/>
            </a:xfrm>
            <a:custGeom>
              <a:avLst/>
              <a:gdLst/>
              <a:ahLst/>
              <a:cxnLst/>
              <a:rect l="l" t="t" r="r" b="b"/>
              <a:pathLst>
                <a:path w="39369" h="634">
                  <a:moveTo>
                    <a:pt x="39216" y="0"/>
                  </a:moveTo>
                  <a:lnTo>
                    <a:pt x="0" y="0"/>
                  </a:lnTo>
                  <a:lnTo>
                    <a:pt x="0" y="640"/>
                  </a:lnTo>
                  <a:lnTo>
                    <a:pt x="39216" y="64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2486371" y="983991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69" h="39369">
                  <a:moveTo>
                    <a:pt x="0" y="19476"/>
                  </a:moveTo>
                  <a:lnTo>
                    <a:pt x="19379" y="0"/>
                  </a:lnTo>
                  <a:lnTo>
                    <a:pt x="23402" y="365"/>
                  </a:lnTo>
                  <a:lnTo>
                    <a:pt x="38851" y="19476"/>
                  </a:lnTo>
                  <a:lnTo>
                    <a:pt x="38485" y="23408"/>
                  </a:lnTo>
                  <a:lnTo>
                    <a:pt x="19379" y="38953"/>
                  </a:lnTo>
                  <a:lnTo>
                    <a:pt x="15449" y="38587"/>
                  </a:lnTo>
                  <a:lnTo>
                    <a:pt x="0" y="1947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90302" y="1453809"/>
              <a:ext cx="39582" cy="39593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2486006" y="1449512"/>
              <a:ext cx="39370" cy="635"/>
            </a:xfrm>
            <a:custGeom>
              <a:avLst/>
              <a:gdLst/>
              <a:ahLst/>
              <a:cxnLst/>
              <a:rect l="l" t="t" r="r" b="b"/>
              <a:pathLst>
                <a:path w="39369" h="634">
                  <a:moveTo>
                    <a:pt x="39216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39216" y="365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2486006" y="1449877"/>
              <a:ext cx="39370" cy="1905"/>
            </a:xfrm>
            <a:custGeom>
              <a:avLst/>
              <a:gdLst/>
              <a:ahLst/>
              <a:cxnLst/>
              <a:rect l="l" t="t" r="r" b="b"/>
              <a:pathLst>
                <a:path w="39369" h="1905">
                  <a:moveTo>
                    <a:pt x="39216" y="0"/>
                  </a:moveTo>
                  <a:lnTo>
                    <a:pt x="0" y="0"/>
                  </a:lnTo>
                  <a:lnTo>
                    <a:pt x="0" y="1828"/>
                  </a:lnTo>
                  <a:lnTo>
                    <a:pt x="39216" y="182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2486006" y="1451706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2486006" y="1453809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216" y="292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2486006" y="145673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2486006" y="1458838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09">
                  <a:moveTo>
                    <a:pt x="39216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39216" y="3657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2486006" y="1462496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216" y="283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486006" y="1465331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486006" y="146752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486006" y="1469994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486006" y="1472554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486006" y="1474658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216" y="292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486006" y="1477584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69" h="3175">
                  <a:moveTo>
                    <a:pt x="39216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216" y="283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486006" y="1480418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69" h="3809">
                  <a:moveTo>
                    <a:pt x="39216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39216" y="3291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486006" y="1483710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486006" y="148590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69" h="2540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486006" y="1488374"/>
              <a:ext cx="39370" cy="1270"/>
            </a:xfrm>
            <a:custGeom>
              <a:avLst/>
              <a:gdLst/>
              <a:ahLst/>
              <a:cxnLst/>
              <a:rect l="l" t="t" r="r" b="b"/>
              <a:pathLst>
                <a:path w="39369" h="1269">
                  <a:moveTo>
                    <a:pt x="39216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39216" y="731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486371" y="1449877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69" h="39369">
                  <a:moveTo>
                    <a:pt x="0" y="19385"/>
                  </a:moveTo>
                  <a:lnTo>
                    <a:pt x="19379" y="0"/>
                  </a:lnTo>
                  <a:lnTo>
                    <a:pt x="23402" y="365"/>
                  </a:lnTo>
                  <a:lnTo>
                    <a:pt x="38851" y="19385"/>
                  </a:lnTo>
                  <a:lnTo>
                    <a:pt x="38485" y="23408"/>
                  </a:lnTo>
                  <a:lnTo>
                    <a:pt x="19379" y="38861"/>
                  </a:lnTo>
                  <a:lnTo>
                    <a:pt x="15449" y="38496"/>
                  </a:lnTo>
                  <a:lnTo>
                    <a:pt x="0" y="19385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0" name="object 10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5007" y="1919696"/>
              <a:ext cx="39216" cy="39593"/>
            </a:xfrm>
            <a:prstGeom prst="rect">
              <a:avLst/>
            </a:prstGeom>
          </p:spPr>
        </p:pic>
        <p:sp>
          <p:nvSpPr>
            <p:cNvPr id="101" name="object 101"/>
            <p:cNvSpPr/>
            <p:nvPr/>
          </p:nvSpPr>
          <p:spPr>
            <a:xfrm>
              <a:off x="1840345" y="1915307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39">
                  <a:moveTo>
                    <a:pt x="39582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582" y="219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840345" y="1917501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840345" y="1920062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39">
                  <a:moveTo>
                    <a:pt x="39582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582" y="2103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840345" y="1922165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582" y="2926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840345" y="1925091"/>
              <a:ext cx="40005" cy="3810"/>
            </a:xfrm>
            <a:custGeom>
              <a:avLst/>
              <a:gdLst/>
              <a:ahLst/>
              <a:cxnLst/>
              <a:rect l="l" t="t" r="r" b="b"/>
              <a:pathLst>
                <a:path w="40005" h="3810">
                  <a:moveTo>
                    <a:pt x="39582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39582" y="3566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840345" y="1928657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39">
                  <a:moveTo>
                    <a:pt x="39582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582" y="219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840345" y="1930852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39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840345" y="1933321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840345" y="1935881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39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840345" y="1938350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840345" y="1940910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39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840345" y="1943379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582" y="2926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840345" y="1946305"/>
              <a:ext cx="40005" cy="3810"/>
            </a:xfrm>
            <a:custGeom>
              <a:avLst/>
              <a:gdLst/>
              <a:ahLst/>
              <a:cxnLst/>
              <a:rect l="l" t="t" r="r" b="b"/>
              <a:pathLst>
                <a:path w="40005" h="3810">
                  <a:moveTo>
                    <a:pt x="39582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39582" y="320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840345" y="1949505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840345" y="1952066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39">
                  <a:moveTo>
                    <a:pt x="39582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582" y="219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840345" y="1954260"/>
              <a:ext cx="40005" cy="635"/>
            </a:xfrm>
            <a:custGeom>
              <a:avLst/>
              <a:gdLst/>
              <a:ahLst/>
              <a:cxnLst/>
              <a:rect l="l" t="t" r="r" b="b"/>
              <a:pathLst>
                <a:path w="40005" h="635">
                  <a:moveTo>
                    <a:pt x="39582" y="0"/>
                  </a:moveTo>
                  <a:lnTo>
                    <a:pt x="0" y="0"/>
                  </a:lnTo>
                  <a:lnTo>
                    <a:pt x="0" y="640"/>
                  </a:lnTo>
                  <a:lnTo>
                    <a:pt x="39582" y="64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841076" y="1915673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69" h="39369">
                  <a:moveTo>
                    <a:pt x="0" y="19476"/>
                  </a:moveTo>
                  <a:lnTo>
                    <a:pt x="0" y="15910"/>
                  </a:lnTo>
                  <a:lnTo>
                    <a:pt x="1371" y="12252"/>
                  </a:lnTo>
                  <a:lnTo>
                    <a:pt x="19014" y="0"/>
                  </a:lnTo>
                  <a:lnTo>
                    <a:pt x="23036" y="731"/>
                  </a:lnTo>
                  <a:lnTo>
                    <a:pt x="38851" y="19476"/>
                  </a:lnTo>
                  <a:lnTo>
                    <a:pt x="38119" y="23408"/>
                  </a:lnTo>
                  <a:lnTo>
                    <a:pt x="19014" y="38953"/>
                  </a:lnTo>
                  <a:lnTo>
                    <a:pt x="15083" y="38587"/>
                  </a:lnTo>
                  <a:lnTo>
                    <a:pt x="0" y="23408"/>
                  </a:lnTo>
                  <a:lnTo>
                    <a:pt x="0" y="1947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8" name="object 1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8530" y="1733890"/>
              <a:ext cx="39948" cy="39593"/>
            </a:xfrm>
            <a:prstGeom prst="rect">
              <a:avLst/>
            </a:prstGeom>
          </p:spPr>
        </p:pic>
        <p:sp>
          <p:nvSpPr>
            <p:cNvPr id="119" name="object 119"/>
            <p:cNvSpPr/>
            <p:nvPr/>
          </p:nvSpPr>
          <p:spPr>
            <a:xfrm>
              <a:off x="3234599" y="1729592"/>
              <a:ext cx="39370" cy="1905"/>
            </a:xfrm>
            <a:custGeom>
              <a:avLst/>
              <a:gdLst/>
              <a:ahLst/>
              <a:cxnLst/>
              <a:rect l="l" t="t" r="r" b="b"/>
              <a:pathLst>
                <a:path w="39370" h="1905">
                  <a:moveTo>
                    <a:pt x="39216" y="0"/>
                  </a:moveTo>
                  <a:lnTo>
                    <a:pt x="0" y="0"/>
                  </a:lnTo>
                  <a:lnTo>
                    <a:pt x="0" y="1828"/>
                  </a:lnTo>
                  <a:lnTo>
                    <a:pt x="39216" y="182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234599" y="1731421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70" h="3175">
                  <a:moveTo>
                    <a:pt x="39216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216" y="283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234599" y="1734256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70" h="2539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234599" y="1736450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70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234599" y="1738919"/>
              <a:ext cx="39370" cy="4445"/>
            </a:xfrm>
            <a:custGeom>
              <a:avLst/>
              <a:gdLst/>
              <a:ahLst/>
              <a:cxnLst/>
              <a:rect l="l" t="t" r="r" b="b"/>
              <a:pathLst>
                <a:path w="39370" h="4444">
                  <a:moveTo>
                    <a:pt x="39216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39216" y="402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234599" y="1742942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70" h="2539">
                  <a:moveTo>
                    <a:pt x="39216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216" y="2103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234599" y="1745046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70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234599" y="1747606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70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234599" y="175007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70" h="2539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234599" y="1752269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70" h="3175">
                  <a:moveTo>
                    <a:pt x="39216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216" y="283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234599" y="1755104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70" h="2539">
                  <a:moveTo>
                    <a:pt x="39216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216" y="2194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234599" y="1757299"/>
              <a:ext cx="39370" cy="3810"/>
            </a:xfrm>
            <a:custGeom>
              <a:avLst/>
              <a:gdLst/>
              <a:ahLst/>
              <a:cxnLst/>
              <a:rect l="l" t="t" r="r" b="b"/>
              <a:pathLst>
                <a:path w="39370" h="3810">
                  <a:moveTo>
                    <a:pt x="39216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39216" y="320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234599" y="1760499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70" h="3175">
                  <a:moveTo>
                    <a:pt x="39216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216" y="2926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234599" y="1763425"/>
              <a:ext cx="39370" cy="3175"/>
            </a:xfrm>
            <a:custGeom>
              <a:avLst/>
              <a:gdLst/>
              <a:ahLst/>
              <a:cxnLst/>
              <a:rect l="l" t="t" r="r" b="b"/>
              <a:pathLst>
                <a:path w="39370" h="3175">
                  <a:moveTo>
                    <a:pt x="39216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216" y="2560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234599" y="1765985"/>
              <a:ext cx="39370" cy="2540"/>
            </a:xfrm>
            <a:custGeom>
              <a:avLst/>
              <a:gdLst/>
              <a:ahLst/>
              <a:cxnLst/>
              <a:rect l="l" t="t" r="r" b="b"/>
              <a:pathLst>
                <a:path w="39370" h="2539">
                  <a:moveTo>
                    <a:pt x="39216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216" y="2468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234599" y="1768454"/>
              <a:ext cx="39370" cy="1270"/>
            </a:xfrm>
            <a:custGeom>
              <a:avLst/>
              <a:gdLst/>
              <a:ahLst/>
              <a:cxnLst/>
              <a:rect l="l" t="t" r="r" b="b"/>
              <a:pathLst>
                <a:path w="39370" h="1269">
                  <a:moveTo>
                    <a:pt x="39216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39216" y="731"/>
                  </a:lnTo>
                  <a:lnTo>
                    <a:pt x="39216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234965" y="1729958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19385"/>
                  </a:moveTo>
                  <a:lnTo>
                    <a:pt x="19379" y="0"/>
                  </a:lnTo>
                  <a:lnTo>
                    <a:pt x="23402" y="731"/>
                  </a:lnTo>
                  <a:lnTo>
                    <a:pt x="38851" y="19385"/>
                  </a:lnTo>
                  <a:lnTo>
                    <a:pt x="38485" y="23408"/>
                  </a:lnTo>
                  <a:lnTo>
                    <a:pt x="19379" y="38861"/>
                  </a:lnTo>
                  <a:lnTo>
                    <a:pt x="15449" y="38496"/>
                  </a:lnTo>
                  <a:lnTo>
                    <a:pt x="0" y="19385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69519" y="1344356"/>
              <a:ext cx="39582" cy="39593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3265131" y="1340058"/>
              <a:ext cx="40005" cy="1905"/>
            </a:xfrm>
            <a:custGeom>
              <a:avLst/>
              <a:gdLst/>
              <a:ahLst/>
              <a:cxnLst/>
              <a:rect l="l" t="t" r="r" b="b"/>
              <a:pathLst>
                <a:path w="40004" h="1905">
                  <a:moveTo>
                    <a:pt x="39673" y="0"/>
                  </a:moveTo>
                  <a:lnTo>
                    <a:pt x="0" y="0"/>
                  </a:lnTo>
                  <a:lnTo>
                    <a:pt x="0" y="1828"/>
                  </a:lnTo>
                  <a:lnTo>
                    <a:pt x="39673" y="1828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265131" y="1341887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67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673" y="2468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265131" y="1344356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6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673" y="2560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265131" y="1346916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67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673" y="2468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265131" y="1349385"/>
              <a:ext cx="40005" cy="3810"/>
            </a:xfrm>
            <a:custGeom>
              <a:avLst/>
              <a:gdLst/>
              <a:ahLst/>
              <a:cxnLst/>
              <a:rect l="l" t="t" r="r" b="b"/>
              <a:pathLst>
                <a:path w="40004" h="3809">
                  <a:moveTo>
                    <a:pt x="3967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39673" y="3657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265131" y="1353042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67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673" y="2468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265131" y="1355511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6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673" y="2560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265131" y="1358072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67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673" y="2468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265131" y="1360540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6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673" y="2560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265131" y="1363101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673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673" y="2194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265131" y="1365295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6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673" y="2834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265131" y="1368130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673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673" y="2926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265131" y="1371056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6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673" y="2834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265131" y="1373891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6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673" y="2560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265131" y="1376451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67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673" y="2468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3265131" y="1378920"/>
              <a:ext cx="40005" cy="1270"/>
            </a:xfrm>
            <a:custGeom>
              <a:avLst/>
              <a:gdLst/>
              <a:ahLst/>
              <a:cxnLst/>
              <a:rect l="l" t="t" r="r" b="b"/>
              <a:pathLst>
                <a:path w="40004" h="1269">
                  <a:moveTo>
                    <a:pt x="3967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39673" y="731"/>
                  </a:lnTo>
                  <a:lnTo>
                    <a:pt x="396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3265497" y="1340424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19476"/>
                  </a:moveTo>
                  <a:lnTo>
                    <a:pt x="19471" y="0"/>
                  </a:lnTo>
                  <a:lnTo>
                    <a:pt x="23402" y="365"/>
                  </a:lnTo>
                  <a:lnTo>
                    <a:pt x="38942" y="19476"/>
                  </a:lnTo>
                  <a:lnTo>
                    <a:pt x="38576" y="23408"/>
                  </a:lnTo>
                  <a:lnTo>
                    <a:pt x="19471" y="38861"/>
                  </a:lnTo>
                  <a:lnTo>
                    <a:pt x="15906" y="38496"/>
                  </a:lnTo>
                  <a:lnTo>
                    <a:pt x="0" y="1947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4" name="object 1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33136" y="1149954"/>
              <a:ext cx="39216" cy="39593"/>
            </a:xfrm>
            <a:prstGeom prst="rect">
              <a:avLst/>
            </a:prstGeom>
          </p:spPr>
        </p:pic>
        <p:sp>
          <p:nvSpPr>
            <p:cNvPr id="155" name="object 155"/>
            <p:cNvSpPr/>
            <p:nvPr/>
          </p:nvSpPr>
          <p:spPr>
            <a:xfrm>
              <a:off x="3228474" y="1145656"/>
              <a:ext cx="40005" cy="635"/>
            </a:xfrm>
            <a:custGeom>
              <a:avLst/>
              <a:gdLst/>
              <a:ahLst/>
              <a:cxnLst/>
              <a:rect l="l" t="t" r="r" b="b"/>
              <a:pathLst>
                <a:path w="40004" h="634">
                  <a:moveTo>
                    <a:pt x="39582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39582" y="365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3228474" y="1146022"/>
              <a:ext cx="40005" cy="1905"/>
            </a:xfrm>
            <a:custGeom>
              <a:avLst/>
              <a:gdLst/>
              <a:ahLst/>
              <a:cxnLst/>
              <a:rect l="l" t="t" r="r" b="b"/>
              <a:pathLst>
                <a:path w="40004" h="1905">
                  <a:moveTo>
                    <a:pt x="39582" y="0"/>
                  </a:moveTo>
                  <a:lnTo>
                    <a:pt x="0" y="0"/>
                  </a:lnTo>
                  <a:lnTo>
                    <a:pt x="0" y="1828"/>
                  </a:lnTo>
                  <a:lnTo>
                    <a:pt x="39582" y="182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3228474" y="1147851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582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582" y="2103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3228474" y="1149954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582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582" y="2926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3228474" y="1152880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582" y="0"/>
                  </a:moveTo>
                  <a:lnTo>
                    <a:pt x="0" y="0"/>
                  </a:lnTo>
                  <a:lnTo>
                    <a:pt x="0" y="2103"/>
                  </a:lnTo>
                  <a:lnTo>
                    <a:pt x="39582" y="2103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3228474" y="1154983"/>
              <a:ext cx="40005" cy="3810"/>
            </a:xfrm>
            <a:custGeom>
              <a:avLst/>
              <a:gdLst/>
              <a:ahLst/>
              <a:cxnLst/>
              <a:rect l="l" t="t" r="r" b="b"/>
              <a:pathLst>
                <a:path w="40004" h="3809">
                  <a:moveTo>
                    <a:pt x="39582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39582" y="3657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3228474" y="1158641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3228474" y="1161110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3228474" y="1163670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3228474" y="1166139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228474" y="1168699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3228474" y="1171260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3228474" y="1173729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582" y="0"/>
                  </a:moveTo>
                  <a:lnTo>
                    <a:pt x="0" y="0"/>
                  </a:lnTo>
                  <a:lnTo>
                    <a:pt x="0" y="2926"/>
                  </a:lnTo>
                  <a:lnTo>
                    <a:pt x="39582" y="2926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3228474" y="1176655"/>
              <a:ext cx="40005" cy="3810"/>
            </a:xfrm>
            <a:custGeom>
              <a:avLst/>
              <a:gdLst/>
              <a:ahLst/>
              <a:cxnLst/>
              <a:rect l="l" t="t" r="r" b="b"/>
              <a:pathLst>
                <a:path w="40004" h="3809">
                  <a:moveTo>
                    <a:pt x="39582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39582" y="320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3228474" y="1179855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4" h="2540">
                  <a:moveTo>
                    <a:pt x="39582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582" y="219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3228474" y="1182050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4" h="3175">
                  <a:moveTo>
                    <a:pt x="39582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582" y="283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3228474" y="1184884"/>
              <a:ext cx="40005" cy="635"/>
            </a:xfrm>
            <a:custGeom>
              <a:avLst/>
              <a:gdLst/>
              <a:ahLst/>
              <a:cxnLst/>
              <a:rect l="l" t="t" r="r" b="b"/>
              <a:pathLst>
                <a:path w="40004" h="634">
                  <a:moveTo>
                    <a:pt x="39582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39582" y="365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3229205" y="1146022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70" h="39369">
                  <a:moveTo>
                    <a:pt x="0" y="19476"/>
                  </a:moveTo>
                  <a:lnTo>
                    <a:pt x="0" y="15453"/>
                  </a:lnTo>
                  <a:lnTo>
                    <a:pt x="1462" y="11887"/>
                  </a:lnTo>
                  <a:lnTo>
                    <a:pt x="19014" y="0"/>
                  </a:lnTo>
                  <a:lnTo>
                    <a:pt x="23036" y="365"/>
                  </a:lnTo>
                  <a:lnTo>
                    <a:pt x="38851" y="19476"/>
                  </a:lnTo>
                  <a:lnTo>
                    <a:pt x="38119" y="23408"/>
                  </a:lnTo>
                  <a:lnTo>
                    <a:pt x="19014" y="38861"/>
                  </a:lnTo>
                  <a:lnTo>
                    <a:pt x="15083" y="38496"/>
                  </a:lnTo>
                  <a:lnTo>
                    <a:pt x="0" y="23408"/>
                  </a:lnTo>
                  <a:lnTo>
                    <a:pt x="0" y="1947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775" y="815924"/>
              <a:ext cx="39216" cy="39593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3196113" y="811626"/>
              <a:ext cx="40005" cy="1905"/>
            </a:xfrm>
            <a:custGeom>
              <a:avLst/>
              <a:gdLst/>
              <a:ahLst/>
              <a:cxnLst/>
              <a:rect l="l" t="t" r="r" b="b"/>
              <a:pathLst>
                <a:path w="40005" h="1905">
                  <a:moveTo>
                    <a:pt x="39582" y="0"/>
                  </a:moveTo>
                  <a:lnTo>
                    <a:pt x="0" y="0"/>
                  </a:lnTo>
                  <a:lnTo>
                    <a:pt x="0" y="1737"/>
                  </a:lnTo>
                  <a:lnTo>
                    <a:pt x="39582" y="1737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3196113" y="813363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3196113" y="815924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40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3196113" y="818393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3196113" y="820953"/>
              <a:ext cx="40005" cy="3810"/>
            </a:xfrm>
            <a:custGeom>
              <a:avLst/>
              <a:gdLst/>
              <a:ahLst/>
              <a:cxnLst/>
              <a:rect l="l" t="t" r="r" b="b"/>
              <a:pathLst>
                <a:path w="40005" h="3809">
                  <a:moveTo>
                    <a:pt x="39582" y="0"/>
                  </a:moveTo>
                  <a:lnTo>
                    <a:pt x="0" y="0"/>
                  </a:lnTo>
                  <a:lnTo>
                    <a:pt x="0" y="3566"/>
                  </a:lnTo>
                  <a:lnTo>
                    <a:pt x="39582" y="3566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3196113" y="824519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3196113" y="827079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40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3196113" y="829548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40">
                  <a:moveTo>
                    <a:pt x="39582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582" y="219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3196113" y="831743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582" y="283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3196113" y="834578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40">
                  <a:moveTo>
                    <a:pt x="39582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39582" y="219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3196113" y="836772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3196113" y="839332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39582" y="2834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3196113" y="842167"/>
              <a:ext cx="40005" cy="3810"/>
            </a:xfrm>
            <a:custGeom>
              <a:avLst/>
              <a:gdLst/>
              <a:ahLst/>
              <a:cxnLst/>
              <a:rect l="l" t="t" r="r" b="b"/>
              <a:pathLst>
                <a:path w="40005" h="3809">
                  <a:moveTo>
                    <a:pt x="39582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39582" y="3291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7" name="object 187"/>
            <p:cNvSpPr/>
            <p:nvPr/>
          </p:nvSpPr>
          <p:spPr>
            <a:xfrm>
              <a:off x="3196113" y="845459"/>
              <a:ext cx="40005" cy="2540"/>
            </a:xfrm>
            <a:custGeom>
              <a:avLst/>
              <a:gdLst/>
              <a:ahLst/>
              <a:cxnLst/>
              <a:rect l="l" t="t" r="r" b="b"/>
              <a:pathLst>
                <a:path w="40005" h="2540">
                  <a:moveTo>
                    <a:pt x="39582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39582" y="2468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8" name="object 188"/>
            <p:cNvSpPr/>
            <p:nvPr/>
          </p:nvSpPr>
          <p:spPr>
            <a:xfrm>
              <a:off x="3196113" y="847928"/>
              <a:ext cx="40005" cy="3175"/>
            </a:xfrm>
            <a:custGeom>
              <a:avLst/>
              <a:gdLst/>
              <a:ahLst/>
              <a:cxnLst/>
              <a:rect l="l" t="t" r="r" b="b"/>
              <a:pathLst>
                <a:path w="40005" h="3175">
                  <a:moveTo>
                    <a:pt x="39582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39582" y="2560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3196113" y="850488"/>
              <a:ext cx="40005" cy="1270"/>
            </a:xfrm>
            <a:custGeom>
              <a:avLst/>
              <a:gdLst/>
              <a:ahLst/>
              <a:cxnLst/>
              <a:rect l="l" t="t" r="r" b="b"/>
              <a:pathLst>
                <a:path w="40005" h="1269">
                  <a:moveTo>
                    <a:pt x="39582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39582" y="731"/>
                  </a:lnTo>
                  <a:lnTo>
                    <a:pt x="39582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3196753" y="811900"/>
              <a:ext cx="39370" cy="39370"/>
            </a:xfrm>
            <a:custGeom>
              <a:avLst/>
              <a:gdLst/>
              <a:ahLst/>
              <a:cxnLst/>
              <a:rect l="l" t="t" r="r" b="b"/>
              <a:pathLst>
                <a:path w="39369" h="39369">
                  <a:moveTo>
                    <a:pt x="0" y="19476"/>
                  </a:moveTo>
                  <a:lnTo>
                    <a:pt x="19105" y="0"/>
                  </a:lnTo>
                  <a:lnTo>
                    <a:pt x="23036" y="365"/>
                  </a:lnTo>
                  <a:lnTo>
                    <a:pt x="38942" y="19476"/>
                  </a:lnTo>
                  <a:lnTo>
                    <a:pt x="38211" y="23408"/>
                  </a:lnTo>
                  <a:lnTo>
                    <a:pt x="19105" y="38953"/>
                  </a:lnTo>
                  <a:lnTo>
                    <a:pt x="15540" y="38587"/>
                  </a:lnTo>
                  <a:lnTo>
                    <a:pt x="0" y="19476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1" name="object 191"/>
          <p:cNvSpPr txBox="1"/>
          <p:nvPr/>
        </p:nvSpPr>
        <p:spPr>
          <a:xfrm>
            <a:off x="1124393" y="1457294"/>
            <a:ext cx="2603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alibri"/>
                <a:cs typeface="Calibri"/>
              </a:rPr>
              <a:t>Firm A</a:t>
            </a:r>
            <a:endParaRPr sz="700" dirty="0">
              <a:latin typeface="Calibri"/>
              <a:cs typeface="Calibri"/>
            </a:endParaRPr>
          </a:p>
        </p:txBody>
      </p:sp>
      <p:sp>
        <p:nvSpPr>
          <p:cNvPr id="192" name="object 192"/>
          <p:cNvSpPr txBox="1"/>
          <p:nvPr/>
        </p:nvSpPr>
        <p:spPr>
          <a:xfrm>
            <a:off x="1710269" y="1140546"/>
            <a:ext cx="25717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alibri"/>
                <a:cs typeface="Calibri"/>
              </a:rPr>
              <a:t>Firm B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3" name="object 193"/>
          <p:cNvSpPr txBox="1"/>
          <p:nvPr/>
        </p:nvSpPr>
        <p:spPr>
          <a:xfrm>
            <a:off x="2376406" y="834588"/>
            <a:ext cx="26035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alibri"/>
                <a:cs typeface="Calibri"/>
              </a:rPr>
              <a:t>Firm A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94" name="object 194"/>
          <p:cNvGrpSpPr/>
          <p:nvPr/>
        </p:nvGrpSpPr>
        <p:grpSpPr>
          <a:xfrm>
            <a:off x="1859770" y="1003467"/>
            <a:ext cx="647065" cy="1114425"/>
            <a:chOff x="1859770" y="1003467"/>
            <a:chExt cx="647065" cy="1114425"/>
          </a:xfrm>
        </p:grpSpPr>
        <p:sp>
          <p:nvSpPr>
            <p:cNvPr id="195" name="object 195"/>
            <p:cNvSpPr/>
            <p:nvPr/>
          </p:nvSpPr>
          <p:spPr>
            <a:xfrm>
              <a:off x="2505934" y="1003467"/>
              <a:ext cx="0" cy="466090"/>
            </a:xfrm>
            <a:custGeom>
              <a:avLst/>
              <a:gdLst/>
              <a:ahLst/>
              <a:cxnLst/>
              <a:rect l="l" t="t" r="r" b="b"/>
              <a:pathLst>
                <a:path h="466090">
                  <a:moveTo>
                    <a:pt x="0" y="0"/>
                  </a:moveTo>
                  <a:lnTo>
                    <a:pt x="0" y="465795"/>
                  </a:lnTo>
                </a:path>
              </a:pathLst>
            </a:custGeom>
            <a:ln w="3175">
              <a:solidFill>
                <a:srgbClr val="1E467C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1860090" y="1780341"/>
              <a:ext cx="453390" cy="154940"/>
            </a:xfrm>
            <a:custGeom>
              <a:avLst/>
              <a:gdLst/>
              <a:ahLst/>
              <a:cxnLst/>
              <a:rect l="l" t="t" r="r" b="b"/>
              <a:pathLst>
                <a:path w="453389" h="154939">
                  <a:moveTo>
                    <a:pt x="0" y="154807"/>
                  </a:moveTo>
                  <a:lnTo>
                    <a:pt x="453141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2308936" y="1773118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25504" y="0"/>
                  </a:moveTo>
                  <a:lnTo>
                    <a:pt x="0" y="365"/>
                  </a:lnTo>
                  <a:lnTo>
                    <a:pt x="5027" y="15819"/>
                  </a:lnTo>
                  <a:lnTo>
                    <a:pt x="25504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1860090" y="1935149"/>
              <a:ext cx="400050" cy="173990"/>
            </a:xfrm>
            <a:custGeom>
              <a:avLst/>
              <a:gdLst/>
              <a:ahLst/>
              <a:cxnLst/>
              <a:rect l="l" t="t" r="r" b="b"/>
              <a:pathLst>
                <a:path w="400050" h="173989">
                  <a:moveTo>
                    <a:pt x="0" y="0"/>
                  </a:moveTo>
                  <a:lnTo>
                    <a:pt x="399481" y="173553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2254178" y="2100381"/>
              <a:ext cx="26034" cy="17780"/>
            </a:xfrm>
            <a:custGeom>
              <a:avLst/>
              <a:gdLst/>
              <a:ahLst/>
              <a:cxnLst/>
              <a:rect l="l" t="t" r="r" b="b"/>
              <a:pathLst>
                <a:path w="26035" h="17780">
                  <a:moveTo>
                    <a:pt x="6490" y="0"/>
                  </a:moveTo>
                  <a:lnTo>
                    <a:pt x="0" y="15087"/>
                  </a:lnTo>
                  <a:lnTo>
                    <a:pt x="25596" y="17282"/>
                  </a:lnTo>
                  <a:lnTo>
                    <a:pt x="649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0" name="object 200"/>
          <p:cNvSpPr txBox="1"/>
          <p:nvPr/>
        </p:nvSpPr>
        <p:spPr>
          <a:xfrm>
            <a:off x="2437288" y="1688729"/>
            <a:ext cx="1371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Calibri"/>
                <a:cs typeface="Calibri"/>
              </a:rPr>
              <a:t>0,4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3289089" y="1674372"/>
            <a:ext cx="1377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Calibri"/>
                <a:cs typeface="Calibri"/>
              </a:rPr>
              <a:t>5,5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3299510" y="1090894"/>
            <a:ext cx="1377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Calibri"/>
                <a:cs typeface="Calibri"/>
              </a:rPr>
              <a:t>1,6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3341286" y="1284930"/>
            <a:ext cx="1371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Calibri"/>
                <a:cs typeface="Calibri"/>
              </a:rPr>
              <a:t>6,1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251334" y="756498"/>
            <a:ext cx="13716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25" dirty="0">
                <a:latin typeface="Calibri"/>
                <a:cs typeface="Calibri"/>
              </a:rPr>
              <a:t>3,3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5" name="object 205"/>
          <p:cNvSpPr txBox="1"/>
          <p:nvPr/>
        </p:nvSpPr>
        <p:spPr>
          <a:xfrm>
            <a:off x="2370007" y="2053117"/>
            <a:ext cx="20383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alibri"/>
                <a:cs typeface="Calibri"/>
              </a:rPr>
              <a:t>0,3.5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6" name="object 206"/>
          <p:cNvSpPr txBox="1"/>
          <p:nvPr/>
        </p:nvSpPr>
        <p:spPr>
          <a:xfrm>
            <a:off x="1675074" y="1910288"/>
            <a:ext cx="25717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Calibri"/>
                <a:cs typeface="Calibri"/>
              </a:rPr>
              <a:t>Firm B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7" name="object 207"/>
          <p:cNvSpPr txBox="1"/>
          <p:nvPr/>
        </p:nvSpPr>
        <p:spPr>
          <a:xfrm>
            <a:off x="1452297" y="1755937"/>
            <a:ext cx="8001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D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8" name="object 208"/>
          <p:cNvSpPr txBox="1"/>
          <p:nvPr/>
        </p:nvSpPr>
        <p:spPr>
          <a:xfrm>
            <a:off x="1444435" y="1393103"/>
            <a:ext cx="692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E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09" name="object 209"/>
          <p:cNvSpPr txBox="1"/>
          <p:nvPr/>
        </p:nvSpPr>
        <p:spPr>
          <a:xfrm>
            <a:off x="2009468" y="2004014"/>
            <a:ext cx="933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25" dirty="0">
                <a:latin typeface="Calibri"/>
                <a:cs typeface="Calibri"/>
              </a:rPr>
              <a:t>n’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0" name="object 210"/>
          <p:cNvSpPr txBox="1"/>
          <p:nvPr/>
        </p:nvSpPr>
        <p:spPr>
          <a:xfrm>
            <a:off x="2028117" y="1718904"/>
            <a:ext cx="9334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25" dirty="0">
                <a:latin typeface="Calibri"/>
                <a:cs typeface="Calibri"/>
              </a:rPr>
              <a:t>a’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1" name="object 211"/>
          <p:cNvSpPr txBox="1"/>
          <p:nvPr/>
        </p:nvSpPr>
        <p:spPr>
          <a:xfrm>
            <a:off x="2106551" y="1331198"/>
            <a:ext cx="711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2" name="object 212"/>
          <p:cNvSpPr txBox="1"/>
          <p:nvPr/>
        </p:nvSpPr>
        <p:spPr>
          <a:xfrm>
            <a:off x="2092198" y="1047917"/>
            <a:ext cx="711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3" name="object 213"/>
          <p:cNvSpPr txBox="1"/>
          <p:nvPr/>
        </p:nvSpPr>
        <p:spPr>
          <a:xfrm>
            <a:off x="2833570" y="1575252"/>
            <a:ext cx="711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4" name="object 214"/>
          <p:cNvSpPr txBox="1"/>
          <p:nvPr/>
        </p:nvSpPr>
        <p:spPr>
          <a:xfrm>
            <a:off x="2857246" y="1318945"/>
            <a:ext cx="711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5" name="object 215"/>
          <p:cNvSpPr txBox="1"/>
          <p:nvPr/>
        </p:nvSpPr>
        <p:spPr>
          <a:xfrm>
            <a:off x="2804043" y="1047917"/>
            <a:ext cx="711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n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6" name="object 216"/>
          <p:cNvSpPr txBox="1"/>
          <p:nvPr/>
        </p:nvSpPr>
        <p:spPr>
          <a:xfrm>
            <a:off x="2788228" y="809990"/>
            <a:ext cx="7112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i="1" spc="-50" dirty="0">
                <a:latin typeface="Calibri"/>
                <a:cs typeface="Calibri"/>
              </a:rPr>
              <a:t>a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18" name="object 218"/>
          <p:cNvSpPr txBox="1"/>
          <p:nvPr/>
        </p:nvSpPr>
        <p:spPr>
          <a:xfrm>
            <a:off x="624319" y="2339708"/>
            <a:ext cx="3890531" cy="893193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97790">
              <a:lnSpc>
                <a:spcPct val="102600"/>
              </a:lnSpc>
              <a:spcBef>
                <a:spcPts val="55"/>
              </a:spcBef>
            </a:pPr>
            <a:r>
              <a:rPr sz="1100" dirty="0">
                <a:latin typeface="Tahoma"/>
                <a:cs typeface="Tahoma"/>
              </a:rPr>
              <a:t>Let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E</a:t>
            </a:r>
            <a:r>
              <a:rPr sz="1100" spc="15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and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D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ahoma"/>
                <a:cs typeface="Tahoma"/>
              </a:rPr>
              <a:t>denote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lang="en-US" sz="1100" spc="-45" dirty="0">
                <a:latin typeface="Tahoma"/>
                <a:cs typeface="Tahoma"/>
              </a:rPr>
              <a:t>firm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A</a:t>
            </a:r>
            <a:r>
              <a:rPr sz="1100" dirty="0">
                <a:latin typeface="Tahoma"/>
                <a:cs typeface="Tahoma"/>
              </a:rPr>
              <a:t>'s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initial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ahoma"/>
                <a:cs typeface="Tahoma"/>
              </a:rPr>
              <a:t>alternatives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of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entering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and</a:t>
            </a:r>
            <a:r>
              <a:rPr sz="1100" spc="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not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ahoma"/>
                <a:cs typeface="Tahoma"/>
              </a:rPr>
              <a:t>entering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B</a:t>
            </a:r>
            <a:r>
              <a:rPr sz="1100" dirty="0">
                <a:latin typeface="Tahoma"/>
                <a:cs typeface="Tahoma"/>
              </a:rPr>
              <a:t>'s</a:t>
            </a:r>
            <a:r>
              <a:rPr sz="1100" spc="4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industry.</a:t>
            </a:r>
            <a:endParaRPr sz="1100" dirty="0">
              <a:latin typeface="Tahoma"/>
              <a:cs typeface="Tahoma"/>
            </a:endParaRPr>
          </a:p>
          <a:p>
            <a:pPr marL="12700" marR="367665">
              <a:lnSpc>
                <a:spcPct val="102600"/>
              </a:lnSpc>
              <a:spcBef>
                <a:spcPts val="55"/>
              </a:spcBef>
            </a:pPr>
            <a:r>
              <a:rPr sz="1100" dirty="0">
                <a:latin typeface="Tahoma"/>
                <a:cs typeface="Tahoma"/>
              </a:rPr>
              <a:t>Let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a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and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n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stand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for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40" dirty="0">
                <a:latin typeface="Tahoma"/>
                <a:cs typeface="Tahoma"/>
              </a:rPr>
              <a:t>advertise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and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50" dirty="0">
                <a:latin typeface="Tahoma"/>
                <a:cs typeface="Tahoma"/>
              </a:rPr>
              <a:t>not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spc="-85" dirty="0">
                <a:latin typeface="Tahoma"/>
                <a:cs typeface="Tahoma"/>
              </a:rPr>
              <a:t>advertise,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respectively.</a:t>
            </a:r>
            <a:endParaRPr sz="1100" dirty="0">
              <a:latin typeface="Tahoma"/>
              <a:cs typeface="Tahoma"/>
            </a:endParaRPr>
          </a:p>
          <a:p>
            <a:pPr marL="12700" marR="5080">
              <a:lnSpc>
                <a:spcPct val="102600"/>
              </a:lnSpc>
              <a:spcBef>
                <a:spcPts val="60"/>
              </a:spcBef>
            </a:pPr>
            <a:r>
              <a:rPr sz="1100" dirty="0">
                <a:latin typeface="Tahoma"/>
                <a:cs typeface="Tahoma"/>
              </a:rPr>
              <a:t>Note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that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ahoma"/>
                <a:cs typeface="Tahoma"/>
              </a:rPr>
              <a:t>simultaneous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ahoma"/>
                <a:cs typeface="Tahoma"/>
              </a:rPr>
              <a:t>advertising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ahoma"/>
                <a:cs typeface="Tahoma"/>
              </a:rPr>
              <a:t>decisions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ahoma"/>
                <a:cs typeface="Tahoma"/>
              </a:rPr>
              <a:t>are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ahoma"/>
                <a:cs typeface="Tahoma"/>
              </a:rPr>
              <a:t>captured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by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lang="en-US" sz="1100" spc="-45" dirty="0">
                <a:latin typeface="Tahoma"/>
                <a:cs typeface="Tahoma"/>
              </a:rPr>
              <a:t>firm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A's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ahoma"/>
                <a:cs typeface="Tahoma"/>
              </a:rPr>
              <a:t>information</a:t>
            </a:r>
            <a:r>
              <a:rPr sz="1100" spc="10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ahoma"/>
                <a:cs typeface="Tahoma"/>
              </a:rPr>
              <a:t>set.</a:t>
            </a:r>
            <a:endParaRPr sz="1100" dirty="0">
              <a:latin typeface="Tahoma"/>
              <a:cs typeface="Tahoma"/>
            </a:endParaRPr>
          </a:p>
        </p:txBody>
      </p:sp>
    </p:spTree>
  </p:cSld>
  <p:clrMapOvr>
    <a:masterClrMapping/>
  </p:clrMapOvr>
  <p:transition>
    <p:spli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624319" y="66328"/>
            <a:ext cx="3677660" cy="2966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dirty="0"/>
              <a:t>De</a:t>
            </a:r>
            <a:r>
              <a:rPr lang="en-US" dirty="0"/>
              <a:t>f</a:t>
            </a:r>
            <a:r>
              <a:rPr dirty="0"/>
              <a:t>inition</a:t>
            </a:r>
            <a:r>
              <a:rPr spc="90" dirty="0">
                <a:latin typeface="Times New Roman"/>
                <a:cs typeface="Times New Roman"/>
              </a:rPr>
              <a:t> </a:t>
            </a:r>
            <a:r>
              <a:rPr dirty="0"/>
              <a:t>of</a:t>
            </a:r>
            <a:r>
              <a:rPr spc="105" dirty="0">
                <a:latin typeface="Times New Roman"/>
                <a:cs typeface="Times New Roman"/>
              </a:rPr>
              <a:t> </a:t>
            </a:r>
            <a:r>
              <a:rPr spc="-10" dirty="0"/>
              <a:t>Strategy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509928" y="1391944"/>
            <a:ext cx="1553210" cy="1497330"/>
            <a:chOff x="1509928" y="1391944"/>
            <a:chExt cx="1553210" cy="1497330"/>
          </a:xfrm>
        </p:grpSpPr>
        <p:sp>
          <p:nvSpPr>
            <p:cNvPr id="10" name="object 10"/>
            <p:cNvSpPr/>
            <p:nvPr/>
          </p:nvSpPr>
          <p:spPr>
            <a:xfrm>
              <a:off x="1533698" y="1806096"/>
              <a:ext cx="628650" cy="387350"/>
            </a:xfrm>
            <a:custGeom>
              <a:avLst/>
              <a:gdLst/>
              <a:ahLst/>
              <a:cxnLst/>
              <a:rect l="l" t="t" r="r" b="b"/>
              <a:pathLst>
                <a:path w="628650" h="387350">
                  <a:moveTo>
                    <a:pt x="0" y="387316"/>
                  </a:moveTo>
                  <a:lnTo>
                    <a:pt x="628067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154543" y="1792015"/>
              <a:ext cx="30480" cy="24130"/>
            </a:xfrm>
            <a:custGeom>
              <a:avLst/>
              <a:gdLst/>
              <a:ahLst/>
              <a:cxnLst/>
              <a:rect l="l" t="t" r="r" b="b"/>
              <a:pathLst>
                <a:path w="30480" h="24130">
                  <a:moveTo>
                    <a:pt x="30260" y="0"/>
                  </a:moveTo>
                  <a:lnTo>
                    <a:pt x="0" y="7223"/>
                  </a:lnTo>
                  <a:lnTo>
                    <a:pt x="10422" y="23772"/>
                  </a:lnTo>
                  <a:lnTo>
                    <a:pt x="3026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232252" y="1445022"/>
              <a:ext cx="735965" cy="327660"/>
            </a:xfrm>
            <a:custGeom>
              <a:avLst/>
              <a:gdLst/>
              <a:ahLst/>
              <a:cxnLst/>
              <a:rect l="l" t="t" r="r" b="b"/>
              <a:pathLst>
                <a:path w="735964" h="327660">
                  <a:moveTo>
                    <a:pt x="0" y="327609"/>
                  </a:moveTo>
                  <a:lnTo>
                    <a:pt x="735397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61524" y="1433866"/>
              <a:ext cx="31115" cy="20955"/>
            </a:xfrm>
            <a:custGeom>
              <a:avLst/>
              <a:gdLst/>
              <a:ahLst/>
              <a:cxnLst/>
              <a:rect l="l" t="t" r="r" b="b"/>
              <a:pathLst>
                <a:path w="31114" h="20955">
                  <a:moveTo>
                    <a:pt x="30534" y="0"/>
                  </a:moveTo>
                  <a:lnTo>
                    <a:pt x="0" y="2834"/>
                  </a:lnTo>
                  <a:lnTo>
                    <a:pt x="8227" y="20847"/>
                  </a:lnTo>
                  <a:lnTo>
                    <a:pt x="30534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232252" y="1772631"/>
              <a:ext cx="734060" cy="183515"/>
            </a:xfrm>
            <a:custGeom>
              <a:avLst/>
              <a:gdLst/>
              <a:ahLst/>
              <a:cxnLst/>
              <a:rect l="l" t="t" r="r" b="b"/>
              <a:pathLst>
                <a:path w="734060" h="183514">
                  <a:moveTo>
                    <a:pt x="0" y="0"/>
                  </a:moveTo>
                  <a:lnTo>
                    <a:pt x="733934" y="183509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961524" y="1946083"/>
              <a:ext cx="31115" cy="19050"/>
            </a:xfrm>
            <a:custGeom>
              <a:avLst/>
              <a:gdLst/>
              <a:ahLst/>
              <a:cxnLst/>
              <a:rect l="l" t="t" r="r" b="b"/>
              <a:pathLst>
                <a:path w="31114" h="19050">
                  <a:moveTo>
                    <a:pt x="4662" y="0"/>
                  </a:moveTo>
                  <a:lnTo>
                    <a:pt x="0" y="18744"/>
                  </a:lnTo>
                  <a:lnTo>
                    <a:pt x="30534" y="16183"/>
                  </a:lnTo>
                  <a:lnTo>
                    <a:pt x="4662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33698" y="2193413"/>
              <a:ext cx="624205" cy="304800"/>
            </a:xfrm>
            <a:custGeom>
              <a:avLst/>
              <a:gdLst/>
              <a:ahLst/>
              <a:cxnLst/>
              <a:rect l="l" t="t" r="r" b="b"/>
              <a:pathLst>
                <a:path w="624205" h="304800">
                  <a:moveTo>
                    <a:pt x="0" y="0"/>
                  </a:moveTo>
                  <a:lnTo>
                    <a:pt x="623679" y="304568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151344" y="2487832"/>
              <a:ext cx="30480" cy="22225"/>
            </a:xfrm>
            <a:custGeom>
              <a:avLst/>
              <a:gdLst/>
              <a:ahLst/>
              <a:cxnLst/>
              <a:rect l="l" t="t" r="r" b="b"/>
              <a:pathLst>
                <a:path w="30480" h="22225">
                  <a:moveTo>
                    <a:pt x="8227" y="0"/>
                  </a:moveTo>
                  <a:lnTo>
                    <a:pt x="0" y="17646"/>
                  </a:lnTo>
                  <a:lnTo>
                    <a:pt x="30169" y="21669"/>
                  </a:lnTo>
                  <a:lnTo>
                    <a:pt x="8227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5322" y="2174669"/>
              <a:ext cx="46807" cy="4754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09928" y="2169640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47173" y="256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09928" y="2172200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09928" y="2175035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09928" y="2177961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09928" y="2181161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47173" y="4297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09928" y="2185458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09928" y="2188384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09928" y="2191219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09928" y="2194144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09928" y="2197345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509928" y="2200271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09928" y="2203105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47173" y="4023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509928" y="2207128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09928" y="2210328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509928" y="2213529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09928" y="2216454"/>
              <a:ext cx="47625" cy="1270"/>
            </a:xfrm>
            <a:custGeom>
              <a:avLst/>
              <a:gdLst/>
              <a:ahLst/>
              <a:cxnLst/>
              <a:rect l="l" t="t" r="r" b="b"/>
              <a:pathLst>
                <a:path w="47625" h="1269">
                  <a:moveTo>
                    <a:pt x="4717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47173" y="731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510659" y="2170006"/>
              <a:ext cx="46355" cy="46990"/>
            </a:xfrm>
            <a:custGeom>
              <a:avLst/>
              <a:gdLst/>
              <a:ahLst/>
              <a:cxnLst/>
              <a:rect l="l" t="t" r="r" b="b"/>
              <a:pathLst>
                <a:path w="46355" h="46989">
                  <a:moveTo>
                    <a:pt x="0" y="23407"/>
                  </a:moveTo>
                  <a:lnTo>
                    <a:pt x="23038" y="0"/>
                  </a:lnTo>
                  <a:lnTo>
                    <a:pt x="27700" y="731"/>
                  </a:lnTo>
                  <a:lnTo>
                    <a:pt x="46076" y="23407"/>
                  </a:lnTo>
                  <a:lnTo>
                    <a:pt x="45710" y="28070"/>
                  </a:lnTo>
                  <a:lnTo>
                    <a:pt x="44613" y="32733"/>
                  </a:lnTo>
                  <a:lnTo>
                    <a:pt x="42054" y="36390"/>
                  </a:lnTo>
                  <a:lnTo>
                    <a:pt x="39585" y="39956"/>
                  </a:lnTo>
                  <a:lnTo>
                    <a:pt x="35928" y="42882"/>
                  </a:lnTo>
                  <a:lnTo>
                    <a:pt x="31997" y="44620"/>
                  </a:lnTo>
                  <a:lnTo>
                    <a:pt x="27700" y="46448"/>
                  </a:lnTo>
                  <a:lnTo>
                    <a:pt x="23038" y="46814"/>
                  </a:lnTo>
                  <a:lnTo>
                    <a:pt x="18284" y="46448"/>
                  </a:lnTo>
                  <a:lnTo>
                    <a:pt x="13987" y="44620"/>
                  </a:lnTo>
                  <a:lnTo>
                    <a:pt x="9690" y="42882"/>
                  </a:lnTo>
                  <a:lnTo>
                    <a:pt x="6490" y="39956"/>
                  </a:lnTo>
                  <a:lnTo>
                    <a:pt x="3565" y="36390"/>
                  </a:lnTo>
                  <a:lnTo>
                    <a:pt x="1737" y="32733"/>
                  </a:lnTo>
                  <a:lnTo>
                    <a:pt x="365" y="28070"/>
                  </a:lnTo>
                  <a:lnTo>
                    <a:pt x="0" y="23407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13602" y="1753887"/>
              <a:ext cx="47447" cy="4754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2208482" y="1748858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5">
                  <a:moveTo>
                    <a:pt x="4717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47173" y="36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08482" y="1749224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39">
                  <a:moveTo>
                    <a:pt x="47173" y="0"/>
                  </a:moveTo>
                  <a:lnTo>
                    <a:pt x="0" y="0"/>
                  </a:lnTo>
                  <a:lnTo>
                    <a:pt x="0" y="2102"/>
                  </a:lnTo>
                  <a:lnTo>
                    <a:pt x="47173" y="2102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08482" y="1751327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08482" y="1754253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08482" y="1757087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08482" y="1760013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47173" y="4297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08482" y="1764311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208482" y="1767511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208482" y="1770437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08482" y="1773637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47173" y="256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08482" y="1776197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08482" y="1779398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08482" y="1782323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47173" y="356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208482" y="1785889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47173" y="4023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208482" y="1789912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2208482" y="1792747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208482" y="1795673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5">
                  <a:moveTo>
                    <a:pt x="47173" y="0"/>
                  </a:moveTo>
                  <a:lnTo>
                    <a:pt x="0" y="0"/>
                  </a:lnTo>
                  <a:lnTo>
                    <a:pt x="0" y="640"/>
                  </a:lnTo>
                  <a:lnTo>
                    <a:pt x="47173" y="64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2208848" y="1749590"/>
              <a:ext cx="46990" cy="46355"/>
            </a:xfrm>
            <a:custGeom>
              <a:avLst/>
              <a:gdLst/>
              <a:ahLst/>
              <a:cxnLst/>
              <a:rect l="l" t="t" r="r" b="b"/>
              <a:pathLst>
                <a:path w="46989" h="46355">
                  <a:moveTo>
                    <a:pt x="0" y="23041"/>
                  </a:moveTo>
                  <a:lnTo>
                    <a:pt x="23403" y="0"/>
                  </a:lnTo>
                  <a:lnTo>
                    <a:pt x="28157" y="365"/>
                  </a:lnTo>
                  <a:lnTo>
                    <a:pt x="46442" y="23041"/>
                  </a:lnTo>
                  <a:lnTo>
                    <a:pt x="46076" y="27704"/>
                  </a:lnTo>
                  <a:lnTo>
                    <a:pt x="23403" y="46357"/>
                  </a:lnTo>
                  <a:lnTo>
                    <a:pt x="18741" y="45717"/>
                  </a:lnTo>
                  <a:lnTo>
                    <a:pt x="0" y="2304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12263" y="1397110"/>
              <a:ext cx="47173" cy="47545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006869" y="1392081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40">
                  <a:moveTo>
                    <a:pt x="47173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47173" y="219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006869" y="1394275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09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006869" y="1397476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47173" y="256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006869" y="1400036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09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006869" y="1403236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47173" y="4297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006869" y="1407533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006869" y="1410459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09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006869" y="1413659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006869" y="1416585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006869" y="1419420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006869" y="1422346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09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006869" y="1425546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09">
                  <a:moveTo>
                    <a:pt x="4717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47173" y="3291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006869" y="1428838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3931"/>
                  </a:lnTo>
                  <a:lnTo>
                    <a:pt x="47173" y="3931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006869" y="1432769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006869" y="1435695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06869" y="1438530"/>
              <a:ext cx="47625" cy="1270"/>
            </a:xfrm>
            <a:custGeom>
              <a:avLst/>
              <a:gdLst/>
              <a:ahLst/>
              <a:cxnLst/>
              <a:rect l="l" t="t" r="r" b="b"/>
              <a:pathLst>
                <a:path w="47625" h="1269">
                  <a:moveTo>
                    <a:pt x="47173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47173" y="1097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007600" y="1392447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89" h="46990">
                  <a:moveTo>
                    <a:pt x="0" y="23407"/>
                  </a:moveTo>
                  <a:lnTo>
                    <a:pt x="23038" y="0"/>
                  </a:lnTo>
                  <a:lnTo>
                    <a:pt x="27700" y="365"/>
                  </a:lnTo>
                  <a:lnTo>
                    <a:pt x="46442" y="23407"/>
                  </a:lnTo>
                  <a:lnTo>
                    <a:pt x="45710" y="28070"/>
                  </a:lnTo>
                  <a:lnTo>
                    <a:pt x="23038" y="46448"/>
                  </a:lnTo>
                  <a:lnTo>
                    <a:pt x="18284" y="46082"/>
                  </a:lnTo>
                  <a:lnTo>
                    <a:pt x="0" y="23407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2263" y="1956140"/>
              <a:ext cx="47173" cy="47545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3006869" y="1950746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5">
                  <a:moveTo>
                    <a:pt x="4717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47173" y="36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006869" y="1951112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39">
                  <a:moveTo>
                    <a:pt x="47173" y="0"/>
                  </a:moveTo>
                  <a:lnTo>
                    <a:pt x="0" y="0"/>
                  </a:lnTo>
                  <a:lnTo>
                    <a:pt x="0" y="2194"/>
                  </a:lnTo>
                  <a:lnTo>
                    <a:pt x="47173" y="219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006869" y="1953306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006869" y="1956140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47173" y="3291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006869" y="1959432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006869" y="1962267"/>
              <a:ext cx="47625" cy="5080"/>
            </a:xfrm>
            <a:custGeom>
              <a:avLst/>
              <a:gdLst/>
              <a:ahLst/>
              <a:cxnLst/>
              <a:rect l="l" t="t" r="r" b="b"/>
              <a:pathLst>
                <a:path w="47625" h="5080">
                  <a:moveTo>
                    <a:pt x="47173" y="0"/>
                  </a:moveTo>
                  <a:lnTo>
                    <a:pt x="0" y="0"/>
                  </a:lnTo>
                  <a:lnTo>
                    <a:pt x="0" y="4754"/>
                  </a:lnTo>
                  <a:lnTo>
                    <a:pt x="47173" y="475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006869" y="1967021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39">
                  <a:moveTo>
                    <a:pt x="4717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47173" y="2468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006869" y="1969490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006869" y="1972416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006869" y="1975616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006869" y="1978542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006869" y="1981376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006869" y="1984302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3931"/>
                  </a:lnTo>
                  <a:lnTo>
                    <a:pt x="47173" y="3931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006869" y="1988234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47173" y="356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3006869" y="1991800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3006869" y="1994726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3006869" y="1997926"/>
              <a:ext cx="47625" cy="635"/>
            </a:xfrm>
            <a:custGeom>
              <a:avLst/>
              <a:gdLst/>
              <a:ahLst/>
              <a:cxnLst/>
              <a:rect l="l" t="t" r="r" b="b"/>
              <a:pathLst>
                <a:path w="47625" h="635">
                  <a:moveTo>
                    <a:pt x="4717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47173" y="36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007600" y="1951477"/>
              <a:ext cx="46990" cy="46990"/>
            </a:xfrm>
            <a:custGeom>
              <a:avLst/>
              <a:gdLst/>
              <a:ahLst/>
              <a:cxnLst/>
              <a:rect l="l" t="t" r="r" b="b"/>
              <a:pathLst>
                <a:path w="46989" h="46989">
                  <a:moveTo>
                    <a:pt x="0" y="23041"/>
                  </a:moveTo>
                  <a:lnTo>
                    <a:pt x="23038" y="0"/>
                  </a:lnTo>
                  <a:lnTo>
                    <a:pt x="27700" y="365"/>
                  </a:lnTo>
                  <a:lnTo>
                    <a:pt x="46442" y="23041"/>
                  </a:lnTo>
                  <a:lnTo>
                    <a:pt x="45710" y="27704"/>
                  </a:lnTo>
                  <a:lnTo>
                    <a:pt x="23038" y="46448"/>
                  </a:lnTo>
                  <a:lnTo>
                    <a:pt x="18284" y="46082"/>
                  </a:lnTo>
                  <a:lnTo>
                    <a:pt x="0" y="2304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40206" y="2514897"/>
              <a:ext cx="47173" cy="47820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2235177" y="2510234"/>
              <a:ext cx="47625" cy="0"/>
            </a:xfrm>
            <a:custGeom>
              <a:avLst/>
              <a:gdLst/>
              <a:ahLst/>
              <a:cxnLst/>
              <a:rect l="l" t="t" r="r" b="b"/>
              <a:pathLst>
                <a:path w="47625">
                  <a:moveTo>
                    <a:pt x="47173" y="0"/>
                  </a:moveTo>
                  <a:lnTo>
                    <a:pt x="0" y="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235177" y="2510234"/>
              <a:ext cx="47625" cy="2540"/>
            </a:xfrm>
            <a:custGeom>
              <a:avLst/>
              <a:gdLst/>
              <a:ahLst/>
              <a:cxnLst/>
              <a:rect l="l" t="t" r="r" b="b"/>
              <a:pathLst>
                <a:path w="47625" h="2539">
                  <a:moveTo>
                    <a:pt x="47173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47173" y="2468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235177" y="2512702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47173" y="256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235177" y="2515262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235177" y="2518463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235177" y="2521389"/>
              <a:ext cx="47625" cy="4445"/>
            </a:xfrm>
            <a:custGeom>
              <a:avLst/>
              <a:gdLst/>
              <a:ahLst/>
              <a:cxnLst/>
              <a:rect l="l" t="t" r="r" b="b"/>
              <a:pathLst>
                <a:path w="47625" h="4444">
                  <a:moveTo>
                    <a:pt x="4717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47173" y="4297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235177" y="2525686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47173" y="3200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235177" y="2528886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235177" y="2531812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235177" y="2534647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235177" y="2537573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235177" y="2540407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47173" y="3291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235177" y="2543699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47173" y="356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235177" y="2547265"/>
              <a:ext cx="47625" cy="3810"/>
            </a:xfrm>
            <a:custGeom>
              <a:avLst/>
              <a:gdLst/>
              <a:ahLst/>
              <a:cxnLst/>
              <a:rect l="l" t="t" r="r" b="b"/>
              <a:pathLst>
                <a:path w="47625" h="3810">
                  <a:moveTo>
                    <a:pt x="4717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47173" y="356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2235177" y="2550830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47173" y="2925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35177" y="2553756"/>
              <a:ext cx="47625" cy="3175"/>
            </a:xfrm>
            <a:custGeom>
              <a:avLst/>
              <a:gdLst/>
              <a:ahLst/>
              <a:cxnLst/>
              <a:rect l="l" t="t" r="r" b="b"/>
              <a:pathLst>
                <a:path w="47625" h="3175">
                  <a:moveTo>
                    <a:pt x="4717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47173" y="2834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2235177" y="2556591"/>
              <a:ext cx="47625" cy="1270"/>
            </a:xfrm>
            <a:custGeom>
              <a:avLst/>
              <a:gdLst/>
              <a:ahLst/>
              <a:cxnLst/>
              <a:rect l="l" t="t" r="r" b="b"/>
              <a:pathLst>
                <a:path w="47625" h="1269">
                  <a:moveTo>
                    <a:pt x="47173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47173" y="1097"/>
                  </a:lnTo>
                  <a:lnTo>
                    <a:pt x="4717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2235909" y="2510234"/>
              <a:ext cx="46355" cy="46990"/>
            </a:xfrm>
            <a:custGeom>
              <a:avLst/>
              <a:gdLst/>
              <a:ahLst/>
              <a:cxnLst/>
              <a:rect l="l" t="t" r="r" b="b"/>
              <a:pathLst>
                <a:path w="46355" h="46989">
                  <a:moveTo>
                    <a:pt x="0" y="23681"/>
                  </a:moveTo>
                  <a:lnTo>
                    <a:pt x="0" y="19018"/>
                  </a:lnTo>
                  <a:lnTo>
                    <a:pt x="1371" y="14355"/>
                  </a:lnTo>
                  <a:lnTo>
                    <a:pt x="23038" y="0"/>
                  </a:lnTo>
                  <a:lnTo>
                    <a:pt x="27700" y="640"/>
                  </a:lnTo>
                  <a:lnTo>
                    <a:pt x="46076" y="23681"/>
                  </a:lnTo>
                  <a:lnTo>
                    <a:pt x="45710" y="28436"/>
                  </a:lnTo>
                  <a:lnTo>
                    <a:pt x="23038" y="46723"/>
                  </a:lnTo>
                  <a:lnTo>
                    <a:pt x="18284" y="46357"/>
                  </a:lnTo>
                  <a:lnTo>
                    <a:pt x="0" y="28436"/>
                  </a:lnTo>
                  <a:lnTo>
                    <a:pt x="0" y="2368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2258947" y="2292437"/>
              <a:ext cx="704215" cy="241935"/>
            </a:xfrm>
            <a:custGeom>
              <a:avLst/>
              <a:gdLst/>
              <a:ahLst/>
              <a:cxnLst/>
              <a:rect l="l" t="t" r="r" b="b"/>
              <a:pathLst>
                <a:path w="704214" h="241935">
                  <a:moveTo>
                    <a:pt x="0" y="241478"/>
                  </a:moveTo>
                  <a:lnTo>
                    <a:pt x="703673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2956861" y="2283750"/>
              <a:ext cx="31115" cy="19050"/>
            </a:xfrm>
            <a:custGeom>
              <a:avLst/>
              <a:gdLst/>
              <a:ahLst/>
              <a:cxnLst/>
              <a:rect l="l" t="t" r="r" b="b"/>
              <a:pathLst>
                <a:path w="31114" h="19050">
                  <a:moveTo>
                    <a:pt x="30900" y="0"/>
                  </a:moveTo>
                  <a:lnTo>
                    <a:pt x="0" y="0"/>
                  </a:lnTo>
                  <a:lnTo>
                    <a:pt x="6033" y="18744"/>
                  </a:lnTo>
                  <a:lnTo>
                    <a:pt x="3090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2275860" y="2546167"/>
              <a:ext cx="668020" cy="303530"/>
            </a:xfrm>
            <a:custGeom>
              <a:avLst/>
              <a:gdLst/>
              <a:ahLst/>
              <a:cxnLst/>
              <a:rect l="l" t="t" r="r" b="b"/>
              <a:pathLst>
                <a:path w="668019" h="303530">
                  <a:moveTo>
                    <a:pt x="0" y="0"/>
                  </a:moveTo>
                  <a:lnTo>
                    <a:pt x="667653" y="303471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2937388" y="2839581"/>
              <a:ext cx="30480" cy="20955"/>
            </a:xfrm>
            <a:custGeom>
              <a:avLst/>
              <a:gdLst/>
              <a:ahLst/>
              <a:cxnLst/>
              <a:rect l="l" t="t" r="r" b="b"/>
              <a:pathLst>
                <a:path w="30480" h="20955">
                  <a:moveTo>
                    <a:pt x="7588" y="0"/>
                  </a:moveTo>
                  <a:lnTo>
                    <a:pt x="0" y="18012"/>
                  </a:lnTo>
                  <a:lnTo>
                    <a:pt x="30260" y="20847"/>
                  </a:lnTo>
                  <a:lnTo>
                    <a:pt x="7588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5" name="object 1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12263" y="2264366"/>
              <a:ext cx="50739" cy="50746"/>
            </a:xfrm>
            <a:prstGeom prst="rect">
              <a:avLst/>
            </a:prstGeom>
          </p:spPr>
        </p:pic>
        <p:sp>
          <p:nvSpPr>
            <p:cNvPr id="116" name="object 116"/>
            <p:cNvSpPr/>
            <p:nvPr/>
          </p:nvSpPr>
          <p:spPr>
            <a:xfrm>
              <a:off x="3006869" y="2259246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0739" y="256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006869" y="2261806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0739" y="2834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006869" y="2264640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0739" y="329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006869" y="2267932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006869" y="2271132"/>
              <a:ext cx="50800" cy="5080"/>
            </a:xfrm>
            <a:custGeom>
              <a:avLst/>
              <a:gdLst/>
              <a:ahLst/>
              <a:cxnLst/>
              <a:rect l="l" t="t" r="r" b="b"/>
              <a:pathLst>
                <a:path w="50800" h="5080">
                  <a:moveTo>
                    <a:pt x="50739" y="0"/>
                  </a:moveTo>
                  <a:lnTo>
                    <a:pt x="0" y="0"/>
                  </a:lnTo>
                  <a:lnTo>
                    <a:pt x="0" y="5028"/>
                  </a:lnTo>
                  <a:lnTo>
                    <a:pt x="50739" y="5028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006869" y="2276161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50739" y="2925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006869" y="2279087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006869" y="2282287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0739" y="329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006869" y="2285579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0739" y="2834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006869" y="2288413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0739" y="329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006869" y="2291705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0739" y="3565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006869" y="2295271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0739" y="3565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3006869" y="2298837"/>
              <a:ext cx="50800" cy="4445"/>
            </a:xfrm>
            <a:custGeom>
              <a:avLst/>
              <a:gdLst/>
              <a:ahLst/>
              <a:cxnLst/>
              <a:rect l="l" t="t" r="r" b="b"/>
              <a:pathLst>
                <a:path w="50800" h="4444">
                  <a:moveTo>
                    <a:pt x="50739" y="0"/>
                  </a:moveTo>
                  <a:lnTo>
                    <a:pt x="0" y="0"/>
                  </a:lnTo>
                  <a:lnTo>
                    <a:pt x="0" y="4023"/>
                  </a:lnTo>
                  <a:lnTo>
                    <a:pt x="50739" y="4023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3006869" y="2302860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006869" y="2306060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0739" y="329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006869" y="2309352"/>
              <a:ext cx="50800" cy="1270"/>
            </a:xfrm>
            <a:custGeom>
              <a:avLst/>
              <a:gdLst/>
              <a:ahLst/>
              <a:cxnLst/>
              <a:rect l="l" t="t" r="r" b="b"/>
              <a:pathLst>
                <a:path w="50800" h="1269">
                  <a:moveTo>
                    <a:pt x="50739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0739" y="73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007600" y="2259612"/>
              <a:ext cx="50165" cy="50800"/>
            </a:xfrm>
            <a:custGeom>
              <a:avLst/>
              <a:gdLst/>
              <a:ahLst/>
              <a:cxnLst/>
              <a:rect l="l" t="t" r="r" b="b"/>
              <a:pathLst>
                <a:path w="50164" h="50800">
                  <a:moveTo>
                    <a:pt x="0" y="24870"/>
                  </a:moveTo>
                  <a:lnTo>
                    <a:pt x="24775" y="0"/>
                  </a:lnTo>
                  <a:lnTo>
                    <a:pt x="29803" y="365"/>
                  </a:lnTo>
                  <a:lnTo>
                    <a:pt x="50007" y="24870"/>
                  </a:lnTo>
                  <a:lnTo>
                    <a:pt x="49276" y="30264"/>
                  </a:lnTo>
                  <a:lnTo>
                    <a:pt x="24775" y="50471"/>
                  </a:lnTo>
                  <a:lnTo>
                    <a:pt x="20112" y="49740"/>
                  </a:lnTo>
                  <a:lnTo>
                    <a:pt x="0" y="24870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12263" y="2837752"/>
              <a:ext cx="50739" cy="51111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3006869" y="2832357"/>
              <a:ext cx="50800" cy="635"/>
            </a:xfrm>
            <a:custGeom>
              <a:avLst/>
              <a:gdLst/>
              <a:ahLst/>
              <a:cxnLst/>
              <a:rect l="l" t="t" r="r" b="b"/>
              <a:pathLst>
                <a:path w="50800" h="635">
                  <a:moveTo>
                    <a:pt x="50739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0739" y="365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006869" y="2832723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0739" y="256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006869" y="2835283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006869" y="2838483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50739" y="2925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006869" y="2841409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006869" y="2844610"/>
              <a:ext cx="50800" cy="5080"/>
            </a:xfrm>
            <a:custGeom>
              <a:avLst/>
              <a:gdLst/>
              <a:ahLst/>
              <a:cxnLst/>
              <a:rect l="l" t="t" r="r" b="b"/>
              <a:pathLst>
                <a:path w="50800" h="5080">
                  <a:moveTo>
                    <a:pt x="50739" y="0"/>
                  </a:moveTo>
                  <a:lnTo>
                    <a:pt x="0" y="0"/>
                  </a:lnTo>
                  <a:lnTo>
                    <a:pt x="0" y="4663"/>
                  </a:lnTo>
                  <a:lnTo>
                    <a:pt x="50739" y="4663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006869" y="2849273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0739" y="329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006869" y="2852564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006869" y="2855765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006869" y="2858965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0739" y="329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006869" y="2862256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0739" y="2834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006869" y="2865091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0739" y="329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006869" y="2868383"/>
              <a:ext cx="50800" cy="4445"/>
            </a:xfrm>
            <a:custGeom>
              <a:avLst/>
              <a:gdLst/>
              <a:ahLst/>
              <a:cxnLst/>
              <a:rect l="l" t="t" r="r" b="b"/>
              <a:pathLst>
                <a:path w="50800" h="4444">
                  <a:moveTo>
                    <a:pt x="50739" y="0"/>
                  </a:moveTo>
                  <a:lnTo>
                    <a:pt x="0" y="0"/>
                  </a:lnTo>
                  <a:lnTo>
                    <a:pt x="0" y="3931"/>
                  </a:lnTo>
                  <a:lnTo>
                    <a:pt x="50739" y="393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3006869" y="2872314"/>
              <a:ext cx="50800" cy="4445"/>
            </a:xfrm>
            <a:custGeom>
              <a:avLst/>
              <a:gdLst/>
              <a:ahLst/>
              <a:cxnLst/>
              <a:rect l="l" t="t" r="r" b="b"/>
              <a:pathLst>
                <a:path w="50800" h="4444">
                  <a:moveTo>
                    <a:pt x="50739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0739" y="4297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3006869" y="2876612"/>
              <a:ext cx="50800" cy="3175"/>
            </a:xfrm>
            <a:custGeom>
              <a:avLst/>
              <a:gdLst/>
              <a:ahLst/>
              <a:cxnLst/>
              <a:rect l="l" t="t" r="r" b="b"/>
              <a:pathLst>
                <a:path w="50800" h="3175">
                  <a:moveTo>
                    <a:pt x="50739" y="0"/>
                  </a:moveTo>
                  <a:lnTo>
                    <a:pt x="0" y="0"/>
                  </a:lnTo>
                  <a:lnTo>
                    <a:pt x="0" y="2925"/>
                  </a:lnTo>
                  <a:lnTo>
                    <a:pt x="50739" y="2925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3006869" y="2879537"/>
              <a:ext cx="50800" cy="3810"/>
            </a:xfrm>
            <a:custGeom>
              <a:avLst/>
              <a:gdLst/>
              <a:ahLst/>
              <a:cxnLst/>
              <a:rect l="l" t="t" r="r" b="b"/>
              <a:pathLst>
                <a:path w="50800" h="3810">
                  <a:moveTo>
                    <a:pt x="50739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0739" y="3200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3006869" y="2882738"/>
              <a:ext cx="50800" cy="1270"/>
            </a:xfrm>
            <a:custGeom>
              <a:avLst/>
              <a:gdLst/>
              <a:ahLst/>
              <a:cxnLst/>
              <a:rect l="l" t="t" r="r" b="b"/>
              <a:pathLst>
                <a:path w="50800" h="1269">
                  <a:moveTo>
                    <a:pt x="50739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0739" y="731"/>
                  </a:lnTo>
                  <a:lnTo>
                    <a:pt x="50739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3007600" y="2833089"/>
              <a:ext cx="50165" cy="50165"/>
            </a:xfrm>
            <a:custGeom>
              <a:avLst/>
              <a:gdLst/>
              <a:ahLst/>
              <a:cxnLst/>
              <a:rect l="l" t="t" r="r" b="b"/>
              <a:pathLst>
                <a:path w="50164" h="50164">
                  <a:moveTo>
                    <a:pt x="0" y="24870"/>
                  </a:moveTo>
                  <a:lnTo>
                    <a:pt x="24775" y="0"/>
                  </a:lnTo>
                  <a:lnTo>
                    <a:pt x="29803" y="731"/>
                  </a:lnTo>
                  <a:lnTo>
                    <a:pt x="50007" y="24870"/>
                  </a:lnTo>
                  <a:lnTo>
                    <a:pt x="49276" y="29899"/>
                  </a:lnTo>
                  <a:lnTo>
                    <a:pt x="24775" y="50014"/>
                  </a:lnTo>
                  <a:lnTo>
                    <a:pt x="20112" y="49648"/>
                  </a:lnTo>
                  <a:lnTo>
                    <a:pt x="0" y="24870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2" name="object 152"/>
          <p:cNvSpPr txBox="1"/>
          <p:nvPr/>
        </p:nvSpPr>
        <p:spPr>
          <a:xfrm>
            <a:off x="2016230" y="1644358"/>
            <a:ext cx="266065" cy="127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dirty="0">
                <a:latin typeface="Calibri"/>
                <a:cs typeface="Calibri"/>
              </a:rPr>
              <a:t>FIRM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-50" dirty="0">
                <a:latin typeface="Calibri"/>
                <a:cs typeface="Calibri"/>
              </a:rPr>
              <a:t>2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53" name="object 153"/>
          <p:cNvSpPr txBox="1"/>
          <p:nvPr/>
        </p:nvSpPr>
        <p:spPr>
          <a:xfrm>
            <a:off x="2126027" y="2362850"/>
            <a:ext cx="266065" cy="127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dirty="0">
                <a:latin typeface="Calibri"/>
                <a:cs typeface="Calibri"/>
              </a:rPr>
              <a:t>FIRM</a:t>
            </a:r>
            <a:r>
              <a:rPr sz="650" spc="40" dirty="0">
                <a:latin typeface="Calibri"/>
                <a:cs typeface="Calibri"/>
              </a:rPr>
              <a:t> </a:t>
            </a:r>
            <a:r>
              <a:rPr sz="650" spc="-50" dirty="0">
                <a:latin typeface="Calibri"/>
                <a:cs typeface="Calibri"/>
              </a:rPr>
              <a:t>2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54" name="object 154"/>
          <p:cNvSpPr txBox="1"/>
          <p:nvPr/>
        </p:nvSpPr>
        <p:spPr>
          <a:xfrm>
            <a:off x="1234116" y="2121738"/>
            <a:ext cx="265430" cy="127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dirty="0">
                <a:latin typeface="Calibri"/>
                <a:cs typeface="Calibri"/>
              </a:rPr>
              <a:t>FIRM</a:t>
            </a:r>
            <a:r>
              <a:rPr sz="650" spc="35" dirty="0">
                <a:latin typeface="Calibri"/>
                <a:cs typeface="Calibri"/>
              </a:rPr>
              <a:t> </a:t>
            </a:r>
            <a:r>
              <a:rPr sz="650" spc="-50" dirty="0">
                <a:latin typeface="Calibri"/>
                <a:cs typeface="Calibri"/>
              </a:rPr>
              <a:t>1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155" name="object 155"/>
          <p:cNvSpPr txBox="1"/>
          <p:nvPr/>
        </p:nvSpPr>
        <p:spPr>
          <a:xfrm>
            <a:off x="3117771" y="1888122"/>
            <a:ext cx="15938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spc="-25" dirty="0">
                <a:latin typeface="Calibri"/>
                <a:cs typeface="Calibri"/>
              </a:rPr>
              <a:t>0,2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6" name="object 156"/>
          <p:cNvSpPr txBox="1"/>
          <p:nvPr/>
        </p:nvSpPr>
        <p:spPr>
          <a:xfrm>
            <a:off x="3117680" y="2197994"/>
            <a:ext cx="15938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spc="-25" dirty="0">
                <a:latin typeface="Calibri"/>
                <a:cs typeface="Calibri"/>
              </a:rPr>
              <a:t>2,0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3114107" y="286225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5605" y="0"/>
                </a:lnTo>
              </a:path>
            </a:pathLst>
          </a:custGeom>
          <a:ln w="6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257365" y="2862256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5605" y="0"/>
                </a:lnTo>
              </a:path>
            </a:pathLst>
          </a:custGeom>
          <a:ln w="6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 txBox="1"/>
          <p:nvPr/>
        </p:nvSpPr>
        <p:spPr>
          <a:xfrm>
            <a:off x="3082132" y="2700884"/>
            <a:ext cx="267970" cy="28892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90"/>
              </a:spcBef>
            </a:pPr>
            <a:r>
              <a:rPr sz="700" dirty="0">
                <a:latin typeface="Times New Roman"/>
                <a:cs typeface="Times New Roman"/>
              </a:rPr>
              <a:t>1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1050" baseline="-35714" dirty="0">
                <a:latin typeface="Times New Roman"/>
                <a:cs typeface="Times New Roman"/>
              </a:rPr>
              <a:t>,</a:t>
            </a:r>
            <a:r>
              <a:rPr sz="1050" spc="127" baseline="-35714" dirty="0">
                <a:latin typeface="Times New Roman"/>
                <a:cs typeface="Times New Roman"/>
              </a:rPr>
              <a:t> </a:t>
            </a:r>
            <a:r>
              <a:rPr sz="700" spc="-50" dirty="0">
                <a:latin typeface="Times New Roman"/>
                <a:cs typeface="Times New Roman"/>
              </a:rPr>
              <a:t>1</a:t>
            </a:r>
            <a:endParaRPr sz="700" dirty="0">
              <a:latin typeface="Times New Roman"/>
              <a:cs typeface="Times New Roman"/>
            </a:endParaRPr>
          </a:p>
          <a:p>
            <a:pPr marL="40005">
              <a:lnSpc>
                <a:spcPct val="100000"/>
              </a:lnSpc>
              <a:spcBef>
                <a:spcPts val="195"/>
              </a:spcBef>
            </a:pPr>
            <a:r>
              <a:rPr sz="700" dirty="0">
                <a:latin typeface="Times New Roman"/>
                <a:cs typeface="Times New Roman"/>
              </a:rPr>
              <a:t>2</a:t>
            </a:r>
            <a:r>
              <a:rPr sz="700" spc="204" dirty="0">
                <a:latin typeface="Times New Roman"/>
                <a:cs typeface="Times New Roman"/>
              </a:rPr>
              <a:t>  </a:t>
            </a:r>
            <a:r>
              <a:rPr sz="700" spc="-50" dirty="0">
                <a:latin typeface="Times New Roman"/>
                <a:cs typeface="Times New Roman"/>
              </a:rPr>
              <a:t>2</a:t>
            </a:r>
            <a:endParaRPr sz="700" dirty="0">
              <a:latin typeface="Times New Roman"/>
              <a:cs typeface="Times New Roman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1737667" y="1857858"/>
            <a:ext cx="9144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-50" dirty="0">
                <a:latin typeface="Calibri"/>
                <a:cs typeface="Calibri"/>
              </a:rPr>
              <a:t>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1718652" y="2297018"/>
            <a:ext cx="7048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-50" dirty="0">
                <a:latin typeface="Calibri"/>
                <a:cs typeface="Calibri"/>
              </a:rPr>
              <a:t>L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731249" y="520420"/>
            <a:ext cx="3677660" cy="34451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dirty="0">
                <a:latin typeface="Tahoma"/>
                <a:cs typeface="Tahoma"/>
              </a:rPr>
              <a:t>Let</a:t>
            </a:r>
            <a:r>
              <a:rPr lang="en-US" sz="1100" dirty="0">
                <a:latin typeface="Tahoma"/>
                <a:cs typeface="Tahoma"/>
              </a:rPr>
              <a:t>'</a:t>
            </a:r>
            <a:r>
              <a:rPr sz="1100" dirty="0">
                <a:latin typeface="Tahoma"/>
                <a:cs typeface="Tahoma"/>
              </a:rPr>
              <a:t>s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practice </a:t>
            </a:r>
            <a:r>
              <a:rPr lang="en-US" sz="1100" dirty="0">
                <a:latin typeface="Tahoma"/>
                <a:cs typeface="Tahoma"/>
              </a:rPr>
              <a:t>f</a:t>
            </a:r>
            <a:r>
              <a:rPr sz="1100" dirty="0">
                <a:latin typeface="Tahoma"/>
                <a:cs typeface="Tahoma"/>
              </a:rPr>
              <a:t>inding the </a:t>
            </a:r>
            <a:r>
              <a:rPr sz="1100" spc="-35" dirty="0">
                <a:latin typeface="Tahoma"/>
                <a:cs typeface="Tahoma"/>
              </a:rPr>
              <a:t>strategies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of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lang="en-US" sz="1100" spc="-35" dirty="0">
                <a:latin typeface="Tahoma"/>
                <a:cs typeface="Tahoma"/>
              </a:rPr>
              <a:t>f</a:t>
            </a:r>
            <a:r>
              <a:rPr sz="1100" spc="-35" dirty="0">
                <a:latin typeface="Tahoma"/>
                <a:cs typeface="Tahoma"/>
              </a:rPr>
              <a:t>irm 1 and 2 in </a:t>
            </a:r>
            <a:r>
              <a:rPr sz="1100" spc="-25" dirty="0">
                <a:latin typeface="Tahoma"/>
                <a:cs typeface="Tahoma"/>
              </a:rPr>
              <a:t>the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ahoma"/>
                <a:cs typeface="Tahoma"/>
              </a:rPr>
              <a:t>following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ahoma"/>
                <a:cs typeface="Tahoma"/>
              </a:rPr>
              <a:t>game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tree:</a:t>
            </a:r>
            <a:endParaRPr lang="en-US" sz="1100" dirty="0">
              <a:latin typeface="Tahoma"/>
              <a:cs typeface="Tahoma"/>
            </a:endParaRPr>
          </a:p>
        </p:txBody>
      </p:sp>
      <p:sp>
        <p:nvSpPr>
          <p:cNvPr id="163" name="object 163"/>
          <p:cNvSpPr txBox="1"/>
          <p:nvPr/>
        </p:nvSpPr>
        <p:spPr>
          <a:xfrm>
            <a:off x="2571617" y="1832987"/>
            <a:ext cx="7048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-50" dirty="0">
                <a:latin typeface="Calibri"/>
                <a:cs typeface="Calibri"/>
              </a:rPr>
              <a:t>L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2583045" y="2243346"/>
            <a:ext cx="11811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-25" dirty="0">
                <a:latin typeface="Calibri"/>
                <a:cs typeface="Calibri"/>
              </a:rPr>
              <a:t>H’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5" name="object 165"/>
          <p:cNvSpPr txBox="1"/>
          <p:nvPr/>
        </p:nvSpPr>
        <p:spPr>
          <a:xfrm>
            <a:off x="2593467" y="2703718"/>
            <a:ext cx="96520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i="1" spc="-25" dirty="0">
                <a:latin typeface="Calibri"/>
                <a:cs typeface="Calibri"/>
              </a:rPr>
              <a:t>L’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6" name="object 166"/>
          <p:cNvSpPr txBox="1"/>
          <p:nvPr/>
        </p:nvSpPr>
        <p:spPr>
          <a:xfrm>
            <a:off x="933450" y="3024767"/>
            <a:ext cx="2567356" cy="35734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30" dirty="0">
                <a:latin typeface="Tahoma"/>
                <a:cs typeface="Tahoma"/>
              </a:rPr>
              <a:t>Strategies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for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lang="en-US" sz="1100" spc="75" dirty="0">
                <a:latin typeface="Tahoma"/>
                <a:cs typeface="Tahoma"/>
              </a:rPr>
              <a:t>F</a:t>
            </a:r>
            <a:r>
              <a:rPr sz="1100" spc="75" dirty="0">
                <a:latin typeface="Tahoma"/>
                <a:cs typeface="Tahoma"/>
              </a:rPr>
              <a:t>irm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1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:</a:t>
            </a:r>
            <a:r>
              <a:rPr sz="1100" spc="1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H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and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L.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endParaRPr lang="en-US" sz="1100" spc="-25" dirty="0">
              <a:latin typeface="Times New Roman"/>
              <a:cs typeface="Times New Roman"/>
            </a:endParaRPr>
          </a:p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30" dirty="0">
                <a:latin typeface="Tahoma"/>
                <a:cs typeface="Tahoma"/>
              </a:rPr>
              <a:t>Strategies</a:t>
            </a:r>
            <a:r>
              <a:rPr sz="1100" spc="5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for </a:t>
            </a:r>
            <a:r>
              <a:rPr lang="en-US" sz="1100" spc="-10" dirty="0">
                <a:latin typeface="Tahoma"/>
                <a:cs typeface="Tahoma"/>
              </a:rPr>
              <a:t>F</a:t>
            </a:r>
            <a:r>
              <a:rPr sz="1100" spc="-10" dirty="0">
                <a:latin typeface="Tahoma"/>
                <a:cs typeface="Tahoma"/>
              </a:rPr>
              <a:t>irm 2 : HH';</a:t>
            </a:r>
            <a:r>
              <a:rPr sz="1100" dirty="0">
                <a:latin typeface="Tahoma"/>
                <a:cs typeface="Tahoma"/>
              </a:rPr>
              <a:t>HL';L</a:t>
            </a:r>
            <a:r>
              <a:rPr sz="1100" spc="-25" dirty="0">
                <a:latin typeface="Tahoma"/>
                <a:cs typeface="Tahoma"/>
              </a:rPr>
              <a:t>H</a:t>
            </a:r>
            <a:r>
              <a:rPr lang="es-ES" sz="1100" dirty="0">
                <a:latin typeface="Tahoma"/>
                <a:cs typeface="Tahoma"/>
              </a:rPr>
              <a:t>'</a:t>
            </a:r>
            <a:r>
              <a:rPr sz="1100" spc="-25" dirty="0">
                <a:latin typeface="Tahoma"/>
                <a:cs typeface="Tahoma"/>
              </a:rPr>
              <a:t>;L</a:t>
            </a:r>
            <a:r>
              <a:rPr lang="en-US" sz="1100" spc="-25" dirty="0">
                <a:latin typeface="Tahoma"/>
                <a:cs typeface="Tahoma"/>
              </a:rPr>
              <a:t>L</a:t>
            </a:r>
            <a:r>
              <a:rPr lang="es-ES" sz="1100" dirty="0">
                <a:latin typeface="Tahoma"/>
                <a:cs typeface="Tahoma"/>
              </a:rPr>
              <a:t>'</a:t>
            </a:r>
            <a:endParaRPr sz="1100" dirty="0">
              <a:latin typeface="Tahoma"/>
              <a:cs typeface="Tahoma"/>
            </a:endParaRPr>
          </a:p>
        </p:txBody>
      </p:sp>
      <p:sp>
        <p:nvSpPr>
          <p:cNvPr id="167" name="object 155">
            <a:extLst>
              <a:ext uri="{FF2B5EF4-FFF2-40B4-BE49-F238E27FC236}">
                <a16:creationId xmlns:a16="http://schemas.microsoft.com/office/drawing/2014/main" id="{9907FFB6-570C-B8ED-1A1E-5A106D432263}"/>
              </a:ext>
            </a:extLst>
          </p:cNvPr>
          <p:cNvSpPr txBox="1"/>
          <p:nvPr/>
        </p:nvSpPr>
        <p:spPr>
          <a:xfrm>
            <a:off x="3114107" y="1310671"/>
            <a:ext cx="159385" cy="13978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800" spc="-25" dirty="0">
                <a:latin typeface="Calibri"/>
                <a:cs typeface="Calibri"/>
              </a:rPr>
              <a:t>1</a:t>
            </a:r>
            <a:r>
              <a:rPr sz="800" spc="-25" dirty="0">
                <a:latin typeface="Calibri"/>
                <a:cs typeface="Calibri"/>
              </a:rPr>
              <a:t>,</a:t>
            </a:r>
            <a:r>
              <a:rPr lang="en-US" sz="800" spc="-25" dirty="0">
                <a:latin typeface="Calibri"/>
                <a:cs typeface="Calibri"/>
              </a:rPr>
              <a:t>1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68" name="object 163">
            <a:extLst>
              <a:ext uri="{FF2B5EF4-FFF2-40B4-BE49-F238E27FC236}">
                <a16:creationId xmlns:a16="http://schemas.microsoft.com/office/drawing/2014/main" id="{CA961209-BB23-E8FB-AFEA-FD459326B577}"/>
              </a:ext>
            </a:extLst>
          </p:cNvPr>
          <p:cNvSpPr txBox="1"/>
          <p:nvPr/>
        </p:nvSpPr>
        <p:spPr>
          <a:xfrm>
            <a:off x="2516444" y="1474819"/>
            <a:ext cx="70485" cy="13978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US" sz="800" i="1" spc="-50" dirty="0">
                <a:latin typeface="Calibri"/>
                <a:cs typeface="Calibri"/>
              </a:rPr>
              <a:t>H</a:t>
            </a:r>
            <a:endParaRPr sz="8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122" y="115358"/>
            <a:ext cx="1078226" cy="3350051"/>
            <a:chOff x="2487613" y="285750"/>
            <a:chExt cx="2428875" cy="5654676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8981" y="-396"/>
            <a:ext cx="891116" cy="3458751"/>
            <a:chOff x="6627813" y="194833"/>
            <a:chExt cx="1952625" cy="5678918"/>
          </a:xfrm>
        </p:grpSpPr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156206" y="26304"/>
            <a:ext cx="3465232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algn="ctr" defTabSz="457200">
              <a:lnSpc>
                <a:spcPct val="90000"/>
              </a:lnSpc>
            </a:pPr>
            <a:r>
              <a:rPr lang="en-US" sz="1700" spc="-20" dirty="0"/>
              <a:t>Strategy</a:t>
            </a:r>
            <a:r>
              <a:rPr lang="en-US" sz="1700" spc="-25" dirty="0"/>
              <a:t> </a:t>
            </a:r>
            <a:r>
              <a:rPr lang="en-US" sz="1700" spc="-50" dirty="0"/>
              <a:t>space</a:t>
            </a:r>
            <a:r>
              <a:rPr lang="en-US" sz="1700" spc="-15" dirty="0"/>
              <a:t> </a:t>
            </a:r>
            <a:r>
              <a:rPr lang="en-US" sz="1700" spc="-10" dirty="0"/>
              <a:t>and</a:t>
            </a:r>
            <a:r>
              <a:rPr lang="en-US" sz="1700" spc="-20" dirty="0"/>
              <a:t> Strategy</a:t>
            </a:r>
            <a:r>
              <a:rPr lang="en-US" sz="1700" spc="-25" dirty="0"/>
              <a:t> </a:t>
            </a:r>
            <a:r>
              <a:rPr lang="en-US" sz="1700" spc="-10" dirty="0"/>
              <a:t>profile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08" y="0"/>
            <a:ext cx="6915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027108" y="360494"/>
            <a:ext cx="600662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 descr="Complex math formulas on a blackboard">
            <a:extLst>
              <a:ext uri="{FF2B5EF4-FFF2-40B4-BE49-F238E27FC236}">
                <a16:creationId xmlns:a16="http://schemas.microsoft.com/office/drawing/2014/main" id="{7A0ED40E-2278-392A-37B2-653FE2CC8C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111" r="32190" b="1"/>
          <a:stretch>
            <a:fillRect/>
          </a:stretch>
        </p:blipFill>
        <p:spPr>
          <a:xfrm>
            <a:off x="20" y="873"/>
            <a:ext cx="1028685" cy="346075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82948" y="470176"/>
            <a:ext cx="3385438" cy="2833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08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r>
              <a:rPr lang="en-US" sz="1200" spc="2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profile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27660" marR="10350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</a:t>
            </a:r>
            <a:r>
              <a:rPr lang="en-US" sz="120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vector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(or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list)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describing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particular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every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game.</a:t>
            </a:r>
            <a:r>
              <a:rPr lang="en-US" sz="1200" spc="1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instance,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two-</a:t>
            </a:r>
            <a:r>
              <a:rPr lang="en-US" sz="12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game</a:t>
            </a:r>
          </a:p>
          <a:p>
            <a:pPr marL="784860" marR="103505" lvl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7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200" i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75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spc="-195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127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spc="-172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27660" marR="4318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spc="-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where</a:t>
            </a:r>
            <a:r>
              <a:rPr lang="en-US" sz="12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30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spc="202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specific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7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1.(for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instance,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37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spc="179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en-US" sz="1200" i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</a:t>
            </a:r>
            <a:r>
              <a:rPr lang="en-US" sz="1200" spc="-1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15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spc="209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specific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firm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2,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e.g.,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37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spc="157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LH</a:t>
            </a:r>
            <a:r>
              <a:rPr lang="en-US" sz="1200" spc="-1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‘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27660" marR="4318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More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generally,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players,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profile</a:t>
            </a:r>
            <a:r>
              <a:rPr lang="en-US" sz="12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vector</a:t>
            </a:r>
            <a:r>
              <a:rPr lang="en-US" sz="1200" spc="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US" sz="1200" spc="114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components,</a:t>
            </a:r>
          </a:p>
          <a:p>
            <a:pPr marL="784860" marR="43180" lvl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</a:t>
            </a:r>
            <a:r>
              <a:rPr lang="en-US" sz="120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200" i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75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spc="-195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127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spc="-195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127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en-US" sz="1200" spc="-195" baseline="-13888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...,</a:t>
            </a:r>
            <a:r>
              <a:rPr lang="en-US" sz="1200" spc="-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9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i="1" spc="-135" baseline="-10416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US" sz="1200" spc="-150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spli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7E42047-F7E7-4687-BBE0-D4BDC8E77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881" y="0"/>
            <a:ext cx="4615862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6F839A-C8D9-4FBC-8EFD-9E56D12F4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122" y="115358"/>
            <a:ext cx="1078226" cy="3350051"/>
            <a:chOff x="2487613" y="285750"/>
            <a:chExt cx="2428875" cy="5654676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D1F0D09B-BA85-41B1-A8DE-73728B72E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FB2D0F0C-3A27-4FC3-A6A3-D2095D9B2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">
              <a:extLst>
                <a:ext uri="{FF2B5EF4-FFF2-40B4-BE49-F238E27FC236}">
                  <a16:creationId xmlns:a16="http://schemas.microsoft.com/office/drawing/2014/main" id="{FA1C69EF-E6E6-4BDD-B62F-637FC9F3C3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75B4F36E-07F6-4E6F-A9D9-A7F6D958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7D9136C7-12F1-4F21-A438-ED7668DDF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C718EF12-B769-45D9-9B6E-7AEAA3108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7">
              <a:extLst>
                <a:ext uri="{FF2B5EF4-FFF2-40B4-BE49-F238E27FC236}">
                  <a16:creationId xmlns:a16="http://schemas.microsoft.com/office/drawing/2014/main" id="{534EAD53-3968-459E-B27C-09126A0FE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8">
              <a:extLst>
                <a:ext uri="{FF2B5EF4-FFF2-40B4-BE49-F238E27FC236}">
                  <a16:creationId xmlns:a16="http://schemas.microsoft.com/office/drawing/2014/main" id="{67658BFE-59E2-4A2D-9E8A-18F81C350B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id="{3FEC8A9E-385D-4407-9671-E30238022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0">
              <a:extLst>
                <a:ext uri="{FF2B5EF4-FFF2-40B4-BE49-F238E27FC236}">
                  <a16:creationId xmlns:a16="http://schemas.microsoft.com/office/drawing/2014/main" id="{EFC82234-632C-4B76-A8FF-2C9C0DCA68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1">
              <a:extLst>
                <a:ext uri="{FF2B5EF4-FFF2-40B4-BE49-F238E27FC236}">
                  <a16:creationId xmlns:a16="http://schemas.microsoft.com/office/drawing/2014/main" id="{662A4DB3-C195-4230-953D-307E4100F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2">
              <a:extLst>
                <a:ext uri="{FF2B5EF4-FFF2-40B4-BE49-F238E27FC236}">
                  <a16:creationId xmlns:a16="http://schemas.microsoft.com/office/drawing/2014/main" id="{94D310CF-9541-4CD7-855B-E2E1EF3437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EDA856-A216-4EEC-9AB6-A59FFC703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8981" y="-396"/>
            <a:ext cx="891116" cy="3458751"/>
            <a:chOff x="6627813" y="194833"/>
            <a:chExt cx="1952625" cy="5678918"/>
          </a:xfrm>
        </p:grpSpPr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36F815B8-AFA8-45E9-A3D1-977F2D19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5D8FF653-8B3F-4B96-904D-1A4482EA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4DD2E775-AB45-4AF1-B5B7-54948CFB9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0">
              <a:extLst>
                <a:ext uri="{FF2B5EF4-FFF2-40B4-BE49-F238E27FC236}">
                  <a16:creationId xmlns:a16="http://schemas.microsoft.com/office/drawing/2014/main" id="{7BDE7E7B-E3AA-4A24-8F9D-CE77C96CA2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1">
              <a:extLst>
                <a:ext uri="{FF2B5EF4-FFF2-40B4-BE49-F238E27FC236}">
                  <a16:creationId xmlns:a16="http://schemas.microsoft.com/office/drawing/2014/main" id="{D129CAA9-35E5-48CE-88AE-9806695CB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">
              <a:extLst>
                <a:ext uri="{FF2B5EF4-FFF2-40B4-BE49-F238E27FC236}">
                  <a16:creationId xmlns:a16="http://schemas.microsoft.com/office/drawing/2014/main" id="{A73989FF-4EFF-4181-81A4-72EF2E67D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8C2C17BD-8FA0-4F42-B2CD-5E5A9F542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4">
              <a:extLst>
                <a:ext uri="{FF2B5EF4-FFF2-40B4-BE49-F238E27FC236}">
                  <a16:creationId xmlns:a16="http://schemas.microsoft.com/office/drawing/2014/main" id="{EEE99CF3-AD71-46FB-8E7D-67825F7816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5">
              <a:extLst>
                <a:ext uri="{FF2B5EF4-FFF2-40B4-BE49-F238E27FC236}">
                  <a16:creationId xmlns:a16="http://schemas.microsoft.com/office/drawing/2014/main" id="{D0F9D5ED-7591-4E88-9FDA-4C1DC47E9D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6">
              <a:extLst>
                <a:ext uri="{FF2B5EF4-FFF2-40B4-BE49-F238E27FC236}">
                  <a16:creationId xmlns:a16="http://schemas.microsoft.com/office/drawing/2014/main" id="{88FA7C13-D80D-4514-B9DB-87AE076AC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7">
              <a:extLst>
                <a:ext uri="{FF2B5EF4-FFF2-40B4-BE49-F238E27FC236}">
                  <a16:creationId xmlns:a16="http://schemas.microsoft.com/office/drawing/2014/main" id="{202C78DF-D842-450B-A87D-E035719E4E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8">
              <a:extLst>
                <a:ext uri="{FF2B5EF4-FFF2-40B4-BE49-F238E27FC236}">
                  <a16:creationId xmlns:a16="http://schemas.microsoft.com/office/drawing/2014/main" id="{A4789F83-2423-47F8-8958-48E477BAE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756163" y="152708"/>
            <a:ext cx="2588300" cy="6463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36550" defTabSz="457200">
              <a:lnSpc>
                <a:spcPct val="90000"/>
              </a:lnSpc>
            </a:pPr>
            <a:r>
              <a:rPr lang="en-US" sz="2000" spc="-20" dirty="0"/>
              <a:t>Strategy</a:t>
            </a:r>
            <a:r>
              <a:rPr lang="en-US" sz="2000" spc="-15" dirty="0"/>
              <a:t> </a:t>
            </a:r>
            <a:r>
              <a:rPr lang="en-US" sz="2000" spc="-10" dirty="0"/>
              <a:t>profile: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C509E7A-337A-4664-BEC2-03F9BCA0A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08" y="0"/>
            <a:ext cx="69152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2" name="Freeform 11">
            <a:extLst>
              <a:ext uri="{FF2B5EF4-FFF2-40B4-BE49-F238E27FC236}">
                <a16:creationId xmlns:a16="http://schemas.microsoft.com/office/drawing/2014/main" id="{D9AB99AB-E300-4B19-97C3-9A12EA3C7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027108" y="360494"/>
            <a:ext cx="600662" cy="2559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16" name="Picture 15" descr="Checkmate in a chess game">
            <a:extLst>
              <a:ext uri="{FF2B5EF4-FFF2-40B4-BE49-F238E27FC236}">
                <a16:creationId xmlns:a16="http://schemas.microsoft.com/office/drawing/2014/main" id="{01A4D680-5F26-9F61-10B6-BF5AFE5177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485" r="40000" b="3"/>
          <a:stretch>
            <a:fillRect/>
          </a:stretch>
        </p:blipFill>
        <p:spPr>
          <a:xfrm>
            <a:off x="20" y="873"/>
            <a:ext cx="1028685" cy="346075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351680" y="651318"/>
            <a:ext cx="3156500" cy="27432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8100" marR="28702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  <a:r>
              <a:rPr lang="en-US" sz="12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represent</a:t>
            </a:r>
            <a:r>
              <a:rPr lang="en-US" sz="120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2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  <a:r>
              <a:rPr lang="en-US" sz="120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selected</a:t>
            </a:r>
            <a:r>
              <a:rPr lang="en-US" sz="12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</a:t>
            </a:r>
            <a:r>
              <a:rPr lang="en-US" sz="120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</a:t>
            </a:r>
            <a:r>
              <a:rPr lang="en-US" sz="1200" spc="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players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except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i,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write: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9281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sz="1200" i="1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434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</a:t>
            </a:r>
            <a:r>
              <a:rPr lang="en-US" sz="1200" spc="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200" i="1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75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spc="-187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9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-142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  <a:r>
              <a:rPr lang="en-US" sz="1200" spc="-187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7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...,</a:t>
            </a:r>
            <a:r>
              <a:rPr lang="en-US" sz="1200" spc="-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7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i="1" spc="-104" baseline="-10416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-142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277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sz="1200" spc="-67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US" sz="1200" spc="-179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7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i="1" spc="-104" baseline="-10416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-142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5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</a:t>
            </a:r>
            <a:r>
              <a:rPr lang="en-US" sz="1200" spc="-179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...,</a:t>
            </a:r>
            <a:r>
              <a:rPr lang="en-US" sz="1200" spc="-8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95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i="1" spc="-142" baseline="-10416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</a:t>
            </a:r>
            <a:r>
              <a:rPr lang="en-US" sz="1200" spc="-135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81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(Note</a:t>
            </a:r>
            <a:r>
              <a:rPr lang="en-US" sz="120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these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potentially</a:t>
            </a:r>
            <a:r>
              <a:rPr lang="en-US" sz="1200" spc="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different)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8100" marR="4445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hence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write,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more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compactly,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profile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only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two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elements: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8100" marR="5905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12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strategy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player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selects,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spc="-7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i="1" spc="-104" baseline="-10416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-89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</a:t>
            </a:r>
            <a:r>
              <a:rPr lang="en-US" sz="1200" spc="2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3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strategies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chosen</a:t>
            </a:r>
            <a:r>
              <a:rPr lang="en-US" sz="1200" spc="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2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en-US" sz="1200" spc="-6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everyone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else,</a:t>
            </a:r>
            <a:r>
              <a:rPr lang="en-US" sz="120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sz="1200" i="1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-89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4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1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495300" marR="59055" lvl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200" spc="15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spc="8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</a:t>
            </a:r>
            <a:r>
              <a:rPr lang="en-US" sz="1200" spc="1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4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US" sz="1200" i="1" spc="-4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i="1" spc="-60" baseline="-10416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-89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en-US" sz="1200" spc="-95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lang="en-US" sz="1200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en-US" sz="1200" i="1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200" spc="-75" baseline="-10416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spc="-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spli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/>
          <p:nvPr/>
        </p:nvSpPr>
        <p:spPr>
          <a:xfrm>
            <a:off x="247650" y="529588"/>
            <a:ext cx="4042931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1200" dirty="0">
                <a:latin typeface="Tahoma"/>
                <a:cs typeface="Tahoma"/>
              </a:rPr>
              <a:t>Let's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ahoma"/>
                <a:cs typeface="Tahoma"/>
              </a:rPr>
              <a:t>practice </a:t>
            </a:r>
            <a:r>
              <a:rPr lang="en-US" sz="1200" spc="-30" dirty="0">
                <a:latin typeface="Tahoma"/>
                <a:cs typeface="Tahoma"/>
              </a:rPr>
              <a:t>f</a:t>
            </a:r>
            <a:r>
              <a:rPr sz="1200" spc="-30" dirty="0">
                <a:latin typeface="Tahoma"/>
                <a:cs typeface="Tahoma"/>
              </a:rPr>
              <a:t>inding strategy sets in the following game tree: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459176" y="1132844"/>
            <a:ext cx="1793875" cy="1729105"/>
            <a:chOff x="1459176" y="1132844"/>
            <a:chExt cx="1793875" cy="1729105"/>
          </a:xfrm>
        </p:grpSpPr>
        <p:sp>
          <p:nvSpPr>
            <p:cNvPr id="5" name="object 5"/>
            <p:cNvSpPr/>
            <p:nvPr/>
          </p:nvSpPr>
          <p:spPr>
            <a:xfrm>
              <a:off x="1486605" y="1611110"/>
              <a:ext cx="725805" cy="447675"/>
            </a:xfrm>
            <a:custGeom>
              <a:avLst/>
              <a:gdLst/>
              <a:ahLst/>
              <a:cxnLst/>
              <a:rect l="l" t="t" r="r" b="b"/>
              <a:pathLst>
                <a:path w="725805" h="447675">
                  <a:moveTo>
                    <a:pt x="0" y="447458"/>
                  </a:moveTo>
                  <a:lnTo>
                    <a:pt x="725693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203979" y="1594927"/>
              <a:ext cx="34925" cy="27940"/>
            </a:xfrm>
            <a:custGeom>
              <a:avLst/>
              <a:gdLst/>
              <a:ahLst/>
              <a:cxnLst/>
              <a:rect l="l" t="t" r="r" b="b"/>
              <a:pathLst>
                <a:path w="34925" h="27940">
                  <a:moveTo>
                    <a:pt x="34561" y="0"/>
                  </a:moveTo>
                  <a:lnTo>
                    <a:pt x="0" y="8320"/>
                  </a:lnTo>
                  <a:lnTo>
                    <a:pt x="11520" y="27337"/>
                  </a:lnTo>
                  <a:lnTo>
                    <a:pt x="34561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293308" y="1193914"/>
              <a:ext cx="849630" cy="379095"/>
            </a:xfrm>
            <a:custGeom>
              <a:avLst/>
              <a:gdLst/>
              <a:ahLst/>
              <a:cxnLst/>
              <a:rect l="l" t="t" r="r" b="b"/>
              <a:pathLst>
                <a:path w="849630" h="379094">
                  <a:moveTo>
                    <a:pt x="0" y="378703"/>
                  </a:moveTo>
                  <a:lnTo>
                    <a:pt x="849492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35943" y="1181389"/>
              <a:ext cx="35560" cy="24130"/>
            </a:xfrm>
            <a:custGeom>
              <a:avLst/>
              <a:gdLst/>
              <a:ahLst/>
              <a:cxnLst/>
              <a:rect l="l" t="t" r="r" b="b"/>
              <a:pathLst>
                <a:path w="35560" h="24130">
                  <a:moveTo>
                    <a:pt x="35292" y="0"/>
                  </a:moveTo>
                  <a:lnTo>
                    <a:pt x="0" y="3200"/>
                  </a:lnTo>
                  <a:lnTo>
                    <a:pt x="8960" y="23680"/>
                  </a:lnTo>
                  <a:lnTo>
                    <a:pt x="35292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93308" y="1572618"/>
              <a:ext cx="848360" cy="212090"/>
            </a:xfrm>
            <a:custGeom>
              <a:avLst/>
              <a:gdLst/>
              <a:ahLst/>
              <a:cxnLst/>
              <a:rect l="l" t="t" r="r" b="b"/>
              <a:pathLst>
                <a:path w="848360" h="212089">
                  <a:moveTo>
                    <a:pt x="0" y="0"/>
                  </a:moveTo>
                  <a:lnTo>
                    <a:pt x="848029" y="212026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35577" y="1772758"/>
              <a:ext cx="36195" cy="22225"/>
            </a:xfrm>
            <a:custGeom>
              <a:avLst/>
              <a:gdLst/>
              <a:ahLst/>
              <a:cxnLst/>
              <a:rect l="l" t="t" r="r" b="b"/>
              <a:pathLst>
                <a:path w="36194" h="22225">
                  <a:moveTo>
                    <a:pt x="5394" y="0"/>
                  </a:moveTo>
                  <a:lnTo>
                    <a:pt x="0" y="21943"/>
                  </a:lnTo>
                  <a:lnTo>
                    <a:pt x="35658" y="19108"/>
                  </a:lnTo>
                  <a:lnTo>
                    <a:pt x="5394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6605" y="2058568"/>
              <a:ext cx="720725" cy="351790"/>
            </a:xfrm>
            <a:custGeom>
              <a:avLst/>
              <a:gdLst/>
              <a:ahLst/>
              <a:cxnLst/>
              <a:rect l="l" t="t" r="r" b="b"/>
              <a:pathLst>
                <a:path w="720725" h="351789">
                  <a:moveTo>
                    <a:pt x="0" y="0"/>
                  </a:moveTo>
                  <a:lnTo>
                    <a:pt x="720299" y="351365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199682" y="2398414"/>
              <a:ext cx="35560" cy="25400"/>
            </a:xfrm>
            <a:custGeom>
              <a:avLst/>
              <a:gdLst/>
              <a:ahLst/>
              <a:cxnLst/>
              <a:rect l="l" t="t" r="r" b="b"/>
              <a:pathLst>
                <a:path w="35560" h="25400">
                  <a:moveTo>
                    <a:pt x="9691" y="0"/>
                  </a:moveTo>
                  <a:lnTo>
                    <a:pt x="0" y="20114"/>
                  </a:lnTo>
                  <a:lnTo>
                    <a:pt x="35292" y="24777"/>
                  </a:lnTo>
                  <a:lnTo>
                    <a:pt x="9691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5302" y="2036991"/>
              <a:ext cx="54401" cy="546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459176" y="2031231"/>
              <a:ext cx="54610" cy="3175"/>
            </a:xfrm>
            <a:custGeom>
              <a:avLst/>
              <a:gdLst/>
              <a:ahLst/>
              <a:cxnLst/>
              <a:rect l="l" t="t" r="r" b="b"/>
              <a:pathLst>
                <a:path w="54609" h="3175">
                  <a:moveTo>
                    <a:pt x="54401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4401" y="2834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459176" y="2034065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401" y="3291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59176" y="2037357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401" y="3200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59176" y="2040557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4401" y="3657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459176" y="2044214"/>
              <a:ext cx="54610" cy="5080"/>
            </a:xfrm>
            <a:custGeom>
              <a:avLst/>
              <a:gdLst/>
              <a:ahLst/>
              <a:cxnLst/>
              <a:rect l="l" t="t" r="r" b="b"/>
              <a:pathLst>
                <a:path w="54609" h="5080">
                  <a:moveTo>
                    <a:pt x="54401" y="0"/>
                  </a:moveTo>
                  <a:lnTo>
                    <a:pt x="0" y="0"/>
                  </a:lnTo>
                  <a:lnTo>
                    <a:pt x="0" y="5028"/>
                  </a:lnTo>
                  <a:lnTo>
                    <a:pt x="54401" y="5028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459176" y="2049243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59176" y="205280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401" y="3200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59176" y="205600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401" y="3291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459176" y="2059300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59176" y="206286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401" y="3291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459176" y="2066157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459176" y="2069723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09" h="4444">
                  <a:moveTo>
                    <a:pt x="54401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4401" y="4297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59176" y="2074020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09" h="4444">
                  <a:moveTo>
                    <a:pt x="54401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4401" y="4022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459176" y="2078043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459176" y="2081609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09" h="3810">
                  <a:moveTo>
                    <a:pt x="544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401" y="3200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459176" y="2084809"/>
              <a:ext cx="54610" cy="1270"/>
            </a:xfrm>
            <a:custGeom>
              <a:avLst/>
              <a:gdLst/>
              <a:ahLst/>
              <a:cxnLst/>
              <a:rect l="l" t="t" r="r" b="b"/>
              <a:pathLst>
                <a:path w="54609" h="1269">
                  <a:moveTo>
                    <a:pt x="54401" y="0"/>
                  </a:moveTo>
                  <a:lnTo>
                    <a:pt x="0" y="0"/>
                  </a:lnTo>
                  <a:lnTo>
                    <a:pt x="0" y="1097"/>
                  </a:lnTo>
                  <a:lnTo>
                    <a:pt x="54401" y="1097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459907" y="2031597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0" y="26971"/>
                  </a:moveTo>
                  <a:lnTo>
                    <a:pt x="26698" y="0"/>
                  </a:lnTo>
                  <a:lnTo>
                    <a:pt x="32092" y="731"/>
                  </a:lnTo>
                  <a:lnTo>
                    <a:pt x="53670" y="26971"/>
                  </a:lnTo>
                  <a:lnTo>
                    <a:pt x="52938" y="32366"/>
                  </a:lnTo>
                  <a:lnTo>
                    <a:pt x="26698" y="53578"/>
                  </a:lnTo>
                  <a:lnTo>
                    <a:pt x="21303" y="53212"/>
                  </a:lnTo>
                  <a:lnTo>
                    <a:pt x="0" y="2697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72004" y="1550674"/>
              <a:ext cx="54401" cy="55040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265878" y="1544914"/>
              <a:ext cx="54610" cy="635"/>
            </a:xfrm>
            <a:custGeom>
              <a:avLst/>
              <a:gdLst/>
              <a:ahLst/>
              <a:cxnLst/>
              <a:rect l="l" t="t" r="r" b="b"/>
              <a:pathLst>
                <a:path w="54610" h="634">
                  <a:moveTo>
                    <a:pt x="54401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4401" y="3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265878" y="1545280"/>
              <a:ext cx="54610" cy="2540"/>
            </a:xfrm>
            <a:custGeom>
              <a:avLst/>
              <a:gdLst/>
              <a:ahLst/>
              <a:cxnLst/>
              <a:rect l="l" t="t" r="r" b="b"/>
              <a:pathLst>
                <a:path w="54610" h="2540">
                  <a:moveTo>
                    <a:pt x="54401" y="0"/>
                  </a:moveTo>
                  <a:lnTo>
                    <a:pt x="0" y="0"/>
                  </a:lnTo>
                  <a:lnTo>
                    <a:pt x="0" y="2468"/>
                  </a:lnTo>
                  <a:lnTo>
                    <a:pt x="54401" y="2468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265878" y="1547749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401" y="3291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265878" y="1551040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2265878" y="155460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401" y="3291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265878" y="1557897"/>
              <a:ext cx="54610" cy="5715"/>
            </a:xfrm>
            <a:custGeom>
              <a:avLst/>
              <a:gdLst/>
              <a:ahLst/>
              <a:cxnLst/>
              <a:rect l="l" t="t" r="r" b="b"/>
              <a:pathLst>
                <a:path w="54610" h="5715">
                  <a:moveTo>
                    <a:pt x="54401" y="0"/>
                  </a:moveTo>
                  <a:lnTo>
                    <a:pt x="0" y="0"/>
                  </a:lnTo>
                  <a:lnTo>
                    <a:pt x="0" y="5394"/>
                  </a:lnTo>
                  <a:lnTo>
                    <a:pt x="54401" y="5394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265878" y="1563292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265878" y="156685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401" y="3291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265878" y="1570149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265878" y="1573715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401" y="3200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265878" y="1576915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4401" y="3657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265878" y="1580572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401" y="3200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265878" y="1583772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401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4401" y="4297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265878" y="1588069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401" y="0"/>
                  </a:moveTo>
                  <a:lnTo>
                    <a:pt x="0" y="0"/>
                  </a:lnTo>
                  <a:lnTo>
                    <a:pt x="0" y="4388"/>
                  </a:lnTo>
                  <a:lnTo>
                    <a:pt x="54401" y="4388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265878" y="159245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401" y="3200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265878" y="159565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401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401" y="3565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265878" y="1599224"/>
              <a:ext cx="54610" cy="1270"/>
            </a:xfrm>
            <a:custGeom>
              <a:avLst/>
              <a:gdLst/>
              <a:ahLst/>
              <a:cxnLst/>
              <a:rect l="l" t="t" r="r" b="b"/>
              <a:pathLst>
                <a:path w="54610" h="1269">
                  <a:moveTo>
                    <a:pt x="54401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4401" y="731"/>
                  </a:lnTo>
                  <a:lnTo>
                    <a:pt x="54401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2266610" y="1545646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0" y="26971"/>
                  </a:moveTo>
                  <a:lnTo>
                    <a:pt x="26698" y="0"/>
                  </a:lnTo>
                  <a:lnTo>
                    <a:pt x="32092" y="365"/>
                  </a:lnTo>
                  <a:lnTo>
                    <a:pt x="53670" y="26971"/>
                  </a:lnTo>
                  <a:lnTo>
                    <a:pt x="52938" y="32366"/>
                  </a:lnTo>
                  <a:lnTo>
                    <a:pt x="26698" y="53943"/>
                  </a:lnTo>
                  <a:lnTo>
                    <a:pt x="21212" y="53212"/>
                  </a:lnTo>
                  <a:lnTo>
                    <a:pt x="0" y="2697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4276" y="1138874"/>
              <a:ext cx="54676" cy="5467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3188516" y="1133113"/>
              <a:ext cx="54610" cy="3175"/>
            </a:xfrm>
            <a:custGeom>
              <a:avLst/>
              <a:gdLst/>
              <a:ahLst/>
              <a:cxnLst/>
              <a:rect l="l" t="t" r="r" b="b"/>
              <a:pathLst>
                <a:path w="54610" h="3175">
                  <a:moveTo>
                    <a:pt x="54310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4310" y="256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188516" y="1135674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3188516" y="1139239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3188516" y="1142439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4310" y="365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3188516" y="1146097"/>
              <a:ext cx="54610" cy="5080"/>
            </a:xfrm>
            <a:custGeom>
              <a:avLst/>
              <a:gdLst/>
              <a:ahLst/>
              <a:cxnLst/>
              <a:rect l="l" t="t" r="r" b="b"/>
              <a:pathLst>
                <a:path w="54610" h="5080">
                  <a:moveTo>
                    <a:pt x="54310" y="0"/>
                  </a:moveTo>
                  <a:lnTo>
                    <a:pt x="0" y="0"/>
                  </a:lnTo>
                  <a:lnTo>
                    <a:pt x="0" y="5028"/>
                  </a:lnTo>
                  <a:lnTo>
                    <a:pt x="54310" y="5028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88516" y="1151125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188516" y="1154325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4310" y="365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188516" y="1157982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188516" y="1161183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188516" y="116474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310" y="3291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3188516" y="1168040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188516" y="1171606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310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4310" y="4022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188516" y="1175628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310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4310" y="429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188516" y="117992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3188516" y="1183491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09">
                  <a:moveTo>
                    <a:pt x="54310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310" y="3291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3188516" y="1186783"/>
              <a:ext cx="54610" cy="1270"/>
            </a:xfrm>
            <a:custGeom>
              <a:avLst/>
              <a:gdLst/>
              <a:ahLst/>
              <a:cxnLst/>
              <a:rect l="l" t="t" r="r" b="b"/>
              <a:pathLst>
                <a:path w="54610" h="1269">
                  <a:moveTo>
                    <a:pt x="54310" y="0"/>
                  </a:moveTo>
                  <a:lnTo>
                    <a:pt x="0" y="0"/>
                  </a:lnTo>
                  <a:lnTo>
                    <a:pt x="0" y="1005"/>
                  </a:lnTo>
                  <a:lnTo>
                    <a:pt x="54310" y="100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3188882" y="1133479"/>
              <a:ext cx="53975" cy="53975"/>
            </a:xfrm>
            <a:custGeom>
              <a:avLst/>
              <a:gdLst/>
              <a:ahLst/>
              <a:cxnLst/>
              <a:rect l="l" t="t" r="r" b="b"/>
              <a:pathLst>
                <a:path w="53975" h="53975">
                  <a:moveTo>
                    <a:pt x="0" y="26971"/>
                  </a:moveTo>
                  <a:lnTo>
                    <a:pt x="26972" y="0"/>
                  </a:lnTo>
                  <a:lnTo>
                    <a:pt x="32366" y="731"/>
                  </a:lnTo>
                  <a:lnTo>
                    <a:pt x="53579" y="26971"/>
                  </a:lnTo>
                  <a:lnTo>
                    <a:pt x="52938" y="32366"/>
                  </a:lnTo>
                  <a:lnTo>
                    <a:pt x="26972" y="53669"/>
                  </a:lnTo>
                  <a:lnTo>
                    <a:pt x="21577" y="53303"/>
                  </a:lnTo>
                  <a:lnTo>
                    <a:pt x="0" y="2697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94276" y="1784644"/>
              <a:ext cx="54676" cy="54675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3188516" y="1778152"/>
              <a:ext cx="54610" cy="635"/>
            </a:xfrm>
            <a:custGeom>
              <a:avLst/>
              <a:gdLst/>
              <a:ahLst/>
              <a:cxnLst/>
              <a:rect l="l" t="t" r="r" b="b"/>
              <a:pathLst>
                <a:path w="54610" h="635">
                  <a:moveTo>
                    <a:pt x="54310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4310" y="3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188516" y="1778518"/>
              <a:ext cx="54610" cy="3175"/>
            </a:xfrm>
            <a:custGeom>
              <a:avLst/>
              <a:gdLst/>
              <a:ahLst/>
              <a:cxnLst/>
              <a:rect l="l" t="t" r="r" b="b"/>
              <a:pathLst>
                <a:path w="54610" h="3175">
                  <a:moveTo>
                    <a:pt x="54310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4310" y="256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188516" y="178107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3188516" y="1784644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3188516" y="1788210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310" y="3291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188516" y="1791501"/>
              <a:ext cx="54610" cy="5715"/>
            </a:xfrm>
            <a:custGeom>
              <a:avLst/>
              <a:gdLst/>
              <a:ahLst/>
              <a:cxnLst/>
              <a:rect l="l" t="t" r="r" b="b"/>
              <a:pathLst>
                <a:path w="54610" h="5714">
                  <a:moveTo>
                    <a:pt x="54310" y="0"/>
                  </a:moveTo>
                  <a:lnTo>
                    <a:pt x="0" y="0"/>
                  </a:lnTo>
                  <a:lnTo>
                    <a:pt x="0" y="5394"/>
                  </a:lnTo>
                  <a:lnTo>
                    <a:pt x="54310" y="5394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188516" y="179689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188516" y="180009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310" y="3291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3188516" y="1803387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3188516" y="1806953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310" y="3291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3188516" y="1810244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3188516" y="1813810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188516" y="1817010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310" y="0"/>
                  </a:moveTo>
                  <a:lnTo>
                    <a:pt x="0" y="0"/>
                  </a:lnTo>
                  <a:lnTo>
                    <a:pt x="0" y="4388"/>
                  </a:lnTo>
                  <a:lnTo>
                    <a:pt x="54310" y="4388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188516" y="1821399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310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4310" y="429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188516" y="182569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188516" y="182889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4310" y="365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188516" y="1832553"/>
              <a:ext cx="54610" cy="635"/>
            </a:xfrm>
            <a:custGeom>
              <a:avLst/>
              <a:gdLst/>
              <a:ahLst/>
              <a:cxnLst/>
              <a:rect l="l" t="t" r="r" b="b"/>
              <a:pathLst>
                <a:path w="54610" h="635">
                  <a:moveTo>
                    <a:pt x="54310" y="0"/>
                  </a:moveTo>
                  <a:lnTo>
                    <a:pt x="0" y="0"/>
                  </a:lnTo>
                  <a:lnTo>
                    <a:pt x="0" y="640"/>
                  </a:lnTo>
                  <a:lnTo>
                    <a:pt x="54310" y="64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188882" y="1778884"/>
              <a:ext cx="53975" cy="54610"/>
            </a:xfrm>
            <a:custGeom>
              <a:avLst/>
              <a:gdLst/>
              <a:ahLst/>
              <a:cxnLst/>
              <a:rect l="l" t="t" r="r" b="b"/>
              <a:pathLst>
                <a:path w="53975" h="54610">
                  <a:moveTo>
                    <a:pt x="0" y="26971"/>
                  </a:moveTo>
                  <a:lnTo>
                    <a:pt x="26972" y="0"/>
                  </a:lnTo>
                  <a:lnTo>
                    <a:pt x="32366" y="365"/>
                  </a:lnTo>
                  <a:lnTo>
                    <a:pt x="53579" y="26971"/>
                  </a:lnTo>
                  <a:lnTo>
                    <a:pt x="52938" y="32366"/>
                  </a:lnTo>
                  <a:lnTo>
                    <a:pt x="26972" y="54035"/>
                  </a:lnTo>
                  <a:lnTo>
                    <a:pt x="21577" y="53303"/>
                  </a:lnTo>
                  <a:lnTo>
                    <a:pt x="0" y="2697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7" name="object 8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76027" y="2407374"/>
              <a:ext cx="54310" cy="55040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2269901" y="2401614"/>
              <a:ext cx="54610" cy="635"/>
            </a:xfrm>
            <a:custGeom>
              <a:avLst/>
              <a:gdLst/>
              <a:ahLst/>
              <a:cxnLst/>
              <a:rect l="l" t="t" r="r" b="b"/>
              <a:pathLst>
                <a:path w="54610" h="635">
                  <a:moveTo>
                    <a:pt x="54310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4310" y="3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2269901" y="2401980"/>
              <a:ext cx="54610" cy="3175"/>
            </a:xfrm>
            <a:custGeom>
              <a:avLst/>
              <a:gdLst/>
              <a:ahLst/>
              <a:cxnLst/>
              <a:rect l="l" t="t" r="r" b="b"/>
              <a:pathLst>
                <a:path w="54610" h="3175">
                  <a:moveTo>
                    <a:pt x="54310" y="0"/>
                  </a:moveTo>
                  <a:lnTo>
                    <a:pt x="0" y="0"/>
                  </a:lnTo>
                  <a:lnTo>
                    <a:pt x="0" y="2560"/>
                  </a:lnTo>
                  <a:lnTo>
                    <a:pt x="54310" y="256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269901" y="2404540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2269901" y="2407740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269901" y="241130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310" y="3291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2269901" y="2414597"/>
              <a:ext cx="54610" cy="5080"/>
            </a:xfrm>
            <a:custGeom>
              <a:avLst/>
              <a:gdLst/>
              <a:ahLst/>
              <a:cxnLst/>
              <a:rect l="l" t="t" r="r" b="b"/>
              <a:pathLst>
                <a:path w="54610" h="5080">
                  <a:moveTo>
                    <a:pt x="54310" y="0"/>
                  </a:moveTo>
                  <a:lnTo>
                    <a:pt x="0" y="0"/>
                  </a:lnTo>
                  <a:lnTo>
                    <a:pt x="0" y="5028"/>
                  </a:lnTo>
                  <a:lnTo>
                    <a:pt x="54310" y="5028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269901" y="241962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2269901" y="2423191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91"/>
                  </a:lnTo>
                  <a:lnTo>
                    <a:pt x="54310" y="3291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269901" y="2426483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269901" y="2430049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2269901" y="2433249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4310" y="365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2269901" y="2436906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200"/>
                  </a:lnTo>
                  <a:lnTo>
                    <a:pt x="54310" y="320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2269901" y="2440106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310" y="0"/>
                  </a:moveTo>
                  <a:lnTo>
                    <a:pt x="0" y="0"/>
                  </a:lnTo>
                  <a:lnTo>
                    <a:pt x="0" y="4388"/>
                  </a:lnTo>
                  <a:lnTo>
                    <a:pt x="54310" y="4388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2269901" y="2444495"/>
              <a:ext cx="54610" cy="4445"/>
            </a:xfrm>
            <a:custGeom>
              <a:avLst/>
              <a:gdLst/>
              <a:ahLst/>
              <a:cxnLst/>
              <a:rect l="l" t="t" r="r" b="b"/>
              <a:pathLst>
                <a:path w="54610" h="4444">
                  <a:moveTo>
                    <a:pt x="54310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4310" y="429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2269901" y="2448792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4310" y="3565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2269901" y="2452358"/>
              <a:ext cx="54610" cy="3810"/>
            </a:xfrm>
            <a:custGeom>
              <a:avLst/>
              <a:gdLst/>
              <a:ahLst/>
              <a:cxnLst/>
              <a:rect l="l" t="t" r="r" b="b"/>
              <a:pathLst>
                <a:path w="54610" h="3810">
                  <a:moveTo>
                    <a:pt x="54310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4310" y="3657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2269901" y="2456015"/>
              <a:ext cx="54610" cy="635"/>
            </a:xfrm>
            <a:custGeom>
              <a:avLst/>
              <a:gdLst/>
              <a:ahLst/>
              <a:cxnLst/>
              <a:rect l="l" t="t" r="r" b="b"/>
              <a:pathLst>
                <a:path w="54610" h="635">
                  <a:moveTo>
                    <a:pt x="54310" y="0"/>
                  </a:moveTo>
                  <a:lnTo>
                    <a:pt x="0" y="0"/>
                  </a:lnTo>
                  <a:lnTo>
                    <a:pt x="0" y="640"/>
                  </a:lnTo>
                  <a:lnTo>
                    <a:pt x="54310" y="640"/>
                  </a:lnTo>
                  <a:lnTo>
                    <a:pt x="54310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2270541" y="2401980"/>
              <a:ext cx="53975" cy="54610"/>
            </a:xfrm>
            <a:custGeom>
              <a:avLst/>
              <a:gdLst/>
              <a:ahLst/>
              <a:cxnLst/>
              <a:rect l="l" t="t" r="r" b="b"/>
              <a:pathLst>
                <a:path w="53975" h="54610">
                  <a:moveTo>
                    <a:pt x="0" y="26971"/>
                  </a:moveTo>
                  <a:lnTo>
                    <a:pt x="26698" y="0"/>
                  </a:lnTo>
                  <a:lnTo>
                    <a:pt x="32092" y="731"/>
                  </a:lnTo>
                  <a:lnTo>
                    <a:pt x="53670" y="26971"/>
                  </a:lnTo>
                  <a:lnTo>
                    <a:pt x="52938" y="32366"/>
                  </a:lnTo>
                  <a:lnTo>
                    <a:pt x="26698" y="54309"/>
                  </a:lnTo>
                  <a:lnTo>
                    <a:pt x="21303" y="53669"/>
                  </a:lnTo>
                  <a:lnTo>
                    <a:pt x="0" y="26971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297239" y="2194251"/>
              <a:ext cx="815340" cy="234950"/>
            </a:xfrm>
            <a:custGeom>
              <a:avLst/>
              <a:gdLst/>
              <a:ahLst/>
              <a:cxnLst/>
              <a:rect l="l" t="t" r="r" b="b"/>
              <a:pathLst>
                <a:path w="815339" h="234950">
                  <a:moveTo>
                    <a:pt x="0" y="234700"/>
                  </a:moveTo>
                  <a:lnTo>
                    <a:pt x="814931" y="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3106410" y="2184193"/>
              <a:ext cx="35560" cy="21590"/>
            </a:xfrm>
            <a:custGeom>
              <a:avLst/>
              <a:gdLst/>
              <a:ahLst/>
              <a:cxnLst/>
              <a:rect l="l" t="t" r="r" b="b"/>
              <a:pathLst>
                <a:path w="35560" h="21589">
                  <a:moveTo>
                    <a:pt x="0" y="0"/>
                  </a:moveTo>
                  <a:lnTo>
                    <a:pt x="6125" y="21577"/>
                  </a:lnTo>
                  <a:lnTo>
                    <a:pt x="35292" y="14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2297239" y="2428951"/>
              <a:ext cx="771525" cy="350520"/>
            </a:xfrm>
            <a:custGeom>
              <a:avLst/>
              <a:gdLst/>
              <a:ahLst/>
              <a:cxnLst/>
              <a:rect l="l" t="t" r="r" b="b"/>
              <a:pathLst>
                <a:path w="771525" h="350519">
                  <a:moveTo>
                    <a:pt x="0" y="0"/>
                  </a:moveTo>
                  <a:lnTo>
                    <a:pt x="771044" y="350268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3061060" y="2767700"/>
              <a:ext cx="35560" cy="24765"/>
            </a:xfrm>
            <a:custGeom>
              <a:avLst/>
              <a:gdLst/>
              <a:ahLst/>
              <a:cxnLst/>
              <a:rect l="l" t="t" r="r" b="b"/>
              <a:pathLst>
                <a:path w="35560" h="24764">
                  <a:moveTo>
                    <a:pt x="9417" y="0"/>
                  </a:moveTo>
                  <a:lnTo>
                    <a:pt x="0" y="20846"/>
                  </a:lnTo>
                  <a:lnTo>
                    <a:pt x="35292" y="24503"/>
                  </a:lnTo>
                  <a:lnTo>
                    <a:pt x="9417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94276" y="2140307"/>
              <a:ext cx="58699" cy="58606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3188516" y="2134547"/>
              <a:ext cx="58419" cy="3175"/>
            </a:xfrm>
            <a:custGeom>
              <a:avLst/>
              <a:gdLst/>
              <a:ahLst/>
              <a:cxnLst/>
              <a:rect l="l" t="t" r="r" b="b"/>
              <a:pathLst>
                <a:path w="58419" h="3175">
                  <a:moveTo>
                    <a:pt x="5833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8333" y="2834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3188516" y="2137381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3188516" y="2141038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3188516" y="2144604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3188516" y="2148170"/>
              <a:ext cx="58419" cy="6350"/>
            </a:xfrm>
            <a:custGeom>
              <a:avLst/>
              <a:gdLst/>
              <a:ahLst/>
              <a:cxnLst/>
              <a:rect l="l" t="t" r="r" b="b"/>
              <a:pathLst>
                <a:path w="58419" h="6350">
                  <a:moveTo>
                    <a:pt x="58333" y="0"/>
                  </a:moveTo>
                  <a:lnTo>
                    <a:pt x="0" y="0"/>
                  </a:lnTo>
                  <a:lnTo>
                    <a:pt x="0" y="5760"/>
                  </a:lnTo>
                  <a:lnTo>
                    <a:pt x="58333" y="5760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3188516" y="2153930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3188516" y="2157587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3188516" y="2161153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3188516" y="2164719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3188516" y="2168376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3188516" y="2171942"/>
              <a:ext cx="58419" cy="4445"/>
            </a:xfrm>
            <a:custGeom>
              <a:avLst/>
              <a:gdLst/>
              <a:ahLst/>
              <a:cxnLst/>
              <a:rect l="l" t="t" r="r" b="b"/>
              <a:pathLst>
                <a:path w="58419" h="4444">
                  <a:moveTo>
                    <a:pt x="58333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8333" y="4022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3188516" y="2175965"/>
              <a:ext cx="58419" cy="4445"/>
            </a:xfrm>
            <a:custGeom>
              <a:avLst/>
              <a:gdLst/>
              <a:ahLst/>
              <a:cxnLst/>
              <a:rect l="l" t="t" r="r" b="b"/>
              <a:pathLst>
                <a:path w="58419" h="4444">
                  <a:moveTo>
                    <a:pt x="58333" y="0"/>
                  </a:moveTo>
                  <a:lnTo>
                    <a:pt x="0" y="0"/>
                  </a:lnTo>
                  <a:lnTo>
                    <a:pt x="0" y="4297"/>
                  </a:lnTo>
                  <a:lnTo>
                    <a:pt x="58333" y="429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3188516" y="2180262"/>
              <a:ext cx="58419" cy="5080"/>
            </a:xfrm>
            <a:custGeom>
              <a:avLst/>
              <a:gdLst/>
              <a:ahLst/>
              <a:cxnLst/>
              <a:rect l="l" t="t" r="r" b="b"/>
              <a:pathLst>
                <a:path w="58419" h="5080">
                  <a:moveTo>
                    <a:pt x="58333" y="0"/>
                  </a:moveTo>
                  <a:lnTo>
                    <a:pt x="0" y="0"/>
                  </a:lnTo>
                  <a:lnTo>
                    <a:pt x="0" y="4662"/>
                  </a:lnTo>
                  <a:lnTo>
                    <a:pt x="58333" y="4662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3188516" y="2184925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3188516" y="2188490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3188516" y="2192148"/>
              <a:ext cx="58419" cy="1270"/>
            </a:xfrm>
            <a:custGeom>
              <a:avLst/>
              <a:gdLst/>
              <a:ahLst/>
              <a:cxnLst/>
              <a:rect l="l" t="t" r="r" b="b"/>
              <a:pathLst>
                <a:path w="58419" h="1269">
                  <a:moveTo>
                    <a:pt x="58333" y="0"/>
                  </a:moveTo>
                  <a:lnTo>
                    <a:pt x="0" y="0"/>
                  </a:lnTo>
                  <a:lnTo>
                    <a:pt x="0" y="1005"/>
                  </a:lnTo>
                  <a:lnTo>
                    <a:pt x="58333" y="100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3188882" y="2134913"/>
              <a:ext cx="57785" cy="58419"/>
            </a:xfrm>
            <a:custGeom>
              <a:avLst/>
              <a:gdLst/>
              <a:ahLst/>
              <a:cxnLst/>
              <a:rect l="l" t="t" r="r" b="b"/>
              <a:pathLst>
                <a:path w="57785" h="58419">
                  <a:moveTo>
                    <a:pt x="0" y="28800"/>
                  </a:moveTo>
                  <a:lnTo>
                    <a:pt x="28801" y="0"/>
                  </a:lnTo>
                  <a:lnTo>
                    <a:pt x="34561" y="731"/>
                  </a:lnTo>
                  <a:lnTo>
                    <a:pt x="57602" y="28800"/>
                  </a:lnTo>
                  <a:lnTo>
                    <a:pt x="57236" y="34926"/>
                  </a:lnTo>
                  <a:lnTo>
                    <a:pt x="28801" y="57966"/>
                  </a:lnTo>
                  <a:lnTo>
                    <a:pt x="23040" y="57235"/>
                  </a:lnTo>
                  <a:lnTo>
                    <a:pt x="0" y="28800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8" name="object 1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94276" y="2802626"/>
              <a:ext cx="58699" cy="58698"/>
            </a:xfrm>
            <a:prstGeom prst="rect">
              <a:avLst/>
            </a:prstGeom>
          </p:spPr>
        </p:pic>
        <p:sp>
          <p:nvSpPr>
            <p:cNvPr id="129" name="object 129"/>
            <p:cNvSpPr/>
            <p:nvPr/>
          </p:nvSpPr>
          <p:spPr>
            <a:xfrm>
              <a:off x="3188516" y="2796500"/>
              <a:ext cx="58419" cy="635"/>
            </a:xfrm>
            <a:custGeom>
              <a:avLst/>
              <a:gdLst/>
              <a:ahLst/>
              <a:cxnLst/>
              <a:rect l="l" t="t" r="r" b="b"/>
              <a:pathLst>
                <a:path w="58419" h="635">
                  <a:moveTo>
                    <a:pt x="5833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8333" y="3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3188516" y="2796866"/>
              <a:ext cx="58419" cy="3175"/>
            </a:xfrm>
            <a:custGeom>
              <a:avLst/>
              <a:gdLst/>
              <a:ahLst/>
              <a:cxnLst/>
              <a:rect l="l" t="t" r="r" b="b"/>
              <a:pathLst>
                <a:path w="58419" h="3175">
                  <a:moveTo>
                    <a:pt x="5833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8333" y="2834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3188516" y="2799700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3188516" y="2803358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3188516" y="2806923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3188516" y="2810489"/>
              <a:ext cx="58419" cy="5715"/>
            </a:xfrm>
            <a:custGeom>
              <a:avLst/>
              <a:gdLst/>
              <a:ahLst/>
              <a:cxnLst/>
              <a:rect l="l" t="t" r="r" b="b"/>
              <a:pathLst>
                <a:path w="58419" h="5714">
                  <a:moveTo>
                    <a:pt x="58333" y="0"/>
                  </a:moveTo>
                  <a:lnTo>
                    <a:pt x="0" y="0"/>
                  </a:lnTo>
                  <a:lnTo>
                    <a:pt x="0" y="5485"/>
                  </a:lnTo>
                  <a:lnTo>
                    <a:pt x="58333" y="548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3188516" y="2815975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3188516" y="2819541"/>
              <a:ext cx="58419" cy="4445"/>
            </a:xfrm>
            <a:custGeom>
              <a:avLst/>
              <a:gdLst/>
              <a:ahLst/>
              <a:cxnLst/>
              <a:rect l="l" t="t" r="r" b="b"/>
              <a:pathLst>
                <a:path w="58419" h="4444">
                  <a:moveTo>
                    <a:pt x="58333" y="0"/>
                  </a:moveTo>
                  <a:lnTo>
                    <a:pt x="0" y="0"/>
                  </a:lnTo>
                  <a:lnTo>
                    <a:pt x="0" y="3931"/>
                  </a:lnTo>
                  <a:lnTo>
                    <a:pt x="58333" y="3931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188516" y="2823472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188516" y="2827129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3188516" y="2830695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3188516" y="2834261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3188516" y="2837918"/>
              <a:ext cx="58419" cy="5080"/>
            </a:xfrm>
            <a:custGeom>
              <a:avLst/>
              <a:gdLst/>
              <a:ahLst/>
              <a:cxnLst/>
              <a:rect l="l" t="t" r="r" b="b"/>
              <a:pathLst>
                <a:path w="58419" h="5080">
                  <a:moveTo>
                    <a:pt x="58333" y="0"/>
                  </a:moveTo>
                  <a:lnTo>
                    <a:pt x="0" y="0"/>
                  </a:lnTo>
                  <a:lnTo>
                    <a:pt x="0" y="4662"/>
                  </a:lnTo>
                  <a:lnTo>
                    <a:pt x="58333" y="4662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3188516" y="2842581"/>
              <a:ext cx="58419" cy="5080"/>
            </a:xfrm>
            <a:custGeom>
              <a:avLst/>
              <a:gdLst/>
              <a:ahLst/>
              <a:cxnLst/>
              <a:rect l="l" t="t" r="r" b="b"/>
              <a:pathLst>
                <a:path w="58419" h="5080">
                  <a:moveTo>
                    <a:pt x="58333" y="0"/>
                  </a:moveTo>
                  <a:lnTo>
                    <a:pt x="0" y="0"/>
                  </a:lnTo>
                  <a:lnTo>
                    <a:pt x="0" y="4662"/>
                  </a:lnTo>
                  <a:lnTo>
                    <a:pt x="58333" y="4662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3188516" y="2847244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3188516" y="2850810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3188516" y="2854467"/>
              <a:ext cx="58419" cy="1270"/>
            </a:xfrm>
            <a:custGeom>
              <a:avLst/>
              <a:gdLst/>
              <a:ahLst/>
              <a:cxnLst/>
              <a:rect l="l" t="t" r="r" b="b"/>
              <a:pathLst>
                <a:path w="58419" h="1269">
                  <a:moveTo>
                    <a:pt x="5833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8333" y="731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3188882" y="2797232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5" h="57785">
                  <a:moveTo>
                    <a:pt x="0" y="28800"/>
                  </a:moveTo>
                  <a:lnTo>
                    <a:pt x="28801" y="0"/>
                  </a:lnTo>
                  <a:lnTo>
                    <a:pt x="34561" y="731"/>
                  </a:lnTo>
                  <a:lnTo>
                    <a:pt x="57602" y="28800"/>
                  </a:lnTo>
                  <a:lnTo>
                    <a:pt x="57236" y="34560"/>
                  </a:lnTo>
                  <a:lnTo>
                    <a:pt x="28801" y="57600"/>
                  </a:lnTo>
                  <a:lnTo>
                    <a:pt x="23040" y="57235"/>
                  </a:lnTo>
                  <a:lnTo>
                    <a:pt x="0" y="28800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7" name="object 147"/>
          <p:cNvSpPr txBox="1"/>
          <p:nvPr/>
        </p:nvSpPr>
        <p:spPr>
          <a:xfrm>
            <a:off x="1108178" y="1959833"/>
            <a:ext cx="372745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dirty="0">
                <a:latin typeface="Calibri"/>
                <a:cs typeface="Calibri"/>
              </a:rPr>
              <a:t>FIRM</a:t>
            </a:r>
            <a:r>
              <a:rPr sz="950" spc="5" dirty="0">
                <a:latin typeface="Calibri"/>
                <a:cs typeface="Calibri"/>
              </a:rPr>
              <a:t> </a:t>
            </a:r>
            <a:r>
              <a:rPr sz="950" spc="-50" dirty="0">
                <a:latin typeface="Calibri"/>
                <a:cs typeface="Calibri"/>
              </a:rPr>
              <a:t>1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3318633" y="1707486"/>
            <a:ext cx="179705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25" dirty="0">
                <a:latin typeface="Calibri"/>
                <a:cs typeface="Calibri"/>
              </a:rPr>
              <a:t>4,2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49" name="object 149"/>
          <p:cNvSpPr txBox="1"/>
          <p:nvPr/>
        </p:nvSpPr>
        <p:spPr>
          <a:xfrm>
            <a:off x="3318633" y="2065252"/>
            <a:ext cx="179705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25" dirty="0">
                <a:latin typeface="Calibri"/>
                <a:cs typeface="Calibri"/>
              </a:rPr>
              <a:t>2,4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150" name="object 150"/>
          <p:cNvGrpSpPr/>
          <p:nvPr/>
        </p:nvGrpSpPr>
        <p:grpSpPr>
          <a:xfrm>
            <a:off x="1457301" y="1572115"/>
            <a:ext cx="851535" cy="1186815"/>
            <a:chOff x="1457301" y="1572115"/>
            <a:chExt cx="851535" cy="1186815"/>
          </a:xfrm>
        </p:grpSpPr>
        <p:sp>
          <p:nvSpPr>
            <p:cNvPr id="151" name="object 151"/>
            <p:cNvSpPr/>
            <p:nvPr/>
          </p:nvSpPr>
          <p:spPr>
            <a:xfrm>
              <a:off x="2292942" y="1572618"/>
              <a:ext cx="5080" cy="825500"/>
            </a:xfrm>
            <a:custGeom>
              <a:avLst/>
              <a:gdLst/>
              <a:ahLst/>
              <a:cxnLst/>
              <a:rect l="l" t="t" r="r" b="b"/>
              <a:pathLst>
                <a:path w="5080" h="825500">
                  <a:moveTo>
                    <a:pt x="640" y="0"/>
                  </a:moveTo>
                  <a:lnTo>
                    <a:pt x="0" y="0"/>
                  </a:lnTo>
                  <a:lnTo>
                    <a:pt x="0" y="14811"/>
                  </a:lnTo>
                  <a:lnTo>
                    <a:pt x="1005" y="14811"/>
                  </a:lnTo>
                  <a:lnTo>
                    <a:pt x="640" y="0"/>
                  </a:lnTo>
                  <a:close/>
                </a:path>
                <a:path w="5080" h="825500">
                  <a:moveTo>
                    <a:pt x="1005" y="23406"/>
                  </a:moveTo>
                  <a:lnTo>
                    <a:pt x="0" y="23406"/>
                  </a:lnTo>
                  <a:lnTo>
                    <a:pt x="0" y="38126"/>
                  </a:lnTo>
                  <a:lnTo>
                    <a:pt x="1005" y="38126"/>
                  </a:lnTo>
                  <a:lnTo>
                    <a:pt x="1005" y="23406"/>
                  </a:lnTo>
                  <a:close/>
                </a:path>
                <a:path w="5080" h="825500">
                  <a:moveTo>
                    <a:pt x="1005" y="46812"/>
                  </a:moveTo>
                  <a:lnTo>
                    <a:pt x="0" y="46812"/>
                  </a:lnTo>
                  <a:lnTo>
                    <a:pt x="365" y="61532"/>
                  </a:lnTo>
                  <a:lnTo>
                    <a:pt x="1005" y="61532"/>
                  </a:lnTo>
                  <a:lnTo>
                    <a:pt x="1005" y="46812"/>
                  </a:lnTo>
                  <a:close/>
                </a:path>
                <a:path w="5080" h="825500">
                  <a:moveTo>
                    <a:pt x="1005" y="70218"/>
                  </a:moveTo>
                  <a:lnTo>
                    <a:pt x="365" y="70218"/>
                  </a:lnTo>
                  <a:lnTo>
                    <a:pt x="365" y="84938"/>
                  </a:lnTo>
                  <a:lnTo>
                    <a:pt x="1371" y="84938"/>
                  </a:lnTo>
                  <a:lnTo>
                    <a:pt x="1005" y="70218"/>
                  </a:lnTo>
                  <a:close/>
                </a:path>
                <a:path w="5080" h="825500">
                  <a:moveTo>
                    <a:pt x="1371" y="93624"/>
                  </a:moveTo>
                  <a:lnTo>
                    <a:pt x="365" y="93624"/>
                  </a:lnTo>
                  <a:lnTo>
                    <a:pt x="365" y="108710"/>
                  </a:lnTo>
                  <a:lnTo>
                    <a:pt x="1371" y="108710"/>
                  </a:lnTo>
                  <a:lnTo>
                    <a:pt x="1371" y="93624"/>
                  </a:lnTo>
                  <a:close/>
                </a:path>
                <a:path w="5080" h="825500">
                  <a:moveTo>
                    <a:pt x="1371" y="117396"/>
                  </a:moveTo>
                  <a:lnTo>
                    <a:pt x="365" y="117396"/>
                  </a:lnTo>
                  <a:lnTo>
                    <a:pt x="365" y="132116"/>
                  </a:lnTo>
                  <a:lnTo>
                    <a:pt x="1371" y="132116"/>
                  </a:lnTo>
                  <a:lnTo>
                    <a:pt x="1371" y="117396"/>
                  </a:lnTo>
                  <a:close/>
                </a:path>
                <a:path w="5080" h="825500">
                  <a:moveTo>
                    <a:pt x="1371" y="140710"/>
                  </a:moveTo>
                  <a:lnTo>
                    <a:pt x="640" y="140710"/>
                  </a:lnTo>
                  <a:lnTo>
                    <a:pt x="640" y="155522"/>
                  </a:lnTo>
                  <a:lnTo>
                    <a:pt x="1371" y="155522"/>
                  </a:lnTo>
                  <a:lnTo>
                    <a:pt x="1371" y="140710"/>
                  </a:lnTo>
                  <a:close/>
                </a:path>
                <a:path w="5080" h="825500">
                  <a:moveTo>
                    <a:pt x="1737" y="164116"/>
                  </a:moveTo>
                  <a:lnTo>
                    <a:pt x="640" y="164116"/>
                  </a:lnTo>
                  <a:lnTo>
                    <a:pt x="640" y="178928"/>
                  </a:lnTo>
                  <a:lnTo>
                    <a:pt x="1737" y="178928"/>
                  </a:lnTo>
                  <a:lnTo>
                    <a:pt x="1737" y="164116"/>
                  </a:lnTo>
                  <a:close/>
                </a:path>
                <a:path w="5080" h="825500">
                  <a:moveTo>
                    <a:pt x="1737" y="187523"/>
                  </a:moveTo>
                  <a:lnTo>
                    <a:pt x="640" y="187523"/>
                  </a:lnTo>
                  <a:lnTo>
                    <a:pt x="640" y="202334"/>
                  </a:lnTo>
                  <a:lnTo>
                    <a:pt x="1737" y="202334"/>
                  </a:lnTo>
                  <a:lnTo>
                    <a:pt x="1737" y="187523"/>
                  </a:lnTo>
                  <a:close/>
                </a:path>
                <a:path w="5080" h="825500">
                  <a:moveTo>
                    <a:pt x="1737" y="210929"/>
                  </a:moveTo>
                  <a:lnTo>
                    <a:pt x="1005" y="210929"/>
                  </a:lnTo>
                  <a:lnTo>
                    <a:pt x="1005" y="226106"/>
                  </a:lnTo>
                  <a:lnTo>
                    <a:pt x="1737" y="226106"/>
                  </a:lnTo>
                  <a:lnTo>
                    <a:pt x="1737" y="210929"/>
                  </a:lnTo>
                  <a:close/>
                </a:path>
                <a:path w="5080" h="825500">
                  <a:moveTo>
                    <a:pt x="2102" y="234700"/>
                  </a:moveTo>
                  <a:lnTo>
                    <a:pt x="1005" y="234700"/>
                  </a:lnTo>
                  <a:lnTo>
                    <a:pt x="1005" y="249421"/>
                  </a:lnTo>
                  <a:lnTo>
                    <a:pt x="2102" y="249421"/>
                  </a:lnTo>
                  <a:lnTo>
                    <a:pt x="2102" y="234700"/>
                  </a:lnTo>
                  <a:close/>
                </a:path>
                <a:path w="5080" h="825500">
                  <a:moveTo>
                    <a:pt x="2102" y="258107"/>
                  </a:moveTo>
                  <a:lnTo>
                    <a:pt x="1005" y="258107"/>
                  </a:lnTo>
                  <a:lnTo>
                    <a:pt x="1005" y="272827"/>
                  </a:lnTo>
                  <a:lnTo>
                    <a:pt x="2102" y="272827"/>
                  </a:lnTo>
                  <a:lnTo>
                    <a:pt x="2102" y="258107"/>
                  </a:lnTo>
                  <a:close/>
                </a:path>
                <a:path w="5080" h="825500">
                  <a:moveTo>
                    <a:pt x="2102" y="281513"/>
                  </a:moveTo>
                  <a:lnTo>
                    <a:pt x="1005" y="281513"/>
                  </a:lnTo>
                  <a:lnTo>
                    <a:pt x="1371" y="296233"/>
                  </a:lnTo>
                  <a:lnTo>
                    <a:pt x="2102" y="296233"/>
                  </a:lnTo>
                  <a:lnTo>
                    <a:pt x="2102" y="281513"/>
                  </a:lnTo>
                  <a:close/>
                </a:path>
                <a:path w="5080" h="825500">
                  <a:moveTo>
                    <a:pt x="2102" y="304919"/>
                  </a:moveTo>
                  <a:lnTo>
                    <a:pt x="1371" y="304919"/>
                  </a:lnTo>
                  <a:lnTo>
                    <a:pt x="1371" y="319639"/>
                  </a:lnTo>
                  <a:lnTo>
                    <a:pt x="2468" y="319639"/>
                  </a:lnTo>
                  <a:lnTo>
                    <a:pt x="2102" y="304919"/>
                  </a:lnTo>
                  <a:close/>
                </a:path>
                <a:path w="5080" h="825500">
                  <a:moveTo>
                    <a:pt x="2468" y="328691"/>
                  </a:moveTo>
                  <a:lnTo>
                    <a:pt x="1371" y="328691"/>
                  </a:lnTo>
                  <a:lnTo>
                    <a:pt x="1371" y="343411"/>
                  </a:lnTo>
                  <a:lnTo>
                    <a:pt x="2468" y="343411"/>
                  </a:lnTo>
                  <a:lnTo>
                    <a:pt x="2468" y="328691"/>
                  </a:lnTo>
                  <a:close/>
                </a:path>
                <a:path w="5080" h="825500">
                  <a:moveTo>
                    <a:pt x="2468" y="352005"/>
                  </a:moveTo>
                  <a:lnTo>
                    <a:pt x="1371" y="352005"/>
                  </a:lnTo>
                  <a:lnTo>
                    <a:pt x="1737" y="366817"/>
                  </a:lnTo>
                  <a:lnTo>
                    <a:pt x="2468" y="366817"/>
                  </a:lnTo>
                  <a:lnTo>
                    <a:pt x="2468" y="352005"/>
                  </a:lnTo>
                  <a:close/>
                </a:path>
                <a:path w="5080" h="825500">
                  <a:moveTo>
                    <a:pt x="2468" y="375411"/>
                  </a:moveTo>
                  <a:lnTo>
                    <a:pt x="1737" y="375411"/>
                  </a:lnTo>
                  <a:lnTo>
                    <a:pt x="1737" y="390223"/>
                  </a:lnTo>
                  <a:lnTo>
                    <a:pt x="2834" y="390223"/>
                  </a:lnTo>
                  <a:lnTo>
                    <a:pt x="2468" y="375411"/>
                  </a:lnTo>
                  <a:close/>
                </a:path>
                <a:path w="5080" h="825500">
                  <a:moveTo>
                    <a:pt x="2834" y="399183"/>
                  </a:moveTo>
                  <a:lnTo>
                    <a:pt x="1737" y="399183"/>
                  </a:lnTo>
                  <a:lnTo>
                    <a:pt x="1737" y="413629"/>
                  </a:lnTo>
                  <a:lnTo>
                    <a:pt x="2834" y="413629"/>
                  </a:lnTo>
                  <a:lnTo>
                    <a:pt x="2834" y="399183"/>
                  </a:lnTo>
                  <a:close/>
                </a:path>
                <a:path w="5080" h="825500">
                  <a:moveTo>
                    <a:pt x="2834" y="422589"/>
                  </a:moveTo>
                  <a:lnTo>
                    <a:pt x="1737" y="422589"/>
                  </a:lnTo>
                  <a:lnTo>
                    <a:pt x="1737" y="437401"/>
                  </a:lnTo>
                  <a:lnTo>
                    <a:pt x="2834" y="437401"/>
                  </a:lnTo>
                  <a:lnTo>
                    <a:pt x="2834" y="422589"/>
                  </a:lnTo>
                  <a:close/>
                </a:path>
                <a:path w="5080" h="825500">
                  <a:moveTo>
                    <a:pt x="2834" y="446361"/>
                  </a:moveTo>
                  <a:lnTo>
                    <a:pt x="2102" y="446361"/>
                  </a:lnTo>
                  <a:lnTo>
                    <a:pt x="2102" y="460715"/>
                  </a:lnTo>
                  <a:lnTo>
                    <a:pt x="2834" y="460715"/>
                  </a:lnTo>
                  <a:lnTo>
                    <a:pt x="2834" y="446361"/>
                  </a:lnTo>
                  <a:close/>
                </a:path>
                <a:path w="5080" h="825500">
                  <a:moveTo>
                    <a:pt x="3200" y="469767"/>
                  </a:moveTo>
                  <a:lnTo>
                    <a:pt x="2102" y="469767"/>
                  </a:lnTo>
                  <a:lnTo>
                    <a:pt x="2102" y="484122"/>
                  </a:lnTo>
                  <a:lnTo>
                    <a:pt x="3200" y="484122"/>
                  </a:lnTo>
                  <a:lnTo>
                    <a:pt x="3200" y="469767"/>
                  </a:lnTo>
                  <a:close/>
                </a:path>
                <a:path w="5080" h="825500">
                  <a:moveTo>
                    <a:pt x="3200" y="493173"/>
                  </a:moveTo>
                  <a:lnTo>
                    <a:pt x="2102" y="493173"/>
                  </a:lnTo>
                  <a:lnTo>
                    <a:pt x="2102" y="507528"/>
                  </a:lnTo>
                  <a:lnTo>
                    <a:pt x="3200" y="507528"/>
                  </a:lnTo>
                  <a:lnTo>
                    <a:pt x="3200" y="493173"/>
                  </a:lnTo>
                  <a:close/>
                </a:path>
                <a:path w="5080" h="825500">
                  <a:moveTo>
                    <a:pt x="3200" y="516579"/>
                  </a:moveTo>
                  <a:lnTo>
                    <a:pt x="2102" y="516579"/>
                  </a:lnTo>
                  <a:lnTo>
                    <a:pt x="2468" y="530934"/>
                  </a:lnTo>
                  <a:lnTo>
                    <a:pt x="3200" y="530934"/>
                  </a:lnTo>
                  <a:lnTo>
                    <a:pt x="3200" y="516579"/>
                  </a:lnTo>
                  <a:close/>
                </a:path>
                <a:path w="5080" h="825500">
                  <a:moveTo>
                    <a:pt x="3200" y="539985"/>
                  </a:moveTo>
                  <a:lnTo>
                    <a:pt x="2468" y="539985"/>
                  </a:lnTo>
                  <a:lnTo>
                    <a:pt x="2468" y="554706"/>
                  </a:lnTo>
                  <a:lnTo>
                    <a:pt x="3565" y="554706"/>
                  </a:lnTo>
                  <a:lnTo>
                    <a:pt x="3200" y="539985"/>
                  </a:lnTo>
                  <a:close/>
                </a:path>
                <a:path w="5080" h="825500">
                  <a:moveTo>
                    <a:pt x="3565" y="563666"/>
                  </a:moveTo>
                  <a:lnTo>
                    <a:pt x="2468" y="563666"/>
                  </a:lnTo>
                  <a:lnTo>
                    <a:pt x="2468" y="578112"/>
                  </a:lnTo>
                  <a:lnTo>
                    <a:pt x="3565" y="578112"/>
                  </a:lnTo>
                  <a:lnTo>
                    <a:pt x="3565" y="563666"/>
                  </a:lnTo>
                  <a:close/>
                </a:path>
                <a:path w="5080" h="825500">
                  <a:moveTo>
                    <a:pt x="3565" y="587072"/>
                  </a:moveTo>
                  <a:lnTo>
                    <a:pt x="2468" y="587072"/>
                  </a:lnTo>
                  <a:lnTo>
                    <a:pt x="2834" y="601518"/>
                  </a:lnTo>
                  <a:lnTo>
                    <a:pt x="3565" y="601518"/>
                  </a:lnTo>
                  <a:lnTo>
                    <a:pt x="3565" y="587072"/>
                  </a:lnTo>
                  <a:close/>
                </a:path>
                <a:path w="5080" h="825500">
                  <a:moveTo>
                    <a:pt x="3565" y="610478"/>
                  </a:moveTo>
                  <a:lnTo>
                    <a:pt x="2834" y="610478"/>
                  </a:lnTo>
                  <a:lnTo>
                    <a:pt x="2834" y="624924"/>
                  </a:lnTo>
                  <a:lnTo>
                    <a:pt x="3931" y="624924"/>
                  </a:lnTo>
                  <a:lnTo>
                    <a:pt x="3565" y="610478"/>
                  </a:lnTo>
                  <a:close/>
                </a:path>
                <a:path w="5080" h="825500">
                  <a:moveTo>
                    <a:pt x="3931" y="633884"/>
                  </a:moveTo>
                  <a:lnTo>
                    <a:pt x="2834" y="633884"/>
                  </a:lnTo>
                  <a:lnTo>
                    <a:pt x="2834" y="648330"/>
                  </a:lnTo>
                  <a:lnTo>
                    <a:pt x="3931" y="648330"/>
                  </a:lnTo>
                  <a:lnTo>
                    <a:pt x="3931" y="633884"/>
                  </a:lnTo>
                  <a:close/>
                </a:path>
                <a:path w="5080" h="825500">
                  <a:moveTo>
                    <a:pt x="3931" y="657656"/>
                  </a:moveTo>
                  <a:lnTo>
                    <a:pt x="2834" y="657656"/>
                  </a:lnTo>
                  <a:lnTo>
                    <a:pt x="2834" y="672010"/>
                  </a:lnTo>
                  <a:lnTo>
                    <a:pt x="3931" y="672010"/>
                  </a:lnTo>
                  <a:lnTo>
                    <a:pt x="3931" y="657656"/>
                  </a:lnTo>
                  <a:close/>
                </a:path>
                <a:path w="5080" h="825500">
                  <a:moveTo>
                    <a:pt x="3931" y="681062"/>
                  </a:moveTo>
                  <a:lnTo>
                    <a:pt x="3200" y="681062"/>
                  </a:lnTo>
                  <a:lnTo>
                    <a:pt x="3200" y="695416"/>
                  </a:lnTo>
                  <a:lnTo>
                    <a:pt x="3931" y="695416"/>
                  </a:lnTo>
                  <a:lnTo>
                    <a:pt x="3931" y="681062"/>
                  </a:lnTo>
                  <a:close/>
                </a:path>
                <a:path w="5080" h="825500">
                  <a:moveTo>
                    <a:pt x="4297" y="704468"/>
                  </a:moveTo>
                  <a:lnTo>
                    <a:pt x="3200" y="704468"/>
                  </a:lnTo>
                  <a:lnTo>
                    <a:pt x="3200" y="718823"/>
                  </a:lnTo>
                  <a:lnTo>
                    <a:pt x="4297" y="718823"/>
                  </a:lnTo>
                  <a:lnTo>
                    <a:pt x="4297" y="704468"/>
                  </a:lnTo>
                  <a:close/>
                </a:path>
                <a:path w="5080" h="825500">
                  <a:moveTo>
                    <a:pt x="4297" y="727874"/>
                  </a:moveTo>
                  <a:lnTo>
                    <a:pt x="3200" y="727874"/>
                  </a:lnTo>
                  <a:lnTo>
                    <a:pt x="3200" y="742229"/>
                  </a:lnTo>
                  <a:lnTo>
                    <a:pt x="4297" y="742229"/>
                  </a:lnTo>
                  <a:lnTo>
                    <a:pt x="4297" y="727874"/>
                  </a:lnTo>
                  <a:close/>
                </a:path>
                <a:path w="5080" h="825500">
                  <a:moveTo>
                    <a:pt x="4297" y="751280"/>
                  </a:moveTo>
                  <a:lnTo>
                    <a:pt x="3200" y="751280"/>
                  </a:lnTo>
                  <a:lnTo>
                    <a:pt x="3556" y="765635"/>
                  </a:lnTo>
                  <a:lnTo>
                    <a:pt x="4297" y="765635"/>
                  </a:lnTo>
                  <a:lnTo>
                    <a:pt x="4297" y="751280"/>
                  </a:lnTo>
                  <a:close/>
                </a:path>
                <a:path w="5080" h="825500">
                  <a:moveTo>
                    <a:pt x="4663" y="774961"/>
                  </a:moveTo>
                  <a:lnTo>
                    <a:pt x="3565" y="774961"/>
                  </a:lnTo>
                  <a:lnTo>
                    <a:pt x="3565" y="789772"/>
                  </a:lnTo>
                  <a:lnTo>
                    <a:pt x="4663" y="789772"/>
                  </a:lnTo>
                  <a:lnTo>
                    <a:pt x="4663" y="774961"/>
                  </a:lnTo>
                  <a:close/>
                </a:path>
                <a:path w="5080" h="825500">
                  <a:moveTo>
                    <a:pt x="4663" y="798367"/>
                  </a:moveTo>
                  <a:lnTo>
                    <a:pt x="3565" y="798367"/>
                  </a:lnTo>
                  <a:lnTo>
                    <a:pt x="3565" y="813178"/>
                  </a:lnTo>
                  <a:lnTo>
                    <a:pt x="4663" y="813178"/>
                  </a:lnTo>
                  <a:lnTo>
                    <a:pt x="4663" y="798367"/>
                  </a:lnTo>
                  <a:close/>
                </a:path>
                <a:path w="5080" h="825500">
                  <a:moveTo>
                    <a:pt x="4663" y="821773"/>
                  </a:moveTo>
                  <a:lnTo>
                    <a:pt x="3565" y="821773"/>
                  </a:lnTo>
                  <a:lnTo>
                    <a:pt x="3565" y="825430"/>
                  </a:lnTo>
                  <a:lnTo>
                    <a:pt x="4663" y="825430"/>
                  </a:lnTo>
                  <a:lnTo>
                    <a:pt x="4663" y="821773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2292942" y="1572252"/>
              <a:ext cx="5080" cy="826769"/>
            </a:xfrm>
            <a:custGeom>
              <a:avLst/>
              <a:gdLst/>
              <a:ahLst/>
              <a:cxnLst/>
              <a:rect l="l" t="t" r="r" b="b"/>
              <a:pathLst>
                <a:path w="5080" h="826769">
                  <a:moveTo>
                    <a:pt x="640" y="365"/>
                  </a:moveTo>
                  <a:lnTo>
                    <a:pt x="1005" y="15177"/>
                  </a:lnTo>
                  <a:lnTo>
                    <a:pt x="365" y="15451"/>
                  </a:lnTo>
                  <a:lnTo>
                    <a:pt x="0" y="15177"/>
                  </a:lnTo>
                  <a:lnTo>
                    <a:pt x="0" y="365"/>
                  </a:lnTo>
                  <a:lnTo>
                    <a:pt x="365" y="0"/>
                  </a:lnTo>
                  <a:lnTo>
                    <a:pt x="640" y="365"/>
                  </a:lnTo>
                </a:path>
                <a:path w="5080" h="826769">
                  <a:moveTo>
                    <a:pt x="1005" y="23771"/>
                  </a:moveTo>
                  <a:lnTo>
                    <a:pt x="1005" y="38492"/>
                  </a:lnTo>
                  <a:lnTo>
                    <a:pt x="640" y="38857"/>
                  </a:lnTo>
                  <a:lnTo>
                    <a:pt x="0" y="38492"/>
                  </a:lnTo>
                  <a:lnTo>
                    <a:pt x="0" y="23771"/>
                  </a:lnTo>
                  <a:lnTo>
                    <a:pt x="365" y="23406"/>
                  </a:lnTo>
                  <a:lnTo>
                    <a:pt x="1005" y="23771"/>
                  </a:lnTo>
                </a:path>
                <a:path w="5080" h="826769">
                  <a:moveTo>
                    <a:pt x="1005" y="47177"/>
                  </a:moveTo>
                  <a:lnTo>
                    <a:pt x="1005" y="61898"/>
                  </a:lnTo>
                  <a:lnTo>
                    <a:pt x="640" y="62263"/>
                  </a:lnTo>
                  <a:lnTo>
                    <a:pt x="365" y="61898"/>
                  </a:lnTo>
                  <a:lnTo>
                    <a:pt x="0" y="47177"/>
                  </a:lnTo>
                  <a:lnTo>
                    <a:pt x="640" y="46812"/>
                  </a:lnTo>
                  <a:lnTo>
                    <a:pt x="1005" y="47177"/>
                  </a:lnTo>
                </a:path>
                <a:path w="5080" h="826769">
                  <a:moveTo>
                    <a:pt x="1005" y="70583"/>
                  </a:moveTo>
                  <a:lnTo>
                    <a:pt x="1371" y="85304"/>
                  </a:lnTo>
                  <a:lnTo>
                    <a:pt x="640" y="85669"/>
                  </a:lnTo>
                  <a:lnTo>
                    <a:pt x="365" y="85304"/>
                  </a:lnTo>
                  <a:lnTo>
                    <a:pt x="365" y="70583"/>
                  </a:lnTo>
                  <a:lnTo>
                    <a:pt x="640" y="70218"/>
                  </a:lnTo>
                  <a:lnTo>
                    <a:pt x="1005" y="70583"/>
                  </a:lnTo>
                </a:path>
                <a:path w="5080" h="826769">
                  <a:moveTo>
                    <a:pt x="1371" y="93990"/>
                  </a:moveTo>
                  <a:lnTo>
                    <a:pt x="1371" y="109076"/>
                  </a:lnTo>
                  <a:lnTo>
                    <a:pt x="1005" y="109441"/>
                  </a:lnTo>
                  <a:lnTo>
                    <a:pt x="365" y="109076"/>
                  </a:lnTo>
                  <a:lnTo>
                    <a:pt x="365" y="93990"/>
                  </a:lnTo>
                  <a:lnTo>
                    <a:pt x="640" y="93624"/>
                  </a:lnTo>
                  <a:lnTo>
                    <a:pt x="1371" y="93990"/>
                  </a:lnTo>
                </a:path>
                <a:path w="5080" h="826769">
                  <a:moveTo>
                    <a:pt x="1371" y="117761"/>
                  </a:moveTo>
                  <a:lnTo>
                    <a:pt x="1371" y="132482"/>
                  </a:lnTo>
                  <a:lnTo>
                    <a:pt x="1005" y="132847"/>
                  </a:lnTo>
                  <a:lnTo>
                    <a:pt x="365" y="132482"/>
                  </a:lnTo>
                  <a:lnTo>
                    <a:pt x="365" y="117761"/>
                  </a:lnTo>
                  <a:lnTo>
                    <a:pt x="1005" y="117396"/>
                  </a:lnTo>
                  <a:lnTo>
                    <a:pt x="1371" y="117761"/>
                  </a:lnTo>
                </a:path>
                <a:path w="5080" h="826769">
                  <a:moveTo>
                    <a:pt x="1371" y="141076"/>
                  </a:moveTo>
                  <a:lnTo>
                    <a:pt x="1371" y="155888"/>
                  </a:lnTo>
                  <a:lnTo>
                    <a:pt x="1005" y="156253"/>
                  </a:lnTo>
                  <a:lnTo>
                    <a:pt x="640" y="155888"/>
                  </a:lnTo>
                  <a:lnTo>
                    <a:pt x="640" y="141076"/>
                  </a:lnTo>
                  <a:lnTo>
                    <a:pt x="1005" y="140802"/>
                  </a:lnTo>
                  <a:lnTo>
                    <a:pt x="1371" y="141076"/>
                  </a:lnTo>
                </a:path>
                <a:path w="5080" h="826769">
                  <a:moveTo>
                    <a:pt x="1737" y="164482"/>
                  </a:moveTo>
                  <a:lnTo>
                    <a:pt x="1737" y="179294"/>
                  </a:lnTo>
                  <a:lnTo>
                    <a:pt x="1005" y="179660"/>
                  </a:lnTo>
                  <a:lnTo>
                    <a:pt x="640" y="179294"/>
                  </a:lnTo>
                  <a:lnTo>
                    <a:pt x="640" y="164482"/>
                  </a:lnTo>
                  <a:lnTo>
                    <a:pt x="1005" y="164116"/>
                  </a:lnTo>
                  <a:lnTo>
                    <a:pt x="1737" y="164482"/>
                  </a:lnTo>
                </a:path>
                <a:path w="5080" h="826769">
                  <a:moveTo>
                    <a:pt x="1737" y="187888"/>
                  </a:moveTo>
                  <a:lnTo>
                    <a:pt x="1737" y="202700"/>
                  </a:lnTo>
                  <a:lnTo>
                    <a:pt x="1371" y="203066"/>
                  </a:lnTo>
                  <a:lnTo>
                    <a:pt x="640" y="202700"/>
                  </a:lnTo>
                  <a:lnTo>
                    <a:pt x="640" y="187888"/>
                  </a:lnTo>
                  <a:lnTo>
                    <a:pt x="1371" y="187523"/>
                  </a:lnTo>
                  <a:lnTo>
                    <a:pt x="1737" y="187888"/>
                  </a:lnTo>
                </a:path>
                <a:path w="5080" h="826769">
                  <a:moveTo>
                    <a:pt x="1737" y="211294"/>
                  </a:moveTo>
                  <a:lnTo>
                    <a:pt x="1737" y="226472"/>
                  </a:lnTo>
                  <a:lnTo>
                    <a:pt x="1371" y="226746"/>
                  </a:lnTo>
                  <a:lnTo>
                    <a:pt x="1005" y="226472"/>
                  </a:lnTo>
                  <a:lnTo>
                    <a:pt x="1005" y="211294"/>
                  </a:lnTo>
                  <a:lnTo>
                    <a:pt x="1005" y="210929"/>
                  </a:lnTo>
                  <a:lnTo>
                    <a:pt x="1371" y="210929"/>
                  </a:lnTo>
                  <a:lnTo>
                    <a:pt x="1737" y="211294"/>
                  </a:lnTo>
                </a:path>
                <a:path w="5080" h="826769">
                  <a:moveTo>
                    <a:pt x="2102" y="235066"/>
                  </a:moveTo>
                  <a:lnTo>
                    <a:pt x="2102" y="249786"/>
                  </a:lnTo>
                  <a:lnTo>
                    <a:pt x="1371" y="250152"/>
                  </a:lnTo>
                  <a:lnTo>
                    <a:pt x="1005" y="249786"/>
                  </a:lnTo>
                  <a:lnTo>
                    <a:pt x="1005" y="235066"/>
                  </a:lnTo>
                  <a:lnTo>
                    <a:pt x="1371" y="234700"/>
                  </a:lnTo>
                  <a:lnTo>
                    <a:pt x="2102" y="235066"/>
                  </a:lnTo>
                </a:path>
                <a:path w="5080" h="826769">
                  <a:moveTo>
                    <a:pt x="2102" y="258472"/>
                  </a:moveTo>
                  <a:lnTo>
                    <a:pt x="2102" y="273192"/>
                  </a:lnTo>
                  <a:lnTo>
                    <a:pt x="1737" y="273558"/>
                  </a:lnTo>
                  <a:lnTo>
                    <a:pt x="1005" y="273192"/>
                  </a:lnTo>
                  <a:lnTo>
                    <a:pt x="1005" y="258472"/>
                  </a:lnTo>
                  <a:lnTo>
                    <a:pt x="1371" y="258107"/>
                  </a:lnTo>
                  <a:lnTo>
                    <a:pt x="2102" y="258472"/>
                  </a:lnTo>
                </a:path>
                <a:path w="5080" h="826769">
                  <a:moveTo>
                    <a:pt x="2102" y="281878"/>
                  </a:moveTo>
                  <a:lnTo>
                    <a:pt x="2102" y="296599"/>
                  </a:lnTo>
                  <a:lnTo>
                    <a:pt x="1737" y="296964"/>
                  </a:lnTo>
                  <a:lnTo>
                    <a:pt x="1371" y="296599"/>
                  </a:lnTo>
                  <a:lnTo>
                    <a:pt x="1005" y="281878"/>
                  </a:lnTo>
                  <a:lnTo>
                    <a:pt x="1737" y="281513"/>
                  </a:lnTo>
                  <a:lnTo>
                    <a:pt x="2102" y="281878"/>
                  </a:lnTo>
                </a:path>
                <a:path w="5080" h="826769">
                  <a:moveTo>
                    <a:pt x="2102" y="305284"/>
                  </a:moveTo>
                  <a:lnTo>
                    <a:pt x="2468" y="320005"/>
                  </a:lnTo>
                  <a:lnTo>
                    <a:pt x="1737" y="320370"/>
                  </a:lnTo>
                  <a:lnTo>
                    <a:pt x="1371" y="320005"/>
                  </a:lnTo>
                  <a:lnTo>
                    <a:pt x="1371" y="305284"/>
                  </a:lnTo>
                  <a:lnTo>
                    <a:pt x="1737" y="304919"/>
                  </a:lnTo>
                  <a:lnTo>
                    <a:pt x="2102" y="305284"/>
                  </a:lnTo>
                </a:path>
                <a:path w="5080" h="826769">
                  <a:moveTo>
                    <a:pt x="2468" y="329056"/>
                  </a:moveTo>
                  <a:lnTo>
                    <a:pt x="2468" y="343776"/>
                  </a:lnTo>
                  <a:lnTo>
                    <a:pt x="2102" y="344142"/>
                  </a:lnTo>
                  <a:lnTo>
                    <a:pt x="1371" y="343776"/>
                  </a:lnTo>
                  <a:lnTo>
                    <a:pt x="1371" y="329056"/>
                  </a:lnTo>
                  <a:lnTo>
                    <a:pt x="1737" y="328691"/>
                  </a:lnTo>
                  <a:lnTo>
                    <a:pt x="2468" y="329056"/>
                  </a:lnTo>
                </a:path>
                <a:path w="5080" h="826769">
                  <a:moveTo>
                    <a:pt x="2468" y="352371"/>
                  </a:moveTo>
                  <a:lnTo>
                    <a:pt x="2468" y="367183"/>
                  </a:lnTo>
                  <a:lnTo>
                    <a:pt x="2102" y="367548"/>
                  </a:lnTo>
                  <a:lnTo>
                    <a:pt x="1737" y="367183"/>
                  </a:lnTo>
                  <a:lnTo>
                    <a:pt x="1371" y="352371"/>
                  </a:lnTo>
                  <a:lnTo>
                    <a:pt x="2102" y="352097"/>
                  </a:lnTo>
                  <a:lnTo>
                    <a:pt x="2468" y="352371"/>
                  </a:lnTo>
                </a:path>
                <a:path w="5080" h="826769">
                  <a:moveTo>
                    <a:pt x="2468" y="375777"/>
                  </a:moveTo>
                  <a:lnTo>
                    <a:pt x="2834" y="390589"/>
                  </a:lnTo>
                  <a:lnTo>
                    <a:pt x="2102" y="390954"/>
                  </a:lnTo>
                  <a:lnTo>
                    <a:pt x="1737" y="390589"/>
                  </a:lnTo>
                  <a:lnTo>
                    <a:pt x="1737" y="375777"/>
                  </a:lnTo>
                  <a:lnTo>
                    <a:pt x="2102" y="375411"/>
                  </a:lnTo>
                  <a:lnTo>
                    <a:pt x="2468" y="375777"/>
                  </a:lnTo>
                </a:path>
                <a:path w="5080" h="826769">
                  <a:moveTo>
                    <a:pt x="2834" y="399183"/>
                  </a:moveTo>
                  <a:lnTo>
                    <a:pt x="2834" y="413995"/>
                  </a:lnTo>
                  <a:lnTo>
                    <a:pt x="2102" y="414360"/>
                  </a:lnTo>
                  <a:lnTo>
                    <a:pt x="1737" y="413995"/>
                  </a:lnTo>
                  <a:lnTo>
                    <a:pt x="1737" y="399549"/>
                  </a:lnTo>
                  <a:lnTo>
                    <a:pt x="2102" y="398817"/>
                  </a:lnTo>
                  <a:lnTo>
                    <a:pt x="2834" y="399183"/>
                  </a:lnTo>
                </a:path>
                <a:path w="5080" h="826769">
                  <a:moveTo>
                    <a:pt x="2834" y="422955"/>
                  </a:moveTo>
                  <a:lnTo>
                    <a:pt x="2834" y="437767"/>
                  </a:lnTo>
                  <a:lnTo>
                    <a:pt x="2468" y="438407"/>
                  </a:lnTo>
                  <a:lnTo>
                    <a:pt x="1737" y="437767"/>
                  </a:lnTo>
                  <a:lnTo>
                    <a:pt x="1737" y="422955"/>
                  </a:lnTo>
                  <a:lnTo>
                    <a:pt x="2468" y="422223"/>
                  </a:lnTo>
                  <a:lnTo>
                    <a:pt x="2834" y="422955"/>
                  </a:lnTo>
                </a:path>
                <a:path w="5080" h="826769">
                  <a:moveTo>
                    <a:pt x="2834" y="446727"/>
                  </a:moveTo>
                  <a:lnTo>
                    <a:pt x="2834" y="461081"/>
                  </a:lnTo>
                  <a:lnTo>
                    <a:pt x="2468" y="461813"/>
                  </a:lnTo>
                  <a:lnTo>
                    <a:pt x="2102" y="461081"/>
                  </a:lnTo>
                  <a:lnTo>
                    <a:pt x="2102" y="446727"/>
                  </a:lnTo>
                  <a:lnTo>
                    <a:pt x="2468" y="445995"/>
                  </a:lnTo>
                  <a:lnTo>
                    <a:pt x="2834" y="446727"/>
                  </a:lnTo>
                </a:path>
                <a:path w="5080" h="826769">
                  <a:moveTo>
                    <a:pt x="3200" y="470133"/>
                  </a:moveTo>
                  <a:lnTo>
                    <a:pt x="3200" y="484487"/>
                  </a:lnTo>
                  <a:lnTo>
                    <a:pt x="2468" y="485219"/>
                  </a:lnTo>
                  <a:lnTo>
                    <a:pt x="2102" y="484487"/>
                  </a:lnTo>
                  <a:lnTo>
                    <a:pt x="2102" y="470133"/>
                  </a:lnTo>
                  <a:lnTo>
                    <a:pt x="2468" y="469401"/>
                  </a:lnTo>
                  <a:lnTo>
                    <a:pt x="3200" y="470133"/>
                  </a:lnTo>
                </a:path>
                <a:path w="5080" h="826769">
                  <a:moveTo>
                    <a:pt x="3200" y="493539"/>
                  </a:moveTo>
                  <a:lnTo>
                    <a:pt x="3200" y="507893"/>
                  </a:lnTo>
                  <a:lnTo>
                    <a:pt x="2834" y="508625"/>
                  </a:lnTo>
                  <a:lnTo>
                    <a:pt x="2102" y="507893"/>
                  </a:lnTo>
                  <a:lnTo>
                    <a:pt x="2102" y="493539"/>
                  </a:lnTo>
                  <a:lnTo>
                    <a:pt x="2468" y="492807"/>
                  </a:lnTo>
                  <a:lnTo>
                    <a:pt x="3200" y="493539"/>
                  </a:lnTo>
                </a:path>
                <a:path w="5080" h="826769">
                  <a:moveTo>
                    <a:pt x="3200" y="516945"/>
                  </a:moveTo>
                  <a:lnTo>
                    <a:pt x="3200" y="531299"/>
                  </a:lnTo>
                  <a:lnTo>
                    <a:pt x="2834" y="532031"/>
                  </a:lnTo>
                  <a:lnTo>
                    <a:pt x="2468" y="531299"/>
                  </a:lnTo>
                  <a:lnTo>
                    <a:pt x="2102" y="516945"/>
                  </a:lnTo>
                  <a:lnTo>
                    <a:pt x="2834" y="516214"/>
                  </a:lnTo>
                  <a:lnTo>
                    <a:pt x="3200" y="516945"/>
                  </a:lnTo>
                </a:path>
                <a:path w="5080" h="826769">
                  <a:moveTo>
                    <a:pt x="3200" y="540351"/>
                  </a:moveTo>
                  <a:lnTo>
                    <a:pt x="3565" y="555071"/>
                  </a:lnTo>
                  <a:lnTo>
                    <a:pt x="2834" y="555803"/>
                  </a:lnTo>
                  <a:lnTo>
                    <a:pt x="2468" y="555071"/>
                  </a:lnTo>
                  <a:lnTo>
                    <a:pt x="2468" y="540351"/>
                  </a:lnTo>
                  <a:lnTo>
                    <a:pt x="2834" y="539620"/>
                  </a:lnTo>
                  <a:lnTo>
                    <a:pt x="3200" y="540351"/>
                  </a:lnTo>
                </a:path>
                <a:path w="5080" h="826769">
                  <a:moveTo>
                    <a:pt x="3565" y="564031"/>
                  </a:moveTo>
                  <a:lnTo>
                    <a:pt x="3565" y="578477"/>
                  </a:lnTo>
                  <a:lnTo>
                    <a:pt x="3200" y="579209"/>
                  </a:lnTo>
                  <a:lnTo>
                    <a:pt x="2468" y="578477"/>
                  </a:lnTo>
                  <a:lnTo>
                    <a:pt x="2468" y="564031"/>
                  </a:lnTo>
                  <a:lnTo>
                    <a:pt x="2834" y="563391"/>
                  </a:lnTo>
                  <a:lnTo>
                    <a:pt x="3565" y="564031"/>
                  </a:lnTo>
                </a:path>
                <a:path w="5080" h="826769">
                  <a:moveTo>
                    <a:pt x="3565" y="587438"/>
                  </a:moveTo>
                  <a:lnTo>
                    <a:pt x="3565" y="601883"/>
                  </a:lnTo>
                  <a:lnTo>
                    <a:pt x="3200" y="602615"/>
                  </a:lnTo>
                  <a:lnTo>
                    <a:pt x="2834" y="601883"/>
                  </a:lnTo>
                  <a:lnTo>
                    <a:pt x="2468" y="587438"/>
                  </a:lnTo>
                  <a:lnTo>
                    <a:pt x="3200" y="586706"/>
                  </a:lnTo>
                  <a:lnTo>
                    <a:pt x="3565" y="587438"/>
                  </a:lnTo>
                </a:path>
                <a:path w="5080" h="826769">
                  <a:moveTo>
                    <a:pt x="3565" y="610844"/>
                  </a:moveTo>
                  <a:lnTo>
                    <a:pt x="3931" y="625290"/>
                  </a:lnTo>
                  <a:lnTo>
                    <a:pt x="3200" y="626021"/>
                  </a:lnTo>
                  <a:lnTo>
                    <a:pt x="2834" y="625290"/>
                  </a:lnTo>
                  <a:lnTo>
                    <a:pt x="2834" y="610844"/>
                  </a:lnTo>
                  <a:lnTo>
                    <a:pt x="3200" y="610112"/>
                  </a:lnTo>
                  <a:lnTo>
                    <a:pt x="3565" y="610844"/>
                  </a:lnTo>
                </a:path>
                <a:path w="5080" h="826769">
                  <a:moveTo>
                    <a:pt x="3931" y="634250"/>
                  </a:moveTo>
                  <a:lnTo>
                    <a:pt x="3931" y="648696"/>
                  </a:lnTo>
                  <a:lnTo>
                    <a:pt x="3565" y="649427"/>
                  </a:lnTo>
                  <a:lnTo>
                    <a:pt x="2834" y="648696"/>
                  </a:lnTo>
                  <a:lnTo>
                    <a:pt x="2834" y="634250"/>
                  </a:lnTo>
                  <a:lnTo>
                    <a:pt x="3200" y="633518"/>
                  </a:lnTo>
                  <a:lnTo>
                    <a:pt x="3931" y="634250"/>
                  </a:lnTo>
                </a:path>
                <a:path w="5080" h="826769">
                  <a:moveTo>
                    <a:pt x="3931" y="658022"/>
                  </a:moveTo>
                  <a:lnTo>
                    <a:pt x="3931" y="672376"/>
                  </a:lnTo>
                  <a:lnTo>
                    <a:pt x="3565" y="673107"/>
                  </a:lnTo>
                  <a:lnTo>
                    <a:pt x="2834" y="672376"/>
                  </a:lnTo>
                  <a:lnTo>
                    <a:pt x="2834" y="658022"/>
                  </a:lnTo>
                  <a:lnTo>
                    <a:pt x="3565" y="657290"/>
                  </a:lnTo>
                  <a:lnTo>
                    <a:pt x="3931" y="658022"/>
                  </a:lnTo>
                </a:path>
                <a:path w="5080" h="826769">
                  <a:moveTo>
                    <a:pt x="3931" y="681428"/>
                  </a:moveTo>
                  <a:lnTo>
                    <a:pt x="3931" y="695782"/>
                  </a:lnTo>
                  <a:lnTo>
                    <a:pt x="3565" y="696514"/>
                  </a:lnTo>
                  <a:lnTo>
                    <a:pt x="3200" y="695782"/>
                  </a:lnTo>
                  <a:lnTo>
                    <a:pt x="3200" y="681428"/>
                  </a:lnTo>
                  <a:lnTo>
                    <a:pt x="3565" y="680696"/>
                  </a:lnTo>
                  <a:lnTo>
                    <a:pt x="3931" y="681428"/>
                  </a:lnTo>
                </a:path>
                <a:path w="5080" h="826769">
                  <a:moveTo>
                    <a:pt x="4297" y="704834"/>
                  </a:moveTo>
                  <a:lnTo>
                    <a:pt x="4297" y="719188"/>
                  </a:lnTo>
                  <a:lnTo>
                    <a:pt x="3565" y="719920"/>
                  </a:lnTo>
                  <a:lnTo>
                    <a:pt x="3200" y="719188"/>
                  </a:lnTo>
                  <a:lnTo>
                    <a:pt x="3200" y="704834"/>
                  </a:lnTo>
                  <a:lnTo>
                    <a:pt x="3565" y="704102"/>
                  </a:lnTo>
                  <a:lnTo>
                    <a:pt x="4297" y="704834"/>
                  </a:lnTo>
                </a:path>
                <a:path w="5080" h="826769">
                  <a:moveTo>
                    <a:pt x="4297" y="728240"/>
                  </a:moveTo>
                  <a:lnTo>
                    <a:pt x="4297" y="742594"/>
                  </a:lnTo>
                  <a:lnTo>
                    <a:pt x="3931" y="743326"/>
                  </a:lnTo>
                  <a:lnTo>
                    <a:pt x="3200" y="742594"/>
                  </a:lnTo>
                  <a:lnTo>
                    <a:pt x="3200" y="728240"/>
                  </a:lnTo>
                  <a:lnTo>
                    <a:pt x="3931" y="727508"/>
                  </a:lnTo>
                  <a:lnTo>
                    <a:pt x="4297" y="728240"/>
                  </a:lnTo>
                </a:path>
                <a:path w="5080" h="826769">
                  <a:moveTo>
                    <a:pt x="4297" y="751646"/>
                  </a:moveTo>
                  <a:lnTo>
                    <a:pt x="4297" y="766000"/>
                  </a:lnTo>
                  <a:lnTo>
                    <a:pt x="3931" y="767098"/>
                  </a:lnTo>
                  <a:lnTo>
                    <a:pt x="3565" y="766366"/>
                  </a:lnTo>
                  <a:lnTo>
                    <a:pt x="3200" y="751646"/>
                  </a:lnTo>
                  <a:lnTo>
                    <a:pt x="3931" y="751280"/>
                  </a:lnTo>
                  <a:lnTo>
                    <a:pt x="4297" y="751280"/>
                  </a:lnTo>
                  <a:lnTo>
                    <a:pt x="4297" y="751646"/>
                  </a:lnTo>
                </a:path>
                <a:path w="5080" h="826769">
                  <a:moveTo>
                    <a:pt x="4663" y="775326"/>
                  </a:moveTo>
                  <a:lnTo>
                    <a:pt x="4663" y="790138"/>
                  </a:lnTo>
                  <a:lnTo>
                    <a:pt x="3931" y="790504"/>
                  </a:lnTo>
                  <a:lnTo>
                    <a:pt x="3565" y="790504"/>
                  </a:lnTo>
                  <a:lnTo>
                    <a:pt x="3565" y="790138"/>
                  </a:lnTo>
                  <a:lnTo>
                    <a:pt x="3565" y="775326"/>
                  </a:lnTo>
                  <a:lnTo>
                    <a:pt x="3931" y="775052"/>
                  </a:lnTo>
                  <a:lnTo>
                    <a:pt x="4663" y="775326"/>
                  </a:lnTo>
                </a:path>
                <a:path w="5080" h="826769">
                  <a:moveTo>
                    <a:pt x="4663" y="798732"/>
                  </a:moveTo>
                  <a:lnTo>
                    <a:pt x="4663" y="813544"/>
                  </a:lnTo>
                  <a:lnTo>
                    <a:pt x="4297" y="813910"/>
                  </a:lnTo>
                  <a:lnTo>
                    <a:pt x="3565" y="813544"/>
                  </a:lnTo>
                  <a:lnTo>
                    <a:pt x="3565" y="798732"/>
                  </a:lnTo>
                  <a:lnTo>
                    <a:pt x="3931" y="798367"/>
                  </a:lnTo>
                  <a:lnTo>
                    <a:pt x="4663" y="798732"/>
                  </a:lnTo>
                </a:path>
                <a:path w="5080" h="826769">
                  <a:moveTo>
                    <a:pt x="4663" y="822138"/>
                  </a:moveTo>
                  <a:lnTo>
                    <a:pt x="4663" y="825796"/>
                  </a:lnTo>
                  <a:lnTo>
                    <a:pt x="4297" y="826161"/>
                  </a:lnTo>
                  <a:lnTo>
                    <a:pt x="3565" y="825796"/>
                  </a:lnTo>
                  <a:lnTo>
                    <a:pt x="3565" y="822138"/>
                  </a:lnTo>
                  <a:lnTo>
                    <a:pt x="4297" y="821773"/>
                  </a:lnTo>
                  <a:lnTo>
                    <a:pt x="4663" y="822138"/>
                  </a:lnTo>
                  <a:close/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2286085" y="2395122"/>
              <a:ext cx="22860" cy="34290"/>
            </a:xfrm>
            <a:custGeom>
              <a:avLst/>
              <a:gdLst/>
              <a:ahLst/>
              <a:cxnLst/>
              <a:rect l="l" t="t" r="r" b="b"/>
              <a:pathLst>
                <a:path w="22860" h="34289">
                  <a:moveTo>
                    <a:pt x="22309" y="0"/>
                  </a:moveTo>
                  <a:lnTo>
                    <a:pt x="0" y="0"/>
                  </a:lnTo>
                  <a:lnTo>
                    <a:pt x="11154" y="33829"/>
                  </a:lnTo>
                  <a:lnTo>
                    <a:pt x="22309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486605" y="2058568"/>
              <a:ext cx="0" cy="560705"/>
            </a:xfrm>
            <a:custGeom>
              <a:avLst/>
              <a:gdLst/>
              <a:ahLst/>
              <a:cxnLst/>
              <a:rect l="l" t="t" r="r" b="b"/>
              <a:pathLst>
                <a:path h="560705">
                  <a:moveTo>
                    <a:pt x="0" y="0"/>
                  </a:moveTo>
                  <a:lnTo>
                    <a:pt x="0" y="560100"/>
                  </a:lnTo>
                </a:path>
              </a:pathLst>
            </a:custGeom>
            <a:ln w="3175">
              <a:solidFill>
                <a:srgbClr val="1E46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475451" y="2616109"/>
              <a:ext cx="22860" cy="33655"/>
            </a:xfrm>
            <a:custGeom>
              <a:avLst/>
              <a:gdLst/>
              <a:ahLst/>
              <a:cxnLst/>
              <a:rect l="l" t="t" r="r" b="b"/>
              <a:pathLst>
                <a:path w="22859" h="33655">
                  <a:moveTo>
                    <a:pt x="22675" y="0"/>
                  </a:moveTo>
                  <a:lnTo>
                    <a:pt x="0" y="0"/>
                  </a:lnTo>
                  <a:lnTo>
                    <a:pt x="11154" y="33554"/>
                  </a:lnTo>
                  <a:lnTo>
                    <a:pt x="22675" y="0"/>
                  </a:lnTo>
                  <a:close/>
                </a:path>
              </a:pathLst>
            </a:custGeom>
            <a:solidFill>
              <a:srgbClr val="1E46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6" name="object 15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199" y="2700041"/>
              <a:ext cx="58699" cy="58698"/>
            </a:xfrm>
            <a:prstGeom prst="rect">
              <a:avLst/>
            </a:prstGeom>
          </p:spPr>
        </p:pic>
        <p:sp>
          <p:nvSpPr>
            <p:cNvPr id="157" name="object 157"/>
            <p:cNvSpPr/>
            <p:nvPr/>
          </p:nvSpPr>
          <p:spPr>
            <a:xfrm>
              <a:off x="1457439" y="2693916"/>
              <a:ext cx="58419" cy="635"/>
            </a:xfrm>
            <a:custGeom>
              <a:avLst/>
              <a:gdLst/>
              <a:ahLst/>
              <a:cxnLst/>
              <a:rect l="l" t="t" r="r" b="b"/>
              <a:pathLst>
                <a:path w="58419" h="635">
                  <a:moveTo>
                    <a:pt x="58333" y="0"/>
                  </a:moveTo>
                  <a:lnTo>
                    <a:pt x="0" y="0"/>
                  </a:lnTo>
                  <a:lnTo>
                    <a:pt x="0" y="365"/>
                  </a:lnTo>
                  <a:lnTo>
                    <a:pt x="58333" y="3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457439" y="2694281"/>
              <a:ext cx="58419" cy="3175"/>
            </a:xfrm>
            <a:custGeom>
              <a:avLst/>
              <a:gdLst/>
              <a:ahLst/>
              <a:cxnLst/>
              <a:rect l="l" t="t" r="r" b="b"/>
              <a:pathLst>
                <a:path w="58419" h="3175">
                  <a:moveTo>
                    <a:pt x="58333" y="0"/>
                  </a:moveTo>
                  <a:lnTo>
                    <a:pt x="0" y="0"/>
                  </a:lnTo>
                  <a:lnTo>
                    <a:pt x="0" y="2834"/>
                  </a:lnTo>
                  <a:lnTo>
                    <a:pt x="58333" y="2834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457439" y="2697116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101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1457439" y="2700773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3030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457439" y="2704339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505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457439" y="2707904"/>
              <a:ext cx="58419" cy="5715"/>
            </a:xfrm>
            <a:custGeom>
              <a:avLst/>
              <a:gdLst/>
              <a:ahLst/>
              <a:cxnLst/>
              <a:rect l="l" t="t" r="r" b="b"/>
              <a:pathLst>
                <a:path w="58419" h="5714">
                  <a:moveTo>
                    <a:pt x="58333" y="0"/>
                  </a:moveTo>
                  <a:lnTo>
                    <a:pt x="0" y="0"/>
                  </a:lnTo>
                  <a:lnTo>
                    <a:pt x="0" y="5394"/>
                  </a:lnTo>
                  <a:lnTo>
                    <a:pt x="58333" y="5394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707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457439" y="2713299"/>
              <a:ext cx="58419" cy="4445"/>
            </a:xfrm>
            <a:custGeom>
              <a:avLst/>
              <a:gdLst/>
              <a:ahLst/>
              <a:cxnLst/>
              <a:rect l="l" t="t" r="r" b="b"/>
              <a:pathLst>
                <a:path w="58419" h="4444">
                  <a:moveTo>
                    <a:pt x="58333" y="0"/>
                  </a:moveTo>
                  <a:lnTo>
                    <a:pt x="0" y="0"/>
                  </a:lnTo>
                  <a:lnTo>
                    <a:pt x="0" y="4022"/>
                  </a:lnTo>
                  <a:lnTo>
                    <a:pt x="58333" y="4022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909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457439" y="2717322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B0B0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457439" y="2720888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D0D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457439" y="2724545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0F0F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457439" y="2728110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111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1457439" y="2731676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313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457439" y="2735334"/>
              <a:ext cx="58419" cy="5080"/>
            </a:xfrm>
            <a:custGeom>
              <a:avLst/>
              <a:gdLst/>
              <a:ahLst/>
              <a:cxnLst/>
              <a:rect l="l" t="t" r="r" b="b"/>
              <a:pathLst>
                <a:path w="58419" h="5080">
                  <a:moveTo>
                    <a:pt x="58333" y="0"/>
                  </a:moveTo>
                  <a:lnTo>
                    <a:pt x="0" y="0"/>
                  </a:lnTo>
                  <a:lnTo>
                    <a:pt x="0" y="4662"/>
                  </a:lnTo>
                  <a:lnTo>
                    <a:pt x="58333" y="4662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515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457439" y="2739996"/>
              <a:ext cx="58419" cy="5080"/>
            </a:xfrm>
            <a:custGeom>
              <a:avLst/>
              <a:gdLst/>
              <a:ahLst/>
              <a:cxnLst/>
              <a:rect l="l" t="t" r="r" b="b"/>
              <a:pathLst>
                <a:path w="58419" h="5080">
                  <a:moveTo>
                    <a:pt x="58333" y="0"/>
                  </a:moveTo>
                  <a:lnTo>
                    <a:pt x="0" y="0"/>
                  </a:lnTo>
                  <a:lnTo>
                    <a:pt x="0" y="4662"/>
                  </a:lnTo>
                  <a:lnTo>
                    <a:pt x="58333" y="4662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71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457439" y="2744659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565"/>
                  </a:lnTo>
                  <a:lnTo>
                    <a:pt x="58333" y="3565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9191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457439" y="2748225"/>
              <a:ext cx="58419" cy="3810"/>
            </a:xfrm>
            <a:custGeom>
              <a:avLst/>
              <a:gdLst/>
              <a:ahLst/>
              <a:cxnLst/>
              <a:rect l="l" t="t" r="r" b="b"/>
              <a:pathLst>
                <a:path w="58419" h="3810">
                  <a:moveTo>
                    <a:pt x="58333" y="0"/>
                  </a:moveTo>
                  <a:lnTo>
                    <a:pt x="0" y="0"/>
                  </a:lnTo>
                  <a:lnTo>
                    <a:pt x="0" y="3657"/>
                  </a:lnTo>
                  <a:lnTo>
                    <a:pt x="58333" y="3657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B1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1457439" y="2751882"/>
              <a:ext cx="58419" cy="1270"/>
            </a:xfrm>
            <a:custGeom>
              <a:avLst/>
              <a:gdLst/>
              <a:ahLst/>
              <a:cxnLst/>
              <a:rect l="l" t="t" r="r" b="b"/>
              <a:pathLst>
                <a:path w="58419" h="1269">
                  <a:moveTo>
                    <a:pt x="58333" y="0"/>
                  </a:moveTo>
                  <a:lnTo>
                    <a:pt x="0" y="0"/>
                  </a:lnTo>
                  <a:lnTo>
                    <a:pt x="0" y="731"/>
                  </a:lnTo>
                  <a:lnTo>
                    <a:pt x="58333" y="731"/>
                  </a:lnTo>
                  <a:lnTo>
                    <a:pt x="58333" y="0"/>
                  </a:lnTo>
                  <a:close/>
                </a:path>
              </a:pathLst>
            </a:custGeom>
            <a:solidFill>
              <a:srgbClr val="1D1D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1457804" y="2694647"/>
              <a:ext cx="57785" cy="57785"/>
            </a:xfrm>
            <a:custGeom>
              <a:avLst/>
              <a:gdLst/>
              <a:ahLst/>
              <a:cxnLst/>
              <a:rect l="l" t="t" r="r" b="b"/>
              <a:pathLst>
                <a:path w="57784" h="57785">
                  <a:moveTo>
                    <a:pt x="0" y="28800"/>
                  </a:moveTo>
                  <a:lnTo>
                    <a:pt x="28801" y="0"/>
                  </a:lnTo>
                  <a:lnTo>
                    <a:pt x="34926" y="731"/>
                  </a:lnTo>
                  <a:lnTo>
                    <a:pt x="57602" y="28800"/>
                  </a:lnTo>
                  <a:lnTo>
                    <a:pt x="57236" y="34560"/>
                  </a:lnTo>
                  <a:lnTo>
                    <a:pt x="28801" y="57600"/>
                  </a:lnTo>
                  <a:lnTo>
                    <a:pt x="23040" y="57235"/>
                  </a:lnTo>
                  <a:lnTo>
                    <a:pt x="0" y="28800"/>
                  </a:lnTo>
                </a:path>
              </a:pathLst>
            </a:custGeom>
            <a:ln w="3175">
              <a:solidFill>
                <a:srgbClr val="3F3F3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5" name="object 175"/>
          <p:cNvSpPr txBox="1"/>
          <p:nvPr/>
        </p:nvSpPr>
        <p:spPr>
          <a:xfrm>
            <a:off x="3318724" y="2727662"/>
            <a:ext cx="179705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25" dirty="0">
                <a:latin typeface="Calibri"/>
                <a:cs typeface="Calibri"/>
              </a:rPr>
              <a:t>2,2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1396828" y="2753628"/>
            <a:ext cx="179705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spc="-25" dirty="0">
                <a:latin typeface="Calibri"/>
                <a:cs typeface="Calibri"/>
              </a:rPr>
              <a:t>0,4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1205645" y="2290078"/>
            <a:ext cx="243204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i="1" spc="-25" dirty="0">
                <a:latin typeface="Calibri"/>
                <a:cs typeface="Calibri"/>
              </a:rPr>
              <a:t>OUT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1747378" y="2181093"/>
            <a:ext cx="88900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i="1" spc="-50" dirty="0">
                <a:latin typeface="Calibri"/>
                <a:cs typeface="Calibri"/>
              </a:rPr>
              <a:t>P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1754509" y="1673200"/>
            <a:ext cx="96520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i="1" spc="-50" dirty="0">
                <a:latin typeface="Calibri"/>
                <a:cs typeface="Calibri"/>
              </a:rPr>
              <a:t>A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2615522" y="2620597"/>
            <a:ext cx="88900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i="1" spc="-50" dirty="0">
                <a:latin typeface="Calibri"/>
                <a:cs typeface="Calibri"/>
              </a:rPr>
              <a:t>P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2632072" y="2167470"/>
            <a:ext cx="96520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i="1" spc="-50" dirty="0">
                <a:latin typeface="Calibri"/>
                <a:cs typeface="Calibri"/>
              </a:rPr>
              <a:t>A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2708691" y="1664971"/>
            <a:ext cx="88900" cy="172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i="1" spc="-50" dirty="0">
                <a:latin typeface="Calibri"/>
                <a:cs typeface="Calibri"/>
              </a:rPr>
              <a:t>P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2011707" y="1061807"/>
            <a:ext cx="1486535" cy="520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R="5080" algn="r">
              <a:lnSpc>
                <a:spcPts val="1055"/>
              </a:lnSpc>
              <a:spcBef>
                <a:spcPts val="110"/>
              </a:spcBef>
            </a:pPr>
            <a:r>
              <a:rPr sz="950" spc="-25" dirty="0">
                <a:latin typeface="Calibri"/>
                <a:cs typeface="Calibri"/>
              </a:rPr>
              <a:t>3,3</a:t>
            </a:r>
            <a:endParaRPr sz="950">
              <a:latin typeface="Calibri"/>
              <a:cs typeface="Calibri"/>
            </a:endParaRPr>
          </a:p>
          <a:p>
            <a:pPr marL="33020" algn="ctr">
              <a:lnSpc>
                <a:spcPts val="1055"/>
              </a:lnSpc>
            </a:pPr>
            <a:r>
              <a:rPr sz="950" i="1" spc="-50" dirty="0">
                <a:latin typeface="Calibri"/>
                <a:cs typeface="Calibri"/>
              </a:rPr>
              <a:t>A</a:t>
            </a:r>
            <a:endParaRPr sz="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950" dirty="0">
                <a:latin typeface="Calibri"/>
                <a:cs typeface="Calibri"/>
              </a:rPr>
              <a:t>FIRM </a:t>
            </a:r>
            <a:r>
              <a:rPr sz="950" spc="-50" dirty="0">
                <a:latin typeface="Calibri"/>
                <a:cs typeface="Calibri"/>
              </a:rPr>
              <a:t>2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  <p:transition>
    <p:spli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" y="115358"/>
            <a:ext cx="1078226" cy="3350051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85" y="-396"/>
            <a:ext cx="891116" cy="3458751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9151" cy="34607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2181922"/>
            <a:ext cx="659696" cy="39289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65781D42-087D-484C-840B-CFDCDDEB2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id="{2F2D0089-EE06-49C0-9C5F-56B94DF2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2169108"/>
            <a:ext cx="4008917" cy="1095242"/>
          </a:xfrm>
          <a:custGeom>
            <a:avLst/>
            <a:gdLst>
              <a:gd name="T0" fmla="*/ 2253 w 2259"/>
              <a:gd name="T1" fmla="*/ 195 h 413"/>
              <a:gd name="T2" fmla="*/ 2064 w 2259"/>
              <a:gd name="T3" fmla="*/ 7 h 413"/>
              <a:gd name="T4" fmla="*/ 2062 w 2259"/>
              <a:gd name="T5" fmla="*/ 5 h 413"/>
              <a:gd name="T6" fmla="*/ 2048 w 2259"/>
              <a:gd name="T7" fmla="*/ 0 h 413"/>
              <a:gd name="T8" fmla="*/ 891 w 2259"/>
              <a:gd name="T9" fmla="*/ 0 h 413"/>
              <a:gd name="T10" fmla="*/ 851 w 2259"/>
              <a:gd name="T11" fmla="*/ 0 h 413"/>
              <a:gd name="T12" fmla="*/ 541 w 2259"/>
              <a:gd name="T13" fmla="*/ 0 h 413"/>
              <a:gd name="T14" fmla="*/ 54 w 2259"/>
              <a:gd name="T15" fmla="*/ 0 h 413"/>
              <a:gd name="T16" fmla="*/ 0 w 2259"/>
              <a:gd name="T17" fmla="*/ 0 h 413"/>
              <a:gd name="T18" fmla="*/ 0 w 2259"/>
              <a:gd name="T19" fmla="*/ 413 h 413"/>
              <a:gd name="T20" fmla="*/ 54 w 2259"/>
              <a:gd name="T21" fmla="*/ 413 h 413"/>
              <a:gd name="T22" fmla="*/ 541 w 2259"/>
              <a:gd name="T23" fmla="*/ 413 h 413"/>
              <a:gd name="T24" fmla="*/ 851 w 2259"/>
              <a:gd name="T25" fmla="*/ 413 h 413"/>
              <a:gd name="T26" fmla="*/ 891 w 2259"/>
              <a:gd name="T27" fmla="*/ 413 h 413"/>
              <a:gd name="T28" fmla="*/ 2048 w 2259"/>
              <a:gd name="T29" fmla="*/ 413 h 413"/>
              <a:gd name="T30" fmla="*/ 2062 w 2259"/>
              <a:gd name="T31" fmla="*/ 408 h 413"/>
              <a:gd name="T32" fmla="*/ 2064 w 2259"/>
              <a:gd name="T33" fmla="*/ 406 h 413"/>
              <a:gd name="T34" fmla="*/ 2253 w 2259"/>
              <a:gd name="T35" fmla="*/ 217 h 413"/>
              <a:gd name="T36" fmla="*/ 2253 w 2259"/>
              <a:gd name="T37" fmla="*/ 195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9" h="413">
                <a:moveTo>
                  <a:pt x="2253" y="195"/>
                </a:moveTo>
                <a:cubicBezTo>
                  <a:pt x="2064" y="7"/>
                  <a:pt x="2064" y="7"/>
                  <a:pt x="2064" y="7"/>
                </a:cubicBezTo>
                <a:cubicBezTo>
                  <a:pt x="2064" y="6"/>
                  <a:pt x="2063" y="5"/>
                  <a:pt x="2062" y="5"/>
                </a:cubicBezTo>
                <a:cubicBezTo>
                  <a:pt x="2058" y="2"/>
                  <a:pt x="2053" y="0"/>
                  <a:pt x="2048" y="0"/>
                </a:cubicBezTo>
                <a:cubicBezTo>
                  <a:pt x="891" y="0"/>
                  <a:pt x="891" y="0"/>
                  <a:pt x="891" y="0"/>
                </a:cubicBezTo>
                <a:cubicBezTo>
                  <a:pt x="851" y="0"/>
                  <a:pt x="851" y="0"/>
                  <a:pt x="851" y="0"/>
                </a:cubicBezTo>
                <a:cubicBezTo>
                  <a:pt x="541" y="0"/>
                  <a:pt x="541" y="0"/>
                  <a:pt x="541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13"/>
                  <a:pt x="0" y="413"/>
                  <a:pt x="0" y="413"/>
                </a:cubicBezTo>
                <a:cubicBezTo>
                  <a:pt x="54" y="413"/>
                  <a:pt x="54" y="413"/>
                  <a:pt x="54" y="413"/>
                </a:cubicBezTo>
                <a:cubicBezTo>
                  <a:pt x="541" y="413"/>
                  <a:pt x="541" y="413"/>
                  <a:pt x="541" y="413"/>
                </a:cubicBezTo>
                <a:cubicBezTo>
                  <a:pt x="851" y="413"/>
                  <a:pt x="851" y="413"/>
                  <a:pt x="85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2048" y="413"/>
                  <a:pt x="2048" y="413"/>
                  <a:pt x="2048" y="413"/>
                </a:cubicBezTo>
                <a:cubicBezTo>
                  <a:pt x="2053" y="413"/>
                  <a:pt x="2058" y="411"/>
                  <a:pt x="2062" y="408"/>
                </a:cubicBezTo>
                <a:cubicBezTo>
                  <a:pt x="2063" y="407"/>
                  <a:pt x="2064" y="406"/>
                  <a:pt x="2064" y="406"/>
                </a:cubicBezTo>
                <a:cubicBezTo>
                  <a:pt x="2253" y="217"/>
                  <a:pt x="2253" y="217"/>
                  <a:pt x="2253" y="217"/>
                </a:cubicBezTo>
                <a:cubicBezTo>
                  <a:pt x="2259" y="211"/>
                  <a:pt x="2259" y="201"/>
                  <a:pt x="2253" y="195"/>
                </a:cubicBezTo>
                <a:close/>
              </a:path>
            </a:pathLst>
          </a:custGeom>
          <a:solidFill>
            <a:srgbClr val="000000">
              <a:alpha val="92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bject 4"/>
          <p:cNvSpPr txBox="1"/>
          <p:nvPr/>
        </p:nvSpPr>
        <p:spPr>
          <a:xfrm>
            <a:off x="409786" y="2335687"/>
            <a:ext cx="3198257" cy="7459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12700" marR="508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0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Let’s re-define firm 1 and 2's available strategies in the example of a game tree we described a few minutes ago</a:t>
            </a:r>
            <a:r>
              <a:rPr lang="en-US" sz="1100" spc="-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  <a:endParaRPr lang="en-US" sz="11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768" y="196400"/>
            <a:ext cx="3911170" cy="1805926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713734" y="358775"/>
            <a:ext cx="3896366" cy="34509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sz="1100" spc="-30" dirty="0">
                <a:latin typeface="Sitka Text" pitchFamily="2" charset="0"/>
                <a:cs typeface="Tahoma"/>
              </a:rPr>
              <a:t>Let's now </a:t>
            </a:r>
            <a:r>
              <a:rPr lang="en-US" sz="1100" spc="-30" dirty="0">
                <a:latin typeface="Sitka Text" pitchFamily="2" charset="0"/>
                <a:cs typeface="Tahoma"/>
              </a:rPr>
              <a:t>f</a:t>
            </a:r>
            <a:r>
              <a:rPr sz="1100" spc="-30" dirty="0">
                <a:latin typeface="Sitka Text" pitchFamily="2" charset="0"/>
                <a:cs typeface="Tahoma"/>
              </a:rPr>
              <a:t>ind the strategy spaces of a game with three players: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9650" y="815975"/>
            <a:ext cx="3200400" cy="18288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515108" y="2838563"/>
            <a:ext cx="2618741" cy="53594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>
            <a:defPPr>
              <a:defRPr lang="en-US"/>
            </a:defPPr>
            <a:lvl1pPr marL="12700" marR="5080">
              <a:lnSpc>
                <a:spcPct val="102600"/>
              </a:lnSpc>
              <a:spcBef>
                <a:spcPts val="55"/>
              </a:spcBef>
              <a:defRPr sz="1100" spc="-30">
                <a:latin typeface="Sitka Text" pitchFamily="2" charset="0"/>
                <a:cs typeface="Tahoma"/>
              </a:defRPr>
            </a:lvl1pPr>
          </a:lstStyle>
          <a:p>
            <a:r>
              <a:rPr lang="en-US" dirty="0"/>
              <a:t>S</a:t>
            </a:r>
            <a:r>
              <a:rPr dirty="0"/>
              <a:t>1 = {U, D}</a:t>
            </a:r>
          </a:p>
          <a:p>
            <a:r>
              <a:rPr lang="en-US" dirty="0"/>
              <a:t>S</a:t>
            </a:r>
            <a:r>
              <a:rPr dirty="0"/>
              <a:t>2 = {AC, AE, BC, BE}; and</a:t>
            </a:r>
          </a:p>
          <a:p>
            <a:r>
              <a:rPr lang="en-US" dirty="0"/>
              <a:t>S</a:t>
            </a:r>
            <a:r>
              <a:rPr dirty="0"/>
              <a:t>3 ={RP,RQ,TP,TQ}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04850" y="358775"/>
            <a:ext cx="3623310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55"/>
              </a:spcBef>
            </a:pP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When</a:t>
            </a:r>
            <a:r>
              <a:rPr sz="1100" spc="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100" spc="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game</a:t>
            </a:r>
            <a:r>
              <a:rPr sz="1100" spc="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is</a:t>
            </a:r>
            <a:r>
              <a:rPr sz="1100" spc="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000000"/>
                </a:solidFill>
                <a:latin typeface="Arial"/>
                <a:cs typeface="Arial"/>
              </a:rPr>
              <a:t>played</a:t>
            </a:r>
            <a:r>
              <a:rPr sz="1100" spc="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000000"/>
                </a:solidFill>
                <a:latin typeface="Arial"/>
                <a:cs typeface="Arial"/>
              </a:rPr>
              <a:t>simultaneously,</a:t>
            </a:r>
            <a:r>
              <a:rPr sz="1100" spc="7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we</a:t>
            </a:r>
            <a:r>
              <a:rPr sz="1100" spc="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can</a:t>
            </a:r>
            <a:r>
              <a:rPr sz="1100" spc="6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000000"/>
                </a:solidFill>
                <a:latin typeface="Arial"/>
                <a:cs typeface="Arial"/>
              </a:rPr>
              <a:t>represent</a:t>
            </a:r>
            <a:r>
              <a:rPr sz="1100" spc="-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spc="80" dirty="0">
                <a:solidFill>
                  <a:srgbClr val="000000"/>
                </a:solidFill>
                <a:latin typeface="Arial"/>
                <a:cs typeface="Arial"/>
              </a:rPr>
              <a:t>it</a:t>
            </a:r>
            <a:r>
              <a:rPr sz="11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using</a:t>
            </a:r>
            <a:r>
              <a:rPr sz="1100" spc="8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100" spc="8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000000"/>
                </a:solidFill>
                <a:latin typeface="Arial"/>
                <a:cs typeface="Arial"/>
              </a:rPr>
              <a:t>matrix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0937" y="1339712"/>
            <a:ext cx="2752725" cy="447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40" dirty="0">
                <a:latin typeface="Arial"/>
                <a:cs typeface="Arial"/>
              </a:rPr>
              <a:t>Example: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ahoma"/>
                <a:cs typeface="Tahoma"/>
              </a:rPr>
              <a:t>Prisoners'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ahoma"/>
                <a:cs typeface="Tahoma"/>
              </a:rPr>
              <a:t>Dilemma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ahoma"/>
                <a:cs typeface="Tahoma"/>
              </a:rPr>
              <a:t>game.</a:t>
            </a:r>
            <a:endParaRPr sz="1000" dirty="0">
              <a:latin typeface="Tahoma"/>
              <a:cs typeface="Tahoma"/>
            </a:endParaRPr>
          </a:p>
          <a:p>
            <a:pPr marR="5080" algn="r">
              <a:lnSpc>
                <a:spcPct val="100000"/>
              </a:lnSpc>
              <a:spcBef>
                <a:spcPts val="925"/>
              </a:spcBef>
            </a:pPr>
            <a:r>
              <a:rPr sz="1000" i="1" spc="-35" dirty="0">
                <a:latin typeface="Arial"/>
                <a:cs typeface="Arial"/>
              </a:rPr>
              <a:t>Prisoner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i="1" spc="-50" dirty="0">
                <a:latin typeface="Arial"/>
                <a:cs typeface="Arial"/>
              </a:rPr>
              <a:t>2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18828" y="1864182"/>
            <a:ext cx="4267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40" dirty="0">
                <a:latin typeface="Tahoma"/>
                <a:cs typeface="Tahoma"/>
              </a:rPr>
              <a:t>Confess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8852" y="1864182"/>
            <a:ext cx="7696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Tahoma"/>
                <a:cs typeface="Tahoma"/>
              </a:rPr>
              <a:t>Don't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ahoma"/>
                <a:cs typeface="Tahoma"/>
              </a:rPr>
              <a:t>Confess</a:t>
            </a:r>
            <a:endParaRPr sz="1000">
              <a:latin typeface="Tahoma"/>
              <a:cs typeface="Tahoma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10497"/>
              </p:ext>
            </p:extLst>
          </p:nvPr>
        </p:nvGraphicFramePr>
        <p:xfrm>
          <a:off x="2689718" y="2082353"/>
          <a:ext cx="1463039" cy="303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7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765">
                <a:tc>
                  <a:txBody>
                    <a:bodyPr/>
                    <a:lstStyle/>
                    <a:p>
                      <a:pPr marL="1270" algn="ctr">
                        <a:lnSpc>
                          <a:spcPts val="1015"/>
                        </a:lnSpc>
                      </a:pPr>
                      <a:r>
                        <a:rPr sz="1000" spc="24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1000" dirty="0">
                          <a:latin typeface="Tahoma"/>
                          <a:cs typeface="Tahoma"/>
                        </a:rPr>
                        <a:t>5,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24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0,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24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1000" spc="-25" dirty="0">
                          <a:latin typeface="Tahoma"/>
                          <a:cs typeface="Tahoma"/>
                        </a:rPr>
                        <a:t>15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marL="1270" algn="ctr">
                        <a:lnSpc>
                          <a:spcPts val="1015"/>
                        </a:lnSpc>
                      </a:pPr>
                      <a:r>
                        <a:rPr sz="1000" spc="24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1000" spc="-10" dirty="0">
                          <a:latin typeface="Tahoma"/>
                          <a:cs typeface="Tahoma"/>
                        </a:rPr>
                        <a:t>15,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0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015"/>
                        </a:lnSpc>
                      </a:pPr>
                      <a:r>
                        <a:rPr sz="1000" spc="24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1000" dirty="0">
                          <a:latin typeface="Tahoma"/>
                          <a:cs typeface="Tahoma"/>
                        </a:rPr>
                        <a:t>1,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240" dirty="0">
                          <a:latin typeface="Lucida Sans Unicode"/>
                          <a:cs typeface="Lucida Sans Unicode"/>
                        </a:rPr>
                        <a:t>-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1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1113586" y="2016023"/>
            <a:ext cx="5619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35" dirty="0">
                <a:latin typeface="Arial"/>
                <a:cs typeface="Arial"/>
              </a:rPr>
              <a:t>Prisoner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i="1" spc="-50" dirty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15884" y="2016023"/>
            <a:ext cx="769620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145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ahoma"/>
                <a:cs typeface="Tahoma"/>
              </a:rPr>
              <a:t>Confess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ahoma"/>
                <a:cs typeface="Tahoma"/>
              </a:rPr>
              <a:t>Don't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ahoma"/>
                <a:cs typeface="Tahoma"/>
              </a:rPr>
              <a:t>Confess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  <p:transition>
    <p:spli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788390" y="182798"/>
            <a:ext cx="3421660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Another</a:t>
            </a:r>
            <a:r>
              <a:rPr sz="1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Arial"/>
                <a:cs typeface="Arial"/>
              </a:rPr>
              <a:t>example</a:t>
            </a:r>
            <a:r>
              <a:rPr sz="1200"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1200" spc="1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200" spc="1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000000"/>
                </a:solidFill>
                <a:latin typeface="Arial"/>
                <a:cs typeface="Arial"/>
              </a:rPr>
              <a:t>simultaneous-</a:t>
            </a:r>
            <a:r>
              <a:rPr sz="1200" dirty="0">
                <a:solidFill>
                  <a:srgbClr val="000000"/>
                </a:solidFill>
                <a:latin typeface="Arial"/>
                <a:cs typeface="Arial"/>
              </a:rPr>
              <a:t>move</a:t>
            </a:r>
            <a:r>
              <a:rPr sz="1200" spc="1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200" spc="-20" dirty="0">
                <a:solidFill>
                  <a:srgbClr val="000000"/>
                </a:solidFill>
                <a:latin typeface="Arial"/>
                <a:cs typeface="Arial"/>
              </a:rPr>
              <a:t>game</a:t>
            </a:r>
            <a:r>
              <a:rPr lang="en-US" sz="1200" spc="-20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8390" y="507235"/>
            <a:ext cx="3733800" cy="565539"/>
          </a:xfrm>
          <a:prstGeom prst="rect">
            <a:avLst/>
          </a:prstGeom>
        </p:spPr>
        <p:txBody>
          <a:bodyPr vert="horz" wrap="square" lIns="0" tIns="11430" rIns="0" bIns="0" rtlCol="0" anchor="t">
            <a:spAutoFit/>
          </a:bodyPr>
          <a:lstStyle>
            <a:lvl1pPr marL="12700" defTabSz="230520">
              <a:lnSpc>
                <a:spcPct val="100000"/>
              </a:lnSpc>
              <a:spcBef>
                <a:spcPts val="90"/>
              </a:spcBef>
              <a:buNone/>
              <a:defRPr sz="110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sz="1200" dirty="0"/>
              <a:t>The battle of the sexes game.(I know the game is sexist, but please don't call it the battle of the sexist game !)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87780"/>
              </p:ext>
            </p:extLst>
          </p:nvPr>
        </p:nvGraphicFramePr>
        <p:xfrm>
          <a:off x="2691749" y="2055378"/>
          <a:ext cx="944880" cy="303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4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765"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1,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0,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0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0,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0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2,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1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7" name="Group 16">
            <a:extLst>
              <a:ext uri="{FF2B5EF4-FFF2-40B4-BE49-F238E27FC236}">
                <a16:creationId xmlns:a16="http://schemas.microsoft.com/office/drawing/2014/main" id="{F92C3E84-C855-52EF-9983-A3051804FDB1}"/>
              </a:ext>
            </a:extLst>
          </p:cNvPr>
          <p:cNvGrpSpPr/>
          <p:nvPr/>
        </p:nvGrpSpPr>
        <p:grpSpPr>
          <a:xfrm>
            <a:off x="1622869" y="1686647"/>
            <a:ext cx="1952329" cy="651003"/>
            <a:chOff x="1622869" y="1686647"/>
            <a:chExt cx="1952329" cy="651003"/>
          </a:xfrm>
        </p:grpSpPr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89A4B5A7-3455-4ECC-1460-5AF9AC7DF99D}"/>
                </a:ext>
              </a:extLst>
            </p:cNvPr>
            <p:cNvSpPr txBox="1"/>
            <p:nvPr/>
          </p:nvSpPr>
          <p:spPr>
            <a:xfrm>
              <a:off x="3067050" y="1686647"/>
              <a:ext cx="485775" cy="1660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1000" i="1" spc="-50" dirty="0">
                  <a:latin typeface="Arial"/>
                  <a:cs typeface="Arial"/>
                </a:rPr>
                <a:t>Wife</a:t>
              </a:r>
              <a:endParaRPr sz="1000" dirty="0">
                <a:latin typeface="Arial"/>
                <a:cs typeface="Arial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633F4B5-1FB2-6B4C-BF6E-FF4C2742D801}"/>
                </a:ext>
              </a:extLst>
            </p:cNvPr>
            <p:cNvGrpSpPr/>
            <p:nvPr/>
          </p:nvGrpSpPr>
          <p:grpSpPr>
            <a:xfrm>
              <a:off x="1622869" y="1860854"/>
              <a:ext cx="1952329" cy="476796"/>
              <a:chOff x="1622869" y="1860854"/>
              <a:chExt cx="1952329" cy="476796"/>
            </a:xfrm>
          </p:grpSpPr>
          <p:sp>
            <p:nvSpPr>
              <p:cNvPr id="8" name="object 8"/>
              <p:cNvSpPr txBox="1"/>
              <p:nvPr/>
            </p:nvSpPr>
            <p:spPr>
              <a:xfrm>
                <a:off x="1622869" y="2008085"/>
                <a:ext cx="485775" cy="177800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95"/>
                  </a:spcBef>
                </a:pPr>
                <a:r>
                  <a:rPr sz="1000" i="1" spc="-50" dirty="0">
                    <a:latin typeface="Arial"/>
                    <a:cs typeface="Arial"/>
                  </a:rPr>
                  <a:t>Husband</a:t>
                </a:r>
                <a:endParaRPr sz="1000" dirty="0">
                  <a:latin typeface="Arial"/>
                  <a:cs typeface="Arial"/>
                </a:endParaRPr>
              </a:p>
            </p:txBody>
          </p:sp>
          <p:sp>
            <p:nvSpPr>
              <p:cNvPr id="9" name="object 9"/>
              <p:cNvSpPr txBox="1"/>
              <p:nvPr/>
            </p:nvSpPr>
            <p:spPr>
              <a:xfrm>
                <a:off x="2246998" y="2008085"/>
                <a:ext cx="347980" cy="329565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3970" marR="5080" indent="-1905">
                  <a:lnSpc>
                    <a:spcPct val="100000"/>
                  </a:lnSpc>
                  <a:spcBef>
                    <a:spcPts val="95"/>
                  </a:spcBef>
                </a:pPr>
                <a:r>
                  <a:rPr sz="1000" spc="-40" dirty="0">
                    <a:latin typeface="Tahoma"/>
                    <a:cs typeface="Tahoma"/>
                  </a:rPr>
                  <a:t>Opera</a:t>
                </a:r>
                <a:r>
                  <a:rPr sz="1000" spc="-40" dirty="0">
                    <a:latin typeface="Times New Roman"/>
                    <a:cs typeface="Times New Roman"/>
                  </a:rPr>
                  <a:t> </a:t>
                </a:r>
                <a:r>
                  <a:rPr sz="1000" spc="-20" dirty="0">
                    <a:latin typeface="Tahoma"/>
                    <a:cs typeface="Tahoma"/>
                  </a:rPr>
                  <a:t>Movie</a:t>
                </a:r>
                <a:endParaRPr sz="1000" dirty="0">
                  <a:latin typeface="Tahoma"/>
                  <a:cs typeface="Tahoma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02EEC69-DCB0-47E6-D42E-7E97435D6571}"/>
                  </a:ext>
                </a:extLst>
              </p:cNvPr>
              <p:cNvSpPr txBox="1"/>
              <p:nvPr/>
            </p:nvSpPr>
            <p:spPr>
              <a:xfrm>
                <a:off x="2698289" y="1863845"/>
                <a:ext cx="390575" cy="166071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>
                <a:defPPr>
                  <a:defRPr lang="en-US"/>
                </a:defPPr>
                <a:lvl1pPr marL="13970" marR="5080" indent="-1905">
                  <a:lnSpc>
                    <a:spcPct val="100000"/>
                  </a:lnSpc>
                  <a:spcBef>
                    <a:spcPts val="95"/>
                  </a:spcBef>
                  <a:defRPr sz="1000" spc="-40">
                    <a:latin typeface="Tahoma"/>
                    <a:cs typeface="Tahoma"/>
                  </a:defRPr>
                </a:lvl1pPr>
              </a:lstStyle>
              <a:p>
                <a:r>
                  <a:rPr lang="en-US" dirty="0"/>
                  <a:t>Opera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F6C7BCB-AC4A-4F7F-B428-08D6ACD7D510}"/>
                  </a:ext>
                </a:extLst>
              </p:cNvPr>
              <p:cNvSpPr txBox="1"/>
              <p:nvPr/>
            </p:nvSpPr>
            <p:spPr>
              <a:xfrm>
                <a:off x="3184623" y="1860854"/>
                <a:ext cx="390575" cy="166071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>
                <a:defPPr>
                  <a:defRPr lang="en-US"/>
                </a:defPPr>
                <a:lvl1pPr marL="13970" marR="5080" indent="-1905">
                  <a:lnSpc>
                    <a:spcPct val="100000"/>
                  </a:lnSpc>
                  <a:spcBef>
                    <a:spcPts val="95"/>
                  </a:spcBef>
                  <a:defRPr sz="1000" spc="-40">
                    <a:latin typeface="Tahoma"/>
                    <a:cs typeface="Tahoma"/>
                  </a:defRPr>
                </a:lvl1pPr>
              </a:lstStyle>
              <a:p>
                <a:r>
                  <a:rPr lang="en-US" dirty="0"/>
                  <a:t>Movie</a:t>
                </a:r>
              </a:p>
            </p:txBody>
          </p:sp>
        </p:grp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3C52DFBA-5F99-2FF0-E8E6-96619EE53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8" y="1238520"/>
            <a:ext cx="1410737" cy="1410737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24319" y="1111948"/>
            <a:ext cx="3326129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Yet,</a:t>
            </a:r>
            <a:r>
              <a:rPr sz="11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another</a:t>
            </a:r>
            <a:r>
              <a:rPr sz="11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example</a:t>
            </a:r>
            <a:r>
              <a:rPr sz="11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of</a:t>
            </a:r>
            <a:r>
              <a:rPr sz="11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sz="11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spc="-10" dirty="0">
                <a:solidFill>
                  <a:srgbClr val="000000"/>
                </a:solidFill>
                <a:latin typeface="Arial"/>
                <a:cs typeface="Arial"/>
              </a:rPr>
              <a:t>simultaneous-</a:t>
            </a:r>
            <a:r>
              <a:rPr sz="1100" dirty="0">
                <a:solidFill>
                  <a:srgbClr val="000000"/>
                </a:solidFill>
                <a:latin typeface="Arial"/>
                <a:cs typeface="Arial"/>
              </a:rPr>
              <a:t>move</a:t>
            </a:r>
            <a:r>
              <a:rPr sz="1100" spc="114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100" spc="-20" dirty="0">
                <a:solidFill>
                  <a:srgbClr val="000000"/>
                </a:solidFill>
                <a:latin typeface="Arial"/>
                <a:cs typeface="Arial"/>
              </a:rPr>
              <a:t>game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1344" y="1339062"/>
            <a:ext cx="3177540" cy="599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35" dirty="0">
                <a:latin typeface="Tahoma"/>
                <a:cs typeface="Tahoma"/>
              </a:rPr>
              <a:t>Pareto-</a:t>
            </a:r>
            <a:r>
              <a:rPr sz="1000" spc="-25" dirty="0">
                <a:latin typeface="Tahoma"/>
                <a:cs typeface="Tahoma"/>
              </a:rPr>
              <a:t>coordination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ahoma"/>
                <a:cs typeface="Tahoma"/>
              </a:rPr>
              <a:t>game.</a:t>
            </a:r>
            <a:endParaRPr sz="1000">
              <a:latin typeface="Tahoma"/>
              <a:cs typeface="Tahoma"/>
            </a:endParaRPr>
          </a:p>
          <a:p>
            <a:pPr marL="1574800" algn="ctr">
              <a:lnSpc>
                <a:spcPts val="1200"/>
              </a:lnSpc>
              <a:spcBef>
                <a:spcPts val="925"/>
              </a:spcBef>
            </a:pPr>
            <a:r>
              <a:rPr sz="1000" i="1" dirty="0">
                <a:latin typeface="Arial"/>
                <a:cs typeface="Arial"/>
              </a:rPr>
              <a:t>Firm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i="1" spc="-50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589405" algn="ctr">
              <a:lnSpc>
                <a:spcPts val="1200"/>
              </a:lnSpc>
              <a:tabLst>
                <a:tab pos="2479040" algn="l"/>
              </a:tabLst>
            </a:pPr>
            <a:r>
              <a:rPr sz="1000" spc="-30" dirty="0">
                <a:latin typeface="Tahoma"/>
                <a:cs typeface="Tahoma"/>
              </a:rPr>
              <a:t>Superior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ahoma"/>
                <a:cs typeface="Tahoma"/>
              </a:rPr>
              <a:t>tech.</a:t>
            </a:r>
            <a:r>
              <a:rPr sz="1000" dirty="0">
                <a:latin typeface="Times New Roman"/>
                <a:cs typeface="Times New Roman"/>
              </a:rPr>
              <a:t>	</a:t>
            </a:r>
            <a:r>
              <a:rPr sz="1000" spc="-40" dirty="0">
                <a:latin typeface="Tahoma"/>
                <a:cs typeface="Tahoma"/>
              </a:rPr>
              <a:t>Inferior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ahoma"/>
                <a:cs typeface="Tahoma"/>
              </a:rPr>
              <a:t>tech.</a:t>
            </a:r>
            <a:endParaRPr sz="1000">
              <a:latin typeface="Tahoma"/>
              <a:cs typeface="Tahom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425039" y="1945728"/>
          <a:ext cx="1713864" cy="303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96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1765"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2,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2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0,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0</a:t>
                      </a:r>
                      <a:endParaRPr sz="10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765"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0,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0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15"/>
                        </a:lnSpc>
                      </a:pPr>
                      <a:r>
                        <a:rPr sz="1000" dirty="0">
                          <a:latin typeface="Tahoma"/>
                          <a:cs typeface="Tahoma"/>
                        </a:rPr>
                        <a:t>1,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ahoma"/>
                          <a:cs typeface="Tahoma"/>
                        </a:rPr>
                        <a:t>1</a:t>
                      </a:r>
                      <a:endParaRPr sz="100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83614" y="1912772"/>
            <a:ext cx="3771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dirty="0">
                <a:latin typeface="Arial"/>
                <a:cs typeface="Arial"/>
              </a:rPr>
              <a:t>Firm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i="1" spc="-50" dirty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1076" y="1912772"/>
            <a:ext cx="763905" cy="329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5085" marR="5080" indent="-33020">
              <a:lnSpc>
                <a:spcPct val="100000"/>
              </a:lnSpc>
              <a:spcBef>
                <a:spcPts val="95"/>
              </a:spcBef>
            </a:pPr>
            <a:r>
              <a:rPr sz="1000" spc="-30" dirty="0">
                <a:latin typeface="Tahoma"/>
                <a:cs typeface="Tahoma"/>
              </a:rPr>
              <a:t>Superior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ahoma"/>
                <a:cs typeface="Tahoma"/>
              </a:rPr>
              <a:t>tech.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ahoma"/>
                <a:cs typeface="Tahoma"/>
              </a:rPr>
              <a:t>Inferior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ahoma"/>
                <a:cs typeface="Tahoma"/>
              </a:rPr>
              <a:t>tech.</a:t>
            </a:r>
            <a:endParaRPr sz="1000">
              <a:latin typeface="Tahoma"/>
              <a:cs typeface="Tahoma"/>
            </a:endParaRPr>
          </a:p>
        </p:txBody>
      </p:sp>
    </p:spTree>
  </p:cSld>
  <p:clrMapOvr>
    <a:masterClrMapping/>
  </p:clrMapOvr>
  <p:transition>
    <p:spli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857250" y="137721"/>
            <a:ext cx="3322054" cy="646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pc="-10" dirty="0"/>
              <a:t>Normal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/>
              <a:t>(Strategic)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20" dirty="0"/>
              <a:t>Form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47650" y="663575"/>
            <a:ext cx="4343400" cy="1060868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24765">
              <a:lnSpc>
                <a:spcPct val="102600"/>
              </a:lnSpc>
              <a:spcBef>
                <a:spcPts val="55"/>
              </a:spcBef>
            </a:pPr>
            <a:r>
              <a:rPr sz="1100" dirty="0">
                <a:latin typeface="Tahoma"/>
                <a:cs typeface="Tahoma"/>
              </a:rPr>
              <a:t>We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can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ahoma"/>
                <a:cs typeface="Tahoma"/>
              </a:rPr>
              <a:t>alternatively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ahoma"/>
                <a:cs typeface="Tahoma"/>
              </a:rPr>
              <a:t>represent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ahoma"/>
                <a:cs typeface="Tahoma"/>
              </a:rPr>
              <a:t>simultaneous-</a:t>
            </a:r>
            <a:r>
              <a:rPr sz="1100" spc="-35" dirty="0">
                <a:latin typeface="Tahoma"/>
                <a:cs typeface="Tahoma"/>
              </a:rPr>
              <a:t>move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games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ahoma"/>
                <a:cs typeface="Tahoma"/>
              </a:rPr>
              <a:t>using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ahoma"/>
                <a:cs typeface="Tahoma"/>
              </a:rPr>
              <a:t>game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tree,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as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long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as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ahoma"/>
                <a:cs typeface="Tahoma"/>
              </a:rPr>
              <a:t>we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illustrate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that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ahoma"/>
                <a:cs typeface="Tahoma"/>
              </a:rPr>
              <a:t>players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ahoma"/>
                <a:cs typeface="Tahoma"/>
              </a:rPr>
              <a:t>choose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their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actions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without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ahoma"/>
                <a:cs typeface="Tahoma"/>
              </a:rPr>
              <a:t>observing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ahoma"/>
                <a:cs typeface="Tahoma"/>
              </a:rPr>
              <a:t>each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ahoma"/>
                <a:cs typeface="Tahoma"/>
              </a:rPr>
              <a:t>others'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ahoma"/>
                <a:cs typeface="Tahoma"/>
              </a:rPr>
              <a:t>moves,</a:t>
            </a:r>
            <a:r>
              <a:rPr sz="1100" spc="5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i.e.,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using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ahoma"/>
                <a:cs typeface="Tahoma"/>
              </a:rPr>
              <a:t>information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ahoma"/>
                <a:cs typeface="Tahoma"/>
              </a:rPr>
              <a:t>sets,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as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55" dirty="0">
                <a:latin typeface="Tahoma"/>
                <a:cs typeface="Tahoma"/>
              </a:rPr>
              <a:t>we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do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ahoma"/>
                <a:cs typeface="Tahoma"/>
              </a:rPr>
              <a:t>next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for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the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spc="-35" dirty="0">
                <a:latin typeface="Tahoma"/>
                <a:cs typeface="Tahoma"/>
              </a:rPr>
              <a:t>prisoner's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ahoma"/>
                <a:cs typeface="Tahoma"/>
              </a:rPr>
              <a:t>dilemma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20" dirty="0">
                <a:latin typeface="Tahoma"/>
                <a:cs typeface="Tahoma"/>
              </a:rPr>
              <a:t>game:</a:t>
            </a:r>
            <a:endParaRPr lang="en-US" sz="1100" spc="-20" dirty="0">
              <a:latin typeface="Tahoma"/>
              <a:cs typeface="Tahoma"/>
            </a:endParaRPr>
          </a:p>
          <a:p>
            <a:pPr marL="12700" marR="24765">
              <a:lnSpc>
                <a:spcPct val="102600"/>
              </a:lnSpc>
              <a:spcBef>
                <a:spcPts val="55"/>
              </a:spcBef>
            </a:pPr>
            <a:endParaRPr sz="11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b="1" spc="-30" dirty="0">
                <a:latin typeface="Tahoma"/>
                <a:cs typeface="Tahoma"/>
              </a:rPr>
              <a:t>Extensive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30" dirty="0">
                <a:latin typeface="Tahoma"/>
                <a:cs typeface="Tahoma"/>
              </a:rPr>
              <a:t>form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50" dirty="0">
                <a:latin typeface="Tahoma"/>
                <a:cs typeface="Tahoma"/>
              </a:rPr>
              <a:t>representation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ahoma"/>
                <a:cs typeface="Tahoma"/>
              </a:rPr>
              <a:t>of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ahoma"/>
                <a:cs typeface="Tahoma"/>
              </a:rPr>
              <a:t>the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25" dirty="0">
                <a:latin typeface="Tahoma"/>
                <a:cs typeface="Tahoma"/>
              </a:rPr>
              <a:t>Prisoner's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spc="-20" dirty="0">
                <a:latin typeface="Tahoma"/>
                <a:cs typeface="Tahoma"/>
              </a:rPr>
              <a:t>Dilemma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spc="-20" dirty="0">
                <a:latin typeface="Tahoma"/>
                <a:cs typeface="Tahoma"/>
              </a:rPr>
              <a:t>game</a:t>
            </a:r>
            <a:endParaRPr sz="1100" b="1" dirty="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7718" y="2281999"/>
            <a:ext cx="21590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sz="1100" i="1" spc="-25" dirty="0">
                <a:latin typeface="Arial"/>
                <a:cs typeface="Arial"/>
              </a:rPr>
              <a:t>P</a:t>
            </a:r>
            <a:r>
              <a:rPr sz="1200" spc="-37" baseline="-10416" dirty="0">
                <a:latin typeface="Tahoma"/>
                <a:cs typeface="Tahoma"/>
              </a:rPr>
              <a:t>2</a:t>
            </a:r>
            <a:endParaRPr sz="1200" baseline="-10416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1043" y="2454071"/>
            <a:ext cx="114300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50" dirty="0">
                <a:latin typeface="Tahoma"/>
                <a:cs typeface="Tahoma"/>
              </a:rPr>
              <a:t>C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36172" y="2454071"/>
            <a:ext cx="212725" cy="1917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100" spc="-25" dirty="0">
                <a:latin typeface="Tahoma"/>
                <a:cs typeface="Tahoma"/>
              </a:rPr>
              <a:t>NC</a:t>
            </a:r>
            <a:endParaRPr sz="1100">
              <a:latin typeface="Tahoma"/>
              <a:cs typeface="Tahoma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273340" y="2656941"/>
          <a:ext cx="889000" cy="342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100" spc="-4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100" spc="-50" dirty="0">
                          <a:latin typeface="Tahoma"/>
                          <a:cs typeface="Tahoma"/>
                        </a:rPr>
                        <a:t>5,-</a:t>
                      </a:r>
                      <a:r>
                        <a:rPr sz="1100" spc="-60" dirty="0">
                          <a:latin typeface="Tahoma"/>
                          <a:cs typeface="Tahoma"/>
                        </a:rPr>
                        <a:t>5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100" spc="-50" dirty="0">
                          <a:latin typeface="Tahoma"/>
                          <a:cs typeface="Tahoma"/>
                        </a:rPr>
                        <a:t>0,-</a:t>
                      </a:r>
                      <a:r>
                        <a:rPr sz="1100" spc="-25" dirty="0">
                          <a:latin typeface="Tahoma"/>
                          <a:cs typeface="Tahoma"/>
                        </a:rPr>
                        <a:t>15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100" spc="-4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100" spc="-20" dirty="0">
                          <a:latin typeface="Tahoma"/>
                          <a:cs typeface="Tahoma"/>
                        </a:rPr>
                        <a:t>15,0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0"/>
                        </a:lnSpc>
                      </a:pPr>
                      <a:r>
                        <a:rPr sz="1100" spc="-40" dirty="0">
                          <a:latin typeface="Tahoma"/>
                          <a:cs typeface="Tahoma"/>
                        </a:rPr>
                        <a:t>-</a:t>
                      </a:r>
                      <a:r>
                        <a:rPr sz="1100" spc="-50" dirty="0">
                          <a:latin typeface="Tahoma"/>
                          <a:cs typeface="Tahoma"/>
                        </a:rPr>
                        <a:t>1,-</a:t>
                      </a:r>
                      <a:r>
                        <a:rPr sz="1100" spc="-60" dirty="0">
                          <a:latin typeface="Tahoma"/>
                          <a:cs typeface="Tahoma"/>
                        </a:rPr>
                        <a:t>1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662139" y="2626144"/>
            <a:ext cx="575945" cy="36385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51155" marR="30480" indent="-300990">
              <a:lnSpc>
                <a:spcPct val="102600"/>
              </a:lnSpc>
              <a:spcBef>
                <a:spcPts val="55"/>
              </a:spcBef>
              <a:tabLst>
                <a:tab pos="400050" algn="l"/>
              </a:tabLst>
            </a:pPr>
            <a:r>
              <a:rPr sz="1100" i="1" spc="-25" dirty="0">
                <a:latin typeface="Arial"/>
                <a:cs typeface="Arial"/>
              </a:rPr>
              <a:t>P</a:t>
            </a:r>
            <a:r>
              <a:rPr sz="1200" spc="-37" baseline="-10416" dirty="0">
                <a:latin typeface="Tahoma"/>
                <a:cs typeface="Tahoma"/>
              </a:rPr>
              <a:t>1</a:t>
            </a:r>
            <a:r>
              <a:rPr sz="1200" baseline="-10416" dirty="0">
                <a:latin typeface="Times New Roman"/>
                <a:cs typeface="Times New Roman"/>
              </a:rPr>
              <a:t>		</a:t>
            </a:r>
            <a:r>
              <a:rPr sz="1100" spc="-50" dirty="0">
                <a:latin typeface="Tahoma"/>
                <a:cs typeface="Tahoma"/>
              </a:rPr>
              <a:t>C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25" dirty="0">
                <a:latin typeface="Tahoma"/>
                <a:cs typeface="Tahoma"/>
              </a:rPr>
              <a:t>NC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70184" y="1967552"/>
            <a:ext cx="2203667" cy="1317184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olorful boardgame">
            <a:extLst>
              <a:ext uri="{FF2B5EF4-FFF2-40B4-BE49-F238E27FC236}">
                <a16:creationId xmlns:a16="http://schemas.microsoft.com/office/drawing/2014/main" id="{1548B30E-7627-503D-C4E4-EC664F76FE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466" b="9089"/>
          <a:stretch>
            <a:fillRect/>
          </a:stretch>
        </p:blipFill>
        <p:spPr>
          <a:xfrm>
            <a:off x="20" y="10"/>
            <a:ext cx="4610080" cy="3460740"/>
          </a:xfrm>
          <a:prstGeom prst="rect">
            <a:avLst/>
          </a:prstGeom>
        </p:spPr>
      </p:pic>
      <p:sp>
        <p:nvSpPr>
          <p:cNvPr id="24" name="Freeform 5">
            <a:extLst>
              <a:ext uri="{FF2B5EF4-FFF2-40B4-BE49-F238E27FC236}">
                <a16:creationId xmlns:a16="http://schemas.microsoft.com/office/drawing/2014/main" id="{201543D1-8AF1-41DA-AB4A-ECE74D355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3929389" cy="3460750"/>
          </a:xfrm>
          <a:custGeom>
            <a:avLst/>
            <a:gdLst>
              <a:gd name="T0" fmla="*/ 0 w 2184"/>
              <a:gd name="T1" fmla="*/ 1441 h 1441"/>
              <a:gd name="T2" fmla="*/ 1482 w 2184"/>
              <a:gd name="T3" fmla="*/ 1441 h 1441"/>
              <a:gd name="T4" fmla="*/ 2161 w 2184"/>
              <a:gd name="T5" fmla="*/ 762 h 1441"/>
              <a:gd name="T6" fmla="*/ 2161 w 2184"/>
              <a:gd name="T7" fmla="*/ 678 h 1441"/>
              <a:gd name="T8" fmla="*/ 1483 w 2184"/>
              <a:gd name="T9" fmla="*/ 0 h 1441"/>
              <a:gd name="T10" fmla="*/ 0 w 2184"/>
              <a:gd name="T11" fmla="*/ 0 h 1441"/>
              <a:gd name="T12" fmla="*/ 0 w 2184"/>
              <a:gd name="T13" fmla="*/ 1441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84" h="1441">
                <a:moveTo>
                  <a:pt x="0" y="1441"/>
                </a:moveTo>
                <a:cubicBezTo>
                  <a:pt x="1482" y="1441"/>
                  <a:pt x="1482" y="1441"/>
                  <a:pt x="1482" y="1441"/>
                </a:cubicBezTo>
                <a:cubicBezTo>
                  <a:pt x="2161" y="762"/>
                  <a:pt x="2161" y="762"/>
                  <a:pt x="2161" y="762"/>
                </a:cubicBezTo>
                <a:cubicBezTo>
                  <a:pt x="2184" y="739"/>
                  <a:pt x="2184" y="701"/>
                  <a:pt x="2161" y="678"/>
                </a:cubicBezTo>
                <a:cubicBezTo>
                  <a:pt x="1483" y="0"/>
                  <a:pt x="1483" y="0"/>
                  <a:pt x="1483" y="0"/>
                </a:cubicBezTo>
                <a:cubicBezTo>
                  <a:pt x="0" y="0"/>
                  <a:pt x="0" y="0"/>
                  <a:pt x="0" y="0"/>
                </a:cubicBezTo>
                <a:lnTo>
                  <a:pt x="0" y="1441"/>
                </a:lnTo>
                <a:close/>
              </a:path>
            </a:pathLst>
          </a:custGeom>
          <a:solidFill>
            <a:schemeClr val="tx2">
              <a:lumMod val="1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04893" y="316167"/>
            <a:ext cx="2695628" cy="645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700" defTabSz="457200"/>
            <a:r>
              <a:rPr lang="en-US" sz="1400" dirty="0">
                <a:solidFill>
                  <a:srgbClr val="FEFFFF"/>
                </a:solidFill>
              </a:rPr>
              <a:t>We</a:t>
            </a:r>
            <a:r>
              <a:rPr lang="en-US" sz="1400" spc="70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are</a:t>
            </a:r>
            <a:r>
              <a:rPr lang="en-US" sz="1400" spc="70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done</a:t>
            </a:r>
            <a:r>
              <a:rPr lang="en-US" sz="1400" spc="6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describing</a:t>
            </a:r>
            <a:r>
              <a:rPr lang="en-US" sz="1400" spc="70" dirty="0">
                <a:solidFill>
                  <a:srgbClr val="FEFFFF"/>
                </a:solidFill>
              </a:rPr>
              <a:t> </a:t>
            </a:r>
            <a:r>
              <a:rPr lang="en-US" sz="1400" spc="-10" dirty="0">
                <a:solidFill>
                  <a:srgbClr val="FEFFFF"/>
                </a:solidFill>
              </a:rPr>
              <a:t>games!!</a:t>
            </a:r>
            <a:endParaRPr lang="en-US" sz="1400" dirty="0">
              <a:solidFill>
                <a:srgbClr val="FEFFFF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251" y="1076677"/>
            <a:ext cx="3276600" cy="19226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9560" marR="2470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1400" dirty="0">
              <a:solidFill>
                <a:srgbClr val="FEFFFF"/>
              </a:solidFill>
            </a:endParaRPr>
          </a:p>
          <a:p>
            <a:pPr marL="289560" marR="2470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dirty="0">
                <a:solidFill>
                  <a:srgbClr val="FEFFFF"/>
                </a:solidFill>
              </a:rPr>
              <a:t>We</a:t>
            </a:r>
            <a:r>
              <a:rPr lang="en-US" sz="1400" spc="20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will</a:t>
            </a:r>
            <a:r>
              <a:rPr lang="en-US" sz="1400" spc="20" dirty="0">
                <a:solidFill>
                  <a:srgbClr val="FEFFFF"/>
                </a:solidFill>
              </a:rPr>
              <a:t> </a:t>
            </a:r>
            <a:r>
              <a:rPr lang="en-US" sz="1400" spc="-25" dirty="0">
                <a:solidFill>
                  <a:srgbClr val="FEFFFF"/>
                </a:solidFill>
              </a:rPr>
              <a:t>use these concepts in the following weeks</a:t>
            </a:r>
            <a:r>
              <a:rPr lang="en-US" sz="1400" spc="-10" dirty="0">
                <a:solidFill>
                  <a:srgbClr val="FEFFFF"/>
                </a:solidFill>
              </a:rPr>
              <a:t>.</a:t>
            </a:r>
          </a:p>
          <a:p>
            <a:pPr marL="289560" marR="2470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1400" spc="-10" dirty="0">
              <a:solidFill>
                <a:srgbClr val="FEFFFF"/>
              </a:solidFill>
            </a:endParaRPr>
          </a:p>
          <a:p>
            <a:pPr marL="289560" marR="247015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1400" dirty="0">
              <a:solidFill>
                <a:srgbClr val="FEFFFF"/>
              </a:solidFill>
            </a:endParaRPr>
          </a:p>
          <a:p>
            <a:pPr marL="127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 dirty="0">
                <a:solidFill>
                  <a:srgbClr val="FEFFFF"/>
                </a:solidFill>
              </a:rPr>
              <a:t>Let's</a:t>
            </a:r>
            <a:r>
              <a:rPr lang="en-US" sz="1400" spc="175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start</a:t>
            </a:r>
            <a:r>
              <a:rPr lang="en-US" sz="1400" spc="180" dirty="0">
                <a:solidFill>
                  <a:srgbClr val="FEFFFF"/>
                </a:solidFill>
              </a:rPr>
              <a:t> </a:t>
            </a:r>
            <a:r>
              <a:rPr lang="en-US" sz="1400" dirty="0">
                <a:solidFill>
                  <a:srgbClr val="FEFFFF"/>
                </a:solidFill>
              </a:rPr>
              <a:t>solving games</a:t>
            </a:r>
            <a:r>
              <a:rPr lang="en-US" sz="1400" spc="-10" dirty="0">
                <a:solidFill>
                  <a:srgbClr val="FEFFFF"/>
                </a:solidFill>
              </a:rPr>
              <a:t>!!</a:t>
            </a:r>
            <a:endParaRPr lang="en-US" sz="1400" dirty="0">
              <a:solidFill>
                <a:srgbClr val="FE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292</TotalTime>
  <Words>1450</Words>
  <Application>Microsoft Office PowerPoint</Application>
  <PresentationFormat>Personalizado</PresentationFormat>
  <Paragraphs>250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7" baseType="lpstr">
      <vt:lpstr>Amasis MT Pro Light</vt:lpstr>
      <vt:lpstr>Arial</vt:lpstr>
      <vt:lpstr>Bahnschrift Light</vt:lpstr>
      <vt:lpstr>Calibri</vt:lpstr>
      <vt:lpstr>Century Gothic</vt:lpstr>
      <vt:lpstr>Lucida Sans Unicode</vt:lpstr>
      <vt:lpstr>Sitka Text</vt:lpstr>
      <vt:lpstr>Tahoma</vt:lpstr>
      <vt:lpstr>Times New Roman</vt:lpstr>
      <vt:lpstr>Wingdings 3</vt:lpstr>
      <vt:lpstr>Wisp</vt:lpstr>
      <vt:lpstr>Game Theory as the study of interdependence:  No man is an island </vt:lpstr>
      <vt:lpstr>Examples (1):</vt:lpstr>
      <vt:lpstr>Examples (2):</vt:lpstr>
      <vt:lpstr>Rules of a General Game (informal): </vt:lpstr>
      <vt:lpstr>Rules of a General Game (informal): </vt:lpstr>
      <vt:lpstr>Rules of a General Game (informal): </vt:lpstr>
      <vt:lpstr>Rules of a General Game (informal): </vt:lpstr>
      <vt:lpstr>We assume Common knowledge about the rules of the game.</vt:lpstr>
      <vt:lpstr>Two ways to graphically represent games</vt:lpstr>
      <vt:lpstr>Example of a game tree</vt:lpstr>
      <vt:lpstr>ANTZ vs. A BUG'S LIFE</vt:lpstr>
      <vt:lpstr>Presentación de PowerPoint</vt:lpstr>
      <vt:lpstr>Information sets</vt:lpstr>
      <vt:lpstr>Guided exercise</vt:lpstr>
      <vt:lpstr>Guided Exercise, (continued)</vt:lpstr>
      <vt:lpstr>Definition of Strategy</vt:lpstr>
      <vt:lpstr>Strategy space and Strategy profile</vt:lpstr>
      <vt:lpstr>Strategy profile:</vt:lpstr>
      <vt:lpstr>Presentación de PowerPoint</vt:lpstr>
      <vt:lpstr>Presentación de PowerPoint</vt:lpstr>
      <vt:lpstr>Presentación de PowerPoint</vt:lpstr>
      <vt:lpstr>When a game is played simultaneously, we can represent it using a matrix</vt:lpstr>
      <vt:lpstr>Another example of a simultaneous-move game:</vt:lpstr>
      <vt:lpstr>Yet, another example of a simultaneous-move game</vt:lpstr>
      <vt:lpstr>Normal (Strategic) Form</vt:lpstr>
      <vt:lpstr>We are done describing games!!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Espinola-Arredondo, Ana</dc:creator>
  <cp:lastModifiedBy>Espinola-Arredondo, Ana</cp:lastModifiedBy>
  <cp:revision>2</cp:revision>
  <dcterms:created xsi:type="dcterms:W3CDTF">2026-06-05T16:13:12Z</dcterms:created>
  <dcterms:modified xsi:type="dcterms:W3CDTF">2026-09-16T07:34:17Z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2025-08-14T00:00:00Z</vt:filetime>
  </property>
  <property fmtid="{D5CDD505-2E9C-101B-9397-08002B2CF9AE}" pid="3" name="Creator">
    <vt:lpwstr>LaTeX with beamer class version 3.07</vt:lpwstr>
  </property>
  <property fmtid="{D5CDD505-2E9C-101B-9397-08002B2CF9AE}" pid="4" name="LastSaved">
    <vt:filetime>2026-06-05T00:00:00Z</vt:filetime>
  </property>
  <property fmtid="{D5CDD505-2E9C-101B-9397-08002B2CF9AE}" pid="5" name="PTEX.Fullbanner">
    <vt:lpwstr>This is pdfTeX, Version 3.141592-1.40.3-2.2 (Web2C 7.5.6) kpathsea version 3.5.6</vt:lpwstr>
  </property>
  <property fmtid="{D5CDD505-2E9C-101B-9397-08002B2CF9AE}" pid="6" name="Producer">
    <vt:lpwstr>pdfTeX-1.40.3</vt:lpwstr>
  </property>
</Properties>
</file>