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91"/>
  </p:notesMasterIdLst>
  <p:handoutMasterIdLst>
    <p:handoutMasterId r:id="rId92"/>
  </p:handoutMasterIdLst>
  <p:sldIdLst>
    <p:sldId id="256" r:id="rId2"/>
    <p:sldId id="257" r:id="rId3"/>
    <p:sldId id="259" r:id="rId4"/>
    <p:sldId id="261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347" r:id="rId21"/>
    <p:sldId id="277" r:id="rId22"/>
    <p:sldId id="278" r:id="rId23"/>
    <p:sldId id="279" r:id="rId24"/>
    <p:sldId id="346" r:id="rId25"/>
    <p:sldId id="280" r:id="rId26"/>
    <p:sldId id="281" r:id="rId27"/>
    <p:sldId id="282" r:id="rId28"/>
    <p:sldId id="345" r:id="rId29"/>
    <p:sldId id="283" r:id="rId30"/>
    <p:sldId id="344" r:id="rId31"/>
    <p:sldId id="284" r:id="rId32"/>
    <p:sldId id="285" r:id="rId33"/>
    <p:sldId id="286" r:id="rId34"/>
    <p:sldId id="287" r:id="rId35"/>
    <p:sldId id="288" r:id="rId36"/>
    <p:sldId id="289" r:id="rId37"/>
    <p:sldId id="343" r:id="rId38"/>
    <p:sldId id="290" r:id="rId39"/>
    <p:sldId id="291" r:id="rId40"/>
    <p:sldId id="294" r:id="rId41"/>
    <p:sldId id="293" r:id="rId42"/>
    <p:sldId id="295" r:id="rId43"/>
    <p:sldId id="296" r:id="rId44"/>
    <p:sldId id="342" r:id="rId45"/>
    <p:sldId id="297" r:id="rId46"/>
    <p:sldId id="298" r:id="rId47"/>
    <p:sldId id="299" r:id="rId48"/>
    <p:sldId id="341" r:id="rId49"/>
    <p:sldId id="300" r:id="rId50"/>
    <p:sldId id="34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39" r:id="rId63"/>
    <p:sldId id="312" r:id="rId64"/>
    <p:sldId id="313" r:id="rId65"/>
    <p:sldId id="338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37" r:id="rId75"/>
    <p:sldId id="322" r:id="rId76"/>
    <p:sldId id="323" r:id="rId77"/>
    <p:sldId id="336" r:id="rId78"/>
    <p:sldId id="324" r:id="rId79"/>
    <p:sldId id="325" r:id="rId80"/>
    <p:sldId id="326" r:id="rId81"/>
    <p:sldId id="327" r:id="rId82"/>
    <p:sldId id="328" r:id="rId83"/>
    <p:sldId id="329" r:id="rId84"/>
    <p:sldId id="335" r:id="rId85"/>
    <p:sldId id="331" r:id="rId86"/>
    <p:sldId id="333" r:id="rId87"/>
    <p:sldId id="330" r:id="rId88"/>
    <p:sldId id="334" r:id="rId89"/>
    <p:sldId id="332" r:id="rId9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kson J. Cabote" initials="NJC" lastIdx="16" clrIdx="0">
    <p:extLst>
      <p:ext uri="{19B8F6BF-5375-455C-9EA6-DF929625EA0E}">
        <p15:presenceInfo xmlns:p15="http://schemas.microsoft.com/office/powerpoint/2012/main" userId="S::CABOTENJ@bsp.gov.ph::f7303724-c74f-498d-b69c-9264dadcf90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29"/>
    <p:restoredTop sz="95385"/>
  </p:normalViewPr>
  <p:slideViewPr>
    <p:cSldViewPr snapToGrid="0" snapToObjects="1">
      <p:cViewPr varScale="1">
        <p:scale>
          <a:sx n="111" d="100"/>
          <a:sy n="111" d="100"/>
        </p:scale>
        <p:origin x="10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B13130-E447-47F2-B7CC-E701EEDB400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714471A-E819-414F-8EAF-33B07BAD95C2}">
      <dgm:prSet/>
      <dgm:spPr/>
      <dgm:t>
        <a:bodyPr/>
        <a:lstStyle/>
        <a:p>
          <a:r>
            <a:rPr lang="en-US"/>
            <a:t>Summary of Market Structures</a:t>
          </a:r>
        </a:p>
      </dgm:t>
    </dgm:pt>
    <dgm:pt modelId="{DFAF03E2-5CAD-4BB8-8477-E2350CCFF81E}" type="parTrans" cxnId="{EB99664D-DD0C-49FF-B1C2-1E8A1BD56724}">
      <dgm:prSet/>
      <dgm:spPr/>
      <dgm:t>
        <a:bodyPr/>
        <a:lstStyle/>
        <a:p>
          <a:endParaRPr lang="en-US"/>
        </a:p>
      </dgm:t>
    </dgm:pt>
    <dgm:pt modelId="{2E3B186B-4CF4-4EB5-8BE6-3BCD914D0A54}" type="sibTrans" cxnId="{EB99664D-DD0C-49FF-B1C2-1E8A1BD56724}">
      <dgm:prSet/>
      <dgm:spPr/>
      <dgm:t>
        <a:bodyPr/>
        <a:lstStyle/>
        <a:p>
          <a:endParaRPr lang="en-US"/>
        </a:p>
      </dgm:t>
    </dgm:pt>
    <dgm:pt modelId="{FE0EBACA-F60C-420C-850D-D573F867DE9C}">
      <dgm:prSet/>
      <dgm:spPr/>
      <dgm:t>
        <a:bodyPr/>
        <a:lstStyle/>
        <a:p>
          <a:r>
            <a:rPr lang="en-US"/>
            <a:t>Measuring Market Power</a:t>
          </a:r>
        </a:p>
      </dgm:t>
    </dgm:pt>
    <dgm:pt modelId="{5AD34DEB-F810-4380-8358-8EB6FA95E004}" type="parTrans" cxnId="{3C7CE0B6-E91A-43C5-BDDF-D78FF4C0D574}">
      <dgm:prSet/>
      <dgm:spPr/>
      <dgm:t>
        <a:bodyPr/>
        <a:lstStyle/>
        <a:p>
          <a:endParaRPr lang="en-US"/>
        </a:p>
      </dgm:t>
    </dgm:pt>
    <dgm:pt modelId="{85B9DD09-059E-4E3A-975D-81A2C974F262}" type="sibTrans" cxnId="{3C7CE0B6-E91A-43C5-BDDF-D78FF4C0D574}">
      <dgm:prSet/>
      <dgm:spPr/>
      <dgm:t>
        <a:bodyPr/>
        <a:lstStyle/>
        <a:p>
          <a:endParaRPr lang="en-US"/>
        </a:p>
      </dgm:t>
    </dgm:pt>
    <dgm:pt modelId="{BC3194E5-2CEE-4B25-913C-7D71E6BFE7C4}">
      <dgm:prSet/>
      <dgm:spPr/>
      <dgm:t>
        <a:bodyPr/>
        <a:lstStyle/>
        <a:p>
          <a:r>
            <a:rPr lang="en-US"/>
            <a:t>Models of Imperfect Competition</a:t>
          </a:r>
        </a:p>
      </dgm:t>
    </dgm:pt>
    <dgm:pt modelId="{3FC78142-7BD6-4D00-8CE5-5B86825C7079}" type="parTrans" cxnId="{DA510671-4EFD-46F9-8B44-7613C3FD7359}">
      <dgm:prSet/>
      <dgm:spPr/>
      <dgm:t>
        <a:bodyPr/>
        <a:lstStyle/>
        <a:p>
          <a:endParaRPr lang="en-US"/>
        </a:p>
      </dgm:t>
    </dgm:pt>
    <dgm:pt modelId="{A339D6D3-3A4F-4A7E-8D23-8A177F759020}" type="sibTrans" cxnId="{DA510671-4EFD-46F9-8B44-7613C3FD7359}">
      <dgm:prSet/>
      <dgm:spPr/>
      <dgm:t>
        <a:bodyPr/>
        <a:lstStyle/>
        <a:p>
          <a:endParaRPr lang="en-US"/>
        </a:p>
      </dgm:t>
    </dgm:pt>
    <dgm:pt modelId="{75CF67F3-58DD-47FA-A60C-E2E36AD02E15}">
      <dgm:prSet/>
      <dgm:spPr/>
      <dgm:t>
        <a:bodyPr/>
        <a:lstStyle/>
        <a:p>
          <a:r>
            <a:rPr lang="en-US"/>
            <a:t>Cournot Model – Simultaneous Quantity Competition</a:t>
          </a:r>
        </a:p>
      </dgm:t>
    </dgm:pt>
    <dgm:pt modelId="{D88CB7B8-47E3-479F-AA73-BDAA3165F1D5}" type="parTrans" cxnId="{49B49DCE-195D-4879-9698-4181B5C69873}">
      <dgm:prSet/>
      <dgm:spPr/>
      <dgm:t>
        <a:bodyPr/>
        <a:lstStyle/>
        <a:p>
          <a:endParaRPr lang="en-US"/>
        </a:p>
      </dgm:t>
    </dgm:pt>
    <dgm:pt modelId="{E91D2693-8DD0-40F8-AA59-2AEF22AE8BE2}" type="sibTrans" cxnId="{49B49DCE-195D-4879-9698-4181B5C69873}">
      <dgm:prSet/>
      <dgm:spPr/>
      <dgm:t>
        <a:bodyPr/>
        <a:lstStyle/>
        <a:p>
          <a:endParaRPr lang="en-US"/>
        </a:p>
      </dgm:t>
    </dgm:pt>
    <dgm:pt modelId="{D221F531-6ACE-4D97-BF7B-82AC49772BEF}">
      <dgm:prSet/>
      <dgm:spPr/>
      <dgm:t>
        <a:bodyPr/>
        <a:lstStyle/>
        <a:p>
          <a:r>
            <a:rPr lang="en-US"/>
            <a:t>Bertrand Model – Simultaneous Price Competition</a:t>
          </a:r>
        </a:p>
      </dgm:t>
    </dgm:pt>
    <dgm:pt modelId="{9AA4ECA5-334A-4F67-92D3-2CAF5240472E}" type="parTrans" cxnId="{C9940D27-EA9C-40CE-9402-1F7AC9A124E2}">
      <dgm:prSet/>
      <dgm:spPr/>
      <dgm:t>
        <a:bodyPr/>
        <a:lstStyle/>
        <a:p>
          <a:endParaRPr lang="en-US"/>
        </a:p>
      </dgm:t>
    </dgm:pt>
    <dgm:pt modelId="{A25E83BB-0C5C-480D-942F-413E873E79DA}" type="sibTrans" cxnId="{C9940D27-EA9C-40CE-9402-1F7AC9A124E2}">
      <dgm:prSet/>
      <dgm:spPr/>
      <dgm:t>
        <a:bodyPr/>
        <a:lstStyle/>
        <a:p>
          <a:endParaRPr lang="en-US"/>
        </a:p>
      </dgm:t>
    </dgm:pt>
    <dgm:pt modelId="{01501AD2-9110-4723-B54E-7C351CED4E59}">
      <dgm:prSet/>
      <dgm:spPr/>
      <dgm:t>
        <a:bodyPr/>
        <a:lstStyle/>
        <a:p>
          <a:r>
            <a:rPr lang="en-US"/>
            <a:t>Cartels and Collusion</a:t>
          </a:r>
        </a:p>
      </dgm:t>
    </dgm:pt>
    <dgm:pt modelId="{F79E8429-CA82-45BF-A656-8A0E3812AFF4}" type="parTrans" cxnId="{FAC05239-78AF-4B4A-97A2-5E76CE92F397}">
      <dgm:prSet/>
      <dgm:spPr/>
      <dgm:t>
        <a:bodyPr/>
        <a:lstStyle/>
        <a:p>
          <a:endParaRPr lang="en-US"/>
        </a:p>
      </dgm:t>
    </dgm:pt>
    <dgm:pt modelId="{585AF3EF-D9FD-4FA5-8285-69BFC99CCD69}" type="sibTrans" cxnId="{FAC05239-78AF-4B4A-97A2-5E76CE92F397}">
      <dgm:prSet/>
      <dgm:spPr/>
      <dgm:t>
        <a:bodyPr/>
        <a:lstStyle/>
        <a:p>
          <a:endParaRPr lang="en-US"/>
        </a:p>
      </dgm:t>
    </dgm:pt>
    <dgm:pt modelId="{EC6F603F-F8AE-44B0-9430-5F44C8AB7E20}">
      <dgm:prSet/>
      <dgm:spPr/>
      <dgm:t>
        <a:bodyPr/>
        <a:lstStyle/>
        <a:p>
          <a:r>
            <a:rPr lang="en-US"/>
            <a:t>Stackelberg Model – Sequential Quantity Competition</a:t>
          </a:r>
        </a:p>
      </dgm:t>
    </dgm:pt>
    <dgm:pt modelId="{EED9E180-8774-452D-BC69-468887E551EC}" type="parTrans" cxnId="{8D20F184-8995-4FED-BE2F-9AFCD02494DF}">
      <dgm:prSet/>
      <dgm:spPr/>
      <dgm:t>
        <a:bodyPr/>
        <a:lstStyle/>
        <a:p>
          <a:endParaRPr lang="en-US"/>
        </a:p>
      </dgm:t>
    </dgm:pt>
    <dgm:pt modelId="{DCC2B02E-089E-4E62-A8B3-84EA28149BEE}" type="sibTrans" cxnId="{8D20F184-8995-4FED-BE2F-9AFCD02494DF}">
      <dgm:prSet/>
      <dgm:spPr/>
      <dgm:t>
        <a:bodyPr/>
        <a:lstStyle/>
        <a:p>
          <a:endParaRPr lang="en-US"/>
        </a:p>
      </dgm:t>
    </dgm:pt>
    <dgm:pt modelId="{1B6FA5B7-152D-4F37-9DD5-B6D49C51E539}">
      <dgm:prSet/>
      <dgm:spPr/>
      <dgm:t>
        <a:bodyPr/>
        <a:lstStyle/>
        <a:p>
          <a:r>
            <a:rPr lang="en-US"/>
            <a:t>Product Differentiation</a:t>
          </a:r>
        </a:p>
      </dgm:t>
    </dgm:pt>
    <dgm:pt modelId="{C07E3464-1CF1-4736-BC0A-FE52C7A0D0E5}" type="parTrans" cxnId="{F3A97827-97EC-4CEC-AACF-DE8C8668F697}">
      <dgm:prSet/>
      <dgm:spPr/>
      <dgm:t>
        <a:bodyPr/>
        <a:lstStyle/>
        <a:p>
          <a:endParaRPr lang="en-US"/>
        </a:p>
      </dgm:t>
    </dgm:pt>
    <dgm:pt modelId="{630499FD-9574-45E4-A439-50F38E3BCCC2}" type="sibTrans" cxnId="{F3A97827-97EC-4CEC-AACF-DE8C8668F697}">
      <dgm:prSet/>
      <dgm:spPr/>
      <dgm:t>
        <a:bodyPr/>
        <a:lstStyle/>
        <a:p>
          <a:endParaRPr lang="en-US"/>
        </a:p>
      </dgm:t>
    </dgm:pt>
    <dgm:pt modelId="{D2991A3F-C5D3-444F-98BA-F8DF939EBC62}">
      <dgm:prSet/>
      <dgm:spPr/>
      <dgm:t>
        <a:bodyPr/>
        <a:lstStyle/>
        <a:p>
          <a:r>
            <a:rPr lang="en-US"/>
            <a:t>Appendix. Cournot Model with </a:t>
          </a:r>
          <a:r>
            <a:rPr lang="en-US" i="1"/>
            <a:t>N</a:t>
          </a:r>
          <a:r>
            <a:rPr lang="en-US"/>
            <a:t> Firms</a:t>
          </a:r>
        </a:p>
      </dgm:t>
    </dgm:pt>
    <dgm:pt modelId="{F9DB8AD0-7D97-4102-B351-EFA2D78AB02A}" type="parTrans" cxnId="{8FB18766-E4AD-43EB-BD70-4EEC93C99537}">
      <dgm:prSet/>
      <dgm:spPr/>
      <dgm:t>
        <a:bodyPr/>
        <a:lstStyle/>
        <a:p>
          <a:endParaRPr lang="en-US"/>
        </a:p>
      </dgm:t>
    </dgm:pt>
    <dgm:pt modelId="{6D782B59-CC89-4DC4-AD71-246A1A6323F0}" type="sibTrans" cxnId="{8FB18766-E4AD-43EB-BD70-4EEC93C99537}">
      <dgm:prSet/>
      <dgm:spPr/>
      <dgm:t>
        <a:bodyPr/>
        <a:lstStyle/>
        <a:p>
          <a:endParaRPr lang="en-US"/>
        </a:p>
      </dgm:t>
    </dgm:pt>
    <dgm:pt modelId="{12D371D4-5FF6-4EE0-9787-52D50F043042}" type="pres">
      <dgm:prSet presAssocID="{15B13130-E447-47F2-B7CC-E701EEDB4001}" presName="linear" presStyleCnt="0">
        <dgm:presLayoutVars>
          <dgm:animLvl val="lvl"/>
          <dgm:resizeHandles val="exact"/>
        </dgm:presLayoutVars>
      </dgm:prSet>
      <dgm:spPr/>
    </dgm:pt>
    <dgm:pt modelId="{EE3D77A4-C7FB-4E19-90B8-0A0330C49968}" type="pres">
      <dgm:prSet presAssocID="{A714471A-E819-414F-8EAF-33B07BAD95C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36D96D4-1C15-46E6-BB69-0A368671B169}" type="pres">
      <dgm:prSet presAssocID="{2E3B186B-4CF4-4EB5-8BE6-3BCD914D0A54}" presName="spacer" presStyleCnt="0"/>
      <dgm:spPr/>
    </dgm:pt>
    <dgm:pt modelId="{6491210F-DF71-4F30-8AFC-0A71A6108E0C}" type="pres">
      <dgm:prSet presAssocID="{FE0EBACA-F60C-420C-850D-D573F867DE9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99FA38B-9B83-418B-8798-F87CC32CACF1}" type="pres">
      <dgm:prSet presAssocID="{85B9DD09-059E-4E3A-975D-81A2C974F262}" presName="spacer" presStyleCnt="0"/>
      <dgm:spPr/>
    </dgm:pt>
    <dgm:pt modelId="{3D6B7868-2FCE-4FB7-AC55-6C2049D928E5}" type="pres">
      <dgm:prSet presAssocID="{BC3194E5-2CEE-4B25-913C-7D71E6BFE7C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3162F2C-C285-492A-98B6-BA4B1D5A4868}" type="pres">
      <dgm:prSet presAssocID="{BC3194E5-2CEE-4B25-913C-7D71E6BFE7C4}" presName="childText" presStyleLbl="revTx" presStyleIdx="0" presStyleCnt="1">
        <dgm:presLayoutVars>
          <dgm:bulletEnabled val="1"/>
        </dgm:presLayoutVars>
      </dgm:prSet>
      <dgm:spPr/>
    </dgm:pt>
    <dgm:pt modelId="{9ED4D4A0-0519-4C81-8BAC-C6E037EAE325}" type="pres">
      <dgm:prSet presAssocID="{1B6FA5B7-152D-4F37-9DD5-B6D49C51E53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A51CD6D-F871-4635-A6AF-7CA516DAABEE}" type="pres">
      <dgm:prSet presAssocID="{630499FD-9574-45E4-A439-50F38E3BCCC2}" presName="spacer" presStyleCnt="0"/>
      <dgm:spPr/>
    </dgm:pt>
    <dgm:pt modelId="{21A6FBE2-774E-478E-9FC4-55E1400E1E80}" type="pres">
      <dgm:prSet presAssocID="{D2991A3F-C5D3-444F-98BA-F8DF939EBC6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02C0C08-9523-4940-8D2C-8D9C836BE7A6}" type="presOf" srcId="{D221F531-6ACE-4D97-BF7B-82AC49772BEF}" destId="{B3162F2C-C285-492A-98B6-BA4B1D5A4868}" srcOrd="0" destOrd="1" presId="urn:microsoft.com/office/officeart/2005/8/layout/vList2"/>
    <dgm:cxn modelId="{5181B418-9A05-4EFB-A215-D788B22D08E9}" type="presOf" srcId="{15B13130-E447-47F2-B7CC-E701EEDB4001}" destId="{12D371D4-5FF6-4EE0-9787-52D50F043042}" srcOrd="0" destOrd="0" presId="urn:microsoft.com/office/officeart/2005/8/layout/vList2"/>
    <dgm:cxn modelId="{85BD6225-1E9D-427C-BD93-100F7C4304B6}" type="presOf" srcId="{A714471A-E819-414F-8EAF-33B07BAD95C2}" destId="{EE3D77A4-C7FB-4E19-90B8-0A0330C49968}" srcOrd="0" destOrd="0" presId="urn:microsoft.com/office/officeart/2005/8/layout/vList2"/>
    <dgm:cxn modelId="{C9940D27-EA9C-40CE-9402-1F7AC9A124E2}" srcId="{BC3194E5-2CEE-4B25-913C-7D71E6BFE7C4}" destId="{D221F531-6ACE-4D97-BF7B-82AC49772BEF}" srcOrd="1" destOrd="0" parTransId="{9AA4ECA5-334A-4F67-92D3-2CAF5240472E}" sibTransId="{A25E83BB-0C5C-480D-942F-413E873E79DA}"/>
    <dgm:cxn modelId="{F3A97827-97EC-4CEC-AACF-DE8C8668F697}" srcId="{15B13130-E447-47F2-B7CC-E701EEDB4001}" destId="{1B6FA5B7-152D-4F37-9DD5-B6D49C51E539}" srcOrd="3" destOrd="0" parTransId="{C07E3464-1CF1-4736-BC0A-FE52C7A0D0E5}" sibTransId="{630499FD-9574-45E4-A439-50F38E3BCCC2}"/>
    <dgm:cxn modelId="{0E108728-EE93-41B9-9930-9FFB3028B855}" type="presOf" srcId="{BC3194E5-2CEE-4B25-913C-7D71E6BFE7C4}" destId="{3D6B7868-2FCE-4FB7-AC55-6C2049D928E5}" srcOrd="0" destOrd="0" presId="urn:microsoft.com/office/officeart/2005/8/layout/vList2"/>
    <dgm:cxn modelId="{7454CE29-4805-4439-ACE7-D0D13F8C9644}" type="presOf" srcId="{1B6FA5B7-152D-4F37-9DD5-B6D49C51E539}" destId="{9ED4D4A0-0519-4C81-8BAC-C6E037EAE325}" srcOrd="0" destOrd="0" presId="urn:microsoft.com/office/officeart/2005/8/layout/vList2"/>
    <dgm:cxn modelId="{FAC05239-78AF-4B4A-97A2-5E76CE92F397}" srcId="{BC3194E5-2CEE-4B25-913C-7D71E6BFE7C4}" destId="{01501AD2-9110-4723-B54E-7C351CED4E59}" srcOrd="2" destOrd="0" parTransId="{F79E8429-CA82-45BF-A656-8A0E3812AFF4}" sibTransId="{585AF3EF-D9FD-4FA5-8285-69BFC99CCD69}"/>
    <dgm:cxn modelId="{135A2562-4C78-4E79-95E4-1C8BB0B52366}" type="presOf" srcId="{01501AD2-9110-4723-B54E-7C351CED4E59}" destId="{B3162F2C-C285-492A-98B6-BA4B1D5A4868}" srcOrd="0" destOrd="2" presId="urn:microsoft.com/office/officeart/2005/8/layout/vList2"/>
    <dgm:cxn modelId="{8FB18766-E4AD-43EB-BD70-4EEC93C99537}" srcId="{15B13130-E447-47F2-B7CC-E701EEDB4001}" destId="{D2991A3F-C5D3-444F-98BA-F8DF939EBC62}" srcOrd="4" destOrd="0" parTransId="{F9DB8AD0-7D97-4102-B351-EFA2D78AB02A}" sibTransId="{6D782B59-CC89-4DC4-AD71-246A1A6323F0}"/>
    <dgm:cxn modelId="{EB99664D-DD0C-49FF-B1C2-1E8A1BD56724}" srcId="{15B13130-E447-47F2-B7CC-E701EEDB4001}" destId="{A714471A-E819-414F-8EAF-33B07BAD95C2}" srcOrd="0" destOrd="0" parTransId="{DFAF03E2-5CAD-4BB8-8477-E2350CCFF81E}" sibTransId="{2E3B186B-4CF4-4EB5-8BE6-3BCD914D0A54}"/>
    <dgm:cxn modelId="{DA510671-4EFD-46F9-8B44-7613C3FD7359}" srcId="{15B13130-E447-47F2-B7CC-E701EEDB4001}" destId="{BC3194E5-2CEE-4B25-913C-7D71E6BFE7C4}" srcOrd="2" destOrd="0" parTransId="{3FC78142-7BD6-4D00-8CE5-5B86825C7079}" sibTransId="{A339D6D3-3A4F-4A7E-8D23-8A177F759020}"/>
    <dgm:cxn modelId="{8D20F184-8995-4FED-BE2F-9AFCD02494DF}" srcId="{BC3194E5-2CEE-4B25-913C-7D71E6BFE7C4}" destId="{EC6F603F-F8AE-44B0-9430-5F44C8AB7E20}" srcOrd="3" destOrd="0" parTransId="{EED9E180-8774-452D-BC69-468887E551EC}" sibTransId="{DCC2B02E-089E-4E62-A8B3-84EA28149BEE}"/>
    <dgm:cxn modelId="{2072C8B2-F237-4D79-80F5-08329FB018FA}" type="presOf" srcId="{75CF67F3-58DD-47FA-A60C-E2E36AD02E15}" destId="{B3162F2C-C285-492A-98B6-BA4B1D5A4868}" srcOrd="0" destOrd="0" presId="urn:microsoft.com/office/officeart/2005/8/layout/vList2"/>
    <dgm:cxn modelId="{3C7CE0B6-E91A-43C5-BDDF-D78FF4C0D574}" srcId="{15B13130-E447-47F2-B7CC-E701EEDB4001}" destId="{FE0EBACA-F60C-420C-850D-D573F867DE9C}" srcOrd="1" destOrd="0" parTransId="{5AD34DEB-F810-4380-8358-8EB6FA95E004}" sibTransId="{85B9DD09-059E-4E3A-975D-81A2C974F262}"/>
    <dgm:cxn modelId="{CE53AABC-B286-48EB-B062-5BA4250D85D4}" type="presOf" srcId="{EC6F603F-F8AE-44B0-9430-5F44C8AB7E20}" destId="{B3162F2C-C285-492A-98B6-BA4B1D5A4868}" srcOrd="0" destOrd="3" presId="urn:microsoft.com/office/officeart/2005/8/layout/vList2"/>
    <dgm:cxn modelId="{8E0F95CE-5FCD-4056-BB29-89C1C1BD3A05}" type="presOf" srcId="{D2991A3F-C5D3-444F-98BA-F8DF939EBC62}" destId="{21A6FBE2-774E-478E-9FC4-55E1400E1E80}" srcOrd="0" destOrd="0" presId="urn:microsoft.com/office/officeart/2005/8/layout/vList2"/>
    <dgm:cxn modelId="{49B49DCE-195D-4879-9698-4181B5C69873}" srcId="{BC3194E5-2CEE-4B25-913C-7D71E6BFE7C4}" destId="{75CF67F3-58DD-47FA-A60C-E2E36AD02E15}" srcOrd="0" destOrd="0" parTransId="{D88CB7B8-47E3-479F-AA73-BDAA3165F1D5}" sibTransId="{E91D2693-8DD0-40F8-AA59-2AEF22AE8BE2}"/>
    <dgm:cxn modelId="{4ED234FE-16A9-4CA5-8320-EEA46B60E782}" type="presOf" srcId="{FE0EBACA-F60C-420C-850D-D573F867DE9C}" destId="{6491210F-DF71-4F30-8AFC-0A71A6108E0C}" srcOrd="0" destOrd="0" presId="urn:microsoft.com/office/officeart/2005/8/layout/vList2"/>
    <dgm:cxn modelId="{2E1DD225-59D6-4277-A6C2-DBD44EA96CFE}" type="presParOf" srcId="{12D371D4-5FF6-4EE0-9787-52D50F043042}" destId="{EE3D77A4-C7FB-4E19-90B8-0A0330C49968}" srcOrd="0" destOrd="0" presId="urn:microsoft.com/office/officeart/2005/8/layout/vList2"/>
    <dgm:cxn modelId="{60FAFADD-4832-483A-B857-043B43FEDEC2}" type="presParOf" srcId="{12D371D4-5FF6-4EE0-9787-52D50F043042}" destId="{236D96D4-1C15-46E6-BB69-0A368671B169}" srcOrd="1" destOrd="0" presId="urn:microsoft.com/office/officeart/2005/8/layout/vList2"/>
    <dgm:cxn modelId="{493561A6-7371-4E0C-863D-E8F427BE1184}" type="presParOf" srcId="{12D371D4-5FF6-4EE0-9787-52D50F043042}" destId="{6491210F-DF71-4F30-8AFC-0A71A6108E0C}" srcOrd="2" destOrd="0" presId="urn:microsoft.com/office/officeart/2005/8/layout/vList2"/>
    <dgm:cxn modelId="{E74D02D0-34B0-40E0-8AC0-CD90245331BD}" type="presParOf" srcId="{12D371D4-5FF6-4EE0-9787-52D50F043042}" destId="{E99FA38B-9B83-418B-8798-F87CC32CACF1}" srcOrd="3" destOrd="0" presId="urn:microsoft.com/office/officeart/2005/8/layout/vList2"/>
    <dgm:cxn modelId="{1215A2CC-7AE6-4E9C-8477-E57E627C0CC7}" type="presParOf" srcId="{12D371D4-5FF6-4EE0-9787-52D50F043042}" destId="{3D6B7868-2FCE-4FB7-AC55-6C2049D928E5}" srcOrd="4" destOrd="0" presId="urn:microsoft.com/office/officeart/2005/8/layout/vList2"/>
    <dgm:cxn modelId="{AFFCB413-0ACD-4AED-B9DA-C9F335208611}" type="presParOf" srcId="{12D371D4-5FF6-4EE0-9787-52D50F043042}" destId="{B3162F2C-C285-492A-98B6-BA4B1D5A4868}" srcOrd="5" destOrd="0" presId="urn:microsoft.com/office/officeart/2005/8/layout/vList2"/>
    <dgm:cxn modelId="{CAE8CB9F-C86B-4E12-A6E3-96902BBA712C}" type="presParOf" srcId="{12D371D4-5FF6-4EE0-9787-52D50F043042}" destId="{9ED4D4A0-0519-4C81-8BAC-C6E037EAE325}" srcOrd="6" destOrd="0" presId="urn:microsoft.com/office/officeart/2005/8/layout/vList2"/>
    <dgm:cxn modelId="{AAA2493B-7DC3-4CBE-AFCE-C1B660A5ABAE}" type="presParOf" srcId="{12D371D4-5FF6-4EE0-9787-52D50F043042}" destId="{7A51CD6D-F871-4635-A6AF-7CA516DAABEE}" srcOrd="7" destOrd="0" presId="urn:microsoft.com/office/officeart/2005/8/layout/vList2"/>
    <dgm:cxn modelId="{0A9F54D8-5809-4180-A90B-C95F6E716633}" type="presParOf" srcId="{12D371D4-5FF6-4EE0-9787-52D50F043042}" destId="{21A6FBE2-774E-478E-9FC4-55E1400E1E8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D77A4-C7FB-4E19-90B8-0A0330C49968}">
      <dsp:nvSpPr>
        <dsp:cNvPr id="0" name=""/>
        <dsp:cNvSpPr/>
      </dsp:nvSpPr>
      <dsp:spPr>
        <a:xfrm>
          <a:off x="0" y="248652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Summary of Market Structures</a:t>
          </a:r>
        </a:p>
      </dsp:txBody>
      <dsp:txXfrm>
        <a:off x="26930" y="275582"/>
        <a:ext cx="4946264" cy="497795"/>
      </dsp:txXfrm>
    </dsp:sp>
    <dsp:sp modelId="{6491210F-DF71-4F30-8AFC-0A71A6108E0C}">
      <dsp:nvSpPr>
        <dsp:cNvPr id="0" name=""/>
        <dsp:cNvSpPr/>
      </dsp:nvSpPr>
      <dsp:spPr>
        <a:xfrm>
          <a:off x="0" y="866547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Measuring Market Power</a:t>
          </a:r>
        </a:p>
      </dsp:txBody>
      <dsp:txXfrm>
        <a:off x="26930" y="893477"/>
        <a:ext cx="4946264" cy="497795"/>
      </dsp:txXfrm>
    </dsp:sp>
    <dsp:sp modelId="{3D6B7868-2FCE-4FB7-AC55-6C2049D928E5}">
      <dsp:nvSpPr>
        <dsp:cNvPr id="0" name=""/>
        <dsp:cNvSpPr/>
      </dsp:nvSpPr>
      <dsp:spPr>
        <a:xfrm>
          <a:off x="0" y="1484442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Models of Imperfect Competition</a:t>
          </a:r>
        </a:p>
      </dsp:txBody>
      <dsp:txXfrm>
        <a:off x="26930" y="1511372"/>
        <a:ext cx="4946264" cy="497795"/>
      </dsp:txXfrm>
    </dsp:sp>
    <dsp:sp modelId="{B3162F2C-C285-492A-98B6-BA4B1D5A4868}">
      <dsp:nvSpPr>
        <dsp:cNvPr id="0" name=""/>
        <dsp:cNvSpPr/>
      </dsp:nvSpPr>
      <dsp:spPr>
        <a:xfrm>
          <a:off x="0" y="2036097"/>
          <a:ext cx="5000124" cy="199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Cournot Model – Simultaneous Quantity Competition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Bertrand Model – Simultaneous Price Competition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Cartels and Collusion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Stackelberg Model – Sequential Quantity Competition</a:t>
          </a:r>
        </a:p>
      </dsp:txBody>
      <dsp:txXfrm>
        <a:off x="0" y="2036097"/>
        <a:ext cx="5000124" cy="1999620"/>
      </dsp:txXfrm>
    </dsp:sp>
    <dsp:sp modelId="{9ED4D4A0-0519-4C81-8BAC-C6E037EAE325}">
      <dsp:nvSpPr>
        <dsp:cNvPr id="0" name=""/>
        <dsp:cNvSpPr/>
      </dsp:nvSpPr>
      <dsp:spPr>
        <a:xfrm>
          <a:off x="0" y="4035717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Product Differentiation</a:t>
          </a:r>
        </a:p>
      </dsp:txBody>
      <dsp:txXfrm>
        <a:off x="26930" y="4062647"/>
        <a:ext cx="4946264" cy="497795"/>
      </dsp:txXfrm>
    </dsp:sp>
    <dsp:sp modelId="{21A6FBE2-774E-478E-9FC4-55E1400E1E80}">
      <dsp:nvSpPr>
        <dsp:cNvPr id="0" name=""/>
        <dsp:cNvSpPr/>
      </dsp:nvSpPr>
      <dsp:spPr>
        <a:xfrm>
          <a:off x="0" y="4653612"/>
          <a:ext cx="5000124" cy="551655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Appendix. Cournot Model with </a:t>
          </a:r>
          <a:r>
            <a:rPr lang="en-US" sz="2300" i="1" kern="1200"/>
            <a:t>N</a:t>
          </a:r>
          <a:r>
            <a:rPr lang="en-US" sz="2300" kern="1200"/>
            <a:t> Firms</a:t>
          </a:r>
        </a:p>
      </dsp:txBody>
      <dsp:txXfrm>
        <a:off x="26930" y="4680542"/>
        <a:ext cx="4946264" cy="497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AF4EB-B959-5946-B909-A39F198E4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84CB1-A712-D34D-ABFF-BE145F62D0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297ED-ECF8-CA4F-A848-070D360EB821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0AFAE-400C-7342-9228-4CFB71AF3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5F1A-2C06-814F-A473-C6B8457F8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C6AC8-A05D-A346-8351-50B71F6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24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E84B2-39C0-F646-9AFD-5B00437657D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Intermediate Microeconomic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8BA9-627A-1941-9A6D-C12CBE5F3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156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448B-A38B-9D44-8BA4-7193D9EFA306}" type="datetime1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E47-AE86-F440-8160-232B043A62DB}" type="datetime1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2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C628-0359-F640-A1D5-38CC202FA949}" type="datetime1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9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994C2-70E9-3F4D-A187-4471ED1FE508}" type="datetime1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B952-1348-7440-B7BB-CE1630CBBC14}" type="datetime1">
              <a:rPr lang="en-US" smtClean="0"/>
              <a:t>4/8/2026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99D3F-782F-C446-873B-5FE944DF84FC}" type="datetime1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0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86D5-7869-284D-97E6-F02807E06E43}" type="datetime1">
              <a:rPr lang="en-US" smtClean="0"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5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2B23-E0D1-F54C-A54D-6C2CC31B0875}" type="datetime1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DD6E2-2EB0-104E-9253-C400E562249C}" type="datetime1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0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AC5B-2FD2-DE40-A760-D6F9F005F1CD}" type="datetime1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7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D933-3B89-BA4D-B1DE-D57A4A9ADEAE}" type="datetime1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8324-8823-0F4F-8FF6-6F517350E20C}" type="datetime1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Intermediate Microeconomic Theory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7F1C3-D8CF-D841-A262-BC1128EB6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8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F269BDC9-F5DC-4A16-9583-2F8CE4184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190A8-1F5A-4246-A53B-15EDAAB130B9}"/>
              </a:ext>
            </a:extLst>
          </p:cNvPr>
          <p:cNvSpPr/>
          <p:nvPr/>
        </p:nvSpPr>
        <p:spPr>
          <a:xfrm>
            <a:off x="1143000" y="4063296"/>
            <a:ext cx="6858000" cy="115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Intermediate Microeconomic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Theory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Tools and Step-by-Step Examples 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03CE7F4-D1BB-4A5B-8E96-915177640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2"/>
            <a:ext cx="7034393" cy="4251280"/>
          </a:xfrm>
          <a:custGeom>
            <a:avLst/>
            <a:gdLst>
              <a:gd name="connsiteX0" fmla="*/ 9379192 w 9379192"/>
              <a:gd name="connsiteY0" fmla="*/ 3752527 h 3752527"/>
              <a:gd name="connsiteX1" fmla="*/ 3293459 w 9379192"/>
              <a:gd name="connsiteY1" fmla="*/ 3752527 h 3752527"/>
              <a:gd name="connsiteX2" fmla="*/ 3297156 w 9379192"/>
              <a:gd name="connsiteY2" fmla="*/ 3752055 h 3752527"/>
              <a:gd name="connsiteX3" fmla="*/ 3642095 w 9379192"/>
              <a:gd name="connsiteY3" fmla="*/ 3690141 h 3752527"/>
              <a:gd name="connsiteX4" fmla="*/ 2307659 w 9379192"/>
              <a:gd name="connsiteY4" fmla="*/ 3500267 h 3752527"/>
              <a:gd name="connsiteX5" fmla="*/ 2383194 w 9379192"/>
              <a:gd name="connsiteY5" fmla="*/ 3475501 h 3752527"/>
              <a:gd name="connsiteX6" fmla="*/ 2237161 w 9379192"/>
              <a:gd name="connsiteY6" fmla="*/ 3376437 h 3752527"/>
              <a:gd name="connsiteX7" fmla="*/ 1637924 w 9379192"/>
              <a:gd name="connsiteY7" fmla="*/ 3219585 h 3752527"/>
              <a:gd name="connsiteX8" fmla="*/ 2383194 w 9379192"/>
              <a:gd name="connsiteY8" fmla="*/ 2955415 h 3752527"/>
              <a:gd name="connsiteX9" fmla="*/ 1542249 w 9379192"/>
              <a:gd name="connsiteY9" fmla="*/ 2596307 h 3752527"/>
              <a:gd name="connsiteX10" fmla="*/ 1114221 w 9379192"/>
              <a:gd name="connsiteY10" fmla="*/ 2509625 h 3752527"/>
              <a:gd name="connsiteX11" fmla="*/ 2524191 w 9379192"/>
              <a:gd name="connsiteY11" fmla="*/ 2059708 h 3752527"/>
              <a:gd name="connsiteX12" fmla="*/ 238027 w 9379192"/>
              <a:gd name="connsiteY12" fmla="*/ 1836815 h 3752527"/>
              <a:gd name="connsiteX13" fmla="*/ 424343 w 9379192"/>
              <a:gd name="connsiteY13" fmla="*/ 1746006 h 3752527"/>
              <a:gd name="connsiteX14" fmla="*/ 1844384 w 9379192"/>
              <a:gd name="connsiteY14" fmla="*/ 1770772 h 3752527"/>
              <a:gd name="connsiteX15" fmla="*/ 2081058 w 9379192"/>
              <a:gd name="connsiteY15" fmla="*/ 1700602 h 3752527"/>
              <a:gd name="connsiteX16" fmla="*/ 1844384 w 9379192"/>
              <a:gd name="connsiteY16" fmla="*/ 1589154 h 3752527"/>
              <a:gd name="connsiteX17" fmla="*/ 922869 w 9379192"/>
              <a:gd name="connsiteY17" fmla="*/ 1506601 h 3752527"/>
              <a:gd name="connsiteX18" fmla="*/ 681160 w 9379192"/>
              <a:gd name="connsiteY18" fmla="*/ 1320855 h 3752527"/>
              <a:gd name="connsiteX19" fmla="*/ 273276 w 9379192"/>
              <a:gd name="connsiteY19" fmla="*/ 1106216 h 3752527"/>
              <a:gd name="connsiteX20" fmla="*/ 555269 w 9379192"/>
              <a:gd name="connsiteY20" fmla="*/ 928727 h 3752527"/>
              <a:gd name="connsiteX21" fmla="*/ 97029 w 9379192"/>
              <a:gd name="connsiteY21" fmla="*/ 664555 h 3752527"/>
              <a:gd name="connsiteX22" fmla="*/ 227955 w 9379192"/>
              <a:gd name="connsiteY22" fmla="*/ 317831 h 3752527"/>
              <a:gd name="connsiteX23" fmla="*/ 998402 w 9379192"/>
              <a:gd name="connsiteY23" fmla="*/ 235277 h 3752527"/>
              <a:gd name="connsiteX24" fmla="*/ 2030701 w 9379192"/>
              <a:gd name="connsiteY24" fmla="*/ 115575 h 3752527"/>
              <a:gd name="connsiteX25" fmla="*/ 3068036 w 9379192"/>
              <a:gd name="connsiteY25" fmla="*/ 12383 h 3752527"/>
              <a:gd name="connsiteX26" fmla="*/ 4105370 w 9379192"/>
              <a:gd name="connsiteY26" fmla="*/ 12383 h 3752527"/>
              <a:gd name="connsiteX27" fmla="*/ 4402472 w 9379192"/>
              <a:gd name="connsiteY27" fmla="*/ 20638 h 3752527"/>
              <a:gd name="connsiteX28" fmla="*/ 4407507 w 9379192"/>
              <a:gd name="connsiteY28" fmla="*/ 20638 h 3752527"/>
              <a:gd name="connsiteX29" fmla="*/ 5696622 w 9379192"/>
              <a:gd name="connsiteY29" fmla="*/ 57788 h 3752527"/>
              <a:gd name="connsiteX30" fmla="*/ 6175004 w 9379192"/>
              <a:gd name="connsiteY30" fmla="*/ 61915 h 3752527"/>
              <a:gd name="connsiteX31" fmla="*/ 7212339 w 9379192"/>
              <a:gd name="connsiteY31" fmla="*/ 66042 h 3752527"/>
              <a:gd name="connsiteX32" fmla="*/ 8244638 w 9379192"/>
              <a:gd name="connsiteY32" fmla="*/ 49532 h 3752527"/>
              <a:gd name="connsiteX33" fmla="*/ 9292044 w 9379192"/>
              <a:gd name="connsiteY33" fmla="*/ 0 h 3752527"/>
              <a:gd name="connsiteX34" fmla="*/ 9379192 w 9379192"/>
              <a:gd name="connsiteY34" fmla="*/ 2762 h 375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379192" h="3752527">
                <a:moveTo>
                  <a:pt x="9379192" y="3752527"/>
                </a:moveTo>
                <a:lnTo>
                  <a:pt x="3293459" y="3752527"/>
                </a:lnTo>
                <a:lnTo>
                  <a:pt x="3297156" y="3752055"/>
                </a:lnTo>
                <a:cubicBezTo>
                  <a:pt x="3412975" y="3736577"/>
                  <a:pt x="3551454" y="3714906"/>
                  <a:pt x="3642095" y="3690141"/>
                </a:cubicBezTo>
                <a:cubicBezTo>
                  <a:pt x="3380244" y="3686012"/>
                  <a:pt x="2347945" y="3529162"/>
                  <a:pt x="2307659" y="3500267"/>
                </a:cubicBezTo>
                <a:cubicBezTo>
                  <a:pt x="2327803" y="3492012"/>
                  <a:pt x="2358017" y="3483757"/>
                  <a:pt x="2383194" y="3475501"/>
                </a:cubicBezTo>
                <a:cubicBezTo>
                  <a:pt x="2327803" y="3450736"/>
                  <a:pt x="2282482" y="3421842"/>
                  <a:pt x="2237161" y="3376437"/>
                </a:cubicBezTo>
                <a:cubicBezTo>
                  <a:pt x="2091129" y="3223714"/>
                  <a:pt x="1844384" y="3277374"/>
                  <a:pt x="1637924" y="3219585"/>
                </a:cubicBezTo>
                <a:cubicBezTo>
                  <a:pt x="1768850" y="2897627"/>
                  <a:pt x="2116307" y="3017329"/>
                  <a:pt x="2383194" y="2955415"/>
                </a:cubicBezTo>
                <a:cubicBezTo>
                  <a:pt x="1683245" y="2765541"/>
                  <a:pt x="1819207" y="2666477"/>
                  <a:pt x="1542249" y="2596307"/>
                </a:cubicBezTo>
                <a:cubicBezTo>
                  <a:pt x="1194791" y="2509625"/>
                  <a:pt x="1114221" y="2509625"/>
                  <a:pt x="1114221" y="2509625"/>
                </a:cubicBezTo>
                <a:cubicBezTo>
                  <a:pt x="1522105" y="2245455"/>
                  <a:pt x="2010559" y="2530264"/>
                  <a:pt x="2524191" y="2059708"/>
                </a:cubicBezTo>
                <a:cubicBezTo>
                  <a:pt x="2030701" y="1993667"/>
                  <a:pt x="555269" y="1960645"/>
                  <a:pt x="238027" y="1836815"/>
                </a:cubicBezTo>
                <a:cubicBezTo>
                  <a:pt x="358880" y="1882219"/>
                  <a:pt x="368952" y="1746006"/>
                  <a:pt x="424343" y="1746006"/>
                </a:cubicBezTo>
                <a:cubicBezTo>
                  <a:pt x="892655" y="1741879"/>
                  <a:pt x="1371037" y="1820305"/>
                  <a:pt x="1844384" y="1770772"/>
                </a:cubicBezTo>
                <a:cubicBezTo>
                  <a:pt x="1929989" y="1766645"/>
                  <a:pt x="2065951" y="1803793"/>
                  <a:pt x="2081058" y="1700602"/>
                </a:cubicBezTo>
                <a:cubicBezTo>
                  <a:pt x="2096164" y="1572644"/>
                  <a:pt x="1919919" y="1601537"/>
                  <a:pt x="1844384" y="1589154"/>
                </a:cubicBezTo>
                <a:cubicBezTo>
                  <a:pt x="1537212" y="1547877"/>
                  <a:pt x="1235076" y="1531367"/>
                  <a:pt x="922869" y="1506601"/>
                </a:cubicBezTo>
                <a:cubicBezTo>
                  <a:pt x="791943" y="1494218"/>
                  <a:pt x="630804" y="1518984"/>
                  <a:pt x="681160" y="1320855"/>
                </a:cubicBezTo>
                <a:cubicBezTo>
                  <a:pt x="640874" y="1130983"/>
                  <a:pt x="399166" y="1197025"/>
                  <a:pt x="273276" y="1106216"/>
                </a:cubicBezTo>
                <a:cubicBezTo>
                  <a:pt x="333703" y="998897"/>
                  <a:pt x="504913" y="1073196"/>
                  <a:pt x="555269" y="928727"/>
                </a:cubicBezTo>
                <a:cubicBezTo>
                  <a:pt x="313560" y="974131"/>
                  <a:pt x="338738" y="660428"/>
                  <a:pt x="97029" y="664555"/>
                </a:cubicBezTo>
                <a:cubicBezTo>
                  <a:pt x="-104395" y="478810"/>
                  <a:pt x="41638" y="388001"/>
                  <a:pt x="227955" y="317831"/>
                </a:cubicBezTo>
                <a:cubicBezTo>
                  <a:pt x="469664" y="231150"/>
                  <a:pt x="736551" y="251788"/>
                  <a:pt x="998402" y="235277"/>
                </a:cubicBezTo>
                <a:cubicBezTo>
                  <a:pt x="1345860" y="198128"/>
                  <a:pt x="1678209" y="111447"/>
                  <a:pt x="2030701" y="115575"/>
                </a:cubicBezTo>
                <a:cubicBezTo>
                  <a:pt x="2363052" y="28893"/>
                  <a:pt x="2730650" y="123829"/>
                  <a:pt x="3068036" y="12383"/>
                </a:cubicBezTo>
                <a:cubicBezTo>
                  <a:pt x="3410457" y="12383"/>
                  <a:pt x="3757914" y="12383"/>
                  <a:pt x="4105370" y="12383"/>
                </a:cubicBezTo>
                <a:cubicBezTo>
                  <a:pt x="4206084" y="16510"/>
                  <a:pt x="4301759" y="16510"/>
                  <a:pt x="4402472" y="20638"/>
                </a:cubicBezTo>
                <a:cubicBezTo>
                  <a:pt x="4402472" y="20638"/>
                  <a:pt x="4407507" y="20638"/>
                  <a:pt x="4407507" y="20638"/>
                </a:cubicBezTo>
                <a:cubicBezTo>
                  <a:pt x="4840570" y="33022"/>
                  <a:pt x="5268596" y="41276"/>
                  <a:pt x="5696622" y="57788"/>
                </a:cubicBezTo>
                <a:cubicBezTo>
                  <a:pt x="5857761" y="57788"/>
                  <a:pt x="6013864" y="61915"/>
                  <a:pt x="6175004" y="61915"/>
                </a:cubicBezTo>
                <a:cubicBezTo>
                  <a:pt x="6517425" y="82553"/>
                  <a:pt x="6864883" y="94936"/>
                  <a:pt x="7212339" y="66042"/>
                </a:cubicBezTo>
                <a:cubicBezTo>
                  <a:pt x="7559796" y="90809"/>
                  <a:pt x="7897182" y="74298"/>
                  <a:pt x="8244638" y="49532"/>
                </a:cubicBezTo>
                <a:cubicBezTo>
                  <a:pt x="8597130" y="78426"/>
                  <a:pt x="8944587" y="37149"/>
                  <a:pt x="9292044" y="0"/>
                </a:cubicBezTo>
                <a:lnTo>
                  <a:pt x="9379192" y="2762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61CF78-8B1A-F97C-DF73-26FA1891A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1" y="1546941"/>
            <a:ext cx="8178798" cy="135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CD3A-CD3D-4E46-B21F-FCE1A585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 b="1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56668-9C7F-F34D-921D-660EE42A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F49C4-1018-BE4D-8374-36096850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CE04326-718E-45AF-9235-306053980E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047911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86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Summary of Market Structures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39" y="6455664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99ABBE5-7A9A-1848-AE9C-677B580146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381969"/>
              </p:ext>
            </p:extLst>
          </p:nvPr>
        </p:nvGraphicFramePr>
        <p:xfrm>
          <a:off x="324168" y="2237352"/>
          <a:ext cx="8495664" cy="3910044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722156">
                  <a:extLst>
                    <a:ext uri="{9D8B030D-6E8A-4147-A177-3AD203B41FA5}">
                      <a16:colId xmlns:a16="http://schemas.microsoft.com/office/drawing/2014/main" val="1040911701"/>
                    </a:ext>
                  </a:extLst>
                </a:gridCol>
                <a:gridCol w="1143829">
                  <a:extLst>
                    <a:ext uri="{9D8B030D-6E8A-4147-A177-3AD203B41FA5}">
                      <a16:colId xmlns:a16="http://schemas.microsoft.com/office/drawing/2014/main" val="3776295358"/>
                    </a:ext>
                  </a:extLst>
                </a:gridCol>
                <a:gridCol w="2390933">
                  <a:extLst>
                    <a:ext uri="{9D8B030D-6E8A-4147-A177-3AD203B41FA5}">
                      <a16:colId xmlns:a16="http://schemas.microsoft.com/office/drawing/2014/main" val="430328285"/>
                    </a:ext>
                  </a:extLst>
                </a:gridCol>
                <a:gridCol w="1480958">
                  <a:extLst>
                    <a:ext uri="{9D8B030D-6E8A-4147-A177-3AD203B41FA5}">
                      <a16:colId xmlns:a16="http://schemas.microsoft.com/office/drawing/2014/main" val="438515747"/>
                    </a:ext>
                  </a:extLst>
                </a:gridCol>
                <a:gridCol w="1757788">
                  <a:extLst>
                    <a:ext uri="{9D8B030D-6E8A-4147-A177-3AD203B41FA5}">
                      <a16:colId xmlns:a16="http://schemas.microsoft.com/office/drawing/2014/main" val="2936981977"/>
                    </a:ext>
                  </a:extLst>
                </a:gridCol>
              </a:tblGrid>
              <a:tr h="1115652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Industry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N of firms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Type of Good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Price-takers?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cap="none" spc="0">
                          <a:solidFill>
                            <a:schemeClr val="bg1"/>
                          </a:solidFill>
                        </a:rPr>
                        <a:t>Entry Barriers?</a:t>
                      </a:r>
                    </a:p>
                  </a:txBody>
                  <a:tcPr marL="110513" marR="78938" marT="157875" marB="15787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903784"/>
                  </a:ext>
                </a:extLst>
              </a:tr>
              <a:tr h="931464"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Perfect competition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Many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Homogeneous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814704"/>
                  </a:ext>
                </a:extLst>
              </a:tr>
              <a:tr h="931464"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Monopoly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One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No close substitutes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550827"/>
                  </a:ext>
                </a:extLst>
              </a:tr>
              <a:tr h="931464"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Oligopoly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Some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Homogeneous or heterogeneous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cap="none" spc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 marL="110513" marR="78938" marT="78938" marB="1578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0933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881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Yellow measuring tape">
            <a:extLst>
              <a:ext uri="{FF2B5EF4-FFF2-40B4-BE49-F238E27FC236}">
                <a16:creationId xmlns:a16="http://schemas.microsoft.com/office/drawing/2014/main" id="{29995B8C-DDD3-15AB-D941-686DD4E819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00" r="36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275865" y="-511"/>
            <a:ext cx="4592270" cy="9144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14" y="3091928"/>
            <a:ext cx="680892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700" b="1">
                <a:solidFill>
                  <a:schemeClr val="bg1"/>
                </a:solidFill>
              </a:rPr>
              <a:t>Measuring Market Power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7339422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0899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4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2313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Measuring Market Power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78411" y="353684"/>
                <a:ext cx="5265257" cy="6101980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A common measure of market power is the number of firms in an industry,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:r>
                  <a:rPr lang="en-US" sz="2000" dirty="0"/>
                  <a:t>It does not inform about market shares. </a:t>
                </a:r>
              </a:p>
              <a:p>
                <a:pPr lvl="1"/>
                <a:r>
                  <a:rPr lang="en-US" sz="2000" i="1" dirty="0"/>
                  <a:t>Example</a:t>
                </a:r>
                <a:r>
                  <a:rPr lang="en-US" sz="2000" dirty="0"/>
                  <a:t>: </a:t>
                </a:r>
              </a:p>
              <a:p>
                <a:pPr lvl="2"/>
                <a:r>
                  <a:rPr lang="en-US" dirty="0"/>
                  <a:t>Consider two industries,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=3 </m:t>
                    </m:r>
                  </m:oMath>
                </a14:m>
                <a:r>
                  <a:rPr lang="en-US" dirty="0"/>
                  <a:t>firms each.</a:t>
                </a:r>
              </a:p>
              <a:p>
                <a:pPr lvl="2"/>
                <a:r>
                  <a:rPr lang="en-US" dirty="0"/>
                  <a:t>In industry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one of the firms enjoys 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98%</m:t>
                    </m:r>
                  </m:oMath>
                </a14:m>
                <a:r>
                  <a:rPr lang="en-US" dirty="0"/>
                  <a:t> market share.</a:t>
                </a:r>
              </a:p>
              <a:p>
                <a:pPr lvl="2"/>
                <a:r>
                  <a:rPr lang="en-US" dirty="0"/>
                  <a:t>In industry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market share is evenly distributed, each firm holds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33.33%.</m:t>
                    </m:r>
                  </m:oMath>
                </a14:m>
                <a:endParaRPr lang="en-US" dirty="0"/>
              </a:p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000" b="1" dirty="0"/>
                  <a:t>The Herfindahl-Hirschman index (HHI) </a:t>
                </a:r>
                <a:r>
                  <a:rPr lang="en-US" sz="2000" dirty="0"/>
                  <a:t>of market concentration accounts for both the number of firms and their market shares.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8411" y="353684"/>
                <a:ext cx="5265257" cy="6101980"/>
              </a:xfrm>
              <a:blipFill>
                <a:blip r:embed="rId2"/>
                <a:stretch>
                  <a:fillRect l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55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/>
              <a:t>Measuring Market Power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7" y="2693652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2200"/>
                  <a:t>The HHI is given by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𝐻𝐻𝐼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+…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dirty="0"/>
              </a:p>
              <a:p>
                <a:pPr marL="23812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 represents the market share of firm 1 (in </a:t>
                </a:r>
                <a:r>
                  <a:rPr lang="en-US" sz="2200" i="0" dirty="0">
                    <a:latin typeface="+mj-lt"/>
                  </a:rPr>
                  <a:t>%</a:t>
                </a:r>
                <a:r>
                  <a:rPr lang="en-US" sz="2200" dirty="0"/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 is that of firm 2, and similarly for all remaining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/>
                  <a:t> firms in the industry.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200"/>
                  <a:t>In a </a:t>
                </a:r>
                <a:r>
                  <a:rPr lang="en-US" sz="2200" u="sng"/>
                  <a:t>monopoly</a:t>
                </a:r>
                <a:r>
                  <a:rPr lang="en-US" sz="2200"/>
                  <a:t>, in which a single firm captures the entire market share,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200"/>
                  <a:t>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𝐻𝐻𝐼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(100)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=10,000</m:t>
                    </m:r>
                  </m:oMath>
                </a14:m>
                <a:r>
                  <a:rPr lang="en-US" sz="2200" dirty="0"/>
                  <a:t>.</a:t>
                </a:r>
                <a:endParaRPr lang="en-US" sz="2200"/>
              </a:p>
              <a:p>
                <a:pPr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200"/>
                  <a:t>In a </a:t>
                </a:r>
                <a:r>
                  <a:rPr lang="en-US" sz="2200" u="sng"/>
                  <a:t>duopoly</a:t>
                </a:r>
                <a:r>
                  <a:rPr lang="en-US" sz="2200"/>
                  <a:t>, with two firms evenly sharing market power,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𝐻𝐻𝐼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500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=5,000.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2"/>
                <a:stretch>
                  <a:fillRect l="-850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7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Measuring Market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In an </a:t>
                </a:r>
                <a:r>
                  <a:rPr lang="en-US" sz="2400" u="sng" dirty="0"/>
                  <a:t>oligopoly</a:t>
                </a:r>
                <a:r>
                  <a:rPr lang="en-US" sz="2400" dirty="0"/>
                  <a:t>, with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1,000 </m:t>
                    </m:r>
                  </m:oMath>
                </a14:m>
                <a:r>
                  <a:rPr lang="en-US" sz="2400" dirty="0"/>
                  <a:t>firms, each capturing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1,000</m:t>
                        </m:r>
                      </m:den>
                    </m:f>
                  </m:oMath>
                </a14:m>
                <a:r>
                  <a:rPr lang="en-US" sz="22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of the market share,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𝐻𝐻𝐼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1,000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1,000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1,000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1943100" indent="0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=1,000</m:t>
                    </m:r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num>
                              <m:den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1,000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=10.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Generally, in an industry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sz="2400" dirty="0"/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sz="2400" dirty="0"/>
                  <a:t>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𝐻𝐻𝐼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2573338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10,000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236538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400" dirty="0"/>
                  <a:t>which converges to zero when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 is sufficiently large.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1005" t="-1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78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/>
              <a:t>Measuring Market Power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7" y="2693652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/>
                  <a:t>The HHI ranges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10,000</m:t>
                    </m:r>
                  </m:oMath>
                </a14:m>
                <a:r>
                  <a:rPr lang="en-US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/>
                  <a:t>A high HHI arises in highly concentrated industries.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/>
                  <a:t>A low HHI emerges when market power is more evenly distributed. 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i="1"/>
                  <a:t>Examples</a:t>
                </a:r>
                <a:r>
                  <a:rPr lang="en-US"/>
                  <a:t>:</a:t>
                </a:r>
              </a:p>
              <a:p>
                <a:pPr lvl="1"/>
                <a:r>
                  <a:rPr lang="en-US"/>
                  <a:t>US light bulb market, with around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57</m:t>
                    </m:r>
                  </m:oMath>
                </a14:m>
                <a:r>
                  <a:rPr lang="en-US"/>
                  <a:t> firms,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𝐻𝐻𝐼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=2,757</m:t>
                    </m:r>
                  </m:oMath>
                </a14:m>
                <a:r>
                  <a:rPr lang="en-US"/>
                  <a:t>. Some of these firms enjoy a large market share.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/>
                  <a:t>Glass container manufacturing,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r>
                  <a:rPr lang="en-US"/>
                  <a:t> firms,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𝐻𝐻𝐼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=2,582</m:t>
                    </m:r>
                  </m:oMath>
                </a14:m>
                <a:r>
                  <a:rPr lang="en-US"/>
                  <a:t>. Market shares are more evenly split among firms (i.e., the market is less concentrated).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2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260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eg dolls with one painted">
            <a:extLst>
              <a:ext uri="{FF2B5EF4-FFF2-40B4-BE49-F238E27FC236}">
                <a16:creationId xmlns:a16="http://schemas.microsoft.com/office/drawing/2014/main" id="{8579B271-4DE0-6B32-31FF-C6CFCEEF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3904" r="7095" b="-2"/>
          <a:stretch>
            <a:fillRect/>
          </a:stretch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22362"/>
            <a:ext cx="6858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>
                <a:solidFill>
                  <a:srgbClr val="FFFFFF"/>
                </a:solidFill>
              </a:rPr>
              <a:t>Models of Imperfect Competition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9</a:t>
            </a:fld>
            <a:endParaRPr lang="en-US" sz="10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729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Models of Imperfect Competition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dirty="0"/>
                  <a:t>Consider a market with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400" dirty="0"/>
                  <a:t>firms, all of them selling a relatively homogeneous product (e.g., brands of unflavored water).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In this scenario, we consider three models of firm competition:</a:t>
                </a:r>
              </a:p>
              <a:p>
                <a:pPr marL="914400" lvl="1" indent="-457200">
                  <a:spcAft>
                    <a:spcPts val="500"/>
                  </a:spcAft>
                  <a:buAutoNum type="arabicParenBoth"/>
                </a:pPr>
                <a:r>
                  <a:rPr lang="en-US" dirty="0"/>
                  <a:t>Cournot model of simultaneous quantity competition.</a:t>
                </a:r>
              </a:p>
              <a:p>
                <a:pPr marL="914400" lvl="1" indent="-457200">
                  <a:spcAft>
                    <a:spcPts val="500"/>
                  </a:spcAft>
                  <a:buAutoNum type="arabicParenBoth"/>
                </a:pPr>
                <a:r>
                  <a:rPr lang="en-US" dirty="0"/>
                  <a:t>Bertrand model of simultaneous price competition.</a:t>
                </a:r>
              </a:p>
              <a:p>
                <a:pPr marL="914400" lvl="1" indent="-457200">
                  <a:spcAft>
                    <a:spcPts val="500"/>
                  </a:spcAft>
                  <a:buAutoNum type="arabicParenBoth"/>
                </a:pPr>
                <a:r>
                  <a:rPr lang="en-US" dirty="0"/>
                  <a:t>Stackelberg model of sequential quantity competition.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965" t="-1961" r="-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57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yellow figures and a red figure on the other side">
            <a:extLst>
              <a:ext uri="{FF2B5EF4-FFF2-40B4-BE49-F238E27FC236}">
                <a16:creationId xmlns:a16="http://schemas.microsoft.com/office/drawing/2014/main" id="{DDE11C55-5EB7-7D5A-2BF0-08B91F9C6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00" r="-1" b="-1"/>
          <a:stretch>
            <a:fillRect/>
          </a:stretch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500" b="1">
                <a:solidFill>
                  <a:srgbClr val="FFFFFF"/>
                </a:solidFill>
              </a:rPr>
              <a:t>Cournot Model–</a:t>
            </a:r>
            <a:br>
              <a:rPr lang="en-US" sz="4500" b="1">
                <a:solidFill>
                  <a:srgbClr val="FFFFFF"/>
                </a:solidFill>
              </a:rPr>
            </a:br>
            <a:r>
              <a:rPr lang="en-US" sz="4500" b="1">
                <a:solidFill>
                  <a:srgbClr val="FFFFFF"/>
                </a:solidFill>
              </a:rPr>
              <a:t>Simultaneous Quantity Competition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7445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4287" y="1590740"/>
                <a:ext cx="8712679" cy="4972721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200" dirty="0"/>
                  <a:t>Consider an industry with </a:t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 firms selling a homogeneous product.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Every firm independently and simultaneously chooses its profit maximizing output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 for firm 1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 for firm 2).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The market price is determined by 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 into the inverse demand function </a:t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. Assume this function is linear,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2200" b="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Firm 1’s total cost function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2200" b="0" i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Firm 2’s total cost function is symmetric,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2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4287" y="1590740"/>
                <a:ext cx="8712679" cy="4972721"/>
              </a:xfrm>
              <a:blipFill>
                <a:blip r:embed="rId2"/>
                <a:stretch>
                  <a:fillRect l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38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1000"/>
                  </a:spcAft>
                  <a:buNone/>
                </a:pPr>
                <a:r>
                  <a:rPr lang="en-US" sz="2400" b="1" dirty="0"/>
                  <a:t>Firm 1. </a:t>
                </a:r>
                <a:r>
                  <a:rPr lang="en-US" sz="2200" dirty="0"/>
                  <a:t>Its PMP is to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to solve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1100" dirty="0"/>
              </a:p>
              <a:p>
                <a:pPr marL="234950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r>
                  <a:rPr lang="en-US" sz="18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𝑇𝑅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denotes total revenue (price per units sold),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is its total cost.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To maximize its profits, firm 1 differentiate this expression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1286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C2E756-91BD-AA47-9A88-0AB145999D58}"/>
              </a:ext>
            </a:extLst>
          </p:cNvPr>
          <p:cNvSpPr/>
          <p:nvPr/>
        </p:nvSpPr>
        <p:spPr>
          <a:xfrm rot="16200000">
            <a:off x="5383233" y="2068391"/>
            <a:ext cx="184355" cy="127927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BA719253-7AF2-2449-AE1D-8A1D496E1F36}"/>
              </a:ext>
            </a:extLst>
          </p:cNvPr>
          <p:cNvSpPr/>
          <p:nvPr/>
        </p:nvSpPr>
        <p:spPr>
          <a:xfrm rot="16200000">
            <a:off x="6497220" y="2503903"/>
            <a:ext cx="184355" cy="40825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/>
              <p:nvPr/>
            </p:nvSpPr>
            <p:spPr>
              <a:xfrm>
                <a:off x="5149775" y="2770171"/>
                <a:ext cx="52148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9775" y="2770171"/>
                <a:ext cx="52148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/>
              <p:nvPr/>
            </p:nvSpPr>
            <p:spPr>
              <a:xfrm>
                <a:off x="6399454" y="2775789"/>
                <a:ext cx="5076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454" y="2775789"/>
                <a:ext cx="50763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631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r>
                  <a:rPr lang="en-US" sz="2200" dirty="0"/>
                  <a:t>which is referred to as firm 1’s </a:t>
                </a:r>
                <a:r>
                  <a:rPr lang="en-US" sz="2200" dirty="0">
                    <a:solidFill>
                      <a:srgbClr val="0070C0"/>
                    </a:solidFill>
                  </a:rPr>
                  <a:t>“best response function.”</a:t>
                </a:r>
                <a:endParaRPr lang="en-US" sz="2200" dirty="0"/>
              </a:p>
              <a:p>
                <a:pPr>
                  <a:lnSpc>
                    <a:spcPct val="100000"/>
                  </a:lnSpc>
                  <a:spcAft>
                    <a:spcPts val="500"/>
                  </a:spcAft>
                </a:pPr>
                <a:r>
                  <a:rPr lang="en-US" sz="2200" dirty="0"/>
                  <a:t>The best response function describes the profit maximizing output that firm 1 chooses as a response to each of the output levels that firm 2 selects.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, firm 1’s best response function becomes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lvl="1">
                  <a:lnSpc>
                    <a:spcPct val="100000"/>
                  </a:lnSpc>
                  <a:spcBef>
                    <a:spcPts val="1000"/>
                  </a:spcBef>
                </a:pPr>
                <a:r>
                  <a:rPr lang="en-US" sz="2000" dirty="0"/>
                  <a:t>If firm 2 produces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/>
                  <a:t> units, firm 1 responds with 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2=2.5</m:t>
                    </m:r>
                  </m:oMath>
                </a14:m>
                <a:r>
                  <a:rPr lang="en-US" sz="1800" dirty="0"/>
                  <a:t> units.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D88E50-0080-3448-A1FC-88252D29071A}"/>
                  </a:ext>
                </a:extLst>
              </p:cNvPr>
              <p:cNvSpPr txBox="1"/>
              <p:nvPr/>
            </p:nvSpPr>
            <p:spPr>
              <a:xfrm>
                <a:off x="7052172" y="2347274"/>
                <a:ext cx="7911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D88E50-0080-3448-A1FC-88252D290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2347274"/>
                <a:ext cx="791179" cy="338554"/>
              </a:xfrm>
              <a:prstGeom prst="rect">
                <a:avLst/>
              </a:prstGeom>
              <a:blipFill>
                <a:blip r:embed="rId3"/>
                <a:stretch>
                  <a:fillRect l="-3125" t="-3704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3487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200" dirty="0"/>
                  <a:t>Firm 1’s best response function</a:t>
                </a:r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804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94451C-A5EE-D644-88B5-97666E9DC4A7}"/>
                  </a:ext>
                </a:extLst>
              </p:cNvPr>
              <p:cNvSpPr txBox="1"/>
              <p:nvPr/>
            </p:nvSpPr>
            <p:spPr>
              <a:xfrm>
                <a:off x="1079500" y="2296569"/>
                <a:ext cx="3692639" cy="3575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3363" indent="-222250">
                  <a:lnSpc>
                    <a:spcPct val="90000"/>
                  </a:lnSpc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on the vertical axis when firm 2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233363" indent="-2222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It decreases with a slope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−1/2</m:t>
                    </m:r>
                  </m:oMath>
                </a14:m>
                <a:r>
                  <a:rPr lang="en-US" dirty="0"/>
                  <a:t> for every unit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 </a:t>
                </a:r>
              </a:p>
              <a:p>
                <a:pPr marL="233363" indent="-22225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sz="2000" dirty="0"/>
              </a:p>
              <a:p>
                <a:pPr marL="1714500">
                  <a:lnSpc>
                    <a:spcPct val="90000"/>
                  </a:lnSpc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units.</a:t>
                </a:r>
              </a:p>
              <a:p>
                <a:pPr marL="228600">
                  <a:lnSpc>
                    <a:spcPct val="90000"/>
                  </a:lnSpc>
                  <a:spcAft>
                    <a:spcPts val="500"/>
                  </a:spcAft>
                </a:pPr>
                <a:r>
                  <a:rPr lang="en-US" dirty="0"/>
                  <a:t>As firm 2 increases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firm 1 is left with a smaller residual demand to serve.</a:t>
                </a:r>
              </a:p>
              <a:p>
                <a:pPr marL="228600">
                  <a:lnSpc>
                    <a:spcPct val="90000"/>
                  </a:lnSpc>
                  <a:spcAft>
                    <a:spcPts val="500"/>
                  </a:spcAft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, firm 1 shut down, producing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94451C-A5EE-D644-88B5-97666E9DC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00" y="2296569"/>
                <a:ext cx="3692639" cy="3575787"/>
              </a:xfrm>
              <a:prstGeom prst="rect">
                <a:avLst/>
              </a:prstGeom>
              <a:blipFill>
                <a:blip r:embed="rId3"/>
                <a:stretch>
                  <a:fillRect l="-342" t="-355" r="-1370" b="-1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371047CA-4E1A-B543-A977-56C4B03A3D8D}"/>
              </a:ext>
            </a:extLst>
          </p:cNvPr>
          <p:cNvGrpSpPr/>
          <p:nvPr/>
        </p:nvGrpSpPr>
        <p:grpSpPr>
          <a:xfrm>
            <a:off x="4896394" y="2677919"/>
            <a:ext cx="3743210" cy="2522212"/>
            <a:chOff x="4922898" y="2638163"/>
            <a:chExt cx="3743210" cy="252221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830C9EA-3301-C546-BED3-393EFDFCB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22898" y="2638163"/>
              <a:ext cx="3743210" cy="241748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6527AD5-57AA-0442-B950-AF6893278EAA}"/>
                </a:ext>
              </a:extLst>
            </p:cNvPr>
            <p:cNvSpPr txBox="1"/>
            <p:nvPr/>
          </p:nvSpPr>
          <p:spPr>
            <a:xfrm>
              <a:off x="4981959" y="4883376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9491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1000"/>
                  </a:spcAft>
                  <a:buNone/>
                </a:pPr>
                <a:r>
                  <a:rPr lang="en-US" sz="2400" b="1" dirty="0"/>
                  <a:t>Firm 2. </a:t>
                </a:r>
                <a:r>
                  <a:rPr lang="en-US" sz="2200" dirty="0"/>
                  <a:t>A similar argument applies to firm 2, which solves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:endParaRPr lang="en-US" sz="1100" dirty="0"/>
              </a:p>
              <a:p>
                <a:pPr marL="234950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we find firm 2’s best response function,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Aft>
                    <a:spcPts val="500"/>
                  </a:spcAft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1286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16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C2E756-91BD-AA47-9A88-0AB145999D58}"/>
              </a:ext>
            </a:extLst>
          </p:cNvPr>
          <p:cNvSpPr/>
          <p:nvPr/>
        </p:nvSpPr>
        <p:spPr>
          <a:xfrm rot="16200000">
            <a:off x="5383233" y="2068391"/>
            <a:ext cx="184355" cy="127927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BA719253-7AF2-2449-AE1D-8A1D496E1F36}"/>
              </a:ext>
            </a:extLst>
          </p:cNvPr>
          <p:cNvSpPr/>
          <p:nvPr/>
        </p:nvSpPr>
        <p:spPr>
          <a:xfrm rot="16200000">
            <a:off x="6497220" y="2503903"/>
            <a:ext cx="184355" cy="40825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/>
              <p:nvPr/>
            </p:nvSpPr>
            <p:spPr>
              <a:xfrm>
                <a:off x="5149775" y="2770171"/>
                <a:ext cx="5256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9775" y="2770171"/>
                <a:ext cx="525657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/>
              <p:nvPr/>
            </p:nvSpPr>
            <p:spPr>
              <a:xfrm>
                <a:off x="6399454" y="2775789"/>
                <a:ext cx="51180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454" y="2775789"/>
                <a:ext cx="51180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FFE8D3-C969-2C44-B239-B2A6B8DDB282}"/>
                  </a:ext>
                </a:extLst>
              </p:cNvPr>
              <p:cNvSpPr txBox="1"/>
              <p:nvPr/>
            </p:nvSpPr>
            <p:spPr>
              <a:xfrm>
                <a:off x="7052172" y="5792840"/>
                <a:ext cx="795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FFE8D3-C969-2C44-B239-B2A6B8DDB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5792840"/>
                <a:ext cx="795924" cy="338554"/>
              </a:xfrm>
              <a:prstGeom prst="rect">
                <a:avLst/>
              </a:prstGeom>
              <a:blipFill>
                <a:blip r:embed="rId5"/>
                <a:stretch>
                  <a:fillRect l="-3125" t="-7407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8179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200" dirty="0"/>
                  <a:t>Firm 2’s best response function,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is symmetric to that of firm 1 because both face the same demand and costs.</a:t>
                </a:r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804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F66A8D-0BAC-6249-B9B8-82BD0018B2B5}"/>
              </a:ext>
            </a:extLst>
          </p:cNvPr>
          <p:cNvGrpSpPr/>
          <p:nvPr/>
        </p:nvGrpSpPr>
        <p:grpSpPr>
          <a:xfrm>
            <a:off x="5039354" y="2779684"/>
            <a:ext cx="3259987" cy="3169501"/>
            <a:chOff x="4800815" y="2753180"/>
            <a:chExt cx="3259987" cy="316950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D17208-9FB0-1047-A297-5DDCBE3CE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815" y="2753180"/>
              <a:ext cx="3259987" cy="301359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6527AD5-57AA-0442-B950-AF6893278EAA}"/>
                </a:ext>
              </a:extLst>
            </p:cNvPr>
            <p:cNvSpPr txBox="1"/>
            <p:nvPr/>
          </p:nvSpPr>
          <p:spPr>
            <a:xfrm>
              <a:off x="4898695" y="564568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AA2F8A-7E74-B448-AC80-5C8CE89EFAE7}"/>
                  </a:ext>
                </a:extLst>
              </p:cNvPr>
              <p:cNvSpPr txBox="1"/>
              <p:nvPr/>
            </p:nvSpPr>
            <p:spPr>
              <a:xfrm>
                <a:off x="1068701" y="2768012"/>
                <a:ext cx="3530602" cy="1173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3363" indent="-222250">
                  <a:lnSpc>
                    <a:spcPct val="90000"/>
                  </a:lnSpc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when firm 1 is inactive but it decreases at a rate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1/2</m:t>
                    </m:r>
                  </m:oMath>
                </a14:m>
                <a:r>
                  <a:rPr lang="en-US" dirty="0"/>
                  <a:t> as firm 1 increases its production.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AA2F8A-7E74-B448-AC80-5C8CE89EF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701" y="2768012"/>
                <a:ext cx="3530602" cy="1173783"/>
              </a:xfrm>
              <a:prstGeom prst="rect">
                <a:avLst/>
              </a:prstGeom>
              <a:blipFill>
                <a:blip r:embed="rId4"/>
                <a:stretch>
                  <a:fillRect l="-719" t="-1075" r="-1799"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21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46112"/>
            <a:ext cx="7886700" cy="4895852"/>
          </a:xfrm>
        </p:spPr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US" sz="2200" dirty="0"/>
              <a:t>Superimposing firm 1’s and firm 2’s best response functions, we obtain their crossing point: Cournot Equilibrium. </a:t>
            </a:r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Aft>
                <a:spcPts val="500"/>
              </a:spcAft>
            </a:pPr>
            <a:endParaRPr lang="en-US" sz="2200" dirty="0"/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Both firms are choosing output levels that are the best response to the output of its rival (i.e., firms are selecting </a:t>
            </a:r>
            <a:r>
              <a:rPr lang="en-US" sz="2200" i="1" dirty="0"/>
              <a:t>mutual</a:t>
            </a:r>
            <a:r>
              <a:rPr lang="en-US" sz="2200" dirty="0"/>
              <a:t> best responses, which is the Nash Equilibrium (NE) of a game).</a:t>
            </a:r>
          </a:p>
          <a:p>
            <a:pPr marL="457200" lvl="1" indent="0">
              <a:spcAft>
                <a:spcPts val="500"/>
              </a:spcAft>
              <a:buNone/>
            </a:pPr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18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BF7507-01A5-3A46-87C6-68E72960F90F}"/>
              </a:ext>
            </a:extLst>
          </p:cNvPr>
          <p:cNvGrpSpPr/>
          <p:nvPr/>
        </p:nvGrpSpPr>
        <p:grpSpPr>
          <a:xfrm>
            <a:off x="3387125" y="2511677"/>
            <a:ext cx="2645343" cy="2816811"/>
            <a:chOff x="3387125" y="2432165"/>
            <a:chExt cx="2645343" cy="28168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6F605A7-DB2F-7345-B397-A4FC9B193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87125" y="2432165"/>
              <a:ext cx="2645343" cy="255306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6EBB66-0708-704C-8B15-0FE7C3F6C179}"/>
                </a:ext>
              </a:extLst>
            </p:cNvPr>
            <p:cNvSpPr txBox="1"/>
            <p:nvPr/>
          </p:nvSpPr>
          <p:spPr>
            <a:xfrm>
              <a:off x="3563744" y="4971977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5495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500"/>
                  </a:spcAft>
                </a:pPr>
                <a:r>
                  <a:rPr lang="en-US" sz="2200" dirty="0"/>
                  <a:t>To find the point where the best response functions cross each other, we can insert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5000"/>
                  </a:spcBef>
                  <a:spcAft>
                    <a:spcPts val="1500"/>
                  </a:spcAft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we 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200" dirty="0"/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05" t="-1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19</a:t>
            </a:fld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5238A056-97F5-CF46-B1B9-3BBC894D8653}"/>
              </a:ext>
            </a:extLst>
          </p:cNvPr>
          <p:cNvSpPr/>
          <p:nvPr/>
        </p:nvSpPr>
        <p:spPr>
          <a:xfrm rot="16200000">
            <a:off x="5259943" y="2667748"/>
            <a:ext cx="184355" cy="144657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34D1572-FECC-E74C-BEC3-15D01965D1F8}"/>
                  </a:ext>
                </a:extLst>
              </p:cNvPr>
              <p:cNvSpPr/>
              <p:nvPr/>
            </p:nvSpPr>
            <p:spPr>
              <a:xfrm>
                <a:off x="5145579" y="3376731"/>
                <a:ext cx="40017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34D1572-FECC-E74C-BEC3-15D01965D1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579" y="3376731"/>
                <a:ext cx="400173" cy="307777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326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4000"/>
                  </a:spcAft>
                </a:pPr>
                <a:r>
                  <a:rPr lang="en-US" sz="2200" dirty="0"/>
                  <a:t>Inserting this output level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we 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3495675" indent="0">
                  <a:lnSpc>
                    <a:spcPct val="11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50"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EB4ADEA-86C1-824D-8CC0-19A00C4038C5}"/>
              </a:ext>
            </a:extLst>
          </p:cNvPr>
          <p:cNvSpPr/>
          <p:nvPr/>
        </p:nvSpPr>
        <p:spPr>
          <a:xfrm rot="5400000">
            <a:off x="4681931" y="2285452"/>
            <a:ext cx="184355" cy="64819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171C812-1AC1-0040-9F25-E4B5E4624EB1}"/>
                  </a:ext>
                </a:extLst>
              </p:cNvPr>
              <p:cNvSpPr/>
              <p:nvPr/>
            </p:nvSpPr>
            <p:spPr>
              <a:xfrm>
                <a:off x="4574021" y="2217617"/>
                <a:ext cx="39632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171C812-1AC1-0040-9F25-E4B5E4624E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021" y="2217617"/>
                <a:ext cx="396326" cy="307777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472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46112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200" dirty="0"/>
                  <a:t>The output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200" dirty="0"/>
                  <a:t> is the Nash Equilibrium of the Cournot game.</a:t>
                </a:r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>
                  <a:spcAft>
                    <a:spcPts val="500"/>
                  </a:spcAft>
                </a:pPr>
                <a:endParaRPr lang="en-US" sz="22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46112"/>
                <a:ext cx="7886700" cy="4895852"/>
              </a:xfrm>
              <a:blipFill>
                <a:blip r:embed="rId2"/>
                <a:stretch>
                  <a:fillRect l="-804" t="-258" r="-1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21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BF7507-01A5-3A46-87C6-68E72960F90F}"/>
              </a:ext>
            </a:extLst>
          </p:cNvPr>
          <p:cNvGrpSpPr/>
          <p:nvPr/>
        </p:nvGrpSpPr>
        <p:grpSpPr>
          <a:xfrm>
            <a:off x="3176987" y="2675259"/>
            <a:ext cx="3350420" cy="3497293"/>
            <a:chOff x="3302717" y="1751683"/>
            <a:chExt cx="3350420" cy="34972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6F605A7-DB2F-7345-B397-A4FC9B193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02717" y="1751683"/>
              <a:ext cx="3350420" cy="323354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6EBB66-0708-704C-8B15-0FE7C3F6C179}"/>
                </a:ext>
              </a:extLst>
            </p:cNvPr>
            <p:cNvSpPr txBox="1"/>
            <p:nvPr/>
          </p:nvSpPr>
          <p:spPr>
            <a:xfrm>
              <a:off x="3563744" y="4971977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520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An alternative approach to solve for the equilibrium output is to </a:t>
                </a:r>
                <a:r>
                  <a:rPr lang="en-US" sz="2200" dirty="0">
                    <a:solidFill>
                      <a:srgbClr val="0070C0"/>
                    </a:solidFill>
                  </a:rPr>
                  <a:t>invoke symmetry</a:t>
                </a:r>
                <a:r>
                  <a:rPr lang="en-US" sz="2200" dirty="0"/>
                  <a:t>. </a:t>
                </a:r>
              </a:p>
              <a:p>
                <a:r>
                  <a:rPr lang="en-US" sz="2200" dirty="0"/>
                  <a:t>Because firms are symmetric in their revenues and costs, we can claim that there must be a symmetric equilibrium where </a:t>
                </a:r>
              </a:p>
              <a:p>
                <a:pPr marL="0" indent="0" algn="ctr">
                  <a:spcBef>
                    <a:spcPts val="500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Bef>
                    <a:spcPts val="1500"/>
                  </a:spcBef>
                  <a:spcAft>
                    <a:spcPts val="500"/>
                  </a:spcAft>
                </a:pPr>
                <a:r>
                  <a:rPr lang="en-US" sz="2200" dirty="0"/>
                  <a:t>Inserting this property into either firm’s BRF,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b="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endParaRPr lang="en-US" sz="20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04" t="-1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99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200" dirty="0"/>
                  <a:t>We find equilibrium price by evaluating the inverse demand function</a:t>
                </a:r>
              </a:p>
              <a:p>
                <a:pPr marL="0" indent="0" algn="ctr">
                  <a:spcBef>
                    <a:spcPts val="0"/>
                  </a:spcBef>
                  <a:spcAft>
                    <a:spcPts val="1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</a:t>
                </a:r>
              </a:p>
              <a:p>
                <a:pPr marL="241300" indent="0">
                  <a:spcBef>
                    <a:spcPts val="0"/>
                  </a:spcBef>
                  <a:spcAft>
                    <a:spcPts val="1500"/>
                  </a:spcAft>
                  <a:buNone/>
                </a:pPr>
                <a:r>
                  <a:rPr lang="en-US" sz="2000" dirty="0"/>
                  <a:t>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200" b="0" dirty="0"/>
              </a:p>
              <a:p>
                <a:pPr marL="0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3552825" indent="0">
                  <a:lnSpc>
                    <a:spcPct val="12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50"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68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200" b="0" dirty="0"/>
                  <a:t>Finally, equilibrium profits for 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2000" b="0" dirty="0"/>
                  <a:t> </a:t>
                </a:r>
                <a:r>
                  <a:rPr lang="en-US" sz="2200" b="0" dirty="0"/>
                  <a:t>are</a:t>
                </a:r>
              </a:p>
              <a:p>
                <a:pPr marL="114300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marL="2973388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marL="2973388" indent="0">
                  <a:lnSpc>
                    <a:spcPct val="11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indent="0">
                  <a:spcBef>
                    <a:spcPts val="500"/>
                  </a:spcBef>
                  <a:buNone/>
                </a:pPr>
                <a:r>
                  <a:rPr lang="en-US" sz="2200" dirty="0"/>
                  <a:t>or, more compactly,</a:t>
                </a:r>
              </a:p>
              <a:p>
                <a:pPr marL="1270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b="0" dirty="0"/>
                  <a:t> </a:t>
                </a:r>
              </a:p>
              <a:p>
                <a:pPr marL="24130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200" b="0" dirty="0"/>
                  <a:t>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b="0" dirty="0"/>
                  <a:t>. </a:t>
                </a:r>
              </a:p>
              <a:p>
                <a:pPr marL="241300" indent="0">
                  <a:spcAft>
                    <a:spcPts val="500"/>
                  </a:spcAft>
                  <a:buNone/>
                </a:pPr>
                <a:r>
                  <a:rPr lang="en-US" sz="2200" b="0" dirty="0">
                    <a:solidFill>
                      <a:schemeClr val="tx1"/>
                    </a:solidFill>
                  </a:rPr>
                  <a:t>It can be alternatively expressed as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b="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87211"/>
              </a:xfrm>
              <a:blipFill>
                <a:blip r:embed="rId2"/>
                <a:stretch>
                  <a:fillRect l="-850"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72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14.1: </a:t>
                </a:r>
                <a:r>
                  <a:rPr lang="en-US" sz="2400" i="1" dirty="0"/>
                  <a:t>Cournot model with symmetric costs.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Consider a duopoly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where 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faces a symmetric cost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i="1" dirty="0"/>
                  <a:t>Firm 1’s best response function. </a:t>
                </a:r>
                <a:r>
                  <a:rPr lang="en-US" sz="2200" dirty="0"/>
                  <a:t>Firm 1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to solve 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 lvl="1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2000" b="0" dirty="0"/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  <a:blipFill>
                <a:blip r:embed="rId2"/>
                <a:stretch>
                  <a:fillRect l="-965" t="-1818" r="-1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4795E1-222B-C04A-9B8D-724DBD6F0F9A}"/>
                  </a:ext>
                </a:extLst>
              </p:cNvPr>
              <p:cNvSpPr txBox="1"/>
              <p:nvPr/>
            </p:nvSpPr>
            <p:spPr>
              <a:xfrm>
                <a:off x="7052172" y="5866280"/>
                <a:ext cx="7911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4795E1-222B-C04A-9B8D-724DBD6F0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5866280"/>
                <a:ext cx="791179" cy="338554"/>
              </a:xfrm>
              <a:prstGeom prst="rect">
                <a:avLst/>
              </a:prstGeom>
              <a:blipFill>
                <a:blip r:embed="rId3"/>
                <a:stretch>
                  <a:fillRect l="-3125" t="-3571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2473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Firm 2’s best response function. </a:t>
                </a:r>
                <a:r>
                  <a:rPr lang="en-US" sz="2200" dirty="0"/>
                  <a:t>Firm 2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to solve 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 lvl="1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2000" b="0" dirty="0"/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  <a:endParaRPr lang="en-US" sz="2200" b="0" i="1" dirty="0">
                  <a:latin typeface="Cambria Math" panose="02040503050406030204" pitchFamily="18" charset="0"/>
                </a:endParaRP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which is symmetric to that of firm 1.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  <a:blipFill>
                <a:blip r:embed="rId2"/>
                <a:stretch>
                  <a:fillRect l="-965"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D862B5-EDAD-8949-9A99-E03306C8E46A}"/>
                  </a:ext>
                </a:extLst>
              </p:cNvPr>
              <p:cNvSpPr txBox="1"/>
              <p:nvPr/>
            </p:nvSpPr>
            <p:spPr>
              <a:xfrm>
                <a:off x="7052172" y="5203672"/>
                <a:ext cx="795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D862B5-EDAD-8949-9A99-E03306C8E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5203672"/>
                <a:ext cx="795924" cy="338554"/>
              </a:xfrm>
              <a:prstGeom prst="rect">
                <a:avLst/>
              </a:prstGeom>
              <a:blipFill>
                <a:blip r:embed="rId3"/>
                <a:stretch>
                  <a:fillRect l="-3125" t="-3704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3230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</p:spPr>
            <p:txBody>
              <a:bodyPr>
                <a:normAutofit/>
              </a:bodyPr>
              <a:lstStyle/>
              <a:p>
                <a:r>
                  <a:rPr lang="en-US" sz="240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Finding equilibrium output. </a:t>
                </a:r>
              </a:p>
              <a:p>
                <a:pPr marL="698500"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We can invoke symmetry, and claim 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200" dirty="0"/>
                  <a:t> </a:t>
                </a:r>
              </a:p>
              <a:p>
                <a:pPr marL="698500" lvl="1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Inserting this property into either firm’s best response function, and solving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  <a:blipFill>
                <a:blip r:embed="rId2"/>
                <a:stretch>
                  <a:fillRect l="-966" t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14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</p:spPr>
            <p:txBody>
              <a:bodyPr>
                <a:normAutofit/>
              </a:bodyPr>
              <a:lstStyle/>
              <a:p>
                <a:r>
                  <a:rPr lang="en-US" sz="240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Finding equilibrium output </a:t>
                </a:r>
                <a:r>
                  <a:rPr lang="en-US" sz="2200" dirty="0"/>
                  <a:t>(cont.).</a:t>
                </a:r>
              </a:p>
              <a:p>
                <a:pPr marL="698500" lvl="1" indent="0">
                  <a:spcAft>
                    <a:spcPts val="1500"/>
                  </a:spcAft>
                  <a:buNone/>
                </a:pPr>
                <a:r>
                  <a:rPr lang="en-US" sz="2200" dirty="0"/>
                  <a:t>Equilibrium price is 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≅$6.67,</m:t>
                      </m:r>
                    </m:oMath>
                  </m:oMathPara>
                </a14:m>
                <a:endParaRPr lang="en-US" dirty="0"/>
              </a:p>
              <a:p>
                <a:pPr lvl="1" indent="0">
                  <a:spcBef>
                    <a:spcPts val="1000"/>
                  </a:spcBef>
                  <a:spcAft>
                    <a:spcPts val="2000"/>
                  </a:spcAft>
                  <a:buNone/>
                </a:pPr>
                <a:r>
                  <a:rPr lang="en-US" sz="2200" dirty="0"/>
                  <a:t>producing for 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equilibrium profits of 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96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5852"/>
              </a:xfrm>
              <a:blipFill>
                <a:blip r:embed="rId2"/>
                <a:stretch>
                  <a:fillRect l="-966" t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74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14.2: </a:t>
                </a:r>
                <a:r>
                  <a:rPr lang="en-US" sz="2400" i="1" dirty="0"/>
                  <a:t>Cournot model with asymmetric costs.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Consider two firms competing á la Cournot, facing the same inverse demand as in example 14.1, </a:t>
                </a:r>
              </a:p>
              <a:p>
                <a:pPr marL="4572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698500" lvl="1" indent="0">
                  <a:spcBef>
                    <a:spcPts val="15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but different cost functions </a:t>
                </a:r>
              </a:p>
              <a:p>
                <a:pPr marL="0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lnSpc>
                    <a:spcPct val="13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6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55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i="1" dirty="0"/>
                  <a:t>Firm 1’s best response. </a:t>
                </a:r>
              </a:p>
              <a:p>
                <a:pPr marL="698500" lvl="1" indent="0">
                  <a:spcAft>
                    <a:spcPts val="1000"/>
                  </a:spcAft>
                  <a:buNone/>
                </a:pPr>
                <a:r>
                  <a:rPr lang="en-US" sz="2200" dirty="0"/>
                  <a:t>Firm 1’s PMP is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lvl="1" indent="0">
                  <a:spcBef>
                    <a:spcPts val="10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This problem coincides with the one in example 14.1, yielding the same best response function, </a:t>
                </a:r>
              </a:p>
              <a:p>
                <a:pPr marL="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6" t="-1630" r="-1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61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i="1" dirty="0"/>
                  <a:t>Firm 2’s best response. </a:t>
                </a:r>
                <a:r>
                  <a:rPr lang="en-US" sz="2200" dirty="0"/>
                  <a:t>Firm 2’s PMP is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−3=0.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yields </a:t>
                </a:r>
              </a:p>
              <a:p>
                <a:pPr marL="12700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9−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Bef>
                    <a:spcPts val="1000"/>
                  </a:spcBef>
                  <a:spcAft>
                    <a:spcPts val="500"/>
                  </a:spcAft>
                  <a:buNone/>
                </a:pPr>
                <a:r>
                  <a:rPr lang="en-US" sz="1800" dirty="0"/>
                  <a:t>This function has the same slope as that in example 14.1, but it originates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9/2</m:t>
                    </m:r>
                  </m:oMath>
                </a14:m>
                <a:r>
                  <a:rPr lang="en-US" sz="1800" dirty="0"/>
                  <a:t> rather than at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1800" dirty="0"/>
                  <a:t>. This indicates that, for every output of firm 1, firm 2’s output is now largest because its marginal cost is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3 </m:t>
                    </m:r>
                  </m:oMath>
                </a14:m>
                <a:r>
                  <a:rPr lang="en-US" sz="1800" dirty="0"/>
                  <a:t>rather than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18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45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36724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200" i="1" dirty="0"/>
                  <a:t>Finding equilibrium output</a:t>
                </a:r>
                <a:r>
                  <a:rPr lang="en-US" sz="2200" dirty="0"/>
                  <a:t>. We cannot invoke symmetry because firms face different production costs. 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≅2.33</m:t>
                      </m:r>
                      <m:r>
                        <a:rPr lang="en-US" sz="2000" b="0" i="0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Aft>
                    <a:spcPts val="1000"/>
                  </a:spcAft>
                  <a:buNone/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Inserting this result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≅3.33,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because firm 2’s marginal cost is lower.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36724"/>
                <a:ext cx="7886700" cy="4895852"/>
              </a:xfrm>
              <a:blipFill>
                <a:blip r:embed="rId2"/>
                <a:stretch>
                  <a:fillRect l="-965" t="-1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38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36724"/>
                <a:ext cx="7886700" cy="48958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2400" dirty="0"/>
                  <a:t>(continued):</a:t>
                </a:r>
              </a:p>
              <a:p>
                <a:pPr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In this scenario, equilibrium price and equilibrium profits are</a:t>
                </a:r>
              </a:p>
              <a:p>
                <a:pPr marL="0"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49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100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Firm 2, which is benefiting from a cost advantage, earns a larger profit than firm 1 which suffers from a cost disadvantage.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36724"/>
                <a:ext cx="7886700" cy="4895852"/>
              </a:xfrm>
              <a:blipFill>
                <a:blip r:embed="rId2"/>
                <a:stretch>
                  <a:fillRect l="-965" t="-1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14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Bertrand Model–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Simultaneous Price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36476404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</a:rPr>
                  <a:t>Two firms produce a homogeneous good and face common marginal cost,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500"/>
                  </a:spcBef>
                </a:pPr>
                <a:r>
                  <a:rPr lang="en-US" sz="2400" dirty="0"/>
                  <a:t>They simultaneously and indecently set prices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  <a:p>
                <a:pPr lvl="1"/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firm 1 captures all the demand, while firm 2 captures none: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&gt;0,</m:t>
                    </m:r>
                  </m:oMath>
                </a14:m>
                <a:endParaRPr lang="en-US" sz="2000" dirty="0"/>
              </a:p>
              <a:p>
                <a:pPr marL="2752725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firm 2 captures all demand.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both firms equally share market demand: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&gt;0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&gt;0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  <a:blipFill>
                <a:blip r:embed="rId2"/>
                <a:stretch>
                  <a:fillRect l="-1005" t="-1774" r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64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400" dirty="0"/>
                  <a:t>The Bertrand model of price competition claims that, in equilibrium: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To show this result, we next demonstrate that all possible price pairs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400" dirty="0"/>
                  <a:t>that are different from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, cannot be equilibria.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  <a:blipFill>
                <a:blip r:embed="rId2"/>
                <a:stretch>
                  <a:fillRect l="-966" t="-1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89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We need to show that any price different than the marginal cost,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, is “unstable” in the sense that at least one firm has incentives to deviate to a different price.</a:t>
                </a:r>
              </a:p>
              <a:p>
                <a:pPr>
                  <a:spcBef>
                    <a:spcPts val="1500"/>
                  </a:spcBef>
                </a:pPr>
                <a:r>
                  <a:rPr lang="en-US" sz="2400" dirty="0"/>
                  <a:t>We examine:</a:t>
                </a:r>
              </a:p>
              <a:p>
                <a:pPr marL="914400" lvl="1" indent="-4572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dirty="0"/>
                  <a:t>Asymmetric price profiles,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marL="914400" lvl="1" indent="-4572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dirty="0"/>
                  <a:t>Symmetric price profiles,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03776"/>
              </a:xfrm>
              <a:blipFill>
                <a:blip r:embed="rId2"/>
                <a:stretch>
                  <a:fillRect l="-966" t="-1583" r="-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81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397376"/>
              </a:xfrm>
            </p:spPr>
            <p:txBody>
              <a:bodyPr>
                <a:normAutofit/>
              </a:bodyPr>
              <a:lstStyle/>
              <a:p>
                <a:pPr marL="292100" indent="-292100"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dirty="0"/>
                  <a:t> </a:t>
                </a:r>
                <a:r>
                  <a:rPr lang="en-US" sz="2200" i="1" dirty="0"/>
                  <a:t>Asymmetric price profiles</a:t>
                </a:r>
                <a:r>
                  <a:rPr lang="en-US" sz="2200" dirty="0"/>
                  <a:t>.</a:t>
                </a:r>
              </a:p>
              <a:p>
                <a:pPr marL="457200" indent="-63500">
                  <a:spcBef>
                    <a:spcPts val="500"/>
                  </a:spcBef>
                  <a:buNone/>
                </a:pPr>
                <a:r>
                  <a:rPr lang="en-US" sz="2200" dirty="0"/>
                  <a:t>(a)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1193800" lvl="1" indent="-342900"/>
                <a:r>
                  <a:rPr lang="en-US" sz="2000" dirty="0"/>
                  <a:t>Firm 2 sets the lowest price and captures the entire market by making a positive margin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1193800" lvl="1" indent="-342900"/>
                <a:r>
                  <a:rPr lang="en-US" sz="2000" dirty="0"/>
                  <a:t>This profile cannot be stable because firm 1 has incentives to deviate undercutting firm2’s prices by charging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→ 0 indicates a small reduction </a:t>
                </a:r>
                <a:r>
                  <a:rPr lang="en-US" sz="2000" dirty="0"/>
                  <a:t>in firm 2’s price.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397376"/>
              </a:xfrm>
              <a:blipFill>
                <a:blip r:embed="rId2"/>
                <a:stretch>
                  <a:fillRect l="-1005" t="-1939" r="-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38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5E0018-FFDE-B348-B5A3-EA60F977F531}"/>
              </a:ext>
            </a:extLst>
          </p:cNvPr>
          <p:cNvGrpSpPr/>
          <p:nvPr/>
        </p:nvGrpSpPr>
        <p:grpSpPr>
          <a:xfrm>
            <a:off x="3293853" y="4352510"/>
            <a:ext cx="2695879" cy="1817011"/>
            <a:chOff x="3069921" y="4352510"/>
            <a:chExt cx="2695879" cy="18170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BE96684-19F6-2045-B48B-D2238E1B1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68650" y="4352510"/>
              <a:ext cx="2597150" cy="163183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066F7E-2CAD-A744-899E-C3BA12698E55}"/>
                </a:ext>
              </a:extLst>
            </p:cNvPr>
            <p:cNvSpPr txBox="1"/>
            <p:nvPr/>
          </p:nvSpPr>
          <p:spPr>
            <a:xfrm>
              <a:off x="3069921" y="5892522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4219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397376"/>
              </a:xfrm>
            </p:spPr>
            <p:txBody>
              <a:bodyPr>
                <a:normAutofit/>
              </a:bodyPr>
              <a:lstStyle/>
              <a:p>
                <a:pPr marL="292100" indent="-292100">
                  <a:spcBef>
                    <a:spcPts val="50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dirty="0"/>
                  <a:t> </a:t>
                </a:r>
                <a:r>
                  <a:rPr lang="en-US" sz="2200" i="1" dirty="0"/>
                  <a:t>Asymmetric price profiles </a:t>
                </a:r>
                <a:r>
                  <a:rPr lang="en-US" sz="2200" dirty="0"/>
                  <a:t>(cont.).</a:t>
                </a:r>
              </a:p>
              <a:p>
                <a:pPr marL="457200" indent="-63500">
                  <a:spcBef>
                    <a:spcPts val="500"/>
                  </a:spcBef>
                  <a:buNone/>
                </a:pPr>
                <a:r>
                  <a:rPr lang="en-US" sz="2200" dirty="0"/>
                  <a:t>(b)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1193800" lvl="1" indent="-342900"/>
                <a:r>
                  <a:rPr lang="en-US" sz="2000" dirty="0"/>
                  <a:t>Firm 2 captures the entire market, but it makes no profit per unit.</a:t>
                </a:r>
              </a:p>
              <a:p>
                <a:pPr marL="1193800" lvl="1" indent="-342900"/>
                <a:r>
                  <a:rPr lang="en-US" sz="2000" dirty="0"/>
                  <a:t>Firm 1 would not have incentives to undercut firm 2’s price that would entail charging a price below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/>
                  <a:t>, incurring in a per unit cost.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397376"/>
              </a:xfrm>
              <a:blipFill>
                <a:blip r:embed="rId2"/>
                <a:stretch>
                  <a:fillRect l="-965" t="-2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A5CF0E-D47A-8F48-B9CC-F5ED159B7794}"/>
                  </a:ext>
                </a:extLst>
              </p:cNvPr>
              <p:cNvSpPr txBox="1"/>
              <p:nvPr/>
            </p:nvSpPr>
            <p:spPr>
              <a:xfrm>
                <a:off x="1483168" y="4138919"/>
                <a:ext cx="3571187" cy="1795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Instead, firm 2 would have incentives to deviate by increasing its price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to slightly below its rival’s price,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</a:t>
                </a:r>
                <a:r>
                  <a:rPr lang="en-US" sz="2000" dirty="0"/>
                  <a:t>and make a higher profit.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A5CF0E-D47A-8F48-B9CC-F5ED159B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168" y="4138919"/>
                <a:ext cx="3571187" cy="1795620"/>
              </a:xfrm>
              <a:prstGeom prst="rect">
                <a:avLst/>
              </a:prstGeom>
              <a:blipFill>
                <a:blip r:embed="rId3"/>
                <a:stretch>
                  <a:fillRect l="-1536" t="-3729" b="-2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FD44919E-3C25-9748-A8AB-693166386FCB}"/>
              </a:ext>
            </a:extLst>
          </p:cNvPr>
          <p:cNvGrpSpPr/>
          <p:nvPr/>
        </p:nvGrpSpPr>
        <p:grpSpPr>
          <a:xfrm>
            <a:off x="5347736" y="4131062"/>
            <a:ext cx="2775504" cy="1901730"/>
            <a:chOff x="5347736" y="4131062"/>
            <a:chExt cx="2775504" cy="19017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066F7E-2CAD-A744-899E-C3BA12698E55}"/>
                </a:ext>
              </a:extLst>
            </p:cNvPr>
            <p:cNvSpPr txBox="1"/>
            <p:nvPr/>
          </p:nvSpPr>
          <p:spPr>
            <a:xfrm>
              <a:off x="5347736" y="5755793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14.5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B9ACDE5-0532-884F-94B3-CBFE3071C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46465" y="4131062"/>
              <a:ext cx="2676775" cy="15460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3988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8119110" cy="4373296"/>
              </a:xfrm>
            </p:spPr>
            <p:txBody>
              <a:bodyPr>
                <a:normAutofit/>
              </a:bodyPr>
              <a:lstStyle/>
              <a:p>
                <a:pPr marL="234950" indent="-223838">
                  <a:spcBef>
                    <a:spcPts val="500"/>
                  </a:spcBef>
                  <a:buFont typeface="+mj-lt"/>
                  <a:buAutoNum type="arabicPeriod" startAt="2"/>
                </a:pPr>
                <a:r>
                  <a:rPr lang="en-US" sz="2200" dirty="0"/>
                  <a:t> </a:t>
                </a:r>
                <a:r>
                  <a:rPr lang="en-US" sz="2200" i="1" dirty="0"/>
                  <a:t>Symmetric price profiles</a:t>
                </a:r>
                <a:r>
                  <a:rPr lang="en-US" sz="2200" dirty="0"/>
                  <a:t>.</a:t>
                </a:r>
              </a:p>
              <a:p>
                <a:pPr marL="457200" indent="-63500">
                  <a:spcBef>
                    <a:spcPts val="500"/>
                  </a:spcBef>
                  <a:buNone/>
                </a:pPr>
                <a:r>
                  <a:rPr lang="en-US" sz="2200" dirty="0"/>
                  <a:t>(a)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1193800" lvl="1" indent="-342900"/>
                <a:r>
                  <a:rPr lang="en-US" sz="2000" dirty="0"/>
                  <a:t>Both firms evenly share the market because their prices are the same.</a:t>
                </a:r>
              </a:p>
              <a:p>
                <a:pPr marL="1193800" lvl="1" indent="-342900"/>
                <a:r>
                  <a:rPr lang="en-US" sz="2000" dirty="0">
                    <a:solidFill>
                      <a:schemeClr val="tx1"/>
                    </a:solidFill>
                  </a:rPr>
                  <a:t>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has the incentive to deviate by undercutting its rival’s price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by a small amount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by charging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tx1"/>
                        </a:solidFill>
                      </a:rPr>
                      <m:t>where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→ 0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8119110" cy="4373296"/>
              </a:xfrm>
              <a:blipFill>
                <a:blip r:embed="rId2"/>
                <a:stretch>
                  <a:fillRect l="-826" t="-1950" r="-1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40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BF515E-F68B-AB47-83AE-E412BA162544}"/>
              </a:ext>
            </a:extLst>
          </p:cNvPr>
          <p:cNvGrpSpPr/>
          <p:nvPr/>
        </p:nvGrpSpPr>
        <p:grpSpPr>
          <a:xfrm>
            <a:off x="3604841" y="4091581"/>
            <a:ext cx="2510209" cy="1641814"/>
            <a:chOff x="3692079" y="4218581"/>
            <a:chExt cx="2510209" cy="164181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6A88BC-6A13-5C4A-BC2E-697C292CD09A}"/>
                </a:ext>
              </a:extLst>
            </p:cNvPr>
            <p:cNvSpPr txBox="1"/>
            <p:nvPr/>
          </p:nvSpPr>
          <p:spPr>
            <a:xfrm>
              <a:off x="3692079" y="5583396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14.6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4770909-4E53-524D-B4D5-D4DC4D327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01988" y="4218581"/>
              <a:ext cx="2400300" cy="139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72701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373296"/>
              </a:xfrm>
            </p:spPr>
            <p:txBody>
              <a:bodyPr>
                <a:normAutofit/>
              </a:bodyPr>
              <a:lstStyle/>
              <a:p>
                <a:pPr marL="234950" indent="-223838">
                  <a:spcBef>
                    <a:spcPts val="500"/>
                  </a:spcBef>
                  <a:buFont typeface="+mj-lt"/>
                  <a:buAutoNum type="arabicPeriod" startAt="2"/>
                </a:pPr>
                <a:r>
                  <a:rPr lang="en-US" sz="2200" dirty="0"/>
                  <a:t> </a:t>
                </a:r>
                <a:r>
                  <a:rPr lang="en-US" sz="2200" i="1" dirty="0"/>
                  <a:t>Symmetric price profiles </a:t>
                </a:r>
                <a:r>
                  <a:rPr lang="en-US" sz="2000" i="1" dirty="0"/>
                  <a:t>(cont.).</a:t>
                </a:r>
                <a:endParaRPr lang="en-US" sz="2000" dirty="0"/>
              </a:p>
              <a:p>
                <a:pPr marL="457200" indent="-63500">
                  <a:spcBef>
                    <a:spcPts val="500"/>
                  </a:spcBef>
                  <a:buNone/>
                </a:pPr>
                <a:r>
                  <a:rPr lang="en-US" sz="2200" dirty="0"/>
                  <a:t>(b)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. </a:t>
                </a:r>
              </a:p>
              <a:p>
                <a:pPr marL="1193800" lvl="1" indent="-342900"/>
                <a:r>
                  <a:rPr lang="en-US" sz="2000" dirty="0"/>
                  <a:t>Prices coincide, leading firms to evenly share the market. </a:t>
                </a:r>
              </a:p>
              <a:p>
                <a:pPr marL="1193800" lvl="1" indent="-342900"/>
                <a:r>
                  <a:rPr lang="en-US" sz="2000" dirty="0"/>
                  <a:t>These prices leave no positive margin per unit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/>
                  <a:t> for every firm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1193800" lvl="1" indent="-342900"/>
                <a:r>
                  <a:rPr lang="en-US" sz="2000" dirty="0"/>
                  <a:t>No firm can strictly increase its payoff by unilaterally deviating: </a:t>
                </a:r>
              </a:p>
              <a:p>
                <a:pPr marL="1651000" lvl="2" indent="-342900"/>
                <a:r>
                  <a:rPr lang="en-US" sz="1800" dirty="0"/>
                  <a:t>A lower price would attract all consumers, but at a lower per unit loss.</a:t>
                </a:r>
              </a:p>
              <a:p>
                <a:pPr marL="1651000" lvl="2" indent="-342900"/>
                <a:r>
                  <a:rPr lang="en-US" sz="1800" dirty="0"/>
                  <a:t>A higher price would reduce the deviating firm’s sales to zero.</a:t>
                </a:r>
              </a:p>
              <a:p>
                <a:pPr marL="11113" lvl="2" indent="0">
                  <a:spcBef>
                    <a:spcPts val="1500"/>
                  </a:spcBef>
                  <a:buNone/>
                </a:pPr>
                <a:r>
                  <a:rPr lang="en-US" sz="2200" dirty="0"/>
                  <a:t>We can claim that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 is a weakly dominant strategy in the Bertrand model of price competition because no firm can strictly increase its profit by deviating from such a price.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373296"/>
              </a:xfrm>
              <a:blipFill>
                <a:blip r:embed="rId2"/>
                <a:stretch>
                  <a:fillRect l="-965" t="-2035" r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7111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14.3: </a:t>
                </a:r>
                <a:r>
                  <a:rPr lang="en-US" sz="2400" i="1" dirty="0"/>
                  <a:t>Bertrand model.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the inverse demand function in example 14.1,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sz="2200" dirty="0"/>
                  <a:t>Because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denotes the aggregate output in the industry, the inverse demand can be expressed as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=12−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In the Bertrand model of price competition, all firms in the industry lower their prices until </a:t>
                </a:r>
              </a:p>
              <a:p>
                <a:pPr marL="0" lvl="1" indent="0" algn="ctr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12−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i="1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=12−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. </a:t>
                </a:r>
              </a:p>
              <a:p>
                <a:pPr marL="1322388" lvl="2" indent="-317500">
                  <a:spcAft>
                    <a:spcPts val="500"/>
                  </a:spcAft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=12−4=8</m:t>
                    </m:r>
                  </m:oMath>
                </a14:m>
                <a:r>
                  <a:rPr lang="en-US" dirty="0"/>
                  <a:t> units, each of which sold at a price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$4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1005" t="-1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BD4FA-3D90-400E-B9C4-8B025D4F8257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284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Reconciling the Cournot 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and Bertrand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99465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i="1" dirty="0"/>
                  <a:t>Why are the results in the Cournot model and Bertrand model so dramatically different?</a:t>
                </a:r>
                <a:endParaRPr lang="en-US" sz="2400" dirty="0"/>
              </a:p>
              <a:p>
                <a:pPr lvl="1"/>
                <a:r>
                  <a:rPr lang="en-US" sz="2200" dirty="0"/>
                  <a:t>In the Cournot model,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firms set a price above marginal cost, making a positive profit. 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sz="2200" dirty="0"/>
                  <a:t>In the Bertrand model, </a:t>
                </a:r>
              </a:p>
              <a:p>
                <a:pPr lvl="2">
                  <a:spcAft>
                    <a:spcPts val="500"/>
                  </a:spcAft>
                </a:pPr>
                <a:r>
                  <a:rPr lang="en-US" sz="2200" dirty="0"/>
                  <a:t>firms set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, earning no economic profits.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994650" cy="4667250"/>
              </a:xfrm>
              <a:blipFill>
                <a:blip r:embed="rId2"/>
                <a:stretch>
                  <a:fillRect l="-952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006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Reconciling the Cournot 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and Bertrand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994650" cy="4667250"/>
          </a:xfrm>
        </p:spPr>
        <p:txBody>
          <a:bodyPr>
            <a:normAutofit/>
          </a:bodyPr>
          <a:lstStyle/>
          <a:p>
            <a:pPr lvl="1">
              <a:spcAft>
                <a:spcPts val="500"/>
              </a:spcAft>
            </a:pPr>
            <a:r>
              <a:rPr lang="en-US" sz="2200" dirty="0"/>
              <a:t>These differences are driven by the absence of capacity constraints in the Bertrand model: </a:t>
            </a:r>
          </a:p>
          <a:p>
            <a:pPr lvl="2"/>
            <a:r>
              <a:rPr lang="en-US" sz="2200" dirty="0"/>
              <a:t>If a firm charges 1 cent less than its rival, it captures the market demand, regardless of its size.</a:t>
            </a:r>
          </a:p>
          <a:p>
            <a:pPr lvl="1">
              <a:spcBef>
                <a:spcPts val="1500"/>
              </a:spcBef>
            </a:pPr>
            <a:r>
              <a:rPr lang="en-US" sz="2200" dirty="0"/>
              <a:t>This assumption might be reasonable for goods such as online movie streaming</a:t>
            </a:r>
          </a:p>
          <a:p>
            <a:pPr lvl="2">
              <a:spcAft>
                <a:spcPts val="500"/>
              </a:spcAft>
            </a:pPr>
            <a:r>
              <a:rPr lang="en-US" sz="2200" dirty="0"/>
              <a:t>but difficult to justify with others (e.g., smartphones) with a world demand that cannot be served by a single firm.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15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Cartels and Collusion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456227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03776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Firms competing in quantities can earn profits below those under monopoly, which is emphasized when firm compete in prices.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i="1" dirty="0"/>
              <a:t>What if, rather than competing, firms were to coordinate their production decisions?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We analyze how </a:t>
            </a:r>
            <a:r>
              <a:rPr lang="en-US" sz="2400" dirty="0">
                <a:solidFill>
                  <a:srgbClr val="0070C0"/>
                </a:solidFill>
              </a:rPr>
              <a:t>collusion</a:t>
            </a:r>
            <a:r>
              <a:rPr lang="en-US" sz="2400" dirty="0"/>
              <a:t> can help firm increase their profits, and under which condition cooperation holds.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dirty="0">
                <a:solidFill>
                  <a:srgbClr val="0070C0"/>
                </a:solidFill>
              </a:rPr>
              <a:t>Cartels</a:t>
            </a:r>
            <a:r>
              <a:rPr lang="en-US" sz="2400" dirty="0"/>
              <a:t> seek to coordinate production decisions to raise profits and profits for participants.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dirty="0"/>
              <a:t>In a cartel firms seek to maximize their </a:t>
            </a:r>
            <a:r>
              <a:rPr lang="en-US" sz="2200" i="1" dirty="0"/>
              <a:t>joint</a:t>
            </a:r>
            <a:r>
              <a:rPr lang="en-US" sz="2200" dirty="0"/>
              <a:t> rather than their individual profits.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200" i="1" dirty="0"/>
              <a:t>Example</a:t>
            </a:r>
            <a:r>
              <a:rPr lang="en-US" sz="2200" dirty="0"/>
              <a:t>: OPEC.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760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14.4: </a:t>
                </a:r>
                <a:r>
                  <a:rPr lang="en-US" sz="2400" i="1" dirty="0"/>
                  <a:t>Collusion when firms compete in quantities.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Consider the industry in example 14.2, where </a:t>
                </a:r>
              </a:p>
              <a:p>
                <a:pPr marL="11113" lvl="1" indent="0" algn="ctr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dirty="0"/>
              </a:p>
              <a:p>
                <a:pPr marL="11113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for every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Bef>
                    <a:spcPts val="1500"/>
                  </a:spcBef>
                  <a:spcAft>
                    <a:spcPts val="1500"/>
                  </a:spcAft>
                </a:pPr>
                <a:r>
                  <a:rPr lang="en-US" sz="2200" dirty="0"/>
                  <a:t>If firms join a cartel, they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to maximize their joint profits,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2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as follows:</a:t>
                </a:r>
              </a:p>
              <a:p>
                <a:pPr marL="62865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12−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1005" t="-1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47</a:t>
            </a:fld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9D43486D-5F96-A447-A55B-7F33D9395042}"/>
              </a:ext>
            </a:extLst>
          </p:cNvPr>
          <p:cNvSpPr/>
          <p:nvPr/>
        </p:nvSpPr>
        <p:spPr>
          <a:xfrm rot="16200000">
            <a:off x="3501685" y="3656859"/>
            <a:ext cx="139319" cy="255357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D54C6429-0041-624B-B19D-1B77949DDD8D}"/>
              </a:ext>
            </a:extLst>
          </p:cNvPr>
          <p:cNvSpPr/>
          <p:nvPr/>
        </p:nvSpPr>
        <p:spPr>
          <a:xfrm rot="16200000">
            <a:off x="6351566" y="3656859"/>
            <a:ext cx="139319" cy="255357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CF2DDC3-FF65-9145-B867-74129F1FBF37}"/>
                  </a:ext>
                </a:extLst>
              </p:cNvPr>
              <p:cNvSpPr/>
              <p:nvPr/>
            </p:nvSpPr>
            <p:spPr>
              <a:xfrm>
                <a:off x="3396686" y="4933645"/>
                <a:ext cx="44332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CF2DDC3-FF65-9145-B867-74129F1FBF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686" y="4933645"/>
                <a:ext cx="443326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0E4B552-1FBF-3B4C-B61A-51FDAFF722E1}"/>
                  </a:ext>
                </a:extLst>
              </p:cNvPr>
              <p:cNvSpPr/>
              <p:nvPr/>
            </p:nvSpPr>
            <p:spPr>
              <a:xfrm>
                <a:off x="6237647" y="4933645"/>
                <a:ext cx="44807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0E4B552-1FBF-3B4C-B61A-51FDAFF722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647" y="4933645"/>
                <a:ext cx="44807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43025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 </a:t>
                </a:r>
                <a:r>
                  <a:rPr lang="en-US" sz="2400" dirty="0"/>
                  <a:t>(continued):</a:t>
                </a:r>
                <a:endParaRPr lang="en-US" sz="2400" i="1" dirty="0"/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200" dirty="0"/>
                  <a:t>The previous expression can be simplified as</a:t>
                </a:r>
              </a:p>
              <a:p>
                <a:pPr marL="11113" lvl="1" indent="0">
                  <a:lnSpc>
                    <a:spcPct val="12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)−4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11113" lvl="1" indent="0">
                  <a:lnSpc>
                    <a:spcPct val="12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[12−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)]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)−4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).</m:t>
                          </m:r>
                        </m:e>
                      </m:func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6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046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200" dirty="0"/>
                  <a:t>Because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denotes aggregate output, we can rewrite the cartel’s  PMP as it were a single monopolist,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 lvl="1"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12−2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  <a:blipFill>
                <a:blip r:embed="rId2"/>
                <a:stretch>
                  <a:fillRect l="-966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032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sz="22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9525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Because firms are symmetric, each produces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 units. </a:t>
                </a:r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In contrast, under Cournot competition, every firm produces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≅2.66</m:t>
                    </m:r>
                  </m:oMath>
                </a14:m>
                <a:r>
                  <a:rPr lang="en-US" sz="2000" dirty="0"/>
                  <a:t> units.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  <a:blipFill>
                <a:blip r:embed="rId2"/>
                <a:stretch>
                  <a:fillRect l="-966" t="-1630" r="-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704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14.4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Under cartel, every firm limits its own production to increase market price and profits. 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We confirm this result by finding that the cartel price is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2,2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=12−2−2=$8,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which is higher than under Cournot competition 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$6.67</m:t>
                    </m:r>
                  </m:oMath>
                </a14:m>
                <a:r>
                  <a:rPr lang="en-US" sz="2000" dirty="0"/>
                  <a:t>).</a:t>
                </a:r>
                <a:endParaRPr lang="en-US" sz="2200" dirty="0"/>
              </a:p>
              <a:p>
                <a:pPr lvl="1">
                  <a:spcBef>
                    <a:spcPts val="1000"/>
                  </a:spcBef>
                  <a:spcAft>
                    <a:spcPts val="1500"/>
                  </a:spcAft>
                </a:pPr>
                <a:r>
                  <a:rPr lang="en-US" sz="2200" dirty="0"/>
                  <a:t>The cartel profits for every firm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are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12−2−2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2−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=$8,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while under Cournot competition,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64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$7.11.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4"/>
                <a:ext cx="7886701" cy="4667250"/>
              </a:xfrm>
              <a:blipFill>
                <a:blip r:embed="rId2"/>
                <a:stretch>
                  <a:fillRect l="-1005" t="-1828" r="-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222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50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200" i="1" dirty="0"/>
              <a:t>Why are cartel profits larger than under Cournot competition?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000" dirty="0"/>
              <a:t>Under Cournot, when every firm increases its output, it considers the effect of such additional production has in its own  profits, but it ignores the effect on its rival’s profit.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Under the cartel, firms take into account each other’s benefits. Firms produce less but elevate market prices and increase profits.</a:t>
            </a:r>
          </a:p>
          <a:p>
            <a:pPr>
              <a:spcBef>
                <a:spcPts val="1500"/>
              </a:spcBef>
              <a:spcAft>
                <a:spcPts val="500"/>
              </a:spcAft>
            </a:pPr>
            <a:r>
              <a:rPr lang="en-US" sz="2200" dirty="0"/>
              <a:t>We next identify the conditions to sustain collusion over time. </a:t>
            </a:r>
          </a:p>
          <a:p>
            <a:pPr lvl="1">
              <a:spcBef>
                <a:spcPts val="0"/>
              </a:spcBef>
              <a:spcAft>
                <a:spcPts val="500"/>
              </a:spcAft>
            </a:pPr>
            <a:r>
              <a:rPr lang="en-US" sz="2000" dirty="0"/>
              <a:t>If firms interact only once, cooperation cannot be sustained in equilibrium.</a:t>
            </a:r>
          </a:p>
          <a:p>
            <a:pPr lvl="1">
              <a:spcAft>
                <a:spcPts val="500"/>
              </a:spcAft>
            </a:pPr>
            <a:r>
              <a:rPr lang="en-US" sz="2000" dirty="0"/>
              <a:t>If firms interact infinitely (there is a probability that firms will be in the industry tomorrow), cooperation can be sustained.</a:t>
            </a:r>
          </a:p>
          <a:p>
            <a:pPr lvl="1">
              <a:spcAft>
                <a:spcPts val="500"/>
              </a:spcAft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508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14.5: </a:t>
                </a:r>
                <a:r>
                  <a:rPr lang="en-US" sz="2400" i="1" dirty="0"/>
                  <a:t>Sustaining cooperation within the cartel.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Assume that firms play an infinitely repeated Cournot game, and they seek to coordinate their production decisions through the following Grim-Trigger Strategy (GTS):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dirty="0"/>
                  <a:t>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every firm starts cooperating (producing 2 units).</a:t>
                </a:r>
              </a:p>
              <a:p>
                <a:pPr marL="1257300" lvl="2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dirty="0"/>
                  <a:t>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</a:t>
                </a:r>
              </a:p>
              <a:p>
                <a:pPr marL="1601788" lvl="2" indent="-342900">
                  <a:spcAft>
                    <a:spcPts val="500"/>
                  </a:spcAft>
                  <a:buAutoNum type="alphaLcParenBoth"/>
                </a:pPr>
                <a:r>
                  <a:rPr lang="en-US" dirty="0"/>
                  <a:t>Every firm continues cooperating, so long as all firms cooperated in all previous periods.</a:t>
                </a:r>
              </a:p>
              <a:p>
                <a:pPr marL="1601788" lvl="2" indent="-342900">
                  <a:spcAft>
                    <a:spcPts val="500"/>
                  </a:spcAft>
                  <a:buAutoNum type="alphaLcParenBoth"/>
                </a:pPr>
                <a:r>
                  <a:rPr lang="en-US" dirty="0"/>
                  <a:t>If, instead, it observes some past cheating (deviating this GTS), then it produces the Cournot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hereafter.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688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We only need to check if every firm has incentives to deviate from the GTS: (1) after observing a history of cooperation; and (2) after observing that some firm/s cheated.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200" i="1" dirty="0"/>
                  <a:t>Cooperation. </a:t>
                </a:r>
                <a:r>
                  <a:rPr lang="en-US" sz="2200" dirty="0"/>
                  <a:t>If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continues cooperating (producing under cartel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), it obtains profit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$8</m:t>
                    </m:r>
                  </m:oMath>
                </a14:m>
                <a:r>
                  <a:rPr lang="en-US" sz="2200" dirty="0"/>
                  <a:t>. Then, its stream of discounted payoffs from cooperating is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8+…=8(1+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+…)</m:t>
                      </m:r>
                    </m:oMath>
                  </m:oMathPara>
                </a14:m>
                <a:endParaRPr lang="en-US" sz="2000" dirty="0"/>
              </a:p>
              <a:p>
                <a:pPr marL="3665538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/>
                  <a:t> denotes the discount factor weighting future payoffs.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5" t="-1961" r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52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Best deviation. </a:t>
                </a:r>
                <a:r>
                  <a:rPr lang="en-US" sz="2200" dirty="0"/>
                  <a:t>If firm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deviates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=2 </m:t>
                    </m:r>
                  </m:oMath>
                </a14:m>
                <a:r>
                  <a:rPr lang="en-US" sz="2200" dirty="0"/>
                  <a:t>while its rival sticks to the cartel agreement, its profits could increase. </a:t>
                </a:r>
              </a:p>
              <a:p>
                <a:pPr marL="695325" lvl="1" indent="0">
                  <a:spcAft>
                    <a:spcPts val="1000"/>
                  </a:spcAft>
                  <a:buNone/>
                </a:pPr>
                <a:r>
                  <a:rPr lang="en-US" sz="2200" i="1" dirty="0"/>
                  <a:t>What is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i="1" dirty="0"/>
                  <a:t>’s best deviation? </a:t>
                </a:r>
                <a:r>
                  <a:rPr lang="en-US" sz="2200" dirty="0"/>
                  <a:t>We need to evaluate its profits when its rival produces the cartel output,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9525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Differentiating wit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9525" lvl="1" indent="0" algn="ctr"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10−2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−4=0 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Inserting this “best deviation” into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’s profits, deviation profits are</a:t>
                </a:r>
              </a:p>
              <a:p>
                <a:pPr marL="9525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𝐷𝑒𝑣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10−3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3−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×3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=$9&gt;</m:t>
                    </m:r>
                  </m:oMath>
                </a14:m>
                <a:r>
                  <a:rPr lang="en-US" sz="2000" dirty="0"/>
                  <a:t> cartel profit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$8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027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If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deviates, its stream of discounted payoffs becomes</a:t>
                </a:r>
              </a:p>
              <a:p>
                <a:pPr marL="952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9    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+…=9+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+…)</m:t>
                      </m:r>
                    </m:oMath>
                  </m:oMathPara>
                </a14:m>
                <a:endParaRPr lang="en-US" sz="2000" dirty="0"/>
              </a:p>
              <a:p>
                <a:pPr marL="388937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=9+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+…)</m:t>
                      </m:r>
                    </m:oMath>
                  </m:oMathPara>
                </a14:m>
                <a:endParaRPr lang="en-US" sz="2000" dirty="0"/>
              </a:p>
              <a:p>
                <a:pPr marL="388937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=9+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2">
                  <a:spcAft>
                    <a:spcPts val="500"/>
                  </a:spcAft>
                </a:pPr>
                <a:r>
                  <a:rPr lang="en-US" dirty="0"/>
                  <a:t>The deviating firm increases its profits for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$8 </m:t>
                    </m:r>
                  </m:oMath>
                </a14:m>
                <a:r>
                  <a:rPr lang="en-US" dirty="0"/>
                  <a:t>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$9 </m:t>
                    </m:r>
                  </m:oMath>
                </a14:m>
                <a:r>
                  <a:rPr lang="en-US" dirty="0"/>
                  <a:t>one period.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dirty="0"/>
                  <a:t>Its defection is detected by its cartel partner, which triggers an infinite punishment in which both firms produce the Cournot output, yielding a profit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/>
                  <a:t> thereafter.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56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09F695DA-31E5-D84B-A725-1F1249EFECF1}"/>
              </a:ext>
            </a:extLst>
          </p:cNvPr>
          <p:cNvSpPr/>
          <p:nvPr/>
        </p:nvSpPr>
        <p:spPr>
          <a:xfrm rot="16200000">
            <a:off x="1961865" y="2885714"/>
            <a:ext cx="172279" cy="54333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E3102-CFE4-8240-8B55-B9CA8AF9D3B3}"/>
              </a:ext>
            </a:extLst>
          </p:cNvPr>
          <p:cNvSpPr txBox="1"/>
          <p:nvPr/>
        </p:nvSpPr>
        <p:spPr>
          <a:xfrm>
            <a:off x="1620886" y="3202083"/>
            <a:ext cx="780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Deviation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1DB2317C-B65A-194A-8512-A8CD4D6096E9}"/>
              </a:ext>
            </a:extLst>
          </p:cNvPr>
          <p:cNvSpPr/>
          <p:nvPr/>
        </p:nvSpPr>
        <p:spPr>
          <a:xfrm rot="16200000">
            <a:off x="3531487" y="2363086"/>
            <a:ext cx="172279" cy="190874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0F0BA8-D0C8-8E44-A586-9F13853FDC3B}"/>
              </a:ext>
            </a:extLst>
          </p:cNvPr>
          <p:cNvSpPr txBox="1"/>
          <p:nvPr/>
        </p:nvSpPr>
        <p:spPr>
          <a:xfrm>
            <a:off x="3150433" y="3403599"/>
            <a:ext cx="9318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Punishment</a:t>
            </a:r>
          </a:p>
        </p:txBody>
      </p:sp>
    </p:spTree>
    <p:extLst>
      <p:ext uri="{BB962C8B-B14F-4D97-AF65-F5344CB8AC3E}">
        <p14:creationId xmlns:p14="http://schemas.microsoft.com/office/powerpoint/2010/main" val="9330272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Cartels and Collusion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14.5 </a:t>
                </a:r>
                <a:r>
                  <a:rPr lang="en-US" sz="240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i="1" dirty="0"/>
                  <a:t>Comparing profits</a:t>
                </a:r>
                <a:r>
                  <a:rPr lang="en-US" sz="2200" dirty="0"/>
                  <a:t>. Every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prefers to cooperate if</a:t>
                </a:r>
              </a:p>
              <a:p>
                <a:pPr marL="952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952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64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US" sz="2000" dirty="0"/>
              </a:p>
              <a:p>
                <a:pPr marL="9525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200" dirty="0"/>
                  <a:t>The cartel output can be sustained with this GTS if</a:t>
                </a:r>
              </a:p>
              <a:p>
                <a:pPr marL="9525" lvl="1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0.53.</m:t>
                      </m:r>
                    </m:oMath>
                  </m:oMathPara>
                </a14:m>
                <a:endParaRPr lang="en-US" sz="2000" dirty="0"/>
              </a:p>
              <a:p>
                <a:pPr marL="695325"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That is, if firms assign sufficiently importance to their profits.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0.53</m:t>
                    </m:r>
                  </m:oMath>
                </a14:m>
                <a:r>
                  <a:rPr lang="en-US" sz="2200" dirty="0"/>
                  <a:t>, the cartel agreement cannot be sustained.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563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4988"/>
            <a:ext cx="9144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Stackelberg Model–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Sequential Quantity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</p:spTree>
    <p:extLst>
      <p:ext uri="{BB962C8B-B14F-4D97-AF65-F5344CB8AC3E}">
        <p14:creationId xmlns:p14="http://schemas.microsoft.com/office/powerpoint/2010/main" val="14143063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4079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We modify the Cournot model by considering that firms </a:t>
                </a:r>
                <a:r>
                  <a:rPr lang="en-US" sz="2200" i="1" dirty="0"/>
                  <a:t>sequentially</a:t>
                </a:r>
                <a:r>
                  <a:rPr lang="en-US" sz="2200" dirty="0"/>
                  <a:t> compete in quantities. </a:t>
                </a:r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/>
                  <a:t>The structure of the game is:</a:t>
                </a:r>
              </a:p>
              <a:p>
                <a:pPr marL="914400" lvl="1" indent="-457200">
                  <a:spcBef>
                    <a:spcPts val="0"/>
                  </a:spcBef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dirty="0"/>
                  <a:t>Firm 1 chooses its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  <a:p>
                <a:pPr marL="914400" lvl="1" indent="-4572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200" dirty="0"/>
                  <a:t>Firm 2 observes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 and responds with its own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This timing may be due to industry or legal reasons that provide firm 1 with an advantage.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i="1" dirty="0"/>
                  <a:t>Example</a:t>
                </a:r>
                <a:r>
                  <a:rPr lang="en-US" sz="2000" dirty="0"/>
                  <a:t>: Firm 1 is the first to develop a new product, allowing it to choose its output before firm 2.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This is a sequential-move game in which Firm 1 is the leader and firm 2 is the follower. We solve it by applying backward induction.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407908"/>
              </a:xfrm>
              <a:blipFill>
                <a:blip r:embed="rId2"/>
                <a:stretch>
                  <a:fillRect l="-804" t="-2017" r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438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40790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b="1" dirty="0"/>
                  <a:t>Firm 2 (follower). </a:t>
                </a:r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Firm 2 takes the leader’s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as given, because it is already chosen by the time firm 2 gets to move. Its PMP is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8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690563" indent="0">
                  <a:spcBef>
                    <a:spcPts val="500"/>
                  </a:spcBef>
                  <a:buNone/>
                </a:pPr>
                <a:r>
                  <a:rPr lang="en-US" sz="2000" dirty="0"/>
                  <a:t>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952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2">
                  <a:spcAft>
                    <a:spcPts val="500"/>
                  </a:spcAft>
                </a:pPr>
                <a:r>
                  <a:rPr lang="en-US" sz="1800" dirty="0"/>
                  <a:t>This BRF coincides with that of the Cournot model. In both scenarios firm 2 treats firm 1’s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as given, because firm 2 cannot alter it (Cournot) or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is already produced (Stackelberg).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407908"/>
              </a:xfrm>
              <a:blipFill>
                <a:blip r:embed="rId2"/>
                <a:stretch>
                  <a:fillRect l="-850" t="-1657" r="-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4D8872-DF34-B746-8C8A-57464FC3815D}"/>
                  </a:ext>
                </a:extLst>
              </p:cNvPr>
              <p:cNvSpPr txBox="1"/>
              <p:nvPr/>
            </p:nvSpPr>
            <p:spPr>
              <a:xfrm>
                <a:off x="7052172" y="4450391"/>
                <a:ext cx="795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4D8872-DF34-B746-8C8A-57464FC38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4450391"/>
                <a:ext cx="795924" cy="338554"/>
              </a:xfrm>
              <a:prstGeom prst="rect">
                <a:avLst/>
              </a:prstGeom>
              <a:blipFill>
                <a:blip r:embed="rId3"/>
                <a:stretch>
                  <a:fillRect l="-3125" t="-3571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8155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b="1" dirty="0"/>
                  <a:t>Firm 1 (leader). </a:t>
                </a:r>
                <a:endParaRPr lang="en-US" sz="2200" dirty="0"/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Firm 1 chooses its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to maximize its profits,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000" dirty="0"/>
                  <a:t>Firm 1 can anticipate that firm 2 will respond with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, </a:t>
                </a:r>
              </a:p>
              <a:p>
                <a:pPr marL="687388"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as this maximizes the follower’s profits.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805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713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b="1" dirty="0"/>
                  <a:t>Firm 1 (leader) </a:t>
                </a:r>
                <a:r>
                  <a:rPr lang="en-US" sz="2200" dirty="0"/>
                  <a:t>(cont.)</a:t>
                </a:r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into the leader’s PMP,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marL="457200" lvl="1" indent="0">
                  <a:spcBef>
                    <a:spcPts val="2500"/>
                  </a:spcBef>
                  <a:buNone/>
                </a:pPr>
                <a:endParaRPr lang="en-US" sz="20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spcBef>
                    <a:spcPts val="2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lim>
                      </m:limLow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den>
                                  </m:f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4500"/>
                  </a:spcBef>
                  <a:spcAft>
                    <a:spcPts val="1000"/>
                  </a:spcAft>
                </a:pPr>
                <a:r>
                  <a:rPr lang="en-US" sz="2000" dirty="0"/>
                  <a:t>After simplifying,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8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805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62</a:t>
            </a:fld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DBE47229-7777-1140-91D8-D16F3B423AD0}"/>
              </a:ext>
            </a:extLst>
          </p:cNvPr>
          <p:cNvSpPr/>
          <p:nvPr/>
        </p:nvSpPr>
        <p:spPr>
          <a:xfrm rot="16200000">
            <a:off x="4841578" y="2822701"/>
            <a:ext cx="139319" cy="65197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711EEBFA-3067-6D47-AF10-D2C40BBEB45B}"/>
              </a:ext>
            </a:extLst>
          </p:cNvPr>
          <p:cNvSpPr/>
          <p:nvPr/>
        </p:nvSpPr>
        <p:spPr>
          <a:xfrm rot="16200000">
            <a:off x="4621454" y="3555983"/>
            <a:ext cx="139319" cy="147384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86DA3E-DA37-534F-BB4E-B656D4BE8570}"/>
                  </a:ext>
                </a:extLst>
              </p:cNvPr>
              <p:cNvSpPr txBox="1"/>
              <p:nvPr/>
            </p:nvSpPr>
            <p:spPr>
              <a:xfrm>
                <a:off x="4602563" y="3190015"/>
                <a:ext cx="6293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𝐵𝑅𝐹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86DA3E-DA37-534F-BB4E-B656D4BE8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563" y="3190015"/>
                <a:ext cx="62933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98E87-9C8B-A745-B8F0-DD0361C9C4C0}"/>
                  </a:ext>
                </a:extLst>
              </p:cNvPr>
              <p:cNvSpPr txBox="1"/>
              <p:nvPr/>
            </p:nvSpPr>
            <p:spPr>
              <a:xfrm>
                <a:off x="3954192" y="4338712"/>
                <a:ext cx="15149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98E87-9C8B-A745-B8F0-DD0361C9C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192" y="4338712"/>
                <a:ext cx="1514967" cy="307777"/>
              </a:xfrm>
              <a:prstGeom prst="rect">
                <a:avLst/>
              </a:prstGeom>
              <a:blipFill>
                <a:blip r:embed="rId4"/>
                <a:stretch>
                  <a:fillRect t="-416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04887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b="1" dirty="0"/>
                  <a:t>Firm 1 (leader) </a:t>
                </a:r>
                <a:r>
                  <a:rPr lang="en-US" sz="2200" dirty="0"/>
                  <a:t>(cont.)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,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1500"/>
                  </a:spcAft>
                </a:pPr>
                <a:r>
                  <a:rPr lang="en-US" sz="2000" dirty="0"/>
                  <a:t>We find the follower’s equilibrium output by inserting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marL="9525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690563" lvl="1" indent="0">
                  <a:spcBef>
                    <a:spcPts val="3500"/>
                  </a:spcBef>
                  <a:spcAft>
                    <a:spcPts val="500"/>
                  </a:spcAft>
                  <a:buNone/>
                </a:pPr>
                <a:r>
                  <a:rPr lang="en-US" sz="2000" dirty="0"/>
                  <a:t>which is half of leader output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.</a:t>
                </a:r>
                <a:br>
                  <a:rPr lang="en-US" sz="2000" dirty="0"/>
                </a:br>
                <a:endParaRPr lang="en-US" sz="2000" dirty="0"/>
              </a:p>
              <a:p>
                <a:pPr marL="457200" lvl="1" indent="0">
                  <a:spcAft>
                    <a:spcPts val="500"/>
                  </a:spcAft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3"/>
                <a:ext cx="7886700" cy="4530727"/>
              </a:xfrm>
              <a:blipFill>
                <a:blip r:embed="rId2"/>
                <a:stretch>
                  <a:fillRect l="-805" t="-1681" r="-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63</a:t>
            </a:fld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91009ADA-C004-234D-B501-FBA99B10ADA6}"/>
              </a:ext>
            </a:extLst>
          </p:cNvPr>
          <p:cNvSpPr/>
          <p:nvPr/>
        </p:nvSpPr>
        <p:spPr>
          <a:xfrm rot="16200000">
            <a:off x="4186653" y="4581500"/>
            <a:ext cx="139319" cy="74143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33E8F4-CA62-D443-96C7-0F54DF162245}"/>
                  </a:ext>
                </a:extLst>
              </p:cNvPr>
              <p:cNvSpPr txBox="1"/>
              <p:nvPr/>
            </p:nvSpPr>
            <p:spPr>
              <a:xfrm>
                <a:off x="4053451" y="4995096"/>
                <a:ext cx="3963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33E8F4-CA62-D443-96C7-0F54DF162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451" y="4995096"/>
                <a:ext cx="396326" cy="307777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79700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Stackelberg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60785" y="146650"/>
                <a:ext cx="5263419" cy="6048878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000" dirty="0"/>
                  <a:t>More generally, the subgame perfect equilibrium (SPE) of the game is described as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,</a:t>
                </a:r>
              </a:p>
              <a:p>
                <a:pPr indent="0">
                  <a:spcAft>
                    <a:spcPts val="500"/>
                  </a:spcAft>
                  <a:buNone/>
                </a:pPr>
                <a:r>
                  <a:rPr lang="en-US" sz="2000" dirty="0"/>
                  <a:t>because the follower’s BRF allows firm 2 to optimally respond to the leader’s output, both:</a:t>
                </a:r>
              </a:p>
              <a:p>
                <a:pPr marL="858838" lvl="1" indent="-223838">
                  <a:spcAft>
                    <a:spcPts val="500"/>
                  </a:spcAft>
                </a:pPr>
                <a:r>
                  <a:rPr lang="en-US" sz="2000" dirty="0"/>
                  <a:t>in equilibrium,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,</a:t>
                </a:r>
              </a:p>
              <a:p>
                <a:pPr marL="858838" lvl="1" indent="-223838">
                  <a:spcAft>
                    <a:spcPts val="500"/>
                  </a:spcAft>
                </a:pPr>
                <a:r>
                  <a:rPr lang="en-US" sz="2000" dirty="0"/>
                  <a:t>and off the equilibrium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60785" y="146650"/>
                <a:ext cx="5263419" cy="6048878"/>
              </a:xfrm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1040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Stackelberg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1540" y="1622744"/>
                <a:ext cx="8686799" cy="5105859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If instead, the follower chooses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in the SPE of the game, we would provide no information about how the follower responds if the leader “made a mistake” by deviating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sz="2000" dirty="0"/>
                  <a:t>The leader produces more in the Stackelberg model than in Cournot, 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238125" indent="0">
                  <a:spcAft>
                    <a:spcPts val="1000"/>
                  </a:spcAft>
                  <a:buNone/>
                </a:pPr>
                <a:r>
                  <a:rPr lang="en-US" sz="2000" dirty="0"/>
                  <a:t>whereas the follower produces less,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1540" y="1622744"/>
                <a:ext cx="8686799" cy="5105859"/>
              </a:xfrm>
              <a:blipFill>
                <a:blip r:embed="rId2"/>
                <a:stretch>
                  <a:fillRect l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506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Stackelberg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2694" y="1622744"/>
                <a:ext cx="8514271" cy="5235255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1800" dirty="0"/>
                  <a:t>In this scenario, equilibrium price is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b="0" dirty="0"/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800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800" b="0" dirty="0"/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1800" dirty="0"/>
                  <a:t>The equilibrium profits for the leader are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3(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>
                  <a:spcAft>
                    <a:spcPts val="500"/>
                  </a:spcAft>
                </a:pPr>
                <a:r>
                  <a:rPr lang="en-US" sz="1800" dirty="0"/>
                  <a:t>And equilibrium profits for the follower are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3(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800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800" dirty="0"/>
              </a:p>
              <a:p>
                <a:pPr indent="0">
                  <a:spcAft>
                    <a:spcPts val="500"/>
                  </a:spcAft>
                  <a:buNone/>
                </a:pPr>
                <a:r>
                  <a:rPr lang="en-US" sz="1800" dirty="0"/>
                  <a:t>that is exactly half of the leader’s profits,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2694" y="1622744"/>
                <a:ext cx="8514271" cy="5235255"/>
              </a:xfrm>
              <a:blipFill>
                <a:blip r:embed="rId2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916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14.6:</a:t>
                </a:r>
                <a:r>
                  <a:rPr lang="en-US" sz="2400" i="1" dirty="0"/>
                  <a:t> Stackelberg model.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the same inverse demand function as in example 14.1,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/>
                  <a:t>, and marginal cost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Inserting the follower’s BRF found in example 14.1,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into the leader’s PMP,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4−</m:t>
                                      </m:r>
                                      <m:f>
                                        <m:f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16−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530727"/>
              </a:xfrm>
              <a:blipFill>
                <a:blip r:embed="rId2"/>
                <a:stretch>
                  <a:fillRect l="-96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590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Stackelberg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9397" y="1885279"/>
                <a:ext cx="8876580" cy="4116276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/>
                  <a:t>Example 14.6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we find the profit-maximizing output for the leader,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Then,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units.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In this scenario, equilibrium price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</a:rPr>
                      <m:t>=$6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dirty="0"/>
                  <a:t>And equilibrium profits become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4×4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=$8</m:t>
                      </m:r>
                      <m:r>
                        <a:rPr lang="en-US" b="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4×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=$</m:t>
                      </m:r>
                      <m:r>
                        <a:rPr lang="en-US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397" y="1885279"/>
                <a:ext cx="8876580" cy="4116276"/>
              </a:xfrm>
              <a:blipFill>
                <a:blip r:embed="rId2"/>
                <a:stretch>
                  <a:fillRect l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431"/>
            <a:ext cx="33443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9160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One big red thumbtack in front of many smaller black thumbtacks">
            <a:extLst>
              <a:ext uri="{FF2B5EF4-FFF2-40B4-BE49-F238E27FC236}">
                <a16:creationId xmlns:a16="http://schemas.microsoft.com/office/drawing/2014/main" id="{BDEF9B10-27B1-03E4-6D64-C98D428EE6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66" r="14629" b="-1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900" b="1">
                <a:solidFill>
                  <a:schemeClr val="bg1"/>
                </a:solidFill>
              </a:rPr>
              <a:t>Product Differentiation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69240" y="6356350"/>
            <a:ext cx="210676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28114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69</a:t>
            </a:fld>
            <a:endParaRPr lang="en-US" sz="100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5098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Most goods are differentiated from those of their rivals: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Coke and Pepsi, in the soda industry.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Dell and Lenovo, the the computer industry.</a:t>
                </a:r>
              </a:p>
              <a:p>
                <a:pPr lvl="1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2000" dirty="0"/>
                  <a:t>iPhone and Samsung Galaxy, in the smartphone market.</a:t>
                </a:r>
              </a:p>
              <a:p>
                <a:pPr>
                  <a:spcBef>
                    <a:spcPts val="500"/>
                  </a:spcBef>
                </a:pPr>
                <a:r>
                  <a:rPr lang="en-US" sz="2400" i="1" dirty="0"/>
                  <a:t>Demand for product differentiation.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two firms,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with inverse demand functions,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These demands are symmetric. Let us focus on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2">
                  <a:spcBef>
                    <a:spcPts val="0"/>
                  </a:spcBef>
                  <a:spcAft>
                    <a:spcPts val="500"/>
                  </a:spcAft>
                </a:pPr>
                <a:r>
                  <a:rPr lang="en-US" sz="1800" dirty="0"/>
                  <a:t>An increase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800" dirty="0"/>
                  <a:t> reduces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/>
                  <a:t>, but the effect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/>
                  <a:t> is larger because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800" dirty="0"/>
                  <a:t> The “own-price effects” dominate “cross-price” effect.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467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/>
                  <a:t>, the inverse demand function for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collapses to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indicating that every firm’s price is unaffected by its rival’s output, as in two separate monopolies.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200" dirty="0"/>
                  <a:t>, the inverse demand function for good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becomes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lvl="1" indent="0">
                  <a:spcAft>
                    <a:spcPts val="500"/>
                  </a:spcAft>
                  <a:buNone/>
                </a:pPr>
                <a:r>
                  <a:rPr lang="en-US" sz="2200" dirty="0"/>
                  <a:t>reflecting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 is symmetrically affected by an increase in either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200" dirty="0"/>
                  <a:t> as in the Cournot model with homogeneous goods.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681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400" i="1" dirty="0"/>
                  <a:t>Best responses with product differentiation.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Assume every firm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200" dirty="0"/>
                  <a:t>faces a cost function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The PMP of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is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1000"/>
                  </a:spcBef>
                  <a:spcAft>
                    <a:spcPts val="500"/>
                  </a:spcAft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,</a:t>
                </a:r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760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Figure 14.7 depicts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2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AC5D2-958D-D04A-9BEF-202F3B6BBB3F}"/>
                  </a:ext>
                </a:extLst>
              </p:cNvPr>
              <p:cNvSpPr txBox="1"/>
              <p:nvPr/>
            </p:nvSpPr>
            <p:spPr>
              <a:xfrm>
                <a:off x="1552662" y="2705960"/>
                <a:ext cx="3309314" cy="2542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2860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, but it decrease at rate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. </a:t>
                </a: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/>
                  <a:t>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sz="2000" dirty="0"/>
                  <a:t>.</a:t>
                </a: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 reduces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(monopolist).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AC5D2-958D-D04A-9BEF-202F3B6BB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662" y="2705960"/>
                <a:ext cx="3309314" cy="2542299"/>
              </a:xfrm>
              <a:prstGeom prst="rect">
                <a:avLst/>
              </a:prstGeom>
              <a:blipFill>
                <a:blip r:embed="rId3"/>
                <a:stretch>
                  <a:fillRect l="-1533" t="-1000" r="-2682" b="-3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F69DE3D3-B8EC-8E42-B060-61A849779489}"/>
              </a:ext>
            </a:extLst>
          </p:cNvPr>
          <p:cNvGrpSpPr/>
          <p:nvPr/>
        </p:nvGrpSpPr>
        <p:grpSpPr>
          <a:xfrm>
            <a:off x="5161104" y="2781499"/>
            <a:ext cx="3309314" cy="2558840"/>
            <a:chOff x="5190161" y="3087516"/>
            <a:chExt cx="3309314" cy="25588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8C5513B-382E-D84E-9002-EE177C5F4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0161" y="3087516"/>
              <a:ext cx="3309314" cy="236078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95E2D7-CBB2-4040-AB38-1AFBCECA15D2}"/>
                </a:ext>
              </a:extLst>
            </p:cNvPr>
            <p:cNvSpPr txBox="1"/>
            <p:nvPr/>
          </p:nvSpPr>
          <p:spPr>
            <a:xfrm>
              <a:off x="5516805" y="5369357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62498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Figure 14.7 depicts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2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AC5D2-958D-D04A-9BEF-202F3B6BBB3F}"/>
                  </a:ext>
                </a:extLst>
              </p:cNvPr>
              <p:cNvSpPr txBox="1"/>
              <p:nvPr/>
            </p:nvSpPr>
            <p:spPr>
              <a:xfrm>
                <a:off x="1552662" y="2613194"/>
                <a:ext cx="3469912" cy="3170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28600">
                  <a:lnSpc>
                    <a:spcPct val="9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000" dirty="0"/>
                  <a:t> (Cournot), with a slope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−1/2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, the slope becomes smaller than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−1/2</m:t>
                    </m:r>
                  </m:oMath>
                </a14:m>
                <a:r>
                  <a:rPr lang="en-US" sz="2000" dirty="0"/>
                  <a:t>. Competition is ameliorated, because every firm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is induce to reduce its output when products are differentiated.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7AC5D2-958D-D04A-9BEF-202F3B6BB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662" y="2613194"/>
                <a:ext cx="3469912" cy="3170355"/>
              </a:xfrm>
              <a:prstGeom prst="rect">
                <a:avLst/>
              </a:prstGeom>
              <a:blipFill>
                <a:blip r:embed="rId3"/>
                <a:stretch>
                  <a:fillRect l="-1465" t="-2000" r="-1465" b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F69DE3D3-B8EC-8E42-B060-61A849779489}"/>
              </a:ext>
            </a:extLst>
          </p:cNvPr>
          <p:cNvGrpSpPr/>
          <p:nvPr/>
        </p:nvGrpSpPr>
        <p:grpSpPr>
          <a:xfrm>
            <a:off x="5161104" y="2781499"/>
            <a:ext cx="3309314" cy="2558840"/>
            <a:chOff x="5190161" y="3087516"/>
            <a:chExt cx="3309314" cy="25588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8C5513B-382E-D84E-9002-EE177C5F4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0161" y="3087516"/>
              <a:ext cx="3309314" cy="236078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95E2D7-CBB2-4040-AB38-1AFBCECA15D2}"/>
                </a:ext>
              </a:extLst>
            </p:cNvPr>
            <p:cNvSpPr txBox="1"/>
            <p:nvPr/>
          </p:nvSpPr>
          <p:spPr>
            <a:xfrm>
              <a:off x="5516805" y="5369357"/>
              <a:ext cx="8799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Figure 14.7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3742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We can invoke symmetry in equilibrium output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200" dirty="0">
                  <a:solidFill>
                    <a:schemeClr val="tx1"/>
                  </a:solidFill>
                </a:endParaRPr>
              </a:p>
              <a:p>
                <a:pPr marL="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0" lvl="1" indent="0">
                  <a:lnSpc>
                    <a:spcPct val="100000"/>
                  </a:lnSpc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products are completely differentiated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/>
                  <a:t>), this output becomes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200" dirty="0"/>
                  <a:t>, as in monopoly.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When products are homogeneous 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),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200" dirty="0"/>
                  <a:t>, as in the Cournot model.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1697" r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285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Equilibrium price is given by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3544888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Bef>
                    <a:spcPts val="2000"/>
                  </a:spcBef>
                  <a:spcAft>
                    <a:spcPts val="1000"/>
                  </a:spcAft>
                </a:pPr>
                <a:r>
                  <a:rPr lang="en-US" sz="2200" dirty="0"/>
                  <a:t>Equilibrium profits for every firm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are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76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675FA7-760B-5A4C-B7B8-1C70B94F6F49}"/>
              </a:ext>
            </a:extLst>
          </p:cNvPr>
          <p:cNvSpPr/>
          <p:nvPr/>
        </p:nvSpPr>
        <p:spPr>
          <a:xfrm rot="16200000">
            <a:off x="5403827" y="2485267"/>
            <a:ext cx="139319" cy="8809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5614C9-1897-FF4F-817E-355FA7CD3A66}"/>
                  </a:ext>
                </a:extLst>
              </p:cNvPr>
              <p:cNvSpPr txBox="1"/>
              <p:nvPr/>
            </p:nvSpPr>
            <p:spPr>
              <a:xfrm>
                <a:off x="5200868" y="2968620"/>
                <a:ext cx="4709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5614C9-1897-FF4F-817E-355FA7CD3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868" y="2968620"/>
                <a:ext cx="470901" cy="307777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>
            <a:extLst>
              <a:ext uri="{FF2B5EF4-FFF2-40B4-BE49-F238E27FC236}">
                <a16:creationId xmlns:a16="http://schemas.microsoft.com/office/drawing/2014/main" id="{074F6F48-6EC9-1D4E-9AA8-F2F3282BD3CF}"/>
              </a:ext>
            </a:extLst>
          </p:cNvPr>
          <p:cNvSpPr/>
          <p:nvPr/>
        </p:nvSpPr>
        <p:spPr>
          <a:xfrm rot="16200000">
            <a:off x="6644612" y="2491807"/>
            <a:ext cx="139319" cy="8809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CC6D9-20B1-4340-92B8-3B075B7BE91B}"/>
                  </a:ext>
                </a:extLst>
              </p:cNvPr>
              <p:cNvSpPr txBox="1"/>
              <p:nvPr/>
            </p:nvSpPr>
            <p:spPr>
              <a:xfrm>
                <a:off x="6453198" y="2968759"/>
                <a:ext cx="470901" cy="332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CC6D9-20B1-4340-92B8-3B075B7BE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198" y="2968759"/>
                <a:ext cx="470901" cy="3323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96048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Product Differentiation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 lvl="1">
                  <a:spcBef>
                    <a:spcPts val="2000"/>
                  </a:spcBef>
                  <a:spcAft>
                    <a:spcPts val="1000"/>
                  </a:spcAft>
                </a:pPr>
                <a:r>
                  <a:rPr lang="en-US" sz="2200" dirty="0"/>
                  <a:t>When products are completely differentiated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12700" lvl="2" indent="0" algn="ctr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b="0" dirty="0"/>
              </a:p>
              <a:p>
                <a:pPr marL="687388" lvl="2" indent="0"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as in monopoly.</a:t>
                </a:r>
              </a:p>
              <a:p>
                <a:pPr lvl="1">
                  <a:spcBef>
                    <a:spcPts val="1500"/>
                  </a:spcBef>
                  <a:spcAft>
                    <a:spcPts val="1000"/>
                  </a:spcAft>
                </a:pPr>
                <a:r>
                  <a:rPr lang="en-US" sz="2200" dirty="0"/>
                  <a:t>When products are homogeneous 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200" dirty="0"/>
                  <a:t>),</a:t>
                </a:r>
              </a:p>
              <a:p>
                <a:pPr marL="12700" lvl="2" indent="0" algn="ctr">
                  <a:spcBef>
                    <a:spcPts val="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b="0" dirty="0"/>
              </a:p>
              <a:p>
                <a:pPr marL="687388" lvl="2" indent="0">
                  <a:spcAft>
                    <a:spcPts val="500"/>
                  </a:spcAft>
                  <a:buNone/>
                </a:pPr>
                <a:r>
                  <a:rPr lang="en-US" sz="2200" dirty="0"/>
                  <a:t>as in Cournot model.</a:t>
                </a:r>
              </a:p>
              <a:p>
                <a:pPr marL="0" indent="0">
                  <a:spcBef>
                    <a:spcPts val="500"/>
                  </a:spcBef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690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14.7:</a:t>
                </a:r>
                <a:r>
                  <a:rPr lang="en-US" sz="2400" i="1" dirty="0"/>
                  <a:t> Output competition with product differentiation.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Consider two firms,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/>
                  <a:t>, facing the demand curves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=100−5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=100−5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Parameters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200" dirty="0"/>
                  <a:t>,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, which indicates that own-price effects are larger than cross-price effect (i.e.,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200" dirty="0"/>
                  <a:t>).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Both firms have symmetric marginal cost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Inserting these parameters in in the previous equilibrium results, equilibrium output is</a:t>
                </a:r>
              </a:p>
              <a:p>
                <a:pPr marL="12700" lvl="1" indent="0" algn="ctr"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100−3</m:t>
                        </m:r>
                      </m:num>
                      <m:den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×5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97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≅8.08</m:t>
                    </m:r>
                  </m:oMath>
                </a14:m>
                <a:r>
                  <a:rPr lang="en-US" sz="2000" dirty="0"/>
                  <a:t> units.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892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Stackelberg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Example 14.7</a:t>
                </a:r>
                <a:r>
                  <a:rPr lang="en-US" sz="2400" i="1" dirty="0"/>
                  <a:t> </a:t>
                </a:r>
                <a:r>
                  <a:rPr lang="en-US" sz="2400" dirty="0"/>
                  <a:t>(continued):</a:t>
                </a:r>
              </a:p>
              <a:p>
                <a:pPr lvl="1">
                  <a:spcAft>
                    <a:spcPts val="1000"/>
                  </a:spcAft>
                </a:pPr>
                <a:r>
                  <a:rPr lang="en-US" sz="2200" dirty="0"/>
                  <a:t>The equilibrium price is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×5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+3(5+2)</m:t>
                          </m:r>
                        </m:num>
                        <m:den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×5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521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≅$43.41.</m:t>
                      </m:r>
                    </m:oMath>
                  </m:oMathPara>
                </a14:m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And profits become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(100−3)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×5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+2]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≅$326.7.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419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of an electromagnetic radiation">
            <a:extLst>
              <a:ext uri="{FF2B5EF4-FFF2-40B4-BE49-F238E27FC236}">
                <a16:creationId xmlns:a16="http://schemas.microsoft.com/office/drawing/2014/main" id="{D968BA00-B367-F4E6-F55D-864C7ED741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06" r="27179" b="2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>
                <a:solidFill>
                  <a:schemeClr val="bg1"/>
                </a:solidFill>
              </a:rPr>
              <a:t>Appendix.</a:t>
            </a:r>
            <a:br>
              <a:rPr lang="en-US" sz="4200" b="1">
                <a:solidFill>
                  <a:schemeClr val="bg1"/>
                </a:solidFill>
              </a:rPr>
            </a:br>
            <a:r>
              <a:rPr lang="en-US" sz="4200" b="1">
                <a:solidFill>
                  <a:schemeClr val="bg1"/>
                </a:solidFill>
              </a:rPr>
              <a:t>Cournot Model with </a:t>
            </a:r>
            <a:r>
              <a:rPr lang="en-US" sz="4200" b="1" i="1">
                <a:solidFill>
                  <a:schemeClr val="bg1"/>
                </a:solidFill>
              </a:rPr>
              <a:t>N</a:t>
            </a:r>
            <a:r>
              <a:rPr lang="en-US" sz="4200" b="1">
                <a:solidFill>
                  <a:schemeClr val="bg1"/>
                </a:solidFill>
              </a:rPr>
              <a:t> Firms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B44-A407-9A4F-BD15-CFF8EA06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69240" y="6356350"/>
            <a:ext cx="210676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r>
              <a:rPr lang="en-US" sz="10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Intermediate Microeconomic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28114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2A17F1C3-D8CF-D841-A262-BC1128EB65E3}" type="slidenum">
              <a:rPr lang="en-US" sz="1000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80</a:t>
            </a:fld>
            <a:endParaRPr lang="en-US" sz="100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592897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400" dirty="0"/>
                  <a:t>The inverse demand function is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𝑏𝑄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 </a:t>
                </a:r>
                <a:r>
                  <a:rPr lang="en-US" sz="2400" dirty="0"/>
                  <a:t>denotes the aggregate output by all firms.</a:t>
                </a:r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 is the output that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 produces.</a:t>
                </a:r>
              </a:p>
              <a:p>
                <a:pPr lvl="1"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 represents the production of all the firms different than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12700" lvl="1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 lvl="1">
                  <a:spcAft>
                    <a:spcPts val="500"/>
                  </a:spcAft>
                </a:pPr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200" dirty="0"/>
                  <a:t>, and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200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200" dirty="0"/>
              </a:p>
              <a:p>
                <a:pPr>
                  <a:spcAft>
                    <a:spcPts val="500"/>
                  </a:spcAft>
                </a:pPr>
                <a:r>
                  <a:rPr lang="en-US" sz="2400" dirty="0"/>
                  <a:t>We can rewrite the inverse demand function as</a:t>
                </a:r>
              </a:p>
              <a:p>
                <a:pPr marL="0" indent="0"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965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81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9B4DF037-3A82-7C4B-A74C-13E12306D8B6}"/>
              </a:ext>
            </a:extLst>
          </p:cNvPr>
          <p:cNvSpPr/>
          <p:nvPr/>
        </p:nvSpPr>
        <p:spPr>
          <a:xfrm rot="16200000">
            <a:off x="5543713" y="5360633"/>
            <a:ext cx="139319" cy="114777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9F2198-17E9-4E48-AF94-40B430FB4885}"/>
                  </a:ext>
                </a:extLst>
              </p:cNvPr>
              <p:cNvSpPr txBox="1"/>
              <p:nvPr/>
            </p:nvSpPr>
            <p:spPr>
              <a:xfrm>
                <a:off x="5289468" y="5977398"/>
                <a:ext cx="6135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9F2198-17E9-4E48-AF94-40B430FB4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468" y="5977398"/>
                <a:ext cx="613527" cy="307777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38572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200" dirty="0"/>
                  <a:t>If all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/>
                  <a:t> firms face the same marginal cost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, where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/>
                  <a:t>, every firm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solves the following PMP: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  <a:p>
                <a:pPr>
                  <a:spcAft>
                    <a:spcPts val="1000"/>
                  </a:spcAft>
                </a:pPr>
                <a:r>
                  <a:rPr lang="en-US" sz="2200" dirty="0"/>
                  <a:t>Differentiating with respect to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’s output,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  <a:p>
                <a:pPr>
                  <a:spcAft>
                    <a:spcPts val="500"/>
                  </a:spcAft>
                </a:pPr>
                <a:r>
                  <a:rPr lang="en-US" sz="2200" dirty="0"/>
                  <a:t>Rearranging a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, we find firm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dirty="0"/>
                  <a:t>’s best response function,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200" b="0" dirty="0">
                  <a:solidFill>
                    <a:schemeClr val="tx1"/>
                  </a:solidFill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50" t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1BAA66-F360-6F46-A1E7-45FEB4832618}"/>
                  </a:ext>
                </a:extLst>
              </p:cNvPr>
              <p:cNvSpPr txBox="1"/>
              <p:nvPr/>
            </p:nvSpPr>
            <p:spPr>
              <a:xfrm>
                <a:off x="7052172" y="2557032"/>
                <a:ext cx="80464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𝑃𝑀𝑃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1BAA66-F360-6F46-A1E7-45FEB4832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72" y="2557032"/>
                <a:ext cx="804644" cy="338554"/>
              </a:xfrm>
              <a:prstGeom prst="rect">
                <a:avLst/>
              </a:prstGeom>
              <a:blipFill>
                <a:blip r:embed="rId3"/>
                <a:stretch>
                  <a:fillRect l="-3077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FFC036-914F-4E48-81A3-3FAF7C38E886}"/>
                  </a:ext>
                </a:extLst>
              </p:cNvPr>
              <p:cNvSpPr txBox="1"/>
              <p:nvPr/>
            </p:nvSpPr>
            <p:spPr>
              <a:xfrm>
                <a:off x="7060892" y="5285944"/>
                <a:ext cx="7673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FFC036-914F-4E48-81A3-3FAF7C38E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892" y="5285944"/>
                <a:ext cx="767390" cy="338554"/>
              </a:xfrm>
              <a:prstGeom prst="rect">
                <a:avLst/>
              </a:prstGeom>
              <a:blipFill>
                <a:blip r:embed="rId4"/>
                <a:stretch>
                  <a:fillRect l="-3279" t="-3571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29172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Cournot Model with </a:t>
            </a:r>
            <a:r>
              <a:rPr lang="en-US" sz="3500" i="1">
                <a:solidFill>
                  <a:srgbClr val="FFFFFF"/>
                </a:solidFill>
              </a:rPr>
              <a:t>N</a:t>
            </a:r>
            <a:r>
              <a:rPr lang="en-US" sz="3500">
                <a:solidFill>
                  <a:srgbClr val="FFFFFF"/>
                </a:solidFill>
              </a:rPr>
              <a:t> Firms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93976" y="77638"/>
                <a:ext cx="4230227" cy="6117889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b="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informs about this firm’s profit maximizing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, as a function of its rivals’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000" dirty="0"/>
                  <a:t> and decreases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at a rate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1/2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This function captures the Cournot model with 2 firms as a special case. </a:t>
                </a:r>
              </a:p>
              <a:p>
                <a:pPr lvl="1">
                  <a:spcAft>
                    <a:spcPts val="500"/>
                  </a:spcAft>
                </a:pPr>
                <a:r>
                  <a:rPr lang="en-US" sz="2000" dirty="0"/>
                  <a:t>If we consider only two firms,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/>
                  <a:t>, then firm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has a single rival (firm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/>
                  <a:t>),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3976" y="77638"/>
                <a:ext cx="4230227" cy="6117889"/>
              </a:xfrm>
              <a:blipFill>
                <a:blip r:embed="rId2"/>
                <a:stretch>
                  <a:fillRect l="-1297" r="-1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77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Cournot Model with </a:t>
            </a:r>
            <a:r>
              <a:rPr lang="en-US" sz="3500" i="1">
                <a:solidFill>
                  <a:srgbClr val="FFFFFF"/>
                </a:solidFill>
              </a:rPr>
              <a:t>N</a:t>
            </a:r>
            <a:r>
              <a:rPr lang="en-US" sz="3500">
                <a:solidFill>
                  <a:srgbClr val="FFFFFF"/>
                </a:solidFill>
              </a:rPr>
              <a:t> Firms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1600" y="1984248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>
                <a:solidFill>
                  <a:srgbClr val="FFFFFF"/>
                </a:solidFill>
              </a:rPr>
              <a:t>Intermediate Microeconomic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63659" y="353684"/>
                <a:ext cx="4750623" cy="5841844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500"/>
                  </a:spcAft>
                </a:pPr>
                <a:r>
                  <a:rPr lang="en-US" sz="2000" dirty="0"/>
                  <a:t>Because all firms are symmetric, they all solve a problem similar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𝑃𝑀𝑃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, obtaining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Aft>
                    <a:spcPts val="500"/>
                  </a:spcAft>
                </a:pPr>
                <a:r>
                  <a:rPr lang="en-US" sz="2000" dirty="0"/>
                  <a:t>We can invoke symmetry in equilibrium output, </a:t>
                </a: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=…=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Bef>
                    <a:spcPts val="500"/>
                  </a:spcBef>
                </a:pPr>
                <a:r>
                  <a:rPr lang="en-US" sz="2000" dirty="0"/>
                  <a:t>Then, 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𝑁𝑞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0" indent="0" algn="ctr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63659" y="353684"/>
                <a:ext cx="4750623" cy="5841844"/>
              </a:xfrm>
              <a:blipFill>
                <a:blip r:embed="rId2"/>
                <a:stretch>
                  <a:fillRect l="-1155" r="-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455664"/>
            <a:ext cx="33604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2308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Inserting this result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,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2000"/>
                  </a:spcBef>
                  <a:spcAft>
                    <a:spcPts val="1000"/>
                  </a:spcAft>
                </a:pPr>
                <a:r>
                  <a:rPr lang="en-US" sz="2200" dirty="0"/>
                  <a:t>Rearranging and solving for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200" dirty="0"/>
                  <a:t>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marL="231775" indent="0">
                  <a:spcBef>
                    <a:spcPts val="500"/>
                  </a:spcBef>
                  <a:spcAft>
                    <a:spcPts val="500"/>
                  </a:spcAft>
                  <a:buNone/>
                </a:pPr>
                <a:r>
                  <a:rPr lang="en-US" sz="2200" dirty="0"/>
                  <a:t>which is decreasing in the number of firms operating in the market,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/>
                  <a:t>. As more firms compete, the individual production of each firm decreases.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04" t="-1907" b="-1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85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11D66688-08FB-9E47-8D7D-5A62D4045CFE}"/>
              </a:ext>
            </a:extLst>
          </p:cNvPr>
          <p:cNvSpPr/>
          <p:nvPr/>
        </p:nvSpPr>
        <p:spPr>
          <a:xfrm rot="16200000">
            <a:off x="5577005" y="2276176"/>
            <a:ext cx="139319" cy="969238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AF94A95-7F36-CA43-BF0B-26D47070C566}"/>
                  </a:ext>
                </a:extLst>
              </p:cNvPr>
              <p:cNvSpPr txBox="1"/>
              <p:nvPr/>
            </p:nvSpPr>
            <p:spPr>
              <a:xfrm>
                <a:off x="5352762" y="2798263"/>
                <a:ext cx="6135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AF94A95-7F36-CA43-BF0B-26D47070C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762" y="2798263"/>
                <a:ext cx="613527" cy="307777"/>
              </a:xfrm>
              <a:prstGeom prst="rect">
                <a:avLst/>
              </a:prstGeom>
              <a:blipFill>
                <a:blip r:embed="rId3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28728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aggregate output becomes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+1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33363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which increases as more firms enter the industry. </a:t>
                </a:r>
              </a:p>
              <a:p>
                <a:pPr>
                  <a:spcBef>
                    <a:spcPts val="500"/>
                  </a:spcBef>
                  <a:spcAft>
                    <a:spcPts val="1000"/>
                  </a:spcAft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equilibrium price is</a:t>
                </a: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+1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𝑏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337185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dirty="0"/>
              </a:p>
              <a:p>
                <a:pPr marL="233363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r>
                  <a:rPr lang="en-US" sz="2200" dirty="0"/>
                  <a:t>which is decreasing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04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066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2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Monopoly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=1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1+1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1+1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endParaRPr lang="en-US" sz="2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05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210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Duopoly (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en-US" sz="2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=2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𝑁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2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=2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+2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endParaRPr lang="en-US" sz="2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500"/>
                  </a:spcBef>
                  <a:spcAft>
                    <a:spcPts val="1000"/>
                  </a:spcAft>
                  <a:buNone/>
                </a:pPr>
                <a:endParaRPr lang="en-US" sz="2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50" t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322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with </a:t>
            </a:r>
            <a:r>
              <a:rPr lang="en-US" i="1" dirty="0">
                <a:solidFill>
                  <a:srgbClr val="0070C0"/>
                </a:solidFill>
              </a:rPr>
              <a:t>N</a:t>
            </a:r>
            <a:r>
              <a:rPr lang="en-US" dirty="0">
                <a:solidFill>
                  <a:srgbClr val="0070C0"/>
                </a:solidFill>
              </a:rPr>
              <a:t>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500"/>
                  </a:spcBef>
                </a:pPr>
                <a:r>
                  <a:rPr lang="en-US" sz="22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Perfect competition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∞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→+∞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func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→+∞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den>
                                  </m:f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5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𝑁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→+∞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𝑁𝑐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50"/>
              </a:xfrm>
              <a:blipFill>
                <a:blip r:embed="rId2"/>
                <a:stretch>
                  <a:fillRect l="-804" t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10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37280</TotalTime>
  <Words>6179</Words>
  <Application>Microsoft Office PowerPoint</Application>
  <PresentationFormat>On-screen Show (4:3)</PresentationFormat>
  <Paragraphs>814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4" baseType="lpstr">
      <vt:lpstr>Arial</vt:lpstr>
      <vt:lpstr>Calibri</vt:lpstr>
      <vt:lpstr>Calibri Light</vt:lpstr>
      <vt:lpstr>Cambria Math</vt:lpstr>
      <vt:lpstr>Office Theme</vt:lpstr>
      <vt:lpstr>PowerPoint Presentation</vt:lpstr>
      <vt:lpstr>Outline</vt:lpstr>
      <vt:lpstr>Summary of Market Structures</vt:lpstr>
      <vt:lpstr>Measuring Market Power</vt:lpstr>
      <vt:lpstr>Measuring Market Power</vt:lpstr>
      <vt:lpstr>Measuring Market Power</vt:lpstr>
      <vt:lpstr>Measuring Market Power</vt:lpstr>
      <vt:lpstr>Measuring Market Power</vt:lpstr>
      <vt:lpstr>Models of Imperfect Competition</vt:lpstr>
      <vt:lpstr>Models of Imperfect Competition</vt:lpstr>
      <vt:lpstr>Cournot Model– Simultaneous Quantity Competition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Bertrand Model– Simultaneous Price Competition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Reconciling the Cournot  and Bertrand models</vt:lpstr>
      <vt:lpstr>Reconciling the Cournot  and Bertrand models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Cartels and Collusion</vt:lpstr>
      <vt:lpstr>Stackelberg Model– Sequential Quantity Competition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Stackelberg Model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Product Differentiation</vt:lpstr>
      <vt:lpstr>Stackelberg Model</vt:lpstr>
      <vt:lpstr>Stackelberg Model</vt:lpstr>
      <vt:lpstr>Appendix. 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  <vt:lpstr>Cournot Model with N Firms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Dolores Garrido</dc:creator>
  <cp:lastModifiedBy>Espinola-Arredondo, Ana</cp:lastModifiedBy>
  <cp:revision>715</cp:revision>
  <dcterms:created xsi:type="dcterms:W3CDTF">2020-05-29T21:56:59Z</dcterms:created>
  <dcterms:modified xsi:type="dcterms:W3CDTF">2026-04-08T16:56:00Z</dcterms:modified>
</cp:coreProperties>
</file>