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79"/>
  </p:notesMasterIdLst>
  <p:handoutMasterIdLst>
    <p:handoutMasterId r:id="rId80"/>
  </p:handoutMasterIdLst>
  <p:sldIdLst>
    <p:sldId id="256" r:id="rId2"/>
    <p:sldId id="257" r:id="rId3"/>
    <p:sldId id="258" r:id="rId4"/>
    <p:sldId id="260" r:id="rId5"/>
    <p:sldId id="313" r:id="rId6"/>
    <p:sldId id="328" r:id="rId7"/>
    <p:sldId id="329" r:id="rId8"/>
    <p:sldId id="331" r:id="rId9"/>
    <p:sldId id="330" r:id="rId10"/>
    <p:sldId id="332" r:id="rId11"/>
    <p:sldId id="333" r:id="rId12"/>
    <p:sldId id="314" r:id="rId13"/>
    <p:sldId id="315" r:id="rId14"/>
    <p:sldId id="261" r:id="rId15"/>
    <p:sldId id="317" r:id="rId16"/>
    <p:sldId id="316" r:id="rId17"/>
    <p:sldId id="318" r:id="rId18"/>
    <p:sldId id="262" r:id="rId19"/>
    <p:sldId id="325" r:id="rId20"/>
    <p:sldId id="263" r:id="rId21"/>
    <p:sldId id="264" r:id="rId22"/>
    <p:sldId id="302" r:id="rId23"/>
    <p:sldId id="265" r:id="rId24"/>
    <p:sldId id="266" r:id="rId25"/>
    <p:sldId id="267" r:id="rId26"/>
    <p:sldId id="268" r:id="rId27"/>
    <p:sldId id="269" r:id="rId28"/>
    <p:sldId id="270" r:id="rId29"/>
    <p:sldId id="271" r:id="rId30"/>
    <p:sldId id="272" r:id="rId31"/>
    <p:sldId id="312" r:id="rId32"/>
    <p:sldId id="303" r:id="rId33"/>
    <p:sldId id="273" r:id="rId34"/>
    <p:sldId id="274" r:id="rId35"/>
    <p:sldId id="319" r:id="rId36"/>
    <p:sldId id="275" r:id="rId37"/>
    <p:sldId id="304" r:id="rId38"/>
    <p:sldId id="320" r:id="rId39"/>
    <p:sldId id="311" r:id="rId40"/>
    <p:sldId id="305" r:id="rId41"/>
    <p:sldId id="321" r:id="rId42"/>
    <p:sldId id="310" r:id="rId43"/>
    <p:sldId id="322" r:id="rId44"/>
    <p:sldId id="306" r:id="rId45"/>
    <p:sldId id="326" r:id="rId46"/>
    <p:sldId id="323" r:id="rId47"/>
    <p:sldId id="324" r:id="rId48"/>
    <p:sldId id="307" r:id="rId49"/>
    <p:sldId id="276" r:id="rId50"/>
    <p:sldId id="327" r:id="rId51"/>
    <p:sldId id="277" r:id="rId52"/>
    <p:sldId id="278" r:id="rId53"/>
    <p:sldId id="279" r:id="rId54"/>
    <p:sldId id="280" r:id="rId55"/>
    <p:sldId id="281" r:id="rId56"/>
    <p:sldId id="282" r:id="rId57"/>
    <p:sldId id="283" r:id="rId58"/>
    <p:sldId id="284" r:id="rId59"/>
    <p:sldId id="285" r:id="rId60"/>
    <p:sldId id="286" r:id="rId61"/>
    <p:sldId id="287" r:id="rId62"/>
    <p:sldId id="288" r:id="rId63"/>
    <p:sldId id="289" r:id="rId64"/>
    <p:sldId id="290" r:id="rId65"/>
    <p:sldId id="291" r:id="rId66"/>
    <p:sldId id="292" r:id="rId67"/>
    <p:sldId id="293" r:id="rId68"/>
    <p:sldId id="294" r:id="rId69"/>
    <p:sldId id="295" r:id="rId70"/>
    <p:sldId id="296" r:id="rId71"/>
    <p:sldId id="297" r:id="rId72"/>
    <p:sldId id="298" r:id="rId73"/>
    <p:sldId id="299" r:id="rId74"/>
    <p:sldId id="309" r:id="rId75"/>
    <p:sldId id="300" r:id="rId76"/>
    <p:sldId id="308" r:id="rId77"/>
    <p:sldId id="301" r:id="rId7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rrido Garcia, Maria Dolores" initials="GGMD" lastIdx="1" clrIdx="0">
    <p:extLst>
      <p:ext uri="{19B8F6BF-5375-455C-9EA6-DF929625EA0E}">
        <p15:presenceInfo xmlns:p15="http://schemas.microsoft.com/office/powerpoint/2012/main" userId="S::garridom@union.edu::9f7633ce-1483-4636-9825-f7993c717e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828382"/>
    <a:srgbClr val="DAE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21406A-695C-4AA0-A617-8748FA9F6BEC}" v="4" dt="2026-04-21T15:53:43.739"/>
    <p1510:client id="{CD72C2BE-FB17-42F0-9881-4A058B913B73}" v="5" dt="2026-04-20T22:20:59.8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96"/>
    <p:restoredTop sz="95385"/>
  </p:normalViewPr>
  <p:slideViewPr>
    <p:cSldViewPr snapToGrid="0" snapToObjects="1">
      <p:cViewPr varScale="1">
        <p:scale>
          <a:sx n="108" d="100"/>
          <a:sy n="108" d="100"/>
        </p:scale>
        <p:origin x="159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userId="2389861a-9b00-4e05-a52a-bbe4d3cfc079" providerId="ADAL" clId="{5621406A-695C-4AA0-A617-8748FA9F6BEC}"/>
    <pc:docChg chg="custSel addSld modSld">
      <pc:chgData name="Espinola-Arredondo, Ana" userId="2389861a-9b00-4e05-a52a-bbe4d3cfc079" providerId="ADAL" clId="{5621406A-695C-4AA0-A617-8748FA9F6BEC}" dt="2026-04-21T15:54:06.172" v="29" actId="1076"/>
      <pc:docMkLst>
        <pc:docMk/>
      </pc:docMkLst>
      <pc:sldChg chg="modSp mod">
        <pc:chgData name="Espinola-Arredondo, Ana" userId="2389861a-9b00-4e05-a52a-bbe4d3cfc079" providerId="ADAL" clId="{5621406A-695C-4AA0-A617-8748FA9F6BEC}" dt="2026-04-21T15:48:47.941" v="1" actId="14100"/>
        <pc:sldMkLst>
          <pc:docMk/>
          <pc:sldMk cId="803931205" sldId="262"/>
        </pc:sldMkLst>
        <pc:spChg chg="mod">
          <ac:chgData name="Espinola-Arredondo, Ana" userId="2389861a-9b00-4e05-a52a-bbe4d3cfc079" providerId="ADAL" clId="{5621406A-695C-4AA0-A617-8748FA9F6BEC}" dt="2026-04-21T15:48:47.941" v="1" actId="14100"/>
          <ac:spMkLst>
            <pc:docMk/>
            <pc:sldMk cId="803931205" sldId="262"/>
            <ac:spMk id="3" creationId="{231DA6B5-3383-004A-93B6-C079653E42D6}"/>
          </ac:spMkLst>
        </pc:spChg>
      </pc:sldChg>
      <pc:sldChg chg="addSp delSp modSp add mod">
        <pc:chgData name="Espinola-Arredondo, Ana" userId="2389861a-9b00-4e05-a52a-bbe4d3cfc079" providerId="ADAL" clId="{5621406A-695C-4AA0-A617-8748FA9F6BEC}" dt="2026-04-21T15:49:55.593" v="9" actId="14100"/>
        <pc:sldMkLst>
          <pc:docMk/>
          <pc:sldMk cId="1098514422" sldId="329"/>
        </pc:sldMkLst>
        <pc:picChg chg="add mod">
          <ac:chgData name="Espinola-Arredondo, Ana" userId="2389861a-9b00-4e05-a52a-bbe4d3cfc079" providerId="ADAL" clId="{5621406A-695C-4AA0-A617-8748FA9F6BEC}" dt="2026-04-21T15:49:55.593" v="9" actId="14100"/>
          <ac:picMkLst>
            <pc:docMk/>
            <pc:sldMk cId="1098514422" sldId="329"/>
            <ac:picMk id="8" creationId="{38640CD5-30BE-6830-7A81-11ED8294ADF1}"/>
          </ac:picMkLst>
        </pc:picChg>
        <pc:picChg chg="del">
          <ac:chgData name="Espinola-Arredondo, Ana" userId="2389861a-9b00-4e05-a52a-bbe4d3cfc079" providerId="ADAL" clId="{5621406A-695C-4AA0-A617-8748FA9F6BEC}" dt="2026-04-21T15:49:36.187" v="3" actId="478"/>
          <ac:picMkLst>
            <pc:docMk/>
            <pc:sldMk cId="1098514422" sldId="329"/>
            <ac:picMk id="17" creationId="{773257CA-360D-145B-3C7D-0CDB84666ADB}"/>
          </ac:picMkLst>
        </pc:picChg>
      </pc:sldChg>
      <pc:sldChg chg="addSp delSp modSp add mod modAnim">
        <pc:chgData name="Espinola-Arredondo, Ana" userId="2389861a-9b00-4e05-a52a-bbe4d3cfc079" providerId="ADAL" clId="{5621406A-695C-4AA0-A617-8748FA9F6BEC}" dt="2026-04-21T15:51:32.913" v="19" actId="1076"/>
        <pc:sldMkLst>
          <pc:docMk/>
          <pc:sldMk cId="2800358982" sldId="330"/>
        </pc:sldMkLst>
        <pc:spChg chg="add mod">
          <ac:chgData name="Espinola-Arredondo, Ana" userId="2389861a-9b00-4e05-a52a-bbe4d3cfc079" providerId="ADAL" clId="{5621406A-695C-4AA0-A617-8748FA9F6BEC}" dt="2026-04-21T15:50:59.239" v="13" actId="14100"/>
          <ac:spMkLst>
            <pc:docMk/>
            <pc:sldMk cId="2800358982" sldId="330"/>
            <ac:spMk id="11" creationId="{B4833768-A3E7-4449-85EF-5F0AAC0B1C88}"/>
          </ac:spMkLst>
        </pc:spChg>
        <pc:spChg chg="add mod">
          <ac:chgData name="Espinola-Arredondo, Ana" userId="2389861a-9b00-4e05-a52a-bbe4d3cfc079" providerId="ADAL" clId="{5621406A-695C-4AA0-A617-8748FA9F6BEC}" dt="2026-04-21T15:51:25.962" v="18" actId="1076"/>
          <ac:spMkLst>
            <pc:docMk/>
            <pc:sldMk cId="2800358982" sldId="330"/>
            <ac:spMk id="13" creationId="{90B4A9C7-BC75-6A0A-C900-709B33FB105F}"/>
          </ac:spMkLst>
        </pc:spChg>
        <pc:spChg chg="add mod">
          <ac:chgData name="Espinola-Arredondo, Ana" userId="2389861a-9b00-4e05-a52a-bbe4d3cfc079" providerId="ADAL" clId="{5621406A-695C-4AA0-A617-8748FA9F6BEC}" dt="2026-04-21T15:51:32.913" v="19" actId="1076"/>
          <ac:spMkLst>
            <pc:docMk/>
            <pc:sldMk cId="2800358982" sldId="330"/>
            <ac:spMk id="15" creationId="{5D7F86D2-A70F-8886-E34C-CC7089EEF723}"/>
          </ac:spMkLst>
        </pc:spChg>
        <pc:picChg chg="del">
          <ac:chgData name="Espinola-Arredondo, Ana" userId="2389861a-9b00-4e05-a52a-bbe4d3cfc079" providerId="ADAL" clId="{5621406A-695C-4AA0-A617-8748FA9F6BEC}" dt="2026-04-21T15:50:51.515" v="11" actId="478"/>
          <ac:picMkLst>
            <pc:docMk/>
            <pc:sldMk cId="2800358982" sldId="330"/>
            <ac:picMk id="8" creationId="{38640CD5-30BE-6830-7A81-11ED8294ADF1}"/>
          </ac:picMkLst>
        </pc:picChg>
        <pc:picChg chg="add mod">
          <ac:chgData name="Espinola-Arredondo, Ana" userId="2389861a-9b00-4e05-a52a-bbe4d3cfc079" providerId="ADAL" clId="{5621406A-695C-4AA0-A617-8748FA9F6BEC}" dt="2026-04-21T15:50:59.239" v="13" actId="14100"/>
          <ac:picMkLst>
            <pc:docMk/>
            <pc:sldMk cId="2800358982" sldId="330"/>
            <ac:picMk id="9" creationId="{B7AB5092-B7E7-26BE-FAE2-6108379D80F0}"/>
          </ac:picMkLst>
        </pc:picChg>
        <pc:picChg chg="add mod">
          <ac:chgData name="Espinola-Arredondo, Ana" userId="2389861a-9b00-4e05-a52a-bbe4d3cfc079" providerId="ADAL" clId="{5621406A-695C-4AA0-A617-8748FA9F6BEC}" dt="2026-04-21T15:50:59.239" v="13" actId="14100"/>
          <ac:picMkLst>
            <pc:docMk/>
            <pc:sldMk cId="2800358982" sldId="330"/>
            <ac:picMk id="17" creationId="{04AA5595-8BB1-B49E-C9AB-EC5533DAED22}"/>
          </ac:picMkLst>
        </pc:picChg>
        <pc:picChg chg="add mod">
          <ac:chgData name="Espinola-Arredondo, Ana" userId="2389861a-9b00-4e05-a52a-bbe4d3cfc079" providerId="ADAL" clId="{5621406A-695C-4AA0-A617-8748FA9F6BEC}" dt="2026-04-21T15:50:59.239" v="13" actId="14100"/>
          <ac:picMkLst>
            <pc:docMk/>
            <pc:sldMk cId="2800358982" sldId="330"/>
            <ac:picMk id="18" creationId="{4250B9E0-9E93-1D32-79EB-C07C06F1A5B4}"/>
          </ac:picMkLst>
        </pc:picChg>
      </pc:sldChg>
      <pc:sldChg chg="addSp delSp modSp add mod">
        <pc:chgData name="Espinola-Arredondo, Ana" userId="2389861a-9b00-4e05-a52a-bbe4d3cfc079" providerId="ADAL" clId="{5621406A-695C-4AA0-A617-8748FA9F6BEC}" dt="2026-04-21T15:52:15.449" v="25" actId="14100"/>
        <pc:sldMkLst>
          <pc:docMk/>
          <pc:sldMk cId="4023018963" sldId="331"/>
        </pc:sldMkLst>
        <pc:picChg chg="del">
          <ac:chgData name="Espinola-Arredondo, Ana" userId="2389861a-9b00-4e05-a52a-bbe4d3cfc079" providerId="ADAL" clId="{5621406A-695C-4AA0-A617-8748FA9F6BEC}" dt="2026-04-21T15:52:05.901" v="21" actId="478"/>
          <ac:picMkLst>
            <pc:docMk/>
            <pc:sldMk cId="4023018963" sldId="331"/>
            <ac:picMk id="8" creationId="{38640CD5-30BE-6830-7A81-11ED8294ADF1}"/>
          </ac:picMkLst>
        </pc:picChg>
        <pc:picChg chg="add mod">
          <ac:chgData name="Espinola-Arredondo, Ana" userId="2389861a-9b00-4e05-a52a-bbe4d3cfc079" providerId="ADAL" clId="{5621406A-695C-4AA0-A617-8748FA9F6BEC}" dt="2026-04-21T15:52:15.449" v="25" actId="14100"/>
          <ac:picMkLst>
            <pc:docMk/>
            <pc:sldMk cId="4023018963" sldId="331"/>
            <ac:picMk id="9" creationId="{0C85C324-1315-8774-2FE5-83C26C7BFF4C}"/>
          </ac:picMkLst>
        </pc:picChg>
      </pc:sldChg>
      <pc:sldChg chg="modSp add mod">
        <pc:chgData name="Espinola-Arredondo, Ana" userId="2389861a-9b00-4e05-a52a-bbe4d3cfc079" providerId="ADAL" clId="{5621406A-695C-4AA0-A617-8748FA9F6BEC}" dt="2026-04-21T15:54:06.172" v="29" actId="1076"/>
        <pc:sldMkLst>
          <pc:docMk/>
          <pc:sldMk cId="2452820065" sldId="332"/>
        </pc:sldMkLst>
        <pc:spChg chg="mod">
          <ac:chgData name="Espinola-Arredondo, Ana" userId="2389861a-9b00-4e05-a52a-bbe4d3cfc079" providerId="ADAL" clId="{5621406A-695C-4AA0-A617-8748FA9F6BEC}" dt="2026-04-21T15:54:06.172" v="29" actId="1076"/>
          <ac:spMkLst>
            <pc:docMk/>
            <pc:sldMk cId="2452820065" sldId="332"/>
            <ac:spMk id="6" creationId="{F0B299F3-8882-4D98-8F68-017F4CDB6E44}"/>
          </ac:spMkLst>
        </pc:spChg>
        <pc:picChg chg="mod">
          <ac:chgData name="Espinola-Arredondo, Ana" userId="2389861a-9b00-4e05-a52a-bbe4d3cfc079" providerId="ADAL" clId="{5621406A-695C-4AA0-A617-8748FA9F6BEC}" dt="2026-04-21T15:53:59.899" v="28" actId="14100"/>
          <ac:picMkLst>
            <pc:docMk/>
            <pc:sldMk cId="2452820065" sldId="332"/>
            <ac:picMk id="5" creationId="{CCD43D49-43FB-31D0-4A34-2B87FB20EF15}"/>
          </ac:picMkLst>
        </pc:picChg>
      </pc:sldChg>
      <pc:sldChg chg="add">
        <pc:chgData name="Espinola-Arredondo, Ana" userId="2389861a-9b00-4e05-a52a-bbe4d3cfc079" providerId="ADAL" clId="{5621406A-695C-4AA0-A617-8748FA9F6BEC}" dt="2026-04-21T15:53:43.739" v="26"/>
        <pc:sldMkLst>
          <pc:docMk/>
          <pc:sldMk cId="4102739190" sldId="333"/>
        </pc:sldMkLst>
      </pc:sldChg>
    </pc:docChg>
  </pc:docChgLst>
  <pc:docChgLst>
    <pc:chgData name="Espinola-Arredondo, Ana" userId="2389861a-9b00-4e05-a52a-bbe4d3cfc079" providerId="ADAL" clId="{C3B567F4-D47D-4E0A-8CE6-A4A2CCB9A48E}"/>
    <pc:docChg chg="undo custSel addSld delSld modSld">
      <pc:chgData name="Espinola-Arredondo, Ana" userId="2389861a-9b00-4e05-a52a-bbe4d3cfc079" providerId="ADAL" clId="{C3B567F4-D47D-4E0A-8CE6-A4A2CCB9A48E}" dt="2026-04-20T23:55:51.618" v="223" actId="14100"/>
      <pc:docMkLst>
        <pc:docMk/>
      </pc:docMkLst>
      <pc:sldChg chg="modSp mod">
        <pc:chgData name="Espinola-Arredondo, Ana" userId="2389861a-9b00-4e05-a52a-bbe4d3cfc079" providerId="ADAL" clId="{C3B567F4-D47D-4E0A-8CE6-A4A2CCB9A48E}" dt="2026-04-20T21:59:44.990" v="6" actId="207"/>
        <pc:sldMkLst>
          <pc:docMk/>
          <pc:sldMk cId="1610646294" sldId="260"/>
        </pc:sldMkLst>
        <pc:spChg chg="mod">
          <ac:chgData name="Espinola-Arredondo, Ana" userId="2389861a-9b00-4e05-a52a-bbe4d3cfc079" providerId="ADAL" clId="{C3B567F4-D47D-4E0A-8CE6-A4A2CCB9A48E}" dt="2026-04-20T21:59:44.990" v="6" actId="207"/>
          <ac:spMkLst>
            <pc:docMk/>
            <pc:sldMk cId="1610646294" sldId="260"/>
            <ac:spMk id="3" creationId="{231DA6B5-3383-004A-93B6-C079653E42D6}"/>
          </ac:spMkLst>
        </pc:spChg>
      </pc:sldChg>
      <pc:sldChg chg="addSp modSp mod">
        <pc:chgData name="Espinola-Arredondo, Ana" userId="2389861a-9b00-4e05-a52a-bbe4d3cfc079" providerId="ADAL" clId="{C3B567F4-D47D-4E0A-8CE6-A4A2CCB9A48E}" dt="2026-04-20T22:07:35.624" v="58" actId="1076"/>
        <pc:sldMkLst>
          <pc:docMk/>
          <pc:sldMk cId="1015656935" sldId="261"/>
        </pc:sldMkLst>
        <pc:spChg chg="mod">
          <ac:chgData name="Espinola-Arredondo, Ana" userId="2389861a-9b00-4e05-a52a-bbe4d3cfc079" providerId="ADAL" clId="{C3B567F4-D47D-4E0A-8CE6-A4A2CCB9A48E}" dt="2026-04-20T22:06:31.385" v="51" actId="14100"/>
          <ac:spMkLst>
            <pc:docMk/>
            <pc:sldMk cId="1015656935" sldId="261"/>
            <ac:spMk id="2" creationId="{E0F4CE85-F54F-524D-88E1-4E08D37BF5F2}"/>
          </ac:spMkLst>
        </pc:spChg>
        <pc:spChg chg="mod">
          <ac:chgData name="Espinola-Arredondo, Ana" userId="2389861a-9b00-4e05-a52a-bbe4d3cfc079" providerId="ADAL" clId="{C3B567F4-D47D-4E0A-8CE6-A4A2CCB9A48E}" dt="2026-04-20T22:06:47.224" v="56" actId="14100"/>
          <ac:spMkLst>
            <pc:docMk/>
            <pc:sldMk cId="1015656935" sldId="261"/>
            <ac:spMk id="3" creationId="{231DA6B5-3383-004A-93B6-C079653E42D6}"/>
          </ac:spMkLst>
        </pc:spChg>
        <pc:picChg chg="add mod">
          <ac:chgData name="Espinola-Arredondo, Ana" userId="2389861a-9b00-4e05-a52a-bbe4d3cfc079" providerId="ADAL" clId="{C3B567F4-D47D-4E0A-8CE6-A4A2CCB9A48E}" dt="2026-04-20T22:07:35.624" v="58" actId="1076"/>
          <ac:picMkLst>
            <pc:docMk/>
            <pc:sldMk cId="1015656935" sldId="261"/>
            <ac:picMk id="6" creationId="{10B90545-BEAB-4F6A-41FE-8E26FAB39DFD}"/>
          </ac:picMkLst>
        </pc:picChg>
      </pc:sldChg>
      <pc:sldChg chg="modSp mod">
        <pc:chgData name="Espinola-Arredondo, Ana" userId="2389861a-9b00-4e05-a52a-bbe4d3cfc079" providerId="ADAL" clId="{C3B567F4-D47D-4E0A-8CE6-A4A2CCB9A48E}" dt="2026-04-20T23:23:29.405" v="169" actId="113"/>
        <pc:sldMkLst>
          <pc:docMk/>
          <pc:sldMk cId="3221245414" sldId="274"/>
        </pc:sldMkLst>
        <pc:spChg chg="mod">
          <ac:chgData name="Espinola-Arredondo, Ana" userId="2389861a-9b00-4e05-a52a-bbe4d3cfc079" providerId="ADAL" clId="{C3B567F4-D47D-4E0A-8CE6-A4A2CCB9A48E}" dt="2026-04-20T23:23:29.405" v="169" actId="113"/>
          <ac:spMkLst>
            <pc:docMk/>
            <pc:sldMk cId="3221245414" sldId="274"/>
            <ac:spMk id="3" creationId="{231DA6B5-3383-004A-93B6-C079653E42D6}"/>
          </ac:spMkLst>
        </pc:spChg>
      </pc:sldChg>
      <pc:sldChg chg="modSp mod">
        <pc:chgData name="Espinola-Arredondo, Ana" userId="2389861a-9b00-4e05-a52a-bbe4d3cfc079" providerId="ADAL" clId="{C3B567F4-D47D-4E0A-8CE6-A4A2CCB9A48E}" dt="2026-04-20T23:24:18.779" v="171" actId="207"/>
        <pc:sldMkLst>
          <pc:docMk/>
          <pc:sldMk cId="3802517356" sldId="275"/>
        </pc:sldMkLst>
        <pc:spChg chg="mod">
          <ac:chgData name="Espinola-Arredondo, Ana" userId="2389861a-9b00-4e05-a52a-bbe4d3cfc079" providerId="ADAL" clId="{C3B567F4-D47D-4E0A-8CE6-A4A2CCB9A48E}" dt="2026-04-20T23:24:18.779" v="171" actId="207"/>
          <ac:spMkLst>
            <pc:docMk/>
            <pc:sldMk cId="3802517356" sldId="275"/>
            <ac:spMk id="3" creationId="{231DA6B5-3383-004A-93B6-C079653E42D6}"/>
          </ac:spMkLst>
        </pc:spChg>
      </pc:sldChg>
      <pc:sldChg chg="addSp modSp mod">
        <pc:chgData name="Espinola-Arredondo, Ana" userId="2389861a-9b00-4e05-a52a-bbe4d3cfc079" providerId="ADAL" clId="{C3B567F4-D47D-4E0A-8CE6-A4A2CCB9A48E}" dt="2026-04-20T23:41:15.964" v="210" actId="33524"/>
        <pc:sldMkLst>
          <pc:docMk/>
          <pc:sldMk cId="3817252660" sldId="276"/>
        </pc:sldMkLst>
        <pc:spChg chg="mod">
          <ac:chgData name="Espinola-Arredondo, Ana" userId="2389861a-9b00-4e05-a52a-bbe4d3cfc079" providerId="ADAL" clId="{C3B567F4-D47D-4E0A-8CE6-A4A2CCB9A48E}" dt="2026-04-20T23:41:15.964" v="210" actId="33524"/>
          <ac:spMkLst>
            <pc:docMk/>
            <pc:sldMk cId="3817252660" sldId="276"/>
            <ac:spMk id="3" creationId="{231DA6B5-3383-004A-93B6-C079653E42D6}"/>
          </ac:spMkLst>
        </pc:spChg>
        <pc:picChg chg="add mod">
          <ac:chgData name="Espinola-Arredondo, Ana" userId="2389861a-9b00-4e05-a52a-bbe4d3cfc079" providerId="ADAL" clId="{C3B567F4-D47D-4E0A-8CE6-A4A2CCB9A48E}" dt="2026-04-20T23:40:57.580" v="209" actId="1076"/>
          <ac:picMkLst>
            <pc:docMk/>
            <pc:sldMk cId="3817252660" sldId="276"/>
            <ac:picMk id="6" creationId="{BC877B5F-656E-8C2B-267D-96212530E151}"/>
          </ac:picMkLst>
        </pc:picChg>
      </pc:sldChg>
      <pc:sldChg chg="modSp mod">
        <pc:chgData name="Espinola-Arredondo, Ana" userId="2389861a-9b00-4e05-a52a-bbe4d3cfc079" providerId="ADAL" clId="{C3B567F4-D47D-4E0A-8CE6-A4A2CCB9A48E}" dt="2026-04-20T22:19:24.154" v="131" actId="207"/>
        <pc:sldMkLst>
          <pc:docMk/>
          <pc:sldMk cId="3703937084" sldId="304"/>
        </pc:sldMkLst>
        <pc:spChg chg="mod">
          <ac:chgData name="Espinola-Arredondo, Ana" userId="2389861a-9b00-4e05-a52a-bbe4d3cfc079" providerId="ADAL" clId="{C3B567F4-D47D-4E0A-8CE6-A4A2CCB9A48E}" dt="2026-04-20T22:19:24.154" v="131" actId="207"/>
          <ac:spMkLst>
            <pc:docMk/>
            <pc:sldMk cId="3703937084" sldId="304"/>
            <ac:spMk id="3" creationId="{231DA6B5-3383-004A-93B6-C079653E42D6}"/>
          </ac:spMkLst>
        </pc:spChg>
      </pc:sldChg>
      <pc:sldChg chg="modSp mod">
        <pc:chgData name="Espinola-Arredondo, Ana" userId="2389861a-9b00-4e05-a52a-bbe4d3cfc079" providerId="ADAL" clId="{C3B567F4-D47D-4E0A-8CE6-A4A2CCB9A48E}" dt="2026-04-20T22:20:16.494" v="138" actId="207"/>
        <pc:sldMkLst>
          <pc:docMk/>
          <pc:sldMk cId="1377481888" sldId="305"/>
        </pc:sldMkLst>
        <pc:spChg chg="mod">
          <ac:chgData name="Espinola-Arredondo, Ana" userId="2389861a-9b00-4e05-a52a-bbe4d3cfc079" providerId="ADAL" clId="{C3B567F4-D47D-4E0A-8CE6-A4A2CCB9A48E}" dt="2026-04-20T22:20:16.494" v="138" actId="207"/>
          <ac:spMkLst>
            <pc:docMk/>
            <pc:sldMk cId="1377481888" sldId="305"/>
            <ac:spMk id="3" creationId="{231DA6B5-3383-004A-93B6-C079653E42D6}"/>
          </ac:spMkLst>
        </pc:spChg>
      </pc:sldChg>
      <pc:sldChg chg="addSp modSp mod">
        <pc:chgData name="Espinola-Arredondo, Ana" userId="2389861a-9b00-4e05-a52a-bbe4d3cfc079" providerId="ADAL" clId="{C3B567F4-D47D-4E0A-8CE6-A4A2CCB9A48E}" dt="2026-04-20T23:26:45.599" v="176" actId="1076"/>
        <pc:sldMkLst>
          <pc:docMk/>
          <pc:sldMk cId="1439781945" sldId="306"/>
        </pc:sldMkLst>
        <pc:spChg chg="mod">
          <ac:chgData name="Espinola-Arredondo, Ana" userId="2389861a-9b00-4e05-a52a-bbe4d3cfc079" providerId="ADAL" clId="{C3B567F4-D47D-4E0A-8CE6-A4A2CCB9A48E}" dt="2026-04-20T22:21:31.383" v="149" actId="20577"/>
          <ac:spMkLst>
            <pc:docMk/>
            <pc:sldMk cId="1439781945" sldId="306"/>
            <ac:spMk id="3" creationId="{231DA6B5-3383-004A-93B6-C079653E42D6}"/>
          </ac:spMkLst>
        </pc:spChg>
        <pc:picChg chg="add mod">
          <ac:chgData name="Espinola-Arredondo, Ana" userId="2389861a-9b00-4e05-a52a-bbe4d3cfc079" providerId="ADAL" clId="{C3B567F4-D47D-4E0A-8CE6-A4A2CCB9A48E}" dt="2026-04-20T23:26:45.599" v="176" actId="1076"/>
          <ac:picMkLst>
            <pc:docMk/>
            <pc:sldMk cId="1439781945" sldId="306"/>
            <ac:picMk id="6" creationId="{30C01169-C829-6DC2-5A47-12147A9861D5}"/>
          </ac:picMkLst>
        </pc:picChg>
      </pc:sldChg>
      <pc:sldChg chg="modSp mod">
        <pc:chgData name="Espinola-Arredondo, Ana" userId="2389861a-9b00-4e05-a52a-bbe4d3cfc079" providerId="ADAL" clId="{C3B567F4-D47D-4E0A-8CE6-A4A2CCB9A48E}" dt="2026-04-20T22:20:47.314" v="144" actId="20577"/>
        <pc:sldMkLst>
          <pc:docMk/>
          <pc:sldMk cId="1154821117" sldId="310"/>
        </pc:sldMkLst>
        <pc:spChg chg="mod">
          <ac:chgData name="Espinola-Arredondo, Ana" userId="2389861a-9b00-4e05-a52a-bbe4d3cfc079" providerId="ADAL" clId="{C3B567F4-D47D-4E0A-8CE6-A4A2CCB9A48E}" dt="2026-04-20T22:20:47.314" v="144" actId="20577"/>
          <ac:spMkLst>
            <pc:docMk/>
            <pc:sldMk cId="1154821117" sldId="310"/>
            <ac:spMk id="3" creationId="{231DA6B5-3383-004A-93B6-C079653E42D6}"/>
          </ac:spMkLst>
        </pc:spChg>
      </pc:sldChg>
      <pc:sldChg chg="modSp mod">
        <pc:chgData name="Espinola-Arredondo, Ana" userId="2389861a-9b00-4e05-a52a-bbe4d3cfc079" providerId="ADAL" clId="{C3B567F4-D47D-4E0A-8CE6-A4A2CCB9A48E}" dt="2026-04-20T23:24:53.613" v="174" actId="14100"/>
        <pc:sldMkLst>
          <pc:docMk/>
          <pc:sldMk cId="3704369151" sldId="311"/>
        </pc:sldMkLst>
        <pc:spChg chg="mod">
          <ac:chgData name="Espinola-Arredondo, Ana" userId="2389861a-9b00-4e05-a52a-bbe4d3cfc079" providerId="ADAL" clId="{C3B567F4-D47D-4E0A-8CE6-A4A2CCB9A48E}" dt="2026-04-20T23:24:53.613" v="174" actId="14100"/>
          <ac:spMkLst>
            <pc:docMk/>
            <pc:sldMk cId="3704369151" sldId="311"/>
            <ac:spMk id="3" creationId="{231DA6B5-3383-004A-93B6-C079653E42D6}"/>
          </ac:spMkLst>
        </pc:spChg>
      </pc:sldChg>
      <pc:sldChg chg="addSp modSp add mod">
        <pc:chgData name="Espinola-Arredondo, Ana" userId="2389861a-9b00-4e05-a52a-bbe4d3cfc079" providerId="ADAL" clId="{C3B567F4-D47D-4E0A-8CE6-A4A2CCB9A48E}" dt="2026-04-20T22:06:23.463" v="49" actId="207"/>
        <pc:sldMkLst>
          <pc:docMk/>
          <pc:sldMk cId="1640606467" sldId="313"/>
        </pc:sldMkLst>
        <pc:spChg chg="mod">
          <ac:chgData name="Espinola-Arredondo, Ana" userId="2389861a-9b00-4e05-a52a-bbe4d3cfc079" providerId="ADAL" clId="{C3B567F4-D47D-4E0A-8CE6-A4A2CCB9A48E}" dt="2026-04-20T22:06:23.463" v="49" actId="207"/>
          <ac:spMkLst>
            <pc:docMk/>
            <pc:sldMk cId="1640606467" sldId="313"/>
            <ac:spMk id="3" creationId="{DBE92148-26BA-4DE3-E57E-53B23612E158}"/>
          </ac:spMkLst>
        </pc:spChg>
        <pc:picChg chg="add mod">
          <ac:chgData name="Espinola-Arredondo, Ana" userId="2389861a-9b00-4e05-a52a-bbe4d3cfc079" providerId="ADAL" clId="{C3B567F4-D47D-4E0A-8CE6-A4A2CCB9A48E}" dt="2026-04-20T22:02:30.891" v="16" actId="1076"/>
          <ac:picMkLst>
            <pc:docMk/>
            <pc:sldMk cId="1640606467" sldId="313"/>
            <ac:picMk id="6" creationId="{D2BDEC63-2A41-165D-A76F-7019B3D8F890}"/>
          </ac:picMkLst>
        </pc:picChg>
      </pc:sldChg>
      <pc:sldChg chg="new del">
        <pc:chgData name="Espinola-Arredondo, Ana" userId="2389861a-9b00-4e05-a52a-bbe4d3cfc079" providerId="ADAL" clId="{C3B567F4-D47D-4E0A-8CE6-A4A2CCB9A48E}" dt="2026-04-20T21:59:56.409" v="7" actId="47"/>
        <pc:sldMkLst>
          <pc:docMk/>
          <pc:sldMk cId="1708573522" sldId="313"/>
        </pc:sldMkLst>
      </pc:sldChg>
      <pc:sldChg chg="addSp delSp modSp add mod">
        <pc:chgData name="Espinola-Arredondo, Ana" userId="2389861a-9b00-4e05-a52a-bbe4d3cfc079" providerId="ADAL" clId="{C3B567F4-D47D-4E0A-8CE6-A4A2CCB9A48E}" dt="2026-04-20T22:04:38.046" v="34" actId="1076"/>
        <pc:sldMkLst>
          <pc:docMk/>
          <pc:sldMk cId="735432331" sldId="314"/>
        </pc:sldMkLst>
        <pc:spChg chg="mod">
          <ac:chgData name="Espinola-Arredondo, Ana" userId="2389861a-9b00-4e05-a52a-bbe4d3cfc079" providerId="ADAL" clId="{C3B567F4-D47D-4E0A-8CE6-A4A2CCB9A48E}" dt="2026-04-20T22:03:02.671" v="19" actId="113"/>
          <ac:spMkLst>
            <pc:docMk/>
            <pc:sldMk cId="735432331" sldId="314"/>
            <ac:spMk id="3" creationId="{B58F51A8-C72E-75B0-DD19-2AED6C772B85}"/>
          </ac:spMkLst>
        </pc:spChg>
        <pc:picChg chg="del">
          <ac:chgData name="Espinola-Arredondo, Ana" userId="2389861a-9b00-4e05-a52a-bbe4d3cfc079" providerId="ADAL" clId="{C3B567F4-D47D-4E0A-8CE6-A4A2CCB9A48E}" dt="2026-04-20T22:03:04.495" v="20" actId="478"/>
          <ac:picMkLst>
            <pc:docMk/>
            <pc:sldMk cId="735432331" sldId="314"/>
            <ac:picMk id="6" creationId="{F2AC63C6-9029-5AD9-4491-1D34E2348540}"/>
          </ac:picMkLst>
        </pc:picChg>
        <pc:picChg chg="add del mod">
          <ac:chgData name="Espinola-Arredondo, Ana" userId="2389861a-9b00-4e05-a52a-bbe4d3cfc079" providerId="ADAL" clId="{C3B567F4-D47D-4E0A-8CE6-A4A2CCB9A48E}" dt="2026-04-20T22:04:10.265" v="25" actId="478"/>
          <ac:picMkLst>
            <pc:docMk/>
            <pc:sldMk cId="735432331" sldId="314"/>
            <ac:picMk id="7" creationId="{0565B818-8D45-BA08-CCEA-A875217129E4}"/>
          </ac:picMkLst>
        </pc:picChg>
        <pc:picChg chg="add mod">
          <ac:chgData name="Espinola-Arredondo, Ana" userId="2389861a-9b00-4e05-a52a-bbe4d3cfc079" providerId="ADAL" clId="{C3B567F4-D47D-4E0A-8CE6-A4A2CCB9A48E}" dt="2026-04-20T22:04:34.333" v="32" actId="1076"/>
          <ac:picMkLst>
            <pc:docMk/>
            <pc:sldMk cId="735432331" sldId="314"/>
            <ac:picMk id="9" creationId="{39C6142C-75D6-B4FA-4943-63928860983E}"/>
          </ac:picMkLst>
        </pc:picChg>
        <pc:picChg chg="add mod">
          <ac:chgData name="Espinola-Arredondo, Ana" userId="2389861a-9b00-4e05-a52a-bbe4d3cfc079" providerId="ADAL" clId="{C3B567F4-D47D-4E0A-8CE6-A4A2CCB9A48E}" dt="2026-04-20T22:04:38.046" v="34" actId="1076"/>
          <ac:picMkLst>
            <pc:docMk/>
            <pc:sldMk cId="735432331" sldId="314"/>
            <ac:picMk id="13" creationId="{A53683FD-0E7A-8F2B-A583-8B199C01F88F}"/>
          </ac:picMkLst>
        </pc:picChg>
      </pc:sldChg>
      <pc:sldChg chg="addSp delSp modSp add mod">
        <pc:chgData name="Espinola-Arredondo, Ana" userId="2389861a-9b00-4e05-a52a-bbe4d3cfc079" providerId="ADAL" clId="{C3B567F4-D47D-4E0A-8CE6-A4A2CCB9A48E}" dt="2026-04-20T22:28:40.020" v="154" actId="14100"/>
        <pc:sldMkLst>
          <pc:docMk/>
          <pc:sldMk cId="552630854" sldId="315"/>
        </pc:sldMkLst>
        <pc:spChg chg="mod">
          <ac:chgData name="Espinola-Arredondo, Ana" userId="2389861a-9b00-4e05-a52a-bbe4d3cfc079" providerId="ADAL" clId="{C3B567F4-D47D-4E0A-8CE6-A4A2CCB9A48E}" dt="2026-04-20T22:05:12.061" v="41" actId="113"/>
          <ac:spMkLst>
            <pc:docMk/>
            <pc:sldMk cId="552630854" sldId="315"/>
            <ac:spMk id="3" creationId="{AF8529AD-859D-12DD-D2E7-21F819805CC4}"/>
          </ac:spMkLst>
        </pc:spChg>
        <pc:picChg chg="add mod">
          <ac:chgData name="Espinola-Arredondo, Ana" userId="2389861a-9b00-4e05-a52a-bbe4d3cfc079" providerId="ADAL" clId="{C3B567F4-D47D-4E0A-8CE6-A4A2CCB9A48E}" dt="2026-04-20T22:28:40.020" v="154" actId="14100"/>
          <ac:picMkLst>
            <pc:docMk/>
            <pc:sldMk cId="552630854" sldId="315"/>
            <ac:picMk id="6" creationId="{67EF41CF-3141-466E-F431-92B1EF45A137}"/>
          </ac:picMkLst>
        </pc:picChg>
        <pc:picChg chg="del mod">
          <ac:chgData name="Espinola-Arredondo, Ana" userId="2389861a-9b00-4e05-a52a-bbe4d3cfc079" providerId="ADAL" clId="{C3B567F4-D47D-4E0A-8CE6-A4A2CCB9A48E}" dt="2026-04-20T22:05:02.178" v="38" actId="478"/>
          <ac:picMkLst>
            <pc:docMk/>
            <pc:sldMk cId="552630854" sldId="315"/>
            <ac:picMk id="9" creationId="{A8B32828-CBC5-AC50-9619-FBE21B46CC41}"/>
          </ac:picMkLst>
        </pc:picChg>
        <pc:picChg chg="del">
          <ac:chgData name="Espinola-Arredondo, Ana" userId="2389861a-9b00-4e05-a52a-bbe4d3cfc079" providerId="ADAL" clId="{C3B567F4-D47D-4E0A-8CE6-A4A2CCB9A48E}" dt="2026-04-20T22:05:03.995" v="39" actId="478"/>
          <ac:picMkLst>
            <pc:docMk/>
            <pc:sldMk cId="552630854" sldId="315"/>
            <ac:picMk id="13" creationId="{3694219C-51E0-E234-88AF-250DED030DC8}"/>
          </ac:picMkLst>
        </pc:picChg>
      </pc:sldChg>
      <pc:sldChg chg="addSp delSp modSp add mod">
        <pc:chgData name="Espinola-Arredondo, Ana" userId="2389861a-9b00-4e05-a52a-bbe4d3cfc079" providerId="ADAL" clId="{C3B567F4-D47D-4E0A-8CE6-A4A2CCB9A48E}" dt="2026-04-20T22:12:44.269" v="105" actId="1076"/>
        <pc:sldMkLst>
          <pc:docMk/>
          <pc:sldMk cId="133086218" sldId="316"/>
        </pc:sldMkLst>
        <pc:spChg chg="mod">
          <ac:chgData name="Espinola-Arredondo, Ana" userId="2389861a-9b00-4e05-a52a-bbe4d3cfc079" providerId="ADAL" clId="{C3B567F4-D47D-4E0A-8CE6-A4A2CCB9A48E}" dt="2026-04-20T22:10:26.046" v="90" actId="14100"/>
          <ac:spMkLst>
            <pc:docMk/>
            <pc:sldMk cId="133086218" sldId="316"/>
            <ac:spMk id="2" creationId="{689F933B-3439-1D7F-EE0B-8D8133A9DF95}"/>
          </ac:spMkLst>
        </pc:spChg>
        <pc:spChg chg="mod">
          <ac:chgData name="Espinola-Arredondo, Ana" userId="2389861a-9b00-4e05-a52a-bbe4d3cfc079" providerId="ADAL" clId="{C3B567F4-D47D-4E0A-8CE6-A4A2CCB9A48E}" dt="2026-04-20T22:10:34.469" v="93" actId="14100"/>
          <ac:spMkLst>
            <pc:docMk/>
            <pc:sldMk cId="133086218" sldId="316"/>
            <ac:spMk id="3" creationId="{1E333428-DB85-E073-9A82-70F8E4C25322}"/>
          </ac:spMkLst>
        </pc:spChg>
        <pc:picChg chg="add del mod">
          <ac:chgData name="Espinola-Arredondo, Ana" userId="2389861a-9b00-4e05-a52a-bbe4d3cfc079" providerId="ADAL" clId="{C3B567F4-D47D-4E0A-8CE6-A4A2CCB9A48E}" dt="2026-04-20T22:12:07.274" v="97" actId="478"/>
          <ac:picMkLst>
            <pc:docMk/>
            <pc:sldMk cId="133086218" sldId="316"/>
            <ac:picMk id="6" creationId="{1842A023-D613-AC3D-3EEC-2692BE2E55A9}"/>
          </ac:picMkLst>
        </pc:picChg>
        <pc:picChg chg="add mod">
          <ac:chgData name="Espinola-Arredondo, Ana" userId="2389861a-9b00-4e05-a52a-bbe4d3cfc079" providerId="ADAL" clId="{C3B567F4-D47D-4E0A-8CE6-A4A2CCB9A48E}" dt="2026-04-20T22:12:37.129" v="103" actId="1076"/>
          <ac:picMkLst>
            <pc:docMk/>
            <pc:sldMk cId="133086218" sldId="316"/>
            <ac:picMk id="9" creationId="{F5EF98FA-9CE7-8F17-44F6-EA5898CCB360}"/>
          </ac:picMkLst>
        </pc:picChg>
        <pc:picChg chg="add mod">
          <ac:chgData name="Espinola-Arredondo, Ana" userId="2389861a-9b00-4e05-a52a-bbe4d3cfc079" providerId="ADAL" clId="{C3B567F4-D47D-4E0A-8CE6-A4A2CCB9A48E}" dt="2026-04-20T22:12:44.269" v="105" actId="1076"/>
          <ac:picMkLst>
            <pc:docMk/>
            <pc:sldMk cId="133086218" sldId="316"/>
            <ac:picMk id="11" creationId="{42747915-BF67-28B3-1AB6-BF27EA96184B}"/>
          </ac:picMkLst>
        </pc:picChg>
      </pc:sldChg>
      <pc:sldChg chg="addSp delSp modSp add mod setBg addAnim delAnim setClrOvrMap">
        <pc:chgData name="Espinola-Arredondo, Ana" userId="2389861a-9b00-4e05-a52a-bbe4d3cfc079" providerId="ADAL" clId="{C3B567F4-D47D-4E0A-8CE6-A4A2CCB9A48E}" dt="2026-04-20T22:10:15.990" v="88" actId="1076"/>
        <pc:sldMkLst>
          <pc:docMk/>
          <pc:sldMk cId="3281698967" sldId="317"/>
        </pc:sldMkLst>
        <pc:spChg chg="mod">
          <ac:chgData name="Espinola-Arredondo, Ana" userId="2389861a-9b00-4e05-a52a-bbe4d3cfc079" providerId="ADAL" clId="{C3B567F4-D47D-4E0A-8CE6-A4A2CCB9A48E}" dt="2026-04-20T22:09:43.489" v="81" actId="26606"/>
          <ac:spMkLst>
            <pc:docMk/>
            <pc:sldMk cId="3281698967" sldId="317"/>
            <ac:spMk id="2" creationId="{A6F05D9F-49A9-45B4-B171-844CF373C58D}"/>
          </ac:spMkLst>
        </pc:spChg>
        <pc:spChg chg="del mod">
          <ac:chgData name="Espinola-Arredondo, Ana" userId="2389861a-9b00-4e05-a52a-bbe4d3cfc079" providerId="ADAL" clId="{C3B567F4-D47D-4E0A-8CE6-A4A2CCB9A48E}" dt="2026-04-20T22:08:46.267" v="73" actId="478"/>
          <ac:spMkLst>
            <pc:docMk/>
            <pc:sldMk cId="3281698967" sldId="317"/>
            <ac:spMk id="3" creationId="{551DBB68-4A95-7C34-8A6C-8877F9922BE4}"/>
          </ac:spMkLst>
        </pc:spChg>
        <pc:spChg chg="mod">
          <ac:chgData name="Espinola-Arredondo, Ana" userId="2389861a-9b00-4e05-a52a-bbe4d3cfc079" providerId="ADAL" clId="{C3B567F4-D47D-4E0A-8CE6-A4A2CCB9A48E}" dt="2026-04-20T22:09:43.489" v="81" actId="26606"/>
          <ac:spMkLst>
            <pc:docMk/>
            <pc:sldMk cId="3281698967" sldId="317"/>
            <ac:spMk id="5" creationId="{96BBC1B5-9754-8C90-928D-922549DCFCE0}"/>
          </ac:spMkLst>
        </pc:spChg>
        <pc:spChg chg="add del mod">
          <ac:chgData name="Espinola-Arredondo, Ana" userId="2389861a-9b00-4e05-a52a-bbe4d3cfc079" providerId="ADAL" clId="{C3B567F4-D47D-4E0A-8CE6-A4A2CCB9A48E}" dt="2026-04-20T22:08:51.704" v="74" actId="478"/>
          <ac:spMkLst>
            <pc:docMk/>
            <pc:sldMk cId="3281698967" sldId="317"/>
            <ac:spMk id="8" creationId="{37A443D5-6483-33F8-153A-A3307225B77E}"/>
          </ac:spMkLst>
        </pc:spChg>
        <pc:spChg chg="add del">
          <ac:chgData name="Espinola-Arredondo, Ana" userId="2389861a-9b00-4e05-a52a-bbe4d3cfc079" providerId="ADAL" clId="{C3B567F4-D47D-4E0A-8CE6-A4A2CCB9A48E}" dt="2026-04-20T22:09:43.489" v="81" actId="26606"/>
          <ac:spMkLst>
            <pc:docMk/>
            <pc:sldMk cId="3281698967" sldId="317"/>
            <ac:spMk id="20" creationId="{3CD0BA38-3B64-8F55-F6A5-BB5F913ECBC3}"/>
          </ac:spMkLst>
        </pc:spChg>
        <pc:spChg chg="add del">
          <ac:chgData name="Espinola-Arredondo, Ana" userId="2389861a-9b00-4e05-a52a-bbe4d3cfc079" providerId="ADAL" clId="{C3B567F4-D47D-4E0A-8CE6-A4A2CCB9A48E}" dt="2026-04-20T22:09:43.489" v="81" actId="26606"/>
          <ac:spMkLst>
            <pc:docMk/>
            <pc:sldMk cId="3281698967" sldId="317"/>
            <ac:spMk id="22" creationId="{9F3062F7-B1E4-0CE8-DDD7-B7B7F5319473}"/>
          </ac:spMkLst>
        </pc:spChg>
        <pc:spChg chg="add del">
          <ac:chgData name="Espinola-Arredondo, Ana" userId="2389861a-9b00-4e05-a52a-bbe4d3cfc079" providerId="ADAL" clId="{C3B567F4-D47D-4E0A-8CE6-A4A2CCB9A48E}" dt="2026-04-20T22:09:43.452" v="80" actId="26606"/>
          <ac:spMkLst>
            <pc:docMk/>
            <pc:sldMk cId="3281698967" sldId="317"/>
            <ac:spMk id="33" creationId="{B40FCD49-2060-48B9-8212-8A5F1DF4726F}"/>
          </ac:spMkLst>
        </pc:spChg>
        <pc:spChg chg="add">
          <ac:chgData name="Espinola-Arredondo, Ana" userId="2389861a-9b00-4e05-a52a-bbe4d3cfc079" providerId="ADAL" clId="{C3B567F4-D47D-4E0A-8CE6-A4A2CCB9A48E}" dt="2026-04-20T22:09:43.489" v="81" actId="26606"/>
          <ac:spMkLst>
            <pc:docMk/>
            <pc:sldMk cId="3281698967" sldId="317"/>
            <ac:spMk id="41" creationId="{45873676-3D69-48B0-BA02-D759766A90D7}"/>
          </ac:spMkLst>
        </pc:spChg>
        <pc:picChg chg="del">
          <ac:chgData name="Espinola-Arredondo, Ana" userId="2389861a-9b00-4e05-a52a-bbe4d3cfc079" providerId="ADAL" clId="{C3B567F4-D47D-4E0A-8CE6-A4A2CCB9A48E}" dt="2026-04-20T22:08:34.064" v="61" actId="478"/>
          <ac:picMkLst>
            <pc:docMk/>
            <pc:sldMk cId="3281698967" sldId="317"/>
            <ac:picMk id="6" creationId="{B5B08FA3-CBA2-8153-0210-5CB4D92C319D}"/>
          </ac:picMkLst>
        </pc:picChg>
        <pc:picChg chg="del">
          <ac:chgData name="Espinola-Arredondo, Ana" userId="2389861a-9b00-4e05-a52a-bbe4d3cfc079" providerId="ADAL" clId="{C3B567F4-D47D-4E0A-8CE6-A4A2CCB9A48E}" dt="2026-04-20T22:09:31.696" v="77" actId="478"/>
          <ac:picMkLst>
            <pc:docMk/>
            <pc:sldMk cId="3281698967" sldId="317"/>
            <ac:picMk id="7" creationId="{3A43A88F-A0FD-6B35-8B02-664B09754389}"/>
          </ac:picMkLst>
        </pc:picChg>
        <pc:picChg chg="add del mod ord">
          <ac:chgData name="Espinola-Arredondo, Ana" userId="2389861a-9b00-4e05-a52a-bbe4d3cfc079" providerId="ADAL" clId="{C3B567F4-D47D-4E0A-8CE6-A4A2CCB9A48E}" dt="2026-04-20T22:09:54.617" v="84" actId="478"/>
          <ac:picMkLst>
            <pc:docMk/>
            <pc:sldMk cId="3281698967" sldId="317"/>
            <ac:picMk id="10" creationId="{FD62CB3D-5A67-147E-C2D6-B9A553A1B1D2}"/>
          </ac:picMkLst>
        </pc:picChg>
        <pc:picChg chg="add mod">
          <ac:chgData name="Espinola-Arredondo, Ana" userId="2389861a-9b00-4e05-a52a-bbe4d3cfc079" providerId="ADAL" clId="{C3B567F4-D47D-4E0A-8CE6-A4A2CCB9A48E}" dt="2026-04-20T22:10:15.990" v="88" actId="1076"/>
          <ac:picMkLst>
            <pc:docMk/>
            <pc:sldMk cId="3281698967" sldId="317"/>
            <ac:picMk id="12" creationId="{F60145CD-9A1E-6EE8-FF77-EAD175036479}"/>
          </ac:picMkLst>
        </pc:picChg>
        <pc:picChg chg="add del">
          <ac:chgData name="Espinola-Arredondo, Ana" userId="2389861a-9b00-4e05-a52a-bbe4d3cfc079" providerId="ADAL" clId="{C3B567F4-D47D-4E0A-8CE6-A4A2CCB9A48E}" dt="2026-04-20T22:09:43.489" v="81" actId="26606"/>
          <ac:picMkLst>
            <pc:docMk/>
            <pc:sldMk cId="3281698967" sldId="317"/>
            <ac:picMk id="24" creationId="{09009F14-4343-8E22-9183-3E6038CB8DB4}"/>
          </ac:picMkLst>
        </pc:picChg>
        <pc:picChg chg="add del">
          <ac:chgData name="Espinola-Arredondo, Ana" userId="2389861a-9b00-4e05-a52a-bbe4d3cfc079" providerId="ADAL" clId="{C3B567F4-D47D-4E0A-8CE6-A4A2CCB9A48E}" dt="2026-04-20T22:09:43.452" v="80" actId="26606"/>
          <ac:picMkLst>
            <pc:docMk/>
            <pc:sldMk cId="3281698967" sldId="317"/>
            <ac:picMk id="29" creationId="{22790EC5-ACA7-4536-8066-B60199F3C6DF}"/>
          </ac:picMkLst>
        </pc:picChg>
        <pc:picChg chg="add del">
          <ac:chgData name="Espinola-Arredondo, Ana" userId="2389861a-9b00-4e05-a52a-bbe4d3cfc079" providerId="ADAL" clId="{C3B567F4-D47D-4E0A-8CE6-A4A2CCB9A48E}" dt="2026-04-20T22:09:43.452" v="80" actId="26606"/>
          <ac:picMkLst>
            <pc:docMk/>
            <pc:sldMk cId="3281698967" sldId="317"/>
            <ac:picMk id="31" creationId="{CAD20AEA-7CAF-4A83-BE2E-EAF010B8B7FC}"/>
          </ac:picMkLst>
        </pc:picChg>
        <pc:picChg chg="add del">
          <ac:chgData name="Espinola-Arredondo, Ana" userId="2389861a-9b00-4e05-a52a-bbe4d3cfc079" providerId="ADAL" clId="{C3B567F4-D47D-4E0A-8CE6-A4A2CCB9A48E}" dt="2026-04-20T22:09:43.452" v="80" actId="26606"/>
          <ac:picMkLst>
            <pc:docMk/>
            <pc:sldMk cId="3281698967" sldId="317"/>
            <ac:picMk id="35" creationId="{83A45DCD-B5FB-4A86-88D2-91088C7FFC5F}"/>
          </ac:picMkLst>
        </pc:picChg>
        <pc:picChg chg="add">
          <ac:chgData name="Espinola-Arredondo, Ana" userId="2389861a-9b00-4e05-a52a-bbe4d3cfc079" providerId="ADAL" clId="{C3B567F4-D47D-4E0A-8CE6-A4A2CCB9A48E}" dt="2026-04-20T22:09:43.489" v="81" actId="26606"/>
          <ac:picMkLst>
            <pc:docMk/>
            <pc:sldMk cId="3281698967" sldId="317"/>
            <ac:picMk id="38" creationId="{22790EC5-ACA7-4536-8066-B60199F3C6DF}"/>
          </ac:picMkLst>
        </pc:picChg>
        <pc:picChg chg="add">
          <ac:chgData name="Espinola-Arredondo, Ana" userId="2389861a-9b00-4e05-a52a-bbe4d3cfc079" providerId="ADAL" clId="{C3B567F4-D47D-4E0A-8CE6-A4A2CCB9A48E}" dt="2026-04-20T22:09:43.489" v="81" actId="26606"/>
          <ac:picMkLst>
            <pc:docMk/>
            <pc:sldMk cId="3281698967" sldId="317"/>
            <ac:picMk id="39" creationId="{3CA8EEE2-DA9A-4635-9B41-33EB565145F4}"/>
          </ac:picMkLst>
        </pc:picChg>
        <pc:picChg chg="add">
          <ac:chgData name="Espinola-Arredondo, Ana" userId="2389861a-9b00-4e05-a52a-bbe4d3cfc079" providerId="ADAL" clId="{C3B567F4-D47D-4E0A-8CE6-A4A2CCB9A48E}" dt="2026-04-20T22:09:43.489" v="81" actId="26606"/>
          <ac:picMkLst>
            <pc:docMk/>
            <pc:sldMk cId="3281698967" sldId="317"/>
            <ac:picMk id="40" creationId="{CAD20AEA-7CAF-4A83-BE2E-EAF010B8B7FC}"/>
          </ac:picMkLst>
        </pc:picChg>
      </pc:sldChg>
      <pc:sldChg chg="addSp delSp modSp add mod setBg setClrOvrMap">
        <pc:chgData name="Espinola-Arredondo, Ana" userId="2389861a-9b00-4e05-a52a-bbe4d3cfc079" providerId="ADAL" clId="{C3B567F4-D47D-4E0A-8CE6-A4A2CCB9A48E}" dt="2026-04-20T22:16:57.754" v="120" actId="22"/>
        <pc:sldMkLst>
          <pc:docMk/>
          <pc:sldMk cId="231666303" sldId="318"/>
        </pc:sldMkLst>
        <pc:spChg chg="del">
          <ac:chgData name="Espinola-Arredondo, Ana" userId="2389861a-9b00-4e05-a52a-bbe4d3cfc079" providerId="ADAL" clId="{C3B567F4-D47D-4E0A-8CE6-A4A2CCB9A48E}" dt="2026-04-20T22:15:13.806" v="111" actId="478"/>
          <ac:spMkLst>
            <pc:docMk/>
            <pc:sldMk cId="231666303" sldId="318"/>
            <ac:spMk id="2" creationId="{9C285661-8757-B051-6311-9A384FDAFF7D}"/>
          </ac:spMkLst>
        </pc:spChg>
        <pc:spChg chg="del">
          <ac:chgData name="Espinola-Arredondo, Ana" userId="2389861a-9b00-4e05-a52a-bbe4d3cfc079" providerId="ADAL" clId="{C3B567F4-D47D-4E0A-8CE6-A4A2CCB9A48E}" dt="2026-04-20T22:15:08.392" v="109" actId="478"/>
          <ac:spMkLst>
            <pc:docMk/>
            <pc:sldMk cId="231666303" sldId="318"/>
            <ac:spMk id="3" creationId="{A3DBECF4-650B-9C43-4AD2-504FD8FC3994}"/>
          </ac:spMkLst>
        </pc:spChg>
        <pc:spChg chg="mod ord">
          <ac:chgData name="Espinola-Arredondo, Ana" userId="2389861a-9b00-4e05-a52a-bbe4d3cfc079" providerId="ADAL" clId="{C3B567F4-D47D-4E0A-8CE6-A4A2CCB9A48E}" dt="2026-04-20T22:15:31.079" v="118" actId="26606"/>
          <ac:spMkLst>
            <pc:docMk/>
            <pc:sldMk cId="231666303" sldId="318"/>
            <ac:spMk id="5" creationId="{D5EEBE50-4B99-F22A-5930-5856A0C8D58A}"/>
          </ac:spMkLst>
        </pc:spChg>
        <pc:spChg chg="add del mod">
          <ac:chgData name="Espinola-Arredondo, Ana" userId="2389861a-9b00-4e05-a52a-bbe4d3cfc079" providerId="ADAL" clId="{C3B567F4-D47D-4E0A-8CE6-A4A2CCB9A48E}" dt="2026-04-20T22:15:10.816" v="110" actId="478"/>
          <ac:spMkLst>
            <pc:docMk/>
            <pc:sldMk cId="231666303" sldId="318"/>
            <ac:spMk id="6" creationId="{EB29021F-7471-2099-BEED-0BC32A6D0553}"/>
          </ac:spMkLst>
        </pc:spChg>
        <pc:spChg chg="add del mod">
          <ac:chgData name="Espinola-Arredondo, Ana" userId="2389861a-9b00-4e05-a52a-bbe4d3cfc079" providerId="ADAL" clId="{C3B567F4-D47D-4E0A-8CE6-A4A2CCB9A48E}" dt="2026-04-20T22:15:15.865" v="112" actId="478"/>
          <ac:spMkLst>
            <pc:docMk/>
            <pc:sldMk cId="231666303" sldId="318"/>
            <ac:spMk id="10" creationId="{D707A745-5394-03DB-06E2-F5E4377907FC}"/>
          </ac:spMkLst>
        </pc:spChg>
        <pc:spChg chg="del">
          <ac:chgData name="Espinola-Arredondo, Ana" userId="2389861a-9b00-4e05-a52a-bbe4d3cfc079" providerId="ADAL" clId="{C3B567F4-D47D-4E0A-8CE6-A4A2CCB9A48E}" dt="2026-04-20T22:15:31.079" v="118" actId="26606"/>
          <ac:spMkLst>
            <pc:docMk/>
            <pc:sldMk cId="231666303" sldId="318"/>
            <ac:spMk id="20" creationId="{A6A3429F-1EA3-FF9B-0677-23619532143F}"/>
          </ac:spMkLst>
        </pc:spChg>
        <pc:spChg chg="del">
          <ac:chgData name="Espinola-Arredondo, Ana" userId="2389861a-9b00-4e05-a52a-bbe4d3cfc079" providerId="ADAL" clId="{C3B567F4-D47D-4E0A-8CE6-A4A2CCB9A48E}" dt="2026-04-20T22:15:31.079" v="118" actId="26606"/>
          <ac:spMkLst>
            <pc:docMk/>
            <pc:sldMk cId="231666303" sldId="318"/>
            <ac:spMk id="22" creationId="{90EC178D-F974-31E6-AA98-596D3A9A6941}"/>
          </ac:spMkLst>
        </pc:spChg>
        <pc:spChg chg="add">
          <ac:chgData name="Espinola-Arredondo, Ana" userId="2389861a-9b00-4e05-a52a-bbe4d3cfc079" providerId="ADAL" clId="{C3B567F4-D47D-4E0A-8CE6-A4A2CCB9A48E}" dt="2026-04-20T22:15:31.079" v="118" actId="26606"/>
          <ac:spMkLst>
            <pc:docMk/>
            <pc:sldMk cId="231666303" sldId="318"/>
            <ac:spMk id="33" creationId="{57E607C4-A0A1-44FA-981D-EA3B81396361}"/>
          </ac:spMkLst>
        </pc:spChg>
        <pc:picChg chg="del">
          <ac:chgData name="Espinola-Arredondo, Ana" userId="2389861a-9b00-4e05-a52a-bbe4d3cfc079" providerId="ADAL" clId="{C3B567F4-D47D-4E0A-8CE6-A4A2CCB9A48E}" dt="2026-04-20T22:15:17.912" v="113" actId="478"/>
          <ac:picMkLst>
            <pc:docMk/>
            <pc:sldMk cId="231666303" sldId="318"/>
            <ac:picMk id="7" creationId="{237FACBF-6693-EFF3-B7A7-CA20B60C055B}"/>
          </ac:picMkLst>
        </pc:picChg>
        <pc:picChg chg="del">
          <ac:chgData name="Espinola-Arredondo, Ana" userId="2389861a-9b00-4e05-a52a-bbe4d3cfc079" providerId="ADAL" clId="{C3B567F4-D47D-4E0A-8CE6-A4A2CCB9A48E}" dt="2026-04-20T22:15:05.907" v="108" actId="478"/>
          <ac:picMkLst>
            <pc:docMk/>
            <pc:sldMk cId="231666303" sldId="318"/>
            <ac:picMk id="9" creationId="{AE1CEB6A-7207-FB35-8FDD-C178A51EACD8}"/>
          </ac:picMkLst>
        </pc:picChg>
        <pc:picChg chg="del">
          <ac:chgData name="Espinola-Arredondo, Ana" userId="2389861a-9b00-4e05-a52a-bbe4d3cfc079" providerId="ADAL" clId="{C3B567F4-D47D-4E0A-8CE6-A4A2CCB9A48E}" dt="2026-04-20T22:15:04.214" v="107" actId="478"/>
          <ac:picMkLst>
            <pc:docMk/>
            <pc:sldMk cId="231666303" sldId="318"/>
            <ac:picMk id="11" creationId="{68B637D4-071B-4470-5A94-F67D00EE6D23}"/>
          </ac:picMkLst>
        </pc:picChg>
        <pc:picChg chg="add del mod">
          <ac:chgData name="Espinola-Arredondo, Ana" userId="2389861a-9b00-4e05-a52a-bbe4d3cfc079" providerId="ADAL" clId="{C3B567F4-D47D-4E0A-8CE6-A4A2CCB9A48E}" dt="2026-04-20T22:16:54.869" v="119" actId="478"/>
          <ac:picMkLst>
            <pc:docMk/>
            <pc:sldMk cId="231666303" sldId="318"/>
            <ac:picMk id="13" creationId="{A4DDEF49-05FF-02BF-806F-F0E892220A46}"/>
          </ac:picMkLst>
        </pc:picChg>
        <pc:picChg chg="add">
          <ac:chgData name="Espinola-Arredondo, Ana" userId="2389861a-9b00-4e05-a52a-bbe4d3cfc079" providerId="ADAL" clId="{C3B567F4-D47D-4E0A-8CE6-A4A2CCB9A48E}" dt="2026-04-20T22:16:57.754" v="120" actId="22"/>
          <ac:picMkLst>
            <pc:docMk/>
            <pc:sldMk cId="231666303" sldId="318"/>
            <ac:picMk id="15" creationId="{44E71ABC-04B1-751A-AFB7-44729FA7C705}"/>
          </ac:picMkLst>
        </pc:picChg>
        <pc:picChg chg="del">
          <ac:chgData name="Espinola-Arredondo, Ana" userId="2389861a-9b00-4e05-a52a-bbe4d3cfc079" providerId="ADAL" clId="{C3B567F4-D47D-4E0A-8CE6-A4A2CCB9A48E}" dt="2026-04-20T22:15:31.079" v="118" actId="26606"/>
          <ac:picMkLst>
            <pc:docMk/>
            <pc:sldMk cId="231666303" sldId="318"/>
            <ac:picMk id="24" creationId="{DF1BFC4D-8A7B-E42D-35FB-10F5179E0B38}"/>
          </ac:picMkLst>
        </pc:picChg>
        <pc:picChg chg="add">
          <ac:chgData name="Espinola-Arredondo, Ana" userId="2389861a-9b00-4e05-a52a-bbe4d3cfc079" providerId="ADAL" clId="{C3B567F4-D47D-4E0A-8CE6-A4A2CCB9A48E}" dt="2026-04-20T22:15:31.079" v="118" actId="26606"/>
          <ac:picMkLst>
            <pc:docMk/>
            <pc:sldMk cId="231666303" sldId="318"/>
            <ac:picMk id="29" creationId="{B1981535-B5AA-4E0C-ACE5-925CC19B20FE}"/>
          </ac:picMkLst>
        </pc:picChg>
        <pc:picChg chg="add">
          <ac:chgData name="Espinola-Arredondo, Ana" userId="2389861a-9b00-4e05-a52a-bbe4d3cfc079" providerId="ADAL" clId="{C3B567F4-D47D-4E0A-8CE6-A4A2CCB9A48E}" dt="2026-04-20T22:15:31.079" v="118" actId="26606"/>
          <ac:picMkLst>
            <pc:docMk/>
            <pc:sldMk cId="231666303" sldId="318"/>
            <ac:picMk id="31" creationId="{BF97D060-AA7E-4411-BA62-28BD1EBD55D6}"/>
          </ac:picMkLst>
        </pc:picChg>
        <pc:picChg chg="add">
          <ac:chgData name="Espinola-Arredondo, Ana" userId="2389861a-9b00-4e05-a52a-bbe4d3cfc079" providerId="ADAL" clId="{C3B567F4-D47D-4E0A-8CE6-A4A2CCB9A48E}" dt="2026-04-20T22:15:31.079" v="118" actId="26606"/>
          <ac:picMkLst>
            <pc:docMk/>
            <pc:sldMk cId="231666303" sldId="318"/>
            <ac:picMk id="35" creationId="{08D97526-B9D9-4257-B6A9-9D7988974929}"/>
          </ac:picMkLst>
        </pc:picChg>
      </pc:sldChg>
      <pc:sldChg chg="modSp add mod">
        <pc:chgData name="Espinola-Arredondo, Ana" userId="2389861a-9b00-4e05-a52a-bbe4d3cfc079" providerId="ADAL" clId="{C3B567F4-D47D-4E0A-8CE6-A4A2CCB9A48E}" dt="2026-04-20T22:18:42.504" v="124" actId="403"/>
        <pc:sldMkLst>
          <pc:docMk/>
          <pc:sldMk cId="3675316272" sldId="319"/>
        </pc:sldMkLst>
        <pc:spChg chg="mod">
          <ac:chgData name="Espinola-Arredondo, Ana" userId="2389861a-9b00-4e05-a52a-bbe4d3cfc079" providerId="ADAL" clId="{C3B567F4-D47D-4E0A-8CE6-A4A2CCB9A48E}" dt="2026-04-20T22:18:42.504" v="124" actId="403"/>
          <ac:spMkLst>
            <pc:docMk/>
            <pc:sldMk cId="3675316272" sldId="319"/>
            <ac:spMk id="3" creationId="{A4ED6185-3560-2F9E-B776-77662385482F}"/>
          </ac:spMkLst>
        </pc:spChg>
      </pc:sldChg>
      <pc:sldChg chg="modSp add mod">
        <pc:chgData name="Espinola-Arredondo, Ana" userId="2389861a-9b00-4e05-a52a-bbe4d3cfc079" providerId="ADAL" clId="{C3B567F4-D47D-4E0A-8CE6-A4A2CCB9A48E}" dt="2026-04-20T22:19:32.877" v="133" actId="20577"/>
        <pc:sldMkLst>
          <pc:docMk/>
          <pc:sldMk cId="673380081" sldId="320"/>
        </pc:sldMkLst>
        <pc:spChg chg="mod">
          <ac:chgData name="Espinola-Arredondo, Ana" userId="2389861a-9b00-4e05-a52a-bbe4d3cfc079" providerId="ADAL" clId="{C3B567F4-D47D-4E0A-8CE6-A4A2CCB9A48E}" dt="2026-04-20T22:19:32.877" v="133" actId="20577"/>
          <ac:spMkLst>
            <pc:docMk/>
            <pc:sldMk cId="673380081" sldId="320"/>
            <ac:spMk id="3" creationId="{717116A1-8348-38AD-C536-B4F53ACE84DC}"/>
          </ac:spMkLst>
        </pc:spChg>
      </pc:sldChg>
      <pc:sldChg chg="modSp add mod">
        <pc:chgData name="Espinola-Arredondo, Ana" userId="2389861a-9b00-4e05-a52a-bbe4d3cfc079" providerId="ADAL" clId="{C3B567F4-D47D-4E0A-8CE6-A4A2CCB9A48E}" dt="2026-04-20T22:20:25.498" v="141" actId="20577"/>
        <pc:sldMkLst>
          <pc:docMk/>
          <pc:sldMk cId="1756738683" sldId="321"/>
        </pc:sldMkLst>
        <pc:spChg chg="mod">
          <ac:chgData name="Espinola-Arredondo, Ana" userId="2389861a-9b00-4e05-a52a-bbe4d3cfc079" providerId="ADAL" clId="{C3B567F4-D47D-4E0A-8CE6-A4A2CCB9A48E}" dt="2026-04-20T22:20:25.498" v="141" actId="20577"/>
          <ac:spMkLst>
            <pc:docMk/>
            <pc:sldMk cId="1756738683" sldId="321"/>
            <ac:spMk id="3" creationId="{64A26AB6-8745-2744-C75A-05C622A21BDC}"/>
          </ac:spMkLst>
        </pc:spChg>
      </pc:sldChg>
      <pc:sldChg chg="modSp add">
        <pc:chgData name="Espinola-Arredondo, Ana" userId="2389861a-9b00-4e05-a52a-bbe4d3cfc079" providerId="ADAL" clId="{C3B567F4-D47D-4E0A-8CE6-A4A2CCB9A48E}" dt="2026-04-20T22:20:59.876" v="145" actId="6549"/>
        <pc:sldMkLst>
          <pc:docMk/>
          <pc:sldMk cId="1055016035" sldId="322"/>
        </pc:sldMkLst>
        <pc:spChg chg="mod">
          <ac:chgData name="Espinola-Arredondo, Ana" userId="2389861a-9b00-4e05-a52a-bbe4d3cfc079" providerId="ADAL" clId="{C3B567F4-D47D-4E0A-8CE6-A4A2CCB9A48E}" dt="2026-04-20T22:20:59.876" v="145" actId="6549"/>
          <ac:spMkLst>
            <pc:docMk/>
            <pc:sldMk cId="1055016035" sldId="322"/>
            <ac:spMk id="3" creationId="{2886470B-DB45-6D0A-8671-27A8E3A1D128}"/>
          </ac:spMkLst>
        </pc:spChg>
      </pc:sldChg>
      <pc:sldChg chg="addSp modSp add mod">
        <pc:chgData name="Espinola-Arredondo, Ana" userId="2389861a-9b00-4e05-a52a-bbe4d3cfc079" providerId="ADAL" clId="{C3B567F4-D47D-4E0A-8CE6-A4A2CCB9A48E}" dt="2026-04-20T23:37:52.707" v="195" actId="1076"/>
        <pc:sldMkLst>
          <pc:docMk/>
          <pc:sldMk cId="2596157649" sldId="323"/>
        </pc:sldMkLst>
        <pc:spChg chg="mod">
          <ac:chgData name="Espinola-Arredondo, Ana" userId="2389861a-9b00-4e05-a52a-bbe4d3cfc079" providerId="ADAL" clId="{C3B567F4-D47D-4E0A-8CE6-A4A2CCB9A48E}" dt="2026-04-20T22:21:53.207" v="152" actId="6549"/>
          <ac:spMkLst>
            <pc:docMk/>
            <pc:sldMk cId="2596157649" sldId="323"/>
            <ac:spMk id="3" creationId="{4539F3FB-A038-E56B-4763-38A384089D06}"/>
          </ac:spMkLst>
        </pc:spChg>
        <pc:picChg chg="add mod">
          <ac:chgData name="Espinola-Arredondo, Ana" userId="2389861a-9b00-4e05-a52a-bbe4d3cfc079" providerId="ADAL" clId="{C3B567F4-D47D-4E0A-8CE6-A4A2CCB9A48E}" dt="2026-04-20T23:37:52.707" v="195" actId="1076"/>
          <ac:picMkLst>
            <pc:docMk/>
            <pc:sldMk cId="2596157649" sldId="323"/>
            <ac:picMk id="6" creationId="{78938249-DA7F-1F93-E7A4-C08601851F08}"/>
          </ac:picMkLst>
        </pc:picChg>
      </pc:sldChg>
      <pc:sldChg chg="addSp modSp add mod">
        <pc:chgData name="Espinola-Arredondo, Ana" userId="2389861a-9b00-4e05-a52a-bbe4d3cfc079" providerId="ADAL" clId="{C3B567F4-D47D-4E0A-8CE6-A4A2CCB9A48E}" dt="2026-04-20T23:38:57.738" v="197" actId="1076"/>
        <pc:sldMkLst>
          <pc:docMk/>
          <pc:sldMk cId="1840006202" sldId="324"/>
        </pc:sldMkLst>
        <pc:spChg chg="mod">
          <ac:chgData name="Espinola-Arredondo, Ana" userId="2389861a-9b00-4e05-a52a-bbe4d3cfc079" providerId="ADAL" clId="{C3B567F4-D47D-4E0A-8CE6-A4A2CCB9A48E}" dt="2026-04-20T22:22:02.532" v="153" actId="6549"/>
          <ac:spMkLst>
            <pc:docMk/>
            <pc:sldMk cId="1840006202" sldId="324"/>
            <ac:spMk id="3" creationId="{A0F011ED-F8FC-2567-0228-0BB0A0F3DAFF}"/>
          </ac:spMkLst>
        </pc:spChg>
        <pc:picChg chg="add mod">
          <ac:chgData name="Espinola-Arredondo, Ana" userId="2389861a-9b00-4e05-a52a-bbe4d3cfc079" providerId="ADAL" clId="{C3B567F4-D47D-4E0A-8CE6-A4A2CCB9A48E}" dt="2026-04-20T23:38:57.738" v="197" actId="1076"/>
          <ac:picMkLst>
            <pc:docMk/>
            <pc:sldMk cId="1840006202" sldId="324"/>
            <ac:picMk id="6" creationId="{6778843F-3309-3D8B-37D6-04BB3AF864E0}"/>
          </ac:picMkLst>
        </pc:picChg>
      </pc:sldChg>
      <pc:sldChg chg="modSp add mod">
        <pc:chgData name="Espinola-Arredondo, Ana" userId="2389861a-9b00-4e05-a52a-bbe4d3cfc079" providerId="ADAL" clId="{C3B567F4-D47D-4E0A-8CE6-A4A2CCB9A48E}" dt="2026-04-20T23:14:42.721" v="165" actId="114"/>
        <pc:sldMkLst>
          <pc:docMk/>
          <pc:sldMk cId="1528002896" sldId="325"/>
        </pc:sldMkLst>
        <pc:spChg chg="mod">
          <ac:chgData name="Espinola-Arredondo, Ana" userId="2389861a-9b00-4e05-a52a-bbe4d3cfc079" providerId="ADAL" clId="{C3B567F4-D47D-4E0A-8CE6-A4A2CCB9A48E}" dt="2026-04-20T23:14:42.721" v="165" actId="114"/>
          <ac:spMkLst>
            <pc:docMk/>
            <pc:sldMk cId="1528002896" sldId="325"/>
            <ac:spMk id="3" creationId="{A9F414B4-08D4-9801-B4C1-7A145BD3DA6D}"/>
          </ac:spMkLst>
        </pc:spChg>
      </pc:sldChg>
      <pc:sldChg chg="addSp delSp modSp add mod">
        <pc:chgData name="Espinola-Arredondo, Ana" userId="2389861a-9b00-4e05-a52a-bbe4d3cfc079" providerId="ADAL" clId="{C3B567F4-D47D-4E0A-8CE6-A4A2CCB9A48E}" dt="2026-04-20T23:36:36.151" v="193" actId="14100"/>
        <pc:sldMkLst>
          <pc:docMk/>
          <pc:sldMk cId="2306246082" sldId="326"/>
        </pc:sldMkLst>
        <pc:spChg chg="del">
          <ac:chgData name="Espinola-Arredondo, Ana" userId="2389861a-9b00-4e05-a52a-bbe4d3cfc079" providerId="ADAL" clId="{C3B567F4-D47D-4E0A-8CE6-A4A2CCB9A48E}" dt="2026-04-20T23:35:17.981" v="178" actId="478"/>
          <ac:spMkLst>
            <pc:docMk/>
            <pc:sldMk cId="2306246082" sldId="326"/>
            <ac:spMk id="2" creationId="{445422D2-E8FC-AE83-9C0C-EFC4C15EFB54}"/>
          </ac:spMkLst>
        </pc:spChg>
        <pc:spChg chg="del mod">
          <ac:chgData name="Espinola-Arredondo, Ana" userId="2389861a-9b00-4e05-a52a-bbe4d3cfc079" providerId="ADAL" clId="{C3B567F4-D47D-4E0A-8CE6-A4A2CCB9A48E}" dt="2026-04-20T23:35:24.473" v="181" actId="478"/>
          <ac:spMkLst>
            <pc:docMk/>
            <pc:sldMk cId="2306246082" sldId="326"/>
            <ac:spMk id="3" creationId="{FD18A686-C7CF-029C-37DC-C6D853E670AD}"/>
          </ac:spMkLst>
        </pc:spChg>
        <pc:spChg chg="add del mod">
          <ac:chgData name="Espinola-Arredondo, Ana" userId="2389861a-9b00-4e05-a52a-bbe4d3cfc079" providerId="ADAL" clId="{C3B567F4-D47D-4E0A-8CE6-A4A2CCB9A48E}" dt="2026-04-20T23:35:20.361" v="179" actId="478"/>
          <ac:spMkLst>
            <pc:docMk/>
            <pc:sldMk cId="2306246082" sldId="326"/>
            <ac:spMk id="8" creationId="{0D68E2DD-82EF-8221-A939-A99ACDAFADC3}"/>
          </ac:spMkLst>
        </pc:spChg>
        <pc:spChg chg="add del mod">
          <ac:chgData name="Espinola-Arredondo, Ana" userId="2389861a-9b00-4e05-a52a-bbe4d3cfc079" providerId="ADAL" clId="{C3B567F4-D47D-4E0A-8CE6-A4A2CCB9A48E}" dt="2026-04-20T23:35:26.623" v="182" actId="478"/>
          <ac:spMkLst>
            <pc:docMk/>
            <pc:sldMk cId="2306246082" sldId="326"/>
            <ac:spMk id="10" creationId="{05AD4CF8-3E4D-ED13-4851-68B05E97374D}"/>
          </ac:spMkLst>
        </pc:spChg>
        <pc:picChg chg="del">
          <ac:chgData name="Espinola-Arredondo, Ana" userId="2389861a-9b00-4e05-a52a-bbe4d3cfc079" providerId="ADAL" clId="{C3B567F4-D47D-4E0A-8CE6-A4A2CCB9A48E}" dt="2026-04-20T23:35:28.711" v="183" actId="478"/>
          <ac:picMkLst>
            <pc:docMk/>
            <pc:sldMk cId="2306246082" sldId="326"/>
            <ac:picMk id="6" creationId="{3D9ED759-CE06-4DF5-FE6C-4E87D195D4A6}"/>
          </ac:picMkLst>
        </pc:picChg>
        <pc:picChg chg="del">
          <ac:chgData name="Espinola-Arredondo, Ana" userId="2389861a-9b00-4e05-a52a-bbe4d3cfc079" providerId="ADAL" clId="{C3B567F4-D47D-4E0A-8CE6-A4A2CCB9A48E}" dt="2026-04-20T23:35:30.879" v="184" actId="478"/>
          <ac:picMkLst>
            <pc:docMk/>
            <pc:sldMk cId="2306246082" sldId="326"/>
            <ac:picMk id="7" creationId="{05C67EDC-9BC3-431F-B429-EDB0F26D0EF3}"/>
          </ac:picMkLst>
        </pc:picChg>
        <pc:picChg chg="add mod">
          <ac:chgData name="Espinola-Arredondo, Ana" userId="2389861a-9b00-4e05-a52a-bbe4d3cfc079" providerId="ADAL" clId="{C3B567F4-D47D-4E0A-8CE6-A4A2CCB9A48E}" dt="2026-04-20T23:35:42.992" v="188" actId="1076"/>
          <ac:picMkLst>
            <pc:docMk/>
            <pc:sldMk cId="2306246082" sldId="326"/>
            <ac:picMk id="14" creationId="{61F8CA60-1554-609C-AC40-9470D2B826FB}"/>
          </ac:picMkLst>
        </pc:picChg>
        <pc:picChg chg="add mod">
          <ac:chgData name="Espinola-Arredondo, Ana" userId="2389861a-9b00-4e05-a52a-bbe4d3cfc079" providerId="ADAL" clId="{C3B567F4-D47D-4E0A-8CE6-A4A2CCB9A48E}" dt="2026-04-20T23:36:36.151" v="193" actId="14100"/>
          <ac:picMkLst>
            <pc:docMk/>
            <pc:sldMk cId="2306246082" sldId="326"/>
            <ac:picMk id="17" creationId="{F4E9F9EA-205C-78B0-5888-ACD79656605C}"/>
          </ac:picMkLst>
        </pc:picChg>
      </pc:sldChg>
      <pc:sldChg chg="addSp modSp add mod">
        <pc:chgData name="Espinola-Arredondo, Ana" userId="2389861a-9b00-4e05-a52a-bbe4d3cfc079" providerId="ADAL" clId="{C3B567F4-D47D-4E0A-8CE6-A4A2CCB9A48E}" dt="2026-04-20T23:50:44.436" v="213" actId="1076"/>
        <pc:sldMkLst>
          <pc:docMk/>
          <pc:sldMk cId="137608233" sldId="327"/>
        </pc:sldMkLst>
        <pc:spChg chg="mod">
          <ac:chgData name="Espinola-Arredondo, Ana" userId="2389861a-9b00-4e05-a52a-bbe4d3cfc079" providerId="ADAL" clId="{C3B567F4-D47D-4E0A-8CE6-A4A2CCB9A48E}" dt="2026-04-20T23:40:17.247" v="207" actId="14100"/>
          <ac:spMkLst>
            <pc:docMk/>
            <pc:sldMk cId="137608233" sldId="327"/>
            <ac:spMk id="3" creationId="{DBC3EBFC-582B-359A-7CCB-2975C9EB5A08}"/>
          </ac:spMkLst>
        </pc:spChg>
        <pc:picChg chg="add mod">
          <ac:chgData name="Espinola-Arredondo, Ana" userId="2389861a-9b00-4e05-a52a-bbe4d3cfc079" providerId="ADAL" clId="{C3B567F4-D47D-4E0A-8CE6-A4A2CCB9A48E}" dt="2026-04-20T23:50:44.436" v="213" actId="1076"/>
          <ac:picMkLst>
            <pc:docMk/>
            <pc:sldMk cId="137608233" sldId="327"/>
            <ac:picMk id="6" creationId="{2554689B-AF72-A451-E82D-53FE03744D0D}"/>
          </ac:picMkLst>
        </pc:picChg>
      </pc:sldChg>
      <pc:sldChg chg="addSp delSp modSp add mod">
        <pc:chgData name="Espinola-Arredondo, Ana" userId="2389861a-9b00-4e05-a52a-bbe4d3cfc079" providerId="ADAL" clId="{C3B567F4-D47D-4E0A-8CE6-A4A2CCB9A48E}" dt="2026-04-20T23:55:51.618" v="223" actId="14100"/>
        <pc:sldMkLst>
          <pc:docMk/>
          <pc:sldMk cId="3094295465" sldId="328"/>
        </pc:sldMkLst>
        <pc:spChg chg="del">
          <ac:chgData name="Espinola-Arredondo, Ana" userId="2389861a-9b00-4e05-a52a-bbe4d3cfc079" providerId="ADAL" clId="{C3B567F4-D47D-4E0A-8CE6-A4A2CCB9A48E}" dt="2026-04-20T23:55:41.283" v="219" actId="478"/>
          <ac:spMkLst>
            <pc:docMk/>
            <pc:sldMk cId="3094295465" sldId="328"/>
            <ac:spMk id="2" creationId="{B1E19098-0CCA-3EF7-6B05-9BC0B04F1D09}"/>
          </ac:spMkLst>
        </pc:spChg>
        <pc:spChg chg="del">
          <ac:chgData name="Espinola-Arredondo, Ana" userId="2389861a-9b00-4e05-a52a-bbe4d3cfc079" providerId="ADAL" clId="{C3B567F4-D47D-4E0A-8CE6-A4A2CCB9A48E}" dt="2026-04-20T23:55:35.574" v="217" actId="478"/>
          <ac:spMkLst>
            <pc:docMk/>
            <pc:sldMk cId="3094295465" sldId="328"/>
            <ac:spMk id="3" creationId="{5411E52A-4ACD-AA44-36B3-152FEEBD7D76}"/>
          </ac:spMkLst>
        </pc:spChg>
        <pc:spChg chg="add del mod">
          <ac:chgData name="Espinola-Arredondo, Ana" userId="2389861a-9b00-4e05-a52a-bbe4d3cfc079" providerId="ADAL" clId="{C3B567F4-D47D-4E0A-8CE6-A4A2CCB9A48E}" dt="2026-04-20T23:55:38.213" v="218" actId="478"/>
          <ac:spMkLst>
            <pc:docMk/>
            <pc:sldMk cId="3094295465" sldId="328"/>
            <ac:spMk id="9" creationId="{4F660C84-7376-EA43-DA0E-2BEE6E177FC6}"/>
          </ac:spMkLst>
        </pc:spChg>
        <pc:spChg chg="add del mod">
          <ac:chgData name="Espinola-Arredondo, Ana" userId="2389861a-9b00-4e05-a52a-bbe4d3cfc079" providerId="ADAL" clId="{C3B567F4-D47D-4E0A-8CE6-A4A2CCB9A48E}" dt="2026-04-20T23:55:45.981" v="221" actId="478"/>
          <ac:spMkLst>
            <pc:docMk/>
            <pc:sldMk cId="3094295465" sldId="328"/>
            <ac:spMk id="13" creationId="{0323EEDB-3D05-F7D1-BDC7-020B29EAF9F9}"/>
          </ac:spMkLst>
        </pc:spChg>
        <pc:picChg chg="del">
          <ac:chgData name="Espinola-Arredondo, Ana" userId="2389861a-9b00-4e05-a52a-bbe4d3cfc079" providerId="ADAL" clId="{C3B567F4-D47D-4E0A-8CE6-A4A2CCB9A48E}" dt="2026-04-20T23:55:29.019" v="215" actId="478"/>
          <ac:picMkLst>
            <pc:docMk/>
            <pc:sldMk cId="3094295465" sldId="328"/>
            <ac:picMk id="6" creationId="{5D6538CB-0FF9-28E2-B55A-C99C994485BE}"/>
          </ac:picMkLst>
        </pc:picChg>
        <pc:picChg chg="add del">
          <ac:chgData name="Espinola-Arredondo, Ana" userId="2389861a-9b00-4e05-a52a-bbe4d3cfc079" providerId="ADAL" clId="{C3B567F4-D47D-4E0A-8CE6-A4A2CCB9A48E}" dt="2026-04-20T23:55:44.098" v="220" actId="478"/>
          <ac:picMkLst>
            <pc:docMk/>
            <pc:sldMk cId="3094295465" sldId="328"/>
            <ac:picMk id="7" creationId="{3EABF1B6-5026-3D16-C07C-2C195246476D}"/>
          </ac:picMkLst>
        </pc:picChg>
        <pc:picChg chg="add mod">
          <ac:chgData name="Espinola-Arredondo, Ana" userId="2389861a-9b00-4e05-a52a-bbe4d3cfc079" providerId="ADAL" clId="{C3B567F4-D47D-4E0A-8CE6-A4A2CCB9A48E}" dt="2026-04-20T23:55:51.618" v="223" actId="14100"/>
          <ac:picMkLst>
            <pc:docMk/>
            <pc:sldMk cId="3094295465" sldId="328"/>
            <ac:picMk id="17" creationId="{773257CA-360D-145B-3C7D-0CDB84666AD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527D1F-FFC6-4726-AE34-173B19B325D7}"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33510275-BDED-4AD4-BFD1-0DC027FB7E72}">
      <dgm:prSet/>
      <dgm:spPr/>
      <dgm:t>
        <a:bodyPr/>
        <a:lstStyle/>
        <a:p>
          <a:r>
            <a:rPr lang="en-US" baseline="0"/>
            <a:t>“Public goods” are goods and services which are:</a:t>
          </a:r>
          <a:endParaRPr lang="en-US"/>
        </a:p>
      </dgm:t>
    </dgm:pt>
    <dgm:pt modelId="{10CE3662-54FC-44DE-8CA1-3CB5849243E9}" type="parTrans" cxnId="{9259C65C-56D8-4985-A7E4-0F0C78AF3019}">
      <dgm:prSet/>
      <dgm:spPr/>
      <dgm:t>
        <a:bodyPr/>
        <a:lstStyle/>
        <a:p>
          <a:endParaRPr lang="en-US"/>
        </a:p>
      </dgm:t>
    </dgm:pt>
    <dgm:pt modelId="{404A6E9A-F919-48C4-AC32-3210DD5018AC}" type="sibTrans" cxnId="{9259C65C-56D8-4985-A7E4-0F0C78AF3019}">
      <dgm:prSet/>
      <dgm:spPr/>
      <dgm:t>
        <a:bodyPr/>
        <a:lstStyle/>
        <a:p>
          <a:endParaRPr lang="en-US"/>
        </a:p>
      </dgm:t>
    </dgm:pt>
    <dgm:pt modelId="{BF8154EE-024E-4534-809E-F3338981555E}">
      <dgm:prSet/>
      <dgm:spPr/>
      <dgm:t>
        <a:bodyPr/>
        <a:lstStyle/>
        <a:p>
          <a:r>
            <a:rPr lang="en-US" i="1" baseline="0"/>
            <a:t>Nonrival</a:t>
          </a:r>
          <a:r>
            <a:rPr lang="en-US" baseline="0"/>
            <a:t>, its consumption by one individual does not reduce the amount of the good available to others.</a:t>
          </a:r>
          <a:endParaRPr lang="en-US"/>
        </a:p>
      </dgm:t>
    </dgm:pt>
    <dgm:pt modelId="{3F37F3BB-69AE-4E7C-9081-E1EED19AA5E0}" type="parTrans" cxnId="{85D0E530-9BBE-4EEF-87B6-C207F4ECAB5E}">
      <dgm:prSet/>
      <dgm:spPr/>
      <dgm:t>
        <a:bodyPr/>
        <a:lstStyle/>
        <a:p>
          <a:endParaRPr lang="en-US"/>
        </a:p>
      </dgm:t>
    </dgm:pt>
    <dgm:pt modelId="{AFBAA7E7-1F2E-4BD7-B120-3034C1A27EE2}" type="sibTrans" cxnId="{85D0E530-9BBE-4EEF-87B6-C207F4ECAB5E}">
      <dgm:prSet/>
      <dgm:spPr/>
      <dgm:t>
        <a:bodyPr/>
        <a:lstStyle/>
        <a:p>
          <a:endParaRPr lang="en-US"/>
        </a:p>
      </dgm:t>
    </dgm:pt>
    <dgm:pt modelId="{C8C45E7F-EA77-4DCA-A03C-9B0F52648052}">
      <dgm:prSet/>
      <dgm:spPr/>
      <dgm:t>
        <a:bodyPr/>
        <a:lstStyle/>
        <a:p>
          <a:r>
            <a:rPr lang="en-US" i="1" baseline="0"/>
            <a:t>Nonexcludable</a:t>
          </a:r>
          <a:r>
            <a:rPr lang="en-US" baseline="0"/>
            <a:t>, preventing an individual from enjoying the good is extremely expensive or impossible.</a:t>
          </a:r>
          <a:endParaRPr lang="en-US"/>
        </a:p>
      </dgm:t>
    </dgm:pt>
    <dgm:pt modelId="{F0BCFBA8-432B-47D5-A448-B61352F5175E}" type="parTrans" cxnId="{8A3C1BD9-97B0-4858-B5F7-F0AA4E2169EE}">
      <dgm:prSet/>
      <dgm:spPr/>
      <dgm:t>
        <a:bodyPr/>
        <a:lstStyle/>
        <a:p>
          <a:endParaRPr lang="en-US"/>
        </a:p>
      </dgm:t>
    </dgm:pt>
    <dgm:pt modelId="{BD8C98B0-286C-4D16-8450-C9F9DAE05FF1}" type="sibTrans" cxnId="{8A3C1BD9-97B0-4858-B5F7-F0AA4E2169EE}">
      <dgm:prSet/>
      <dgm:spPr/>
      <dgm:t>
        <a:bodyPr/>
        <a:lstStyle/>
        <a:p>
          <a:endParaRPr lang="en-US"/>
        </a:p>
      </dgm:t>
    </dgm:pt>
    <dgm:pt modelId="{D2093922-A431-4BF2-8BDE-73BDF78F2A0C}">
      <dgm:prSet/>
      <dgm:spPr/>
      <dgm:t>
        <a:bodyPr/>
        <a:lstStyle/>
        <a:p>
          <a:r>
            <a:rPr lang="en-US" i="1" baseline="0"/>
            <a:t>Examples</a:t>
          </a:r>
          <a:r>
            <a:rPr lang="en-US" baseline="0"/>
            <a:t>:</a:t>
          </a:r>
          <a:endParaRPr lang="en-US"/>
        </a:p>
      </dgm:t>
    </dgm:pt>
    <dgm:pt modelId="{F6D1220A-7384-4667-8839-9993E6945CD7}" type="parTrans" cxnId="{A465DF78-6E44-4B9C-9DD8-B8F1BC27C64A}">
      <dgm:prSet/>
      <dgm:spPr/>
      <dgm:t>
        <a:bodyPr/>
        <a:lstStyle/>
        <a:p>
          <a:endParaRPr lang="en-US"/>
        </a:p>
      </dgm:t>
    </dgm:pt>
    <dgm:pt modelId="{6EBCF9F1-0F5A-491A-A5BA-26CA6F373600}" type="sibTrans" cxnId="{A465DF78-6E44-4B9C-9DD8-B8F1BC27C64A}">
      <dgm:prSet/>
      <dgm:spPr/>
      <dgm:t>
        <a:bodyPr/>
        <a:lstStyle/>
        <a:p>
          <a:endParaRPr lang="en-US"/>
        </a:p>
      </dgm:t>
    </dgm:pt>
    <dgm:pt modelId="{A0DE6488-9A97-4A83-8634-1FDE667DBA9B}">
      <dgm:prSet/>
      <dgm:spPr/>
      <dgm:t>
        <a:bodyPr/>
        <a:lstStyle/>
        <a:p>
          <a:r>
            <a:rPr lang="en-US" baseline="0"/>
            <a:t>National defense.</a:t>
          </a:r>
          <a:endParaRPr lang="en-US"/>
        </a:p>
      </dgm:t>
    </dgm:pt>
    <dgm:pt modelId="{D301C23B-9F83-4271-8886-A9289C0B142C}" type="parTrans" cxnId="{C533A88F-0D46-4417-BD1B-CC55D4FF6063}">
      <dgm:prSet/>
      <dgm:spPr/>
      <dgm:t>
        <a:bodyPr/>
        <a:lstStyle/>
        <a:p>
          <a:endParaRPr lang="en-US"/>
        </a:p>
      </dgm:t>
    </dgm:pt>
    <dgm:pt modelId="{B1C7A4B4-C4A2-449C-8241-E57E75BC1922}" type="sibTrans" cxnId="{C533A88F-0D46-4417-BD1B-CC55D4FF6063}">
      <dgm:prSet/>
      <dgm:spPr/>
      <dgm:t>
        <a:bodyPr/>
        <a:lstStyle/>
        <a:p>
          <a:endParaRPr lang="en-US"/>
        </a:p>
      </dgm:t>
    </dgm:pt>
    <dgm:pt modelId="{916BAD81-89D8-46C7-9F49-EEF0C6637453}">
      <dgm:prSet/>
      <dgm:spPr/>
      <dgm:t>
        <a:bodyPr/>
        <a:lstStyle/>
        <a:p>
          <a:r>
            <a:rPr lang="en-US" baseline="0"/>
            <a:t>Clean air.</a:t>
          </a:r>
          <a:endParaRPr lang="en-US"/>
        </a:p>
      </dgm:t>
    </dgm:pt>
    <dgm:pt modelId="{0A509FEB-1443-4D5C-921D-D4AB56F228AB}" type="parTrans" cxnId="{BC1EF614-AE62-4CD3-A79F-612188AE7BD8}">
      <dgm:prSet/>
      <dgm:spPr/>
      <dgm:t>
        <a:bodyPr/>
        <a:lstStyle/>
        <a:p>
          <a:endParaRPr lang="en-US"/>
        </a:p>
      </dgm:t>
    </dgm:pt>
    <dgm:pt modelId="{EE60E8A0-73CA-49CA-85EF-EBEBBBF96322}" type="sibTrans" cxnId="{BC1EF614-AE62-4CD3-A79F-612188AE7BD8}">
      <dgm:prSet/>
      <dgm:spPr/>
      <dgm:t>
        <a:bodyPr/>
        <a:lstStyle/>
        <a:p>
          <a:endParaRPr lang="en-US"/>
        </a:p>
      </dgm:t>
    </dgm:pt>
    <dgm:pt modelId="{C60D0BF8-5B80-4C75-89B9-DD78C4D9CB28}">
      <dgm:prSet/>
      <dgm:spPr/>
      <dgm:t>
        <a:bodyPr/>
        <a:lstStyle/>
        <a:p>
          <a:r>
            <a:rPr lang="en-US" baseline="0"/>
            <a:t>Goods that not satisfy either property are “private goods,” such as an apple.</a:t>
          </a:r>
          <a:endParaRPr lang="en-US"/>
        </a:p>
      </dgm:t>
    </dgm:pt>
    <dgm:pt modelId="{37B9C391-05BD-402C-91E3-5AC957EEBB7E}" type="parTrans" cxnId="{5200ED5C-50D0-49AF-9214-2C717EA34511}">
      <dgm:prSet/>
      <dgm:spPr/>
      <dgm:t>
        <a:bodyPr/>
        <a:lstStyle/>
        <a:p>
          <a:endParaRPr lang="en-US"/>
        </a:p>
      </dgm:t>
    </dgm:pt>
    <dgm:pt modelId="{60567403-04B2-4370-BD59-47724F7F0C67}" type="sibTrans" cxnId="{5200ED5C-50D0-49AF-9214-2C717EA34511}">
      <dgm:prSet/>
      <dgm:spPr/>
      <dgm:t>
        <a:bodyPr/>
        <a:lstStyle/>
        <a:p>
          <a:endParaRPr lang="en-US"/>
        </a:p>
      </dgm:t>
    </dgm:pt>
    <dgm:pt modelId="{19DC40B0-5451-441B-8ED2-15617E202CCB}" type="pres">
      <dgm:prSet presAssocID="{77527D1F-FFC6-4726-AE34-173B19B325D7}" presName="Name0" presStyleCnt="0">
        <dgm:presLayoutVars>
          <dgm:dir/>
          <dgm:animLvl val="lvl"/>
          <dgm:resizeHandles val="exact"/>
        </dgm:presLayoutVars>
      </dgm:prSet>
      <dgm:spPr/>
    </dgm:pt>
    <dgm:pt modelId="{5ADE81EB-8BD3-4238-B82E-51ED53211BF5}" type="pres">
      <dgm:prSet presAssocID="{C60D0BF8-5B80-4C75-89B9-DD78C4D9CB28}" presName="boxAndChildren" presStyleCnt="0"/>
      <dgm:spPr/>
    </dgm:pt>
    <dgm:pt modelId="{BF8C0C2B-61A8-4F96-835C-F3D9A942E9D0}" type="pres">
      <dgm:prSet presAssocID="{C60D0BF8-5B80-4C75-89B9-DD78C4D9CB28}" presName="parentTextBox" presStyleLbl="node1" presStyleIdx="0" presStyleCnt="3"/>
      <dgm:spPr/>
    </dgm:pt>
    <dgm:pt modelId="{A6802728-939B-4BAD-9A22-1CA3FD9E8DEE}" type="pres">
      <dgm:prSet presAssocID="{6EBCF9F1-0F5A-491A-A5BA-26CA6F373600}" presName="sp" presStyleCnt="0"/>
      <dgm:spPr/>
    </dgm:pt>
    <dgm:pt modelId="{7D60CC4B-E5D1-447F-A99E-60F33A43FA32}" type="pres">
      <dgm:prSet presAssocID="{D2093922-A431-4BF2-8BDE-73BDF78F2A0C}" presName="arrowAndChildren" presStyleCnt="0"/>
      <dgm:spPr/>
    </dgm:pt>
    <dgm:pt modelId="{51064E0B-EF76-46AF-A74F-32E79F075739}" type="pres">
      <dgm:prSet presAssocID="{D2093922-A431-4BF2-8BDE-73BDF78F2A0C}" presName="parentTextArrow" presStyleLbl="node1" presStyleIdx="0" presStyleCnt="3"/>
      <dgm:spPr/>
    </dgm:pt>
    <dgm:pt modelId="{48C2F176-1937-4D55-ADB8-49215C823855}" type="pres">
      <dgm:prSet presAssocID="{D2093922-A431-4BF2-8BDE-73BDF78F2A0C}" presName="arrow" presStyleLbl="node1" presStyleIdx="1" presStyleCnt="3"/>
      <dgm:spPr/>
    </dgm:pt>
    <dgm:pt modelId="{A6C39AF0-48B6-4626-BA47-EF7BAE2AEDB5}" type="pres">
      <dgm:prSet presAssocID="{D2093922-A431-4BF2-8BDE-73BDF78F2A0C}" presName="descendantArrow" presStyleCnt="0"/>
      <dgm:spPr/>
    </dgm:pt>
    <dgm:pt modelId="{D266DF86-EDE7-491B-8589-FED353681EC9}" type="pres">
      <dgm:prSet presAssocID="{A0DE6488-9A97-4A83-8634-1FDE667DBA9B}" presName="childTextArrow" presStyleLbl="fgAccFollowNode1" presStyleIdx="0" presStyleCnt="4">
        <dgm:presLayoutVars>
          <dgm:bulletEnabled val="1"/>
        </dgm:presLayoutVars>
      </dgm:prSet>
      <dgm:spPr/>
    </dgm:pt>
    <dgm:pt modelId="{44D72F13-9CF6-4146-B06C-E5E5033AB1B5}" type="pres">
      <dgm:prSet presAssocID="{916BAD81-89D8-46C7-9F49-EEF0C6637453}" presName="childTextArrow" presStyleLbl="fgAccFollowNode1" presStyleIdx="1" presStyleCnt="4">
        <dgm:presLayoutVars>
          <dgm:bulletEnabled val="1"/>
        </dgm:presLayoutVars>
      </dgm:prSet>
      <dgm:spPr/>
    </dgm:pt>
    <dgm:pt modelId="{8D5929D6-A0B9-4021-A367-074429DC510B}" type="pres">
      <dgm:prSet presAssocID="{404A6E9A-F919-48C4-AC32-3210DD5018AC}" presName="sp" presStyleCnt="0"/>
      <dgm:spPr/>
    </dgm:pt>
    <dgm:pt modelId="{A94C07E3-C634-41C6-9F4D-B3D5E15505F9}" type="pres">
      <dgm:prSet presAssocID="{33510275-BDED-4AD4-BFD1-0DC027FB7E72}" presName="arrowAndChildren" presStyleCnt="0"/>
      <dgm:spPr/>
    </dgm:pt>
    <dgm:pt modelId="{C60936D2-02DF-4BCD-9781-299F355702D6}" type="pres">
      <dgm:prSet presAssocID="{33510275-BDED-4AD4-BFD1-0DC027FB7E72}" presName="parentTextArrow" presStyleLbl="node1" presStyleIdx="1" presStyleCnt="3"/>
      <dgm:spPr/>
    </dgm:pt>
    <dgm:pt modelId="{6B0ECE8F-A91F-46FC-9273-FBDDF5E2BD69}" type="pres">
      <dgm:prSet presAssocID="{33510275-BDED-4AD4-BFD1-0DC027FB7E72}" presName="arrow" presStyleLbl="node1" presStyleIdx="2" presStyleCnt="3"/>
      <dgm:spPr/>
    </dgm:pt>
    <dgm:pt modelId="{F0EA4D50-D5D5-42DF-8095-AD3081643F4C}" type="pres">
      <dgm:prSet presAssocID="{33510275-BDED-4AD4-BFD1-0DC027FB7E72}" presName="descendantArrow" presStyleCnt="0"/>
      <dgm:spPr/>
    </dgm:pt>
    <dgm:pt modelId="{E7B5DB78-19C7-462A-88D8-B59DF72A7F54}" type="pres">
      <dgm:prSet presAssocID="{BF8154EE-024E-4534-809E-F3338981555E}" presName="childTextArrow" presStyleLbl="fgAccFollowNode1" presStyleIdx="2" presStyleCnt="4">
        <dgm:presLayoutVars>
          <dgm:bulletEnabled val="1"/>
        </dgm:presLayoutVars>
      </dgm:prSet>
      <dgm:spPr/>
    </dgm:pt>
    <dgm:pt modelId="{D5DF9871-B902-43AF-BF85-37B6D0D7C0B1}" type="pres">
      <dgm:prSet presAssocID="{C8C45E7F-EA77-4DCA-A03C-9B0F52648052}" presName="childTextArrow" presStyleLbl="fgAccFollowNode1" presStyleIdx="3" presStyleCnt="4">
        <dgm:presLayoutVars>
          <dgm:bulletEnabled val="1"/>
        </dgm:presLayoutVars>
      </dgm:prSet>
      <dgm:spPr/>
    </dgm:pt>
  </dgm:ptLst>
  <dgm:cxnLst>
    <dgm:cxn modelId="{A53ECA05-12AC-44EF-9FDA-5376492D6F86}" type="presOf" srcId="{33510275-BDED-4AD4-BFD1-0DC027FB7E72}" destId="{C60936D2-02DF-4BCD-9781-299F355702D6}" srcOrd="0" destOrd="0" presId="urn:microsoft.com/office/officeart/2005/8/layout/process4"/>
    <dgm:cxn modelId="{82677513-E872-4523-8A1D-156C393BE9FB}" type="presOf" srcId="{916BAD81-89D8-46C7-9F49-EEF0C6637453}" destId="{44D72F13-9CF6-4146-B06C-E5E5033AB1B5}" srcOrd="0" destOrd="0" presId="urn:microsoft.com/office/officeart/2005/8/layout/process4"/>
    <dgm:cxn modelId="{06AFF113-5DC6-4568-8787-4A3D0F4319DF}" type="presOf" srcId="{77527D1F-FFC6-4726-AE34-173B19B325D7}" destId="{19DC40B0-5451-441B-8ED2-15617E202CCB}" srcOrd="0" destOrd="0" presId="urn:microsoft.com/office/officeart/2005/8/layout/process4"/>
    <dgm:cxn modelId="{BC1EF614-AE62-4CD3-A79F-612188AE7BD8}" srcId="{D2093922-A431-4BF2-8BDE-73BDF78F2A0C}" destId="{916BAD81-89D8-46C7-9F49-EEF0C6637453}" srcOrd="1" destOrd="0" parTransId="{0A509FEB-1443-4D5C-921D-D4AB56F228AB}" sibTransId="{EE60E8A0-73CA-49CA-85EF-EBEBBBF96322}"/>
    <dgm:cxn modelId="{BD43D220-EE21-4544-87E7-4B9BF06DE555}" type="presOf" srcId="{C60D0BF8-5B80-4C75-89B9-DD78C4D9CB28}" destId="{BF8C0C2B-61A8-4F96-835C-F3D9A942E9D0}" srcOrd="0" destOrd="0" presId="urn:microsoft.com/office/officeart/2005/8/layout/process4"/>
    <dgm:cxn modelId="{85D0E530-9BBE-4EEF-87B6-C207F4ECAB5E}" srcId="{33510275-BDED-4AD4-BFD1-0DC027FB7E72}" destId="{BF8154EE-024E-4534-809E-F3338981555E}" srcOrd="0" destOrd="0" parTransId="{3F37F3BB-69AE-4E7C-9081-E1EED19AA5E0}" sibTransId="{AFBAA7E7-1F2E-4BD7-B120-3034C1A27EE2}"/>
    <dgm:cxn modelId="{F1189E33-F17A-40B3-ACB4-23EE285D282C}" type="presOf" srcId="{D2093922-A431-4BF2-8BDE-73BDF78F2A0C}" destId="{51064E0B-EF76-46AF-A74F-32E79F075739}" srcOrd="0" destOrd="0" presId="urn:microsoft.com/office/officeart/2005/8/layout/process4"/>
    <dgm:cxn modelId="{9259C65C-56D8-4985-A7E4-0F0C78AF3019}" srcId="{77527D1F-FFC6-4726-AE34-173B19B325D7}" destId="{33510275-BDED-4AD4-BFD1-0DC027FB7E72}" srcOrd="0" destOrd="0" parTransId="{10CE3662-54FC-44DE-8CA1-3CB5849243E9}" sibTransId="{404A6E9A-F919-48C4-AC32-3210DD5018AC}"/>
    <dgm:cxn modelId="{5200ED5C-50D0-49AF-9214-2C717EA34511}" srcId="{77527D1F-FFC6-4726-AE34-173B19B325D7}" destId="{C60D0BF8-5B80-4C75-89B9-DD78C4D9CB28}" srcOrd="2" destOrd="0" parTransId="{37B9C391-05BD-402C-91E3-5AC957EEBB7E}" sibTransId="{60567403-04B2-4370-BD59-47724F7F0C67}"/>
    <dgm:cxn modelId="{3016E362-0C78-4980-BECC-610FAB1A5FF5}" type="presOf" srcId="{C8C45E7F-EA77-4DCA-A03C-9B0F52648052}" destId="{D5DF9871-B902-43AF-BF85-37B6D0D7C0B1}" srcOrd="0" destOrd="0" presId="urn:microsoft.com/office/officeart/2005/8/layout/process4"/>
    <dgm:cxn modelId="{0DD5F96B-1CAD-4452-929B-437E1E573F1B}" type="presOf" srcId="{33510275-BDED-4AD4-BFD1-0DC027FB7E72}" destId="{6B0ECE8F-A91F-46FC-9273-FBDDF5E2BD69}" srcOrd="1" destOrd="0" presId="urn:microsoft.com/office/officeart/2005/8/layout/process4"/>
    <dgm:cxn modelId="{97664C72-81CB-4EEE-9470-A6E5F5929FD9}" type="presOf" srcId="{A0DE6488-9A97-4A83-8634-1FDE667DBA9B}" destId="{D266DF86-EDE7-491B-8589-FED353681EC9}" srcOrd="0" destOrd="0" presId="urn:microsoft.com/office/officeart/2005/8/layout/process4"/>
    <dgm:cxn modelId="{453A7A55-53F6-4D57-83DB-814687A2DF9A}" type="presOf" srcId="{BF8154EE-024E-4534-809E-F3338981555E}" destId="{E7B5DB78-19C7-462A-88D8-B59DF72A7F54}" srcOrd="0" destOrd="0" presId="urn:microsoft.com/office/officeart/2005/8/layout/process4"/>
    <dgm:cxn modelId="{A465DF78-6E44-4B9C-9DD8-B8F1BC27C64A}" srcId="{77527D1F-FFC6-4726-AE34-173B19B325D7}" destId="{D2093922-A431-4BF2-8BDE-73BDF78F2A0C}" srcOrd="1" destOrd="0" parTransId="{F6D1220A-7384-4667-8839-9993E6945CD7}" sibTransId="{6EBCF9F1-0F5A-491A-A5BA-26CA6F373600}"/>
    <dgm:cxn modelId="{C533A88F-0D46-4417-BD1B-CC55D4FF6063}" srcId="{D2093922-A431-4BF2-8BDE-73BDF78F2A0C}" destId="{A0DE6488-9A97-4A83-8634-1FDE667DBA9B}" srcOrd="0" destOrd="0" parTransId="{D301C23B-9F83-4271-8886-A9289C0B142C}" sibTransId="{B1C7A4B4-C4A2-449C-8241-E57E75BC1922}"/>
    <dgm:cxn modelId="{8A3C1BD9-97B0-4858-B5F7-F0AA4E2169EE}" srcId="{33510275-BDED-4AD4-BFD1-0DC027FB7E72}" destId="{C8C45E7F-EA77-4DCA-A03C-9B0F52648052}" srcOrd="1" destOrd="0" parTransId="{F0BCFBA8-432B-47D5-A448-B61352F5175E}" sibTransId="{BD8C98B0-286C-4D16-8450-C9F9DAE05FF1}"/>
    <dgm:cxn modelId="{A1C84CF4-ED38-43C9-8202-E9A0690065AF}" type="presOf" srcId="{D2093922-A431-4BF2-8BDE-73BDF78F2A0C}" destId="{48C2F176-1937-4D55-ADB8-49215C823855}" srcOrd="1" destOrd="0" presId="urn:microsoft.com/office/officeart/2005/8/layout/process4"/>
    <dgm:cxn modelId="{538774D7-0B7E-47BF-9A86-527EAC907677}" type="presParOf" srcId="{19DC40B0-5451-441B-8ED2-15617E202CCB}" destId="{5ADE81EB-8BD3-4238-B82E-51ED53211BF5}" srcOrd="0" destOrd="0" presId="urn:microsoft.com/office/officeart/2005/8/layout/process4"/>
    <dgm:cxn modelId="{AC690E04-4A39-4719-A441-B1C5FE45DF51}" type="presParOf" srcId="{5ADE81EB-8BD3-4238-B82E-51ED53211BF5}" destId="{BF8C0C2B-61A8-4F96-835C-F3D9A942E9D0}" srcOrd="0" destOrd="0" presId="urn:microsoft.com/office/officeart/2005/8/layout/process4"/>
    <dgm:cxn modelId="{8DCEB8B0-9EA9-4531-BC42-B10923B426DA}" type="presParOf" srcId="{19DC40B0-5451-441B-8ED2-15617E202CCB}" destId="{A6802728-939B-4BAD-9A22-1CA3FD9E8DEE}" srcOrd="1" destOrd="0" presId="urn:microsoft.com/office/officeart/2005/8/layout/process4"/>
    <dgm:cxn modelId="{C12A5B8C-22BB-40BB-9B11-8B39FDF222F1}" type="presParOf" srcId="{19DC40B0-5451-441B-8ED2-15617E202CCB}" destId="{7D60CC4B-E5D1-447F-A99E-60F33A43FA32}" srcOrd="2" destOrd="0" presId="urn:microsoft.com/office/officeart/2005/8/layout/process4"/>
    <dgm:cxn modelId="{D2202322-400E-40E4-B48C-6681B9BF3C96}" type="presParOf" srcId="{7D60CC4B-E5D1-447F-A99E-60F33A43FA32}" destId="{51064E0B-EF76-46AF-A74F-32E79F075739}" srcOrd="0" destOrd="0" presId="urn:microsoft.com/office/officeart/2005/8/layout/process4"/>
    <dgm:cxn modelId="{D1AE25A4-248A-427C-84CF-A774D736A475}" type="presParOf" srcId="{7D60CC4B-E5D1-447F-A99E-60F33A43FA32}" destId="{48C2F176-1937-4D55-ADB8-49215C823855}" srcOrd="1" destOrd="0" presId="urn:microsoft.com/office/officeart/2005/8/layout/process4"/>
    <dgm:cxn modelId="{D0D3B6D0-9C0B-4156-9413-2AF9BF749C38}" type="presParOf" srcId="{7D60CC4B-E5D1-447F-A99E-60F33A43FA32}" destId="{A6C39AF0-48B6-4626-BA47-EF7BAE2AEDB5}" srcOrd="2" destOrd="0" presId="urn:microsoft.com/office/officeart/2005/8/layout/process4"/>
    <dgm:cxn modelId="{8ED55723-136B-43D5-8FED-E34D11A3BF1C}" type="presParOf" srcId="{A6C39AF0-48B6-4626-BA47-EF7BAE2AEDB5}" destId="{D266DF86-EDE7-491B-8589-FED353681EC9}" srcOrd="0" destOrd="0" presId="urn:microsoft.com/office/officeart/2005/8/layout/process4"/>
    <dgm:cxn modelId="{A610771B-4033-49B7-8440-C0ADA266B28D}" type="presParOf" srcId="{A6C39AF0-48B6-4626-BA47-EF7BAE2AEDB5}" destId="{44D72F13-9CF6-4146-B06C-E5E5033AB1B5}" srcOrd="1" destOrd="0" presId="urn:microsoft.com/office/officeart/2005/8/layout/process4"/>
    <dgm:cxn modelId="{6D1E8505-4E89-4196-9677-9DBCA4F88C39}" type="presParOf" srcId="{19DC40B0-5451-441B-8ED2-15617E202CCB}" destId="{8D5929D6-A0B9-4021-A367-074429DC510B}" srcOrd="3" destOrd="0" presId="urn:microsoft.com/office/officeart/2005/8/layout/process4"/>
    <dgm:cxn modelId="{E105AE15-B9FD-4759-A67F-7EB9C8BD9D8F}" type="presParOf" srcId="{19DC40B0-5451-441B-8ED2-15617E202CCB}" destId="{A94C07E3-C634-41C6-9F4D-B3D5E15505F9}" srcOrd="4" destOrd="0" presId="urn:microsoft.com/office/officeart/2005/8/layout/process4"/>
    <dgm:cxn modelId="{64610769-0886-46AC-870A-7A5EB13505F6}" type="presParOf" srcId="{A94C07E3-C634-41C6-9F4D-B3D5E15505F9}" destId="{C60936D2-02DF-4BCD-9781-299F355702D6}" srcOrd="0" destOrd="0" presId="urn:microsoft.com/office/officeart/2005/8/layout/process4"/>
    <dgm:cxn modelId="{469E519F-E91B-45B5-914B-583876A33E71}" type="presParOf" srcId="{A94C07E3-C634-41C6-9F4D-B3D5E15505F9}" destId="{6B0ECE8F-A91F-46FC-9273-FBDDF5E2BD69}" srcOrd="1" destOrd="0" presId="urn:microsoft.com/office/officeart/2005/8/layout/process4"/>
    <dgm:cxn modelId="{828DC8FE-CFC6-46B0-A43C-DFA9B40A8256}" type="presParOf" srcId="{A94C07E3-C634-41C6-9F4D-B3D5E15505F9}" destId="{F0EA4D50-D5D5-42DF-8095-AD3081643F4C}" srcOrd="2" destOrd="0" presId="urn:microsoft.com/office/officeart/2005/8/layout/process4"/>
    <dgm:cxn modelId="{DF2E621E-8A28-41D9-85B0-F2BBE965877D}" type="presParOf" srcId="{F0EA4D50-D5D5-42DF-8095-AD3081643F4C}" destId="{E7B5DB78-19C7-462A-88D8-B59DF72A7F54}" srcOrd="0" destOrd="0" presId="urn:microsoft.com/office/officeart/2005/8/layout/process4"/>
    <dgm:cxn modelId="{505D81B0-56C0-46C0-B2A6-03DCFFE2EEFE}" type="presParOf" srcId="{F0EA4D50-D5D5-42DF-8095-AD3081643F4C}" destId="{D5DF9871-B902-43AF-BF85-37B6D0D7C0B1}"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C0C2B-61A8-4F96-835C-F3D9A942E9D0}">
      <dsp:nvSpPr>
        <dsp:cNvPr id="0" name=""/>
        <dsp:cNvSpPr/>
      </dsp:nvSpPr>
      <dsp:spPr>
        <a:xfrm>
          <a:off x="0" y="3410517"/>
          <a:ext cx="7886700" cy="111940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baseline="0"/>
            <a:t>Goods that not satisfy either property are “private goods,” such as an apple.</a:t>
          </a:r>
          <a:endParaRPr lang="en-US" sz="2200" kern="1200"/>
        </a:p>
      </dsp:txBody>
      <dsp:txXfrm>
        <a:off x="0" y="3410517"/>
        <a:ext cx="7886700" cy="1119407"/>
      </dsp:txXfrm>
    </dsp:sp>
    <dsp:sp modelId="{48C2F176-1937-4D55-ADB8-49215C823855}">
      <dsp:nvSpPr>
        <dsp:cNvPr id="0" name=""/>
        <dsp:cNvSpPr/>
      </dsp:nvSpPr>
      <dsp:spPr>
        <a:xfrm rot="10800000">
          <a:off x="0" y="1705659"/>
          <a:ext cx="7886700" cy="1721649"/>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i="1" kern="1200" baseline="0"/>
            <a:t>Examples</a:t>
          </a:r>
          <a:r>
            <a:rPr lang="en-US" sz="2200" kern="1200" baseline="0"/>
            <a:t>:</a:t>
          </a:r>
          <a:endParaRPr lang="en-US" sz="2200" kern="1200"/>
        </a:p>
      </dsp:txBody>
      <dsp:txXfrm rot="-10800000">
        <a:off x="0" y="1705659"/>
        <a:ext cx="7886700" cy="604298"/>
      </dsp:txXfrm>
    </dsp:sp>
    <dsp:sp modelId="{D266DF86-EDE7-491B-8589-FED353681EC9}">
      <dsp:nvSpPr>
        <dsp:cNvPr id="0" name=""/>
        <dsp:cNvSpPr/>
      </dsp:nvSpPr>
      <dsp:spPr>
        <a:xfrm>
          <a:off x="0" y="2309957"/>
          <a:ext cx="3943349" cy="51477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baseline="0"/>
            <a:t>National defense.</a:t>
          </a:r>
          <a:endParaRPr lang="en-US" sz="1300" kern="1200"/>
        </a:p>
      </dsp:txBody>
      <dsp:txXfrm>
        <a:off x="0" y="2309957"/>
        <a:ext cx="3943349" cy="514773"/>
      </dsp:txXfrm>
    </dsp:sp>
    <dsp:sp modelId="{44D72F13-9CF6-4146-B06C-E5E5033AB1B5}">
      <dsp:nvSpPr>
        <dsp:cNvPr id="0" name=""/>
        <dsp:cNvSpPr/>
      </dsp:nvSpPr>
      <dsp:spPr>
        <a:xfrm>
          <a:off x="3943350" y="2309957"/>
          <a:ext cx="3943349" cy="51477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baseline="0"/>
            <a:t>Clean air.</a:t>
          </a:r>
          <a:endParaRPr lang="en-US" sz="1300" kern="1200"/>
        </a:p>
      </dsp:txBody>
      <dsp:txXfrm>
        <a:off x="3943350" y="2309957"/>
        <a:ext cx="3943349" cy="514773"/>
      </dsp:txXfrm>
    </dsp:sp>
    <dsp:sp modelId="{6B0ECE8F-A91F-46FC-9273-FBDDF5E2BD69}">
      <dsp:nvSpPr>
        <dsp:cNvPr id="0" name=""/>
        <dsp:cNvSpPr/>
      </dsp:nvSpPr>
      <dsp:spPr>
        <a:xfrm rot="10800000">
          <a:off x="0" y="800"/>
          <a:ext cx="7886700" cy="1721649"/>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baseline="0"/>
            <a:t>“Public goods” are goods and services which are:</a:t>
          </a:r>
          <a:endParaRPr lang="en-US" sz="2200" kern="1200"/>
        </a:p>
      </dsp:txBody>
      <dsp:txXfrm rot="-10800000">
        <a:off x="0" y="800"/>
        <a:ext cx="7886700" cy="604298"/>
      </dsp:txXfrm>
    </dsp:sp>
    <dsp:sp modelId="{E7B5DB78-19C7-462A-88D8-B59DF72A7F54}">
      <dsp:nvSpPr>
        <dsp:cNvPr id="0" name=""/>
        <dsp:cNvSpPr/>
      </dsp:nvSpPr>
      <dsp:spPr>
        <a:xfrm>
          <a:off x="0" y="605099"/>
          <a:ext cx="3943349" cy="51477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i="1" kern="1200" baseline="0"/>
            <a:t>Nonrival</a:t>
          </a:r>
          <a:r>
            <a:rPr lang="en-US" sz="1300" kern="1200" baseline="0"/>
            <a:t>, its consumption by one individual does not reduce the amount of the good available to others.</a:t>
          </a:r>
          <a:endParaRPr lang="en-US" sz="1300" kern="1200"/>
        </a:p>
      </dsp:txBody>
      <dsp:txXfrm>
        <a:off x="0" y="605099"/>
        <a:ext cx="3943349" cy="514773"/>
      </dsp:txXfrm>
    </dsp:sp>
    <dsp:sp modelId="{D5DF9871-B902-43AF-BF85-37B6D0D7C0B1}">
      <dsp:nvSpPr>
        <dsp:cNvPr id="0" name=""/>
        <dsp:cNvSpPr/>
      </dsp:nvSpPr>
      <dsp:spPr>
        <a:xfrm>
          <a:off x="3943350" y="605099"/>
          <a:ext cx="3943349" cy="51477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i="1" kern="1200" baseline="0"/>
            <a:t>Nonexcludable</a:t>
          </a:r>
          <a:r>
            <a:rPr lang="en-US" sz="1300" kern="1200" baseline="0"/>
            <a:t>, preventing an individual from enjoying the good is extremely expensive or impossible.</a:t>
          </a:r>
          <a:endParaRPr lang="en-US" sz="1300" kern="1200"/>
        </a:p>
      </dsp:txBody>
      <dsp:txXfrm>
        <a:off x="3943350" y="605099"/>
        <a:ext cx="3943349" cy="51477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8AF4EB-B959-5946-B909-A39F198E46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E584CB1-A712-D34D-ABFF-BE145F62D0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B297ED-ECF8-CA4F-A848-070D360EB821}" type="datetimeFigureOut">
              <a:rPr lang="en-US" smtClean="0"/>
              <a:t>4/21/2026</a:t>
            </a:fld>
            <a:endParaRPr lang="en-US"/>
          </a:p>
        </p:txBody>
      </p:sp>
      <p:sp>
        <p:nvSpPr>
          <p:cNvPr id="4" name="Footer Placeholder 3">
            <a:extLst>
              <a:ext uri="{FF2B5EF4-FFF2-40B4-BE49-F238E27FC236}">
                <a16:creationId xmlns:a16="http://schemas.microsoft.com/office/drawing/2014/main" id="{FC40AFAE-400C-7342-9228-4CFB71AF3E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Intermediate Microeconomic Analysis</a:t>
            </a:r>
          </a:p>
        </p:txBody>
      </p:sp>
      <p:sp>
        <p:nvSpPr>
          <p:cNvPr id="5" name="Slide Number Placeholder 4">
            <a:extLst>
              <a:ext uri="{FF2B5EF4-FFF2-40B4-BE49-F238E27FC236}">
                <a16:creationId xmlns:a16="http://schemas.microsoft.com/office/drawing/2014/main" id="{DADF5F1A-2C06-814F-A473-C6B8457F88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BC6AC8-A05D-A346-8351-50B71F685278}" type="slidenum">
              <a:rPr lang="en-US" smtClean="0"/>
              <a:t>‹#›</a:t>
            </a:fld>
            <a:endParaRPr lang="en-US"/>
          </a:p>
        </p:txBody>
      </p:sp>
    </p:spTree>
    <p:extLst>
      <p:ext uri="{BB962C8B-B14F-4D97-AF65-F5344CB8AC3E}">
        <p14:creationId xmlns:p14="http://schemas.microsoft.com/office/powerpoint/2010/main" val="38731247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E84B2-39C0-F646-9AFD-5B00437657D7}" type="datetimeFigureOut">
              <a:rPr lang="en-US" smtClean="0"/>
              <a:t>4/21/2026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Intermediate Microeconomic Analysis</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A98BA9-627A-1941-9A6D-C12CBE5F303A}" type="slidenum">
              <a:rPr lang="en-US" smtClean="0"/>
              <a:t>‹#›</a:t>
            </a:fld>
            <a:endParaRPr lang="en-US"/>
          </a:p>
        </p:txBody>
      </p:sp>
    </p:spTree>
    <p:extLst>
      <p:ext uri="{BB962C8B-B14F-4D97-AF65-F5344CB8AC3E}">
        <p14:creationId xmlns:p14="http://schemas.microsoft.com/office/powerpoint/2010/main" val="406731566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4812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49790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4D448B-A38B-9D44-8BA4-7193D9EFA306}" type="datetime1">
              <a:rPr lang="en-US" smtClean="0"/>
              <a:t>4/21/2026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667684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24-8823-0F4F-8FF6-6F517350E20C}" type="datetime1">
              <a:rPr lang="en-US" smtClean="0"/>
              <a:t>4/21/2026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30260542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46C628-0359-F640-A1D5-38CC202FA949}" type="datetime1">
              <a:rPr lang="en-US" smtClean="0"/>
              <a:t>4/21/2026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152182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458324-8823-0F4F-8FF6-6F517350E20C}" type="datetime1">
              <a:rPr lang="en-US" smtClean="0"/>
              <a:t>4/21/2026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992607034"/>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458324-8823-0F4F-8FF6-6F517350E20C}" type="datetime1">
              <a:rPr lang="en-US" smtClean="0"/>
              <a:t>4/21/2026</a:t>
            </a:fld>
            <a:endParaRPr lang="en-US"/>
          </a:p>
        </p:txBody>
      </p:sp>
      <p:sp>
        <p:nvSpPr>
          <p:cNvPr id="8" name="Footer Placeholder 7"/>
          <p:cNvSpPr>
            <a:spLocks noGrp="1"/>
          </p:cNvSpPr>
          <p:nvPr>
            <p:ph type="ftr" sz="quarter" idx="11"/>
          </p:nvPr>
        </p:nvSpPr>
        <p:spPr/>
        <p:txBody>
          <a:bodyPr/>
          <a:lstStyle/>
          <a:p>
            <a:r>
              <a:rPr lang="en-US"/>
              <a:t>Intermediate Microeconomic Theory</a:t>
            </a:r>
          </a:p>
        </p:txBody>
      </p:sp>
      <p:sp>
        <p:nvSpPr>
          <p:cNvPr id="9" name="Slide Number Placeholder 8"/>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698587718"/>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899D3F-782F-C446-873B-5FE944DF84FC}" type="datetime1">
              <a:rPr lang="en-US" smtClean="0"/>
              <a:t>4/21/2026</a:t>
            </a:fld>
            <a:endParaRPr lang="en-US"/>
          </a:p>
        </p:txBody>
      </p:sp>
      <p:sp>
        <p:nvSpPr>
          <p:cNvPr id="4" name="Footer Placeholder 3"/>
          <p:cNvSpPr>
            <a:spLocks noGrp="1"/>
          </p:cNvSpPr>
          <p:nvPr>
            <p:ph type="ftr" sz="quarter" idx="11"/>
          </p:nvPr>
        </p:nvSpPr>
        <p:spPr/>
        <p:txBody>
          <a:bodyPr/>
          <a:lstStyle/>
          <a:p>
            <a:r>
              <a:rPr lang="en-US"/>
              <a:t>Intermediate Microeconomic Theory</a:t>
            </a:r>
          </a:p>
        </p:txBody>
      </p:sp>
      <p:sp>
        <p:nvSpPr>
          <p:cNvPr id="5" name="Slide Number Placeholder 4"/>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028061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606186D5-7869-284D-97E6-F02807E06E43}" type="datetime1">
              <a:rPr lang="en-US" smtClean="0"/>
              <a:t>4/21/2026</a:t>
            </a:fld>
            <a:endParaRPr lang="en-US"/>
          </a:p>
        </p:txBody>
      </p:sp>
      <p:sp>
        <p:nvSpPr>
          <p:cNvPr id="3" name="Footer Placeholder 2"/>
          <p:cNvSpPr>
            <a:spLocks noGrp="1"/>
          </p:cNvSpPr>
          <p:nvPr>
            <p:ph type="ftr" sz="quarter" idx="11"/>
          </p:nvPr>
        </p:nvSpPr>
        <p:spPr/>
        <p:txBody>
          <a:bodyPr/>
          <a:lstStyle/>
          <a:p>
            <a:r>
              <a:rPr lang="en-US"/>
              <a:t>Intermediate Microeconomic Theory</a:t>
            </a:r>
          </a:p>
        </p:txBody>
      </p:sp>
      <p:sp>
        <p:nvSpPr>
          <p:cNvPr id="4" name="Slide Number Placeholder 3"/>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077180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4/21/2026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590620472"/>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1DD6E2-2EB0-104E-9253-C400E562249C}" type="datetime1">
              <a:rPr lang="en-US" smtClean="0"/>
              <a:t>4/21/2026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093047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4/21/2026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45604453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4/21/2026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152288197"/>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4/21/2026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689829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4/21/2026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135638060"/>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1458324-8823-0F4F-8FF6-6F517350E20C}" type="datetime1">
              <a:rPr lang="en-US" smtClean="0"/>
              <a:t>4/21/2026</a:t>
            </a:fld>
            <a:endParaRPr lang="en-US"/>
          </a:p>
        </p:txBody>
      </p:sp>
      <p:sp>
        <p:nvSpPr>
          <p:cNvPr id="4" name="Footer Placeholder 3"/>
          <p:cNvSpPr>
            <a:spLocks noGrp="1"/>
          </p:cNvSpPr>
          <p:nvPr>
            <p:ph type="ftr" sz="quarter" idx="11"/>
          </p:nvPr>
        </p:nvSpPr>
        <p:spPr/>
        <p:txBody>
          <a:bodyPr/>
          <a:lstStyle/>
          <a:p>
            <a:r>
              <a:rPr lang="en-US"/>
              <a:t>Intermediate Microeconomic Theory</a:t>
            </a:r>
          </a:p>
        </p:txBody>
      </p:sp>
      <p:sp>
        <p:nvSpPr>
          <p:cNvPr id="5" name="Slide Number Placeholder 4"/>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836644727"/>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1458324-8823-0F4F-8FF6-6F517350E20C}" type="datetime1">
              <a:rPr lang="en-US" smtClean="0"/>
              <a:t>4/21/2026</a:t>
            </a:fld>
            <a:endParaRPr lang="en-US"/>
          </a:p>
        </p:txBody>
      </p:sp>
      <p:sp>
        <p:nvSpPr>
          <p:cNvPr id="4" name="Footer Placeholder 3"/>
          <p:cNvSpPr>
            <a:spLocks noGrp="1"/>
          </p:cNvSpPr>
          <p:nvPr>
            <p:ph type="ftr" sz="quarter" idx="11"/>
          </p:nvPr>
        </p:nvSpPr>
        <p:spPr/>
        <p:txBody>
          <a:bodyPr/>
          <a:lstStyle/>
          <a:p>
            <a:r>
              <a:rPr lang="en-US"/>
              <a:t>Intermediate Microeconomic Theory</a:t>
            </a:r>
          </a:p>
        </p:txBody>
      </p:sp>
      <p:sp>
        <p:nvSpPr>
          <p:cNvPr id="5" name="Slide Number Placeholder 4"/>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388970040"/>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24-8823-0F4F-8FF6-6F517350E20C}" type="datetime1">
              <a:rPr lang="en-US" smtClean="0"/>
              <a:t>4/21/2026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4272908144"/>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24-8823-0F4F-8FF6-6F517350E20C}" type="datetime1">
              <a:rPr lang="en-US" smtClean="0"/>
              <a:t>4/21/2026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175991741"/>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957E47-AE86-F440-8160-232B043A62DB}" type="datetime1">
              <a:rPr lang="en-US" smtClean="0"/>
              <a:t>4/21/2026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4203634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45"/>
          <p:cNvSpPr txBox="1">
            <a:spLocks noGrp="1"/>
          </p:cNvSpPr>
          <p:nvPr>
            <p:ph type="title"/>
          </p:nvPr>
        </p:nvSpPr>
        <p:spPr>
          <a:xfrm>
            <a:off x="0" y="334949"/>
            <a:ext cx="9144000" cy="719821"/>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551"/>
              </a:spcBef>
              <a:spcAft>
                <a:spcPts val="0"/>
              </a:spcAft>
              <a:buSzPts val="3600"/>
              <a:buNone/>
              <a:defRPr sz="3177"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45"/>
          <p:cNvSpPr txBox="1">
            <a:spLocks noGrp="1"/>
          </p:cNvSpPr>
          <p:nvPr>
            <p:ph type="body" idx="1"/>
          </p:nvPr>
        </p:nvSpPr>
        <p:spPr>
          <a:xfrm>
            <a:off x="106893" y="1705846"/>
            <a:ext cx="8912896" cy="2063887"/>
          </a:xfrm>
          <a:prstGeom prst="rect">
            <a:avLst/>
          </a:prstGeom>
          <a:noFill/>
          <a:ln>
            <a:noFill/>
          </a:ln>
        </p:spPr>
        <p:txBody>
          <a:bodyPr spcFirstLastPara="1" wrap="square" lIns="91425" tIns="91425" rIns="91425" bIns="91425" anchor="t" anchorCtr="0">
            <a:normAutofit/>
          </a:bodyPr>
          <a:lstStyle>
            <a:lvl1pPr marL="403433" lvl="0" indent="-358607" algn="l">
              <a:lnSpc>
                <a:spcPct val="100000"/>
              </a:lnSpc>
              <a:spcBef>
                <a:spcPts val="551"/>
              </a:spcBef>
              <a:spcAft>
                <a:spcPts val="0"/>
              </a:spcAft>
              <a:buClr>
                <a:srgbClr val="4E4E4E"/>
              </a:buClr>
              <a:buSzPts val="2800"/>
              <a:buFont typeface="Arial"/>
              <a:buChar char="•"/>
              <a:defRPr sz="2471">
                <a:solidFill>
                  <a:schemeClr val="dk1"/>
                </a:solidFill>
                <a:latin typeface="Arial"/>
                <a:ea typeface="Arial"/>
                <a:cs typeface="Arial"/>
                <a:sym typeface="Arial"/>
              </a:defRPr>
            </a:lvl1pPr>
            <a:lvl2pPr marL="806867" lvl="1" indent="-347401" algn="l">
              <a:lnSpc>
                <a:spcPct val="100000"/>
              </a:lnSpc>
              <a:spcBef>
                <a:spcPts val="551"/>
              </a:spcBef>
              <a:spcAft>
                <a:spcPts val="0"/>
              </a:spcAft>
              <a:buClr>
                <a:srgbClr val="4E4E4E"/>
              </a:buClr>
              <a:buSzPts val="2600"/>
              <a:buFont typeface="Arial"/>
              <a:buChar char="–"/>
              <a:defRPr sz="2294">
                <a:solidFill>
                  <a:schemeClr val="dk1"/>
                </a:solidFill>
                <a:latin typeface="Arial"/>
                <a:ea typeface="Arial"/>
                <a:cs typeface="Arial"/>
                <a:sym typeface="Arial"/>
              </a:defRPr>
            </a:lvl2pPr>
            <a:lvl3pPr marL="1210300" lvl="2" indent="-336194" algn="l">
              <a:lnSpc>
                <a:spcPct val="100000"/>
              </a:lnSpc>
              <a:spcBef>
                <a:spcPts val="551"/>
              </a:spcBef>
              <a:spcAft>
                <a:spcPts val="0"/>
              </a:spcAft>
              <a:buClr>
                <a:srgbClr val="4E4E4E"/>
              </a:buClr>
              <a:buSzPts val="2400"/>
              <a:buFont typeface="Noto Sans Symbols"/>
              <a:buChar char="▪"/>
              <a:defRPr sz="2118">
                <a:solidFill>
                  <a:schemeClr val="dk1"/>
                </a:solidFill>
                <a:latin typeface="Arial"/>
                <a:ea typeface="Arial"/>
                <a:cs typeface="Arial"/>
                <a:sym typeface="Arial"/>
              </a:defRPr>
            </a:lvl3pPr>
            <a:lvl4pPr marL="1613733" lvl="3" indent="-313781" algn="l">
              <a:lnSpc>
                <a:spcPct val="100000"/>
              </a:lnSpc>
              <a:spcBef>
                <a:spcPts val="551"/>
              </a:spcBef>
              <a:spcAft>
                <a:spcPts val="0"/>
              </a:spcAft>
              <a:buClr>
                <a:srgbClr val="4E4E4E"/>
              </a:buClr>
              <a:buSzPts val="2000"/>
              <a:buFont typeface="Noto Sans Symbols"/>
              <a:buChar char="❑"/>
              <a:defRPr sz="1765">
                <a:solidFill>
                  <a:schemeClr val="dk1"/>
                </a:solidFill>
                <a:latin typeface="Arial"/>
                <a:ea typeface="Arial"/>
                <a:cs typeface="Arial"/>
                <a:sym typeface="Arial"/>
              </a:defRPr>
            </a:lvl4pPr>
            <a:lvl5pPr marL="2017166" lvl="4" indent="-324988" algn="l">
              <a:lnSpc>
                <a:spcPct val="100000"/>
              </a:lnSpc>
              <a:spcBef>
                <a:spcPts val="551"/>
              </a:spcBef>
              <a:spcAft>
                <a:spcPts val="0"/>
              </a:spcAft>
              <a:buClr>
                <a:srgbClr val="4E4E4E"/>
              </a:buClr>
              <a:buSzPts val="2200"/>
              <a:buFont typeface="Arial"/>
              <a:buChar char="•"/>
              <a:defRPr>
                <a:solidFill>
                  <a:schemeClr val="dk1"/>
                </a:solidFill>
                <a:latin typeface="Arial"/>
                <a:ea typeface="Arial"/>
                <a:cs typeface="Arial"/>
                <a:sym typeface="Arial"/>
              </a:defRPr>
            </a:lvl5pPr>
            <a:lvl6pPr marL="2420600" lvl="5" indent="-302575" algn="l">
              <a:lnSpc>
                <a:spcPct val="100000"/>
              </a:lnSpc>
              <a:spcBef>
                <a:spcPts val="388"/>
              </a:spcBef>
              <a:spcAft>
                <a:spcPts val="0"/>
              </a:spcAft>
              <a:buSzPts val="1800"/>
              <a:buChar char="•"/>
              <a:defRPr/>
            </a:lvl6pPr>
            <a:lvl7pPr marL="2824033" lvl="6" indent="-302575" algn="l">
              <a:lnSpc>
                <a:spcPct val="100000"/>
              </a:lnSpc>
              <a:spcBef>
                <a:spcPts val="388"/>
              </a:spcBef>
              <a:spcAft>
                <a:spcPts val="0"/>
              </a:spcAft>
              <a:buSzPts val="1800"/>
              <a:buChar char="•"/>
              <a:defRPr/>
            </a:lvl7pPr>
            <a:lvl8pPr marL="3227466" lvl="7" indent="-302575" algn="l">
              <a:lnSpc>
                <a:spcPct val="100000"/>
              </a:lnSpc>
              <a:spcBef>
                <a:spcPts val="388"/>
              </a:spcBef>
              <a:spcAft>
                <a:spcPts val="0"/>
              </a:spcAft>
              <a:buSzPts val="1800"/>
              <a:buChar char="•"/>
              <a:defRPr/>
            </a:lvl8pPr>
            <a:lvl9pPr marL="3630900" lvl="8" indent="-302575" algn="l">
              <a:lnSpc>
                <a:spcPct val="100000"/>
              </a:lnSpc>
              <a:spcBef>
                <a:spcPts val="388"/>
              </a:spcBef>
              <a:spcAft>
                <a:spcPts val="0"/>
              </a:spcAft>
              <a:buSzPts val="1800"/>
              <a:buChar char="•"/>
              <a:defRPr/>
            </a:lvl9pPr>
          </a:lstStyle>
          <a:p>
            <a:endParaRPr/>
          </a:p>
        </p:txBody>
      </p:sp>
    </p:spTree>
    <p:extLst>
      <p:ext uri="{BB962C8B-B14F-4D97-AF65-F5344CB8AC3E}">
        <p14:creationId xmlns:p14="http://schemas.microsoft.com/office/powerpoint/2010/main" val="4028582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1">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51458324-8823-0F4F-8FF6-6F517350E20C}" type="datetime1">
              <a:rPr lang="en-US" smtClean="0"/>
              <a:t>4/21/2026</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r>
              <a:rPr lang="en-US"/>
              <a:t>Intermediate Microeconomic Theory</a:t>
            </a:r>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2A17F1C3-D8CF-D841-A262-BC1128EB65E3}" type="slidenum">
              <a:rPr lang="en-US" smtClean="0"/>
              <a:t>‹#›</a:t>
            </a:fld>
            <a:endParaRPr lang="en-US"/>
          </a:p>
        </p:txBody>
      </p:sp>
    </p:spTree>
    <p:extLst>
      <p:ext uri="{BB962C8B-B14F-4D97-AF65-F5344CB8AC3E}">
        <p14:creationId xmlns:p14="http://schemas.microsoft.com/office/powerpoint/2010/main" val="36095443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hf hd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100.png"/></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90.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18.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18.xml"/><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jpeg"/><Relationship Id="rId1" Type="http://schemas.openxmlformats.org/officeDocument/2006/relationships/slideLayout" Target="../slideLayouts/slideLayout18.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jpeg"/><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jpeg"/><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8.xml"/><Relationship Id="rId5" Type="http://schemas.openxmlformats.org/officeDocument/2006/relationships/image" Target="../media/image41.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8.xml"/><Relationship Id="rId5" Type="http://schemas.openxmlformats.org/officeDocument/2006/relationships/image" Target="../media/image43.pn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eg"/><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eg"/><Relationship Id="rId1" Type="http://schemas.openxmlformats.org/officeDocument/2006/relationships/slideLayout" Target="../slideLayouts/slideLayout18.xml"/><Relationship Id="rId4" Type="http://schemas.openxmlformats.org/officeDocument/2006/relationships/image" Target="../media/image291.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eg"/><Relationship Id="rId1" Type="http://schemas.openxmlformats.org/officeDocument/2006/relationships/slideLayout" Target="../slideLayouts/slideLayout18.xml"/><Relationship Id="rId4" Type="http://schemas.openxmlformats.org/officeDocument/2006/relationships/image" Target="../media/image301.pn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eg"/><Relationship Id="rId1" Type="http://schemas.openxmlformats.org/officeDocument/2006/relationships/slideLayout" Target="../slideLayouts/slideLayout18.xml"/><Relationship Id="rId4" Type="http://schemas.openxmlformats.org/officeDocument/2006/relationships/image" Target="../media/image312.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eg"/><Relationship Id="rId1" Type="http://schemas.openxmlformats.org/officeDocument/2006/relationships/slideLayout" Target="../slideLayouts/slideLayout18.xml"/><Relationship Id="rId4" Type="http://schemas.openxmlformats.org/officeDocument/2006/relationships/image" Target="../media/image321.png"/></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jpeg"/><Relationship Id="rId1" Type="http://schemas.openxmlformats.org/officeDocument/2006/relationships/slideLayout" Target="../slideLayouts/slideLayout18.xml"/><Relationship Id="rId4" Type="http://schemas.openxmlformats.org/officeDocument/2006/relationships/image" Target="../media/image340.png"/></Relationships>
</file>

<file path=ppt/slides/_rels/slide6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18.xml"/><Relationship Id="rId4" Type="http://schemas.openxmlformats.org/officeDocument/2006/relationships/image" Target="../media/image47.emf"/></Relationships>
</file>

<file path=ppt/slides/_rels/slide62.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8.jpe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0.png"/><Relationship Id="rId1" Type="http://schemas.openxmlformats.org/officeDocument/2006/relationships/slideLayout" Target="../slideLayouts/slideLayout18.xml"/><Relationship Id="rId4" Type="http://schemas.openxmlformats.org/officeDocument/2006/relationships/image" Target="../media/image300.png"/></Relationships>
</file>

<file path=ppt/slides/_rels/slide68.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11.png"/><Relationship Id="rId1" Type="http://schemas.openxmlformats.org/officeDocument/2006/relationships/slideLayout" Target="../slideLayouts/slideLayout18.xml"/><Relationship Id="rId5" Type="http://schemas.openxmlformats.org/officeDocument/2006/relationships/image" Target="../media/image50.emf"/><Relationship Id="rId4" Type="http://schemas.openxmlformats.org/officeDocument/2006/relationships/image" Target="../media/image320.png"/></Relationships>
</file>

<file path=ppt/slides/_rels/slide69.xml.rels><?xml version="1.0" encoding="UTF-8" standalone="yes"?>
<Relationships xmlns="http://schemas.openxmlformats.org/package/2006/relationships"><Relationship Id="rId2" Type="http://schemas.openxmlformats.org/officeDocument/2006/relationships/image" Target="../media/image331.pn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51.jpeg"/></Relationships>
</file>

<file path=ppt/slides/_rels/slide7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0.png"/><Relationship Id="rId1" Type="http://schemas.openxmlformats.org/officeDocument/2006/relationships/slideLayout" Target="../slideLayouts/slideLayout18.xml"/><Relationship Id="rId4" Type="http://schemas.openxmlformats.org/officeDocument/2006/relationships/image" Target="../media/image300.png"/></Relationships>
</file>

<file path=ppt/slides/_rels/slide73.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370.png"/><Relationship Id="rId1" Type="http://schemas.openxmlformats.org/officeDocument/2006/relationships/slideLayout" Target="../slideLayouts/slideLayout18.xml"/><Relationship Id="rId4" Type="http://schemas.openxmlformats.org/officeDocument/2006/relationships/image" Target="../media/image52.emf"/></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jpeg"/><Relationship Id="rId1" Type="http://schemas.openxmlformats.org/officeDocument/2006/relationships/slideLayout" Target="../slideLayouts/slideLayout18.xml"/><Relationship Id="rId4" Type="http://schemas.openxmlformats.org/officeDocument/2006/relationships/image" Target="../media/image45.png"/></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jpeg"/><Relationship Id="rId1" Type="http://schemas.openxmlformats.org/officeDocument/2006/relationships/slideLayout" Target="../slideLayouts/slideLayout18.xml"/><Relationship Id="rId4" Type="http://schemas.openxmlformats.org/officeDocument/2006/relationships/image" Target="../media/image46.png"/></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jpeg"/><Relationship Id="rId1" Type="http://schemas.openxmlformats.org/officeDocument/2006/relationships/slideLayout" Target="../slideLayouts/slideLayout18.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4A391C69-E52F-4DC0-B51A-0DABC5484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5" descr="Yellow freight container with the sky as background">
            <a:extLst>
              <a:ext uri="{FF2B5EF4-FFF2-40B4-BE49-F238E27FC236}">
                <a16:creationId xmlns:a16="http://schemas.microsoft.com/office/drawing/2014/main" id="{1504F049-40F7-9C2A-48FD-A02E8FF916FF}"/>
              </a:ext>
            </a:extLst>
          </p:cNvPr>
          <p:cNvPicPr>
            <a:picLocks noChangeAspect="1"/>
          </p:cNvPicPr>
          <p:nvPr/>
        </p:nvPicPr>
        <p:blipFill>
          <a:blip r:embed="rId2"/>
          <a:srcRect l="32015" r="37583" b="-1"/>
          <a:stretch>
            <a:fillRect/>
          </a:stretch>
        </p:blipFill>
        <p:spPr>
          <a:xfrm>
            <a:off x="20" y="10"/>
            <a:ext cx="3626024" cy="6857990"/>
          </a:xfrm>
          <a:prstGeom prst="rect">
            <a:avLst/>
          </a:prstGeom>
        </p:spPr>
      </p:pic>
      <p:sp>
        <p:nvSpPr>
          <p:cNvPr id="17" name="Rectangle 11">
            <a:extLst>
              <a:ext uri="{FF2B5EF4-FFF2-40B4-BE49-F238E27FC236}">
                <a16:creationId xmlns:a16="http://schemas.microsoft.com/office/drawing/2014/main" id="{048390FD-448E-4FF2-AEE8-C46960568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26043"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BD259F2-A289-4420-B3EB-BBC6A904FC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4131A1AB-F380-654F-9D6A-62D235566B80}"/>
              </a:ext>
            </a:extLst>
          </p:cNvPr>
          <p:cNvSpPr txBox="1"/>
          <p:nvPr/>
        </p:nvSpPr>
        <p:spPr>
          <a:xfrm>
            <a:off x="4448174" y="1358901"/>
            <a:ext cx="3960019" cy="273049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800" cap="all">
                <a:latin typeface="+mj-lt"/>
                <a:ea typeface="+mj-ea"/>
                <a:cs typeface="+mj-cs"/>
              </a:rPr>
              <a:t>Externalities and Public Goods</a:t>
            </a:r>
          </a:p>
        </p:txBody>
      </p:sp>
    </p:spTree>
    <p:extLst>
      <p:ext uri="{BB962C8B-B14F-4D97-AF65-F5344CB8AC3E}">
        <p14:creationId xmlns:p14="http://schemas.microsoft.com/office/powerpoint/2010/main" val="2865325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480805" y="1588878"/>
            <a:ext cx="2133002" cy="3680244"/>
          </a:xfrm>
        </p:spPr>
        <p:txBody>
          <a:bodyPr>
            <a:normAutofit/>
          </a:bodyPr>
          <a:lstStyle/>
          <a:p>
            <a:pPr algn="l"/>
            <a:r>
              <a:rPr lang="en-US" sz="3800" b="1">
                <a:solidFill>
                  <a:srgbClr val="FFFFFF"/>
                </a:solidFill>
              </a:rPr>
              <a:t>Outline</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Content Placeholder 2">
            <a:extLst>
              <a:ext uri="{FF2B5EF4-FFF2-40B4-BE49-F238E27FC236}">
                <a16:creationId xmlns:a16="http://schemas.microsoft.com/office/drawing/2014/main" id="{2E845197-BAB1-BF4D-A3CA-F5966E72541E}"/>
              </a:ext>
            </a:extLst>
          </p:cNvPr>
          <p:cNvSpPr>
            <a:spLocks noGrp="1"/>
          </p:cNvSpPr>
          <p:nvPr>
            <p:ph idx="1"/>
          </p:nvPr>
        </p:nvSpPr>
        <p:spPr>
          <a:xfrm>
            <a:off x="3476095" y="1049695"/>
            <a:ext cx="4982105" cy="4758611"/>
          </a:xfrm>
        </p:spPr>
        <p:txBody>
          <a:bodyPr anchor="ctr">
            <a:normAutofit/>
          </a:bodyPr>
          <a:lstStyle/>
          <a:p>
            <a:r>
              <a:rPr lang="en-US" sz="2800" dirty="0"/>
              <a:t>Externalities</a:t>
            </a:r>
          </a:p>
          <a:p>
            <a:r>
              <a:rPr lang="en-US" sz="2800" dirty="0"/>
              <a:t>Social Optimum</a:t>
            </a:r>
          </a:p>
          <a:p>
            <a:r>
              <a:rPr lang="en-US" sz="2800" dirty="0"/>
              <a:t>Restoring the Social Optimum</a:t>
            </a:r>
          </a:p>
          <a:p>
            <a:r>
              <a:rPr lang="en-US" sz="2800" dirty="0"/>
              <a:t>Public Goods</a:t>
            </a:r>
          </a:p>
          <a:p>
            <a:r>
              <a:rPr lang="en-US" sz="2800" dirty="0"/>
              <a:t>Common-Pool Resources</a:t>
            </a:r>
          </a:p>
        </p:txBody>
      </p:sp>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4" name="Slide Number Placeholder 3">
            <a:extLst>
              <a:ext uri="{FF2B5EF4-FFF2-40B4-BE49-F238E27FC236}">
                <a16:creationId xmlns:a16="http://schemas.microsoft.com/office/drawing/2014/main" id="{D16F49C4-1018-BE4D-8374-36096850F61A}"/>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2</a:t>
            </a:fld>
            <a:endParaRPr lang="en-US"/>
          </a:p>
        </p:txBody>
      </p:sp>
    </p:spTree>
    <p:extLst>
      <p:ext uri="{BB962C8B-B14F-4D97-AF65-F5344CB8AC3E}">
        <p14:creationId xmlns:p14="http://schemas.microsoft.com/office/powerpoint/2010/main" val="1637864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2">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30" name="Rectangle 14">
            <a:extLst>
              <a:ext uri="{FF2B5EF4-FFF2-40B4-BE49-F238E27FC236}">
                <a16:creationId xmlns:a16="http://schemas.microsoft.com/office/drawing/2014/main" id="{B40FCD49-2060-48B9-8212-8A5F1DF4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6" descr="Two white buildings against a blue sky">
            <a:extLst>
              <a:ext uri="{FF2B5EF4-FFF2-40B4-BE49-F238E27FC236}">
                <a16:creationId xmlns:a16="http://schemas.microsoft.com/office/drawing/2014/main" id="{084C3129-B69C-FE34-9DDC-1ADEFC840C1F}"/>
              </a:ext>
            </a:extLst>
          </p:cNvPr>
          <p:cNvPicPr>
            <a:picLocks noChangeAspect="1"/>
          </p:cNvPicPr>
          <p:nvPr/>
        </p:nvPicPr>
        <p:blipFill>
          <a:blip r:embed="rId4">
            <a:alphaModFix amt="35000"/>
          </a:blip>
          <a:srcRect l="1817" r="8852" b="2"/>
          <a:stretch>
            <a:fillRect/>
          </a:stretch>
        </p:blipFill>
        <p:spPr>
          <a:xfrm>
            <a:off x="20" y="10"/>
            <a:ext cx="9143980" cy="6857990"/>
          </a:xfrm>
          <a:prstGeom prst="rect">
            <a:avLst/>
          </a:prstGeom>
        </p:spPr>
      </p:pic>
      <p:pic>
        <p:nvPicPr>
          <p:cNvPr id="32" name="Picture 16">
            <a:extLst>
              <a:ext uri="{FF2B5EF4-FFF2-40B4-BE49-F238E27FC236}">
                <a16:creationId xmlns:a16="http://schemas.microsoft.com/office/drawing/2014/main" id="{83A45DCD-B5FB-4A86-88D2-91088C7FFC5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1313259" y="1300785"/>
            <a:ext cx="6517482" cy="2509213"/>
          </a:xfrm>
        </p:spPr>
        <p:txBody>
          <a:bodyPr vert="horz" lIns="91440" tIns="45720" rIns="91440" bIns="45720" rtlCol="0" anchor="b">
            <a:normAutofit/>
          </a:bodyPr>
          <a:lstStyle/>
          <a:p>
            <a:r>
              <a:rPr lang="en-US" sz="4800" b="1"/>
              <a:t>Externalities</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a:xfrm>
            <a:off x="685330" y="5883275"/>
            <a:ext cx="5004665" cy="365125"/>
          </a:xfrm>
        </p:spPr>
        <p:txBody>
          <a:bodyPr vert="horz" lIns="91440" tIns="45720" rIns="91440" bIns="45720" rtlCol="0" anchor="ctr">
            <a:normAutofit/>
          </a:bodyPr>
          <a:lstStyle/>
          <a:p>
            <a:pPr>
              <a:spcAft>
                <a:spcPts val="600"/>
              </a:spcAft>
            </a:pPr>
            <a:r>
              <a:rPr lang="en-US" kern="1200">
                <a:solidFill>
                  <a:schemeClr val="tx1"/>
                </a:solidFill>
                <a:latin typeface="+mn-lt"/>
                <a:ea typeface="+mn-ea"/>
                <a:cs typeface="+mn-cs"/>
              </a:rPr>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7885508" y="5883275"/>
            <a:ext cx="573161" cy="365125"/>
          </a:xfrm>
        </p:spPr>
        <p:txBody>
          <a:bodyPr vert="horz" lIns="91440" tIns="45720" rIns="91440" bIns="45720" rtlCol="0" anchor="ctr">
            <a:normAutofit/>
          </a:bodyPr>
          <a:lstStyle/>
          <a:p>
            <a:pPr>
              <a:spcAft>
                <a:spcPts val="600"/>
              </a:spcAft>
            </a:pPr>
            <a:fld id="{2A17F1C3-D8CF-D841-A262-BC1128EB65E3}" type="slidenum">
              <a:rPr lang="en-US" smtClean="0"/>
              <a:pPr>
                <a:spcAft>
                  <a:spcPts val="600"/>
                </a:spcAft>
              </a:pPr>
              <a:t>3</a:t>
            </a:fld>
            <a:endParaRPr lang="en-US"/>
          </a:p>
        </p:txBody>
      </p:sp>
    </p:spTree>
    <p:extLst>
      <p:ext uri="{BB962C8B-B14F-4D97-AF65-F5344CB8AC3E}">
        <p14:creationId xmlns:p14="http://schemas.microsoft.com/office/powerpoint/2010/main" val="285822524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2400">
                <a:solidFill>
                  <a:srgbClr val="FFFFFF"/>
                </a:solidFill>
              </a:rPr>
              <a:t>Externalities</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364636" y="150920"/>
            <a:ext cx="5693099" cy="6413781"/>
          </a:xfrm>
        </p:spPr>
        <p:txBody>
          <a:bodyPr anchor="ctr">
            <a:normAutofit/>
          </a:bodyPr>
          <a:lstStyle/>
          <a:p>
            <a:pPr>
              <a:lnSpc>
                <a:spcPct val="110000"/>
              </a:lnSpc>
              <a:spcAft>
                <a:spcPts val="500"/>
              </a:spcAft>
            </a:pPr>
            <a:r>
              <a:rPr lang="en-US" sz="1800" b="1" dirty="0">
                <a:solidFill>
                  <a:srgbClr val="0070C0"/>
                </a:solidFill>
              </a:rPr>
              <a:t>Externalities. </a:t>
            </a:r>
            <a:r>
              <a:rPr lang="en-US" sz="1800" b="1" dirty="0"/>
              <a:t>The effect that the action of an agent has on the welfare of another agent, beyond the effects transmitted by changes in prices.</a:t>
            </a:r>
          </a:p>
        </p:txBody>
      </p:sp>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a:t>
            </a:fld>
            <a:endParaRPr lang="en-US"/>
          </a:p>
        </p:txBody>
      </p:sp>
    </p:spTree>
    <p:extLst>
      <p:ext uri="{BB962C8B-B14F-4D97-AF65-F5344CB8AC3E}">
        <p14:creationId xmlns:p14="http://schemas.microsoft.com/office/powerpoint/2010/main" val="1610646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a:extLst>
            <a:ext uri="{FF2B5EF4-FFF2-40B4-BE49-F238E27FC236}">
              <a16:creationId xmlns:a16="http://schemas.microsoft.com/office/drawing/2014/main" id="{D87068CC-3B9F-A24C-3B20-CD2245C5483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2086D9-5D8C-EB87-C339-21692B89F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8C83946-D20E-E8D4-DE7C-F2DCD197E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BEBA5B-9F86-FA72-652B-5F6EA86347D8}"/>
              </a:ext>
            </a:extLst>
          </p:cNvPr>
          <p:cNvSpPr>
            <a:spLocks noGrp="1"/>
          </p:cNvSpPr>
          <p:nvPr>
            <p:ph type="title"/>
          </p:nvPr>
        </p:nvSpPr>
        <p:spPr>
          <a:xfrm>
            <a:off x="480805" y="1588878"/>
            <a:ext cx="2133002" cy="3680244"/>
          </a:xfrm>
        </p:spPr>
        <p:txBody>
          <a:bodyPr>
            <a:normAutofit/>
          </a:bodyPr>
          <a:lstStyle/>
          <a:p>
            <a:pPr algn="l"/>
            <a:r>
              <a:rPr lang="en-US" sz="2400">
                <a:solidFill>
                  <a:srgbClr val="FFFFFF"/>
                </a:solidFill>
              </a:rPr>
              <a:t>Externalities</a:t>
            </a:r>
          </a:p>
        </p:txBody>
      </p:sp>
      <p:pic>
        <p:nvPicPr>
          <p:cNvPr id="14" name="Picture 13">
            <a:extLst>
              <a:ext uri="{FF2B5EF4-FFF2-40B4-BE49-F238E27FC236}">
                <a16:creationId xmlns:a16="http://schemas.microsoft.com/office/drawing/2014/main" id="{720BE300-6605-9A1D-9CFC-7530F4A930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Content Placeholder 2">
            <a:extLst>
              <a:ext uri="{FF2B5EF4-FFF2-40B4-BE49-F238E27FC236}">
                <a16:creationId xmlns:a16="http://schemas.microsoft.com/office/drawing/2014/main" id="{DBE92148-26BA-4DE3-E57E-53B23612E158}"/>
              </a:ext>
            </a:extLst>
          </p:cNvPr>
          <p:cNvSpPr>
            <a:spLocks noGrp="1"/>
          </p:cNvSpPr>
          <p:nvPr>
            <p:ph idx="1"/>
          </p:nvPr>
        </p:nvSpPr>
        <p:spPr>
          <a:xfrm>
            <a:off x="3364636" y="150920"/>
            <a:ext cx="5693099" cy="2238597"/>
          </a:xfrm>
        </p:spPr>
        <p:txBody>
          <a:bodyPr anchor="ctr">
            <a:normAutofit/>
          </a:bodyPr>
          <a:lstStyle/>
          <a:p>
            <a:pPr lvl="1">
              <a:lnSpc>
                <a:spcPct val="110000"/>
              </a:lnSpc>
              <a:spcAft>
                <a:spcPts val="500"/>
              </a:spcAft>
            </a:pPr>
            <a:r>
              <a:rPr lang="en-US" sz="1600" i="1" dirty="0"/>
              <a:t>Examples</a:t>
            </a:r>
            <a:r>
              <a:rPr lang="en-US" sz="1600" dirty="0"/>
              <a:t> of </a:t>
            </a:r>
            <a:r>
              <a:rPr lang="en-US" sz="1600" b="1" i="1" dirty="0">
                <a:solidFill>
                  <a:srgbClr val="0070C0"/>
                </a:solidFill>
              </a:rPr>
              <a:t>negative</a:t>
            </a:r>
            <a:r>
              <a:rPr lang="en-US" sz="1600" b="1" dirty="0">
                <a:solidFill>
                  <a:srgbClr val="0070C0"/>
                </a:solidFill>
              </a:rPr>
              <a:t> externalities</a:t>
            </a:r>
            <a:r>
              <a:rPr lang="en-US" sz="1600" dirty="0"/>
              <a:t>:</a:t>
            </a:r>
          </a:p>
          <a:p>
            <a:pPr lvl="2">
              <a:lnSpc>
                <a:spcPct val="110000"/>
              </a:lnSpc>
              <a:spcAft>
                <a:spcPts val="500"/>
              </a:spcAft>
            </a:pPr>
            <a:r>
              <a:rPr lang="en-US" b="1" dirty="0"/>
              <a:t>Production externality</a:t>
            </a:r>
            <a:r>
              <a:rPr lang="en-US" dirty="0"/>
              <a:t>, a firm’s pollution of a river being used for fishing downstream.</a:t>
            </a:r>
          </a:p>
        </p:txBody>
      </p:sp>
      <p:pic>
        <p:nvPicPr>
          <p:cNvPr id="16" name="Picture 15">
            <a:extLst>
              <a:ext uri="{FF2B5EF4-FFF2-40B4-BE49-F238E27FC236}">
                <a16:creationId xmlns:a16="http://schemas.microsoft.com/office/drawing/2014/main" id="{734A15FA-8C88-6505-4C17-B5CAF07029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04CC4400-1D22-1A98-0203-9A48AD526F61}"/>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5</a:t>
            </a:fld>
            <a:endParaRPr lang="en-US"/>
          </a:p>
        </p:txBody>
      </p:sp>
      <p:pic>
        <p:nvPicPr>
          <p:cNvPr id="6" name="Picture 5">
            <a:extLst>
              <a:ext uri="{FF2B5EF4-FFF2-40B4-BE49-F238E27FC236}">
                <a16:creationId xmlns:a16="http://schemas.microsoft.com/office/drawing/2014/main" id="{D2BDEC63-2A41-165D-A76F-7019B3D8F890}"/>
              </a:ext>
            </a:extLst>
          </p:cNvPr>
          <p:cNvPicPr>
            <a:picLocks noChangeAspect="1"/>
          </p:cNvPicPr>
          <p:nvPr/>
        </p:nvPicPr>
        <p:blipFill>
          <a:blip r:embed="rId4"/>
          <a:stretch>
            <a:fillRect/>
          </a:stretch>
        </p:blipFill>
        <p:spPr>
          <a:xfrm>
            <a:off x="4292111" y="2540437"/>
            <a:ext cx="4166558" cy="3149143"/>
          </a:xfrm>
          <a:prstGeom prst="rect">
            <a:avLst/>
          </a:prstGeom>
        </p:spPr>
      </p:pic>
    </p:spTree>
    <p:extLst>
      <p:ext uri="{BB962C8B-B14F-4D97-AF65-F5344CB8AC3E}">
        <p14:creationId xmlns:p14="http://schemas.microsoft.com/office/powerpoint/2010/main" val="1640606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a:extLst>
            <a:ext uri="{FF2B5EF4-FFF2-40B4-BE49-F238E27FC236}">
              <a16:creationId xmlns:a16="http://schemas.microsoft.com/office/drawing/2014/main" id="{47E5B3E1-6AD1-8A17-A482-72A9F3525E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6231A8-9D95-F010-E803-929095C6B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C77B99-9118-7A78-A749-D7927CF49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9204B3B-FFA1-1611-1849-145416D1DE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6" name="Picture 15">
            <a:extLst>
              <a:ext uri="{FF2B5EF4-FFF2-40B4-BE49-F238E27FC236}">
                <a16:creationId xmlns:a16="http://schemas.microsoft.com/office/drawing/2014/main" id="{7EC82055-467C-60CB-F47C-768E824814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5668A3DD-D156-A9E9-48B7-7F4E19C7560C}"/>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6</a:t>
            </a:fld>
            <a:endParaRPr lang="en-US"/>
          </a:p>
        </p:txBody>
      </p:sp>
      <p:pic>
        <p:nvPicPr>
          <p:cNvPr id="17" name="Picture 16">
            <a:extLst>
              <a:ext uri="{FF2B5EF4-FFF2-40B4-BE49-F238E27FC236}">
                <a16:creationId xmlns:a16="http://schemas.microsoft.com/office/drawing/2014/main" id="{773257CA-360D-145B-3C7D-0CDB84666ADB}"/>
              </a:ext>
            </a:extLst>
          </p:cNvPr>
          <p:cNvPicPr>
            <a:picLocks noChangeAspect="1"/>
          </p:cNvPicPr>
          <p:nvPr/>
        </p:nvPicPr>
        <p:blipFill>
          <a:blip r:embed="rId4"/>
          <a:stretch>
            <a:fillRect/>
          </a:stretch>
        </p:blipFill>
        <p:spPr>
          <a:xfrm>
            <a:off x="653693" y="0"/>
            <a:ext cx="8490307" cy="6858000"/>
          </a:xfrm>
          <a:prstGeom prst="rect">
            <a:avLst/>
          </a:prstGeom>
        </p:spPr>
      </p:pic>
    </p:spTree>
    <p:extLst>
      <p:ext uri="{BB962C8B-B14F-4D97-AF65-F5344CB8AC3E}">
        <p14:creationId xmlns:p14="http://schemas.microsoft.com/office/powerpoint/2010/main" val="3094295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a:extLst>
            <a:ext uri="{FF2B5EF4-FFF2-40B4-BE49-F238E27FC236}">
              <a16:creationId xmlns:a16="http://schemas.microsoft.com/office/drawing/2014/main" id="{47E5B3E1-6AD1-8A17-A482-72A9F3525E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6231A8-9D95-F010-E803-929095C6B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C77B99-9118-7A78-A749-D7927CF49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9204B3B-FFA1-1611-1849-145416D1DE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6" name="Picture 15">
            <a:extLst>
              <a:ext uri="{FF2B5EF4-FFF2-40B4-BE49-F238E27FC236}">
                <a16:creationId xmlns:a16="http://schemas.microsoft.com/office/drawing/2014/main" id="{7EC82055-467C-60CB-F47C-768E824814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5668A3DD-D156-A9E9-48B7-7F4E19C7560C}"/>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7</a:t>
            </a:fld>
            <a:endParaRPr lang="en-US"/>
          </a:p>
        </p:txBody>
      </p:sp>
      <p:pic>
        <p:nvPicPr>
          <p:cNvPr id="8" name="Picture 7">
            <a:extLst>
              <a:ext uri="{FF2B5EF4-FFF2-40B4-BE49-F238E27FC236}">
                <a16:creationId xmlns:a16="http://schemas.microsoft.com/office/drawing/2014/main" id="{38640CD5-30BE-6830-7A81-11ED8294ADF1}"/>
              </a:ext>
            </a:extLst>
          </p:cNvPr>
          <p:cNvPicPr>
            <a:picLocks noChangeAspect="1"/>
          </p:cNvPicPr>
          <p:nvPr/>
        </p:nvPicPr>
        <p:blipFill>
          <a:blip r:embed="rId4"/>
          <a:stretch>
            <a:fillRect/>
          </a:stretch>
        </p:blipFill>
        <p:spPr>
          <a:xfrm>
            <a:off x="0" y="19861"/>
            <a:ext cx="9144000" cy="6835967"/>
          </a:xfrm>
          <a:prstGeom prst="rect">
            <a:avLst/>
          </a:prstGeom>
        </p:spPr>
      </p:pic>
    </p:spTree>
    <p:extLst>
      <p:ext uri="{BB962C8B-B14F-4D97-AF65-F5344CB8AC3E}">
        <p14:creationId xmlns:p14="http://schemas.microsoft.com/office/powerpoint/2010/main" val="109851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a:extLst>
            <a:ext uri="{FF2B5EF4-FFF2-40B4-BE49-F238E27FC236}">
              <a16:creationId xmlns:a16="http://schemas.microsoft.com/office/drawing/2014/main" id="{47E5B3E1-6AD1-8A17-A482-72A9F3525E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6231A8-9D95-F010-E803-929095C6B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C77B99-9118-7A78-A749-D7927CF49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9204B3B-FFA1-1611-1849-145416D1DE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6" name="Picture 15">
            <a:extLst>
              <a:ext uri="{FF2B5EF4-FFF2-40B4-BE49-F238E27FC236}">
                <a16:creationId xmlns:a16="http://schemas.microsoft.com/office/drawing/2014/main" id="{7EC82055-467C-60CB-F47C-768E824814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5668A3DD-D156-A9E9-48B7-7F4E19C7560C}"/>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8</a:t>
            </a:fld>
            <a:endParaRPr lang="en-US"/>
          </a:p>
        </p:txBody>
      </p:sp>
      <p:pic>
        <p:nvPicPr>
          <p:cNvPr id="9" name="Picture 8">
            <a:extLst>
              <a:ext uri="{FF2B5EF4-FFF2-40B4-BE49-F238E27FC236}">
                <a16:creationId xmlns:a16="http://schemas.microsoft.com/office/drawing/2014/main" id="{0C85C324-1315-8774-2FE5-83C26C7BFF4C}"/>
              </a:ext>
            </a:extLst>
          </p:cNvPr>
          <p:cNvPicPr>
            <a:picLocks noChangeAspect="1"/>
          </p:cNvPicPr>
          <p:nvPr/>
        </p:nvPicPr>
        <p:blipFill>
          <a:blip r:embed="rId4"/>
          <a:stretch>
            <a:fillRect/>
          </a:stretch>
        </p:blipFill>
        <p:spPr>
          <a:xfrm>
            <a:off x="0" y="0"/>
            <a:ext cx="9144000" cy="6808963"/>
          </a:xfrm>
          <a:prstGeom prst="rect">
            <a:avLst/>
          </a:prstGeom>
        </p:spPr>
      </p:pic>
    </p:spTree>
    <p:extLst>
      <p:ext uri="{BB962C8B-B14F-4D97-AF65-F5344CB8AC3E}">
        <p14:creationId xmlns:p14="http://schemas.microsoft.com/office/powerpoint/2010/main" val="4023018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a:extLst>
            <a:ext uri="{FF2B5EF4-FFF2-40B4-BE49-F238E27FC236}">
              <a16:creationId xmlns:a16="http://schemas.microsoft.com/office/drawing/2014/main" id="{47E5B3E1-6AD1-8A17-A482-72A9F3525E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6231A8-9D95-F010-E803-929095C6B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C77B99-9118-7A78-A749-D7927CF49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9204B3B-FFA1-1611-1849-145416D1DEF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6" name="Picture 15">
            <a:extLst>
              <a:ext uri="{FF2B5EF4-FFF2-40B4-BE49-F238E27FC236}">
                <a16:creationId xmlns:a16="http://schemas.microsoft.com/office/drawing/2014/main" id="{7EC82055-467C-60CB-F47C-768E824814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5668A3DD-D156-A9E9-48B7-7F4E19C7560C}"/>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9</a:t>
            </a:fld>
            <a:endParaRPr lang="en-US"/>
          </a:p>
        </p:txBody>
      </p:sp>
      <p:pic>
        <p:nvPicPr>
          <p:cNvPr id="9" name="Picture 8">
            <a:extLst>
              <a:ext uri="{FF2B5EF4-FFF2-40B4-BE49-F238E27FC236}">
                <a16:creationId xmlns:a16="http://schemas.microsoft.com/office/drawing/2014/main" id="{B7AB5092-B7E7-26BE-FAE2-6108379D80F0}"/>
              </a:ext>
            </a:extLst>
          </p:cNvPr>
          <p:cNvPicPr>
            <a:picLocks noChangeAspect="1"/>
          </p:cNvPicPr>
          <p:nvPr/>
        </p:nvPicPr>
        <p:blipFill>
          <a:blip r:embed="rId4"/>
          <a:stretch>
            <a:fillRect/>
          </a:stretch>
        </p:blipFill>
        <p:spPr>
          <a:xfrm>
            <a:off x="128954" y="1302745"/>
            <a:ext cx="8046845" cy="4188051"/>
          </a:xfrm>
          <a:prstGeom prst="rect">
            <a:avLst/>
          </a:prstGeom>
        </p:spPr>
      </p:pic>
      <p:sp>
        <p:nvSpPr>
          <p:cNvPr id="11" name="TextBox 10">
            <a:extLst>
              <a:ext uri="{FF2B5EF4-FFF2-40B4-BE49-F238E27FC236}">
                <a16:creationId xmlns:a16="http://schemas.microsoft.com/office/drawing/2014/main" id="{B4833768-A3E7-4449-85EF-5F0AAC0B1C88}"/>
              </a:ext>
            </a:extLst>
          </p:cNvPr>
          <p:cNvSpPr txBox="1"/>
          <p:nvPr/>
        </p:nvSpPr>
        <p:spPr>
          <a:xfrm>
            <a:off x="128954" y="376455"/>
            <a:ext cx="8899636" cy="830997"/>
          </a:xfrm>
          <a:prstGeom prst="rect">
            <a:avLst/>
          </a:prstGeom>
          <a:noFill/>
        </p:spPr>
        <p:txBody>
          <a:bodyPr wrap="square">
            <a:spAutoFit/>
          </a:bodyPr>
          <a:lstStyle/>
          <a:p>
            <a:pPr algn="l"/>
            <a:r>
              <a:rPr lang="en-US" sz="2400" b="1" i="0" dirty="0">
                <a:solidFill>
                  <a:srgbClr val="1F1F1F"/>
                </a:solidFill>
                <a:effectLst/>
                <a:latin typeface="ElsevierGulliver"/>
              </a:rPr>
              <a:t>Measuring the damages of air pollution in the United States (Muller and Mendelsohn, 2007, JEEM)</a:t>
            </a:r>
          </a:p>
        </p:txBody>
      </p:sp>
      <p:sp>
        <p:nvSpPr>
          <p:cNvPr id="13" name="TextBox 12">
            <a:extLst>
              <a:ext uri="{FF2B5EF4-FFF2-40B4-BE49-F238E27FC236}">
                <a16:creationId xmlns:a16="http://schemas.microsoft.com/office/drawing/2014/main" id="{90B4A9C7-BC75-6A0A-C900-709B33FB105F}"/>
              </a:ext>
            </a:extLst>
          </p:cNvPr>
          <p:cNvSpPr txBox="1"/>
          <p:nvPr/>
        </p:nvSpPr>
        <p:spPr>
          <a:xfrm>
            <a:off x="-27284" y="5490796"/>
            <a:ext cx="8801237" cy="830997"/>
          </a:xfrm>
          <a:prstGeom prst="rect">
            <a:avLst/>
          </a:prstGeom>
          <a:noFill/>
        </p:spPr>
        <p:txBody>
          <a:bodyPr wrap="square">
            <a:spAutoFit/>
          </a:bodyPr>
          <a:lstStyle>
            <a:defPPr marR="0" lvl="0" algn="l" rtl="0">
              <a:lnSpc>
                <a:spcPct val="100000"/>
              </a:lnSpc>
              <a:spcBef>
                <a:spcPts val="0"/>
              </a:spcBef>
              <a:spcAft>
                <a:spcPts val="0"/>
              </a:spcAft>
            </a:defPPr>
            <a:lvl1pPr algn="just">
              <a:defRPr>
                <a:solidFill>
                  <a:srgbClr val="1B1B1B"/>
                </a:solidFill>
                <a:effectLst/>
                <a:latin typeface="Source Sans Pro Web"/>
              </a:defRPr>
            </a:lvl1pPr>
          </a:lstStyle>
          <a:p>
            <a:pPr marL="285750" indent="-285750">
              <a:buFont typeface="Arial" panose="020B0604020202020204" pitchFamily="34" charset="0"/>
              <a:buChar char="•"/>
            </a:pPr>
            <a:r>
              <a:rPr lang="en-US" sz="1600" dirty="0"/>
              <a:t>PM2.5 (Fine Particulate Matter) refers to particles in the air that measure less than 2.5 micrometers (</a:t>
            </a:r>
            <a:r>
              <a:rPr lang="en-US" sz="1600" dirty="0" err="1"/>
              <a:t>μm</a:t>
            </a:r>
            <a:r>
              <a:rPr lang="en-US" sz="1600" dirty="0"/>
              <a:t>) in diameter. These particles can include smoke, soot, liquid or solid aerosol particles, and biological matter like mold, bacteria, pollen, and animal dander.</a:t>
            </a:r>
          </a:p>
        </p:txBody>
      </p:sp>
      <p:sp>
        <p:nvSpPr>
          <p:cNvPr id="15" name="TextBox 14">
            <a:extLst>
              <a:ext uri="{FF2B5EF4-FFF2-40B4-BE49-F238E27FC236}">
                <a16:creationId xmlns:a16="http://schemas.microsoft.com/office/drawing/2014/main" id="{5D7F86D2-A70F-8886-E34C-CC7089EEF723}"/>
              </a:ext>
            </a:extLst>
          </p:cNvPr>
          <p:cNvSpPr txBox="1"/>
          <p:nvPr/>
        </p:nvSpPr>
        <p:spPr>
          <a:xfrm>
            <a:off x="-27284" y="6268512"/>
            <a:ext cx="8680972" cy="584775"/>
          </a:xfrm>
          <a:prstGeom prst="rect">
            <a:avLst/>
          </a:prstGeom>
          <a:noFill/>
        </p:spPr>
        <p:txBody>
          <a:bodyPr wrap="square">
            <a:spAutoFit/>
          </a:bodyPr>
          <a:lstStyle/>
          <a:p>
            <a:pPr marL="285750" indent="-285750" algn="just">
              <a:buFont typeface="Arial" panose="020B0604020202020204" pitchFamily="34" charset="0"/>
              <a:buChar char="•"/>
            </a:pPr>
            <a:r>
              <a:rPr lang="en-US" sz="1600" b="0" i="0" dirty="0">
                <a:solidFill>
                  <a:srgbClr val="1B1B1B"/>
                </a:solidFill>
                <a:effectLst/>
                <a:latin typeface="Source Sans Pro Web"/>
              </a:rPr>
              <a:t>The largest source of SO</a:t>
            </a:r>
            <a:r>
              <a:rPr lang="en-US" sz="1600" b="0" i="0" baseline="-25000" dirty="0">
                <a:solidFill>
                  <a:srgbClr val="1B1B1B"/>
                </a:solidFill>
                <a:effectLst/>
                <a:latin typeface="Source Sans Pro Web"/>
              </a:rPr>
              <a:t>2</a:t>
            </a:r>
            <a:r>
              <a:rPr lang="en-US" sz="1600" b="0" i="0" dirty="0">
                <a:solidFill>
                  <a:srgbClr val="1B1B1B"/>
                </a:solidFill>
                <a:effectLst/>
                <a:latin typeface="Source Sans Pro Web"/>
              </a:rPr>
              <a:t> in the atmosphere is the burning of fossil fuels by power plants and other industrial facilities.</a:t>
            </a:r>
            <a:endParaRPr lang="en-US" sz="1600" dirty="0"/>
          </a:p>
        </p:txBody>
      </p:sp>
      <p:pic>
        <p:nvPicPr>
          <p:cNvPr id="17" name="Picture 16">
            <a:extLst>
              <a:ext uri="{FF2B5EF4-FFF2-40B4-BE49-F238E27FC236}">
                <a16:creationId xmlns:a16="http://schemas.microsoft.com/office/drawing/2014/main" id="{04AA5595-8BB1-B49E-C9AB-EC5533DAED22}"/>
              </a:ext>
            </a:extLst>
          </p:cNvPr>
          <p:cNvPicPr>
            <a:picLocks noChangeAspect="1"/>
          </p:cNvPicPr>
          <p:nvPr/>
        </p:nvPicPr>
        <p:blipFill>
          <a:blip r:embed="rId5"/>
          <a:stretch>
            <a:fillRect/>
          </a:stretch>
        </p:blipFill>
        <p:spPr>
          <a:xfrm>
            <a:off x="234460" y="2054578"/>
            <a:ext cx="7948447" cy="502048"/>
          </a:xfrm>
          <a:prstGeom prst="rect">
            <a:avLst/>
          </a:prstGeom>
        </p:spPr>
      </p:pic>
      <p:pic>
        <p:nvPicPr>
          <p:cNvPr id="18" name="Picture 17">
            <a:extLst>
              <a:ext uri="{FF2B5EF4-FFF2-40B4-BE49-F238E27FC236}">
                <a16:creationId xmlns:a16="http://schemas.microsoft.com/office/drawing/2014/main" id="{4250B9E0-9E93-1D32-79EB-C07C06F1A5B4}"/>
              </a:ext>
            </a:extLst>
          </p:cNvPr>
          <p:cNvPicPr>
            <a:picLocks noChangeAspect="1"/>
          </p:cNvPicPr>
          <p:nvPr/>
        </p:nvPicPr>
        <p:blipFill>
          <a:blip r:embed="rId6"/>
          <a:stretch>
            <a:fillRect/>
          </a:stretch>
        </p:blipFill>
        <p:spPr>
          <a:xfrm>
            <a:off x="178525" y="3439415"/>
            <a:ext cx="7954384" cy="602007"/>
          </a:xfrm>
          <a:prstGeom prst="rect">
            <a:avLst/>
          </a:prstGeom>
        </p:spPr>
      </p:pic>
    </p:spTree>
    <p:extLst>
      <p:ext uri="{BB962C8B-B14F-4D97-AF65-F5344CB8AC3E}">
        <p14:creationId xmlns:p14="http://schemas.microsoft.com/office/powerpoint/2010/main" val="280035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134471" y="45320"/>
            <a:ext cx="8875059" cy="719821"/>
          </a:xfrm>
          <a:prstGeom prst="rect">
            <a:avLst/>
          </a:prstGeom>
          <a:noFill/>
          <a:ln>
            <a:noFill/>
          </a:ln>
        </p:spPr>
        <p:txBody>
          <a:bodyPr spcFirstLastPara="1" vert="horz" wrap="square" lIns="80669" tIns="80669" rIns="80669" bIns="80669" rtlCol="0" anchor="ctr" anchorCtr="0">
            <a:normAutofit/>
          </a:bodyPr>
          <a:lstStyle/>
          <a:p>
            <a:pPr>
              <a:spcBef>
                <a:spcPts val="0"/>
              </a:spcBef>
            </a:pPr>
            <a:r>
              <a:rPr lang="en-US" dirty="0">
                <a:latin typeface="+mn-lt"/>
              </a:rPr>
              <a:t>POLICIES TO ADDRESS CLIMATE CHANGE</a:t>
            </a:r>
            <a:endParaRPr dirty="0">
              <a:latin typeface="+mn-lt"/>
            </a:endParaRPr>
          </a:p>
        </p:txBody>
      </p:sp>
      <p:pic>
        <p:nvPicPr>
          <p:cNvPr id="5" name="Picture 4">
            <a:extLst>
              <a:ext uri="{FF2B5EF4-FFF2-40B4-BE49-F238E27FC236}">
                <a16:creationId xmlns:a16="http://schemas.microsoft.com/office/drawing/2014/main" id="{CCD43D49-43FB-31D0-4A34-2B87FB20EF15}"/>
              </a:ext>
            </a:extLst>
          </p:cNvPr>
          <p:cNvPicPr>
            <a:picLocks noChangeAspect="1"/>
          </p:cNvPicPr>
          <p:nvPr/>
        </p:nvPicPr>
        <p:blipFill>
          <a:blip r:embed="rId3"/>
          <a:stretch>
            <a:fillRect/>
          </a:stretch>
        </p:blipFill>
        <p:spPr>
          <a:xfrm>
            <a:off x="146389" y="616592"/>
            <a:ext cx="8563169" cy="4893812"/>
          </a:xfrm>
          <a:prstGeom prst="rect">
            <a:avLst/>
          </a:prstGeom>
        </p:spPr>
      </p:pic>
      <p:sp>
        <p:nvSpPr>
          <p:cNvPr id="9" name="TextBox 8">
            <a:extLst>
              <a:ext uri="{FF2B5EF4-FFF2-40B4-BE49-F238E27FC236}">
                <a16:creationId xmlns:a16="http://schemas.microsoft.com/office/drawing/2014/main" id="{476F5B69-EE41-57BA-E3E8-D91DD7DD8D9D}"/>
              </a:ext>
            </a:extLst>
          </p:cNvPr>
          <p:cNvSpPr txBox="1"/>
          <p:nvPr/>
        </p:nvSpPr>
        <p:spPr>
          <a:xfrm>
            <a:off x="331409" y="5510403"/>
            <a:ext cx="8213050" cy="1070101"/>
          </a:xfrm>
          <a:prstGeom prst="rect">
            <a:avLst/>
          </a:prstGeom>
          <a:noFill/>
        </p:spPr>
        <p:txBody>
          <a:bodyPr wrap="square">
            <a:spAutoFit/>
          </a:bodyPr>
          <a:lstStyle/>
          <a:p>
            <a:r>
              <a:rPr lang="en-US" sz="2118" dirty="0">
                <a:solidFill>
                  <a:srgbClr val="4A5560"/>
                </a:solidFill>
                <a:latin typeface="canada-type-gibson"/>
              </a:rPr>
              <a:t>Renewable subsidies more than doubled between FY 2016 and FY 2022, increasing to $15.6 billion in fiscal year 2022 from $7.4 billion in fiscal year 2016 (both in 2022 dollars).</a:t>
            </a:r>
            <a:endParaRPr lang="en-US" sz="2118" dirty="0"/>
          </a:p>
        </p:txBody>
      </p:sp>
      <p:sp>
        <p:nvSpPr>
          <p:cNvPr id="6" name="TextBox 5">
            <a:extLst>
              <a:ext uri="{FF2B5EF4-FFF2-40B4-BE49-F238E27FC236}">
                <a16:creationId xmlns:a16="http://schemas.microsoft.com/office/drawing/2014/main" id="{F0B299F3-8882-4D98-8F68-017F4CDB6E44}"/>
              </a:ext>
            </a:extLst>
          </p:cNvPr>
          <p:cNvSpPr txBox="1"/>
          <p:nvPr/>
        </p:nvSpPr>
        <p:spPr>
          <a:xfrm>
            <a:off x="413959" y="5507774"/>
            <a:ext cx="8213050" cy="1396023"/>
          </a:xfrm>
          <a:prstGeom prst="rect">
            <a:avLst/>
          </a:prstGeom>
          <a:solidFill>
            <a:schemeClr val="bg1"/>
          </a:solidFill>
        </p:spPr>
        <p:txBody>
          <a:bodyPr wrap="square">
            <a:spAutoFit/>
          </a:bodyPr>
          <a:lstStyle/>
          <a:p>
            <a:r>
              <a:rPr lang="en-US" sz="2118" dirty="0">
                <a:solidFill>
                  <a:srgbClr val="4A5560"/>
                </a:solidFill>
                <a:latin typeface="canada-type-gibson"/>
              </a:rPr>
              <a:t>The US has shifted its subsidies from fossil fuels to renewable energy, with renewables receiving 77% of energy subsidies in 2022 compared to fossil fuels' 16%. This is a reversal from 2017, when fossil fuels received 70% of energy subsidies worldwide</a:t>
            </a:r>
            <a:endParaRPr lang="en-US" sz="2118" dirty="0"/>
          </a:p>
        </p:txBody>
      </p:sp>
    </p:spTree>
    <p:extLst>
      <p:ext uri="{BB962C8B-B14F-4D97-AF65-F5344CB8AC3E}">
        <p14:creationId xmlns:p14="http://schemas.microsoft.com/office/powerpoint/2010/main" val="245282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134471" y="0"/>
            <a:ext cx="8875059" cy="719821"/>
          </a:xfrm>
          <a:prstGeom prst="rect">
            <a:avLst/>
          </a:prstGeom>
          <a:noFill/>
          <a:ln>
            <a:noFill/>
          </a:ln>
        </p:spPr>
        <p:txBody>
          <a:bodyPr spcFirstLastPara="1" vert="horz" wrap="square" lIns="80669" tIns="80669" rIns="80669" bIns="80669" rtlCol="0" anchor="ctr" anchorCtr="0">
            <a:normAutofit/>
          </a:bodyPr>
          <a:lstStyle/>
          <a:p>
            <a:pPr>
              <a:spcBef>
                <a:spcPts val="0"/>
              </a:spcBef>
            </a:pPr>
            <a:r>
              <a:rPr lang="en-US" dirty="0">
                <a:latin typeface="+mn-lt"/>
              </a:rPr>
              <a:t>POLICIES TO ADDRESS CLIMATE CHANGE</a:t>
            </a:r>
            <a:endParaRPr dirty="0">
              <a:latin typeface="+mn-lt"/>
            </a:endParaRPr>
          </a:p>
        </p:txBody>
      </p:sp>
      <p:sp>
        <p:nvSpPr>
          <p:cNvPr id="9" name="TextBox 8">
            <a:extLst>
              <a:ext uri="{FF2B5EF4-FFF2-40B4-BE49-F238E27FC236}">
                <a16:creationId xmlns:a16="http://schemas.microsoft.com/office/drawing/2014/main" id="{476F5B69-EE41-57BA-E3E8-D91DD7DD8D9D}"/>
              </a:ext>
            </a:extLst>
          </p:cNvPr>
          <p:cNvSpPr txBox="1"/>
          <p:nvPr/>
        </p:nvSpPr>
        <p:spPr>
          <a:xfrm>
            <a:off x="321446" y="5749461"/>
            <a:ext cx="8213050" cy="744178"/>
          </a:xfrm>
          <a:prstGeom prst="rect">
            <a:avLst/>
          </a:prstGeom>
          <a:noFill/>
        </p:spPr>
        <p:txBody>
          <a:bodyPr wrap="square">
            <a:spAutoFit/>
          </a:bodyPr>
          <a:lstStyle/>
          <a:p>
            <a:r>
              <a:rPr lang="en-US" sz="2118" dirty="0">
                <a:solidFill>
                  <a:srgbClr val="4A5560"/>
                </a:solidFill>
                <a:latin typeface="canada-type-gibson"/>
              </a:rPr>
              <a:t>In 2008 renewable energy subsidies accounted for 20 percent of EU energy subsidies. By 2020, this figure had doubled.</a:t>
            </a:r>
            <a:endParaRPr lang="en-US" sz="2118" dirty="0"/>
          </a:p>
        </p:txBody>
      </p:sp>
      <p:pic>
        <p:nvPicPr>
          <p:cNvPr id="3" name="Picture 2">
            <a:extLst>
              <a:ext uri="{FF2B5EF4-FFF2-40B4-BE49-F238E27FC236}">
                <a16:creationId xmlns:a16="http://schemas.microsoft.com/office/drawing/2014/main" id="{EAF4E3E5-529A-4F82-A6BE-53AF4E974BBE}"/>
              </a:ext>
            </a:extLst>
          </p:cNvPr>
          <p:cNvPicPr>
            <a:picLocks noChangeAspect="1"/>
          </p:cNvPicPr>
          <p:nvPr/>
        </p:nvPicPr>
        <p:blipFill>
          <a:blip r:embed="rId3"/>
          <a:stretch>
            <a:fillRect/>
          </a:stretch>
        </p:blipFill>
        <p:spPr>
          <a:xfrm>
            <a:off x="234079" y="550289"/>
            <a:ext cx="8456706" cy="5069695"/>
          </a:xfrm>
          <a:prstGeom prst="rect">
            <a:avLst/>
          </a:prstGeom>
        </p:spPr>
      </p:pic>
    </p:spTree>
    <p:extLst>
      <p:ext uri="{BB962C8B-B14F-4D97-AF65-F5344CB8AC3E}">
        <p14:creationId xmlns:p14="http://schemas.microsoft.com/office/powerpoint/2010/main" val="4102739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a:extLst>
            <a:ext uri="{FF2B5EF4-FFF2-40B4-BE49-F238E27FC236}">
              <a16:creationId xmlns:a16="http://schemas.microsoft.com/office/drawing/2014/main" id="{63695B0B-4E9A-7AB0-B112-C846D307D41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5DD918-56B2-CEEF-2564-B258B2C720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376E49B-16F5-1C33-1478-F5BF2C8F2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78B749-AAB0-7167-100B-9A669BE4FD43}"/>
              </a:ext>
            </a:extLst>
          </p:cNvPr>
          <p:cNvSpPr>
            <a:spLocks noGrp="1"/>
          </p:cNvSpPr>
          <p:nvPr>
            <p:ph type="title"/>
          </p:nvPr>
        </p:nvSpPr>
        <p:spPr>
          <a:xfrm>
            <a:off x="480805" y="1588878"/>
            <a:ext cx="2133002" cy="3680244"/>
          </a:xfrm>
        </p:spPr>
        <p:txBody>
          <a:bodyPr>
            <a:normAutofit/>
          </a:bodyPr>
          <a:lstStyle/>
          <a:p>
            <a:pPr algn="l"/>
            <a:r>
              <a:rPr lang="en-US" sz="2400">
                <a:solidFill>
                  <a:srgbClr val="FFFFFF"/>
                </a:solidFill>
              </a:rPr>
              <a:t>Externalities</a:t>
            </a:r>
          </a:p>
        </p:txBody>
      </p:sp>
      <p:pic>
        <p:nvPicPr>
          <p:cNvPr id="14" name="Picture 13">
            <a:extLst>
              <a:ext uri="{FF2B5EF4-FFF2-40B4-BE49-F238E27FC236}">
                <a16:creationId xmlns:a16="http://schemas.microsoft.com/office/drawing/2014/main" id="{EDD5B690-C329-6C8D-B5B1-68B6A8619A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Content Placeholder 2">
            <a:extLst>
              <a:ext uri="{FF2B5EF4-FFF2-40B4-BE49-F238E27FC236}">
                <a16:creationId xmlns:a16="http://schemas.microsoft.com/office/drawing/2014/main" id="{B58F51A8-C72E-75B0-DD19-2AED6C772B85}"/>
              </a:ext>
            </a:extLst>
          </p:cNvPr>
          <p:cNvSpPr>
            <a:spLocks noGrp="1"/>
          </p:cNvSpPr>
          <p:nvPr>
            <p:ph idx="1"/>
          </p:nvPr>
        </p:nvSpPr>
        <p:spPr>
          <a:xfrm>
            <a:off x="3364636" y="150920"/>
            <a:ext cx="5693099" cy="2238597"/>
          </a:xfrm>
        </p:spPr>
        <p:txBody>
          <a:bodyPr anchor="ctr">
            <a:normAutofit/>
          </a:bodyPr>
          <a:lstStyle/>
          <a:p>
            <a:pPr lvl="1">
              <a:lnSpc>
                <a:spcPct val="110000"/>
              </a:lnSpc>
              <a:spcAft>
                <a:spcPts val="500"/>
              </a:spcAft>
            </a:pPr>
            <a:r>
              <a:rPr lang="en-US" sz="1600" i="1" dirty="0"/>
              <a:t>Examples</a:t>
            </a:r>
            <a:r>
              <a:rPr lang="en-US" sz="1600" dirty="0"/>
              <a:t> of </a:t>
            </a:r>
            <a:r>
              <a:rPr lang="en-US" sz="1600" i="1" dirty="0"/>
              <a:t>negative</a:t>
            </a:r>
            <a:r>
              <a:rPr lang="en-US" sz="1600" dirty="0"/>
              <a:t> externalities:</a:t>
            </a:r>
          </a:p>
          <a:p>
            <a:pPr lvl="2">
              <a:lnSpc>
                <a:spcPct val="110000"/>
              </a:lnSpc>
              <a:spcAft>
                <a:spcPts val="500"/>
              </a:spcAft>
            </a:pPr>
            <a:r>
              <a:rPr lang="en-US" b="1" dirty="0"/>
              <a:t>Consumption externality</a:t>
            </a:r>
            <a:r>
              <a:rPr lang="en-US" dirty="0"/>
              <a:t>, a roommate streaming online which slows down the internet speed of other roommates.</a:t>
            </a:r>
          </a:p>
        </p:txBody>
      </p:sp>
      <p:pic>
        <p:nvPicPr>
          <p:cNvPr id="16" name="Picture 15">
            <a:extLst>
              <a:ext uri="{FF2B5EF4-FFF2-40B4-BE49-F238E27FC236}">
                <a16:creationId xmlns:a16="http://schemas.microsoft.com/office/drawing/2014/main" id="{9FB2C70E-98F9-A1A2-09E2-579FB78AE4D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D174AD46-33E8-52CD-3448-BA8A6742541D}"/>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12</a:t>
            </a:fld>
            <a:endParaRPr lang="en-US"/>
          </a:p>
        </p:txBody>
      </p:sp>
      <p:pic>
        <p:nvPicPr>
          <p:cNvPr id="9" name="Picture 8">
            <a:extLst>
              <a:ext uri="{FF2B5EF4-FFF2-40B4-BE49-F238E27FC236}">
                <a16:creationId xmlns:a16="http://schemas.microsoft.com/office/drawing/2014/main" id="{39C6142C-75D6-B4FA-4943-63928860983E}"/>
              </a:ext>
            </a:extLst>
          </p:cNvPr>
          <p:cNvPicPr>
            <a:picLocks noChangeAspect="1"/>
          </p:cNvPicPr>
          <p:nvPr/>
        </p:nvPicPr>
        <p:blipFill>
          <a:blip r:embed="rId4"/>
          <a:stretch>
            <a:fillRect/>
          </a:stretch>
        </p:blipFill>
        <p:spPr>
          <a:xfrm>
            <a:off x="3717788" y="2137057"/>
            <a:ext cx="4209627" cy="2806418"/>
          </a:xfrm>
          <a:prstGeom prst="rect">
            <a:avLst/>
          </a:prstGeom>
        </p:spPr>
      </p:pic>
      <p:pic>
        <p:nvPicPr>
          <p:cNvPr id="13" name="Picture 12">
            <a:extLst>
              <a:ext uri="{FF2B5EF4-FFF2-40B4-BE49-F238E27FC236}">
                <a16:creationId xmlns:a16="http://schemas.microsoft.com/office/drawing/2014/main" id="{A53683FD-0E7A-8F2B-A583-8B199C01F88F}"/>
              </a:ext>
            </a:extLst>
          </p:cNvPr>
          <p:cNvPicPr>
            <a:picLocks noChangeAspect="1"/>
          </p:cNvPicPr>
          <p:nvPr/>
        </p:nvPicPr>
        <p:blipFill>
          <a:blip r:embed="rId5"/>
          <a:stretch>
            <a:fillRect/>
          </a:stretch>
        </p:blipFill>
        <p:spPr>
          <a:xfrm>
            <a:off x="4683918" y="4792555"/>
            <a:ext cx="2390775" cy="1914525"/>
          </a:xfrm>
          <a:prstGeom prst="rect">
            <a:avLst/>
          </a:prstGeom>
        </p:spPr>
      </p:pic>
    </p:spTree>
    <p:extLst>
      <p:ext uri="{BB962C8B-B14F-4D97-AF65-F5344CB8AC3E}">
        <p14:creationId xmlns:p14="http://schemas.microsoft.com/office/powerpoint/2010/main" val="73543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a:extLst>
            <a:ext uri="{FF2B5EF4-FFF2-40B4-BE49-F238E27FC236}">
              <a16:creationId xmlns:a16="http://schemas.microsoft.com/office/drawing/2014/main" id="{D02413D9-7CD5-E2AB-6F9B-5E438738113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EA5BFD-AF7B-AC00-4A45-F11FC5C5ED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1C3DFE4-7CEB-C9CC-6232-0E63B5DEAC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F27A6C-A5C1-98AA-984D-2E9656A38CB0}"/>
              </a:ext>
            </a:extLst>
          </p:cNvPr>
          <p:cNvSpPr>
            <a:spLocks noGrp="1"/>
          </p:cNvSpPr>
          <p:nvPr>
            <p:ph type="title"/>
          </p:nvPr>
        </p:nvSpPr>
        <p:spPr>
          <a:xfrm>
            <a:off x="480805" y="1588878"/>
            <a:ext cx="2133002" cy="3680244"/>
          </a:xfrm>
        </p:spPr>
        <p:txBody>
          <a:bodyPr>
            <a:normAutofit/>
          </a:bodyPr>
          <a:lstStyle/>
          <a:p>
            <a:pPr algn="l"/>
            <a:r>
              <a:rPr lang="en-US" sz="2400">
                <a:solidFill>
                  <a:srgbClr val="FFFFFF"/>
                </a:solidFill>
              </a:rPr>
              <a:t>Externalities</a:t>
            </a:r>
          </a:p>
        </p:txBody>
      </p:sp>
      <p:pic>
        <p:nvPicPr>
          <p:cNvPr id="14" name="Picture 13">
            <a:extLst>
              <a:ext uri="{FF2B5EF4-FFF2-40B4-BE49-F238E27FC236}">
                <a16:creationId xmlns:a16="http://schemas.microsoft.com/office/drawing/2014/main" id="{5954DDC6-EED6-A4A7-2D1D-3D100A9006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Content Placeholder 2">
            <a:extLst>
              <a:ext uri="{FF2B5EF4-FFF2-40B4-BE49-F238E27FC236}">
                <a16:creationId xmlns:a16="http://schemas.microsoft.com/office/drawing/2014/main" id="{AF8529AD-859D-12DD-D2E7-21F819805CC4}"/>
              </a:ext>
            </a:extLst>
          </p:cNvPr>
          <p:cNvSpPr>
            <a:spLocks noGrp="1"/>
          </p:cNvSpPr>
          <p:nvPr>
            <p:ph idx="1"/>
          </p:nvPr>
        </p:nvSpPr>
        <p:spPr>
          <a:xfrm>
            <a:off x="3364636" y="150920"/>
            <a:ext cx="5693099" cy="2238597"/>
          </a:xfrm>
        </p:spPr>
        <p:txBody>
          <a:bodyPr anchor="ctr">
            <a:normAutofit/>
          </a:bodyPr>
          <a:lstStyle/>
          <a:p>
            <a:pPr lvl="1">
              <a:lnSpc>
                <a:spcPct val="110000"/>
              </a:lnSpc>
              <a:spcAft>
                <a:spcPts val="500"/>
              </a:spcAft>
            </a:pPr>
            <a:r>
              <a:rPr lang="en-US" sz="1600" i="1" dirty="0"/>
              <a:t>Examples</a:t>
            </a:r>
            <a:r>
              <a:rPr lang="en-US" sz="1600" dirty="0"/>
              <a:t> of </a:t>
            </a:r>
            <a:r>
              <a:rPr lang="en-US" sz="1600" i="1" dirty="0"/>
              <a:t>negative</a:t>
            </a:r>
            <a:r>
              <a:rPr lang="en-US" sz="1600" dirty="0"/>
              <a:t> externalities:</a:t>
            </a:r>
          </a:p>
          <a:p>
            <a:pPr lvl="2">
              <a:lnSpc>
                <a:spcPct val="110000"/>
              </a:lnSpc>
              <a:spcAft>
                <a:spcPts val="500"/>
              </a:spcAft>
            </a:pPr>
            <a:r>
              <a:rPr lang="en-US" dirty="0"/>
              <a:t>The decrease in market prices after one firm brings more units for sale </a:t>
            </a:r>
            <a:r>
              <a:rPr lang="en-US" b="1" i="1" dirty="0">
                <a:solidFill>
                  <a:srgbClr val="0070C0"/>
                </a:solidFill>
              </a:rPr>
              <a:t>cannot</a:t>
            </a:r>
            <a:r>
              <a:rPr lang="en-US" b="1" dirty="0">
                <a:solidFill>
                  <a:srgbClr val="0070C0"/>
                </a:solidFill>
              </a:rPr>
              <a:t> be </a:t>
            </a:r>
            <a:r>
              <a:rPr lang="en-US" dirty="0"/>
              <a:t>considered an externality. </a:t>
            </a:r>
          </a:p>
          <a:p>
            <a:pPr lvl="3">
              <a:lnSpc>
                <a:spcPct val="110000"/>
              </a:lnSpc>
              <a:spcBef>
                <a:spcPts val="0"/>
              </a:spcBef>
              <a:spcAft>
                <a:spcPts val="500"/>
              </a:spcAft>
            </a:pPr>
            <a:r>
              <a:rPr lang="en-US" sz="1600" dirty="0"/>
              <a:t>This effect is transmitted via prices since a market for the good exists.</a:t>
            </a:r>
          </a:p>
        </p:txBody>
      </p:sp>
      <p:pic>
        <p:nvPicPr>
          <p:cNvPr id="16" name="Picture 15">
            <a:extLst>
              <a:ext uri="{FF2B5EF4-FFF2-40B4-BE49-F238E27FC236}">
                <a16:creationId xmlns:a16="http://schemas.microsoft.com/office/drawing/2014/main" id="{2C6C86B1-479C-24B3-F511-A643A2088D8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24A2077A-3A6A-DA94-B237-FCEDFB69A22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13</a:t>
            </a:fld>
            <a:endParaRPr lang="en-US"/>
          </a:p>
        </p:txBody>
      </p:sp>
      <p:pic>
        <p:nvPicPr>
          <p:cNvPr id="6" name="Picture 5">
            <a:extLst>
              <a:ext uri="{FF2B5EF4-FFF2-40B4-BE49-F238E27FC236}">
                <a16:creationId xmlns:a16="http://schemas.microsoft.com/office/drawing/2014/main" id="{67EF41CF-3141-466E-F431-92B1EF45A137}"/>
              </a:ext>
            </a:extLst>
          </p:cNvPr>
          <p:cNvPicPr>
            <a:picLocks noChangeAspect="1"/>
          </p:cNvPicPr>
          <p:nvPr/>
        </p:nvPicPr>
        <p:blipFill>
          <a:blip r:embed="rId4"/>
          <a:stretch>
            <a:fillRect/>
          </a:stretch>
        </p:blipFill>
        <p:spPr>
          <a:xfrm>
            <a:off x="4302036" y="2812211"/>
            <a:ext cx="3718396" cy="3071064"/>
          </a:xfrm>
          <a:prstGeom prst="rect">
            <a:avLst/>
          </a:prstGeom>
        </p:spPr>
      </p:pic>
    </p:spTree>
    <p:extLst>
      <p:ext uri="{BB962C8B-B14F-4D97-AF65-F5344CB8AC3E}">
        <p14:creationId xmlns:p14="http://schemas.microsoft.com/office/powerpoint/2010/main" val="552630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Wooden blocks stacked to create a bar graph">
            <a:extLst>
              <a:ext uri="{FF2B5EF4-FFF2-40B4-BE49-F238E27FC236}">
                <a16:creationId xmlns:a16="http://schemas.microsoft.com/office/drawing/2014/main" id="{62773101-F888-8336-EB17-B1D28633B345}"/>
              </a:ext>
            </a:extLst>
          </p:cNvPr>
          <p:cNvPicPr>
            <a:picLocks noChangeAspect="1"/>
          </p:cNvPicPr>
          <p:nvPr/>
        </p:nvPicPr>
        <p:blipFill>
          <a:blip r:embed="rId2"/>
          <a:srcRect l="41435" r="29185" b="-1"/>
          <a:stretch>
            <a:fillRect/>
          </a:stretch>
        </p:blipFill>
        <p:spPr>
          <a:xfrm>
            <a:off x="20" y="10"/>
            <a:ext cx="3018550" cy="6857990"/>
          </a:xfrm>
          <a:prstGeom prst="rect">
            <a:avLst/>
          </a:prstGeom>
        </p:spPr>
      </p:pic>
      <p:sp>
        <p:nvSpPr>
          <p:cNvPr id="22" name="Rectangle 21">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534787" y="92306"/>
            <a:ext cx="5004665" cy="727203"/>
          </a:xfrm>
        </p:spPr>
        <p:txBody>
          <a:bodyPr>
            <a:normAutofit/>
          </a:bodyPr>
          <a:lstStyle/>
          <a:p>
            <a:r>
              <a:rPr lang="en-US" dirty="0"/>
              <a:t>Externalities</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214180" y="831591"/>
            <a:ext cx="5795194" cy="2196282"/>
          </a:xfrm>
        </p:spPr>
        <p:txBody>
          <a:bodyPr>
            <a:normAutofit/>
          </a:bodyPr>
          <a:lstStyle/>
          <a:p>
            <a:pPr lvl="1">
              <a:spcAft>
                <a:spcPts val="500"/>
              </a:spcAft>
            </a:pPr>
            <a:r>
              <a:rPr lang="en-US" sz="2000" i="1" dirty="0"/>
              <a:t>Examples</a:t>
            </a:r>
            <a:r>
              <a:rPr lang="en-US" sz="2000" dirty="0"/>
              <a:t> of </a:t>
            </a:r>
            <a:r>
              <a:rPr lang="en-US" sz="2000" b="1" i="1" dirty="0">
                <a:solidFill>
                  <a:srgbClr val="0070C0"/>
                </a:solidFill>
              </a:rPr>
              <a:t>positive</a:t>
            </a:r>
            <a:r>
              <a:rPr lang="en-US" sz="2000" b="1" dirty="0">
                <a:solidFill>
                  <a:srgbClr val="0070C0"/>
                </a:solidFill>
              </a:rPr>
              <a:t> externalities</a:t>
            </a:r>
            <a:r>
              <a:rPr lang="en-US" sz="2000" dirty="0"/>
              <a:t>:</a:t>
            </a:r>
          </a:p>
          <a:p>
            <a:pPr lvl="2">
              <a:spcAft>
                <a:spcPts val="500"/>
              </a:spcAft>
            </a:pPr>
            <a:r>
              <a:rPr lang="en-US" sz="1800" dirty="0"/>
              <a:t>Consumption externality, an individual choosing to vaccinate helps other individuals around to be better protected.</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14</a:t>
            </a:fld>
            <a:endParaRPr lang="en-US"/>
          </a:p>
        </p:txBody>
      </p:sp>
      <p:pic>
        <p:nvPicPr>
          <p:cNvPr id="6" name="Picture 5">
            <a:extLst>
              <a:ext uri="{FF2B5EF4-FFF2-40B4-BE49-F238E27FC236}">
                <a16:creationId xmlns:a16="http://schemas.microsoft.com/office/drawing/2014/main" id="{10B90545-BEAB-4F6A-41FE-8E26FAB39DFD}"/>
              </a:ext>
            </a:extLst>
          </p:cNvPr>
          <p:cNvPicPr>
            <a:picLocks noChangeAspect="1"/>
          </p:cNvPicPr>
          <p:nvPr/>
        </p:nvPicPr>
        <p:blipFill>
          <a:blip r:embed="rId4"/>
          <a:stretch>
            <a:fillRect/>
          </a:stretch>
        </p:blipFill>
        <p:spPr>
          <a:xfrm>
            <a:off x="4953089" y="3859464"/>
            <a:ext cx="2619375" cy="1743075"/>
          </a:xfrm>
          <a:prstGeom prst="rect">
            <a:avLst/>
          </a:prstGeom>
        </p:spPr>
      </p:pic>
    </p:spTree>
    <p:extLst>
      <p:ext uri="{BB962C8B-B14F-4D97-AF65-F5344CB8AC3E}">
        <p14:creationId xmlns:p14="http://schemas.microsoft.com/office/powerpoint/2010/main" val="1015656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BBFDE701-B65E-25C2-F60D-AC07F882ACF1}"/>
            </a:ext>
          </a:extLst>
        </p:cNvPr>
        <p:cNvGrpSpPr/>
        <p:nvPr/>
      </p:nvGrpSpPr>
      <p:grpSpPr>
        <a:xfrm>
          <a:off x="0" y="0"/>
          <a:ext cx="0" cy="0"/>
          <a:chOff x="0" y="0"/>
          <a:chExt cx="0" cy="0"/>
        </a:xfrm>
      </p:grpSpPr>
      <p:pic>
        <p:nvPicPr>
          <p:cNvPr id="38"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41" name="Rectangle 40">
            <a:extLst>
              <a:ext uri="{FF2B5EF4-FFF2-40B4-BE49-F238E27FC236}">
                <a16:creationId xmlns:a16="http://schemas.microsoft.com/office/drawing/2014/main" id="{45873676-3D69-48B0-BA02-D759766A90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2">
            <a:extLst>
              <a:ext uri="{FF2B5EF4-FFF2-40B4-BE49-F238E27FC236}">
                <a16:creationId xmlns:a16="http://schemas.microsoft.com/office/drawing/2014/main" id="{248E96D7-6599-4607-9958-FD9E1000131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Connector 36">
            <a:extLst>
              <a:ext uri="{FF2B5EF4-FFF2-40B4-BE49-F238E27FC236}">
                <a16:creationId xmlns:a16="http://schemas.microsoft.com/office/drawing/2014/main" id="{99478AA5-D1D0-4B5E-9FDE-6F55026DA3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229100"/>
            <a:ext cx="9144000" cy="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3CA8EEE2-DA9A-4635-9B41-33EB565145F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A6F05D9F-49A9-45B4-B171-844CF373C58D}"/>
              </a:ext>
            </a:extLst>
          </p:cNvPr>
          <p:cNvSpPr>
            <a:spLocks noGrp="1"/>
          </p:cNvSpPr>
          <p:nvPr>
            <p:ph type="title"/>
          </p:nvPr>
        </p:nvSpPr>
        <p:spPr>
          <a:xfrm>
            <a:off x="859536" y="4437888"/>
            <a:ext cx="7424928" cy="1116711"/>
          </a:xfrm>
        </p:spPr>
        <p:txBody>
          <a:bodyPr vert="horz" lIns="91440" tIns="45720" rIns="91440" bIns="45720" rtlCol="0" anchor="b">
            <a:normAutofit/>
          </a:bodyPr>
          <a:lstStyle/>
          <a:p>
            <a:r>
              <a:rPr lang="en-US" sz="4800"/>
              <a:t>Positive Externalities</a:t>
            </a:r>
          </a:p>
        </p:txBody>
      </p:sp>
      <p:sp>
        <p:nvSpPr>
          <p:cNvPr id="5" name="Slide Number Placeholder 4">
            <a:extLst>
              <a:ext uri="{FF2B5EF4-FFF2-40B4-BE49-F238E27FC236}">
                <a16:creationId xmlns:a16="http://schemas.microsoft.com/office/drawing/2014/main" id="{96BBC1B5-9754-8C90-928D-922549DCFCE0}"/>
              </a:ext>
            </a:extLst>
          </p:cNvPr>
          <p:cNvSpPr>
            <a:spLocks noGrp="1"/>
          </p:cNvSpPr>
          <p:nvPr>
            <p:ph type="sldNum" sz="quarter" idx="12"/>
          </p:nvPr>
        </p:nvSpPr>
        <p:spPr>
          <a:xfrm>
            <a:off x="7885508" y="5883275"/>
            <a:ext cx="573161" cy="365125"/>
          </a:xfrm>
        </p:spPr>
        <p:txBody>
          <a:bodyPr vert="horz" lIns="91440" tIns="45720" rIns="91440" bIns="45720" rtlCol="0" anchor="ctr">
            <a:normAutofit/>
          </a:bodyPr>
          <a:lstStyle/>
          <a:p>
            <a:pPr>
              <a:spcAft>
                <a:spcPts val="600"/>
              </a:spcAft>
            </a:pPr>
            <a:fld id="{2A17F1C3-D8CF-D841-A262-BC1128EB65E3}" type="slidenum">
              <a:rPr lang="en-US" smtClean="0"/>
              <a:pPr>
                <a:spcAft>
                  <a:spcPts val="600"/>
                </a:spcAft>
              </a:pPr>
              <a:t>15</a:t>
            </a:fld>
            <a:endParaRPr lang="en-US"/>
          </a:p>
        </p:txBody>
      </p:sp>
      <p:pic>
        <p:nvPicPr>
          <p:cNvPr id="12" name="Picture 11">
            <a:extLst>
              <a:ext uri="{FF2B5EF4-FFF2-40B4-BE49-F238E27FC236}">
                <a16:creationId xmlns:a16="http://schemas.microsoft.com/office/drawing/2014/main" id="{F60145CD-9A1E-6EE8-FF77-EAD175036479}"/>
              </a:ext>
            </a:extLst>
          </p:cNvPr>
          <p:cNvPicPr>
            <a:picLocks noChangeAspect="1"/>
          </p:cNvPicPr>
          <p:nvPr/>
        </p:nvPicPr>
        <p:blipFill>
          <a:blip r:embed="rId4"/>
          <a:stretch>
            <a:fillRect/>
          </a:stretch>
        </p:blipFill>
        <p:spPr>
          <a:xfrm>
            <a:off x="0" y="473014"/>
            <a:ext cx="9144000" cy="5911970"/>
          </a:xfrm>
          <a:prstGeom prst="rect">
            <a:avLst/>
          </a:prstGeom>
        </p:spPr>
      </p:pic>
    </p:spTree>
    <p:extLst>
      <p:ext uri="{BB962C8B-B14F-4D97-AF65-F5344CB8AC3E}">
        <p14:creationId xmlns:p14="http://schemas.microsoft.com/office/powerpoint/2010/main" val="328169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A54DFDF2-D52F-A349-2C12-E0DC3D39189F}"/>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68787EC-2DCD-6A34-327A-43A6D0DFC0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Wooden blocks stacked to create a bar graph">
            <a:extLst>
              <a:ext uri="{FF2B5EF4-FFF2-40B4-BE49-F238E27FC236}">
                <a16:creationId xmlns:a16="http://schemas.microsoft.com/office/drawing/2014/main" id="{D36B0772-E057-B52C-7423-929A7EA8458B}"/>
              </a:ext>
            </a:extLst>
          </p:cNvPr>
          <p:cNvPicPr>
            <a:picLocks noChangeAspect="1"/>
          </p:cNvPicPr>
          <p:nvPr/>
        </p:nvPicPr>
        <p:blipFill>
          <a:blip r:embed="rId2"/>
          <a:srcRect l="41435" r="29185" b="-1"/>
          <a:stretch>
            <a:fillRect/>
          </a:stretch>
        </p:blipFill>
        <p:spPr>
          <a:xfrm>
            <a:off x="20" y="10"/>
            <a:ext cx="3018550" cy="6857990"/>
          </a:xfrm>
          <a:prstGeom prst="rect">
            <a:avLst/>
          </a:prstGeom>
        </p:spPr>
      </p:pic>
      <p:sp>
        <p:nvSpPr>
          <p:cNvPr id="22" name="Rectangle 21">
            <a:extLst>
              <a:ext uri="{FF2B5EF4-FFF2-40B4-BE49-F238E27FC236}">
                <a16:creationId xmlns:a16="http://schemas.microsoft.com/office/drawing/2014/main" id="{A764CBC6-1EB3-08D2-A0A1-37A2FAE66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4BCCD5B3-3F9F-7357-1776-9C97C4F42B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689F933B-3439-1D7F-EE0B-8D8133A9DF95}"/>
              </a:ext>
            </a:extLst>
          </p:cNvPr>
          <p:cNvSpPr>
            <a:spLocks noGrp="1"/>
          </p:cNvSpPr>
          <p:nvPr>
            <p:ph type="title"/>
          </p:nvPr>
        </p:nvSpPr>
        <p:spPr>
          <a:xfrm>
            <a:off x="3348786" y="92306"/>
            <a:ext cx="5004665" cy="974495"/>
          </a:xfrm>
        </p:spPr>
        <p:txBody>
          <a:bodyPr>
            <a:normAutofit/>
          </a:bodyPr>
          <a:lstStyle/>
          <a:p>
            <a:r>
              <a:rPr lang="en-US" dirty="0"/>
              <a:t>Externalities</a:t>
            </a:r>
          </a:p>
        </p:txBody>
      </p:sp>
      <p:sp>
        <p:nvSpPr>
          <p:cNvPr id="3" name="Content Placeholder 2">
            <a:extLst>
              <a:ext uri="{FF2B5EF4-FFF2-40B4-BE49-F238E27FC236}">
                <a16:creationId xmlns:a16="http://schemas.microsoft.com/office/drawing/2014/main" id="{1E333428-DB85-E073-9A82-70F8E4C25322}"/>
              </a:ext>
            </a:extLst>
          </p:cNvPr>
          <p:cNvSpPr>
            <a:spLocks noGrp="1"/>
          </p:cNvSpPr>
          <p:nvPr>
            <p:ph idx="1"/>
          </p:nvPr>
        </p:nvSpPr>
        <p:spPr>
          <a:xfrm>
            <a:off x="3348786" y="1066802"/>
            <a:ext cx="5795194" cy="1909311"/>
          </a:xfrm>
        </p:spPr>
        <p:txBody>
          <a:bodyPr>
            <a:normAutofit/>
          </a:bodyPr>
          <a:lstStyle/>
          <a:p>
            <a:pPr lvl="1">
              <a:spcAft>
                <a:spcPts val="500"/>
              </a:spcAft>
            </a:pPr>
            <a:r>
              <a:rPr lang="en-US" sz="2000" i="1" dirty="0"/>
              <a:t>Examples</a:t>
            </a:r>
            <a:r>
              <a:rPr lang="en-US" sz="2000" dirty="0"/>
              <a:t> of </a:t>
            </a:r>
            <a:r>
              <a:rPr lang="en-US" sz="2000" i="1" dirty="0"/>
              <a:t>positive</a:t>
            </a:r>
            <a:r>
              <a:rPr lang="en-US" sz="2000" dirty="0"/>
              <a:t> externalities:</a:t>
            </a:r>
          </a:p>
          <a:p>
            <a:pPr lvl="2">
              <a:spcAft>
                <a:spcPts val="500"/>
              </a:spcAft>
            </a:pPr>
            <a:r>
              <a:rPr lang="en-US" sz="1800" dirty="0"/>
              <a:t>Production externality, an unpatented R&amp;D completed by a university which can be used for free.</a:t>
            </a:r>
          </a:p>
        </p:txBody>
      </p:sp>
      <p:sp>
        <p:nvSpPr>
          <p:cNvPr id="5" name="Slide Number Placeholder 4">
            <a:extLst>
              <a:ext uri="{FF2B5EF4-FFF2-40B4-BE49-F238E27FC236}">
                <a16:creationId xmlns:a16="http://schemas.microsoft.com/office/drawing/2014/main" id="{74D1B863-216C-FD03-0CF1-D2CA0B2517F1}"/>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16</a:t>
            </a:fld>
            <a:endParaRPr lang="en-US"/>
          </a:p>
        </p:txBody>
      </p:sp>
      <p:pic>
        <p:nvPicPr>
          <p:cNvPr id="9" name="Picture 8">
            <a:extLst>
              <a:ext uri="{FF2B5EF4-FFF2-40B4-BE49-F238E27FC236}">
                <a16:creationId xmlns:a16="http://schemas.microsoft.com/office/drawing/2014/main" id="{F5EF98FA-9CE7-8F17-44F6-EA5898CCB360}"/>
              </a:ext>
            </a:extLst>
          </p:cNvPr>
          <p:cNvPicPr>
            <a:picLocks noChangeAspect="1"/>
          </p:cNvPicPr>
          <p:nvPr/>
        </p:nvPicPr>
        <p:blipFill>
          <a:blip r:embed="rId4"/>
          <a:stretch>
            <a:fillRect/>
          </a:stretch>
        </p:blipFill>
        <p:spPr>
          <a:xfrm>
            <a:off x="5268563" y="2677784"/>
            <a:ext cx="3875417" cy="2583611"/>
          </a:xfrm>
          <a:prstGeom prst="rect">
            <a:avLst/>
          </a:prstGeom>
        </p:spPr>
      </p:pic>
      <p:pic>
        <p:nvPicPr>
          <p:cNvPr id="11" name="Picture 10">
            <a:extLst>
              <a:ext uri="{FF2B5EF4-FFF2-40B4-BE49-F238E27FC236}">
                <a16:creationId xmlns:a16="http://schemas.microsoft.com/office/drawing/2014/main" id="{42747915-BF67-28B3-1AB6-BF27EA96184B}"/>
              </a:ext>
            </a:extLst>
          </p:cNvPr>
          <p:cNvPicPr>
            <a:picLocks noChangeAspect="1"/>
          </p:cNvPicPr>
          <p:nvPr/>
        </p:nvPicPr>
        <p:blipFill>
          <a:blip r:embed="rId5"/>
          <a:stretch>
            <a:fillRect/>
          </a:stretch>
        </p:blipFill>
        <p:spPr>
          <a:xfrm>
            <a:off x="1638691" y="3341701"/>
            <a:ext cx="3771899" cy="2490787"/>
          </a:xfrm>
          <a:prstGeom prst="rect">
            <a:avLst/>
          </a:prstGeom>
        </p:spPr>
      </p:pic>
    </p:spTree>
    <p:extLst>
      <p:ext uri="{BB962C8B-B14F-4D97-AF65-F5344CB8AC3E}">
        <p14:creationId xmlns:p14="http://schemas.microsoft.com/office/powerpoint/2010/main" val="13308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2D30E3-CD1B-D2C4-DBEB-FC4DB927DCCD}"/>
            </a:ext>
          </a:extLst>
        </p:cNvPr>
        <p:cNvGrpSpPr/>
        <p:nvPr/>
      </p:nvGrpSpPr>
      <p:grpSpPr>
        <a:xfrm>
          <a:off x="0" y="0"/>
          <a:ext cx="0" cy="0"/>
          <a:chOff x="0" y="0"/>
          <a:chExt cx="0" cy="0"/>
        </a:xfrm>
      </p:grpSpPr>
      <p:pic>
        <p:nvPicPr>
          <p:cNvPr id="29" name="Picture 2">
            <a:extLst>
              <a:ext uri="{FF2B5EF4-FFF2-40B4-BE49-F238E27FC236}">
                <a16:creationId xmlns:a16="http://schemas.microsoft.com/office/drawing/2014/main" id="{B1981535-B5AA-4E0C-ACE5-925CC19B20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BF97D060-AA7E-4411-BA62-28BD1EBD55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33" name="Rectangle 32">
            <a:extLst>
              <a:ext uri="{FF2B5EF4-FFF2-40B4-BE49-F238E27FC236}">
                <a16:creationId xmlns:a16="http://schemas.microsoft.com/office/drawing/2014/main" id="{57E607C4-A0A1-44FA-981D-EA3B813963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08D97526-B9D9-4257-B6A9-9D79889749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Slide Number Placeholder 4">
            <a:extLst>
              <a:ext uri="{FF2B5EF4-FFF2-40B4-BE49-F238E27FC236}">
                <a16:creationId xmlns:a16="http://schemas.microsoft.com/office/drawing/2014/main" id="{D5EEBE50-4B99-F22A-5930-5856A0C8D58A}"/>
              </a:ext>
            </a:extLst>
          </p:cNvPr>
          <p:cNvSpPr>
            <a:spLocks noGrp="1"/>
          </p:cNvSpPr>
          <p:nvPr>
            <p:ph type="sldNum" sz="quarter" idx="12"/>
          </p:nvPr>
        </p:nvSpPr>
        <p:spPr>
          <a:xfrm>
            <a:off x="7885508" y="6431916"/>
            <a:ext cx="715044" cy="365125"/>
          </a:xfrm>
        </p:spPr>
        <p:txBody>
          <a:bodyPr vert="horz" lIns="91440" tIns="45720" rIns="91440" bIns="45720" rtlCol="0" anchor="ctr">
            <a:normAutofit/>
          </a:bodyPr>
          <a:lstStyle/>
          <a:p>
            <a:pPr>
              <a:spcAft>
                <a:spcPts val="600"/>
              </a:spcAft>
            </a:pPr>
            <a:fld id="{2A17F1C3-D8CF-D841-A262-BC1128EB65E3}" type="slidenum">
              <a:rPr lang="en-US" smtClean="0"/>
              <a:pPr>
                <a:spcAft>
                  <a:spcPts val="600"/>
                </a:spcAft>
              </a:pPr>
              <a:t>17</a:t>
            </a:fld>
            <a:endParaRPr lang="en-US"/>
          </a:p>
        </p:txBody>
      </p:sp>
      <p:pic>
        <p:nvPicPr>
          <p:cNvPr id="15" name="Picture 14">
            <a:extLst>
              <a:ext uri="{FF2B5EF4-FFF2-40B4-BE49-F238E27FC236}">
                <a16:creationId xmlns:a16="http://schemas.microsoft.com/office/drawing/2014/main" id="{44E71ABC-04B1-751A-AFB7-44729FA7C705}"/>
              </a:ext>
            </a:extLst>
          </p:cNvPr>
          <p:cNvPicPr>
            <a:picLocks noChangeAspect="1"/>
          </p:cNvPicPr>
          <p:nvPr/>
        </p:nvPicPr>
        <p:blipFill>
          <a:blip r:embed="rId4"/>
          <a:stretch>
            <a:fillRect/>
          </a:stretch>
        </p:blipFill>
        <p:spPr>
          <a:xfrm>
            <a:off x="756953" y="0"/>
            <a:ext cx="7630093" cy="6858000"/>
          </a:xfrm>
          <a:prstGeom prst="rect">
            <a:avLst/>
          </a:prstGeom>
        </p:spPr>
      </p:pic>
    </p:spTree>
    <p:extLst>
      <p:ext uri="{BB962C8B-B14F-4D97-AF65-F5344CB8AC3E}">
        <p14:creationId xmlns:p14="http://schemas.microsoft.com/office/powerpoint/2010/main" val="23166630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ipes over the sea">
            <a:extLst>
              <a:ext uri="{FF2B5EF4-FFF2-40B4-BE49-F238E27FC236}">
                <a16:creationId xmlns:a16="http://schemas.microsoft.com/office/drawing/2014/main" id="{900EBB28-2960-8C69-EF73-4959665E27F6}"/>
              </a:ext>
            </a:extLst>
          </p:cNvPr>
          <p:cNvPicPr>
            <a:picLocks noChangeAspect="1"/>
          </p:cNvPicPr>
          <p:nvPr/>
        </p:nvPicPr>
        <p:blipFill>
          <a:blip r:embed="rId2"/>
          <a:srcRect l="29798" r="3719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348787" y="618517"/>
            <a:ext cx="5004665" cy="1596177"/>
          </a:xfrm>
        </p:spPr>
        <p:txBody>
          <a:bodyPr>
            <a:normAutofit/>
          </a:bodyPr>
          <a:lstStyle/>
          <a:p>
            <a:r>
              <a:rPr lang="en-US"/>
              <a:t>Unregulated Equilibrium</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348786" y="2698812"/>
            <a:ext cx="5404597" cy="3092387"/>
          </a:xfrm>
        </p:spPr>
        <p:txBody>
          <a:bodyPr>
            <a:normAutofit/>
          </a:bodyPr>
          <a:lstStyle/>
          <a:p>
            <a:pPr>
              <a:lnSpc>
                <a:spcPct val="110000"/>
              </a:lnSpc>
              <a:spcAft>
                <a:spcPts val="500"/>
              </a:spcAft>
            </a:pPr>
            <a:r>
              <a:rPr lang="en-US" dirty="0"/>
              <a:t>In the case of a negative externality, like a factory polluting a river, the polluter ignores the effect that its actions have on others, such as poor air quality for citizen living in the area.</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18</a:t>
            </a:fld>
            <a:endParaRPr lang="en-US"/>
          </a:p>
        </p:txBody>
      </p:sp>
    </p:spTree>
    <p:extLst>
      <p:ext uri="{BB962C8B-B14F-4D97-AF65-F5344CB8AC3E}">
        <p14:creationId xmlns:p14="http://schemas.microsoft.com/office/powerpoint/2010/main" val="803931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23607D03-AFF5-AE0F-E0C2-40537F7AAFE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247EDBB-C268-8310-1129-71E6C3371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ipes over the sea">
            <a:extLst>
              <a:ext uri="{FF2B5EF4-FFF2-40B4-BE49-F238E27FC236}">
                <a16:creationId xmlns:a16="http://schemas.microsoft.com/office/drawing/2014/main" id="{C1EDDC14-9BF9-2C5E-29D3-371DAD1DD1B5}"/>
              </a:ext>
            </a:extLst>
          </p:cNvPr>
          <p:cNvPicPr>
            <a:picLocks noChangeAspect="1"/>
          </p:cNvPicPr>
          <p:nvPr/>
        </p:nvPicPr>
        <p:blipFill>
          <a:blip r:embed="rId2"/>
          <a:srcRect l="29798" r="3719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4D6A00F6-F125-6AA9-64F8-DF546CFFF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294DF5A-62B0-7870-1334-D752905181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31AFA53B-1026-8BCB-FB53-003BC890CA9D}"/>
              </a:ext>
            </a:extLst>
          </p:cNvPr>
          <p:cNvSpPr>
            <a:spLocks noGrp="1"/>
          </p:cNvSpPr>
          <p:nvPr>
            <p:ph type="title"/>
          </p:nvPr>
        </p:nvSpPr>
        <p:spPr>
          <a:xfrm>
            <a:off x="3348787" y="618517"/>
            <a:ext cx="5004665" cy="1596177"/>
          </a:xfrm>
        </p:spPr>
        <p:txBody>
          <a:bodyPr>
            <a:normAutofit/>
          </a:bodyPr>
          <a:lstStyle/>
          <a:p>
            <a:r>
              <a:rPr lang="en-US"/>
              <a:t>Unregulated Equilibrium</a:t>
            </a:r>
          </a:p>
        </p:txBody>
      </p:sp>
      <p:sp>
        <p:nvSpPr>
          <p:cNvPr id="3" name="Content Placeholder 2">
            <a:extLst>
              <a:ext uri="{FF2B5EF4-FFF2-40B4-BE49-F238E27FC236}">
                <a16:creationId xmlns:a16="http://schemas.microsoft.com/office/drawing/2014/main" id="{A9F414B4-08D4-9801-B4C1-7A145BD3DA6D}"/>
              </a:ext>
            </a:extLst>
          </p:cNvPr>
          <p:cNvSpPr>
            <a:spLocks noGrp="1"/>
          </p:cNvSpPr>
          <p:nvPr>
            <p:ph idx="1"/>
          </p:nvPr>
        </p:nvSpPr>
        <p:spPr>
          <a:xfrm>
            <a:off x="3395806" y="2660391"/>
            <a:ext cx="5404597" cy="1790840"/>
          </a:xfrm>
        </p:spPr>
        <p:txBody>
          <a:bodyPr>
            <a:normAutofit/>
          </a:bodyPr>
          <a:lstStyle/>
          <a:p>
            <a:pPr algn="just">
              <a:lnSpc>
                <a:spcPct val="110000"/>
              </a:lnSpc>
              <a:spcAft>
                <a:spcPts val="500"/>
              </a:spcAft>
            </a:pPr>
            <a:r>
              <a:rPr lang="en-US" sz="2400" i="1" dirty="0"/>
              <a:t>If left unregulated, this polluting firm would produce a large amount of pollution, which is not necessarily optimal.</a:t>
            </a:r>
          </a:p>
        </p:txBody>
      </p:sp>
      <p:sp>
        <p:nvSpPr>
          <p:cNvPr id="5" name="Slide Number Placeholder 4">
            <a:extLst>
              <a:ext uri="{FF2B5EF4-FFF2-40B4-BE49-F238E27FC236}">
                <a16:creationId xmlns:a16="http://schemas.microsoft.com/office/drawing/2014/main" id="{166EC7D1-FA17-49A7-2640-A1E96C6F412C}"/>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19</a:t>
            </a:fld>
            <a:endParaRPr lang="en-US"/>
          </a:p>
        </p:txBody>
      </p:sp>
    </p:spTree>
    <p:extLst>
      <p:ext uri="{BB962C8B-B14F-4D97-AF65-F5344CB8AC3E}">
        <p14:creationId xmlns:p14="http://schemas.microsoft.com/office/powerpoint/2010/main" val="1528002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585039-CDA7-4B76-B013-776F970DE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38" y="0"/>
            <a:ext cx="913036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3D942-8031-42E8-88B4-E03A710E8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5FD07472-970F-49B5-8994-ADEAA3148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447800" cy="6858002"/>
          </a:xfrm>
          <a:prstGeom prst="rect">
            <a:avLst/>
          </a:prstGeom>
          <a:ln>
            <a:noFill/>
          </a:ln>
          <a:effectLst>
            <a:outerShdw blurRad="88900" dist="254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2869BAE-8EC0-4D16-ACB8-F0CBFDD904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524" t="71774" r="2564"/>
          <a:stretch/>
        </p:blipFill>
        <p:spPr>
          <a:xfrm>
            <a:off x="13638" y="4822361"/>
            <a:ext cx="1433926" cy="2035640"/>
          </a:xfrm>
          <a:prstGeom prst="rect">
            <a:avLst/>
          </a:prstGeom>
        </p:spPr>
      </p:pic>
      <p:pic>
        <p:nvPicPr>
          <p:cNvPr id="18" name="Picture 17">
            <a:extLst>
              <a:ext uri="{FF2B5EF4-FFF2-40B4-BE49-F238E27FC236}">
                <a16:creationId xmlns:a16="http://schemas.microsoft.com/office/drawing/2014/main" id="{3524A7AE-FFF7-4F70-9AEA-01A5DFF77B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9896" t="75007" r="30510"/>
          <a:stretch/>
        </p:blipFill>
        <p:spPr>
          <a:xfrm>
            <a:off x="223391" y="5471958"/>
            <a:ext cx="667411" cy="638482"/>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2133364" y="1950439"/>
                <a:ext cx="6575630" cy="4379339"/>
              </a:xfrm>
            </p:spPr>
            <p:txBody>
              <a:bodyPr anchor="ctr">
                <a:normAutofit lnSpcReduction="10000"/>
              </a:bodyPr>
              <a:lstStyle/>
              <a:p>
                <a:pPr>
                  <a:lnSpc>
                    <a:spcPct val="110000"/>
                  </a:lnSpc>
                  <a:spcAft>
                    <a:spcPts val="500"/>
                  </a:spcAft>
                </a:pPr>
                <a:r>
                  <a:rPr lang="en-US" sz="1800" i="1" dirty="0"/>
                  <a:t>Example 17.1: Unregulated equilibrium.</a:t>
                </a:r>
              </a:p>
              <a:p>
                <a:pPr lvl="1">
                  <a:lnSpc>
                    <a:spcPct val="110000"/>
                  </a:lnSpc>
                  <a:spcAft>
                    <a:spcPts val="500"/>
                  </a:spcAft>
                </a:pPr>
                <a:r>
                  <a:rPr lang="en-US" dirty="0"/>
                  <a:t>Consider a monopolist facing inverse demand function </a:t>
                </a: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𝑞</m:t>
                        </m:r>
                      </m:e>
                    </m:d>
                    <m:r>
                      <a:rPr lang="en-US" b="0" i="1" smtClean="0">
                        <a:latin typeface="Cambria Math" panose="02040503050406030204" pitchFamily="18" charset="0"/>
                      </a:rPr>
                      <m:t>=10−</m:t>
                    </m:r>
                    <m:r>
                      <a:rPr lang="en-US" b="0" i="1" smtClean="0">
                        <a:latin typeface="Cambria Math" panose="02040503050406030204" pitchFamily="18" charset="0"/>
                      </a:rPr>
                      <m:t>𝑞</m:t>
                    </m:r>
                  </m:oMath>
                </a14:m>
                <a:r>
                  <a:rPr lang="en-US" dirty="0"/>
                  <a:t>, and total cost </a:t>
                </a:r>
                <a14:m>
                  <m:oMath xmlns:m="http://schemas.openxmlformats.org/officeDocument/2006/math">
                    <m:r>
                      <a:rPr lang="en-US" b="0" i="1" smtClean="0">
                        <a:latin typeface="Cambria Math" panose="02040503050406030204" pitchFamily="18" charset="0"/>
                      </a:rPr>
                      <m:t>𝑇𝐶</m:t>
                    </m:r>
                    <m:d>
                      <m:dPr>
                        <m:ctrlPr>
                          <a:rPr lang="en-US" b="0" i="1" smtClean="0">
                            <a:latin typeface="Cambria Math" panose="02040503050406030204" pitchFamily="18" charset="0"/>
                          </a:rPr>
                        </m:ctrlPr>
                      </m:dPr>
                      <m:e>
                        <m:r>
                          <a:rPr lang="en-US" b="0" i="1" smtClean="0">
                            <a:latin typeface="Cambria Math" panose="02040503050406030204" pitchFamily="18" charset="0"/>
                          </a:rPr>
                          <m:t>𝑞</m:t>
                        </m:r>
                      </m:e>
                    </m:d>
                    <m:r>
                      <a:rPr lang="en-US" b="0" i="1" smtClean="0">
                        <a:latin typeface="Cambria Math" panose="02040503050406030204" pitchFamily="18" charset="0"/>
                      </a:rPr>
                      <m:t>=2</m:t>
                    </m:r>
                    <m:r>
                      <a:rPr lang="en-US" b="0" i="1" smtClean="0">
                        <a:latin typeface="Cambria Math" panose="02040503050406030204" pitchFamily="18" charset="0"/>
                      </a:rPr>
                      <m:t>𝑞</m:t>
                    </m:r>
                  </m:oMath>
                </a14:m>
                <a:r>
                  <a:rPr lang="en-US" dirty="0"/>
                  <a:t>.</a:t>
                </a:r>
              </a:p>
              <a:p>
                <a:pPr lvl="1">
                  <a:lnSpc>
                    <a:spcPct val="110000"/>
                  </a:lnSpc>
                  <a:spcBef>
                    <a:spcPts val="1000"/>
                  </a:spcBef>
                  <a:spcAft>
                    <a:spcPts val="500"/>
                  </a:spcAft>
                </a:pPr>
                <a:r>
                  <a:rPr lang="en-US" dirty="0"/>
                  <a:t>The firm’s PMP is:</a:t>
                </a:r>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func>
                        <m:funcPr>
                          <m:ctrlPr>
                            <a:rPr lang="en-US" i="1" smtClean="0">
                              <a:latin typeface="Cambria Math" panose="02040503050406030204" pitchFamily="18" charset="0"/>
                            </a:rPr>
                          </m:ctrlPr>
                        </m:funcPr>
                        <m:fName>
                          <m:limLow>
                            <m:limLowPr>
                              <m:ctrlPr>
                                <a:rPr lang="en-US" i="1" smtClean="0">
                                  <a:latin typeface="Cambria Math" panose="02040503050406030204" pitchFamily="18" charset="0"/>
                                </a:rPr>
                              </m:ctrlPr>
                            </m:limLowPr>
                            <m:e>
                              <m:r>
                                <m:rPr>
                                  <m:sty m:val="p"/>
                                </m:rPr>
                                <a:rPr lang="en-US" i="0" smtClean="0">
                                  <a:latin typeface="Cambria Math" panose="02040503050406030204" pitchFamily="18" charset="0"/>
                                </a:rPr>
                                <m:t>max</m:t>
                              </m:r>
                            </m:e>
                            <m:lim>
                              <m:r>
                                <a:rPr lang="en-US" b="0" i="1" smtClean="0">
                                  <a:latin typeface="Cambria Math" panose="02040503050406030204" pitchFamily="18" charset="0"/>
                                </a:rPr>
                                <m:t>𝑞</m:t>
                              </m:r>
                            </m:lim>
                          </m:limLow>
                        </m:fName>
                        <m:e>
                          <m:d>
                            <m:dPr>
                              <m:ctrlPr>
                                <a:rPr lang="en-US" b="0" i="1" smtClean="0">
                                  <a:latin typeface="Cambria Math" panose="02040503050406030204" pitchFamily="18" charset="0"/>
                                </a:rPr>
                              </m:ctrlPr>
                            </m:dPr>
                            <m:e>
                              <m:r>
                                <a:rPr lang="en-US" b="0" i="1" smtClean="0">
                                  <a:latin typeface="Cambria Math" panose="02040503050406030204" pitchFamily="18" charset="0"/>
                                </a:rPr>
                                <m:t>10−</m:t>
                              </m:r>
                              <m:r>
                                <a:rPr lang="en-US" b="0" i="1" smtClean="0">
                                  <a:latin typeface="Cambria Math" panose="02040503050406030204" pitchFamily="18" charset="0"/>
                                </a:rPr>
                                <m:t>𝑞</m:t>
                              </m:r>
                            </m:e>
                          </m:d>
                          <m:r>
                            <a:rPr lang="en-US" b="0" i="1" smtClean="0">
                              <a:latin typeface="Cambria Math" panose="02040503050406030204" pitchFamily="18" charset="0"/>
                            </a:rPr>
                            <m:t>𝑞</m:t>
                          </m:r>
                          <m:r>
                            <a:rPr lang="en-US" b="0" i="1" smtClean="0">
                              <a:latin typeface="Cambria Math" panose="02040503050406030204" pitchFamily="18" charset="0"/>
                            </a:rPr>
                            <m:t>−2</m:t>
                          </m:r>
                          <m:r>
                            <a:rPr lang="en-US" b="0" i="1" smtClean="0">
                              <a:latin typeface="Cambria Math" panose="02040503050406030204" pitchFamily="18" charset="0"/>
                            </a:rPr>
                            <m:t>𝑞</m:t>
                          </m:r>
                        </m:e>
                      </m:func>
                      <m:r>
                        <a:rPr lang="en-US" b="0" i="1" smtClean="0">
                          <a:latin typeface="Cambria Math" panose="02040503050406030204" pitchFamily="18" charset="0"/>
                        </a:rPr>
                        <m:t>.</m:t>
                      </m:r>
                    </m:oMath>
                  </m:oMathPara>
                </a14:m>
                <a:endParaRPr lang="en-US" dirty="0"/>
              </a:p>
              <a:p>
                <a:pPr lvl="1">
                  <a:lnSpc>
                    <a:spcPct val="110000"/>
                  </a:lnSpc>
                  <a:spcBef>
                    <a:spcPts val="1000"/>
                  </a:spcBef>
                  <a:spcAft>
                    <a:spcPts val="500"/>
                  </a:spcAft>
                </a:pPr>
                <a:r>
                  <a:rPr lang="en-US" dirty="0"/>
                  <a:t>Differentiating with respect to </a:t>
                </a:r>
                <a14:m>
                  <m:oMath xmlns:m="http://schemas.openxmlformats.org/officeDocument/2006/math">
                    <m:r>
                      <a:rPr lang="en-US" i="1" dirty="0" smtClean="0">
                        <a:latin typeface="Cambria Math" panose="02040503050406030204" pitchFamily="18" charset="0"/>
                      </a:rPr>
                      <m:t>𝑞</m:t>
                    </m:r>
                  </m:oMath>
                </a14:m>
                <a:r>
                  <a:rPr lang="en-US" dirty="0"/>
                  <a:t>,</a:t>
                </a:r>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10−2</m:t>
                      </m:r>
                      <m:r>
                        <a:rPr lang="en-US" b="0" i="1" smtClean="0">
                          <a:latin typeface="Cambria Math" panose="02040503050406030204" pitchFamily="18" charset="0"/>
                        </a:rPr>
                        <m:t>𝑞</m:t>
                      </m:r>
                      <m:r>
                        <a:rPr lang="en-US" b="0" i="1" smtClean="0">
                          <a:latin typeface="Cambria Math" panose="02040503050406030204" pitchFamily="18" charset="0"/>
                        </a:rPr>
                        <m:t>−2=0,</m:t>
                      </m:r>
                    </m:oMath>
                  </m:oMathPara>
                </a14:m>
                <a:endParaRPr lang="en-US" dirty="0"/>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8=2</m:t>
                      </m:r>
                      <m:r>
                        <a:rPr lang="en-US" b="0" i="1" smtClean="0">
                          <a:latin typeface="Cambria Math" panose="02040503050406030204" pitchFamily="18" charset="0"/>
                        </a:rPr>
                        <m:t>𝑞</m:t>
                      </m:r>
                      <m:r>
                        <a:rPr lang="en-US" b="0" i="1" smtClean="0">
                          <a:latin typeface="Cambria Math" panose="02040503050406030204" pitchFamily="18" charset="0"/>
                        </a:rPr>
                        <m:t>.</m:t>
                      </m:r>
                    </m:oMath>
                  </m:oMathPara>
                </a14:m>
                <a:endParaRPr lang="en-US" dirty="0"/>
              </a:p>
              <a:p>
                <a:pPr lvl="1">
                  <a:lnSpc>
                    <a:spcPct val="110000"/>
                  </a:lnSpc>
                  <a:spcAft>
                    <a:spcPts val="500"/>
                  </a:spcAft>
                </a:pPr>
                <a:r>
                  <a:rPr lang="en-US" dirty="0"/>
                  <a:t>Solving for </a:t>
                </a:r>
                <a14:m>
                  <m:oMath xmlns:m="http://schemas.openxmlformats.org/officeDocument/2006/math">
                    <m:r>
                      <a:rPr lang="en-US" i="1" dirty="0" smtClean="0">
                        <a:latin typeface="Cambria Math" panose="02040503050406030204" pitchFamily="18" charset="0"/>
                      </a:rPr>
                      <m:t>𝑞</m:t>
                    </m:r>
                  </m:oMath>
                </a14:m>
                <a:r>
                  <a:rPr lang="en-US" dirty="0"/>
                  <a:t>, we obtain an unregulated equilibrium output of</a:t>
                </a:r>
              </a:p>
              <a:p>
                <a:pPr marL="12700" lvl="1" indent="0" algn="ctr">
                  <a:lnSpc>
                    <a:spcPct val="110000"/>
                  </a:lnSpc>
                  <a:spcAft>
                    <a:spcPts val="500"/>
                  </a:spcAft>
                  <a:buNone/>
                </a:pP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𝑈</m:t>
                        </m:r>
                      </m:sup>
                    </m:sSup>
                    <m:r>
                      <a:rPr lang="en-US" b="0" i="1" smtClean="0">
                        <a:latin typeface="Cambria Math" panose="02040503050406030204" pitchFamily="18" charset="0"/>
                      </a:rPr>
                      <m:t>=4</m:t>
                    </m:r>
                  </m:oMath>
                </a14:m>
                <a:r>
                  <a:rPr lang="en-US" dirty="0"/>
                  <a:t> units.</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2133364" y="1950439"/>
                <a:ext cx="6575630" cy="4379339"/>
              </a:xfrm>
              <a:blipFill>
                <a:blip r:embed="rId4"/>
                <a:stretch>
                  <a:fillRect l="-649" b="-1114"/>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2133364" y="66419"/>
            <a:ext cx="6325304" cy="1306972"/>
          </a:xfrm>
        </p:spPr>
        <p:txBody>
          <a:bodyPr>
            <a:normAutofit/>
          </a:bodyPr>
          <a:lstStyle/>
          <a:p>
            <a:r>
              <a:rPr lang="en-US" sz="3800" dirty="0"/>
              <a:t>Unregulated Equilibrium</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20</a:t>
            </a:fld>
            <a:endParaRPr lang="en-US"/>
          </a:p>
        </p:txBody>
      </p:sp>
    </p:spTree>
    <p:extLst>
      <p:ext uri="{BB962C8B-B14F-4D97-AF65-F5344CB8AC3E}">
        <p14:creationId xmlns:p14="http://schemas.microsoft.com/office/powerpoint/2010/main" val="283393187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22340"/>
            <a:ext cx="7773338" cy="1596177"/>
          </a:xfrm>
        </p:spPr>
        <p:txBody>
          <a:bodyPr/>
          <a:lstStyle/>
          <a:p>
            <a:pPr algn="ctr"/>
            <a:r>
              <a:rPr lang="en-US" dirty="0">
                <a:solidFill>
                  <a:srgbClr val="0070C0"/>
                </a:solidFill>
              </a:rPr>
              <a:t>Unregulated Equilibrium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742012" y="1077411"/>
                <a:ext cx="7886700" cy="4530726"/>
              </a:xfrm>
            </p:spPr>
            <p:txBody>
              <a:bodyPr>
                <a:normAutofit/>
              </a:bodyPr>
              <a:lstStyle/>
              <a:p>
                <a:pPr>
                  <a:spcAft>
                    <a:spcPts val="500"/>
                  </a:spcAft>
                </a:pPr>
                <a:r>
                  <a:rPr lang="en-US" sz="2400" i="1" dirty="0">
                    <a:solidFill>
                      <a:srgbClr val="0070C0"/>
                    </a:solidFill>
                  </a:rPr>
                  <a:t>Example 17.1 </a:t>
                </a:r>
                <a:r>
                  <a:rPr lang="en-US" sz="2400" dirty="0"/>
                  <a:t>(continued):</a:t>
                </a:r>
              </a:p>
              <a:p>
                <a:pPr lvl="1">
                  <a:spcBef>
                    <a:spcPts val="0"/>
                  </a:spcBef>
                  <a:spcAft>
                    <a:spcPts val="500"/>
                  </a:spcAft>
                </a:pPr>
                <a:r>
                  <a:rPr lang="en-US" sz="2200" dirty="0"/>
                  <a:t>Each unit of output generates </a:t>
                </a:r>
                <a14:m>
                  <m:oMath xmlns:m="http://schemas.openxmlformats.org/officeDocument/2006/math">
                    <m:r>
                      <a:rPr lang="en-US" sz="2000" i="1" smtClean="0">
                        <a:latin typeface="Cambria Math" panose="02040503050406030204" pitchFamily="18" charset="0"/>
                        <a:ea typeface="Cambria Math" panose="02040503050406030204" pitchFamily="18" charset="0"/>
                      </a:rPr>
                      <m:t>𝛼</m:t>
                    </m:r>
                    <m:r>
                      <a:rPr lang="en-US" sz="2000" i="1" smtClean="0">
                        <a:latin typeface="Cambria Math" panose="02040503050406030204" pitchFamily="18" charset="0"/>
                        <a:ea typeface="Cambria Math" panose="02040503050406030204" pitchFamily="18" charset="0"/>
                      </a:rPr>
                      <m:t>≥0</m:t>
                    </m:r>
                  </m:oMath>
                </a14:m>
                <a:r>
                  <a:rPr lang="en-US" sz="2000" dirty="0"/>
                  <a:t> </a:t>
                </a:r>
                <a:r>
                  <a:rPr lang="en-US" sz="2200" dirty="0"/>
                  <a:t>units of pollution, then the total amount of pollution the firm generates is </a:t>
                </a:r>
                <a14:m>
                  <m:oMath xmlns:m="http://schemas.openxmlformats.org/officeDocument/2006/math">
                    <m:r>
                      <a:rPr lang="en-US" sz="2000" b="0" i="0" smtClean="0">
                        <a:latin typeface="Cambria Math" panose="02040503050406030204" pitchFamily="18" charset="0"/>
                        <a:ea typeface="Cambria Math" panose="02040503050406030204" pitchFamily="18" charset="0"/>
                      </a:rPr>
                      <m:t>4</m:t>
                    </m:r>
                    <m:r>
                      <a:rPr lang="en-US" sz="2000" i="1">
                        <a:latin typeface="Cambria Math" panose="02040503050406030204" pitchFamily="18" charset="0"/>
                        <a:ea typeface="Cambria Math" panose="02040503050406030204" pitchFamily="18" charset="0"/>
                      </a:rPr>
                      <m:t>𝛼</m:t>
                    </m:r>
                  </m:oMath>
                </a14:m>
                <a:r>
                  <a:rPr lang="en-US" sz="2200" dirty="0"/>
                  <a:t>.</a:t>
                </a:r>
              </a:p>
              <a:p>
                <a:pPr lvl="1">
                  <a:spcAft>
                    <a:spcPts val="500"/>
                  </a:spcAft>
                </a:pPr>
                <a:r>
                  <a:rPr lang="en-US" sz="2200" dirty="0"/>
                  <a:t>Figure 17.1 represents the firm’s problem, which increases output </a:t>
                </a:r>
                <a14:m>
                  <m:oMath xmlns:m="http://schemas.openxmlformats.org/officeDocument/2006/math">
                    <m:r>
                      <a:rPr lang="en-US" sz="2200" i="1" dirty="0" smtClean="0">
                        <a:latin typeface="Cambria Math" panose="02040503050406030204" pitchFamily="18" charset="0"/>
                      </a:rPr>
                      <m:t>𝑞</m:t>
                    </m:r>
                  </m:oMath>
                </a14:m>
                <a:r>
                  <a:rPr lang="en-US" sz="2200" dirty="0"/>
                  <a:t> until marginal profits are zero.</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742012" y="1077411"/>
                <a:ext cx="7886700" cy="4530726"/>
              </a:xfrm>
              <a:blipFill>
                <a:blip r:embed="rId2"/>
                <a:stretch>
                  <a:fillRect l="-1083" t="-13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21</a:t>
            </a:fld>
            <a:endParaRPr lang="en-US"/>
          </a:p>
        </p:txBody>
      </p:sp>
      <p:grpSp>
        <p:nvGrpSpPr>
          <p:cNvPr id="9" name="Group 8">
            <a:extLst>
              <a:ext uri="{FF2B5EF4-FFF2-40B4-BE49-F238E27FC236}">
                <a16:creationId xmlns:a16="http://schemas.microsoft.com/office/drawing/2014/main" id="{477549AE-76D7-0E4F-9B17-0FBBB6738A8F}"/>
              </a:ext>
            </a:extLst>
          </p:cNvPr>
          <p:cNvGrpSpPr/>
          <p:nvPr/>
        </p:nvGrpSpPr>
        <p:grpSpPr>
          <a:xfrm>
            <a:off x="5235948" y="3743404"/>
            <a:ext cx="2517518" cy="2478011"/>
            <a:chOff x="3286534" y="3810798"/>
            <a:chExt cx="2517518" cy="2478011"/>
          </a:xfrm>
        </p:grpSpPr>
        <p:pic>
          <p:nvPicPr>
            <p:cNvPr id="7" name="Picture 6">
              <a:extLst>
                <a:ext uri="{FF2B5EF4-FFF2-40B4-BE49-F238E27FC236}">
                  <a16:creationId xmlns:a16="http://schemas.microsoft.com/office/drawing/2014/main" id="{A799ABDF-59BE-7C47-9674-0FE9C9B2A5F0}"/>
                </a:ext>
              </a:extLst>
            </p:cNvPr>
            <p:cNvPicPr>
              <a:picLocks noChangeAspect="1"/>
            </p:cNvPicPr>
            <p:nvPr/>
          </p:nvPicPr>
          <p:blipFill>
            <a:blip r:embed="rId3"/>
            <a:stretch>
              <a:fillRect/>
            </a:stretch>
          </p:blipFill>
          <p:spPr>
            <a:xfrm>
              <a:off x="3339947" y="3810798"/>
              <a:ext cx="2464105" cy="2294167"/>
            </a:xfrm>
            <a:prstGeom prst="rect">
              <a:avLst/>
            </a:prstGeom>
          </p:spPr>
        </p:pic>
        <p:sp>
          <p:nvSpPr>
            <p:cNvPr id="8" name="TextBox 7">
              <a:extLst>
                <a:ext uri="{FF2B5EF4-FFF2-40B4-BE49-F238E27FC236}">
                  <a16:creationId xmlns:a16="http://schemas.microsoft.com/office/drawing/2014/main" id="{84868443-D3DB-994E-87E9-A92D3332DF6F}"/>
                </a:ext>
              </a:extLst>
            </p:cNvPr>
            <p:cNvSpPr txBox="1"/>
            <p:nvPr/>
          </p:nvSpPr>
          <p:spPr>
            <a:xfrm>
              <a:off x="3286534" y="6011810"/>
              <a:ext cx="879921" cy="276999"/>
            </a:xfrm>
            <a:prstGeom prst="rect">
              <a:avLst/>
            </a:prstGeom>
            <a:noFill/>
          </p:spPr>
          <p:txBody>
            <a:bodyPr wrap="none" rtlCol="0">
              <a:spAutoFit/>
            </a:bodyPr>
            <a:lstStyle/>
            <a:p>
              <a:r>
                <a:rPr lang="en-US" sz="1200" dirty="0"/>
                <a:t>Figure 17.1</a:t>
              </a:r>
            </a:p>
          </p:txBody>
        </p:sp>
      </p:grpSp>
      <p:sp>
        <p:nvSpPr>
          <p:cNvPr id="10" name="TextBox 9">
            <a:extLst>
              <a:ext uri="{FF2B5EF4-FFF2-40B4-BE49-F238E27FC236}">
                <a16:creationId xmlns:a16="http://schemas.microsoft.com/office/drawing/2014/main" id="{10638E87-7EA9-4945-9B3D-3C1BB149129E}"/>
              </a:ext>
            </a:extLst>
          </p:cNvPr>
          <p:cNvSpPr txBox="1"/>
          <p:nvPr/>
        </p:nvSpPr>
        <p:spPr>
          <a:xfrm>
            <a:off x="1466004" y="3814923"/>
            <a:ext cx="3291112" cy="1965666"/>
          </a:xfrm>
          <a:prstGeom prst="rect">
            <a:avLst/>
          </a:prstGeom>
          <a:noFill/>
        </p:spPr>
        <p:txBody>
          <a:bodyPr wrap="square" rtlCol="0">
            <a:spAutoFit/>
          </a:bodyPr>
          <a:lstStyle/>
          <a:p>
            <a:pPr marL="239713" indent="-227013">
              <a:lnSpc>
                <a:spcPct val="90000"/>
              </a:lnSpc>
              <a:spcBef>
                <a:spcPts val="1000"/>
              </a:spcBef>
              <a:buFont typeface="Arial" panose="020B0604020202020204" pitchFamily="34" charset="0"/>
              <a:buChar char="•"/>
            </a:pPr>
            <a:r>
              <a:rPr lang="en-US" dirty="0"/>
              <a:t>Producing more than 4 units yields negative marginal profits.</a:t>
            </a:r>
          </a:p>
          <a:p>
            <a:pPr marL="239713" indent="-227013">
              <a:lnSpc>
                <a:spcPct val="90000"/>
              </a:lnSpc>
              <a:spcBef>
                <a:spcPts val="1000"/>
              </a:spcBef>
              <a:buFont typeface="Arial" panose="020B0604020202020204" pitchFamily="34" charset="0"/>
              <a:buChar char="•"/>
            </a:pPr>
            <a:r>
              <a:rPr lang="en-US" dirty="0"/>
              <a:t>Producing fewer than 4 units means the firm could still increase output and further increase its profits.</a:t>
            </a:r>
          </a:p>
        </p:txBody>
      </p:sp>
    </p:spTree>
    <p:extLst>
      <p:ext uri="{BB962C8B-B14F-4D97-AF65-F5344CB8AC3E}">
        <p14:creationId xmlns:p14="http://schemas.microsoft.com/office/powerpoint/2010/main" val="3998661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32"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3">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34" name="Rectangle 25">
            <a:extLst>
              <a:ext uri="{FF2B5EF4-FFF2-40B4-BE49-F238E27FC236}">
                <a16:creationId xmlns:a16="http://schemas.microsoft.com/office/drawing/2014/main" id="{4A391C69-E52F-4DC0-B51A-0DABC5484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lack and white film board">
            <a:extLst>
              <a:ext uri="{FF2B5EF4-FFF2-40B4-BE49-F238E27FC236}">
                <a16:creationId xmlns:a16="http://schemas.microsoft.com/office/drawing/2014/main" id="{C9531C6A-8A94-6B5F-4A85-4C158D3CC3FA}"/>
              </a:ext>
            </a:extLst>
          </p:cNvPr>
          <p:cNvPicPr>
            <a:picLocks noChangeAspect="1"/>
          </p:cNvPicPr>
          <p:nvPr/>
        </p:nvPicPr>
        <p:blipFill>
          <a:blip r:embed="rId4"/>
          <a:srcRect l="43862" r="20845" b="-1"/>
          <a:stretch>
            <a:fillRect/>
          </a:stretch>
        </p:blipFill>
        <p:spPr>
          <a:xfrm>
            <a:off x="20" y="10"/>
            <a:ext cx="3626024" cy="6857990"/>
          </a:xfrm>
          <a:prstGeom prst="rect">
            <a:avLst/>
          </a:prstGeom>
        </p:spPr>
      </p:pic>
      <p:sp>
        <p:nvSpPr>
          <p:cNvPr id="35" name="Rectangle 27">
            <a:extLst>
              <a:ext uri="{FF2B5EF4-FFF2-40B4-BE49-F238E27FC236}">
                <a16:creationId xmlns:a16="http://schemas.microsoft.com/office/drawing/2014/main" id="{048390FD-448E-4FF2-AEE8-C46960568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26043"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29">
            <a:extLst>
              <a:ext uri="{FF2B5EF4-FFF2-40B4-BE49-F238E27FC236}">
                <a16:creationId xmlns:a16="http://schemas.microsoft.com/office/drawing/2014/main" id="{0BD259F2-A289-4420-B3EB-BBC6A904FC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4448174" y="1358901"/>
            <a:ext cx="3960019" cy="2730498"/>
          </a:xfrm>
        </p:spPr>
        <p:txBody>
          <a:bodyPr vert="horz" lIns="91440" tIns="45720" rIns="91440" bIns="45720" rtlCol="0" anchor="b">
            <a:normAutofit/>
          </a:bodyPr>
          <a:lstStyle/>
          <a:p>
            <a:r>
              <a:rPr lang="en-US" sz="4800" b="1"/>
              <a:t>Social Optimum</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7885508" y="5883275"/>
            <a:ext cx="573161" cy="365125"/>
          </a:xfrm>
        </p:spPr>
        <p:txBody>
          <a:bodyPr vert="horz" lIns="91440" tIns="45720" rIns="91440" bIns="45720" rtlCol="0" anchor="ctr">
            <a:normAutofit/>
          </a:bodyPr>
          <a:lstStyle/>
          <a:p>
            <a:pPr>
              <a:spcAft>
                <a:spcPts val="600"/>
              </a:spcAft>
            </a:pPr>
            <a:fld id="{2A17F1C3-D8CF-D841-A262-BC1128EB65E3}" type="slidenum">
              <a:rPr lang="en-US" smtClean="0"/>
              <a:pPr>
                <a:spcAft>
                  <a:spcPts val="600"/>
                </a:spcAft>
              </a:pPr>
              <a:t>22</a:t>
            </a:fld>
            <a:endParaRPr lang="en-US"/>
          </a:p>
        </p:txBody>
      </p:sp>
    </p:spTree>
    <p:extLst>
      <p:ext uri="{BB962C8B-B14F-4D97-AF65-F5344CB8AC3E}">
        <p14:creationId xmlns:p14="http://schemas.microsoft.com/office/powerpoint/2010/main" val="41556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3F012C5-2940-4F3E-BB5E-B8B2C9E82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999"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B37C977-E7E3-44AC-AEC8-2E2764190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10407" cy="6858000"/>
          </a:xfrm>
          <a:prstGeom prst="rect">
            <a:avLst/>
          </a:prstGeom>
          <a:ln>
            <a:noFill/>
          </a:ln>
          <a:effectLst>
            <a:outerShdw blurRad="88900" dist="25400" algn="l" rotWithShape="0">
              <a:prstClr val="black">
                <a:alpha val="40000"/>
              </a:prstClr>
            </a:outerShdw>
          </a:effectLst>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A70DF37D-86A3-45DB-B1C1-580462D4BB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77037" b="73004"/>
          <a:stretch/>
        </p:blipFill>
        <p:spPr>
          <a:xfrm>
            <a:off x="0" y="-2"/>
            <a:ext cx="2491484" cy="2196792"/>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19922" y="960814"/>
            <a:ext cx="2049186" cy="4912936"/>
          </a:xfrm>
        </p:spPr>
        <p:txBody>
          <a:bodyPr anchor="b">
            <a:normAutofit/>
          </a:bodyPr>
          <a:lstStyle/>
          <a:p>
            <a:pPr algn="r"/>
            <a:r>
              <a:rPr lang="en-US" sz="3500">
                <a:solidFill>
                  <a:schemeClr val="bg1"/>
                </a:solidFill>
              </a:rPr>
              <a:t>Social Optimum</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417903" y="609600"/>
            <a:ext cx="5619565" cy="5181599"/>
          </a:xfrm>
        </p:spPr>
        <p:txBody>
          <a:bodyPr anchor="ctr">
            <a:normAutofit/>
          </a:bodyPr>
          <a:lstStyle/>
          <a:p>
            <a:pPr>
              <a:spcAft>
                <a:spcPts val="500"/>
              </a:spcAft>
            </a:pPr>
            <a:r>
              <a:rPr lang="en-US" i="1" dirty="0"/>
              <a:t>How can we evaluate whether the unregulated amount of pollution is socially excessive or not?</a:t>
            </a:r>
          </a:p>
          <a:p>
            <a:pPr>
              <a:spcAft>
                <a:spcPts val="500"/>
              </a:spcAft>
            </a:pPr>
            <a:r>
              <a:rPr lang="en-US" dirty="0"/>
              <a:t>We first examine how much pollution would be generated by a social planner who considers both:</a:t>
            </a:r>
          </a:p>
          <a:p>
            <a:pPr lvl="1">
              <a:spcAft>
                <a:spcPts val="500"/>
              </a:spcAft>
            </a:pPr>
            <a:r>
              <a:rPr lang="en-US" sz="2000" dirty="0"/>
              <a:t>the firm’s profits; and</a:t>
            </a:r>
          </a:p>
          <a:p>
            <a:pPr lvl="1">
              <a:spcAft>
                <a:spcPts val="500"/>
              </a:spcAft>
            </a:pPr>
            <a:r>
              <a:rPr lang="en-US" sz="2000" dirty="0"/>
              <a:t>the externality that pollution imposes on other individuals and firms.</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789334" y="5883275"/>
            <a:ext cx="630766" cy="365125"/>
          </a:xfrm>
        </p:spPr>
        <p:txBody>
          <a:bodyPr>
            <a:normAutofit/>
          </a:bodyPr>
          <a:lstStyle/>
          <a:p>
            <a:pPr>
              <a:spcAft>
                <a:spcPts val="600"/>
              </a:spcAft>
            </a:pPr>
            <a:fld id="{2A17F1C3-D8CF-D841-A262-BC1128EB65E3}" type="slidenum">
              <a:rPr lang="en-US" smtClean="0"/>
              <a:pPr>
                <a:spcAft>
                  <a:spcPts val="600"/>
                </a:spcAft>
              </a:pPr>
              <a:t>23</a:t>
            </a:fld>
            <a:endParaRPr lang="en-US"/>
          </a:p>
        </p:txBody>
      </p:sp>
    </p:spTree>
    <p:extLst>
      <p:ext uri="{BB962C8B-B14F-4D97-AF65-F5344CB8AC3E}">
        <p14:creationId xmlns:p14="http://schemas.microsoft.com/office/powerpoint/2010/main" val="2534132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3500">
                <a:solidFill>
                  <a:srgbClr val="FFFFFF"/>
                </a:solidFill>
              </a:rPr>
              <a:t>Social Optimum</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071674" y="88464"/>
                <a:ext cx="5948129" cy="6356412"/>
              </a:xfrm>
            </p:spPr>
            <p:txBody>
              <a:bodyPr anchor="ctr">
                <a:normAutofit/>
              </a:bodyPr>
              <a:lstStyle/>
              <a:p>
                <a:pPr>
                  <a:lnSpc>
                    <a:spcPct val="110000"/>
                  </a:lnSpc>
                  <a:spcAft>
                    <a:spcPts val="500"/>
                  </a:spcAft>
                </a:pPr>
                <a:r>
                  <a:rPr lang="en-US" sz="1800" i="1" dirty="0"/>
                  <a:t>Example 17.2: Finding the social optimum.</a:t>
                </a:r>
              </a:p>
              <a:p>
                <a:pPr lvl="1">
                  <a:lnSpc>
                    <a:spcPct val="110000"/>
                  </a:lnSpc>
                  <a:spcAft>
                    <a:spcPts val="500"/>
                  </a:spcAft>
                </a:pPr>
                <a:r>
                  <a:rPr lang="en-US" dirty="0"/>
                  <a:t>Consider the same scenario than in example 17.1.</a:t>
                </a:r>
              </a:p>
              <a:p>
                <a:pPr lvl="1">
                  <a:lnSpc>
                    <a:spcPct val="110000"/>
                  </a:lnSpc>
                  <a:spcAft>
                    <a:spcPts val="500"/>
                  </a:spcAft>
                </a:pPr>
                <a:r>
                  <a:rPr lang="en-US" dirty="0"/>
                  <a:t>Every unit of emissions </a:t>
                </a:r>
                <a14:m>
                  <m:oMath xmlns:m="http://schemas.openxmlformats.org/officeDocument/2006/math">
                    <m:r>
                      <a:rPr lang="en-US" b="0" i="1" smtClean="0">
                        <a:latin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≥0</m:t>
                    </m:r>
                  </m:oMath>
                </a14:m>
                <a:r>
                  <a:rPr lang="en-US" dirty="0"/>
                  <a:t> generates an external cost of </a:t>
                </a:r>
                <a14:m>
                  <m:oMath xmlns:m="http://schemas.openxmlformats.org/officeDocument/2006/math">
                    <m:r>
                      <a:rPr lang="en-US" b="0" i="1" smtClean="0">
                        <a:latin typeface="Cambria Math" panose="02040503050406030204" pitchFamily="18" charset="0"/>
                      </a:rPr>
                      <m:t>𝐸𝐶</m:t>
                    </m:r>
                    <m:r>
                      <a:rPr lang="en-US" b="0" i="1" smtClean="0">
                        <a:latin typeface="Cambria Math" panose="02040503050406030204" pitchFamily="18" charset="0"/>
                      </a:rPr>
                      <m:t>=3</m:t>
                    </m:r>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e>
                      <m:sup>
                        <m:r>
                          <a:rPr lang="en-US" b="0" i="1" smtClean="0">
                            <a:latin typeface="Cambria Math" panose="02040503050406030204" pitchFamily="18" charset="0"/>
                          </a:rPr>
                          <m:t>2</m:t>
                        </m:r>
                      </m:sup>
                    </m:sSup>
                  </m:oMath>
                </a14:m>
                <a:r>
                  <a:rPr lang="en-US" dirty="0"/>
                  <a:t>, which is increasing and convex in </a:t>
                </a:r>
                <a14:m>
                  <m:oMath xmlns:m="http://schemas.openxmlformats.org/officeDocument/2006/math">
                    <m:r>
                      <a:rPr lang="en-US" b="0" i="1" smtClean="0">
                        <a:latin typeface="Cambria Math" panose="02040503050406030204" pitchFamily="18" charset="0"/>
                      </a:rPr>
                      <m:t>𝑒</m:t>
                    </m:r>
                  </m:oMath>
                </a14:m>
                <a:r>
                  <a:rPr lang="en-US" dirty="0"/>
                  <a:t>.</a:t>
                </a:r>
              </a:p>
              <a:p>
                <a:pPr lvl="2">
                  <a:lnSpc>
                    <a:spcPct val="110000"/>
                  </a:lnSpc>
                  <a:spcBef>
                    <a:spcPts val="0"/>
                  </a:spcBef>
                  <a:spcAft>
                    <a:spcPts val="500"/>
                  </a:spcAft>
                </a:pPr>
                <a:r>
                  <a:rPr lang="en-US" sz="1800" dirty="0"/>
                  <a:t>Emissions are damaging for individuals in the vicinity of the polluting factory, and at an increasing rate.</a:t>
                </a:r>
              </a:p>
              <a:p>
                <a:pPr lvl="2">
                  <a:lnSpc>
                    <a:spcPct val="110000"/>
                  </a:lnSpc>
                  <a:spcAft>
                    <a:spcPts val="500"/>
                  </a:spcAft>
                </a:pPr>
                <a:r>
                  <a:rPr lang="en-US" sz="1800" dirty="0"/>
                  <a:t>The first ton of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𝐶𝑂</m:t>
                        </m:r>
                      </m:e>
                      <m:sub>
                        <m:r>
                          <a:rPr lang="en-US" sz="1800" b="0" i="1" smtClean="0">
                            <a:latin typeface="Cambria Math" panose="02040503050406030204" pitchFamily="18" charset="0"/>
                          </a:rPr>
                          <m:t>2</m:t>
                        </m:r>
                      </m:sub>
                    </m:sSub>
                  </m:oMath>
                </a14:m>
                <a:r>
                  <a:rPr lang="en-US" sz="1800" dirty="0"/>
                  <a:t> might just create fog in the area, while the 10,000</a:t>
                </a:r>
                <a:r>
                  <a:rPr lang="en-US" sz="1800" baseline="30000" dirty="0"/>
                  <a:t>th</a:t>
                </a:r>
                <a:r>
                  <a:rPr lang="en-US" sz="1800" dirty="0"/>
                  <a:t> ton creates serious health problems.</a:t>
                </a:r>
              </a:p>
              <a:p>
                <a:pPr lvl="1">
                  <a:lnSpc>
                    <a:spcPct val="110000"/>
                  </a:lnSpc>
                  <a:spcAft>
                    <a:spcPts val="500"/>
                  </a:spcAft>
                </a:pPr>
                <a:r>
                  <a:rPr lang="en-US" dirty="0"/>
                  <a:t>Because emissions are defined as </a:t>
                </a:r>
                <a14:m>
                  <m:oMath xmlns:m="http://schemas.openxmlformats.org/officeDocument/2006/math">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𝑞</m:t>
                    </m:r>
                  </m:oMath>
                </a14:m>
                <a:r>
                  <a:rPr lang="en-US" dirty="0"/>
                  <a:t>, </a:t>
                </a:r>
              </a:p>
              <a:p>
                <a:pPr marL="457200" lvl="1" indent="0">
                  <a:lnSpc>
                    <a:spcPct val="110000"/>
                  </a:lnSpc>
                  <a:spcAft>
                    <a:spcPts val="500"/>
                  </a:spcAft>
                  <a:buNone/>
                </a:pPr>
                <a14:m>
                  <m:oMath xmlns:m="http://schemas.openxmlformats.org/officeDocument/2006/math">
                    <m:r>
                      <a:rPr lang="en-US" b="0" i="1" smtClean="0">
                        <a:latin typeface="Cambria Math" panose="02040503050406030204" pitchFamily="18" charset="0"/>
                      </a:rPr>
                      <m:t>𝐸𝐶</m:t>
                    </m:r>
                    <m:r>
                      <a:rPr lang="en-US" b="0" i="1" smtClean="0">
                        <a:latin typeface="Cambria Math" panose="02040503050406030204" pitchFamily="18" charset="0"/>
                      </a:rPr>
                      <m:t>=3</m:t>
                    </m:r>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𝑞</m:t>
                        </m:r>
                        <m:r>
                          <a:rPr lang="en-US" b="0" i="1" smtClean="0">
                            <a:latin typeface="Cambria Math" panose="02040503050406030204" pitchFamily="18" charset="0"/>
                            <a:ea typeface="Cambria Math" panose="02040503050406030204" pitchFamily="18" charset="0"/>
                          </a:rPr>
                          <m:t>)</m:t>
                        </m:r>
                      </m:e>
                      <m:sup>
                        <m:r>
                          <a:rPr lang="en-US" b="0" i="1" smtClean="0">
                            <a:latin typeface="Cambria Math" panose="02040503050406030204" pitchFamily="18" charset="0"/>
                          </a:rPr>
                          <m:t>2</m:t>
                        </m:r>
                      </m:sup>
                    </m:sSup>
                  </m:oMath>
                </a14:m>
                <a:r>
                  <a:rPr lang="en-US" dirty="0"/>
                  <a:t>.</a:t>
                </a:r>
              </a:p>
              <a:p>
                <a:pPr lvl="2">
                  <a:lnSpc>
                    <a:spcPct val="110000"/>
                  </a:lnSpc>
                  <a:spcAft>
                    <a:spcPts val="500"/>
                  </a:spcAft>
                </a:pPr>
                <a:r>
                  <a:rPr lang="en-US" sz="1800" dirty="0"/>
                  <a:t>If </a:t>
                </a:r>
                <a14:m>
                  <m:oMath xmlns:m="http://schemas.openxmlformats.org/officeDocument/2006/math">
                    <m:r>
                      <a:rPr lang="en-US" sz="1800" i="1" smtClean="0">
                        <a:latin typeface="Cambria Math" panose="02040503050406030204" pitchFamily="18" charset="0"/>
                        <a:ea typeface="Cambria Math" panose="02040503050406030204" pitchFamily="18" charset="0"/>
                      </a:rPr>
                      <m:t>𝛼</m:t>
                    </m:r>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1</m:t>
                        </m:r>
                      </m:num>
                      <m:den>
                        <m:r>
                          <a:rPr lang="en-US" sz="1800" b="0" i="1" smtClean="0">
                            <a:latin typeface="Cambria Math" panose="02040503050406030204" pitchFamily="18" charset="0"/>
                            <a:ea typeface="Cambria Math" panose="02040503050406030204" pitchFamily="18" charset="0"/>
                          </a:rPr>
                          <m:t>4</m:t>
                        </m:r>
                      </m:den>
                    </m:f>
                  </m:oMath>
                </a14:m>
                <a:r>
                  <a:rPr lang="en-US" sz="1800" dirty="0"/>
                  <a:t> , </a:t>
                </a:r>
                <a14:m>
                  <m:oMath xmlns:m="http://schemas.openxmlformats.org/officeDocument/2006/math">
                    <m:r>
                      <a:rPr lang="en-US" sz="1800" b="0" i="1" smtClean="0">
                        <a:latin typeface="Cambria Math" panose="02040503050406030204" pitchFamily="18" charset="0"/>
                      </a:rPr>
                      <m:t>𝑒</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4</m:t>
                        </m:r>
                      </m:den>
                    </m:f>
                    <m:r>
                      <a:rPr lang="en-US" sz="1800" b="0" i="1" smtClean="0">
                        <a:latin typeface="Cambria Math" panose="02040503050406030204" pitchFamily="18" charset="0"/>
                      </a:rPr>
                      <m:t>𝑞</m:t>
                    </m:r>
                  </m:oMath>
                </a14:m>
                <a:r>
                  <a:rPr lang="en-US" sz="1800" dirty="0"/>
                  <a:t>, then </a:t>
                </a:r>
                <a14:m>
                  <m:oMath xmlns:m="http://schemas.openxmlformats.org/officeDocument/2006/math">
                    <m:r>
                      <a:rPr lang="en-US" sz="1800" i="1">
                        <a:latin typeface="Cambria Math" panose="02040503050406030204" pitchFamily="18" charset="0"/>
                      </a:rPr>
                      <m:t>𝐸𝐶</m:t>
                    </m:r>
                    <m:r>
                      <a:rPr lang="en-US" sz="1800" i="1">
                        <a:latin typeface="Cambria Math" panose="02040503050406030204" pitchFamily="18" charset="0"/>
                      </a:rPr>
                      <m:t>=3</m:t>
                    </m:r>
                    <m:sSup>
                      <m:sSupPr>
                        <m:ctrlPr>
                          <a:rPr lang="en-US" sz="1800" i="1">
                            <a:latin typeface="Cambria Math" panose="02040503050406030204" pitchFamily="18" charset="0"/>
                          </a:rPr>
                        </m:ctrlPr>
                      </m:sSupPr>
                      <m:e>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1</m:t>
                            </m:r>
                          </m:num>
                          <m:den>
                            <m:r>
                              <a:rPr lang="en-US" sz="1800" i="1">
                                <a:latin typeface="Cambria Math" panose="02040503050406030204" pitchFamily="18" charset="0"/>
                              </a:rPr>
                              <m:t>4</m:t>
                            </m:r>
                          </m:den>
                        </m:f>
                        <m:r>
                          <a:rPr lang="en-US" sz="1800" i="1">
                            <a:latin typeface="Cambria Math" panose="02040503050406030204" pitchFamily="18" charset="0"/>
                          </a:rPr>
                          <m:t>𝑞</m:t>
                        </m:r>
                        <m:r>
                          <a:rPr lang="en-US" sz="1800" i="1">
                            <a:latin typeface="Cambria Math" panose="02040503050406030204" pitchFamily="18" charset="0"/>
                            <a:ea typeface="Cambria Math" panose="02040503050406030204" pitchFamily="18" charset="0"/>
                          </a:rPr>
                          <m:t>)</m:t>
                        </m:r>
                      </m:e>
                      <m:sup>
                        <m:r>
                          <a:rPr lang="en-US" sz="1800" i="1">
                            <a:latin typeface="Cambria Math" panose="02040503050406030204" pitchFamily="18" charset="0"/>
                          </a:rPr>
                          <m:t>2</m:t>
                        </m:r>
                      </m:sup>
                    </m:sSup>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3</m:t>
                        </m:r>
                      </m:num>
                      <m:den>
                        <m:r>
                          <a:rPr lang="en-US" sz="1800" b="0" i="1" smtClean="0">
                            <a:latin typeface="Cambria Math" panose="02040503050406030204" pitchFamily="18" charset="0"/>
                          </a:rPr>
                          <m:t>16</m:t>
                        </m:r>
                      </m:den>
                    </m:f>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𝑞</m:t>
                        </m:r>
                      </m:e>
                      <m:sup>
                        <m:r>
                          <a:rPr lang="en-US" sz="1800" b="0" i="1" smtClean="0">
                            <a:latin typeface="Cambria Math" panose="02040503050406030204" pitchFamily="18" charset="0"/>
                          </a:rPr>
                          <m:t>2</m:t>
                        </m:r>
                      </m:sup>
                    </m:sSup>
                    <m:r>
                      <a:rPr lang="en-US" sz="1800" b="0" i="1" smtClean="0">
                        <a:latin typeface="Cambria Math" panose="02040503050406030204" pitchFamily="18" charset="0"/>
                      </a:rPr>
                      <m:t>.</m:t>
                    </m:r>
                  </m:oMath>
                </a14:m>
                <a:endParaRPr lang="en-US" sz="18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071674" y="88464"/>
                <a:ext cx="5948129" cy="6356412"/>
              </a:xfrm>
              <a:blipFill>
                <a:blip r:embed="rId3"/>
                <a:stretch>
                  <a:fillRect l="-717"/>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24</a:t>
            </a:fld>
            <a:endParaRPr lang="en-US"/>
          </a:p>
        </p:txBody>
      </p:sp>
    </p:spTree>
    <p:extLst>
      <p:ext uri="{BB962C8B-B14F-4D97-AF65-F5344CB8AC3E}">
        <p14:creationId xmlns:p14="http://schemas.microsoft.com/office/powerpoint/2010/main" val="4269194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0"/>
            <a:ext cx="7773338" cy="1596177"/>
          </a:xfrm>
        </p:spPr>
        <p:txBody>
          <a:bodyPr/>
          <a:lstStyle/>
          <a:p>
            <a:pPr algn="ctr"/>
            <a:r>
              <a:rPr lang="en-US" dirty="0">
                <a:solidFill>
                  <a:srgbClr val="0070C0"/>
                </a:solidFill>
              </a:rPr>
              <a:t>Social Optimum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571969" y="1825624"/>
                <a:ext cx="7886700" cy="4667249"/>
              </a:xfrm>
            </p:spPr>
            <p:txBody>
              <a:bodyPr>
                <a:normAutofit fontScale="77500" lnSpcReduction="20000"/>
              </a:bodyPr>
              <a:lstStyle/>
              <a:p>
                <a:pPr>
                  <a:spcAft>
                    <a:spcPts val="500"/>
                  </a:spcAft>
                </a:pPr>
                <a:r>
                  <a:rPr lang="en-US" sz="2400" i="1" dirty="0">
                    <a:solidFill>
                      <a:srgbClr val="0070C0"/>
                    </a:solidFill>
                  </a:rPr>
                  <a:t>Example 17.2 </a:t>
                </a:r>
                <a:r>
                  <a:rPr lang="en-US" sz="2400" dirty="0"/>
                  <a:t>(continued):</a:t>
                </a:r>
              </a:p>
              <a:p>
                <a:pPr lvl="1">
                  <a:spcBef>
                    <a:spcPts val="0"/>
                  </a:spcBef>
                  <a:spcAft>
                    <a:spcPts val="1000"/>
                  </a:spcAft>
                </a:pPr>
                <a:r>
                  <a:rPr lang="en-US" sz="2200" dirty="0"/>
                  <a:t>The social planner cares about society as a whole, by solving the following problem:</a:t>
                </a:r>
              </a:p>
              <a:p>
                <a:pPr marL="12700" lvl="1" indent="0">
                  <a:spcAft>
                    <a:spcPts val="500"/>
                  </a:spcAft>
                  <a:buNone/>
                </a:pPr>
                <a14:m>
                  <m:oMathPara xmlns:m="http://schemas.openxmlformats.org/officeDocument/2006/math">
                    <m:oMathParaPr>
                      <m:jc m:val="centerGroup"/>
                    </m:oMathParaPr>
                    <m:oMath xmlns:m="http://schemas.openxmlformats.org/officeDocument/2006/math">
                      <m:func>
                        <m:funcPr>
                          <m:ctrlPr>
                            <a:rPr lang="en-US" sz="2000" i="1" smtClean="0">
                              <a:latin typeface="Cambria Math" panose="02040503050406030204" pitchFamily="18" charset="0"/>
                            </a:rPr>
                          </m:ctrlPr>
                        </m:funcPr>
                        <m:fName>
                          <m:limLow>
                            <m:limLowPr>
                              <m:ctrlPr>
                                <a:rPr lang="en-US" sz="2000" i="1" smtClean="0">
                                  <a:latin typeface="Cambria Math" panose="02040503050406030204" pitchFamily="18" charset="0"/>
                                </a:rPr>
                              </m:ctrlPr>
                            </m:limLowPr>
                            <m:e>
                              <m:r>
                                <m:rPr>
                                  <m:sty m:val="p"/>
                                </m:rPr>
                                <a:rPr lang="en-US" sz="2000" i="0" smtClean="0">
                                  <a:latin typeface="Cambria Math" panose="02040503050406030204" pitchFamily="18" charset="0"/>
                                </a:rPr>
                                <m:t>max</m:t>
                              </m:r>
                            </m:e>
                            <m:lim>
                              <m:r>
                                <a:rPr lang="en-US" sz="2000" b="0" i="1" smtClean="0">
                                  <a:latin typeface="Cambria Math" panose="02040503050406030204" pitchFamily="18" charset="0"/>
                                </a:rPr>
                                <m:t>𝑞</m:t>
                              </m:r>
                            </m:lim>
                          </m:limLow>
                        </m:fName>
                        <m:e>
                          <m:r>
                            <a:rPr lang="en-US" sz="2000" b="0" i="1" smtClean="0">
                              <a:latin typeface="Cambria Math" panose="02040503050406030204" pitchFamily="18" charset="0"/>
                            </a:rPr>
                            <m:t> </m:t>
                          </m:r>
                          <m:d>
                            <m:dPr>
                              <m:begChr m:val="["/>
                              <m:endChr m:val="]"/>
                              <m:ctrlPr>
                                <a:rPr lang="en-US" sz="2000" i="1" smtClean="0">
                                  <a:latin typeface="Cambria Math" panose="02040503050406030204" pitchFamily="18" charset="0"/>
                                </a:rPr>
                              </m:ctrlPr>
                            </m:dPr>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10−</m:t>
                                  </m:r>
                                  <m:r>
                                    <a:rPr lang="en-US" sz="2000" b="0" i="1" smtClean="0">
                                      <a:latin typeface="Cambria Math" panose="02040503050406030204" pitchFamily="18" charset="0"/>
                                    </a:rPr>
                                    <m:t>𝑞</m:t>
                                  </m:r>
                                </m:e>
                              </m:d>
                              <m:r>
                                <a:rPr lang="en-US" sz="2000" b="0" i="1" smtClean="0">
                                  <a:latin typeface="Cambria Math" panose="02040503050406030204" pitchFamily="18" charset="0"/>
                                </a:rPr>
                                <m:t>𝑞</m:t>
                              </m:r>
                              <m:r>
                                <a:rPr lang="en-US" sz="2000" b="0" i="1" smtClean="0">
                                  <a:latin typeface="Cambria Math" panose="02040503050406030204" pitchFamily="18" charset="0"/>
                                </a:rPr>
                                <m:t>−2</m:t>
                              </m:r>
                              <m:r>
                                <a:rPr lang="en-US" sz="2000" b="0" i="1" smtClean="0">
                                  <a:latin typeface="Cambria Math" panose="02040503050406030204" pitchFamily="18" charset="0"/>
                                </a:rPr>
                                <m:t>𝑞</m:t>
                              </m:r>
                            </m:e>
                          </m:d>
                          <m:r>
                            <a:rPr lang="en-US" sz="2000" b="0" i="1" smtClean="0">
                              <a:latin typeface="Cambria Math" panose="02040503050406030204" pitchFamily="18" charset="0"/>
                            </a:rPr>
                            <m:t>−3</m:t>
                          </m:r>
                          <m:sSup>
                            <m:sSupPr>
                              <m:ctrlPr>
                                <a:rPr lang="en-US" sz="2000" b="0" i="1" smtClean="0">
                                  <a:latin typeface="Cambria Math" panose="02040503050406030204" pitchFamily="18" charset="0"/>
                                </a:rPr>
                              </m:ctrlPr>
                            </m:sSupPr>
                            <m:e>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𝑞</m:t>
                                  </m:r>
                                </m:e>
                              </m:d>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e>
                      </m:func>
                    </m:oMath>
                  </m:oMathPara>
                </a14:m>
                <a:endParaRPr lang="en-US" sz="2200" dirty="0"/>
              </a:p>
              <a:p>
                <a:pPr lvl="1">
                  <a:spcBef>
                    <a:spcPts val="2000"/>
                  </a:spcBef>
                  <a:spcAft>
                    <a:spcPts val="500"/>
                  </a:spcAft>
                </a:pPr>
                <a:r>
                  <a:rPr lang="en-US" sz="2200" dirty="0"/>
                  <a:t>Differentiating with respect to </a:t>
                </a:r>
                <a14:m>
                  <m:oMath xmlns:m="http://schemas.openxmlformats.org/officeDocument/2006/math">
                    <m:r>
                      <a:rPr lang="en-US" sz="2200" i="1" dirty="0" smtClean="0">
                        <a:latin typeface="Cambria Math" panose="02040503050406030204" pitchFamily="18" charset="0"/>
                      </a:rPr>
                      <m:t>𝑞</m:t>
                    </m:r>
                  </m:oMath>
                </a14:m>
                <a:r>
                  <a:rPr lang="en-US" sz="2200" i="1" dirty="0">
                    <a:latin typeface="Cambria Math" panose="02040503050406030204" pitchFamily="18" charset="0"/>
                  </a:rPr>
                  <a:t>,</a:t>
                </a:r>
              </a:p>
              <a:p>
                <a:pPr marL="12700" lvl="1" indent="0">
                  <a:spcAft>
                    <a:spcPts val="500"/>
                  </a:spcAft>
                  <a:buNone/>
                </a:pPr>
                <a14:m>
                  <m:oMathPara xmlns:m="http://schemas.openxmlformats.org/officeDocument/2006/math">
                    <m:oMathParaPr>
                      <m:jc m:val="centerGroup"/>
                    </m:oMathParaPr>
                    <m:oMath xmlns:m="http://schemas.openxmlformats.org/officeDocument/2006/math">
                      <m:d>
                        <m:dPr>
                          <m:ctrlPr>
                            <a:rPr lang="en-US" sz="2000" i="1">
                              <a:latin typeface="Cambria Math" panose="02040503050406030204" pitchFamily="18" charset="0"/>
                            </a:rPr>
                          </m:ctrlPr>
                        </m:dPr>
                        <m:e>
                          <m:r>
                            <a:rPr lang="en-US" sz="2000" i="1">
                              <a:latin typeface="Cambria Math" panose="02040503050406030204" pitchFamily="18" charset="0"/>
                            </a:rPr>
                            <m:t>10−2</m:t>
                          </m:r>
                          <m:r>
                            <a:rPr lang="en-US" sz="2000" i="1">
                              <a:latin typeface="Cambria Math" panose="02040503050406030204" pitchFamily="18" charset="0"/>
                            </a:rPr>
                            <m:t>𝑞</m:t>
                          </m:r>
                          <m:r>
                            <a:rPr lang="en-US" sz="2000" i="1">
                              <a:latin typeface="Cambria Math" panose="02040503050406030204" pitchFamily="18" charset="0"/>
                            </a:rPr>
                            <m:t>−2</m:t>
                          </m:r>
                        </m:e>
                      </m:d>
                      <m:r>
                        <a:rPr lang="en-US" sz="2000" i="1">
                          <a:latin typeface="Cambria Math" panose="02040503050406030204" pitchFamily="18" charset="0"/>
                        </a:rPr>
                        <m:t>−6</m:t>
                      </m:r>
                      <m:r>
                        <a:rPr lang="en-US" sz="2000" i="1">
                          <a:latin typeface="Cambria Math" panose="02040503050406030204" pitchFamily="18" charset="0"/>
                          <a:ea typeface="Cambria Math" panose="02040503050406030204" pitchFamily="18" charset="0"/>
                        </a:rPr>
                        <m:t>𝛼</m:t>
                      </m:r>
                      <m:r>
                        <a:rPr lang="en-US" sz="2000" b="0" i="1" baseline="30000" smtClean="0">
                          <a:latin typeface="Cambria Math" panose="02040503050406030204" pitchFamily="18" charset="0"/>
                          <a:ea typeface="Cambria Math" panose="02040503050406030204" pitchFamily="18" charset="0"/>
                        </a:rPr>
                        <m:t>2</m:t>
                      </m:r>
                      <m:r>
                        <a:rPr lang="en-US" sz="2000" i="1">
                          <a:latin typeface="Cambria Math" panose="02040503050406030204" pitchFamily="18" charset="0"/>
                          <a:ea typeface="Cambria Math" panose="02040503050406030204" pitchFamily="18" charset="0"/>
                        </a:rPr>
                        <m:t>𝑞</m:t>
                      </m:r>
                      <m:r>
                        <a:rPr lang="en-US" sz="2000" i="1">
                          <a:latin typeface="Cambria Math" panose="02040503050406030204" pitchFamily="18" charset="0"/>
                          <a:ea typeface="Cambria Math" panose="02040503050406030204" pitchFamily="18" charset="0"/>
                        </a:rPr>
                        <m:t>=0,</m:t>
                      </m:r>
                    </m:oMath>
                  </m:oMathPara>
                </a14:m>
                <a:endParaRPr lang="en-US" sz="2000" b="0" i="1" dirty="0">
                  <a:latin typeface="Cambria Math" panose="02040503050406030204" pitchFamily="18" charset="0"/>
                </a:endParaRPr>
              </a:p>
              <a:p>
                <a:pPr marL="12700" lvl="1" indent="0">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8=</m:t>
                      </m:r>
                      <m:r>
                        <a:rPr lang="en-US" sz="2000" b="0" i="1" smtClean="0">
                          <a:latin typeface="Cambria Math" panose="02040503050406030204" pitchFamily="18" charset="0"/>
                        </a:rPr>
                        <m:t>𝑞</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i="1">
                              <a:latin typeface="Cambria Math" panose="02040503050406030204" pitchFamily="18" charset="0"/>
                            </a:rPr>
                            <m:t>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e>
                      </m:d>
                      <m:r>
                        <a:rPr lang="en-US" sz="2000" b="0" i="1" smtClean="0">
                          <a:latin typeface="Cambria Math" panose="02040503050406030204" pitchFamily="18" charset="0"/>
                          <a:ea typeface="Cambria Math" panose="02040503050406030204" pitchFamily="18" charset="0"/>
                        </a:rPr>
                        <m:t>.</m:t>
                      </m:r>
                    </m:oMath>
                  </m:oMathPara>
                </a14:m>
                <a:endParaRPr lang="en-US" sz="2000" dirty="0"/>
              </a:p>
              <a:p>
                <a:pPr marL="693738" indent="-227013">
                  <a:spcBef>
                    <a:spcPts val="500"/>
                  </a:spcBef>
                  <a:spcAft>
                    <a:spcPts val="500"/>
                  </a:spcAft>
                </a:pPr>
                <a:r>
                  <a:rPr lang="en-US" sz="2200" dirty="0"/>
                  <a:t>And solving for </a:t>
                </a:r>
                <a14:m>
                  <m:oMath xmlns:m="http://schemas.openxmlformats.org/officeDocument/2006/math">
                    <m:r>
                      <a:rPr lang="en-US" sz="2200" i="1" dirty="0" smtClean="0">
                        <a:latin typeface="Cambria Math" panose="02040503050406030204" pitchFamily="18" charset="0"/>
                      </a:rPr>
                      <m:t>𝑞</m:t>
                    </m:r>
                  </m:oMath>
                </a14:m>
                <a:r>
                  <a:rPr lang="en-US" sz="2200" dirty="0"/>
                  <a:t>, the social optimum is</a:t>
                </a:r>
              </a:p>
              <a:p>
                <a:pPr marL="12700" indent="0">
                  <a:spcAft>
                    <a:spcPts val="500"/>
                  </a:spcAft>
                  <a:buNone/>
                </a:pP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𝑆𝑂</m:t>
                          </m:r>
                        </m:sup>
                      </m:s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8</m:t>
                          </m:r>
                        </m:num>
                        <m:den>
                          <m:r>
                            <a:rPr lang="en-US" sz="2000" b="0" i="1" smtClean="0">
                              <a:latin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den>
                      </m:f>
                      <m:r>
                        <a:rPr lang="en-US" sz="2000" b="0" i="1" smtClean="0">
                          <a:latin typeface="Cambria Math" panose="02040503050406030204" pitchFamily="18" charset="0"/>
                        </a:rPr>
                        <m:t>,</m:t>
                      </m:r>
                    </m:oMath>
                  </m:oMathPara>
                </a14:m>
                <a:endParaRPr lang="en-US" sz="2000" dirty="0"/>
              </a:p>
              <a:p>
                <a:pPr marL="693738" indent="0">
                  <a:spcBef>
                    <a:spcPts val="0"/>
                  </a:spcBef>
                  <a:spcAft>
                    <a:spcPts val="500"/>
                  </a:spcAft>
                  <a:buNone/>
                </a:pPr>
                <a:r>
                  <a:rPr lang="en-US" sz="2200" dirty="0"/>
                  <a:t>which is decreasing in the rate of emissions per unit of output, </a:t>
                </a:r>
                <a14:m>
                  <m:oMath xmlns:m="http://schemas.openxmlformats.org/officeDocument/2006/math">
                    <m:r>
                      <a:rPr lang="en-US" sz="2200" i="1">
                        <a:latin typeface="Cambria Math" panose="02040503050406030204" pitchFamily="18" charset="0"/>
                        <a:ea typeface="Cambria Math" panose="02040503050406030204" pitchFamily="18" charset="0"/>
                      </a:rPr>
                      <m:t>𝛼</m:t>
                    </m:r>
                  </m:oMath>
                </a14:m>
                <a:r>
                  <a:rPr lang="en-US" sz="2200" dirty="0"/>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571969" y="1825624"/>
                <a:ext cx="7886700" cy="4667249"/>
              </a:xfrm>
              <a:blipFill>
                <a:blip r:embed="rId2"/>
                <a:stretch>
                  <a:fillRect l="-618" t="-78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25</a:t>
            </a:fld>
            <a:endParaRPr lang="en-US"/>
          </a:p>
        </p:txBody>
      </p:sp>
      <p:sp>
        <p:nvSpPr>
          <p:cNvPr id="6" name="Left Brace 5">
            <a:extLst>
              <a:ext uri="{FF2B5EF4-FFF2-40B4-BE49-F238E27FC236}">
                <a16:creationId xmlns:a16="http://schemas.microsoft.com/office/drawing/2014/main" id="{2606BD29-BCB9-1D4B-B276-F341694901D3}"/>
              </a:ext>
            </a:extLst>
          </p:cNvPr>
          <p:cNvSpPr/>
          <p:nvPr/>
        </p:nvSpPr>
        <p:spPr>
          <a:xfrm rot="16200000">
            <a:off x="4205772" y="2400062"/>
            <a:ext cx="174811" cy="1915391"/>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e 6">
            <a:extLst>
              <a:ext uri="{FF2B5EF4-FFF2-40B4-BE49-F238E27FC236}">
                <a16:creationId xmlns:a16="http://schemas.microsoft.com/office/drawing/2014/main" id="{C6BBB0E3-132C-1443-A822-DE86539ADC55}"/>
              </a:ext>
            </a:extLst>
          </p:cNvPr>
          <p:cNvSpPr/>
          <p:nvPr/>
        </p:nvSpPr>
        <p:spPr>
          <a:xfrm rot="16200000">
            <a:off x="5775680" y="2971230"/>
            <a:ext cx="174811" cy="766957"/>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98193756-ADC0-5747-8442-1A6540F23709}"/>
              </a:ext>
            </a:extLst>
          </p:cNvPr>
          <p:cNvSpPr txBox="1"/>
          <p:nvPr/>
        </p:nvSpPr>
        <p:spPr>
          <a:xfrm>
            <a:off x="4031869" y="3388635"/>
            <a:ext cx="590931" cy="276999"/>
          </a:xfrm>
          <a:prstGeom prst="rect">
            <a:avLst/>
          </a:prstGeom>
          <a:noFill/>
        </p:spPr>
        <p:txBody>
          <a:bodyPr wrap="none" rtlCol="0">
            <a:spAutoFit/>
          </a:bodyPr>
          <a:lstStyle/>
          <a:p>
            <a:r>
              <a:rPr lang="en-US" sz="1200" dirty="0"/>
              <a:t>Profits</a:t>
            </a:r>
          </a:p>
        </p:txBody>
      </p:sp>
      <p:sp>
        <p:nvSpPr>
          <p:cNvPr id="9" name="TextBox 8">
            <a:extLst>
              <a:ext uri="{FF2B5EF4-FFF2-40B4-BE49-F238E27FC236}">
                <a16:creationId xmlns:a16="http://schemas.microsoft.com/office/drawing/2014/main" id="{1CE749F1-B211-7447-831C-D8D6728C43D8}"/>
              </a:ext>
            </a:extLst>
          </p:cNvPr>
          <p:cNvSpPr txBox="1"/>
          <p:nvPr/>
        </p:nvSpPr>
        <p:spPr>
          <a:xfrm>
            <a:off x="5362267" y="3386847"/>
            <a:ext cx="988347" cy="276999"/>
          </a:xfrm>
          <a:prstGeom prst="rect">
            <a:avLst/>
          </a:prstGeom>
          <a:noFill/>
        </p:spPr>
        <p:txBody>
          <a:bodyPr wrap="none" rtlCol="0">
            <a:spAutoFit/>
          </a:bodyPr>
          <a:lstStyle/>
          <a:p>
            <a:r>
              <a:rPr lang="en-US" sz="1200" dirty="0"/>
              <a:t>External cost</a:t>
            </a:r>
          </a:p>
        </p:txBody>
      </p:sp>
    </p:spTree>
    <p:extLst>
      <p:ext uri="{BB962C8B-B14F-4D97-AF65-F5344CB8AC3E}">
        <p14:creationId xmlns:p14="http://schemas.microsoft.com/office/powerpoint/2010/main" val="3541266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3500">
                <a:solidFill>
                  <a:srgbClr val="FFFFFF"/>
                </a:solidFill>
              </a:rPr>
              <a:t>Social Optimum</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044951" y="275208"/>
                <a:ext cx="6099049" cy="5850384"/>
              </a:xfrm>
            </p:spPr>
            <p:txBody>
              <a:bodyPr anchor="ctr">
                <a:normAutofit/>
              </a:bodyPr>
              <a:lstStyle/>
              <a:p>
                <a:pPr>
                  <a:spcAft>
                    <a:spcPts val="500"/>
                  </a:spcAft>
                </a:pPr>
                <a:r>
                  <a:rPr lang="en-US" sz="2800" i="1" dirty="0"/>
                  <a:t>Example 17.2 </a:t>
                </a:r>
                <a:r>
                  <a:rPr lang="en-US" sz="2800" dirty="0"/>
                  <a:t>(continued):</a:t>
                </a:r>
              </a:p>
              <a:p>
                <a:pPr marL="914400" lvl="2" indent="-168275">
                  <a:spcAft>
                    <a:spcPts val="1000"/>
                  </a:spcAft>
                </a:pPr>
                <a:r>
                  <a:rPr lang="en-US" sz="2000" dirty="0"/>
                  <a:t>If every unit of output generates 1 unit of emissions, </a:t>
                </a:r>
                <a14:m>
                  <m:oMath xmlns:m="http://schemas.openxmlformats.org/officeDocument/2006/math">
                    <m:r>
                      <a:rPr lang="en-US" sz="2000" i="1" smtClean="0">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=1</m:t>
                    </m:r>
                  </m:oMath>
                </a14:m>
                <a:r>
                  <a:rPr lang="en-US" sz="2000" dirty="0"/>
                  <a:t>, the social optimum is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𝑆𝑂</m:t>
                        </m:r>
                      </m:sup>
                    </m:sSup>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8</m:t>
                        </m:r>
                      </m:num>
                      <m:den>
                        <m:r>
                          <a:rPr lang="en-US" sz="2000" i="1">
                            <a:latin typeface="Cambria Math" panose="02040503050406030204" pitchFamily="18" charset="0"/>
                          </a:rPr>
                          <m:t>2+6</m:t>
                        </m:r>
                      </m:den>
                    </m:f>
                    <m:r>
                      <a:rPr lang="en-US" sz="2000" b="0" i="1" smtClean="0">
                        <a:latin typeface="Cambria Math" panose="02040503050406030204" pitchFamily="18" charset="0"/>
                        <a:ea typeface="Cambria Math" panose="02040503050406030204" pitchFamily="18" charset="0"/>
                      </a:rPr>
                      <m:t>=1</m:t>
                    </m:r>
                  </m:oMath>
                </a14:m>
                <a:r>
                  <a:rPr lang="en-US" sz="2000" dirty="0"/>
                  <a:t> unit.</a:t>
                </a:r>
              </a:p>
              <a:p>
                <a:pPr marL="914400" lvl="2" indent="-168275">
                  <a:spcAft>
                    <a:spcPts val="500"/>
                  </a:spcAft>
                </a:pPr>
                <a:r>
                  <a:rPr lang="en-US" sz="2000" dirty="0"/>
                  <a:t>When output does not generate any unit of emissions, </a:t>
                </a:r>
                <a14:m>
                  <m:oMath xmlns:m="http://schemas.openxmlformats.org/officeDocument/2006/math">
                    <m:r>
                      <a:rPr lang="en-US" sz="2000" i="1">
                        <a:latin typeface="Cambria Math" panose="02040503050406030204" pitchFamily="18" charset="0"/>
                        <a:ea typeface="Cambria Math" panose="02040503050406030204" pitchFamily="18" charset="0"/>
                      </a:rPr>
                      <m:t>𝛼</m:t>
                    </m:r>
                    <m:r>
                      <a:rPr lang="en-US" sz="2000" i="1">
                        <a:latin typeface="Cambria Math" panose="02040503050406030204" pitchFamily="18" charset="0"/>
                        <a:ea typeface="Cambria Math" panose="02040503050406030204" pitchFamily="18" charset="0"/>
                      </a:rPr>
                      <m:t>=0</m:t>
                    </m:r>
                  </m:oMath>
                </a14:m>
                <a:r>
                  <a:rPr lang="en-US" sz="2000" dirty="0"/>
                  <a:t>, the social optimum increases to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𝑆𝑂</m:t>
                        </m:r>
                      </m:sup>
                    </m:sSup>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8</m:t>
                        </m:r>
                      </m:num>
                      <m:den>
                        <m:r>
                          <a:rPr lang="en-US" sz="2000" i="1">
                            <a:latin typeface="Cambria Math" panose="02040503050406030204" pitchFamily="18" charset="0"/>
                          </a:rPr>
                          <m:t>2+</m:t>
                        </m:r>
                        <m:r>
                          <a:rPr lang="en-US" sz="2000" b="0" i="1" smtClean="0">
                            <a:latin typeface="Cambria Math" panose="02040503050406030204" pitchFamily="18" charset="0"/>
                          </a:rPr>
                          <m:t>0</m:t>
                        </m:r>
                      </m:den>
                    </m:f>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4</m:t>
                    </m:r>
                  </m:oMath>
                </a14:m>
                <a:r>
                  <a:rPr lang="en-US" sz="2000" dirty="0"/>
                  <a:t> units, which coincides with the unregulated equilibrium.</a:t>
                </a:r>
              </a:p>
              <a:p>
                <a:pPr lvl="3">
                  <a:spcAft>
                    <a:spcPts val="1000"/>
                  </a:spcAft>
                </a:pPr>
                <a:r>
                  <a:rPr lang="en-US" sz="1800" dirty="0"/>
                  <a:t>External cost </a:t>
                </a:r>
                <a14:m>
                  <m:oMath xmlns:m="http://schemas.openxmlformats.org/officeDocument/2006/math">
                    <m:r>
                      <a:rPr lang="en-US" sz="1800" b="0" i="1" smtClean="0">
                        <a:latin typeface="Cambria Math" panose="02040503050406030204" pitchFamily="18" charset="0"/>
                      </a:rPr>
                      <m:t>𝐸𝐶</m:t>
                    </m:r>
                    <m:r>
                      <a:rPr lang="en-US" sz="1800" b="0" i="1" smtClean="0">
                        <a:latin typeface="Cambria Math" panose="02040503050406030204" pitchFamily="18" charset="0"/>
                      </a:rPr>
                      <m:t>=3</m:t>
                    </m:r>
                    <m:sSup>
                      <m:sSupPr>
                        <m:ctrlPr>
                          <a:rPr lang="en-US" sz="1800" i="1">
                            <a:latin typeface="Cambria Math" panose="02040503050406030204" pitchFamily="18" charset="0"/>
                          </a:rPr>
                        </m:ctrlPr>
                      </m:sSupPr>
                      <m:e>
                        <m:d>
                          <m:dPr>
                            <m:ctrlPr>
                              <a:rPr lang="en-US" sz="1800" i="1">
                                <a:latin typeface="Cambria Math" panose="02040503050406030204" pitchFamily="18" charset="0"/>
                                <a:ea typeface="Cambria Math" panose="02040503050406030204" pitchFamily="18" charset="0"/>
                              </a:rPr>
                            </m:ctrlPr>
                          </m:dPr>
                          <m:e>
                            <m:r>
                              <a:rPr lang="en-US" sz="1800" i="1">
                                <a:latin typeface="Cambria Math" panose="02040503050406030204" pitchFamily="18" charset="0"/>
                                <a:ea typeface="Cambria Math" panose="02040503050406030204" pitchFamily="18" charset="0"/>
                              </a:rPr>
                              <m:t>𝛼</m:t>
                            </m:r>
                            <m:r>
                              <a:rPr lang="en-US" sz="1800" i="1">
                                <a:latin typeface="Cambria Math" panose="02040503050406030204" pitchFamily="18" charset="0"/>
                                <a:ea typeface="Cambria Math" panose="02040503050406030204" pitchFamily="18" charset="0"/>
                              </a:rPr>
                              <m:t>𝑞</m:t>
                            </m:r>
                          </m:e>
                        </m:d>
                      </m:e>
                      <m:sup>
                        <m:r>
                          <a:rPr lang="en-US" sz="1800" i="1">
                            <a:latin typeface="Cambria Math" panose="02040503050406030204" pitchFamily="18" charset="0"/>
                          </a:rPr>
                          <m:t>2</m:t>
                        </m:r>
                      </m:sup>
                    </m:sSup>
                    <m:r>
                      <a:rPr lang="en-US" sz="1800" b="0" i="1" smtClean="0">
                        <a:latin typeface="Cambria Math" panose="02040503050406030204" pitchFamily="18" charset="0"/>
                      </a:rPr>
                      <m:t>=0</m:t>
                    </m:r>
                  </m:oMath>
                </a14:m>
                <a:r>
                  <a:rPr lang="en-US" sz="1800" dirty="0"/>
                  <a:t>, when </a:t>
                </a:r>
                <a14:m>
                  <m:oMath xmlns:m="http://schemas.openxmlformats.org/officeDocument/2006/math">
                    <m:r>
                      <a:rPr lang="en-US" sz="1800" i="1">
                        <a:latin typeface="Cambria Math" panose="02040503050406030204" pitchFamily="18" charset="0"/>
                        <a:ea typeface="Cambria Math" panose="02040503050406030204" pitchFamily="18" charset="0"/>
                      </a:rPr>
                      <m:t>𝛼</m:t>
                    </m:r>
                    <m:r>
                      <a:rPr lang="en-US" sz="1800" i="1">
                        <a:latin typeface="Cambria Math" panose="02040503050406030204" pitchFamily="18" charset="0"/>
                        <a:ea typeface="Cambria Math" panose="02040503050406030204" pitchFamily="18" charset="0"/>
                      </a:rPr>
                      <m:t>=0</m:t>
                    </m:r>
                  </m:oMath>
                </a14:m>
                <a:r>
                  <a:rPr lang="en-US" sz="1800" dirty="0"/>
                  <a:t>, and the social planer’s maximization problem coincides with that of the unregulated firm.</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044951" y="275208"/>
                <a:ext cx="6099049" cy="5850384"/>
              </a:xfrm>
              <a:blipFill>
                <a:blip r:embed="rId3"/>
                <a:stretch>
                  <a:fillRect l="-1698" r="-1698"/>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26</a:t>
            </a:fld>
            <a:endParaRPr lang="en-US"/>
          </a:p>
        </p:txBody>
      </p:sp>
    </p:spTree>
    <p:extLst>
      <p:ext uri="{BB962C8B-B14F-4D97-AF65-F5344CB8AC3E}">
        <p14:creationId xmlns:p14="http://schemas.microsoft.com/office/powerpoint/2010/main" val="433488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230"/>
            <a:ext cx="7773338" cy="1596177"/>
          </a:xfrm>
        </p:spPr>
        <p:txBody>
          <a:bodyPr/>
          <a:lstStyle/>
          <a:p>
            <a:pPr algn="ctr"/>
            <a:r>
              <a:rPr lang="en-US" dirty="0">
                <a:solidFill>
                  <a:srgbClr val="0070C0"/>
                </a:solidFill>
              </a:rPr>
              <a:t>Social Optimum</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28650" y="1170845"/>
            <a:ext cx="7886700" cy="4667249"/>
          </a:xfrm>
        </p:spPr>
        <p:txBody>
          <a:bodyPr>
            <a:normAutofit/>
          </a:bodyPr>
          <a:lstStyle/>
          <a:p>
            <a:pPr>
              <a:spcAft>
                <a:spcPts val="500"/>
              </a:spcAft>
            </a:pPr>
            <a:r>
              <a:rPr lang="en-US" sz="2400" i="1" dirty="0">
                <a:solidFill>
                  <a:srgbClr val="0070C0"/>
                </a:solidFill>
              </a:rPr>
              <a:t>Example 17.2 </a:t>
            </a:r>
            <a:r>
              <a:rPr lang="en-US" sz="2400" dirty="0"/>
              <a:t>(continued):</a:t>
            </a:r>
          </a:p>
          <a:p>
            <a:pPr lvl="1">
              <a:spcAft>
                <a:spcPts val="1000"/>
              </a:spcAft>
            </a:pPr>
            <a:r>
              <a:rPr lang="en-US" sz="2200" dirty="0"/>
              <a:t>Figure 13.2 depicts the social planner’s problem.</a:t>
            </a:r>
          </a:p>
          <a:p>
            <a:pPr marL="914400" lvl="2" indent="0">
              <a:spcBef>
                <a:spcPts val="0"/>
              </a:spcBef>
              <a:spcAft>
                <a:spcPts val="1000"/>
              </a:spcAft>
              <a:buNone/>
            </a:pPr>
            <a:endParaRPr lang="en-US" dirty="0"/>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27</a:t>
            </a:fld>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80DD2E7-3212-9D4A-988E-E916180626AD}"/>
                  </a:ext>
                </a:extLst>
              </p:cNvPr>
              <p:cNvSpPr txBox="1"/>
              <p:nvPr/>
            </p:nvSpPr>
            <p:spPr>
              <a:xfrm>
                <a:off x="1225451" y="2353413"/>
                <a:ext cx="3924424" cy="2927276"/>
              </a:xfrm>
              <a:prstGeom prst="rect">
                <a:avLst/>
              </a:prstGeom>
              <a:noFill/>
            </p:spPr>
            <p:txBody>
              <a:bodyPr wrap="square" rtlCol="0">
                <a:spAutoFit/>
              </a:bodyPr>
              <a:lstStyle/>
              <a:p>
                <a:pPr marL="234950" indent="-234950">
                  <a:lnSpc>
                    <a:spcPct val="90000"/>
                  </a:lnSpc>
                  <a:spcAft>
                    <a:spcPts val="500"/>
                  </a:spcAft>
                  <a:buFont typeface="Arial" panose="020B0604020202020204" pitchFamily="34" charset="0"/>
                  <a:buChar char="•"/>
                </a:pPr>
                <a:r>
                  <a:rPr lang="en-US" dirty="0"/>
                  <a:t>Leaving the firm unregulated yields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𝑈</m:t>
                        </m:r>
                      </m:sup>
                    </m:sSup>
                    <m:r>
                      <a:rPr lang="en-US" b="0" i="1" smtClean="0">
                        <a:latin typeface="Cambria Math" panose="02040503050406030204" pitchFamily="18" charset="0"/>
                      </a:rPr>
                      <m:t>=4</m:t>
                    </m:r>
                  </m:oMath>
                </a14:m>
                <a:r>
                  <a:rPr lang="en-US" dirty="0"/>
                  <a:t>.</a:t>
                </a:r>
              </a:p>
              <a:p>
                <a:pPr marL="234950" indent="-234950">
                  <a:lnSpc>
                    <a:spcPct val="90000"/>
                  </a:lnSpc>
                  <a:spcBef>
                    <a:spcPts val="500"/>
                  </a:spcBef>
                  <a:spcAft>
                    <a:spcPts val="500"/>
                  </a:spcAft>
                  <a:buFont typeface="Arial" panose="020B0604020202020204" pitchFamily="34" charset="0"/>
                  <a:buChar char="•"/>
                </a:pPr>
                <a:r>
                  <a:rPr lang="en-US" dirty="0"/>
                  <a:t>The social optimum lies where marginal profit crosses marginal damage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𝑆𝑂</m:t>
                        </m:r>
                      </m:sup>
                    </m:sSup>
                  </m:oMath>
                </a14:m>
                <a:r>
                  <a:rPr lang="en-US" dirty="0"/>
                  <a:t>.</a:t>
                </a:r>
              </a:p>
              <a:p>
                <a:pPr marL="522288" lvl="1" indent="-234950">
                  <a:lnSpc>
                    <a:spcPct val="90000"/>
                  </a:lnSpc>
                  <a:spcAft>
                    <a:spcPts val="500"/>
                  </a:spcAft>
                  <a:buFont typeface="Arial" panose="020B0604020202020204" pitchFamily="34" charset="0"/>
                  <a:buChar char="•"/>
                </a:pPr>
                <a14:m>
                  <m:oMath xmlns:m="http://schemas.openxmlformats.org/officeDocument/2006/math">
                    <m:r>
                      <a:rPr lang="en-US" sz="1600" b="0" i="1" smtClean="0">
                        <a:latin typeface="Cambria Math" panose="02040503050406030204" pitchFamily="18" charset="0"/>
                      </a:rPr>
                      <m:t>𝑞</m:t>
                    </m:r>
                    <m:r>
                      <a:rPr lang="en-US" sz="1600" b="0" i="0" smtClean="0">
                        <a:latin typeface="Cambria Math" panose="02040503050406030204" pitchFamily="18" charset="0"/>
                      </a:rPr>
                      <m:t>&gt;</m:t>
                    </m:r>
                    <m:sSup>
                      <m:sSupPr>
                        <m:ctrlPr>
                          <a:rPr lang="en-US" sz="1600" i="1">
                            <a:latin typeface="Cambria Math" panose="02040503050406030204" pitchFamily="18" charset="0"/>
                          </a:rPr>
                        </m:ctrlPr>
                      </m:sSupPr>
                      <m:e>
                        <m:r>
                          <a:rPr lang="en-US" sz="1600" i="1">
                            <a:latin typeface="Cambria Math" panose="02040503050406030204" pitchFamily="18" charset="0"/>
                          </a:rPr>
                          <m:t>𝑞</m:t>
                        </m:r>
                      </m:e>
                      <m:sup>
                        <m:r>
                          <a:rPr lang="en-US" sz="1600" i="1">
                            <a:latin typeface="Cambria Math" panose="02040503050406030204" pitchFamily="18" charset="0"/>
                          </a:rPr>
                          <m:t>𝑆𝑂</m:t>
                        </m:r>
                      </m:sup>
                    </m:sSup>
                  </m:oMath>
                </a14:m>
                <a:r>
                  <a:rPr lang="en-US" sz="1600" dirty="0"/>
                  <a:t> would generate more external costs than profits, being inefficient.</a:t>
                </a:r>
              </a:p>
              <a:p>
                <a:pPr marL="522288" lvl="1" indent="-234950">
                  <a:lnSpc>
                    <a:spcPct val="90000"/>
                  </a:lnSpc>
                  <a:spcAft>
                    <a:spcPts val="500"/>
                  </a:spcAft>
                  <a:buFont typeface="Arial" panose="020B0604020202020204" pitchFamily="34" charset="0"/>
                  <a:buChar char="•"/>
                </a:pPr>
                <a14:m>
                  <m:oMath xmlns:m="http://schemas.openxmlformats.org/officeDocument/2006/math">
                    <m:r>
                      <a:rPr lang="en-US" sz="1600" i="1">
                        <a:latin typeface="Cambria Math" panose="02040503050406030204" pitchFamily="18" charset="0"/>
                      </a:rPr>
                      <m:t>𝑞</m:t>
                    </m:r>
                    <m:r>
                      <a:rPr lang="en-US" sz="1600" b="0" i="0" smtClean="0">
                        <a:latin typeface="Cambria Math" panose="02040503050406030204" pitchFamily="18" charset="0"/>
                      </a:rPr>
                      <m:t>&lt;</m:t>
                    </m:r>
                    <m:sSup>
                      <m:sSupPr>
                        <m:ctrlPr>
                          <a:rPr lang="en-US" sz="1600" i="1">
                            <a:latin typeface="Cambria Math" panose="02040503050406030204" pitchFamily="18" charset="0"/>
                          </a:rPr>
                        </m:ctrlPr>
                      </m:sSupPr>
                      <m:e>
                        <m:r>
                          <a:rPr lang="en-US" sz="1600" i="1">
                            <a:latin typeface="Cambria Math" panose="02040503050406030204" pitchFamily="18" charset="0"/>
                          </a:rPr>
                          <m:t>𝑞</m:t>
                        </m:r>
                      </m:e>
                      <m:sup>
                        <m:r>
                          <a:rPr lang="en-US" sz="1600" i="1">
                            <a:latin typeface="Cambria Math" panose="02040503050406030204" pitchFamily="18" charset="0"/>
                          </a:rPr>
                          <m:t>𝑆𝑂</m:t>
                        </m:r>
                      </m:sup>
                    </m:sSup>
                  </m:oMath>
                </a14:m>
                <a:r>
                  <a:rPr lang="en-US" sz="1600" dirty="0"/>
                  <a:t>, would generate more profits than externals, being not efficient either.</a:t>
                </a:r>
              </a:p>
            </p:txBody>
          </p:sp>
        </mc:Choice>
        <mc:Fallback xmlns="">
          <p:sp>
            <p:nvSpPr>
              <p:cNvPr id="13" name="TextBox 12">
                <a:extLst>
                  <a:ext uri="{FF2B5EF4-FFF2-40B4-BE49-F238E27FC236}">
                    <a16:creationId xmlns:a16="http://schemas.microsoft.com/office/drawing/2014/main" id="{D80DD2E7-3212-9D4A-988E-E916180626AD}"/>
                  </a:ext>
                </a:extLst>
              </p:cNvPr>
              <p:cNvSpPr txBox="1">
                <a:spLocks noRot="1" noChangeAspect="1" noMove="1" noResize="1" noEditPoints="1" noAdjustHandles="1" noChangeArrowheads="1" noChangeShapeType="1" noTextEdit="1"/>
              </p:cNvSpPr>
              <p:nvPr/>
            </p:nvSpPr>
            <p:spPr>
              <a:xfrm>
                <a:off x="1225451" y="2353413"/>
                <a:ext cx="3924424" cy="2927276"/>
              </a:xfrm>
              <a:prstGeom prst="rect">
                <a:avLst/>
              </a:prstGeom>
              <a:blipFill>
                <a:blip r:embed="rId2"/>
                <a:stretch>
                  <a:fillRect l="-932" t="-1875" r="-2329"/>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9CE5EFED-D696-D642-9E94-2087E2EEF7F3}"/>
              </a:ext>
            </a:extLst>
          </p:cNvPr>
          <p:cNvGrpSpPr/>
          <p:nvPr/>
        </p:nvGrpSpPr>
        <p:grpSpPr>
          <a:xfrm>
            <a:off x="5440685" y="2802874"/>
            <a:ext cx="3139148" cy="3134403"/>
            <a:chOff x="5440685" y="2855882"/>
            <a:chExt cx="3139148" cy="3134403"/>
          </a:xfrm>
        </p:grpSpPr>
        <p:pic>
          <p:nvPicPr>
            <p:cNvPr id="11" name="Picture 10">
              <a:extLst>
                <a:ext uri="{FF2B5EF4-FFF2-40B4-BE49-F238E27FC236}">
                  <a16:creationId xmlns:a16="http://schemas.microsoft.com/office/drawing/2014/main" id="{3D30F489-6460-2E41-9958-F6F69532B9B8}"/>
                </a:ext>
              </a:extLst>
            </p:cNvPr>
            <p:cNvPicPr>
              <a:picLocks noChangeAspect="1"/>
            </p:cNvPicPr>
            <p:nvPr/>
          </p:nvPicPr>
          <p:blipFill>
            <a:blip r:embed="rId3"/>
            <a:stretch>
              <a:fillRect/>
            </a:stretch>
          </p:blipFill>
          <p:spPr>
            <a:xfrm>
              <a:off x="5461675" y="2855882"/>
              <a:ext cx="3118158" cy="2881105"/>
            </a:xfrm>
            <a:prstGeom prst="rect">
              <a:avLst/>
            </a:prstGeom>
          </p:spPr>
        </p:pic>
        <p:sp>
          <p:nvSpPr>
            <p:cNvPr id="15" name="TextBox 14">
              <a:extLst>
                <a:ext uri="{FF2B5EF4-FFF2-40B4-BE49-F238E27FC236}">
                  <a16:creationId xmlns:a16="http://schemas.microsoft.com/office/drawing/2014/main" id="{9A761753-5D0A-B14A-9DF4-C1DC7A355A13}"/>
                </a:ext>
              </a:extLst>
            </p:cNvPr>
            <p:cNvSpPr txBox="1"/>
            <p:nvPr/>
          </p:nvSpPr>
          <p:spPr>
            <a:xfrm>
              <a:off x="5440685" y="5713286"/>
              <a:ext cx="879921" cy="276999"/>
            </a:xfrm>
            <a:prstGeom prst="rect">
              <a:avLst/>
            </a:prstGeom>
            <a:noFill/>
          </p:spPr>
          <p:txBody>
            <a:bodyPr wrap="none" rtlCol="0">
              <a:spAutoFit/>
            </a:bodyPr>
            <a:lstStyle/>
            <a:p>
              <a:r>
                <a:rPr lang="en-US" sz="1200" dirty="0"/>
                <a:t>Figure 13.2</a:t>
              </a:r>
            </a:p>
          </p:txBody>
        </p:sp>
      </p:grpSp>
    </p:spTree>
    <p:extLst>
      <p:ext uri="{BB962C8B-B14F-4D97-AF65-F5344CB8AC3E}">
        <p14:creationId xmlns:p14="http://schemas.microsoft.com/office/powerpoint/2010/main" val="249273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3500">
                <a:solidFill>
                  <a:srgbClr val="FFFFFF"/>
                </a:solidFill>
              </a:rPr>
              <a:t>Social Optimum</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2975894" y="8878"/>
                <a:ext cx="6099049" cy="6562865"/>
              </a:xfrm>
            </p:spPr>
            <p:txBody>
              <a:bodyPr anchor="ctr">
                <a:normAutofit/>
              </a:bodyPr>
              <a:lstStyle/>
              <a:p>
                <a:pPr>
                  <a:spcAft>
                    <a:spcPts val="500"/>
                  </a:spcAft>
                </a:pPr>
                <a:r>
                  <a:rPr lang="en-US" sz="2800" i="1" dirty="0"/>
                  <a:t>Example 17.2 </a:t>
                </a:r>
                <a:r>
                  <a:rPr lang="en-US" sz="2800" dirty="0"/>
                  <a:t>(continued):</a:t>
                </a:r>
              </a:p>
              <a:p>
                <a:pPr marL="115888" lvl="1" indent="-115888">
                  <a:spcAft>
                    <a:spcPts val="1000"/>
                  </a:spcAft>
                </a:pPr>
                <a:r>
                  <a:rPr lang="en-US" sz="2400" dirty="0"/>
                  <a:t>The regulator does not necessarily recommend the prohibition of the externality-generating activity. </a:t>
                </a:r>
              </a:p>
              <a:p>
                <a:pPr marL="115888" lvl="1" indent="-115888">
                  <a:spcAft>
                    <a:spcPts val="1000"/>
                  </a:spcAft>
                </a:pPr>
                <a:endParaRPr lang="en-US" sz="2400" dirty="0"/>
              </a:p>
              <a:p>
                <a:pPr marL="115888" lvl="1" indent="-115888">
                  <a:spcBef>
                    <a:spcPts val="0"/>
                  </a:spcBef>
                  <a:spcAft>
                    <a:spcPts val="1000"/>
                  </a:spcAft>
                </a:pPr>
                <a:r>
                  <a:rPr lang="en-US" sz="2400" dirty="0"/>
                  <a:t>The socially optimal output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𝑆𝑂</m:t>
                        </m:r>
                      </m:sup>
                    </m:s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8</m:t>
                        </m:r>
                      </m:num>
                      <m:den>
                        <m:r>
                          <a:rPr lang="en-US" sz="2400" i="1">
                            <a:latin typeface="Cambria Math" panose="02040503050406030204" pitchFamily="18" charset="0"/>
                          </a:rPr>
                          <m:t>2+6</m:t>
                        </m:r>
                        <m:r>
                          <a:rPr lang="en-US" sz="2400" i="1">
                            <a:latin typeface="Cambria Math" panose="02040503050406030204" pitchFamily="18" charset="0"/>
                            <a:ea typeface="Cambria Math" panose="02040503050406030204" pitchFamily="18" charset="0"/>
                          </a:rPr>
                          <m:t>𝛼</m:t>
                        </m:r>
                        <m:r>
                          <a:rPr lang="en-US" sz="2400" i="1" baseline="30000">
                            <a:latin typeface="Cambria Math" panose="02040503050406030204" pitchFamily="18" charset="0"/>
                            <a:ea typeface="Cambria Math" panose="02040503050406030204" pitchFamily="18" charset="0"/>
                          </a:rPr>
                          <m:t>2</m:t>
                        </m:r>
                      </m:den>
                    </m:f>
                    <m:r>
                      <a:rPr lang="en-US" sz="2400" b="0" i="1" smtClean="0">
                        <a:latin typeface="Cambria Math" panose="02040503050406030204" pitchFamily="18" charset="0"/>
                        <a:ea typeface="Cambria Math" panose="02040503050406030204" pitchFamily="18" charset="0"/>
                      </a:rPr>
                      <m:t>,</m:t>
                    </m:r>
                  </m:oMath>
                </a14:m>
                <a:r>
                  <a:rPr lang="en-US" sz="2400" dirty="0"/>
                  <a:t> decreases in </a:t>
                </a:r>
                <a14:m>
                  <m:oMath xmlns:m="http://schemas.openxmlformats.org/officeDocument/2006/math">
                    <m:r>
                      <a:rPr lang="en-US" sz="2400" i="1">
                        <a:latin typeface="Cambria Math" panose="02040503050406030204" pitchFamily="18" charset="0"/>
                        <a:ea typeface="Cambria Math" panose="02040503050406030204" pitchFamily="18" charset="0"/>
                      </a:rPr>
                      <m:t>𝛼</m:t>
                    </m:r>
                  </m:oMath>
                </a14:m>
                <a:r>
                  <a:rPr lang="en-US" sz="2400" dirty="0"/>
                  <a:t>, but it does not become zero for any value of </a:t>
                </a:r>
                <a14:m>
                  <m:oMath xmlns:m="http://schemas.openxmlformats.org/officeDocument/2006/math">
                    <m:r>
                      <a:rPr lang="en-US" sz="2400" i="1">
                        <a:latin typeface="Cambria Math" panose="02040503050406030204" pitchFamily="18" charset="0"/>
                        <a:ea typeface="Cambria Math" panose="02040503050406030204" pitchFamily="18" charset="0"/>
                      </a:rPr>
                      <m:t>𝛼</m:t>
                    </m:r>
                  </m:oMath>
                </a14:m>
                <a:r>
                  <a:rPr lang="en-US" sz="2400" dirty="0"/>
                  <a:t>.</a:t>
                </a:r>
              </a:p>
              <a:p>
                <a:pPr marL="115888" lvl="2" indent="-115888">
                  <a:spcBef>
                    <a:spcPts val="0"/>
                  </a:spcBef>
                  <a:spcAft>
                    <a:spcPts val="1000"/>
                  </a:spcAft>
                </a:pPr>
                <a:r>
                  <a:rPr lang="en-US" sz="2000" dirty="0"/>
                  <a:t>Even in the case of </a:t>
                </a:r>
                <a14:m>
                  <m:oMath xmlns:m="http://schemas.openxmlformats.org/officeDocument/2006/math">
                    <m:r>
                      <m:rPr>
                        <m:sty m:val="p"/>
                      </m:rPr>
                      <a:rPr lang="el-GR" sz="2000" b="0" i="1" smtClean="0">
                        <a:latin typeface="Cambria Math" panose="02040503050406030204" pitchFamily="18" charset="0"/>
                        <a:ea typeface="Cambria Math" panose="02040503050406030204" pitchFamily="18" charset="0"/>
                      </a:rPr>
                      <m:t>α</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100</m:t>
                    </m:r>
                  </m:oMath>
                </a14:m>
                <a:r>
                  <a:rPr lang="en-US" sz="2000" dirty="0"/>
                  <a:t>,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𝑆𝑂</m:t>
                        </m:r>
                      </m:sup>
                    </m:sSup>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8</m:t>
                        </m:r>
                      </m:num>
                      <m:den>
                        <m:r>
                          <a:rPr lang="en-US" sz="2000" i="1">
                            <a:latin typeface="Cambria Math" panose="02040503050406030204" pitchFamily="18" charset="0"/>
                          </a:rPr>
                          <m:t>2+</m:t>
                        </m:r>
                        <m:r>
                          <a:rPr lang="en-US" sz="2000" b="0" i="1" smtClean="0">
                            <a:latin typeface="Cambria Math" panose="02040503050406030204" pitchFamily="18" charset="0"/>
                          </a:rPr>
                          <m:t>(</m:t>
                        </m:r>
                        <m:r>
                          <a:rPr lang="en-US" sz="2000" i="1">
                            <a:latin typeface="Cambria Math" panose="02040503050406030204" pitchFamily="18" charset="0"/>
                          </a:rPr>
                          <m:t>6</m:t>
                        </m:r>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100</m:t>
                        </m:r>
                        <m:r>
                          <a:rPr lang="en-US" sz="2000" i="1" baseline="30000">
                            <a:latin typeface="Cambria Math" panose="02040503050406030204" pitchFamily="18" charset="0"/>
                            <a:ea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m:t>
                        </m:r>
                      </m:den>
                    </m:f>
                    <m:r>
                      <a:rPr lang="en-US" sz="2000" b="0" i="1" smtClean="0">
                        <a:latin typeface="Cambria Math" panose="02040503050406030204" pitchFamily="18" charset="0"/>
                        <a:ea typeface="Cambria Math" panose="02040503050406030204" pitchFamily="18" charset="0"/>
                      </a:rPr>
                      <m:t>=0.0001</m:t>
                    </m:r>
                  </m:oMath>
                </a14:m>
                <a:r>
                  <a:rPr lang="en-US" sz="2000" dirty="0"/>
                  <a:t> units.</a:t>
                </a:r>
              </a:p>
              <a:p>
                <a:pPr lvl="2">
                  <a:spcBef>
                    <a:spcPts val="0"/>
                  </a:spcBef>
                  <a:spcAft>
                    <a:spcPts val="1000"/>
                  </a:spcAft>
                </a:pPr>
                <a:endParaRPr lang="en-US" sz="2000" dirty="0"/>
              </a:p>
              <a:p>
                <a:pPr marL="914400" lvl="2" indent="0">
                  <a:spcBef>
                    <a:spcPts val="0"/>
                  </a:spcBef>
                  <a:spcAft>
                    <a:spcPts val="1000"/>
                  </a:spcAft>
                  <a:buNone/>
                </a:pPr>
                <a:endParaRPr lang="en-US" sz="20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2975894" y="8878"/>
                <a:ext cx="6099049" cy="6562865"/>
              </a:xfrm>
              <a:blipFill>
                <a:blip r:embed="rId3"/>
                <a:stretch>
                  <a:fillRect l="-1798"/>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28</a:t>
            </a:fld>
            <a:endParaRPr lang="en-US"/>
          </a:p>
        </p:txBody>
      </p:sp>
    </p:spTree>
    <p:extLst>
      <p:ext uri="{BB962C8B-B14F-4D97-AF65-F5344CB8AC3E}">
        <p14:creationId xmlns:p14="http://schemas.microsoft.com/office/powerpoint/2010/main" val="217486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57375" y="7714"/>
            <a:ext cx="7773338" cy="1596177"/>
          </a:xfrm>
        </p:spPr>
        <p:txBody>
          <a:bodyPr/>
          <a:lstStyle/>
          <a:p>
            <a:pPr algn="ctr"/>
            <a:r>
              <a:rPr lang="en-US" dirty="0">
                <a:solidFill>
                  <a:srgbClr val="0070C0"/>
                </a:solidFill>
              </a:rPr>
              <a:t>Social Optimum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757375" y="1674692"/>
                <a:ext cx="7886700" cy="4667250"/>
              </a:xfrm>
            </p:spPr>
            <p:txBody>
              <a:bodyPr>
                <a:normAutofit fontScale="77500" lnSpcReduction="20000"/>
              </a:bodyPr>
              <a:lstStyle/>
              <a:p>
                <a:pPr>
                  <a:spcAft>
                    <a:spcPts val="500"/>
                  </a:spcAft>
                </a:pPr>
                <a:r>
                  <a:rPr lang="en-US" sz="2400" i="1" dirty="0">
                    <a:solidFill>
                      <a:srgbClr val="0070C0"/>
                    </a:solidFill>
                  </a:rPr>
                  <a:t>Example 17.3: </a:t>
                </a:r>
                <a:r>
                  <a:rPr lang="en-US" sz="2400" i="1" dirty="0"/>
                  <a:t>Prohibiting pollution.</a:t>
                </a:r>
              </a:p>
              <a:p>
                <a:pPr lvl="1">
                  <a:spcBef>
                    <a:spcPts val="0"/>
                  </a:spcBef>
                  <a:spcAft>
                    <a:spcPts val="500"/>
                  </a:spcAft>
                </a:pPr>
                <a:r>
                  <a:rPr lang="en-US" sz="2200" dirty="0"/>
                  <a:t>Consider example 17.2, but assume </a:t>
                </a:r>
                <a14:m>
                  <m:oMath xmlns:m="http://schemas.openxmlformats.org/officeDocument/2006/math">
                    <m:r>
                      <a:rPr lang="en-US" sz="2000" b="0" i="1" smtClean="0">
                        <a:latin typeface="Cambria Math" panose="02040503050406030204" pitchFamily="18" charset="0"/>
                      </a:rPr>
                      <m:t>𝐸𝐶</m:t>
                    </m:r>
                    <m:r>
                      <a:rPr lang="en-US" sz="2000" b="0" i="1" smtClean="0">
                        <a:latin typeface="Cambria Math" panose="02040503050406030204" pitchFamily="18" charset="0"/>
                      </a:rPr>
                      <m:t>=3</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m:t>
                        </m:r>
                        <m:r>
                          <a:rPr lang="en-US" sz="2000" b="0" i="1" smtClean="0">
                            <a:latin typeface="Cambria Math" panose="02040503050406030204" pitchFamily="18" charset="0"/>
                          </a:rPr>
                          <m:t>𝑒</m:t>
                        </m:r>
                        <m:r>
                          <a:rPr lang="en-US" sz="2000" b="0" i="1" smtClean="0">
                            <a:latin typeface="Cambria Math" panose="02040503050406030204" pitchFamily="18" charset="0"/>
                          </a:rPr>
                          <m:t>)</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+7</m:t>
                    </m:r>
                    <m:r>
                      <a:rPr lang="en-US" sz="2000" b="0" i="1" smtClean="0">
                        <a:latin typeface="Cambria Math" panose="02040503050406030204" pitchFamily="18" charset="0"/>
                      </a:rPr>
                      <m:t>𝑒</m:t>
                    </m:r>
                  </m:oMath>
                </a14:m>
                <a:r>
                  <a:rPr lang="en-US" sz="2200" dirty="0"/>
                  <a:t>, which is increasing and convex in </a:t>
                </a:r>
                <a14:m>
                  <m:oMath xmlns:m="http://schemas.openxmlformats.org/officeDocument/2006/math">
                    <m:r>
                      <a:rPr lang="en-US" sz="2000" b="0" i="1" smtClean="0">
                        <a:latin typeface="Cambria Math" panose="02040503050406030204" pitchFamily="18" charset="0"/>
                      </a:rPr>
                      <m:t>𝑒</m:t>
                    </m:r>
                  </m:oMath>
                </a14:m>
                <a:r>
                  <a:rPr lang="en-US" sz="2200" dirty="0"/>
                  <a:t>, but yields a higher marginal damage than the </a:t>
                </a:r>
                <a14:m>
                  <m:oMath xmlns:m="http://schemas.openxmlformats.org/officeDocument/2006/math">
                    <m:r>
                      <a:rPr lang="en-US" sz="2200" i="1" dirty="0" smtClean="0">
                        <a:latin typeface="Cambria Math" panose="02040503050406030204" pitchFamily="18" charset="0"/>
                      </a:rPr>
                      <m:t>𝐸𝐶</m:t>
                    </m:r>
                  </m:oMath>
                </a14:m>
                <a:r>
                  <a:rPr lang="en-US" sz="2200" dirty="0"/>
                  <a:t> in example 17.2. In addition, assume that </a:t>
                </a:r>
                <a14:m>
                  <m:oMath xmlns:m="http://schemas.openxmlformats.org/officeDocument/2006/math">
                    <m:r>
                      <a:rPr lang="en-US" sz="2000" i="1">
                        <a:latin typeface="Cambria Math" panose="02040503050406030204" pitchFamily="18" charset="0"/>
                        <a:ea typeface="Cambria Math" panose="02040503050406030204" pitchFamily="18" charset="0"/>
                      </a:rPr>
                      <m:t>𝛼</m:t>
                    </m:r>
                    <m:r>
                      <a:rPr lang="en-US" sz="2000" i="1">
                        <a:latin typeface="Cambria Math" panose="02040503050406030204" pitchFamily="18" charset="0"/>
                        <a:ea typeface="Cambria Math" panose="02040503050406030204" pitchFamily="18" charset="0"/>
                      </a:rPr>
                      <m:t> </m:t>
                    </m:r>
                  </m:oMath>
                </a14:m>
                <a:r>
                  <a:rPr lang="en-US" sz="2200" dirty="0"/>
                  <a:t>satisfies 0≤</a:t>
                </a:r>
                <a14:m>
                  <m:oMath xmlns:m="http://schemas.openxmlformats.org/officeDocument/2006/math">
                    <m:r>
                      <a:rPr lang="en-US" sz="2000" i="1">
                        <a:latin typeface="Cambria Math" panose="02040503050406030204" pitchFamily="18" charset="0"/>
                        <a:ea typeface="Cambria Math" panose="02040503050406030204" pitchFamily="18" charset="0"/>
                      </a:rPr>
                      <m:t>𝛼</m:t>
                    </m:r>
                  </m:oMath>
                </a14:m>
                <a:r>
                  <a:rPr lang="en-US" sz="2200" dirty="0"/>
                  <a:t>≤2.</a:t>
                </a:r>
              </a:p>
              <a:p>
                <a:pPr lvl="1">
                  <a:spcBef>
                    <a:spcPts val="0"/>
                  </a:spcBef>
                  <a:spcAft>
                    <a:spcPts val="500"/>
                  </a:spcAft>
                </a:pPr>
                <a:r>
                  <a:rPr lang="en-US" sz="2200" dirty="0"/>
                  <a:t>The social planner’s problem is:</a:t>
                </a:r>
              </a:p>
              <a:p>
                <a:pPr marL="12700" lvl="1" indent="0">
                  <a:spcAft>
                    <a:spcPts val="500"/>
                  </a:spcAft>
                  <a:buNone/>
                </a:pPr>
                <a14:m>
                  <m:oMathPara xmlns:m="http://schemas.openxmlformats.org/officeDocument/2006/math">
                    <m:oMathParaPr>
                      <m:jc m:val="centerGroup"/>
                    </m:oMathParaPr>
                    <m:oMath xmlns:m="http://schemas.openxmlformats.org/officeDocument/2006/math">
                      <m:func>
                        <m:funcPr>
                          <m:ctrlPr>
                            <a:rPr lang="en-US" sz="2000" i="1">
                              <a:latin typeface="Cambria Math" panose="02040503050406030204" pitchFamily="18" charset="0"/>
                            </a:rPr>
                          </m:ctrlPr>
                        </m:funcPr>
                        <m:fName>
                          <m:limLow>
                            <m:limLowPr>
                              <m:ctrlPr>
                                <a:rPr lang="en-US" sz="2000" i="1">
                                  <a:latin typeface="Cambria Math" panose="02040503050406030204" pitchFamily="18" charset="0"/>
                                </a:rPr>
                              </m:ctrlPr>
                            </m:limLowPr>
                            <m:e>
                              <m:r>
                                <m:rPr>
                                  <m:sty m:val="p"/>
                                </m:rPr>
                                <a:rPr lang="en-US" sz="2000">
                                  <a:latin typeface="Cambria Math" panose="02040503050406030204" pitchFamily="18" charset="0"/>
                                </a:rPr>
                                <m:t>max</m:t>
                              </m:r>
                            </m:e>
                            <m:lim>
                              <m:r>
                                <a:rPr lang="en-US" sz="2000" i="1">
                                  <a:latin typeface="Cambria Math" panose="02040503050406030204" pitchFamily="18" charset="0"/>
                                </a:rPr>
                                <m:t>𝑞</m:t>
                              </m:r>
                            </m:lim>
                          </m:limLow>
                        </m:fName>
                        <m:e>
                          <m:r>
                            <a:rPr lang="en-US" sz="2000" i="1">
                              <a:latin typeface="Cambria Math" panose="02040503050406030204" pitchFamily="18" charset="0"/>
                            </a:rPr>
                            <m:t> </m:t>
                          </m:r>
                          <m:d>
                            <m:dPr>
                              <m:begChr m:val="["/>
                              <m:endChr m:val="]"/>
                              <m:ctrlPr>
                                <a:rPr lang="en-US" sz="2000" i="1">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10−</m:t>
                                  </m:r>
                                  <m:r>
                                    <a:rPr lang="en-US" sz="2000" i="1">
                                      <a:latin typeface="Cambria Math" panose="02040503050406030204" pitchFamily="18" charset="0"/>
                                    </a:rPr>
                                    <m:t>𝑞</m:t>
                                  </m:r>
                                </m:e>
                              </m:d>
                              <m:r>
                                <a:rPr lang="en-US" sz="2000" i="1">
                                  <a:latin typeface="Cambria Math" panose="02040503050406030204" pitchFamily="18" charset="0"/>
                                </a:rPr>
                                <m:t>𝑞</m:t>
                              </m:r>
                              <m:r>
                                <a:rPr lang="en-US" sz="2000" i="1">
                                  <a:latin typeface="Cambria Math" panose="02040503050406030204" pitchFamily="18" charset="0"/>
                                </a:rPr>
                                <m:t>−2</m:t>
                              </m:r>
                              <m:r>
                                <a:rPr lang="en-US" sz="2000" i="1">
                                  <a:latin typeface="Cambria Math" panose="02040503050406030204" pitchFamily="18" charset="0"/>
                                </a:rPr>
                                <m:t>𝑞</m:t>
                              </m:r>
                            </m:e>
                          </m:d>
                          <m:r>
                            <a:rPr lang="en-US" sz="2000" i="1">
                              <a:latin typeface="Cambria Math" panose="02040503050406030204" pitchFamily="18" charset="0"/>
                            </a:rPr>
                            <m:t>−</m:t>
                          </m:r>
                          <m:d>
                            <m:dPr>
                              <m:begChr m:val="["/>
                              <m:endChr m:val="]"/>
                              <m:ctrlPr>
                                <a:rPr lang="en-US" sz="2000" i="1" smtClean="0">
                                  <a:latin typeface="Cambria Math" panose="02040503050406030204" pitchFamily="18" charset="0"/>
                                </a:rPr>
                              </m:ctrlPr>
                            </m:dPr>
                            <m:e>
                              <m:r>
                                <a:rPr lang="en-US" sz="2000" i="1">
                                  <a:latin typeface="Cambria Math" panose="02040503050406030204" pitchFamily="18" charset="0"/>
                                </a:rPr>
                                <m:t>3</m:t>
                              </m:r>
                              <m:sSup>
                                <m:sSupPr>
                                  <m:ctrlPr>
                                    <a:rPr lang="en-US" sz="2000" i="1">
                                      <a:latin typeface="Cambria Math" panose="02040503050406030204" pitchFamily="18" charset="0"/>
                                    </a:rPr>
                                  </m:ctrlPr>
                                </m:sSupPr>
                                <m:e>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𝛼</m:t>
                                      </m:r>
                                      <m:r>
                                        <a:rPr lang="en-US" sz="2000" i="1">
                                          <a:latin typeface="Cambria Math" panose="02040503050406030204" pitchFamily="18" charset="0"/>
                                          <a:ea typeface="Cambria Math" panose="02040503050406030204" pitchFamily="18" charset="0"/>
                                        </a:rPr>
                                        <m:t>𝑞</m:t>
                                      </m:r>
                                    </m:e>
                                  </m:d>
                                </m:e>
                                <m:sup>
                                  <m:r>
                                    <a:rPr lang="en-US" sz="2000" i="1">
                                      <a:latin typeface="Cambria Math" panose="02040503050406030204" pitchFamily="18" charset="0"/>
                                    </a:rPr>
                                    <m:t>2</m:t>
                                  </m:r>
                                </m:sup>
                              </m:sSup>
                              <m:r>
                                <a:rPr lang="en-US" sz="2000" b="0" i="1" smtClean="0">
                                  <a:latin typeface="Cambria Math" panose="02040503050406030204" pitchFamily="18" charset="0"/>
                                </a:rPr>
                                <m:t>+7</m:t>
                              </m:r>
                              <m:r>
                                <a:rPr lang="en-US" sz="2000" i="1">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𝑞</m:t>
                              </m:r>
                            </m:e>
                          </m:d>
                          <m:r>
                            <a:rPr lang="en-US" sz="2000" i="1">
                              <a:latin typeface="Cambria Math" panose="02040503050406030204" pitchFamily="18" charset="0"/>
                            </a:rPr>
                            <m:t>.</m:t>
                          </m:r>
                        </m:e>
                      </m:func>
                    </m:oMath>
                  </m:oMathPara>
                </a14:m>
                <a:endParaRPr lang="en-US" sz="2200" dirty="0"/>
              </a:p>
              <a:p>
                <a:pPr lvl="1">
                  <a:spcBef>
                    <a:spcPts val="2000"/>
                  </a:spcBef>
                  <a:spcAft>
                    <a:spcPts val="500"/>
                  </a:spcAft>
                </a:pPr>
                <a:r>
                  <a:rPr lang="en-US" sz="2200" dirty="0"/>
                  <a:t>Differentiating with respect to </a:t>
                </a:r>
                <a14:m>
                  <m:oMath xmlns:m="http://schemas.openxmlformats.org/officeDocument/2006/math">
                    <m:r>
                      <a:rPr lang="en-US" sz="2200" i="1" dirty="0" smtClean="0">
                        <a:latin typeface="Cambria Math" panose="02040503050406030204" pitchFamily="18" charset="0"/>
                      </a:rPr>
                      <m:t>𝑞</m:t>
                    </m:r>
                  </m:oMath>
                </a14:m>
                <a:r>
                  <a:rPr lang="en-US" sz="2200" dirty="0"/>
                  <a:t>,</a:t>
                </a:r>
              </a:p>
              <a:p>
                <a:pPr marL="12700" lvl="1" indent="0">
                  <a:spcAft>
                    <a:spcPts val="500"/>
                  </a:spcAft>
                  <a:buNone/>
                </a:pPr>
                <a14:m>
                  <m:oMathPara xmlns:m="http://schemas.openxmlformats.org/officeDocument/2006/math">
                    <m:oMathParaPr>
                      <m:jc m:val="centerGroup"/>
                    </m:oMathParaPr>
                    <m:oMath xmlns:m="http://schemas.openxmlformats.org/officeDocument/2006/math">
                      <m:d>
                        <m:dPr>
                          <m:ctrlPr>
                            <a:rPr lang="en-US" sz="2000" b="0" i="1" smtClean="0">
                              <a:latin typeface="Cambria Math" panose="02040503050406030204" pitchFamily="18" charset="0"/>
                            </a:rPr>
                          </m:ctrlPr>
                        </m:dPr>
                        <m:e>
                          <m:r>
                            <a:rPr lang="en-US" sz="2000" b="0" i="1" smtClean="0">
                              <a:latin typeface="Cambria Math" panose="02040503050406030204" pitchFamily="18" charset="0"/>
                            </a:rPr>
                            <m:t>10−2</m:t>
                          </m:r>
                          <m:r>
                            <a:rPr lang="en-US" sz="2000" b="0" i="1" smtClean="0">
                              <a:latin typeface="Cambria Math" panose="02040503050406030204" pitchFamily="18" charset="0"/>
                            </a:rPr>
                            <m:t>𝑞</m:t>
                          </m:r>
                          <m:r>
                            <a:rPr lang="en-US" sz="2000" b="0" i="1" smtClean="0">
                              <a:latin typeface="Cambria Math" panose="02040503050406030204" pitchFamily="18" charset="0"/>
                            </a:rPr>
                            <m:t>−2</m:t>
                          </m:r>
                        </m:e>
                      </m:d>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𝑞</m:t>
                          </m:r>
                          <m:r>
                            <a:rPr lang="en-US" sz="2000" b="0" i="1" smtClean="0">
                              <a:latin typeface="Cambria Math" panose="02040503050406030204" pitchFamily="18" charset="0"/>
                              <a:ea typeface="Cambria Math" panose="02040503050406030204" pitchFamily="18" charset="0"/>
                            </a:rPr>
                            <m:t>+7</m:t>
                          </m:r>
                          <m:r>
                            <a:rPr lang="en-US" sz="2000" i="1">
                              <a:latin typeface="Cambria Math" panose="02040503050406030204" pitchFamily="18" charset="0"/>
                              <a:ea typeface="Cambria Math" panose="02040503050406030204" pitchFamily="18" charset="0"/>
                            </a:rPr>
                            <m:t>𝛼</m:t>
                          </m:r>
                        </m:e>
                      </m:d>
                      <m:r>
                        <a:rPr lang="en-US" sz="2000" b="0" i="1" smtClean="0">
                          <a:latin typeface="Cambria Math" panose="02040503050406030204" pitchFamily="18" charset="0"/>
                          <a:ea typeface="Cambria Math" panose="02040503050406030204" pitchFamily="18" charset="0"/>
                        </a:rPr>
                        <m:t>=0,</m:t>
                      </m:r>
                    </m:oMath>
                  </m:oMathPara>
                </a14:m>
                <a:endParaRPr lang="en-US" sz="2000" dirty="0"/>
              </a:p>
              <a:p>
                <a:pPr marL="12700" lvl="1" indent="0">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8−7</m:t>
                      </m:r>
                      <m:r>
                        <a:rPr lang="en-US" sz="2000" i="1">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𝑞</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e>
                      </m:d>
                      <m:r>
                        <a:rPr lang="en-US" sz="2000" b="0" i="1" smtClean="0">
                          <a:latin typeface="Cambria Math" panose="02040503050406030204" pitchFamily="18" charset="0"/>
                          <a:ea typeface="Cambria Math" panose="02040503050406030204" pitchFamily="18" charset="0"/>
                        </a:rPr>
                        <m:t>.</m:t>
                      </m:r>
                    </m:oMath>
                  </m:oMathPara>
                </a14:m>
                <a:endParaRPr lang="en-US" sz="2000" dirty="0"/>
              </a:p>
              <a:p>
                <a:pPr lvl="1">
                  <a:spcAft>
                    <a:spcPts val="500"/>
                  </a:spcAft>
                </a:pPr>
                <a:r>
                  <a:rPr lang="en-US" sz="2200" dirty="0"/>
                  <a:t>Solving for </a:t>
                </a:r>
                <a14:m>
                  <m:oMath xmlns:m="http://schemas.openxmlformats.org/officeDocument/2006/math">
                    <m:r>
                      <a:rPr lang="en-US" sz="2200" i="1" dirty="0" smtClean="0">
                        <a:latin typeface="Cambria Math" panose="02040503050406030204" pitchFamily="18" charset="0"/>
                      </a:rPr>
                      <m:t>𝑞</m:t>
                    </m:r>
                  </m:oMath>
                </a14:m>
                <a:r>
                  <a:rPr lang="en-US" sz="2200" dirty="0"/>
                  <a:t>, the social optimum is</a:t>
                </a:r>
              </a:p>
              <a:p>
                <a:pPr marL="12700" lvl="1" indent="0">
                  <a:spcAft>
                    <a:spcPts val="500"/>
                  </a:spcAft>
                  <a:buNone/>
                </a:pPr>
                <a14:m>
                  <m:oMathPara xmlns:m="http://schemas.openxmlformats.org/officeDocument/2006/math">
                    <m:oMathParaPr>
                      <m:jc m:val="centerGroup"/>
                    </m:oMathParaPr>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𝑆𝑂</m:t>
                          </m:r>
                        </m:sup>
                      </m:sSup>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8</m:t>
                          </m:r>
                          <m:r>
                            <a:rPr lang="en-US" sz="2000" b="0" i="1" smtClean="0">
                              <a:latin typeface="Cambria Math" panose="02040503050406030204" pitchFamily="18" charset="0"/>
                            </a:rPr>
                            <m:t>−7</m:t>
                          </m:r>
                          <m:r>
                            <a:rPr lang="en-US" sz="2000" i="1">
                              <a:latin typeface="Cambria Math" panose="02040503050406030204" pitchFamily="18" charset="0"/>
                              <a:ea typeface="Cambria Math" panose="02040503050406030204" pitchFamily="18" charset="0"/>
                            </a:rPr>
                            <m:t>𝛼</m:t>
                          </m:r>
                        </m:num>
                        <m:den>
                          <m:r>
                            <a:rPr lang="en-US" sz="2000" i="1">
                              <a:latin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den>
                      </m:f>
                      <m:r>
                        <a:rPr lang="en-US" sz="2000" b="0" i="1" smtClean="0">
                          <a:latin typeface="Cambria Math" panose="02040503050406030204" pitchFamily="18" charset="0"/>
                          <a:ea typeface="Cambria Math" panose="02040503050406030204" pitchFamily="18" charset="0"/>
                        </a:rPr>
                        <m:t>.</m:t>
                      </m:r>
                    </m:oMath>
                  </m:oMathPara>
                </a14:m>
                <a:endParaRPr lang="en-US" sz="22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757375" y="1674692"/>
                <a:ext cx="7886700" cy="4667250"/>
              </a:xfrm>
              <a:blipFill>
                <a:blip r:embed="rId2"/>
                <a:stretch>
                  <a:fillRect l="-541" t="-784"/>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29</a:t>
            </a:fld>
            <a:endParaRPr lang="en-US"/>
          </a:p>
        </p:txBody>
      </p:sp>
      <p:sp>
        <p:nvSpPr>
          <p:cNvPr id="6" name="Left Brace 5">
            <a:extLst>
              <a:ext uri="{FF2B5EF4-FFF2-40B4-BE49-F238E27FC236}">
                <a16:creationId xmlns:a16="http://schemas.microsoft.com/office/drawing/2014/main" id="{99D52C27-D1C8-134B-9FF1-711F82AB9621}"/>
              </a:ext>
            </a:extLst>
          </p:cNvPr>
          <p:cNvSpPr/>
          <p:nvPr/>
        </p:nvSpPr>
        <p:spPr>
          <a:xfrm rot="16200000">
            <a:off x="4118613" y="3215913"/>
            <a:ext cx="45719" cy="134571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e 6">
            <a:extLst>
              <a:ext uri="{FF2B5EF4-FFF2-40B4-BE49-F238E27FC236}">
                <a16:creationId xmlns:a16="http://schemas.microsoft.com/office/drawing/2014/main" id="{0D9BDB19-DD65-CB42-843C-3624FED393BF}"/>
              </a:ext>
            </a:extLst>
          </p:cNvPr>
          <p:cNvSpPr/>
          <p:nvPr/>
        </p:nvSpPr>
        <p:spPr>
          <a:xfrm rot="16200000">
            <a:off x="5706712" y="3201708"/>
            <a:ext cx="174812" cy="1374124"/>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A3E8E1A2-4F6B-AE44-ABD4-8217C2EEE752}"/>
              </a:ext>
            </a:extLst>
          </p:cNvPr>
          <p:cNvSpPr txBox="1"/>
          <p:nvPr/>
        </p:nvSpPr>
        <p:spPr>
          <a:xfrm>
            <a:off x="3554790" y="4010105"/>
            <a:ext cx="590931" cy="276999"/>
          </a:xfrm>
          <a:prstGeom prst="rect">
            <a:avLst/>
          </a:prstGeom>
          <a:noFill/>
        </p:spPr>
        <p:txBody>
          <a:bodyPr wrap="square" rtlCol="0">
            <a:spAutoFit/>
          </a:bodyPr>
          <a:lstStyle/>
          <a:p>
            <a:r>
              <a:rPr lang="en-US" sz="1200" dirty="0"/>
              <a:t>Profits</a:t>
            </a:r>
          </a:p>
        </p:txBody>
      </p:sp>
      <p:sp>
        <p:nvSpPr>
          <p:cNvPr id="9" name="TextBox 8">
            <a:extLst>
              <a:ext uri="{FF2B5EF4-FFF2-40B4-BE49-F238E27FC236}">
                <a16:creationId xmlns:a16="http://schemas.microsoft.com/office/drawing/2014/main" id="{BE3B32A7-A29E-794F-924A-16717BC2C7AD}"/>
              </a:ext>
            </a:extLst>
          </p:cNvPr>
          <p:cNvSpPr txBox="1"/>
          <p:nvPr/>
        </p:nvSpPr>
        <p:spPr>
          <a:xfrm>
            <a:off x="5492832" y="3948732"/>
            <a:ext cx="988347" cy="276999"/>
          </a:xfrm>
          <a:prstGeom prst="rect">
            <a:avLst/>
          </a:prstGeom>
          <a:noFill/>
        </p:spPr>
        <p:txBody>
          <a:bodyPr wrap="square" rtlCol="0">
            <a:spAutoFit/>
          </a:bodyPr>
          <a:lstStyle/>
          <a:p>
            <a:r>
              <a:rPr lang="en-US" sz="1200" dirty="0"/>
              <a:t>External cost</a:t>
            </a:r>
          </a:p>
        </p:txBody>
      </p:sp>
    </p:spTree>
    <p:extLst>
      <p:ext uri="{BB962C8B-B14F-4D97-AF65-F5344CB8AC3E}">
        <p14:creationId xmlns:p14="http://schemas.microsoft.com/office/powerpoint/2010/main" val="2983074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76980"/>
            <a:ext cx="7773338" cy="1596177"/>
          </a:xfrm>
        </p:spPr>
        <p:txBody>
          <a:bodyPr/>
          <a:lstStyle/>
          <a:p>
            <a:pPr algn="ctr"/>
            <a:r>
              <a:rPr lang="en-US" dirty="0">
                <a:solidFill>
                  <a:srgbClr val="0070C0"/>
                </a:solidFill>
              </a:rPr>
              <a:t>Social Optimum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28650" y="1398589"/>
                <a:ext cx="7886700" cy="4667249"/>
              </a:xfrm>
            </p:spPr>
            <p:txBody>
              <a:bodyPr>
                <a:normAutofit fontScale="85000" lnSpcReduction="10000"/>
              </a:bodyPr>
              <a:lstStyle/>
              <a:p>
                <a:pPr>
                  <a:spcAft>
                    <a:spcPts val="500"/>
                  </a:spcAft>
                </a:pPr>
                <a:r>
                  <a:rPr lang="en-US" sz="2400" i="1" dirty="0">
                    <a:solidFill>
                      <a:srgbClr val="0070C0"/>
                    </a:solidFill>
                  </a:rPr>
                  <a:t>Example 17.3 </a:t>
                </a:r>
                <a:r>
                  <a:rPr lang="en-US" sz="2400" dirty="0"/>
                  <a:t>(continued):</a:t>
                </a:r>
              </a:p>
              <a:p>
                <a:pPr lvl="1">
                  <a:spcBef>
                    <a:spcPts val="1000"/>
                  </a:spcBef>
                  <a:spcAft>
                    <a:spcPts val="2000"/>
                  </a:spcAft>
                </a:pPr>
                <a:r>
                  <a:rPr lang="en-US" sz="2200" dirty="0"/>
                  <a:t>Social optimum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𝑆𝑂</m:t>
                        </m:r>
                      </m:sup>
                    </m:sSup>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8</m:t>
                        </m:r>
                        <m:r>
                          <a:rPr lang="en-US" sz="2000" b="0" i="1" smtClean="0">
                            <a:latin typeface="Cambria Math" panose="02040503050406030204" pitchFamily="18" charset="0"/>
                          </a:rPr>
                          <m:t>−7</m:t>
                        </m:r>
                        <m:r>
                          <a:rPr lang="en-US" sz="2000" i="1">
                            <a:latin typeface="Cambria Math" panose="02040503050406030204" pitchFamily="18" charset="0"/>
                            <a:ea typeface="Cambria Math" panose="02040503050406030204" pitchFamily="18" charset="0"/>
                          </a:rPr>
                          <m:t>𝛼</m:t>
                        </m:r>
                      </m:num>
                      <m:den>
                        <m:r>
                          <a:rPr lang="en-US" sz="2000" i="1">
                            <a:latin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den>
                    </m:f>
                  </m:oMath>
                </a14:m>
                <a:r>
                  <a:rPr lang="en-US" sz="2000" dirty="0"/>
                  <a:t> </a:t>
                </a:r>
                <a:r>
                  <a:rPr lang="en-US" sz="2200" dirty="0"/>
                  <a:t>is decreasing in the rate at which output transforms into emissions, </a:t>
                </a:r>
                <a14:m>
                  <m:oMath xmlns:m="http://schemas.openxmlformats.org/officeDocument/2006/math">
                    <m:r>
                      <a:rPr lang="en-US" sz="2000" i="1" smtClean="0">
                        <a:latin typeface="Cambria Math" panose="02040503050406030204" pitchFamily="18" charset="0"/>
                        <a:ea typeface="Cambria Math" panose="02040503050406030204" pitchFamily="18" charset="0"/>
                      </a:rPr>
                      <m:t>𝛼</m:t>
                    </m:r>
                  </m:oMath>
                </a14:m>
                <a:r>
                  <a:rPr lang="en-US" sz="2200" dirty="0"/>
                  <a:t>, because its derivative is</a:t>
                </a:r>
              </a:p>
              <a:p>
                <a:pPr marL="12700" lvl="1" indent="0">
                  <a:spcBef>
                    <a:spcPts val="0"/>
                  </a:spcBef>
                  <a:spcAft>
                    <a:spcPts val="500"/>
                  </a:spcAft>
                  <a:buNone/>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i="1" smtClean="0">
                              <a:latin typeface="Cambria Math" panose="02040503050406030204" pitchFamily="18" charset="0"/>
                              <a:ea typeface="Cambria Math" panose="02040503050406030204" pitchFamily="18" charset="0"/>
                            </a:rPr>
                            <m:t>𝜕</m:t>
                          </m:r>
                          <m:sSup>
                            <m:sSupPr>
                              <m:ctrlPr>
                                <a:rPr lang="en-US" sz="200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𝑞</m:t>
                              </m:r>
                            </m:e>
                            <m:sup>
                              <m:r>
                                <a:rPr lang="en-US" sz="2000" b="0" i="1" smtClean="0">
                                  <a:latin typeface="Cambria Math" panose="02040503050406030204" pitchFamily="18" charset="0"/>
                                  <a:ea typeface="Cambria Math" panose="02040503050406030204" pitchFamily="18" charset="0"/>
                                </a:rPr>
                                <m:t>𝑆𝑂</m:t>
                              </m:r>
                            </m:sup>
                          </m:sSup>
                        </m:num>
                        <m:den>
                          <m:r>
                            <a:rPr lang="en-US" sz="2000" i="1" smtClean="0">
                              <a:latin typeface="Cambria Math" panose="02040503050406030204" pitchFamily="18" charset="0"/>
                              <a:ea typeface="Cambria Math" panose="02040503050406030204" pitchFamily="18" charset="0"/>
                            </a:rPr>
                            <m:t>𝜕𝛼</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−7</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e>
                          </m:d>
                          <m:r>
                            <a:rPr lang="en-US" sz="2000" b="0" i="1" smtClean="0">
                              <a:latin typeface="Cambria Math" panose="02040503050406030204" pitchFamily="18" charset="0"/>
                              <a:ea typeface="Cambria Math" panose="02040503050406030204" pitchFamily="18" charset="0"/>
                            </a:rPr>
                            <m:t>−12</m:t>
                          </m:r>
                          <m:r>
                            <a:rPr lang="en-US" sz="2000" i="1">
                              <a:latin typeface="Cambria Math" panose="02040503050406030204" pitchFamily="18" charset="0"/>
                              <a:ea typeface="Cambria Math" panose="02040503050406030204" pitchFamily="18" charset="0"/>
                            </a:rPr>
                            <m:t>𝛼</m:t>
                          </m:r>
                          <m:r>
                            <a:rPr lang="en-US" sz="2000" i="1" baseline="30000"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(8−7</m:t>
                          </m:r>
                          <m:r>
                            <a:rPr lang="en-US" sz="2000" b="0" i="1" smtClean="0">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m:t>
                          </m:r>
                        </m:num>
                        <m:den>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m:t>
                              </m:r>
                            </m:e>
                            <m:sup>
                              <m:r>
                                <a:rPr lang="en-US" sz="2000" b="0" i="1" smtClean="0">
                                  <a:latin typeface="Cambria Math" panose="02040503050406030204" pitchFamily="18" charset="0"/>
                                </a:rPr>
                                <m:t>2</m:t>
                              </m:r>
                            </m:sup>
                          </m:sSup>
                        </m:den>
                      </m:f>
                    </m:oMath>
                  </m:oMathPara>
                </a14:m>
                <a:endParaRPr lang="en-US" sz="2000" b="0" i="1" dirty="0">
                  <a:latin typeface="Cambria Math" panose="02040503050406030204" pitchFamily="18" charset="0"/>
                </a:endParaRPr>
              </a:p>
              <a:p>
                <a:pPr marL="12700" lvl="1" indent="0">
                  <a:spcBef>
                    <a:spcPts val="0"/>
                  </a:spcBef>
                  <a:spcAft>
                    <a:spcPts val="500"/>
                  </a:spcAft>
                  <a:buNone/>
                </a:pPr>
                <a14:m>
                  <m:oMathPara xmlns:m="http://schemas.openxmlformats.org/officeDocument/2006/math">
                    <m:oMathParaPr>
                      <m:jc m:val="centerGroup"/>
                    </m:oMathParaPr>
                    <m:oMath xmlns:m="http://schemas.openxmlformats.org/officeDocument/2006/math">
                      <m:r>
                        <a:rPr lang="en-US" sz="2000" b="0" i="0" smtClean="0">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−14−42</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r>
                            <a:rPr lang="en-US" sz="2000" b="0" i="1" smtClean="0">
                              <a:latin typeface="Cambria Math" panose="02040503050406030204" pitchFamily="18" charset="0"/>
                            </a:rPr>
                            <m:t>−96</m:t>
                          </m:r>
                          <m:r>
                            <a:rPr lang="en-US" sz="2000" i="1">
                              <a:latin typeface="Cambria Math" panose="02040503050406030204" pitchFamily="18" charset="0"/>
                              <a:ea typeface="Cambria Math" panose="02040503050406030204" pitchFamily="18" charset="0"/>
                            </a:rPr>
                            <m:t>𝛼</m:t>
                          </m:r>
                          <m:r>
                            <a:rPr lang="en-US" sz="2000" i="1">
                              <a:latin typeface="Cambria Math" panose="02040503050406030204" pitchFamily="18" charset="0"/>
                              <a:ea typeface="Cambria Math" panose="02040503050406030204" pitchFamily="18" charset="0"/>
                            </a:rPr>
                            <m:t>+84</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num>
                        <m:den>
                          <m:sSup>
                            <m:sSupPr>
                              <m:ctrlPr>
                                <a:rPr lang="en-US" sz="2000" i="1">
                                  <a:latin typeface="Cambria Math" panose="02040503050406030204" pitchFamily="18" charset="0"/>
                                </a:rPr>
                              </m:ctrlPr>
                            </m:sSupPr>
                            <m:e>
                              <m:r>
                                <a:rPr lang="en-US" sz="2000" i="1">
                                  <a:latin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r>
                                <a:rPr lang="en-US" sz="2000" i="1">
                                  <a:latin typeface="Cambria Math" panose="02040503050406030204" pitchFamily="18" charset="0"/>
                                  <a:ea typeface="Cambria Math" panose="02040503050406030204" pitchFamily="18" charset="0"/>
                                </a:rPr>
                                <m:t>)</m:t>
                              </m:r>
                            </m:e>
                            <m:sup>
                              <m:r>
                                <a:rPr lang="en-US" sz="2000" i="1">
                                  <a:latin typeface="Cambria Math" panose="02040503050406030204" pitchFamily="18" charset="0"/>
                                </a:rPr>
                                <m:t>2</m:t>
                              </m:r>
                            </m:sup>
                          </m:sSup>
                        </m:den>
                      </m:f>
                      <m:r>
                        <a:rPr lang="en-US" sz="2000" b="0" i="1" smtClean="0">
                          <a:latin typeface="Cambria Math" panose="02040503050406030204" pitchFamily="18" charset="0"/>
                        </a:rPr>
                        <m:t>,</m:t>
                      </m:r>
                    </m:oMath>
                  </m:oMathPara>
                </a14:m>
                <a:endParaRPr lang="en-US" sz="2000" dirty="0"/>
              </a:p>
              <a:p>
                <a:pPr marL="12700" lvl="1" indent="0" algn="ctr">
                  <a:spcBef>
                    <a:spcPts val="0"/>
                  </a:spcBef>
                  <a:spcAft>
                    <a:spcPts val="500"/>
                  </a:spcAft>
                  <a:buNone/>
                </a:pPr>
                <a14:m>
                  <m:oMathPara xmlns:m="http://schemas.openxmlformats.org/officeDocument/2006/math">
                    <m:oMathParaPr>
                      <m:jc m:val="centerGroup"/>
                    </m:oMathParaPr>
                    <m:oMath xmlns:m="http://schemas.openxmlformats.org/officeDocument/2006/math">
                      <m:r>
                        <a:rPr lang="en-US" sz="2000" b="0" i="0" smtClean="0">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−14+42</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r>
                            <a:rPr lang="en-US" sz="2000" b="0" i="1" smtClean="0">
                              <a:latin typeface="Cambria Math" panose="02040503050406030204" pitchFamily="18" charset="0"/>
                            </a:rPr>
                            <m:t>−96</m:t>
                          </m:r>
                          <m:r>
                            <a:rPr lang="en-US" sz="2000" i="1">
                              <a:latin typeface="Cambria Math" panose="02040503050406030204" pitchFamily="18" charset="0"/>
                              <a:ea typeface="Cambria Math" panose="02040503050406030204" pitchFamily="18" charset="0"/>
                            </a:rPr>
                            <m:t>𝛼</m:t>
                          </m:r>
                        </m:num>
                        <m:den>
                          <m:sSup>
                            <m:sSupPr>
                              <m:ctrlPr>
                                <a:rPr lang="en-US" sz="2000" i="1">
                                  <a:latin typeface="Cambria Math" panose="02040503050406030204" pitchFamily="18" charset="0"/>
                                </a:rPr>
                              </m:ctrlPr>
                            </m:sSupPr>
                            <m:e>
                              <m:r>
                                <a:rPr lang="en-US" sz="2000" i="1">
                                  <a:latin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r>
                                <a:rPr lang="en-US" sz="2000" i="1">
                                  <a:latin typeface="Cambria Math" panose="02040503050406030204" pitchFamily="18" charset="0"/>
                                  <a:ea typeface="Cambria Math" panose="02040503050406030204" pitchFamily="18" charset="0"/>
                                </a:rPr>
                                <m:t>)</m:t>
                              </m:r>
                            </m:e>
                            <m:sup>
                              <m:r>
                                <a:rPr lang="en-US" sz="2000" i="1">
                                  <a:latin typeface="Cambria Math" panose="02040503050406030204" pitchFamily="18" charset="0"/>
                                </a:rPr>
                                <m:t>2</m:t>
                              </m:r>
                            </m:sup>
                          </m:sSup>
                        </m:den>
                      </m:f>
                      <m:r>
                        <a:rPr lang="en-US" sz="2000">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m:t>
                          </m:r>
                          <m:r>
                            <a:rPr lang="en-US" sz="2000" b="0" i="1" smtClean="0">
                              <a:latin typeface="Cambria Math" panose="02040503050406030204" pitchFamily="18" charset="0"/>
                            </a:rPr>
                            <m:t>7</m:t>
                          </m:r>
                          <m:r>
                            <a:rPr lang="en-US" sz="2000" i="1">
                              <a:latin typeface="Cambria Math" panose="02040503050406030204" pitchFamily="18" charset="0"/>
                            </a:rPr>
                            <m:t>+</m:t>
                          </m:r>
                          <m:r>
                            <a:rPr lang="en-US" sz="2000" b="0" i="1" smtClean="0">
                              <a:latin typeface="Cambria Math" panose="02040503050406030204" pitchFamily="18" charset="0"/>
                            </a:rPr>
                            <m:t>3</m:t>
                          </m:r>
                          <m:r>
                            <a:rPr lang="en-US" sz="2000" i="1">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(7</m:t>
                          </m:r>
                          <m:r>
                            <a:rPr lang="en-US" sz="2000" i="1">
                              <a:latin typeface="Cambria Math" panose="02040503050406030204" pitchFamily="18" charset="0"/>
                              <a:ea typeface="Cambria Math" panose="02040503050406030204" pitchFamily="18" charset="0"/>
                            </a:rPr>
                            <m:t>𝛼</m:t>
                          </m:r>
                          <m:r>
                            <a:rPr lang="en-US" sz="2000" i="1">
                              <a:latin typeface="Cambria Math" panose="02040503050406030204" pitchFamily="18" charset="0"/>
                            </a:rPr>
                            <m:t>−</m:t>
                          </m:r>
                          <m:r>
                            <a:rPr lang="en-US" sz="2000" b="0" i="1" smtClean="0">
                              <a:latin typeface="Cambria Math" panose="02040503050406030204" pitchFamily="18" charset="0"/>
                            </a:rPr>
                            <m:t>16)</m:t>
                          </m:r>
                        </m:num>
                        <m:den>
                          <m:r>
                            <a:rPr lang="en-US" sz="2000" b="0" i="1" smtClean="0">
                              <a:latin typeface="Cambria Math" panose="02040503050406030204" pitchFamily="18" charset="0"/>
                              <a:ea typeface="Cambria Math" panose="02040503050406030204" pitchFamily="18" charset="0"/>
                            </a:rPr>
                            <m:t>2</m:t>
                          </m:r>
                          <m:sSup>
                            <m:sSupPr>
                              <m:ctrlPr>
                                <a:rPr lang="en-US" sz="2000" i="1">
                                  <a:latin typeface="Cambria Math" panose="02040503050406030204" pitchFamily="18" charset="0"/>
                                </a:rPr>
                              </m:ctrlPr>
                            </m:sSupPr>
                            <m:e>
                              <m:r>
                                <a:rPr lang="en-US" sz="2000" i="1">
                                  <a:latin typeface="Cambria Math" panose="02040503050406030204" pitchFamily="18" charset="0"/>
                                </a:rPr>
                                <m:t>(</m:t>
                              </m:r>
                              <m:r>
                                <a:rPr lang="en-US" sz="2000" b="0" i="1" smtClean="0">
                                  <a:latin typeface="Cambria Math" panose="02040503050406030204" pitchFamily="18" charset="0"/>
                                </a:rPr>
                                <m:t>1</m:t>
                              </m:r>
                              <m:r>
                                <a:rPr lang="en-US" sz="2000" i="1">
                                  <a:latin typeface="Cambria Math" panose="02040503050406030204" pitchFamily="18" charset="0"/>
                                </a:rPr>
                                <m:t>+</m:t>
                              </m:r>
                              <m:r>
                                <a:rPr lang="en-US" sz="2000" b="0" i="1" smtClean="0">
                                  <a:latin typeface="Cambria Math" panose="02040503050406030204" pitchFamily="18" charset="0"/>
                                </a:rPr>
                                <m:t>3</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r>
                                <a:rPr lang="en-US" sz="2000" i="1">
                                  <a:latin typeface="Cambria Math" panose="02040503050406030204" pitchFamily="18" charset="0"/>
                                  <a:ea typeface="Cambria Math" panose="02040503050406030204" pitchFamily="18" charset="0"/>
                                </a:rPr>
                                <m:t>)</m:t>
                              </m:r>
                            </m:e>
                            <m:sup>
                              <m:r>
                                <a:rPr lang="en-US" sz="2000" i="1">
                                  <a:latin typeface="Cambria Math" panose="02040503050406030204" pitchFamily="18" charset="0"/>
                                </a:rPr>
                                <m:t>2</m:t>
                              </m:r>
                            </m:sup>
                          </m:sSup>
                        </m:den>
                      </m:f>
                    </m:oMath>
                  </m:oMathPara>
                </a14:m>
                <a:endParaRPr lang="en-US" sz="2000" dirty="0"/>
              </a:p>
              <a:p>
                <a:pPr marL="688975" lvl="1" indent="0">
                  <a:lnSpc>
                    <a:spcPct val="80000"/>
                  </a:lnSpc>
                  <a:spcBef>
                    <a:spcPts val="0"/>
                  </a:spcBef>
                  <a:spcAft>
                    <a:spcPts val="1000"/>
                  </a:spcAft>
                  <a:buNone/>
                </a:pPr>
                <a:endParaRPr lang="en-US" sz="2200" dirty="0"/>
              </a:p>
              <a:p>
                <a:pPr marL="688975" lvl="1" indent="0">
                  <a:lnSpc>
                    <a:spcPct val="80000"/>
                  </a:lnSpc>
                  <a:spcBef>
                    <a:spcPts val="0"/>
                  </a:spcBef>
                  <a:spcAft>
                    <a:spcPts val="1000"/>
                  </a:spcAft>
                  <a:buNone/>
                </a:pPr>
                <a:r>
                  <a:rPr lang="en-US" sz="2200" dirty="0"/>
                  <a:t>which is negative for all </a:t>
                </a:r>
                <a14:m>
                  <m:oMath xmlns:m="http://schemas.openxmlformats.org/officeDocument/2006/math">
                    <m:r>
                      <a:rPr lang="en-US" sz="2200" i="1" smtClean="0">
                        <a:latin typeface="Cambria Math" panose="02040503050406030204" pitchFamily="18" charset="0"/>
                        <a:ea typeface="Cambria Math" panose="02040503050406030204" pitchFamily="18" charset="0"/>
                      </a:rPr>
                      <m:t>𝛼</m:t>
                    </m:r>
                  </m:oMath>
                </a14:m>
                <a:r>
                  <a:rPr lang="en-US" sz="2200" dirty="0"/>
                  <a:t>&lt;2.33 (this condition holds since </a:t>
                </a:r>
                <a14:m>
                  <m:oMath xmlns:m="http://schemas.openxmlformats.org/officeDocument/2006/math">
                    <m:r>
                      <a:rPr lang="en-US" sz="2000" i="1">
                        <a:latin typeface="Cambria Math" panose="02040503050406030204" pitchFamily="18" charset="0"/>
                        <a:ea typeface="Cambria Math" panose="02040503050406030204" pitchFamily="18" charset="0"/>
                      </a:rPr>
                      <m:t>𝛼</m:t>
                    </m:r>
                    <m:r>
                      <a:rPr lang="en-US" sz="2000" i="1">
                        <a:latin typeface="Cambria Math" panose="02040503050406030204" pitchFamily="18" charset="0"/>
                        <a:ea typeface="Cambria Math" panose="02040503050406030204" pitchFamily="18" charset="0"/>
                      </a:rPr>
                      <m:t> </m:t>
                    </m:r>
                  </m:oMath>
                </a14:m>
                <a:r>
                  <a:rPr lang="en-US" sz="2200" dirty="0"/>
                  <a:t>satisfies 0≤</a:t>
                </a:r>
                <a14:m>
                  <m:oMath xmlns:m="http://schemas.openxmlformats.org/officeDocument/2006/math">
                    <m:r>
                      <a:rPr lang="en-US" sz="2000" i="1">
                        <a:latin typeface="Cambria Math" panose="02040503050406030204" pitchFamily="18" charset="0"/>
                        <a:ea typeface="Cambria Math" panose="02040503050406030204" pitchFamily="18" charset="0"/>
                      </a:rPr>
                      <m:t>𝛼</m:t>
                    </m:r>
                  </m:oMath>
                </a14:m>
                <a:r>
                  <a:rPr lang="en-US" sz="2200" dirty="0"/>
                  <a:t>≤2 by assumption).</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628650" y="1398589"/>
                <a:ext cx="7886700" cy="4667249"/>
              </a:xfrm>
              <a:blipFill>
                <a:blip r:embed="rId2"/>
                <a:stretch>
                  <a:fillRect l="-696" t="-392" r="-108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30</a:t>
            </a:fld>
            <a:endParaRPr lang="en-US"/>
          </a:p>
        </p:txBody>
      </p:sp>
    </p:spTree>
    <p:extLst>
      <p:ext uri="{BB962C8B-B14F-4D97-AF65-F5344CB8AC3E}">
        <p14:creationId xmlns:p14="http://schemas.microsoft.com/office/powerpoint/2010/main" val="585065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3500">
                <a:solidFill>
                  <a:srgbClr val="FFFFFF"/>
                </a:solidFill>
              </a:rPr>
              <a:t>Social Optimum</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240350" y="346229"/>
                <a:ext cx="5752729" cy="5462077"/>
              </a:xfrm>
            </p:spPr>
            <p:txBody>
              <a:bodyPr anchor="ctr">
                <a:normAutofit/>
              </a:bodyPr>
              <a:lstStyle/>
              <a:p>
                <a:pPr>
                  <a:spcAft>
                    <a:spcPts val="500"/>
                  </a:spcAft>
                </a:pPr>
                <a:r>
                  <a:rPr lang="en-US" sz="2400" i="1" dirty="0"/>
                  <a:t>Example 17.3 </a:t>
                </a:r>
                <a:r>
                  <a:rPr lang="en-US" sz="2400" dirty="0"/>
                  <a:t>(continued):</a:t>
                </a:r>
              </a:p>
              <a:p>
                <a:pPr lvl="1">
                  <a:spcBef>
                    <a:spcPts val="1000"/>
                  </a:spcBef>
                  <a:spcAft>
                    <a:spcPts val="500"/>
                  </a:spcAft>
                </a:pPr>
                <a:r>
                  <a:rPr lang="en-US" sz="2000" dirty="0"/>
                  <a:t>Social optimum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𝑆𝑂</m:t>
                        </m:r>
                      </m:sup>
                    </m:sSup>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8−7</m:t>
                        </m:r>
                        <m:r>
                          <a:rPr lang="en-US" sz="2000" i="1">
                            <a:latin typeface="Cambria Math" panose="02040503050406030204" pitchFamily="18" charset="0"/>
                            <a:ea typeface="Cambria Math" panose="02040503050406030204" pitchFamily="18" charset="0"/>
                          </a:rPr>
                          <m:t>𝛼</m:t>
                        </m:r>
                      </m:num>
                      <m:den>
                        <m:r>
                          <a:rPr lang="en-US" sz="2000" i="1">
                            <a:latin typeface="Cambria Math" panose="02040503050406030204" pitchFamily="18" charset="0"/>
                          </a:rPr>
                          <m:t>2+6</m:t>
                        </m:r>
                        <m:r>
                          <a:rPr lang="en-US" sz="2000" i="1">
                            <a:latin typeface="Cambria Math" panose="02040503050406030204" pitchFamily="18" charset="0"/>
                            <a:ea typeface="Cambria Math" panose="02040503050406030204" pitchFamily="18" charset="0"/>
                          </a:rPr>
                          <m:t>𝛼</m:t>
                        </m:r>
                        <m:r>
                          <a:rPr lang="en-US" sz="2000" i="1" baseline="30000">
                            <a:latin typeface="Cambria Math" panose="02040503050406030204" pitchFamily="18" charset="0"/>
                            <a:ea typeface="Cambria Math" panose="02040503050406030204" pitchFamily="18" charset="0"/>
                          </a:rPr>
                          <m:t>2</m:t>
                        </m:r>
                      </m:den>
                    </m:f>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0</m:t>
                    </m:r>
                  </m:oMath>
                </a14:m>
                <a:r>
                  <a:rPr lang="en-US" sz="2000" dirty="0"/>
                  <a:t> so long as the numerator is negative, that is, </a:t>
                </a:r>
                <a14:m>
                  <m:oMath xmlns:m="http://schemas.openxmlformats.org/officeDocument/2006/math">
                    <m:r>
                      <a:rPr lang="en-US" sz="2000" b="0" i="1" smtClean="0">
                        <a:latin typeface="Cambria Math" panose="02040503050406030204" pitchFamily="18" charset="0"/>
                      </a:rPr>
                      <m:t>8−7</m:t>
                    </m:r>
                    <m:r>
                      <a:rPr lang="en-US" sz="2000" b="0" i="1" smtClean="0">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≤0</m:t>
                    </m:r>
                  </m:oMath>
                </a14:m>
                <a:r>
                  <a:rPr lang="en-US" sz="2000" dirty="0"/>
                  <a:t> or </a:t>
                </a:r>
                <a14:m>
                  <m:oMath xmlns:m="http://schemas.openxmlformats.org/officeDocument/2006/math">
                    <m:r>
                      <a:rPr lang="en-US" sz="2000" i="1" smtClean="0">
                        <a:latin typeface="Cambria Math" panose="02040503050406030204" pitchFamily="18" charset="0"/>
                        <a:ea typeface="Cambria Math" panose="02040503050406030204" pitchFamily="18" charset="0"/>
                      </a:rPr>
                      <m:t>𝛼</m:t>
                    </m:r>
                    <m:r>
                      <a:rPr lang="en-US" sz="2000" i="1" smtClean="0">
                        <a:latin typeface="Cambria Math" panose="02040503050406030204" pitchFamily="18" charset="0"/>
                        <a:ea typeface="Cambria Math" panose="02040503050406030204" pitchFamily="18" charset="0"/>
                      </a:rPr>
                      <m:t>≥</m:t>
                    </m:r>
                    <m:f>
                      <m:fPr>
                        <m:ctrlPr>
                          <a:rPr lang="en-US" sz="200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8</m:t>
                        </m:r>
                      </m:num>
                      <m:den>
                        <m:r>
                          <a:rPr lang="en-US" sz="2000" b="0" i="1" smtClean="0">
                            <a:latin typeface="Cambria Math" panose="02040503050406030204" pitchFamily="18" charset="0"/>
                            <a:ea typeface="Cambria Math" panose="02040503050406030204" pitchFamily="18" charset="0"/>
                          </a:rPr>
                          <m:t>7</m:t>
                        </m:r>
                      </m:den>
                    </m:f>
                  </m:oMath>
                </a14:m>
                <a:r>
                  <a:rPr lang="en-US" sz="2000" dirty="0"/>
                  <a:t>.</a:t>
                </a:r>
              </a:p>
              <a:p>
                <a:pPr lvl="2">
                  <a:spcBef>
                    <a:spcPts val="1000"/>
                  </a:spcBef>
                  <a:spcAft>
                    <a:spcPts val="500"/>
                  </a:spcAft>
                </a:pPr>
                <a:r>
                  <a:rPr lang="en-US" sz="1800" dirty="0"/>
                  <a:t>If every unit of output generates slightly more than 1 unit of emissions, the socially optimal output should be reduced to zero, banning the pollution-generating activity.</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240350" y="346229"/>
                <a:ext cx="5752729" cy="5462077"/>
              </a:xfrm>
              <a:blipFill>
                <a:blip r:embed="rId3"/>
                <a:stretch>
                  <a:fillRect l="-1485" r="-1379"/>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31</a:t>
            </a:fld>
            <a:endParaRPr lang="en-US"/>
          </a:p>
        </p:txBody>
      </p:sp>
    </p:spTree>
    <p:extLst>
      <p:ext uri="{BB962C8B-B14F-4D97-AF65-F5344CB8AC3E}">
        <p14:creationId xmlns:p14="http://schemas.microsoft.com/office/powerpoint/2010/main" val="612545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id="{9A0F0AC6-A89F-416B-9FA4-48E664065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a:extLst>
              <a:ext uri="{FF2B5EF4-FFF2-40B4-BE49-F238E27FC236}">
                <a16:creationId xmlns:a16="http://schemas.microsoft.com/office/drawing/2014/main" id="{C31AA009-40AD-4098-8AE7-680CA35C6E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29" name="Rectangle 12">
            <a:extLst>
              <a:ext uri="{FF2B5EF4-FFF2-40B4-BE49-F238E27FC236}">
                <a16:creationId xmlns:a16="http://schemas.microsoft.com/office/drawing/2014/main" id="{7826DDCA-6D09-4690-86AE-A65700C43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723898" y="1346369"/>
            <a:ext cx="5168390" cy="2463629"/>
          </a:xfrm>
        </p:spPr>
        <p:txBody>
          <a:bodyPr vert="horz" lIns="91440" tIns="45720" rIns="91440" bIns="45720" rtlCol="0" anchor="b">
            <a:normAutofit/>
          </a:bodyPr>
          <a:lstStyle/>
          <a:p>
            <a:r>
              <a:rPr lang="en-US" sz="4800" b="1"/>
              <a:t>Restoring the Social Optimum</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5892287" y="981244"/>
            <a:ext cx="482599" cy="365125"/>
          </a:xfrm>
        </p:spPr>
        <p:txBody>
          <a:bodyPr vert="horz" lIns="91440" tIns="45720" rIns="91440" bIns="45720" rtlCol="0" anchor="ctr">
            <a:normAutofit/>
          </a:bodyPr>
          <a:lstStyle/>
          <a:p>
            <a:pPr>
              <a:spcAft>
                <a:spcPts val="600"/>
              </a:spcAft>
            </a:pPr>
            <a:fld id="{2A17F1C3-D8CF-D841-A262-BC1128EB65E3}" type="slidenum">
              <a:rPr lang="en-US" kern="1200" dirty="0">
                <a:solidFill>
                  <a:schemeClr val="tx1"/>
                </a:solidFill>
                <a:latin typeface="+mn-lt"/>
                <a:ea typeface="+mn-ea"/>
                <a:cs typeface="+mn-cs"/>
              </a:rPr>
              <a:pPr>
                <a:spcAft>
                  <a:spcPts val="600"/>
                </a:spcAft>
              </a:pPr>
              <a:t>32</a:t>
            </a:fld>
            <a:endParaRPr lang="en-US" kern="1200" dirty="0">
              <a:solidFill>
                <a:schemeClr val="tx1"/>
              </a:solidFill>
              <a:latin typeface="+mn-lt"/>
              <a:ea typeface="+mn-ea"/>
              <a:cs typeface="+mn-cs"/>
            </a:endParaRPr>
          </a:p>
        </p:txBody>
      </p:sp>
      <p:sp useBgFill="1">
        <p:nvSpPr>
          <p:cNvPr id="30" name="Rectangle 14">
            <a:extLst>
              <a:ext uri="{FF2B5EF4-FFF2-40B4-BE49-F238E27FC236}">
                <a16:creationId xmlns:a16="http://schemas.microsoft.com/office/drawing/2014/main" id="{48D94113-B99D-4827-8468-42C0869DD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98784" y="0"/>
            <a:ext cx="2045215" cy="6858000"/>
          </a:xfrm>
          <a:prstGeom prst="rect">
            <a:avLst/>
          </a:prstGeom>
          <a:ln>
            <a:noFill/>
          </a:ln>
          <a:effectLst>
            <a:outerShdw blurRad="88900" dist="25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6">
            <a:extLst>
              <a:ext uri="{FF2B5EF4-FFF2-40B4-BE49-F238E27FC236}">
                <a16:creationId xmlns:a16="http://schemas.microsoft.com/office/drawing/2014/main" id="{0D97E19A-F48B-4D56-A949-3A826CF00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98784" y="0"/>
            <a:ext cx="2045216"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18">
            <a:extLst>
              <a:ext uri="{FF2B5EF4-FFF2-40B4-BE49-F238E27FC236}">
                <a16:creationId xmlns:a16="http://schemas.microsoft.com/office/drawing/2014/main" id="{E5B1C489-3520-454E-BCE4-DE06A472FF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5620" t="1120" r="54326" b="73832"/>
          <a:stretch/>
        </p:blipFill>
        <p:spPr>
          <a:xfrm>
            <a:off x="7098785" y="4417"/>
            <a:ext cx="1738843" cy="1086886"/>
          </a:xfrm>
          <a:prstGeom prst="rect">
            <a:avLst/>
          </a:prstGeom>
        </p:spPr>
      </p:pic>
      <p:pic>
        <p:nvPicPr>
          <p:cNvPr id="33" name="Picture 20">
            <a:extLst>
              <a:ext uri="{FF2B5EF4-FFF2-40B4-BE49-F238E27FC236}">
                <a16:creationId xmlns:a16="http://schemas.microsoft.com/office/drawing/2014/main" id="{29CDFDB7-75F8-4CF5-A2D6-59A1D86232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3623" t="43915" r="1" b="10213"/>
          <a:stretch/>
        </p:blipFill>
        <p:spPr>
          <a:xfrm>
            <a:off x="7459132" y="3287359"/>
            <a:ext cx="1684868" cy="2197653"/>
          </a:xfrm>
          <a:prstGeom prst="rect">
            <a:avLst/>
          </a:prstGeom>
        </p:spPr>
      </p:pic>
      <p:pic>
        <p:nvPicPr>
          <p:cNvPr id="34" name="Picture 22">
            <a:extLst>
              <a:ext uri="{FF2B5EF4-FFF2-40B4-BE49-F238E27FC236}">
                <a16:creationId xmlns:a16="http://schemas.microsoft.com/office/drawing/2014/main" id="{A1EE895C-73D3-4A38-BD82-6A056D2531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6466" t="75007" r="30510"/>
          <a:stretch/>
        </p:blipFill>
        <p:spPr>
          <a:xfrm>
            <a:off x="7911445" y="2550437"/>
            <a:ext cx="1232555" cy="1003467"/>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35" name="Picture 24">
            <a:extLst>
              <a:ext uri="{FF2B5EF4-FFF2-40B4-BE49-F238E27FC236}">
                <a16:creationId xmlns:a16="http://schemas.microsoft.com/office/drawing/2014/main" id="{68FD3076-E852-4125-BBED-3FB31599F4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68940" t="81531" r="19879"/>
          <a:stretch/>
        </p:blipFill>
        <p:spPr>
          <a:xfrm>
            <a:off x="7098786" y="5597114"/>
            <a:ext cx="1017693" cy="1260885"/>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Tree>
    <p:extLst>
      <p:ext uri="{BB962C8B-B14F-4D97-AF65-F5344CB8AC3E}">
        <p14:creationId xmlns:p14="http://schemas.microsoft.com/office/powerpoint/2010/main" val="2276349448"/>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3200">
                <a:solidFill>
                  <a:srgbClr val="FFFFFF"/>
                </a:solidFill>
              </a:rPr>
              <a:t>Restoring the Social Optimum</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476095" y="1049695"/>
            <a:ext cx="4982105" cy="4758611"/>
          </a:xfrm>
        </p:spPr>
        <p:txBody>
          <a:bodyPr anchor="ctr">
            <a:normAutofit/>
          </a:bodyPr>
          <a:lstStyle/>
          <a:p>
            <a:pPr>
              <a:spcAft>
                <a:spcPts val="500"/>
              </a:spcAft>
            </a:pPr>
            <a:r>
              <a:rPr lang="en-US" i="1" dirty="0"/>
              <a:t>How to induce agents to internalize externalities, rather than ignoring them completely in the unregulated equilibrium?</a:t>
            </a:r>
          </a:p>
          <a:p>
            <a:pPr marL="914400" lvl="1" indent="-457200">
              <a:spcAft>
                <a:spcPts val="500"/>
              </a:spcAft>
              <a:buFont typeface="+mj-lt"/>
              <a:buAutoNum type="arabicPeriod"/>
            </a:pPr>
            <a:r>
              <a:rPr lang="en-US" dirty="0"/>
              <a:t>Bargaining between the affected parties.</a:t>
            </a:r>
          </a:p>
          <a:p>
            <a:pPr marL="914400" lvl="1" indent="-457200">
              <a:spcAft>
                <a:spcPts val="500"/>
              </a:spcAft>
              <a:buFont typeface="+mj-lt"/>
              <a:buAutoNum type="arabicPeriod"/>
            </a:pPr>
            <a:r>
              <a:rPr lang="en-US" dirty="0"/>
              <a:t>Market intervention through government policy.</a:t>
            </a:r>
          </a:p>
        </p:txBody>
      </p:sp>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33</a:t>
            </a:fld>
            <a:endParaRPr lang="en-US"/>
          </a:p>
        </p:txBody>
      </p:sp>
    </p:spTree>
    <p:extLst>
      <p:ext uri="{BB962C8B-B14F-4D97-AF65-F5344CB8AC3E}">
        <p14:creationId xmlns:p14="http://schemas.microsoft.com/office/powerpoint/2010/main" val="3130743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2700">
                <a:solidFill>
                  <a:srgbClr val="FFFFFF"/>
                </a:solidFill>
              </a:rPr>
              <a:t>Bargaining between the Affected Parties</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275860" y="0"/>
            <a:ext cx="5610687" cy="5469147"/>
          </a:xfrm>
        </p:spPr>
        <p:txBody>
          <a:bodyPr anchor="ctr">
            <a:normAutofit/>
          </a:bodyPr>
          <a:lstStyle/>
          <a:p>
            <a:pPr>
              <a:lnSpc>
                <a:spcPct val="110000"/>
              </a:lnSpc>
              <a:spcAft>
                <a:spcPts val="500"/>
              </a:spcAft>
            </a:pPr>
            <a:r>
              <a:rPr lang="en-US" sz="1600" b="1" dirty="0"/>
              <a:t>Coase theorem </a:t>
            </a:r>
            <a:r>
              <a:rPr lang="en-US" sz="1600" dirty="0"/>
              <a:t>(Coase, 1960). The agents producing the externality and those affected can negotiate, generating a socially optimal amount of externality, if:</a:t>
            </a:r>
          </a:p>
          <a:p>
            <a:pPr>
              <a:lnSpc>
                <a:spcPct val="110000"/>
              </a:lnSpc>
              <a:spcAft>
                <a:spcPts val="500"/>
              </a:spcAft>
            </a:pPr>
            <a:endParaRPr lang="en-US" sz="1600" dirty="0"/>
          </a:p>
          <a:p>
            <a:pPr marL="688975" indent="-500063">
              <a:lnSpc>
                <a:spcPct val="110000"/>
              </a:lnSpc>
              <a:spcBef>
                <a:spcPts val="500"/>
              </a:spcBef>
              <a:spcAft>
                <a:spcPts val="500"/>
              </a:spcAft>
              <a:buAutoNum type="arabicParenBoth"/>
            </a:pPr>
            <a:r>
              <a:rPr lang="en-US" sz="1600" dirty="0"/>
              <a:t>All parties are perfectly informed about each other’s benefits and costs.</a:t>
            </a:r>
          </a:p>
          <a:p>
            <a:pPr marL="688975" indent="-500063">
              <a:lnSpc>
                <a:spcPct val="110000"/>
              </a:lnSpc>
              <a:spcBef>
                <a:spcPts val="500"/>
              </a:spcBef>
              <a:spcAft>
                <a:spcPts val="500"/>
              </a:spcAft>
              <a:buAutoNum type="arabicParenBoth"/>
            </a:pPr>
            <a:r>
              <a:rPr lang="en-US" sz="1600" dirty="0"/>
              <a:t>The negotiation and transaction costs are zero.</a:t>
            </a:r>
          </a:p>
          <a:p>
            <a:pPr marL="688975" indent="-500063">
              <a:lnSpc>
                <a:spcPct val="110000"/>
              </a:lnSpc>
              <a:spcBef>
                <a:spcPts val="500"/>
              </a:spcBef>
              <a:spcAft>
                <a:spcPts val="500"/>
              </a:spcAft>
              <a:buAutoNum type="arabicParenBoth"/>
            </a:pPr>
            <a:r>
              <a:rPr lang="en-US" sz="1600" dirty="0"/>
              <a:t>The amount of the externality is observable by a third part.</a:t>
            </a:r>
          </a:p>
          <a:p>
            <a:pPr marL="688975" indent="-500063">
              <a:lnSpc>
                <a:spcPct val="110000"/>
              </a:lnSpc>
              <a:spcBef>
                <a:spcPts val="500"/>
              </a:spcBef>
              <a:spcAft>
                <a:spcPts val="500"/>
              </a:spcAft>
              <a:buAutoNum type="arabicParenBoth"/>
            </a:pPr>
            <a:r>
              <a:rPr lang="en-US" sz="1600" dirty="0"/>
              <a:t>Their agreement is enforceable.</a:t>
            </a:r>
          </a:p>
        </p:txBody>
      </p:sp>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34</a:t>
            </a:fld>
            <a:endParaRPr lang="en-US"/>
          </a:p>
        </p:txBody>
      </p:sp>
    </p:spTree>
    <p:extLst>
      <p:ext uri="{BB962C8B-B14F-4D97-AF65-F5344CB8AC3E}">
        <p14:creationId xmlns:p14="http://schemas.microsoft.com/office/powerpoint/2010/main" val="3221245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a:extLst>
            <a:ext uri="{FF2B5EF4-FFF2-40B4-BE49-F238E27FC236}">
              <a16:creationId xmlns:a16="http://schemas.microsoft.com/office/drawing/2014/main" id="{5974C178-7095-A32F-02F2-923250B2D0D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D817C50-E5BA-E919-3F08-F64F4D2C1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8B1406C-9849-2754-AC71-EFE83630F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BFD9D1-8677-DF70-561A-BA3A70A3F9C9}"/>
              </a:ext>
            </a:extLst>
          </p:cNvPr>
          <p:cNvSpPr>
            <a:spLocks noGrp="1"/>
          </p:cNvSpPr>
          <p:nvPr>
            <p:ph type="title"/>
          </p:nvPr>
        </p:nvSpPr>
        <p:spPr>
          <a:xfrm>
            <a:off x="480805" y="1588878"/>
            <a:ext cx="2133002" cy="3680244"/>
          </a:xfrm>
        </p:spPr>
        <p:txBody>
          <a:bodyPr>
            <a:normAutofit/>
          </a:bodyPr>
          <a:lstStyle/>
          <a:p>
            <a:pPr algn="l"/>
            <a:r>
              <a:rPr lang="en-US" sz="2700">
                <a:solidFill>
                  <a:srgbClr val="FFFFFF"/>
                </a:solidFill>
              </a:rPr>
              <a:t>Bargaining between the Affected Parties</a:t>
            </a:r>
          </a:p>
        </p:txBody>
      </p:sp>
      <p:pic>
        <p:nvPicPr>
          <p:cNvPr id="14" name="Picture 13">
            <a:extLst>
              <a:ext uri="{FF2B5EF4-FFF2-40B4-BE49-F238E27FC236}">
                <a16:creationId xmlns:a16="http://schemas.microsoft.com/office/drawing/2014/main" id="{06A5DCD9-330C-595F-89F6-2B6008076E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Content Placeholder 2">
            <a:extLst>
              <a:ext uri="{FF2B5EF4-FFF2-40B4-BE49-F238E27FC236}">
                <a16:creationId xmlns:a16="http://schemas.microsoft.com/office/drawing/2014/main" id="{A4ED6185-3560-2F9E-B776-77662385482F}"/>
              </a:ext>
            </a:extLst>
          </p:cNvPr>
          <p:cNvSpPr>
            <a:spLocks noGrp="1"/>
          </p:cNvSpPr>
          <p:nvPr>
            <p:ph idx="1"/>
          </p:nvPr>
        </p:nvSpPr>
        <p:spPr>
          <a:xfrm>
            <a:off x="3275860" y="0"/>
            <a:ext cx="5610687" cy="6248399"/>
          </a:xfrm>
        </p:spPr>
        <p:txBody>
          <a:bodyPr anchor="ctr">
            <a:normAutofit/>
          </a:bodyPr>
          <a:lstStyle/>
          <a:p>
            <a:pPr indent="0">
              <a:lnSpc>
                <a:spcPct val="110000"/>
              </a:lnSpc>
              <a:spcAft>
                <a:spcPts val="500"/>
              </a:spcAft>
              <a:buNone/>
            </a:pPr>
            <a:r>
              <a:rPr lang="en-US" dirty="0"/>
              <a:t>This result holds both when the property rights for the resource are assigned to the agent generating the externality, and when they are assigned to the agent affected by the externality.</a:t>
            </a:r>
          </a:p>
        </p:txBody>
      </p:sp>
      <p:pic>
        <p:nvPicPr>
          <p:cNvPr id="16" name="Picture 15">
            <a:extLst>
              <a:ext uri="{FF2B5EF4-FFF2-40B4-BE49-F238E27FC236}">
                <a16:creationId xmlns:a16="http://schemas.microsoft.com/office/drawing/2014/main" id="{24740014-E462-6932-C914-A47B224C37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D4CD9EA3-727B-0AA8-DB49-305C85BEF00E}"/>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35</a:t>
            </a:fld>
            <a:endParaRPr lang="en-US"/>
          </a:p>
        </p:txBody>
      </p:sp>
    </p:spTree>
    <p:extLst>
      <p:ext uri="{BB962C8B-B14F-4D97-AF65-F5344CB8AC3E}">
        <p14:creationId xmlns:p14="http://schemas.microsoft.com/office/powerpoint/2010/main" val="3675316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erial photo of the river flowing through the forest">
            <a:extLst>
              <a:ext uri="{FF2B5EF4-FFF2-40B4-BE49-F238E27FC236}">
                <a16:creationId xmlns:a16="http://schemas.microsoft.com/office/drawing/2014/main" id="{7BAB3B06-1DBA-B285-5232-DC0C07D5D3EF}"/>
              </a:ext>
            </a:extLst>
          </p:cNvPr>
          <p:cNvPicPr>
            <a:picLocks noChangeAspect="1"/>
          </p:cNvPicPr>
          <p:nvPr/>
        </p:nvPicPr>
        <p:blipFill>
          <a:blip r:embed="rId2"/>
          <a:srcRect l="44276" r="22712"/>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348787" y="4164"/>
            <a:ext cx="5004665" cy="1596177"/>
          </a:xfrm>
        </p:spPr>
        <p:txBody>
          <a:bodyPr>
            <a:normAutofit/>
          </a:bodyPr>
          <a:lstStyle/>
          <a:p>
            <a:r>
              <a:rPr lang="en-US" dirty="0"/>
              <a:t>Bargaining between the Affected Parties</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178206" y="1600342"/>
            <a:ext cx="5521911" cy="4190858"/>
          </a:xfrm>
        </p:spPr>
        <p:txBody>
          <a:bodyPr>
            <a:normAutofit lnSpcReduction="10000"/>
          </a:bodyPr>
          <a:lstStyle/>
          <a:p>
            <a:pPr>
              <a:lnSpc>
                <a:spcPct val="110000"/>
              </a:lnSpc>
              <a:spcBef>
                <a:spcPts val="500"/>
              </a:spcBef>
              <a:spcAft>
                <a:spcPts val="500"/>
              </a:spcAft>
            </a:pPr>
            <a:r>
              <a:rPr lang="en-US" sz="1600" i="1" dirty="0"/>
              <a:t>Example:</a:t>
            </a:r>
            <a:endParaRPr lang="en-US" sz="1600" dirty="0"/>
          </a:p>
          <a:p>
            <a:pPr lvl="1">
              <a:lnSpc>
                <a:spcPct val="110000"/>
              </a:lnSpc>
              <a:spcAft>
                <a:spcPts val="500"/>
              </a:spcAft>
            </a:pPr>
            <a:r>
              <a:rPr lang="en-US" sz="1600" dirty="0"/>
              <a:t>An upstream firm pollutes a river, affecting a fishing farm located downstream.</a:t>
            </a:r>
          </a:p>
          <a:p>
            <a:pPr lvl="1">
              <a:lnSpc>
                <a:spcPct val="110000"/>
              </a:lnSpc>
              <a:spcAft>
                <a:spcPts val="500"/>
              </a:spcAft>
            </a:pPr>
            <a:r>
              <a:rPr lang="en-US" sz="1600" dirty="0"/>
              <a:t>As water becomes more polluted, the fishing farm needs to spend more resources in filtering water.</a:t>
            </a:r>
          </a:p>
          <a:p>
            <a:pPr lvl="1">
              <a:lnSpc>
                <a:spcPct val="110000"/>
              </a:lnSpc>
              <a:spcAft>
                <a:spcPts val="500"/>
              </a:spcAft>
            </a:pPr>
            <a:r>
              <a:rPr lang="en-US" sz="1600" dirty="0"/>
              <a:t>A production externality arises because pollution affects the costs of the fishing farm.</a:t>
            </a:r>
          </a:p>
          <a:p>
            <a:pPr lvl="1">
              <a:lnSpc>
                <a:spcPct val="110000"/>
              </a:lnSpc>
              <a:spcAft>
                <a:spcPts val="500"/>
              </a:spcAft>
            </a:pPr>
            <a:r>
              <a:rPr lang="en-US" sz="1600" dirty="0"/>
              <a:t>We analyze two cases:</a:t>
            </a:r>
          </a:p>
          <a:p>
            <a:pPr lvl="2">
              <a:lnSpc>
                <a:spcPct val="110000"/>
              </a:lnSpc>
              <a:spcAft>
                <a:spcPts val="500"/>
              </a:spcAft>
            </a:pPr>
            <a:r>
              <a:rPr lang="en-US" dirty="0">
                <a:solidFill>
                  <a:srgbClr val="0070C0"/>
                </a:solidFill>
              </a:rPr>
              <a:t>Property rights over the river are assigned to the fishing farm.</a:t>
            </a:r>
          </a:p>
          <a:p>
            <a:pPr lvl="2">
              <a:lnSpc>
                <a:spcPct val="110000"/>
              </a:lnSpc>
              <a:spcAft>
                <a:spcPts val="500"/>
              </a:spcAft>
            </a:pPr>
            <a:r>
              <a:rPr lang="en-US" dirty="0">
                <a:solidFill>
                  <a:schemeClr val="accent5">
                    <a:lumMod val="50000"/>
                  </a:schemeClr>
                </a:solidFill>
              </a:rPr>
              <a:t>The polluting firm owns the river.</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36</a:t>
            </a:fld>
            <a:endParaRPr lang="en-US"/>
          </a:p>
        </p:txBody>
      </p:sp>
    </p:spTree>
    <p:extLst>
      <p:ext uri="{BB962C8B-B14F-4D97-AF65-F5344CB8AC3E}">
        <p14:creationId xmlns:p14="http://schemas.microsoft.com/office/powerpoint/2010/main" val="3802517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ful carved figures of humans">
            <a:extLst>
              <a:ext uri="{FF2B5EF4-FFF2-40B4-BE49-F238E27FC236}">
                <a16:creationId xmlns:a16="http://schemas.microsoft.com/office/drawing/2014/main" id="{76254E2C-5E26-5448-7372-6424AEDD77CA}"/>
              </a:ext>
            </a:extLst>
          </p:cNvPr>
          <p:cNvPicPr>
            <a:picLocks noChangeAspect="1"/>
          </p:cNvPicPr>
          <p:nvPr/>
        </p:nvPicPr>
        <p:blipFill>
          <a:blip r:embed="rId2"/>
          <a:srcRect l="34436" r="34203"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454004" y="68101"/>
            <a:ext cx="5004665" cy="1596177"/>
          </a:xfrm>
        </p:spPr>
        <p:txBody>
          <a:bodyPr>
            <a:normAutofit/>
          </a:bodyPr>
          <a:lstStyle/>
          <a:p>
            <a:r>
              <a:rPr lang="en-US" dirty="0"/>
              <a:t>Bargaining between the Affected Parties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079555" y="1819922"/>
                <a:ext cx="5957913" cy="4545367"/>
              </a:xfrm>
            </p:spPr>
            <p:txBody>
              <a:bodyPr>
                <a:normAutofit/>
              </a:bodyPr>
              <a:lstStyle/>
              <a:p>
                <a:pPr>
                  <a:lnSpc>
                    <a:spcPct val="110000"/>
                  </a:lnSpc>
                  <a:spcBef>
                    <a:spcPts val="500"/>
                  </a:spcBef>
                  <a:spcAft>
                    <a:spcPts val="500"/>
                  </a:spcAft>
                </a:pPr>
                <a:r>
                  <a:rPr lang="en-US" sz="1800" i="1" dirty="0"/>
                  <a:t>Example </a:t>
                </a:r>
                <a:r>
                  <a:rPr lang="en-US" sz="1800" dirty="0"/>
                  <a:t>(continued):</a:t>
                </a:r>
              </a:p>
              <a:p>
                <a:pPr marL="457200" lvl="1" indent="0">
                  <a:lnSpc>
                    <a:spcPct val="110000"/>
                  </a:lnSpc>
                  <a:spcBef>
                    <a:spcPts val="300"/>
                  </a:spcBef>
                  <a:spcAft>
                    <a:spcPts val="500"/>
                  </a:spcAft>
                  <a:buNone/>
                </a:pPr>
                <a:r>
                  <a:rPr lang="en-US" i="1" dirty="0"/>
                  <a:t>Fishing farm </a:t>
                </a:r>
                <a:r>
                  <a:rPr lang="en-US" dirty="0"/>
                  <a:t>owns the river.</a:t>
                </a:r>
              </a:p>
              <a:p>
                <a:pPr lvl="1">
                  <a:lnSpc>
                    <a:spcPct val="110000"/>
                  </a:lnSpc>
                  <a:spcBef>
                    <a:spcPts val="300"/>
                  </a:spcBef>
                  <a:spcAft>
                    <a:spcPts val="500"/>
                  </a:spcAft>
                </a:pPr>
                <a:r>
                  <a:rPr lang="en-US" dirty="0"/>
                  <a:t>The river would be initially completely clean. The externality-generating activity would be </a:t>
                </a:r>
                <a14:m>
                  <m:oMath xmlns:m="http://schemas.openxmlformats.org/officeDocument/2006/math">
                    <m:r>
                      <a:rPr lang="en-US" i="1" dirty="0" smtClean="0">
                        <a:latin typeface="Cambria Math" panose="02040503050406030204" pitchFamily="18" charset="0"/>
                      </a:rPr>
                      <m:t>𝑞</m:t>
                    </m:r>
                    <m:r>
                      <a:rPr lang="en-US" i="1" dirty="0" smtClean="0">
                        <a:latin typeface="Cambria Math" panose="02040503050406030204" pitchFamily="18" charset="0"/>
                      </a:rPr>
                      <m:t>=0</m:t>
                    </m:r>
                  </m:oMath>
                </a14:m>
                <a:r>
                  <a:rPr lang="en-US" dirty="0"/>
                  <a:t>.</a:t>
                </a:r>
              </a:p>
              <a:p>
                <a:pPr lvl="1">
                  <a:lnSpc>
                    <a:spcPct val="110000"/>
                  </a:lnSpc>
                  <a:spcBef>
                    <a:spcPts val="300"/>
                  </a:spcBef>
                  <a:spcAft>
                    <a:spcPts val="500"/>
                  </a:spcAft>
                </a:pPr>
                <a:endParaRPr lang="en-US" dirty="0"/>
              </a:p>
              <a:p>
                <a:pPr lvl="1">
                  <a:lnSpc>
                    <a:spcPct val="110000"/>
                  </a:lnSpc>
                  <a:spcBef>
                    <a:spcPts val="300"/>
                  </a:spcBef>
                  <a:spcAft>
                    <a:spcPts val="500"/>
                  </a:spcAft>
                </a:pPr>
                <a:endParaRPr lang="en-US" dirty="0"/>
              </a:p>
              <a:p>
                <a:pPr lvl="1">
                  <a:lnSpc>
                    <a:spcPct val="110000"/>
                  </a:lnSpc>
                  <a:spcAft>
                    <a:spcPts val="500"/>
                  </a:spcAft>
                </a:pPr>
                <a:r>
                  <a:rPr lang="en-US" b="1" i="1" dirty="0">
                    <a:solidFill>
                      <a:srgbClr val="0070C0"/>
                    </a:solidFill>
                  </a:rPr>
                  <a:t>Is this outcome efficient?</a:t>
                </a:r>
                <a:r>
                  <a:rPr lang="en-US" b="1" dirty="0">
                    <a:solidFill>
                      <a:srgbClr val="0070C0"/>
                    </a:solidFill>
                  </a:rPr>
                  <a:t> </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079555" y="1819922"/>
                <a:ext cx="5957913" cy="4545367"/>
              </a:xfrm>
              <a:blipFill>
                <a:blip r:embed="rId4"/>
                <a:stretch>
                  <a:fillRect l="-613" t="-537"/>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37</a:t>
            </a:fld>
            <a:endParaRPr lang="en-US"/>
          </a:p>
        </p:txBody>
      </p:sp>
    </p:spTree>
    <p:extLst>
      <p:ext uri="{BB962C8B-B14F-4D97-AF65-F5344CB8AC3E}">
        <p14:creationId xmlns:p14="http://schemas.microsoft.com/office/powerpoint/2010/main" val="3703937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ECBA1FF4-32CA-940E-EEAB-7C114590C39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0936825-0EA7-D290-EAD4-457CC877D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ful carved figures of humans">
            <a:extLst>
              <a:ext uri="{FF2B5EF4-FFF2-40B4-BE49-F238E27FC236}">
                <a16:creationId xmlns:a16="http://schemas.microsoft.com/office/drawing/2014/main" id="{5B178992-CA2F-99EE-434D-767F05E3749E}"/>
              </a:ext>
            </a:extLst>
          </p:cNvPr>
          <p:cNvPicPr>
            <a:picLocks noChangeAspect="1"/>
          </p:cNvPicPr>
          <p:nvPr/>
        </p:nvPicPr>
        <p:blipFill>
          <a:blip r:embed="rId2"/>
          <a:srcRect l="34436" r="34203"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9A1C8680-7A22-6776-8E83-4A92C0ACF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DCB439F-4D1E-F2BF-0BD6-517FA0AA42E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16A82005-0F9C-9CBB-514F-F5F4CDD4B4AF}"/>
              </a:ext>
            </a:extLst>
          </p:cNvPr>
          <p:cNvSpPr>
            <a:spLocks noGrp="1"/>
          </p:cNvSpPr>
          <p:nvPr>
            <p:ph type="title"/>
          </p:nvPr>
        </p:nvSpPr>
        <p:spPr>
          <a:xfrm>
            <a:off x="3454004" y="68101"/>
            <a:ext cx="5004665" cy="1596177"/>
          </a:xfrm>
        </p:spPr>
        <p:txBody>
          <a:bodyPr>
            <a:normAutofit/>
          </a:bodyPr>
          <a:lstStyle/>
          <a:p>
            <a:r>
              <a:rPr lang="en-US" dirty="0"/>
              <a:t>Bargaining between the Affected Parties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7116A1-8348-38AD-C536-B4F53ACE84DC}"/>
                  </a:ext>
                </a:extLst>
              </p:cNvPr>
              <p:cNvSpPr>
                <a:spLocks noGrp="1"/>
              </p:cNvSpPr>
              <p:nvPr>
                <p:ph idx="1"/>
              </p:nvPr>
            </p:nvSpPr>
            <p:spPr>
              <a:xfrm>
                <a:off x="3079555" y="1819922"/>
                <a:ext cx="5957913" cy="4545367"/>
              </a:xfrm>
            </p:spPr>
            <p:txBody>
              <a:bodyPr>
                <a:normAutofit/>
              </a:bodyPr>
              <a:lstStyle/>
              <a:p>
                <a:pPr>
                  <a:lnSpc>
                    <a:spcPct val="110000"/>
                  </a:lnSpc>
                  <a:spcBef>
                    <a:spcPts val="500"/>
                  </a:spcBef>
                  <a:spcAft>
                    <a:spcPts val="500"/>
                  </a:spcAft>
                </a:pPr>
                <a:r>
                  <a:rPr lang="en-US" sz="1800" i="1" dirty="0"/>
                  <a:t>Example </a:t>
                </a:r>
                <a:r>
                  <a:rPr lang="en-US" sz="1800" dirty="0"/>
                  <a:t>(continued):</a:t>
                </a:r>
              </a:p>
              <a:p>
                <a:pPr marL="457200" lvl="1" indent="0">
                  <a:lnSpc>
                    <a:spcPct val="110000"/>
                  </a:lnSpc>
                  <a:spcBef>
                    <a:spcPts val="300"/>
                  </a:spcBef>
                  <a:spcAft>
                    <a:spcPts val="500"/>
                  </a:spcAft>
                  <a:buNone/>
                </a:pPr>
                <a:r>
                  <a:rPr lang="en-US" dirty="0"/>
                  <a:t>No!</a:t>
                </a:r>
              </a:p>
              <a:p>
                <a:pPr marL="457200" lvl="1" indent="0">
                  <a:lnSpc>
                    <a:spcPct val="110000"/>
                  </a:lnSpc>
                  <a:spcBef>
                    <a:spcPts val="300"/>
                  </a:spcBef>
                  <a:spcAft>
                    <a:spcPts val="500"/>
                  </a:spcAft>
                  <a:buNone/>
                </a:pPr>
                <a:endParaRPr lang="en-US" dirty="0"/>
              </a:p>
              <a:p>
                <a:pPr marL="457200" lvl="1" indent="0">
                  <a:lnSpc>
                    <a:spcPct val="110000"/>
                  </a:lnSpc>
                  <a:spcBef>
                    <a:spcPts val="300"/>
                  </a:spcBef>
                  <a:spcAft>
                    <a:spcPts val="500"/>
                  </a:spcAft>
                  <a:buNone/>
                </a:pPr>
                <a:endParaRPr lang="en-US" dirty="0"/>
              </a:p>
              <a:p>
                <a:pPr lvl="1">
                  <a:lnSpc>
                    <a:spcPct val="110000"/>
                  </a:lnSpc>
                  <a:spcAft>
                    <a:spcPts val="500"/>
                  </a:spcAft>
                </a:pPr>
                <a:r>
                  <a:rPr lang="en-US" dirty="0"/>
                  <a:t>The polluting firm could negotiate with the fishing farm and pay for an increase in the externality-generating activity from </a:t>
                </a:r>
                <a14:m>
                  <m:oMath xmlns:m="http://schemas.openxmlformats.org/officeDocument/2006/math">
                    <m:r>
                      <a:rPr lang="en-US" i="1" dirty="0" smtClean="0">
                        <a:latin typeface="Cambria Math" panose="02040503050406030204" pitchFamily="18" charset="0"/>
                      </a:rPr>
                      <m:t>𝑞</m:t>
                    </m:r>
                    <m:r>
                      <a:rPr lang="en-US" i="1" dirty="0" smtClean="0">
                        <a:latin typeface="Cambria Math" panose="02040503050406030204" pitchFamily="18" charset="0"/>
                      </a:rPr>
                      <m:t>=0 </m:t>
                    </m:r>
                  </m:oMath>
                </a14:m>
                <a:r>
                  <a:rPr lang="en-US" dirty="0"/>
                  <a:t>to exactly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𝑆𝑂</m:t>
                        </m:r>
                      </m:sup>
                    </m:sSup>
                  </m:oMath>
                </a14:m>
                <a:r>
                  <a:rPr lang="en-US" dirty="0"/>
                  <a:t> units. </a:t>
                </a:r>
              </a:p>
            </p:txBody>
          </p:sp>
        </mc:Choice>
        <mc:Fallback xmlns="">
          <p:sp>
            <p:nvSpPr>
              <p:cNvPr id="3" name="Content Placeholder 2">
                <a:extLst>
                  <a:ext uri="{FF2B5EF4-FFF2-40B4-BE49-F238E27FC236}">
                    <a16:creationId xmlns:a16="http://schemas.microsoft.com/office/drawing/2014/main" id="{717116A1-8348-38AD-C536-B4F53ACE84DC}"/>
                  </a:ext>
                </a:extLst>
              </p:cNvPr>
              <p:cNvSpPr>
                <a:spLocks noGrp="1" noRot="1" noChangeAspect="1" noMove="1" noResize="1" noEditPoints="1" noAdjustHandles="1" noChangeArrowheads="1" noChangeShapeType="1" noTextEdit="1"/>
              </p:cNvSpPr>
              <p:nvPr>
                <p:ph idx="1"/>
              </p:nvPr>
            </p:nvSpPr>
            <p:spPr>
              <a:xfrm>
                <a:off x="3079555" y="1819922"/>
                <a:ext cx="5957913" cy="4545367"/>
              </a:xfrm>
              <a:blipFill>
                <a:blip r:embed="rId4"/>
                <a:stretch>
                  <a:fillRect l="-613" t="-537"/>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25DB241B-101D-F2DD-3A8E-CBDCCC7C32DB}"/>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38</a:t>
            </a:fld>
            <a:endParaRPr lang="en-US"/>
          </a:p>
        </p:txBody>
      </p:sp>
    </p:spTree>
    <p:extLst>
      <p:ext uri="{BB962C8B-B14F-4D97-AF65-F5344CB8AC3E}">
        <p14:creationId xmlns:p14="http://schemas.microsoft.com/office/powerpoint/2010/main" val="673380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ful carved figures of humans">
            <a:extLst>
              <a:ext uri="{FF2B5EF4-FFF2-40B4-BE49-F238E27FC236}">
                <a16:creationId xmlns:a16="http://schemas.microsoft.com/office/drawing/2014/main" id="{3BCF721F-CA1F-1826-1ADA-D1A935556C10}"/>
              </a:ext>
            </a:extLst>
          </p:cNvPr>
          <p:cNvPicPr>
            <a:picLocks noChangeAspect="1"/>
          </p:cNvPicPr>
          <p:nvPr/>
        </p:nvPicPr>
        <p:blipFill>
          <a:blip r:embed="rId2"/>
          <a:srcRect l="34436" r="34203"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454004" y="10"/>
            <a:ext cx="5004665" cy="1596177"/>
          </a:xfrm>
        </p:spPr>
        <p:txBody>
          <a:bodyPr>
            <a:normAutofit/>
          </a:bodyPr>
          <a:lstStyle/>
          <a:p>
            <a:r>
              <a:rPr lang="en-US" dirty="0"/>
              <a:t>Bargaining between the Affected Parties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018570" y="1596187"/>
                <a:ext cx="6054409" cy="4787359"/>
              </a:xfrm>
            </p:spPr>
            <p:txBody>
              <a:bodyPr>
                <a:normAutofit/>
              </a:bodyPr>
              <a:lstStyle/>
              <a:p>
                <a:pPr>
                  <a:lnSpc>
                    <a:spcPct val="110000"/>
                  </a:lnSpc>
                  <a:spcBef>
                    <a:spcPts val="500"/>
                  </a:spcBef>
                  <a:spcAft>
                    <a:spcPts val="500"/>
                  </a:spcAft>
                </a:pPr>
                <a:r>
                  <a:rPr lang="en-US" sz="1800" i="1" dirty="0"/>
                  <a:t>Example </a:t>
                </a:r>
                <a:r>
                  <a:rPr lang="en-US" sz="1800" dirty="0"/>
                  <a:t>(continued):</a:t>
                </a:r>
              </a:p>
              <a:p>
                <a:pPr marL="457200" lvl="1" indent="0">
                  <a:lnSpc>
                    <a:spcPct val="110000"/>
                  </a:lnSpc>
                  <a:spcBef>
                    <a:spcPts val="300"/>
                  </a:spcBef>
                  <a:spcAft>
                    <a:spcPts val="500"/>
                  </a:spcAft>
                  <a:buNone/>
                </a:pPr>
                <a:r>
                  <a:rPr lang="en-US" i="1" dirty="0"/>
                  <a:t>Fishing farm </a:t>
                </a:r>
                <a:r>
                  <a:rPr lang="en-US" dirty="0"/>
                  <a:t>owns the river (cont.).</a:t>
                </a:r>
              </a:p>
              <a:p>
                <a:pPr lvl="1">
                  <a:lnSpc>
                    <a:spcPct val="110000"/>
                  </a:lnSpc>
                  <a:spcAft>
                    <a:spcPts val="500"/>
                  </a:spcAft>
                </a:pPr>
                <a:r>
                  <a:rPr lang="en-US" dirty="0"/>
                  <a:t>Output levels between </a:t>
                </a:r>
                <a14:m>
                  <m:oMath xmlns:m="http://schemas.openxmlformats.org/officeDocument/2006/math">
                    <m:r>
                      <a:rPr lang="en-US" i="1" dirty="0">
                        <a:latin typeface="Cambria Math" panose="02040503050406030204" pitchFamily="18" charset="0"/>
                      </a:rPr>
                      <m:t>𝑞</m:t>
                    </m:r>
                    <m:r>
                      <a:rPr lang="en-US" i="1" dirty="0">
                        <a:latin typeface="Cambria Math" panose="02040503050406030204" pitchFamily="18" charset="0"/>
                      </a:rPr>
                      <m:t>=0 </m:t>
                    </m:r>
                  </m:oMath>
                </a14:m>
                <a:r>
                  <a:rPr lang="en-US" dirty="0"/>
                  <a:t>and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𝑆𝑂</m:t>
                        </m:r>
                      </m:sup>
                    </m:sSup>
                  </m:oMath>
                </a14:m>
                <a:r>
                  <a:rPr lang="en-US" dirty="0"/>
                  <a:t> </a:t>
                </a:r>
              </a:p>
              <a:p>
                <a:pPr lvl="2">
                  <a:lnSpc>
                    <a:spcPct val="110000"/>
                  </a:lnSpc>
                  <a:spcBef>
                    <a:spcPts val="0"/>
                  </a:spcBef>
                  <a:spcAft>
                    <a:spcPts val="500"/>
                  </a:spcAft>
                </a:pPr>
                <a:r>
                  <a:rPr lang="en-US" sz="1800" dirty="0"/>
                  <a:t>generate more profits for the polluting firm that the external cost imposed on the fishing farm.</a:t>
                </a:r>
              </a:p>
              <a:p>
                <a:pPr lvl="1">
                  <a:lnSpc>
                    <a:spcPct val="110000"/>
                  </a:lnSpc>
                  <a:spcBef>
                    <a:spcPts val="1000"/>
                  </a:spcBef>
                  <a:spcAft>
                    <a:spcPts val="500"/>
                  </a:spcAft>
                </a:pPr>
                <a:r>
                  <a:rPr lang="en-US" dirty="0"/>
                  <a:t>Beyond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𝑆𝑂</m:t>
                        </m:r>
                      </m:sup>
                    </m:sSup>
                  </m:oMath>
                </a14:m>
                <a:r>
                  <a:rPr lang="en-US" dirty="0"/>
                  <a:t>, </a:t>
                </a:r>
              </a:p>
              <a:p>
                <a:pPr lvl="2" algn="just">
                  <a:lnSpc>
                    <a:spcPct val="110000"/>
                  </a:lnSpc>
                  <a:spcBef>
                    <a:spcPts val="0"/>
                  </a:spcBef>
                  <a:spcAft>
                    <a:spcPts val="500"/>
                  </a:spcAft>
                </a:pPr>
                <a:r>
                  <a:rPr lang="en-US" sz="1800" dirty="0"/>
                  <a:t>the polluting firm would obtain additional profits, but they are small than the additional compensation the fishing farm needs to accept the increase in pollution.</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018570" y="1596187"/>
                <a:ext cx="6054409" cy="4787359"/>
              </a:xfrm>
              <a:blipFill>
                <a:blip r:embed="rId4"/>
                <a:stretch>
                  <a:fillRect l="-604" t="-510" r="-110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39</a:t>
            </a:fld>
            <a:endParaRPr lang="en-US"/>
          </a:p>
        </p:txBody>
      </p:sp>
    </p:spTree>
    <p:extLst>
      <p:ext uri="{BB962C8B-B14F-4D97-AF65-F5344CB8AC3E}">
        <p14:creationId xmlns:p14="http://schemas.microsoft.com/office/powerpoint/2010/main" val="3704369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ful carved figures of humans">
            <a:extLst>
              <a:ext uri="{FF2B5EF4-FFF2-40B4-BE49-F238E27FC236}">
                <a16:creationId xmlns:a16="http://schemas.microsoft.com/office/drawing/2014/main" id="{08E1183E-2541-593A-E73E-D879CDFA2BF0}"/>
              </a:ext>
            </a:extLst>
          </p:cNvPr>
          <p:cNvPicPr>
            <a:picLocks noChangeAspect="1"/>
          </p:cNvPicPr>
          <p:nvPr/>
        </p:nvPicPr>
        <p:blipFill>
          <a:blip r:embed="rId2"/>
          <a:srcRect l="34436" r="34203"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348787" y="14806"/>
            <a:ext cx="5004665" cy="1596177"/>
          </a:xfrm>
        </p:spPr>
        <p:txBody>
          <a:bodyPr>
            <a:normAutofit/>
          </a:bodyPr>
          <a:lstStyle/>
          <a:p>
            <a:r>
              <a:rPr lang="en-US" dirty="0"/>
              <a:t>Bargaining between the Affected Parties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231472" y="1625789"/>
                <a:ext cx="5628443" cy="4792765"/>
              </a:xfrm>
            </p:spPr>
            <p:txBody>
              <a:bodyPr>
                <a:normAutofit/>
              </a:bodyPr>
              <a:lstStyle/>
              <a:p>
                <a:pPr>
                  <a:spcBef>
                    <a:spcPts val="500"/>
                  </a:spcBef>
                  <a:spcAft>
                    <a:spcPts val="500"/>
                  </a:spcAft>
                </a:pPr>
                <a:r>
                  <a:rPr lang="en-US" i="1" dirty="0"/>
                  <a:t>Example </a:t>
                </a:r>
                <a:r>
                  <a:rPr lang="en-US" dirty="0"/>
                  <a:t>(continued):</a:t>
                </a:r>
              </a:p>
              <a:p>
                <a:pPr marL="457200" lvl="1" indent="0">
                  <a:spcBef>
                    <a:spcPts val="300"/>
                  </a:spcBef>
                  <a:spcAft>
                    <a:spcPts val="500"/>
                  </a:spcAft>
                  <a:buNone/>
                </a:pPr>
                <a:r>
                  <a:rPr lang="en-US" sz="2000" i="1" dirty="0"/>
                  <a:t>Polluting firm </a:t>
                </a:r>
                <a:r>
                  <a:rPr lang="en-US" sz="2000" dirty="0"/>
                  <a:t>owns the river.</a:t>
                </a:r>
              </a:p>
              <a:p>
                <a:pPr lvl="1">
                  <a:spcBef>
                    <a:spcPts val="300"/>
                  </a:spcBef>
                  <a:spcAft>
                    <a:spcPts val="500"/>
                  </a:spcAft>
                </a:pPr>
                <a:r>
                  <a:rPr lang="en-US" sz="2000" dirty="0"/>
                  <a:t>The river would initially be completely dirty, as the firm would choose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𝑈</m:t>
                        </m:r>
                      </m:sup>
                    </m:sSup>
                  </m:oMath>
                </a14:m>
                <a:r>
                  <a:rPr lang="en-US" sz="2000" dirty="0"/>
                  <a:t>.</a:t>
                </a:r>
              </a:p>
              <a:p>
                <a:pPr lvl="1">
                  <a:spcAft>
                    <a:spcPts val="500"/>
                  </a:spcAft>
                </a:pPr>
                <a:r>
                  <a:rPr lang="en-US" sz="2400" b="1" i="1" dirty="0">
                    <a:solidFill>
                      <a:srgbClr val="0070C0"/>
                    </a:solidFill>
                  </a:rPr>
                  <a:t>Is this outcome efficient?</a:t>
                </a:r>
                <a:r>
                  <a:rPr lang="en-US" sz="2400" b="1" dirty="0">
                    <a:solidFill>
                      <a:srgbClr val="0070C0"/>
                    </a:solidFill>
                  </a:rPr>
                  <a:t> </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231472" y="1625789"/>
                <a:ext cx="5628443" cy="4792765"/>
              </a:xfrm>
              <a:blipFill>
                <a:blip r:embed="rId4"/>
                <a:stretch>
                  <a:fillRect l="-975" r="-43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40</a:t>
            </a:fld>
            <a:endParaRPr lang="en-US"/>
          </a:p>
        </p:txBody>
      </p:sp>
    </p:spTree>
    <p:extLst>
      <p:ext uri="{BB962C8B-B14F-4D97-AF65-F5344CB8AC3E}">
        <p14:creationId xmlns:p14="http://schemas.microsoft.com/office/powerpoint/2010/main" val="1377481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83FC295C-385B-EEF9-627F-135B37E7BAD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B11F499-88D4-D960-E6C2-BA03C785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ful carved figures of humans">
            <a:extLst>
              <a:ext uri="{FF2B5EF4-FFF2-40B4-BE49-F238E27FC236}">
                <a16:creationId xmlns:a16="http://schemas.microsoft.com/office/drawing/2014/main" id="{A15C2526-2054-5656-42B8-C750994E8B0C}"/>
              </a:ext>
            </a:extLst>
          </p:cNvPr>
          <p:cNvPicPr>
            <a:picLocks noChangeAspect="1"/>
          </p:cNvPicPr>
          <p:nvPr/>
        </p:nvPicPr>
        <p:blipFill>
          <a:blip r:embed="rId2"/>
          <a:srcRect l="34436" r="34203"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07764744-D3D1-44A9-444C-532311510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6CE3EE05-D161-7DA3-5D4E-376B537850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BC4AF870-4F0E-5F4B-8342-4AE40D25B321}"/>
              </a:ext>
            </a:extLst>
          </p:cNvPr>
          <p:cNvSpPr>
            <a:spLocks noGrp="1"/>
          </p:cNvSpPr>
          <p:nvPr>
            <p:ph type="title"/>
          </p:nvPr>
        </p:nvSpPr>
        <p:spPr>
          <a:xfrm>
            <a:off x="3348787" y="14806"/>
            <a:ext cx="5004665" cy="1596177"/>
          </a:xfrm>
        </p:spPr>
        <p:txBody>
          <a:bodyPr>
            <a:normAutofit/>
          </a:bodyPr>
          <a:lstStyle/>
          <a:p>
            <a:r>
              <a:rPr lang="en-US" dirty="0"/>
              <a:t>Bargaining between the Affected Parties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A26AB6-8745-2744-C75A-05C622A21BDC}"/>
                  </a:ext>
                </a:extLst>
              </p:cNvPr>
              <p:cNvSpPr>
                <a:spLocks noGrp="1"/>
              </p:cNvSpPr>
              <p:nvPr>
                <p:ph idx="1"/>
              </p:nvPr>
            </p:nvSpPr>
            <p:spPr>
              <a:xfrm>
                <a:off x="3231472" y="1625789"/>
                <a:ext cx="5628443" cy="4792765"/>
              </a:xfrm>
            </p:spPr>
            <p:txBody>
              <a:bodyPr>
                <a:normAutofit/>
              </a:bodyPr>
              <a:lstStyle/>
              <a:p>
                <a:pPr>
                  <a:spcBef>
                    <a:spcPts val="500"/>
                  </a:spcBef>
                  <a:spcAft>
                    <a:spcPts val="500"/>
                  </a:spcAft>
                </a:pPr>
                <a:r>
                  <a:rPr lang="en-US" i="1" dirty="0"/>
                  <a:t>Example </a:t>
                </a:r>
                <a:r>
                  <a:rPr lang="en-US" dirty="0"/>
                  <a:t>(continued):</a:t>
                </a:r>
              </a:p>
              <a:p>
                <a:pPr marL="457200" lvl="1" indent="0">
                  <a:spcBef>
                    <a:spcPts val="300"/>
                  </a:spcBef>
                  <a:spcAft>
                    <a:spcPts val="500"/>
                  </a:spcAft>
                  <a:buNone/>
                </a:pPr>
                <a:r>
                  <a:rPr lang="en-US" sz="2000" dirty="0"/>
                  <a:t>No!</a:t>
                </a:r>
              </a:p>
              <a:p>
                <a:pPr marL="457200" lvl="1" indent="0">
                  <a:spcBef>
                    <a:spcPts val="300"/>
                  </a:spcBef>
                  <a:spcAft>
                    <a:spcPts val="500"/>
                  </a:spcAft>
                  <a:buNone/>
                </a:pPr>
                <a:endParaRPr lang="en-US" sz="2000" dirty="0"/>
              </a:p>
              <a:p>
                <a:pPr marL="457200" lvl="1" indent="0">
                  <a:spcBef>
                    <a:spcPts val="300"/>
                  </a:spcBef>
                  <a:spcAft>
                    <a:spcPts val="500"/>
                  </a:spcAft>
                  <a:buNone/>
                </a:pPr>
                <a:endParaRPr lang="en-US" sz="2000" dirty="0"/>
              </a:p>
              <a:p>
                <a:pPr lvl="1">
                  <a:spcAft>
                    <a:spcPts val="500"/>
                  </a:spcAft>
                </a:pPr>
                <a:r>
                  <a:rPr lang="en-US" sz="2000" dirty="0"/>
                  <a:t>The fishing farm could negotiate with the polluting firm and for a decrease in the externality-generating activity, from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𝑈</m:t>
                        </m:r>
                      </m:sup>
                    </m:sSup>
                  </m:oMath>
                </a14:m>
                <a:r>
                  <a:rPr lang="en-US" sz="2000" dirty="0"/>
                  <a:t> to exactly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𝑆𝑂</m:t>
                        </m:r>
                      </m:sup>
                    </m:sSup>
                  </m:oMath>
                </a14:m>
                <a:r>
                  <a:rPr lang="en-US" sz="2000" dirty="0"/>
                  <a:t>.</a:t>
                </a:r>
              </a:p>
            </p:txBody>
          </p:sp>
        </mc:Choice>
        <mc:Fallback xmlns="">
          <p:sp>
            <p:nvSpPr>
              <p:cNvPr id="3" name="Content Placeholder 2">
                <a:extLst>
                  <a:ext uri="{FF2B5EF4-FFF2-40B4-BE49-F238E27FC236}">
                    <a16:creationId xmlns:a16="http://schemas.microsoft.com/office/drawing/2014/main" id="{64A26AB6-8745-2744-C75A-05C622A21BDC}"/>
                  </a:ext>
                </a:extLst>
              </p:cNvPr>
              <p:cNvSpPr>
                <a:spLocks noGrp="1" noRot="1" noChangeAspect="1" noMove="1" noResize="1" noEditPoints="1" noAdjustHandles="1" noChangeArrowheads="1" noChangeShapeType="1" noTextEdit="1"/>
              </p:cNvSpPr>
              <p:nvPr>
                <p:ph idx="1"/>
              </p:nvPr>
            </p:nvSpPr>
            <p:spPr>
              <a:xfrm>
                <a:off x="3231472" y="1625789"/>
                <a:ext cx="5628443" cy="4792765"/>
              </a:xfrm>
              <a:blipFill>
                <a:blip r:embed="rId4"/>
                <a:stretch>
                  <a:fillRect l="-975" r="-1517"/>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61EF2B55-1B44-CC6A-6E2F-B35E1DB55973}"/>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41</a:t>
            </a:fld>
            <a:endParaRPr lang="en-US"/>
          </a:p>
        </p:txBody>
      </p:sp>
    </p:spTree>
    <p:extLst>
      <p:ext uri="{BB962C8B-B14F-4D97-AF65-F5344CB8AC3E}">
        <p14:creationId xmlns:p14="http://schemas.microsoft.com/office/powerpoint/2010/main" val="1756738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ful carved figures of humans">
            <a:extLst>
              <a:ext uri="{FF2B5EF4-FFF2-40B4-BE49-F238E27FC236}">
                <a16:creationId xmlns:a16="http://schemas.microsoft.com/office/drawing/2014/main" id="{ECCFA50D-F9E3-A668-F314-3E258B715007}"/>
              </a:ext>
            </a:extLst>
          </p:cNvPr>
          <p:cNvPicPr>
            <a:picLocks noChangeAspect="1"/>
          </p:cNvPicPr>
          <p:nvPr/>
        </p:nvPicPr>
        <p:blipFill>
          <a:blip r:embed="rId2"/>
          <a:srcRect l="34436" r="34203"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348785" y="-73211"/>
            <a:ext cx="5004665" cy="1596177"/>
          </a:xfrm>
        </p:spPr>
        <p:txBody>
          <a:bodyPr>
            <a:normAutofit/>
          </a:bodyPr>
          <a:lstStyle/>
          <a:p>
            <a:r>
              <a:rPr lang="en-US" dirty="0"/>
              <a:t>Bargaining between the Affected Parties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187084" y="1596177"/>
                <a:ext cx="5841506" cy="4831255"/>
              </a:xfrm>
            </p:spPr>
            <p:txBody>
              <a:bodyPr>
                <a:normAutofit/>
              </a:bodyPr>
              <a:lstStyle/>
              <a:p>
                <a:pPr>
                  <a:lnSpc>
                    <a:spcPct val="110000"/>
                  </a:lnSpc>
                  <a:spcBef>
                    <a:spcPts val="500"/>
                  </a:spcBef>
                  <a:spcAft>
                    <a:spcPts val="500"/>
                  </a:spcAft>
                </a:pPr>
                <a:r>
                  <a:rPr lang="en-US" sz="1800" i="1" dirty="0"/>
                  <a:t>Example </a:t>
                </a:r>
                <a:r>
                  <a:rPr lang="en-US" sz="1800" dirty="0"/>
                  <a:t>(continued):</a:t>
                </a:r>
              </a:p>
              <a:p>
                <a:pPr marL="457200" lvl="1" indent="0">
                  <a:lnSpc>
                    <a:spcPct val="110000"/>
                  </a:lnSpc>
                  <a:spcBef>
                    <a:spcPts val="300"/>
                  </a:spcBef>
                  <a:spcAft>
                    <a:spcPts val="500"/>
                  </a:spcAft>
                  <a:buNone/>
                </a:pPr>
                <a:r>
                  <a:rPr lang="en-US" i="1" dirty="0"/>
                  <a:t>Polluting firm </a:t>
                </a:r>
                <a:r>
                  <a:rPr lang="en-US" dirty="0"/>
                  <a:t>owns the river (cont.).</a:t>
                </a:r>
              </a:p>
              <a:p>
                <a:pPr marL="457200" lvl="1" indent="0">
                  <a:lnSpc>
                    <a:spcPct val="110000"/>
                  </a:lnSpc>
                  <a:spcBef>
                    <a:spcPts val="300"/>
                  </a:spcBef>
                  <a:spcAft>
                    <a:spcPts val="500"/>
                  </a:spcAft>
                  <a:buNone/>
                </a:pPr>
                <a:endParaRPr lang="en-US" dirty="0"/>
              </a:p>
              <a:p>
                <a:pPr lvl="1">
                  <a:lnSpc>
                    <a:spcPct val="110000"/>
                  </a:lnSpc>
                  <a:spcAft>
                    <a:spcPts val="500"/>
                  </a:spcAft>
                </a:pPr>
                <a:r>
                  <a:rPr lang="en-US" dirty="0"/>
                  <a:t>Output levels between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𝑆𝑂</m:t>
                        </m:r>
                      </m:sup>
                    </m:sSup>
                  </m:oMath>
                </a14:m>
                <a:r>
                  <a:rPr lang="en-US" dirty="0"/>
                  <a:t> and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𝑈</m:t>
                        </m:r>
                      </m:sup>
                    </m:sSup>
                  </m:oMath>
                </a14:m>
                <a:r>
                  <a:rPr lang="en-US" dirty="0"/>
                  <a:t> </a:t>
                </a:r>
              </a:p>
              <a:p>
                <a:pPr lvl="2">
                  <a:lnSpc>
                    <a:spcPct val="110000"/>
                  </a:lnSpc>
                  <a:spcBef>
                    <a:spcPts val="0"/>
                  </a:spcBef>
                  <a:spcAft>
                    <a:spcPts val="500"/>
                  </a:spcAft>
                </a:pPr>
                <a:r>
                  <a:rPr lang="en-US" sz="1800" dirty="0"/>
                  <a:t>generate a larger external cost for the fishing farm than additional profits for the polluting firm.</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187084" y="1596177"/>
                <a:ext cx="5841506" cy="4831255"/>
              </a:xfrm>
              <a:blipFill>
                <a:blip r:embed="rId4"/>
                <a:stretch>
                  <a:fillRect l="-731" t="-505" r="-1357"/>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42</a:t>
            </a:fld>
            <a:endParaRPr lang="en-US"/>
          </a:p>
        </p:txBody>
      </p:sp>
    </p:spTree>
    <p:extLst>
      <p:ext uri="{BB962C8B-B14F-4D97-AF65-F5344CB8AC3E}">
        <p14:creationId xmlns:p14="http://schemas.microsoft.com/office/powerpoint/2010/main" val="11548211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E88821E5-E815-BFCF-E271-1899DDCE615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77413A0-B222-AD0B-C850-FC41855A95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ful carved figures of humans">
            <a:extLst>
              <a:ext uri="{FF2B5EF4-FFF2-40B4-BE49-F238E27FC236}">
                <a16:creationId xmlns:a16="http://schemas.microsoft.com/office/drawing/2014/main" id="{A6645CEB-FC52-4B8E-BA84-5D0156DDAE3E}"/>
              </a:ext>
            </a:extLst>
          </p:cNvPr>
          <p:cNvPicPr>
            <a:picLocks noChangeAspect="1"/>
          </p:cNvPicPr>
          <p:nvPr/>
        </p:nvPicPr>
        <p:blipFill>
          <a:blip r:embed="rId2"/>
          <a:srcRect l="34436" r="34203"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92A0542A-FF3D-3D7B-5C98-7FFA2A3634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FC89231-F13A-29C3-EB3D-E413648247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A9F8E4A0-BD83-37A3-6023-A6F044482398}"/>
              </a:ext>
            </a:extLst>
          </p:cNvPr>
          <p:cNvSpPr>
            <a:spLocks noGrp="1"/>
          </p:cNvSpPr>
          <p:nvPr>
            <p:ph type="title"/>
          </p:nvPr>
        </p:nvSpPr>
        <p:spPr>
          <a:xfrm>
            <a:off x="3348785" y="-73211"/>
            <a:ext cx="5004665" cy="1596177"/>
          </a:xfrm>
        </p:spPr>
        <p:txBody>
          <a:bodyPr>
            <a:normAutofit/>
          </a:bodyPr>
          <a:lstStyle/>
          <a:p>
            <a:r>
              <a:rPr lang="en-US" dirty="0"/>
              <a:t>Bargaining between the Affected Parties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86470B-DB45-6D0A-8671-27A8E3A1D128}"/>
                  </a:ext>
                </a:extLst>
              </p:cNvPr>
              <p:cNvSpPr>
                <a:spLocks noGrp="1"/>
              </p:cNvSpPr>
              <p:nvPr>
                <p:ph idx="1"/>
              </p:nvPr>
            </p:nvSpPr>
            <p:spPr>
              <a:xfrm>
                <a:off x="3187084" y="1596177"/>
                <a:ext cx="5841506" cy="4831255"/>
              </a:xfrm>
            </p:spPr>
            <p:txBody>
              <a:bodyPr>
                <a:normAutofit/>
              </a:bodyPr>
              <a:lstStyle/>
              <a:p>
                <a:pPr>
                  <a:lnSpc>
                    <a:spcPct val="110000"/>
                  </a:lnSpc>
                  <a:spcBef>
                    <a:spcPts val="500"/>
                  </a:spcBef>
                  <a:spcAft>
                    <a:spcPts val="500"/>
                  </a:spcAft>
                </a:pPr>
                <a:r>
                  <a:rPr lang="en-US" sz="1800" i="1" dirty="0"/>
                  <a:t>Example </a:t>
                </a:r>
                <a:r>
                  <a:rPr lang="en-US" sz="1800" dirty="0"/>
                  <a:t>(continued):</a:t>
                </a:r>
              </a:p>
              <a:p>
                <a:pPr marL="457200" lvl="1" indent="0">
                  <a:lnSpc>
                    <a:spcPct val="110000"/>
                  </a:lnSpc>
                  <a:spcBef>
                    <a:spcPts val="300"/>
                  </a:spcBef>
                  <a:spcAft>
                    <a:spcPts val="500"/>
                  </a:spcAft>
                  <a:buNone/>
                </a:pPr>
                <a:r>
                  <a:rPr lang="en-US" i="1" dirty="0"/>
                  <a:t>Polluting firm </a:t>
                </a:r>
                <a:r>
                  <a:rPr lang="en-US" dirty="0"/>
                  <a:t>owns the river (cont.).</a:t>
                </a:r>
              </a:p>
              <a:p>
                <a:pPr lvl="1">
                  <a:lnSpc>
                    <a:spcPct val="110000"/>
                  </a:lnSpc>
                  <a:spcBef>
                    <a:spcPts val="1000"/>
                  </a:spcBef>
                  <a:spcAft>
                    <a:spcPts val="500"/>
                  </a:spcAft>
                </a:pPr>
                <a:r>
                  <a:rPr lang="en-US" dirty="0"/>
                  <a:t>When reducing pollution below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𝑆𝑂</m:t>
                        </m:r>
                      </m:sup>
                    </m:sSup>
                  </m:oMath>
                </a14:m>
                <a:r>
                  <a:rPr lang="en-US" dirty="0"/>
                  <a:t>, </a:t>
                </a:r>
              </a:p>
              <a:p>
                <a:pPr lvl="2">
                  <a:lnSpc>
                    <a:spcPct val="110000"/>
                  </a:lnSpc>
                  <a:spcBef>
                    <a:spcPts val="0"/>
                  </a:spcBef>
                  <a:spcAft>
                    <a:spcPts val="500"/>
                  </a:spcAft>
                </a:pPr>
                <a:r>
                  <a:rPr lang="en-US" sz="1800" dirty="0"/>
                  <a:t>the fishing farm would obtain additional reduction in external costs, but smaller than the additional compensation the polluting firm needs to further decrease pollution.</a:t>
                </a:r>
              </a:p>
            </p:txBody>
          </p:sp>
        </mc:Choice>
        <mc:Fallback xmlns="">
          <p:sp>
            <p:nvSpPr>
              <p:cNvPr id="3" name="Content Placeholder 2">
                <a:extLst>
                  <a:ext uri="{FF2B5EF4-FFF2-40B4-BE49-F238E27FC236}">
                    <a16:creationId xmlns:a16="http://schemas.microsoft.com/office/drawing/2014/main" id="{2886470B-DB45-6D0A-8671-27A8E3A1D128}"/>
                  </a:ext>
                </a:extLst>
              </p:cNvPr>
              <p:cNvSpPr>
                <a:spLocks noGrp="1" noRot="1" noChangeAspect="1" noMove="1" noResize="1" noEditPoints="1" noAdjustHandles="1" noChangeArrowheads="1" noChangeShapeType="1" noTextEdit="1"/>
              </p:cNvSpPr>
              <p:nvPr>
                <p:ph idx="1"/>
              </p:nvPr>
            </p:nvSpPr>
            <p:spPr>
              <a:xfrm>
                <a:off x="3187084" y="1596177"/>
                <a:ext cx="5841506" cy="4831255"/>
              </a:xfrm>
              <a:blipFill>
                <a:blip r:embed="rId4"/>
                <a:stretch>
                  <a:fillRect l="-731" t="-50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1547743A-88F8-668C-C91D-B1518B0339A7}"/>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43</a:t>
            </a:fld>
            <a:endParaRPr lang="en-US"/>
          </a:p>
        </p:txBody>
      </p:sp>
    </p:spTree>
    <p:extLst>
      <p:ext uri="{BB962C8B-B14F-4D97-AF65-F5344CB8AC3E}">
        <p14:creationId xmlns:p14="http://schemas.microsoft.com/office/powerpoint/2010/main" val="1055016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igures of houses in different position and sizes">
            <a:extLst>
              <a:ext uri="{FF2B5EF4-FFF2-40B4-BE49-F238E27FC236}">
                <a16:creationId xmlns:a16="http://schemas.microsoft.com/office/drawing/2014/main" id="{8693D93C-69BE-D9FC-1AED-A00C5BBD04AF}"/>
              </a:ext>
            </a:extLst>
          </p:cNvPr>
          <p:cNvPicPr>
            <a:picLocks noChangeAspect="1"/>
          </p:cNvPicPr>
          <p:nvPr/>
        </p:nvPicPr>
        <p:blipFill>
          <a:blip r:embed="rId2"/>
          <a:srcRect l="28874" r="46368"/>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479487" y="10"/>
            <a:ext cx="5004665" cy="1596177"/>
          </a:xfrm>
        </p:spPr>
        <p:txBody>
          <a:bodyPr>
            <a:normAutofit/>
          </a:bodyPr>
          <a:lstStyle/>
          <a:p>
            <a:r>
              <a:rPr lang="en-US" dirty="0"/>
              <a:t>Bargaining between the Affected Parties</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079554" y="1677880"/>
            <a:ext cx="5932439" cy="4802819"/>
          </a:xfrm>
        </p:spPr>
        <p:txBody>
          <a:bodyPr>
            <a:normAutofit/>
          </a:bodyPr>
          <a:lstStyle/>
          <a:p>
            <a:pPr>
              <a:lnSpc>
                <a:spcPct val="110000"/>
              </a:lnSpc>
              <a:spcBef>
                <a:spcPts val="500"/>
              </a:spcBef>
              <a:spcAft>
                <a:spcPts val="500"/>
              </a:spcAft>
            </a:pPr>
            <a:r>
              <a:rPr lang="en-US" sz="1600" dirty="0"/>
              <a:t>The Coase theorem holds when its main assumption are satisfied:</a:t>
            </a:r>
          </a:p>
          <a:p>
            <a:pPr>
              <a:lnSpc>
                <a:spcPct val="110000"/>
              </a:lnSpc>
              <a:spcBef>
                <a:spcPts val="500"/>
              </a:spcBef>
              <a:spcAft>
                <a:spcPts val="500"/>
              </a:spcAft>
            </a:pPr>
            <a:endParaRPr lang="en-US" sz="1600" dirty="0"/>
          </a:p>
          <a:p>
            <a:pPr>
              <a:lnSpc>
                <a:spcPct val="110000"/>
              </a:lnSpc>
              <a:spcBef>
                <a:spcPts val="500"/>
              </a:spcBef>
              <a:spcAft>
                <a:spcPts val="500"/>
              </a:spcAft>
            </a:pPr>
            <a:endParaRPr lang="en-US" sz="1600" dirty="0"/>
          </a:p>
          <a:p>
            <a:pPr lvl="1">
              <a:lnSpc>
                <a:spcPct val="110000"/>
              </a:lnSpc>
              <a:spcAft>
                <a:spcPts val="500"/>
              </a:spcAft>
            </a:pPr>
            <a:r>
              <a:rPr lang="en-US" sz="1600" i="1" dirty="0"/>
              <a:t>Zero negotiation costs.</a:t>
            </a:r>
          </a:p>
          <a:p>
            <a:pPr lvl="2">
              <a:lnSpc>
                <a:spcPct val="110000"/>
              </a:lnSpc>
              <a:spcBef>
                <a:spcPts val="0"/>
              </a:spcBef>
              <a:spcAft>
                <a:spcPts val="500"/>
              </a:spcAft>
            </a:pPr>
            <a:r>
              <a:rPr lang="en-US" dirty="0"/>
              <a:t>Negotiation costs increase as more agents generate the externality and more agents are affected.</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44</a:t>
            </a:fld>
            <a:endParaRPr lang="en-US"/>
          </a:p>
        </p:txBody>
      </p:sp>
      <p:pic>
        <p:nvPicPr>
          <p:cNvPr id="6" name="Picture 5">
            <a:extLst>
              <a:ext uri="{FF2B5EF4-FFF2-40B4-BE49-F238E27FC236}">
                <a16:creationId xmlns:a16="http://schemas.microsoft.com/office/drawing/2014/main" id="{30C01169-C829-6DC2-5A47-12147A9861D5}"/>
              </a:ext>
            </a:extLst>
          </p:cNvPr>
          <p:cNvPicPr>
            <a:picLocks noChangeAspect="1"/>
          </p:cNvPicPr>
          <p:nvPr/>
        </p:nvPicPr>
        <p:blipFill>
          <a:blip r:embed="rId4"/>
          <a:stretch>
            <a:fillRect/>
          </a:stretch>
        </p:blipFill>
        <p:spPr>
          <a:xfrm>
            <a:off x="4529607" y="4601923"/>
            <a:ext cx="2619375" cy="1743075"/>
          </a:xfrm>
          <a:prstGeom prst="rect">
            <a:avLst/>
          </a:prstGeom>
        </p:spPr>
      </p:pic>
    </p:spTree>
    <p:extLst>
      <p:ext uri="{BB962C8B-B14F-4D97-AF65-F5344CB8AC3E}">
        <p14:creationId xmlns:p14="http://schemas.microsoft.com/office/powerpoint/2010/main" val="1439781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01B719BE-7B70-CEF3-0FCA-D859E321E16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D7206B-6DE6-F651-3643-2D9FAFC1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A5C39FC-C4C7-F98D-A6C5-72C03FA08A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BD5B0DE-9E4E-A5D4-1A53-7243981E1F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Slide Number Placeholder 4">
            <a:extLst>
              <a:ext uri="{FF2B5EF4-FFF2-40B4-BE49-F238E27FC236}">
                <a16:creationId xmlns:a16="http://schemas.microsoft.com/office/drawing/2014/main" id="{7EB0EAF7-F08D-2126-077E-13173C945155}"/>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45</a:t>
            </a:fld>
            <a:endParaRPr lang="en-US"/>
          </a:p>
        </p:txBody>
      </p:sp>
      <p:pic>
        <p:nvPicPr>
          <p:cNvPr id="14" name="Picture 13">
            <a:extLst>
              <a:ext uri="{FF2B5EF4-FFF2-40B4-BE49-F238E27FC236}">
                <a16:creationId xmlns:a16="http://schemas.microsoft.com/office/drawing/2014/main" id="{61F8CA60-1554-609C-AC40-9470D2B826FB}"/>
              </a:ext>
            </a:extLst>
          </p:cNvPr>
          <p:cNvPicPr>
            <a:picLocks noChangeAspect="1"/>
          </p:cNvPicPr>
          <p:nvPr/>
        </p:nvPicPr>
        <p:blipFill>
          <a:blip r:embed="rId3"/>
          <a:stretch>
            <a:fillRect/>
          </a:stretch>
        </p:blipFill>
        <p:spPr>
          <a:xfrm>
            <a:off x="0" y="-2"/>
            <a:ext cx="5641024" cy="6858000"/>
          </a:xfrm>
          <a:prstGeom prst="rect">
            <a:avLst/>
          </a:prstGeom>
        </p:spPr>
      </p:pic>
      <p:pic>
        <p:nvPicPr>
          <p:cNvPr id="17" name="Picture 16">
            <a:extLst>
              <a:ext uri="{FF2B5EF4-FFF2-40B4-BE49-F238E27FC236}">
                <a16:creationId xmlns:a16="http://schemas.microsoft.com/office/drawing/2014/main" id="{F4E9F9EA-205C-78B0-5888-ACD79656605C}"/>
              </a:ext>
            </a:extLst>
          </p:cNvPr>
          <p:cNvPicPr>
            <a:picLocks noChangeAspect="1"/>
          </p:cNvPicPr>
          <p:nvPr/>
        </p:nvPicPr>
        <p:blipFill>
          <a:blip r:embed="rId4"/>
          <a:stretch>
            <a:fillRect/>
          </a:stretch>
        </p:blipFill>
        <p:spPr>
          <a:xfrm>
            <a:off x="5641024" y="-2"/>
            <a:ext cx="3502976" cy="6858002"/>
          </a:xfrm>
          <a:prstGeom prst="rect">
            <a:avLst/>
          </a:prstGeom>
        </p:spPr>
      </p:pic>
    </p:spTree>
    <p:extLst>
      <p:ext uri="{BB962C8B-B14F-4D97-AF65-F5344CB8AC3E}">
        <p14:creationId xmlns:p14="http://schemas.microsoft.com/office/powerpoint/2010/main" val="23062460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C4D42D0C-EA72-5179-AD3A-164777F6EB21}"/>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1D53B7E-662F-07A8-A312-7CE2646897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igures of houses in different position and sizes">
            <a:extLst>
              <a:ext uri="{FF2B5EF4-FFF2-40B4-BE49-F238E27FC236}">
                <a16:creationId xmlns:a16="http://schemas.microsoft.com/office/drawing/2014/main" id="{665684F2-92F6-8A98-4911-F9439F551CE7}"/>
              </a:ext>
            </a:extLst>
          </p:cNvPr>
          <p:cNvPicPr>
            <a:picLocks noChangeAspect="1"/>
          </p:cNvPicPr>
          <p:nvPr/>
        </p:nvPicPr>
        <p:blipFill>
          <a:blip r:embed="rId2"/>
          <a:srcRect l="28874" r="46368"/>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1E8F84AD-0B1F-7F91-218F-CE6011098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B7BFAE5-A7F3-A101-7A31-A6EB391148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47267C2F-4FDB-A4FF-A964-F1AE6C390044}"/>
              </a:ext>
            </a:extLst>
          </p:cNvPr>
          <p:cNvSpPr>
            <a:spLocks noGrp="1"/>
          </p:cNvSpPr>
          <p:nvPr>
            <p:ph type="title"/>
          </p:nvPr>
        </p:nvSpPr>
        <p:spPr>
          <a:xfrm>
            <a:off x="3479487" y="10"/>
            <a:ext cx="5004665" cy="1596177"/>
          </a:xfrm>
        </p:spPr>
        <p:txBody>
          <a:bodyPr>
            <a:normAutofit/>
          </a:bodyPr>
          <a:lstStyle/>
          <a:p>
            <a:r>
              <a:rPr lang="en-US" dirty="0"/>
              <a:t>Bargaining between the Affected Parties</a:t>
            </a:r>
          </a:p>
        </p:txBody>
      </p:sp>
      <p:sp>
        <p:nvSpPr>
          <p:cNvPr id="3" name="Content Placeholder 2">
            <a:extLst>
              <a:ext uri="{FF2B5EF4-FFF2-40B4-BE49-F238E27FC236}">
                <a16:creationId xmlns:a16="http://schemas.microsoft.com/office/drawing/2014/main" id="{4539F3FB-A038-E56B-4763-38A384089D06}"/>
              </a:ext>
            </a:extLst>
          </p:cNvPr>
          <p:cNvSpPr>
            <a:spLocks noGrp="1"/>
          </p:cNvSpPr>
          <p:nvPr>
            <p:ph idx="1"/>
          </p:nvPr>
        </p:nvSpPr>
        <p:spPr>
          <a:xfrm>
            <a:off x="3079554" y="1677880"/>
            <a:ext cx="5932439" cy="4802819"/>
          </a:xfrm>
        </p:spPr>
        <p:txBody>
          <a:bodyPr>
            <a:normAutofit/>
          </a:bodyPr>
          <a:lstStyle/>
          <a:p>
            <a:pPr>
              <a:lnSpc>
                <a:spcPct val="110000"/>
              </a:lnSpc>
              <a:spcBef>
                <a:spcPts val="500"/>
              </a:spcBef>
              <a:spcAft>
                <a:spcPts val="500"/>
              </a:spcAft>
            </a:pPr>
            <a:r>
              <a:rPr lang="en-US" sz="1600" dirty="0"/>
              <a:t>The Coase theorem holds when its main assumption are satisfied:</a:t>
            </a:r>
          </a:p>
          <a:p>
            <a:pPr lvl="1">
              <a:lnSpc>
                <a:spcPct val="110000"/>
              </a:lnSpc>
              <a:spcAft>
                <a:spcPts val="500"/>
              </a:spcAft>
            </a:pPr>
            <a:r>
              <a:rPr lang="en-US" sz="1600" i="1" dirty="0"/>
              <a:t>Well-defined property rights</a:t>
            </a:r>
            <a:r>
              <a:rPr lang="en-US" sz="1600" dirty="0"/>
              <a:t>.</a:t>
            </a:r>
          </a:p>
          <a:p>
            <a:pPr lvl="2">
              <a:lnSpc>
                <a:spcPct val="110000"/>
              </a:lnSpc>
              <a:spcBef>
                <a:spcPts val="0"/>
              </a:spcBef>
              <a:spcAft>
                <a:spcPts val="500"/>
              </a:spcAft>
            </a:pPr>
            <a:r>
              <a:rPr lang="en-US" dirty="0"/>
              <a:t>Allowing both parties to know who should be compensated for an increase o decrease of the externality.</a:t>
            </a:r>
          </a:p>
        </p:txBody>
      </p:sp>
      <p:sp>
        <p:nvSpPr>
          <p:cNvPr id="5" name="Slide Number Placeholder 4">
            <a:extLst>
              <a:ext uri="{FF2B5EF4-FFF2-40B4-BE49-F238E27FC236}">
                <a16:creationId xmlns:a16="http://schemas.microsoft.com/office/drawing/2014/main" id="{8F933351-6170-211B-0D28-60BAB2C84D97}"/>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46</a:t>
            </a:fld>
            <a:endParaRPr lang="en-US"/>
          </a:p>
        </p:txBody>
      </p:sp>
      <p:pic>
        <p:nvPicPr>
          <p:cNvPr id="6" name="Picture 5">
            <a:extLst>
              <a:ext uri="{FF2B5EF4-FFF2-40B4-BE49-F238E27FC236}">
                <a16:creationId xmlns:a16="http://schemas.microsoft.com/office/drawing/2014/main" id="{78938249-DA7F-1F93-E7A4-C08601851F08}"/>
              </a:ext>
            </a:extLst>
          </p:cNvPr>
          <p:cNvPicPr>
            <a:picLocks noChangeAspect="1"/>
          </p:cNvPicPr>
          <p:nvPr/>
        </p:nvPicPr>
        <p:blipFill>
          <a:blip r:embed="rId4"/>
          <a:stretch>
            <a:fillRect/>
          </a:stretch>
        </p:blipFill>
        <p:spPr>
          <a:xfrm>
            <a:off x="5636177" y="4380020"/>
            <a:ext cx="2847975" cy="1600200"/>
          </a:xfrm>
          <a:prstGeom prst="rect">
            <a:avLst/>
          </a:prstGeom>
        </p:spPr>
      </p:pic>
    </p:spTree>
    <p:extLst>
      <p:ext uri="{BB962C8B-B14F-4D97-AF65-F5344CB8AC3E}">
        <p14:creationId xmlns:p14="http://schemas.microsoft.com/office/powerpoint/2010/main" val="2596157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25E04210-014B-D442-2A62-2D5CEC5BBAF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5D48ED5-EF70-97D9-AA36-42981E34D7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igures of houses in different position and sizes">
            <a:extLst>
              <a:ext uri="{FF2B5EF4-FFF2-40B4-BE49-F238E27FC236}">
                <a16:creationId xmlns:a16="http://schemas.microsoft.com/office/drawing/2014/main" id="{53AE8DD1-1131-F4BA-80DA-40666C43B5B0}"/>
              </a:ext>
            </a:extLst>
          </p:cNvPr>
          <p:cNvPicPr>
            <a:picLocks noChangeAspect="1"/>
          </p:cNvPicPr>
          <p:nvPr/>
        </p:nvPicPr>
        <p:blipFill>
          <a:blip r:embed="rId2"/>
          <a:srcRect l="28874" r="46368"/>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73E018A2-7353-46D6-91C5-D9211CAD4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D4BBD69-4B50-B4B6-49CB-539D89D6A6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B1E5BA76-0798-52DA-85F0-141D5A5A7E68}"/>
              </a:ext>
            </a:extLst>
          </p:cNvPr>
          <p:cNvSpPr>
            <a:spLocks noGrp="1"/>
          </p:cNvSpPr>
          <p:nvPr>
            <p:ph type="title"/>
          </p:nvPr>
        </p:nvSpPr>
        <p:spPr>
          <a:xfrm>
            <a:off x="3479487" y="10"/>
            <a:ext cx="5004665" cy="1596177"/>
          </a:xfrm>
        </p:spPr>
        <p:txBody>
          <a:bodyPr>
            <a:normAutofit/>
          </a:bodyPr>
          <a:lstStyle/>
          <a:p>
            <a:r>
              <a:rPr lang="en-US" dirty="0"/>
              <a:t>Bargaining between the Affected Parties</a:t>
            </a:r>
          </a:p>
        </p:txBody>
      </p:sp>
      <p:sp>
        <p:nvSpPr>
          <p:cNvPr id="3" name="Content Placeholder 2">
            <a:extLst>
              <a:ext uri="{FF2B5EF4-FFF2-40B4-BE49-F238E27FC236}">
                <a16:creationId xmlns:a16="http://schemas.microsoft.com/office/drawing/2014/main" id="{A0F011ED-F8FC-2567-0228-0BB0A0F3DAFF}"/>
              </a:ext>
            </a:extLst>
          </p:cNvPr>
          <p:cNvSpPr>
            <a:spLocks noGrp="1"/>
          </p:cNvSpPr>
          <p:nvPr>
            <p:ph idx="1"/>
          </p:nvPr>
        </p:nvSpPr>
        <p:spPr>
          <a:xfrm>
            <a:off x="3079554" y="1677880"/>
            <a:ext cx="5932439" cy="4802819"/>
          </a:xfrm>
        </p:spPr>
        <p:txBody>
          <a:bodyPr>
            <a:normAutofit/>
          </a:bodyPr>
          <a:lstStyle/>
          <a:p>
            <a:pPr>
              <a:lnSpc>
                <a:spcPct val="110000"/>
              </a:lnSpc>
              <a:spcBef>
                <a:spcPts val="500"/>
              </a:spcBef>
              <a:spcAft>
                <a:spcPts val="500"/>
              </a:spcAft>
            </a:pPr>
            <a:r>
              <a:rPr lang="en-US" sz="1600" dirty="0"/>
              <a:t>The Coase theorem holds when its main assumption are satisfied:</a:t>
            </a:r>
          </a:p>
          <a:p>
            <a:pPr lvl="1">
              <a:lnSpc>
                <a:spcPct val="110000"/>
              </a:lnSpc>
              <a:spcAft>
                <a:spcPts val="500"/>
              </a:spcAft>
            </a:pPr>
            <a:r>
              <a:rPr lang="en-US" sz="1600" i="1" dirty="0"/>
              <a:t>Perfect information</a:t>
            </a:r>
            <a:r>
              <a:rPr lang="en-US" sz="1600" dirty="0"/>
              <a:t>.</a:t>
            </a:r>
          </a:p>
          <a:p>
            <a:pPr lvl="2">
              <a:lnSpc>
                <a:spcPct val="110000"/>
              </a:lnSpc>
              <a:spcBef>
                <a:spcPts val="0"/>
              </a:spcBef>
              <a:spcAft>
                <a:spcPts val="500"/>
              </a:spcAft>
            </a:pPr>
            <a:r>
              <a:rPr lang="en-US" dirty="0"/>
              <a:t>Agents must be well informed about the benefits and costs that the other party experiences from the externality.</a:t>
            </a:r>
          </a:p>
        </p:txBody>
      </p:sp>
      <p:sp>
        <p:nvSpPr>
          <p:cNvPr id="5" name="Slide Number Placeholder 4">
            <a:extLst>
              <a:ext uri="{FF2B5EF4-FFF2-40B4-BE49-F238E27FC236}">
                <a16:creationId xmlns:a16="http://schemas.microsoft.com/office/drawing/2014/main" id="{0F224365-5E3A-DB21-A971-916000DE5547}"/>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47</a:t>
            </a:fld>
            <a:endParaRPr lang="en-US"/>
          </a:p>
        </p:txBody>
      </p:sp>
      <p:pic>
        <p:nvPicPr>
          <p:cNvPr id="6" name="Picture 5">
            <a:extLst>
              <a:ext uri="{FF2B5EF4-FFF2-40B4-BE49-F238E27FC236}">
                <a16:creationId xmlns:a16="http://schemas.microsoft.com/office/drawing/2014/main" id="{6778843F-3309-3D8B-37D6-04BB3AF864E0}"/>
              </a:ext>
            </a:extLst>
          </p:cNvPr>
          <p:cNvPicPr>
            <a:picLocks noChangeAspect="1"/>
          </p:cNvPicPr>
          <p:nvPr/>
        </p:nvPicPr>
        <p:blipFill>
          <a:blip r:embed="rId4"/>
          <a:stretch>
            <a:fillRect/>
          </a:stretch>
        </p:blipFill>
        <p:spPr>
          <a:xfrm>
            <a:off x="3479487" y="4429679"/>
            <a:ext cx="5295900" cy="857250"/>
          </a:xfrm>
          <a:prstGeom prst="rect">
            <a:avLst/>
          </a:prstGeom>
        </p:spPr>
      </p:pic>
    </p:spTree>
    <p:extLst>
      <p:ext uri="{BB962C8B-B14F-4D97-AF65-F5344CB8AC3E}">
        <p14:creationId xmlns:p14="http://schemas.microsoft.com/office/powerpoint/2010/main" val="1840006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585039-CDA7-4B76-B013-776F970DE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38" y="0"/>
            <a:ext cx="913036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3D942-8031-42E8-88B4-E03A710E8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5FD07472-970F-49B5-8994-ADEAA3148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447800" cy="6858002"/>
          </a:xfrm>
          <a:prstGeom prst="rect">
            <a:avLst/>
          </a:prstGeom>
          <a:ln>
            <a:noFill/>
          </a:ln>
          <a:effectLst>
            <a:outerShdw blurRad="88900" dist="254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2869BAE-8EC0-4D16-ACB8-F0CBFDD904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524" t="71774" r="2564"/>
          <a:stretch/>
        </p:blipFill>
        <p:spPr>
          <a:xfrm>
            <a:off x="13638" y="4822361"/>
            <a:ext cx="1433926" cy="2035640"/>
          </a:xfrm>
          <a:prstGeom prst="rect">
            <a:avLst/>
          </a:prstGeom>
        </p:spPr>
      </p:pic>
      <p:pic>
        <p:nvPicPr>
          <p:cNvPr id="18" name="Picture 17">
            <a:extLst>
              <a:ext uri="{FF2B5EF4-FFF2-40B4-BE49-F238E27FC236}">
                <a16:creationId xmlns:a16="http://schemas.microsoft.com/office/drawing/2014/main" id="{3524A7AE-FFF7-4F70-9AEA-01A5DFF77B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9896" t="75007" r="30510"/>
          <a:stretch/>
        </p:blipFill>
        <p:spPr>
          <a:xfrm>
            <a:off x="223391" y="5471958"/>
            <a:ext cx="667411" cy="638482"/>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2133364" y="1950440"/>
            <a:ext cx="6593386" cy="4548014"/>
          </a:xfrm>
        </p:spPr>
        <p:txBody>
          <a:bodyPr anchor="ctr">
            <a:normAutofit/>
          </a:bodyPr>
          <a:lstStyle/>
          <a:p>
            <a:pPr lvl="1">
              <a:spcAft>
                <a:spcPts val="500"/>
              </a:spcAft>
            </a:pPr>
            <a:r>
              <a:rPr lang="en-US" sz="2000" i="1" dirty="0"/>
              <a:t>Observable pollution and enforceable contracts.</a:t>
            </a:r>
          </a:p>
          <a:p>
            <a:pPr lvl="2">
              <a:spcBef>
                <a:spcPts val="0"/>
              </a:spcBef>
              <a:spcAft>
                <a:spcPts val="500"/>
              </a:spcAft>
            </a:pPr>
            <a:r>
              <a:rPr lang="en-US" sz="1800" dirty="0"/>
              <a:t>The amount of pollution must be observable by a third party, and the contract must be enforceable in case one of the parties breaks it.</a:t>
            </a:r>
          </a:p>
          <a:p>
            <a:pPr>
              <a:spcAft>
                <a:spcPts val="500"/>
              </a:spcAft>
            </a:pPr>
            <a:r>
              <a:rPr lang="en-US" sz="2400" dirty="0"/>
              <a:t>When any of these conditions does not hold, the negotiation does not generate an efficient amount of the externality.</a:t>
            </a:r>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2133364" y="137440"/>
            <a:ext cx="6325304" cy="1306972"/>
          </a:xfrm>
        </p:spPr>
        <p:txBody>
          <a:bodyPr>
            <a:normAutofit/>
          </a:bodyPr>
          <a:lstStyle/>
          <a:p>
            <a:r>
              <a:rPr lang="en-US" sz="3800" dirty="0"/>
              <a:t>Bargaining between the Affected Parties</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48</a:t>
            </a:fld>
            <a:endParaRPr lang="en-US"/>
          </a:p>
        </p:txBody>
      </p:sp>
    </p:spTree>
    <p:extLst>
      <p:ext uri="{BB962C8B-B14F-4D97-AF65-F5344CB8AC3E}">
        <p14:creationId xmlns:p14="http://schemas.microsoft.com/office/powerpoint/2010/main" val="1808428064"/>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585039-CDA7-4B76-B013-776F970DE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38" y="0"/>
            <a:ext cx="913036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3D942-8031-42E8-88B4-E03A710E8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5FD07472-970F-49B5-8994-ADEAA3148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447800" cy="6858002"/>
          </a:xfrm>
          <a:prstGeom prst="rect">
            <a:avLst/>
          </a:prstGeom>
          <a:ln>
            <a:noFill/>
          </a:ln>
          <a:effectLst>
            <a:outerShdw blurRad="88900" dist="254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2869BAE-8EC0-4D16-ACB8-F0CBFDD904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524" t="71774" r="2564"/>
          <a:stretch/>
        </p:blipFill>
        <p:spPr>
          <a:xfrm>
            <a:off x="13638" y="4822361"/>
            <a:ext cx="1433926" cy="2035640"/>
          </a:xfrm>
          <a:prstGeom prst="rect">
            <a:avLst/>
          </a:prstGeom>
        </p:spPr>
      </p:pic>
      <p:pic>
        <p:nvPicPr>
          <p:cNvPr id="18" name="Picture 17">
            <a:extLst>
              <a:ext uri="{FF2B5EF4-FFF2-40B4-BE49-F238E27FC236}">
                <a16:creationId xmlns:a16="http://schemas.microsoft.com/office/drawing/2014/main" id="{3524A7AE-FFF7-4F70-9AEA-01A5DFF77B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9896" t="75007" r="30510"/>
          <a:stretch/>
        </p:blipFill>
        <p:spPr>
          <a:xfrm>
            <a:off x="223391" y="5471958"/>
            <a:ext cx="667411" cy="638482"/>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1535837" y="1374708"/>
                <a:ext cx="7217545" cy="3447654"/>
              </a:xfrm>
            </p:spPr>
            <p:txBody>
              <a:bodyPr anchor="ctr">
                <a:normAutofit/>
              </a:bodyPr>
              <a:lstStyle/>
              <a:p>
                <a:pPr>
                  <a:lnSpc>
                    <a:spcPct val="110000"/>
                  </a:lnSpc>
                  <a:spcAft>
                    <a:spcPts val="500"/>
                  </a:spcAft>
                </a:pPr>
                <a:r>
                  <a:rPr lang="en-US" sz="1800" dirty="0"/>
                  <a:t>Public policy seeking to correct externalities can take the form of:</a:t>
                </a:r>
              </a:p>
              <a:p>
                <a:pPr lvl="1">
                  <a:lnSpc>
                    <a:spcPct val="110000"/>
                  </a:lnSpc>
                  <a:spcAft>
                    <a:spcPts val="500"/>
                  </a:spcAft>
                </a:pPr>
                <a:r>
                  <a:rPr lang="en-US" b="1" dirty="0"/>
                  <a:t>Quota</a:t>
                </a:r>
                <a:r>
                  <a:rPr lang="en-US" dirty="0"/>
                  <a:t>, which sets an upper limit on the amount of the externality that agents can generate. </a:t>
                </a:r>
                <a:r>
                  <a:rPr lang="en-US" i="1" dirty="0"/>
                  <a:t>Examples</a:t>
                </a:r>
                <a:r>
                  <a:rPr lang="en-US" dirty="0"/>
                  <a:t>: </a:t>
                </a:r>
              </a:p>
              <a:p>
                <a:pPr lvl="2">
                  <a:lnSpc>
                    <a:spcPct val="110000"/>
                  </a:lnSpc>
                  <a:spcBef>
                    <a:spcPts val="0"/>
                  </a:spcBef>
                  <a:spcAft>
                    <a:spcPts val="500"/>
                  </a:spcAft>
                </a:pPr>
                <a:r>
                  <a:rPr lang="en-US" sz="1800" dirty="0"/>
                  <a:t>Maximum tons of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𝐶𝑂</m:t>
                        </m:r>
                      </m:e>
                      <m:sub>
                        <m:r>
                          <a:rPr lang="en-US" sz="1800" b="0" i="1" smtClean="0">
                            <a:latin typeface="Cambria Math" panose="02040503050406030204" pitchFamily="18" charset="0"/>
                          </a:rPr>
                          <m:t>2</m:t>
                        </m:r>
                      </m:sub>
                    </m:sSub>
                  </m:oMath>
                </a14:m>
                <a:r>
                  <a:rPr lang="en-US" sz="1800" dirty="0"/>
                  <a:t> that firms can emit per year.</a:t>
                </a:r>
              </a:p>
              <a:p>
                <a:pPr lvl="2">
                  <a:lnSpc>
                    <a:spcPct val="110000"/>
                  </a:lnSpc>
                  <a:spcBef>
                    <a:spcPts val="0"/>
                  </a:spcBef>
                  <a:spcAft>
                    <a:spcPts val="500"/>
                  </a:spcAft>
                </a:pPr>
                <a:r>
                  <a:rPr lang="en-US" sz="1800" dirty="0"/>
                  <a:t>Maximum number of fish that a fishing company can appropriate.</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1535837" y="1374708"/>
                <a:ext cx="7217545" cy="3447654"/>
              </a:xfrm>
              <a:blipFill>
                <a:blip r:embed="rId4"/>
                <a:stretch>
                  <a:fillRect l="-591" r="-84"/>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2133365" y="33868"/>
            <a:ext cx="6325304" cy="1306972"/>
          </a:xfrm>
        </p:spPr>
        <p:txBody>
          <a:bodyPr>
            <a:normAutofit/>
          </a:bodyPr>
          <a:lstStyle/>
          <a:p>
            <a:r>
              <a:rPr lang="en-US" sz="3800" dirty="0"/>
              <a:t>Government Intervention</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49</a:t>
            </a:fld>
            <a:endParaRPr lang="en-US"/>
          </a:p>
        </p:txBody>
      </p:sp>
      <p:pic>
        <p:nvPicPr>
          <p:cNvPr id="6" name="Picture 5">
            <a:extLst>
              <a:ext uri="{FF2B5EF4-FFF2-40B4-BE49-F238E27FC236}">
                <a16:creationId xmlns:a16="http://schemas.microsoft.com/office/drawing/2014/main" id="{BC877B5F-656E-8C2B-267D-96212530E151}"/>
              </a:ext>
            </a:extLst>
          </p:cNvPr>
          <p:cNvPicPr>
            <a:picLocks noChangeAspect="1"/>
          </p:cNvPicPr>
          <p:nvPr/>
        </p:nvPicPr>
        <p:blipFill>
          <a:blip r:embed="rId5"/>
          <a:stretch>
            <a:fillRect/>
          </a:stretch>
        </p:blipFill>
        <p:spPr>
          <a:xfrm>
            <a:off x="4910653" y="4645257"/>
            <a:ext cx="2495550" cy="1828800"/>
          </a:xfrm>
          <a:prstGeom prst="rect">
            <a:avLst/>
          </a:prstGeom>
        </p:spPr>
      </p:pic>
    </p:spTree>
    <p:extLst>
      <p:ext uri="{BB962C8B-B14F-4D97-AF65-F5344CB8AC3E}">
        <p14:creationId xmlns:p14="http://schemas.microsoft.com/office/powerpoint/2010/main" val="3817252660"/>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459BB3C-ED5B-CEEE-42E5-91C9D871C92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58B15F-E157-1247-55F1-4856B66973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38" y="0"/>
            <a:ext cx="913036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20596D-742A-9FB9-0007-E86222F792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F4871CD7-9DF4-13A2-3BF7-2EB428AA41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447800" cy="6858002"/>
          </a:xfrm>
          <a:prstGeom prst="rect">
            <a:avLst/>
          </a:prstGeom>
          <a:ln>
            <a:noFill/>
          </a:ln>
          <a:effectLst>
            <a:outerShdw blurRad="88900" dist="254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22FD308-5913-FC30-D549-B2A4027CFA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524" t="71774" r="2564"/>
          <a:stretch/>
        </p:blipFill>
        <p:spPr>
          <a:xfrm>
            <a:off x="13638" y="4822361"/>
            <a:ext cx="1433926" cy="2035640"/>
          </a:xfrm>
          <a:prstGeom prst="rect">
            <a:avLst/>
          </a:prstGeom>
        </p:spPr>
      </p:pic>
      <p:pic>
        <p:nvPicPr>
          <p:cNvPr id="18" name="Picture 17">
            <a:extLst>
              <a:ext uri="{FF2B5EF4-FFF2-40B4-BE49-F238E27FC236}">
                <a16:creationId xmlns:a16="http://schemas.microsoft.com/office/drawing/2014/main" id="{A1224A8C-453D-1DB4-05BF-A1D4AE4C8C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9896" t="75007" r="30510"/>
          <a:stretch/>
        </p:blipFill>
        <p:spPr>
          <a:xfrm>
            <a:off x="223391" y="5471958"/>
            <a:ext cx="667411" cy="638482"/>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BC3EBFC-582B-359A-7CCB-2975C9EB5A08}"/>
                  </a:ext>
                </a:extLst>
              </p:cNvPr>
              <p:cNvSpPr>
                <a:spLocks noGrp="1"/>
              </p:cNvSpPr>
              <p:nvPr>
                <p:ph idx="1"/>
              </p:nvPr>
            </p:nvSpPr>
            <p:spPr>
              <a:xfrm>
                <a:off x="1535837" y="1374707"/>
                <a:ext cx="7217545" cy="2748719"/>
              </a:xfrm>
            </p:spPr>
            <p:txBody>
              <a:bodyPr anchor="ctr">
                <a:normAutofit/>
              </a:bodyPr>
              <a:lstStyle/>
              <a:p>
                <a:pPr>
                  <a:lnSpc>
                    <a:spcPct val="110000"/>
                  </a:lnSpc>
                  <a:spcAft>
                    <a:spcPts val="500"/>
                  </a:spcAft>
                </a:pPr>
                <a:r>
                  <a:rPr lang="en-US" sz="1800" dirty="0"/>
                  <a:t>Public policy seeking to correct externalities can take the form of:</a:t>
                </a:r>
              </a:p>
              <a:p>
                <a:pPr lvl="1">
                  <a:lnSpc>
                    <a:spcPct val="110000"/>
                  </a:lnSpc>
                  <a:spcBef>
                    <a:spcPts val="1000"/>
                  </a:spcBef>
                  <a:spcAft>
                    <a:spcPts val="500"/>
                  </a:spcAft>
                </a:pPr>
                <a:r>
                  <a:rPr lang="en-US" b="1" dirty="0"/>
                  <a:t>Emission fee</a:t>
                </a:r>
                <a:r>
                  <a:rPr lang="en-US" dirty="0"/>
                  <a:t>, which increases the cost that the firm faces per unit of the output generating externality. </a:t>
                </a:r>
                <a:r>
                  <a:rPr lang="en-US" i="1" dirty="0"/>
                  <a:t>Example</a:t>
                </a:r>
                <a:r>
                  <a:rPr lang="en-US" dirty="0"/>
                  <a:t>:</a:t>
                </a:r>
              </a:p>
              <a:p>
                <a:pPr lvl="2">
                  <a:lnSpc>
                    <a:spcPct val="110000"/>
                  </a:lnSpc>
                  <a:spcBef>
                    <a:spcPts val="0"/>
                  </a:spcBef>
                  <a:spcAft>
                    <a:spcPts val="500"/>
                  </a:spcAft>
                </a:pPr>
                <a:r>
                  <a:rPr lang="en-US" sz="1800" dirty="0"/>
                  <a:t>The firm pays </a:t>
                </a:r>
                <a14:m>
                  <m:oMath xmlns:m="http://schemas.openxmlformats.org/officeDocument/2006/math">
                    <m:r>
                      <a:rPr lang="en-US" sz="1800" b="0" i="1" smtClean="0">
                        <a:latin typeface="Cambria Math" panose="02040503050406030204" pitchFamily="18" charset="0"/>
                      </a:rPr>
                      <m:t>$7</m:t>
                    </m:r>
                  </m:oMath>
                </a14:m>
                <a:r>
                  <a:rPr lang="en-US" sz="1800" dirty="0"/>
                  <a:t> per ton of cement being produced, as this production generates emissions.</a:t>
                </a:r>
              </a:p>
            </p:txBody>
          </p:sp>
        </mc:Choice>
        <mc:Fallback xmlns="">
          <p:sp>
            <p:nvSpPr>
              <p:cNvPr id="3" name="Content Placeholder 2">
                <a:extLst>
                  <a:ext uri="{FF2B5EF4-FFF2-40B4-BE49-F238E27FC236}">
                    <a16:creationId xmlns:a16="http://schemas.microsoft.com/office/drawing/2014/main" id="{DBC3EBFC-582B-359A-7CCB-2975C9EB5A08}"/>
                  </a:ext>
                </a:extLst>
              </p:cNvPr>
              <p:cNvSpPr>
                <a:spLocks noGrp="1" noRot="1" noChangeAspect="1" noMove="1" noResize="1" noEditPoints="1" noAdjustHandles="1" noChangeArrowheads="1" noChangeShapeType="1" noTextEdit="1"/>
              </p:cNvSpPr>
              <p:nvPr>
                <p:ph idx="1"/>
              </p:nvPr>
            </p:nvSpPr>
            <p:spPr>
              <a:xfrm>
                <a:off x="1535837" y="1374707"/>
                <a:ext cx="7217545" cy="2748719"/>
              </a:xfrm>
              <a:blipFill>
                <a:blip r:embed="rId4"/>
                <a:stretch>
                  <a:fillRect l="-591" r="-1014"/>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9168002A-5940-7A6B-D1C3-512CC28786E5}"/>
              </a:ext>
            </a:extLst>
          </p:cNvPr>
          <p:cNvSpPr>
            <a:spLocks noGrp="1"/>
          </p:cNvSpPr>
          <p:nvPr>
            <p:ph type="title"/>
          </p:nvPr>
        </p:nvSpPr>
        <p:spPr>
          <a:xfrm>
            <a:off x="2133365" y="33868"/>
            <a:ext cx="6325304" cy="1306972"/>
          </a:xfrm>
        </p:spPr>
        <p:txBody>
          <a:bodyPr>
            <a:normAutofit/>
          </a:bodyPr>
          <a:lstStyle/>
          <a:p>
            <a:r>
              <a:rPr lang="en-US" sz="3800" dirty="0"/>
              <a:t>Government Intervention</a:t>
            </a:r>
          </a:p>
        </p:txBody>
      </p:sp>
      <p:sp>
        <p:nvSpPr>
          <p:cNvPr id="5" name="Slide Number Placeholder 4">
            <a:extLst>
              <a:ext uri="{FF2B5EF4-FFF2-40B4-BE49-F238E27FC236}">
                <a16:creationId xmlns:a16="http://schemas.microsoft.com/office/drawing/2014/main" id="{79CC26E7-1773-5C10-6F1A-97A5D9B92EAE}"/>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50</a:t>
            </a:fld>
            <a:endParaRPr lang="en-US"/>
          </a:p>
        </p:txBody>
      </p:sp>
      <p:pic>
        <p:nvPicPr>
          <p:cNvPr id="6" name="Picture 5">
            <a:extLst>
              <a:ext uri="{FF2B5EF4-FFF2-40B4-BE49-F238E27FC236}">
                <a16:creationId xmlns:a16="http://schemas.microsoft.com/office/drawing/2014/main" id="{2554689B-AF72-A451-E82D-53FE03744D0D}"/>
              </a:ext>
            </a:extLst>
          </p:cNvPr>
          <p:cNvPicPr>
            <a:picLocks noChangeAspect="1"/>
          </p:cNvPicPr>
          <p:nvPr/>
        </p:nvPicPr>
        <p:blipFill>
          <a:blip r:embed="rId5"/>
          <a:stretch>
            <a:fillRect/>
          </a:stretch>
        </p:blipFill>
        <p:spPr>
          <a:xfrm>
            <a:off x="3554684" y="4166134"/>
            <a:ext cx="3482196" cy="2611647"/>
          </a:xfrm>
          <a:prstGeom prst="rect">
            <a:avLst/>
          </a:prstGeom>
        </p:spPr>
      </p:pic>
    </p:spTree>
    <p:extLst>
      <p:ext uri="{BB962C8B-B14F-4D97-AF65-F5344CB8AC3E}">
        <p14:creationId xmlns:p14="http://schemas.microsoft.com/office/powerpoint/2010/main" val="137608233"/>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moke from factory">
            <a:extLst>
              <a:ext uri="{FF2B5EF4-FFF2-40B4-BE49-F238E27FC236}">
                <a16:creationId xmlns:a16="http://schemas.microsoft.com/office/drawing/2014/main" id="{7882CDEE-E4C5-869C-4C65-9D3E731BA665}"/>
              </a:ext>
            </a:extLst>
          </p:cNvPr>
          <p:cNvPicPr>
            <a:picLocks noChangeAspect="1"/>
          </p:cNvPicPr>
          <p:nvPr/>
        </p:nvPicPr>
        <p:blipFill>
          <a:blip r:embed="rId2"/>
          <a:srcRect l="52958" r="17662"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454004" y="10"/>
            <a:ext cx="5004665" cy="1596177"/>
          </a:xfrm>
        </p:spPr>
        <p:txBody>
          <a:bodyPr>
            <a:normAutofit/>
          </a:bodyPr>
          <a:lstStyle/>
          <a:p>
            <a:r>
              <a:rPr lang="en-US" dirty="0"/>
              <a:t>Emission Quotas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183688" y="1429306"/>
                <a:ext cx="5734209" cy="4819094"/>
              </a:xfrm>
            </p:spPr>
            <p:txBody>
              <a:bodyPr>
                <a:noAutofit/>
              </a:bodyPr>
              <a:lstStyle/>
              <a:p>
                <a:pPr>
                  <a:lnSpc>
                    <a:spcPct val="110000"/>
                  </a:lnSpc>
                  <a:spcAft>
                    <a:spcPts val="500"/>
                  </a:spcAft>
                </a:pPr>
                <a:r>
                  <a:rPr lang="en-US" sz="1600" dirty="0"/>
                  <a:t>If the regulator seeks to induce a socially optimal output </a:t>
                </a:r>
                <a14:m>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𝑞</m:t>
                        </m:r>
                      </m:e>
                      <m:sup>
                        <m:r>
                          <a:rPr lang="en-US" sz="1600" b="0" i="1" smtClean="0">
                            <a:latin typeface="Cambria Math" panose="02040503050406030204" pitchFamily="18" charset="0"/>
                          </a:rPr>
                          <m:t>𝑆𝑂</m:t>
                        </m:r>
                      </m:sup>
                    </m:sSup>
                  </m:oMath>
                </a14:m>
                <a:r>
                  <a:rPr lang="en-US" sz="1600" dirty="0"/>
                  <a:t>, she can set an emission quota of exactly </a:t>
                </a:r>
                <a14:m>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𝑞</m:t>
                        </m:r>
                      </m:e>
                      <m:sup>
                        <m:r>
                          <a:rPr lang="en-US" sz="1600" i="1">
                            <a:latin typeface="Cambria Math" panose="02040503050406030204" pitchFamily="18" charset="0"/>
                          </a:rPr>
                          <m:t>𝑆𝑂</m:t>
                        </m:r>
                      </m:sup>
                    </m:sSup>
                  </m:oMath>
                </a14:m>
                <a:r>
                  <a:rPr lang="en-US" sz="1600" dirty="0"/>
                  <a:t>:</a:t>
                </a:r>
              </a:p>
              <a:p>
                <a:pPr lvl="1">
                  <a:lnSpc>
                    <a:spcPct val="110000"/>
                  </a:lnSpc>
                  <a:spcAft>
                    <a:spcPts val="500"/>
                  </a:spcAft>
                </a:pPr>
                <a:r>
                  <a:rPr lang="en-US" sz="1600" dirty="0"/>
                  <a:t>When the firm emits </a:t>
                </a:r>
                <a:r>
                  <a:rPr lang="en-US" sz="1600" i="1" dirty="0"/>
                  <a:t>less</a:t>
                </a:r>
                <a:r>
                  <a:rPr lang="en-US" sz="1600" dirty="0"/>
                  <a:t> than </a:t>
                </a:r>
                <a14:m>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𝑞</m:t>
                        </m:r>
                      </m:e>
                      <m:sup>
                        <m:r>
                          <a:rPr lang="en-US" sz="1600" i="1">
                            <a:latin typeface="Cambria Math" panose="02040503050406030204" pitchFamily="18" charset="0"/>
                          </a:rPr>
                          <m:t>𝑆𝑂</m:t>
                        </m:r>
                      </m:sup>
                    </m:sSup>
                  </m:oMath>
                </a14:m>
                <a:r>
                  <a:rPr lang="en-US" sz="1600" dirty="0"/>
                  <a:t>, no fines are imposed.</a:t>
                </a:r>
              </a:p>
              <a:p>
                <a:pPr lvl="1">
                  <a:lnSpc>
                    <a:spcPct val="110000"/>
                  </a:lnSpc>
                  <a:spcAft>
                    <a:spcPts val="500"/>
                  </a:spcAft>
                </a:pPr>
                <a:r>
                  <a:rPr lang="en-US" sz="1600" dirty="0"/>
                  <a:t>When the firm emits </a:t>
                </a:r>
                <a:r>
                  <a:rPr lang="en-US" sz="1600" i="1" dirty="0"/>
                  <a:t>more</a:t>
                </a:r>
                <a:r>
                  <a:rPr lang="en-US" sz="1600" dirty="0"/>
                  <a:t> than </a:t>
                </a:r>
                <a14:m>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𝑞</m:t>
                        </m:r>
                      </m:e>
                      <m:sup>
                        <m:r>
                          <a:rPr lang="en-US" sz="1600" i="1">
                            <a:latin typeface="Cambria Math" panose="02040503050406030204" pitchFamily="18" charset="0"/>
                          </a:rPr>
                          <m:t>𝑆𝑂</m:t>
                        </m:r>
                      </m:sup>
                    </m:sSup>
                  </m:oMath>
                </a14:m>
                <a:r>
                  <a:rPr lang="en-US" sz="1600" dirty="0"/>
                  <a:t>, a hefty fine is levied. </a:t>
                </a:r>
              </a:p>
              <a:p>
                <a:pPr>
                  <a:lnSpc>
                    <a:spcPct val="110000"/>
                  </a:lnSpc>
                  <a:spcBef>
                    <a:spcPts val="1500"/>
                  </a:spcBef>
                  <a:spcAft>
                    <a:spcPts val="500"/>
                  </a:spcAft>
                </a:pPr>
                <a:r>
                  <a:rPr lang="en-US" sz="1600" dirty="0"/>
                  <a:t>In the case of example 17.2:</a:t>
                </a:r>
              </a:p>
              <a:p>
                <a:pPr lvl="1">
                  <a:lnSpc>
                    <a:spcPct val="110000"/>
                  </a:lnSpc>
                  <a:spcBef>
                    <a:spcPts val="0"/>
                  </a:spcBef>
                  <a:spcAft>
                    <a:spcPts val="500"/>
                  </a:spcAft>
                </a:pPr>
                <a:r>
                  <a:rPr lang="en-US" sz="1600" dirty="0"/>
                  <a:t>The regulator can set the emission quota at </a:t>
                </a:r>
                <a14:m>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𝑞</m:t>
                        </m:r>
                      </m:e>
                      <m:sup>
                        <m:r>
                          <a:rPr lang="en-US" sz="1600" i="1">
                            <a:latin typeface="Cambria Math" panose="02040503050406030204" pitchFamily="18" charset="0"/>
                          </a:rPr>
                          <m:t>𝑆𝑂</m:t>
                        </m:r>
                      </m:sup>
                    </m:sSup>
                    <m:r>
                      <a:rPr lang="en-US" sz="1600" b="0" i="0"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8</m:t>
                        </m:r>
                      </m:num>
                      <m:den>
                        <m:r>
                          <a:rPr lang="en-US" sz="1600" b="0" i="1" smtClean="0">
                            <a:latin typeface="Cambria Math" panose="02040503050406030204" pitchFamily="18" charset="0"/>
                          </a:rPr>
                          <m:t>2+6</m:t>
                        </m:r>
                        <m:r>
                          <a:rPr lang="en-US" sz="1600" b="0" i="1" smtClean="0">
                            <a:latin typeface="Cambria Math" panose="02040503050406030204" pitchFamily="18" charset="0"/>
                            <a:ea typeface="Cambria Math" panose="02040503050406030204" pitchFamily="18" charset="0"/>
                          </a:rPr>
                          <m:t>𝛼</m:t>
                        </m:r>
                      </m:den>
                    </m:f>
                  </m:oMath>
                </a14:m>
                <a:r>
                  <a:rPr lang="en-US" sz="1600" dirty="0"/>
                  <a:t>, where </a:t>
                </a:r>
                <a14:m>
                  <m:oMath xmlns:m="http://schemas.openxmlformats.org/officeDocument/2006/math">
                    <m:r>
                      <a:rPr lang="en-US" sz="1600" i="1" smtClean="0">
                        <a:latin typeface="Cambria Math" panose="02040503050406030204" pitchFamily="18" charset="0"/>
                        <a:ea typeface="Cambria Math" panose="02040503050406030204" pitchFamily="18" charset="0"/>
                      </a:rPr>
                      <m:t>𝛼</m:t>
                    </m:r>
                  </m:oMath>
                </a14:m>
                <a:r>
                  <a:rPr lang="en-US" sz="1600" dirty="0"/>
                  <a:t> denotes the rate at which every unit of output transforms into emissions.</a:t>
                </a:r>
              </a:p>
              <a:p>
                <a:pPr lvl="2">
                  <a:lnSpc>
                    <a:spcPct val="110000"/>
                  </a:lnSpc>
                  <a:spcBef>
                    <a:spcPts val="0"/>
                  </a:spcBef>
                  <a:spcAft>
                    <a:spcPts val="500"/>
                  </a:spcAft>
                </a:pPr>
                <a:r>
                  <a:rPr lang="en-US" dirty="0"/>
                  <a:t>If </a:t>
                </a:r>
                <a14:m>
                  <m:oMath xmlns:m="http://schemas.openxmlformats.org/officeDocument/2006/math">
                    <m:r>
                      <a:rPr lang="en-US"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=1/3</m:t>
                    </m:r>
                  </m:oMath>
                </a14:m>
                <a:r>
                  <a:rPr lang="en-US" dirty="0"/>
                  <a:t>, the emission quota would be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𝑆𝑂</m:t>
                        </m:r>
                      </m:sup>
                    </m:sSup>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8</m:t>
                        </m:r>
                      </m:num>
                      <m:den>
                        <m:r>
                          <a:rPr lang="en-US" i="1">
                            <a:latin typeface="Cambria Math" panose="02040503050406030204" pitchFamily="18" charset="0"/>
                          </a:rPr>
                          <m:t>2+6</m:t>
                        </m:r>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den>
                    </m:f>
                    <m:r>
                      <a:rPr lang="en-US" b="0" i="1" smtClean="0">
                        <a:latin typeface="Cambria Math" panose="02040503050406030204" pitchFamily="18" charset="0"/>
                        <a:ea typeface="Cambria Math" panose="02040503050406030204" pitchFamily="18" charset="0"/>
                      </a:rPr>
                      <m:t>=2</m:t>
                    </m:r>
                  </m:oMath>
                </a14:m>
                <a:r>
                  <a:rPr lang="en-US" dirty="0"/>
                  <a:t> tons of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𝐶𝑂</m:t>
                        </m:r>
                      </m:e>
                      <m:sub>
                        <m:r>
                          <a:rPr lang="en-US" b="0" i="1" smtClean="0">
                            <a:latin typeface="Cambria Math" panose="02040503050406030204" pitchFamily="18" charset="0"/>
                          </a:rPr>
                          <m:t>2</m:t>
                        </m:r>
                      </m:sub>
                    </m:sSub>
                  </m:oMath>
                </a14:m>
                <a:r>
                  <a:rPr lang="en-US" dirty="0"/>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183688" y="1429306"/>
                <a:ext cx="5734209" cy="4819094"/>
              </a:xfrm>
              <a:blipFill>
                <a:blip r:embed="rId4"/>
                <a:stretch>
                  <a:fillRect l="-425" t="-126"/>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51</a:t>
            </a:fld>
            <a:endParaRPr lang="en-US"/>
          </a:p>
        </p:txBody>
      </p:sp>
    </p:spTree>
    <p:extLst>
      <p:ext uri="{BB962C8B-B14F-4D97-AF65-F5344CB8AC3E}">
        <p14:creationId xmlns:p14="http://schemas.microsoft.com/office/powerpoint/2010/main" val="17483885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umes from a powerplant chimney">
            <a:extLst>
              <a:ext uri="{FF2B5EF4-FFF2-40B4-BE49-F238E27FC236}">
                <a16:creationId xmlns:a16="http://schemas.microsoft.com/office/drawing/2014/main" id="{E9299582-B861-4C04-4AE1-CA40F4663159}"/>
              </a:ext>
            </a:extLst>
          </p:cNvPr>
          <p:cNvPicPr>
            <a:picLocks noChangeAspect="1"/>
          </p:cNvPicPr>
          <p:nvPr/>
        </p:nvPicPr>
        <p:blipFill>
          <a:blip r:embed="rId2"/>
          <a:srcRect l="33655" r="36634"/>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348787" y="618517"/>
            <a:ext cx="5004665" cy="1596177"/>
          </a:xfrm>
        </p:spPr>
        <p:txBody>
          <a:bodyPr>
            <a:normAutofit/>
          </a:bodyPr>
          <a:lstStyle/>
          <a:p>
            <a:r>
              <a:rPr lang="en-US"/>
              <a:t>Emission Fees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348786" y="2367092"/>
                <a:ext cx="5004665" cy="3424107"/>
              </a:xfrm>
            </p:spPr>
            <p:txBody>
              <a:bodyPr>
                <a:normAutofit/>
              </a:bodyPr>
              <a:lstStyle/>
              <a:p>
                <a:pPr>
                  <a:spcAft>
                    <a:spcPts val="500"/>
                  </a:spcAft>
                </a:pPr>
                <a:r>
                  <a:rPr lang="en-US"/>
                  <a:t>If the regulator seeks to induce a socially optimal output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𝑆𝑂</m:t>
                        </m:r>
                      </m:sup>
                    </m:sSup>
                  </m:oMath>
                </a14:m>
                <a:r>
                  <a:rPr lang="en-US"/>
                  <a:t>, she only needs to set an emission fee</a:t>
                </a:r>
                <a14:m>
                  <m:oMath xmlns:m="http://schemas.openxmlformats.org/officeDocument/2006/math">
                    <m:r>
                      <a:rPr lang="en-US" i="1" dirty="0" smtClean="0">
                        <a:latin typeface="Cambria Math" panose="02040503050406030204" pitchFamily="18" charset="0"/>
                      </a:rPr>
                      <m:t> </m:t>
                    </m:r>
                    <m:r>
                      <a:rPr lang="en-US" i="1" dirty="0" smtClean="0">
                        <a:latin typeface="Cambria Math" panose="02040503050406030204" pitchFamily="18" charset="0"/>
                      </a:rPr>
                      <m:t>𝑡</m:t>
                    </m:r>
                    <m:r>
                      <a:rPr lang="en-US" i="1" dirty="0" smtClean="0">
                        <a:latin typeface="Cambria Math" panose="02040503050406030204" pitchFamily="18" charset="0"/>
                      </a:rPr>
                      <m:t> </m:t>
                    </m:r>
                  </m:oMath>
                </a14:m>
                <a:r>
                  <a:rPr lang="en-US"/>
                  <a:t>that induces the firm to produce exactly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𝑆𝑂</m:t>
                        </m:r>
                      </m:sup>
                    </m:sSup>
                  </m:oMath>
                </a14:m>
                <a:r>
                  <a:rPr lang="en-US"/>
                  <a:t>.</a:t>
                </a:r>
              </a:p>
              <a:p>
                <a:pPr lvl="1">
                  <a:spcAft>
                    <a:spcPts val="500"/>
                  </a:spcAft>
                </a:pPr>
                <a:r>
                  <a:rPr lang="en-US"/>
                  <a:t>By anticipating the firm’s production behavior, the regulator knows how the firm reacts to the emission fee (which increases its unit cost by </a:t>
                </a:r>
                <a14:m>
                  <m:oMath xmlns:m="http://schemas.openxmlformats.org/officeDocument/2006/math">
                    <m:r>
                      <a:rPr lang="en-US" i="1" dirty="0" smtClean="0">
                        <a:latin typeface="Cambria Math" panose="02040503050406030204" pitchFamily="18" charset="0"/>
                      </a:rPr>
                      <m:t>𝑡</m:t>
                    </m:r>
                  </m:oMath>
                </a14:m>
                <a:r>
                  <a:rPr lang="en-US"/>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348786" y="2367092"/>
                <a:ext cx="5004665" cy="3424107"/>
              </a:xfrm>
              <a:blipFill>
                <a:blip r:embed="rId4"/>
                <a:stretch>
                  <a:fillRect l="-1096" r="-2558" b="-534"/>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52</a:t>
            </a:fld>
            <a:endParaRPr lang="en-US"/>
          </a:p>
        </p:txBody>
      </p:sp>
    </p:spTree>
    <p:extLst>
      <p:ext uri="{BB962C8B-B14F-4D97-AF65-F5344CB8AC3E}">
        <p14:creationId xmlns:p14="http://schemas.microsoft.com/office/powerpoint/2010/main" val="35437955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20EF05B-48CD-41DE-82FE-C25A5A300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12">
            <a:extLst>
              <a:ext uri="{FF2B5EF4-FFF2-40B4-BE49-F238E27FC236}">
                <a16:creationId xmlns:a16="http://schemas.microsoft.com/office/drawing/2014/main" id="{C9DFF8EB-B522-4773-B8CF-C10622C1F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493" y="887150"/>
            <a:ext cx="3078211" cy="49403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7" name="Picture 6" descr="Fumes from a powerplant chimney">
            <a:extLst>
              <a:ext uri="{FF2B5EF4-FFF2-40B4-BE49-F238E27FC236}">
                <a16:creationId xmlns:a16="http://schemas.microsoft.com/office/drawing/2014/main" id="{FB26B3AF-58BC-3A2E-ACAE-168CD0394372}"/>
              </a:ext>
            </a:extLst>
          </p:cNvPr>
          <p:cNvPicPr>
            <a:picLocks noChangeAspect="1"/>
          </p:cNvPicPr>
          <p:nvPr/>
        </p:nvPicPr>
        <p:blipFill>
          <a:blip r:embed="rId2"/>
          <a:srcRect l="27971" r="32239" b="-2"/>
          <a:stretch>
            <a:fillRect/>
          </a:stretch>
        </p:blipFill>
        <p:spPr>
          <a:xfrm>
            <a:off x="5817336" y="1349992"/>
            <a:ext cx="2366524" cy="4014710"/>
          </a:xfrm>
          <a:prstGeom prst="rect">
            <a:avLst/>
          </a:prstGeom>
        </p:spPr>
      </p:pic>
      <p:pic>
        <p:nvPicPr>
          <p:cNvPr id="24" name="Picture 23">
            <a:extLst>
              <a:ext uri="{FF2B5EF4-FFF2-40B4-BE49-F238E27FC236}">
                <a16:creationId xmlns:a16="http://schemas.microsoft.com/office/drawing/2014/main" id="{6EA99E25-F57B-4182-929C-D5A100153A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688509" y="227945"/>
            <a:ext cx="4432704" cy="579968"/>
          </a:xfrm>
        </p:spPr>
        <p:txBody>
          <a:bodyPr>
            <a:normAutofit fontScale="90000"/>
          </a:bodyPr>
          <a:lstStyle/>
          <a:p>
            <a:r>
              <a:rPr lang="en-US" dirty="0"/>
              <a:t>Emission Fees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186430" y="1216241"/>
                <a:ext cx="5095783" cy="5032159"/>
              </a:xfrm>
            </p:spPr>
            <p:txBody>
              <a:bodyPr>
                <a:normAutofit/>
              </a:bodyPr>
              <a:lstStyle/>
              <a:p>
                <a:pPr>
                  <a:lnSpc>
                    <a:spcPct val="110000"/>
                  </a:lnSpc>
                  <a:spcAft>
                    <a:spcPts val="500"/>
                  </a:spcAft>
                </a:pPr>
                <a:r>
                  <a:rPr lang="en-US" sz="1600" i="1" dirty="0"/>
                  <a:t>Example 17.4: Finding optimal emission fees.</a:t>
                </a:r>
              </a:p>
              <a:p>
                <a:pPr lvl="1">
                  <a:lnSpc>
                    <a:spcPct val="110000"/>
                  </a:lnSpc>
                  <a:spcAft>
                    <a:spcPts val="500"/>
                  </a:spcAft>
                </a:pPr>
                <a:r>
                  <a:rPr lang="en-US" sz="1600" dirty="0"/>
                  <a:t>From example 17.2, a polluting monopolist faces a linear demand </a:t>
                </a:r>
                <a14:m>
                  <m:oMath xmlns:m="http://schemas.openxmlformats.org/officeDocument/2006/math">
                    <m:r>
                      <a:rPr lang="en-US" sz="1600" b="0" i="1" smtClean="0">
                        <a:latin typeface="Cambria Math" panose="02040503050406030204" pitchFamily="18" charset="0"/>
                      </a:rPr>
                      <m:t>𝑝</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𝑞</m:t>
                        </m:r>
                      </m:e>
                    </m:d>
                    <m:r>
                      <a:rPr lang="en-US" sz="1600" b="0" i="1" smtClean="0">
                        <a:latin typeface="Cambria Math" panose="02040503050406030204" pitchFamily="18" charset="0"/>
                      </a:rPr>
                      <m:t>=10−</m:t>
                    </m:r>
                    <m:r>
                      <a:rPr lang="en-US" sz="1600" b="0" i="1" smtClean="0">
                        <a:latin typeface="Cambria Math" panose="02040503050406030204" pitchFamily="18" charset="0"/>
                      </a:rPr>
                      <m:t>𝑞</m:t>
                    </m:r>
                  </m:oMath>
                </a14:m>
                <a:r>
                  <a:rPr lang="en-US" sz="1600" dirty="0"/>
                  <a:t> and </a:t>
                </a:r>
                <a14:m>
                  <m:oMath xmlns:m="http://schemas.openxmlformats.org/officeDocument/2006/math">
                    <m:r>
                      <a:rPr lang="en-US" sz="1600" b="0" i="1" smtClean="0">
                        <a:latin typeface="Cambria Math" panose="02040503050406030204" pitchFamily="18" charset="0"/>
                      </a:rPr>
                      <m:t>𝑀𝐶</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𝑞</m:t>
                        </m:r>
                      </m:e>
                    </m:d>
                    <m:r>
                      <a:rPr lang="en-US" sz="1600" b="0" i="1" smtClean="0">
                        <a:latin typeface="Cambria Math" panose="02040503050406030204" pitchFamily="18" charset="0"/>
                      </a:rPr>
                      <m:t>=2</m:t>
                    </m:r>
                  </m:oMath>
                </a14:m>
                <a:r>
                  <a:rPr lang="en-US" sz="1600" dirty="0"/>
                  <a:t>.</a:t>
                </a:r>
              </a:p>
              <a:p>
                <a:pPr lvl="1">
                  <a:lnSpc>
                    <a:spcPct val="110000"/>
                  </a:lnSpc>
                  <a:spcAft>
                    <a:spcPts val="500"/>
                  </a:spcAft>
                </a:pPr>
                <a:r>
                  <a:rPr lang="en-US" sz="1600" dirty="0"/>
                  <a:t>The regulator seeks to induce </a:t>
                </a:r>
                <a14:m>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𝑞</m:t>
                        </m:r>
                      </m:e>
                      <m:sup>
                        <m:r>
                          <a:rPr lang="en-US" sz="1600" b="0" i="1" smtClean="0">
                            <a:latin typeface="Cambria Math" panose="02040503050406030204" pitchFamily="18" charset="0"/>
                          </a:rPr>
                          <m:t>𝑆𝑂</m:t>
                        </m:r>
                      </m:sup>
                    </m:sSup>
                    <m:r>
                      <a:rPr lang="en-US" sz="1600" b="0" i="1" smtClean="0">
                        <a:latin typeface="Cambria Math" panose="02040503050406030204" pitchFamily="18" charset="0"/>
                      </a:rPr>
                      <m:t>=2</m:t>
                    </m:r>
                  </m:oMath>
                </a14:m>
                <a:r>
                  <a:rPr lang="en-US" sz="1600" dirty="0"/>
                  <a:t> tons of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𝐶𝑂</m:t>
                        </m:r>
                      </m:e>
                      <m:sub>
                        <m:r>
                          <a:rPr lang="en-US" sz="1600" b="0" i="1" smtClean="0">
                            <a:latin typeface="Cambria Math" panose="02040503050406030204" pitchFamily="18" charset="0"/>
                          </a:rPr>
                          <m:t>2</m:t>
                        </m:r>
                      </m:sub>
                    </m:sSub>
                  </m:oMath>
                </a14:m>
                <a:r>
                  <a:rPr lang="en-US" sz="1600" dirty="0"/>
                  <a:t>.</a:t>
                </a:r>
              </a:p>
              <a:p>
                <a:pPr lvl="1">
                  <a:lnSpc>
                    <a:spcPct val="110000"/>
                  </a:lnSpc>
                  <a:spcAft>
                    <a:spcPts val="500"/>
                  </a:spcAft>
                </a:pPr>
                <a:r>
                  <a:rPr lang="en-US" sz="1600" dirty="0"/>
                  <a:t>She faces a two-period game:</a:t>
                </a:r>
              </a:p>
              <a:p>
                <a:pPr lvl="2">
                  <a:lnSpc>
                    <a:spcPct val="110000"/>
                  </a:lnSpc>
                  <a:spcAft>
                    <a:spcPts val="500"/>
                  </a:spcAft>
                </a:pPr>
                <a:r>
                  <a:rPr lang="en-US" i="1" dirty="0"/>
                  <a:t>First stage</a:t>
                </a:r>
                <a:r>
                  <a:rPr lang="en-US" dirty="0"/>
                  <a:t>, the regulator sets emission fee </a:t>
                </a:r>
                <a14:m>
                  <m:oMath xmlns:m="http://schemas.openxmlformats.org/officeDocument/2006/math">
                    <m:r>
                      <a:rPr lang="en-US" i="1" dirty="0" smtClean="0">
                        <a:latin typeface="Cambria Math" panose="02040503050406030204" pitchFamily="18" charset="0"/>
                      </a:rPr>
                      <m:t>𝑡</m:t>
                    </m:r>
                  </m:oMath>
                </a14:m>
                <a:r>
                  <a:rPr lang="en-US" dirty="0"/>
                  <a:t>.</a:t>
                </a:r>
              </a:p>
              <a:p>
                <a:pPr lvl="2">
                  <a:lnSpc>
                    <a:spcPct val="110000"/>
                  </a:lnSpc>
                  <a:spcAft>
                    <a:spcPts val="500"/>
                  </a:spcAft>
                </a:pPr>
                <a:r>
                  <a:rPr lang="en-US" i="1" dirty="0"/>
                  <a:t>Second stage, </a:t>
                </a:r>
                <a:r>
                  <a:rPr lang="en-US" dirty="0"/>
                  <a:t>observing this fee, the polluting firm responds choosing its output </a:t>
                </a:r>
                <a14:m>
                  <m:oMath xmlns:m="http://schemas.openxmlformats.org/officeDocument/2006/math">
                    <m:r>
                      <a:rPr lang="en-US" i="1" dirty="0" smtClean="0">
                        <a:latin typeface="Cambria Math" panose="02040503050406030204" pitchFamily="18" charset="0"/>
                      </a:rPr>
                      <m:t>𝑞</m:t>
                    </m:r>
                  </m:oMath>
                </a14:m>
                <a:r>
                  <a:rPr lang="en-US" dirty="0"/>
                  <a:t>.</a:t>
                </a:r>
              </a:p>
              <a:p>
                <a:pPr lvl="1">
                  <a:lnSpc>
                    <a:spcPct val="110000"/>
                  </a:lnSpc>
                  <a:spcAft>
                    <a:spcPts val="500"/>
                  </a:spcAft>
                </a:pPr>
                <a:r>
                  <a:rPr lang="en-US" sz="1600" dirty="0"/>
                  <a:t>We solve this sequential-move game by applying backward induction.</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186430" y="1216241"/>
                <a:ext cx="5095783" cy="5032159"/>
              </a:xfrm>
              <a:blipFill>
                <a:blip r:embed="rId4"/>
                <a:stretch>
                  <a:fillRect l="-478" t="-121" r="-155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53</a:t>
            </a:fld>
            <a:endParaRPr lang="en-US"/>
          </a:p>
        </p:txBody>
      </p:sp>
    </p:spTree>
    <p:extLst>
      <p:ext uri="{BB962C8B-B14F-4D97-AF65-F5344CB8AC3E}">
        <p14:creationId xmlns:p14="http://schemas.microsoft.com/office/powerpoint/2010/main" val="37858229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umes from a powerplant chimney">
            <a:extLst>
              <a:ext uri="{FF2B5EF4-FFF2-40B4-BE49-F238E27FC236}">
                <a16:creationId xmlns:a16="http://schemas.microsoft.com/office/drawing/2014/main" id="{159A6BD5-8DE1-9508-1E30-A70FC82E56F9}"/>
              </a:ext>
            </a:extLst>
          </p:cNvPr>
          <p:cNvPicPr>
            <a:picLocks noChangeAspect="1"/>
          </p:cNvPicPr>
          <p:nvPr/>
        </p:nvPicPr>
        <p:blipFill>
          <a:blip r:embed="rId2"/>
          <a:srcRect l="33655" r="36634"/>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534787" y="5377"/>
            <a:ext cx="5004665" cy="1596177"/>
          </a:xfrm>
        </p:spPr>
        <p:txBody>
          <a:bodyPr>
            <a:normAutofit/>
          </a:bodyPr>
          <a:lstStyle/>
          <a:p>
            <a:r>
              <a:rPr lang="en-US" dirty="0"/>
              <a:t>Emission Fees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200704" y="1140209"/>
                <a:ext cx="5672830" cy="4577579"/>
              </a:xfrm>
            </p:spPr>
            <p:txBody>
              <a:bodyPr>
                <a:normAutofit fontScale="92500"/>
              </a:bodyPr>
              <a:lstStyle/>
              <a:p>
                <a:pPr>
                  <a:lnSpc>
                    <a:spcPct val="110000"/>
                  </a:lnSpc>
                  <a:spcAft>
                    <a:spcPts val="500"/>
                  </a:spcAft>
                </a:pPr>
                <a:r>
                  <a:rPr lang="en-US" sz="1600" i="1" dirty="0"/>
                  <a:t>Example 17.4 </a:t>
                </a:r>
                <a:r>
                  <a:rPr lang="en-US" sz="1600" dirty="0"/>
                  <a:t>(continued):</a:t>
                </a:r>
              </a:p>
              <a:p>
                <a:pPr lvl="1">
                  <a:lnSpc>
                    <a:spcPct val="110000"/>
                  </a:lnSpc>
                  <a:spcBef>
                    <a:spcPts val="0"/>
                  </a:spcBef>
                  <a:spcAft>
                    <a:spcPts val="1000"/>
                  </a:spcAft>
                </a:pPr>
                <a:r>
                  <a:rPr lang="en-US" sz="1600" i="1" dirty="0"/>
                  <a:t>Second stage</a:t>
                </a:r>
                <a:r>
                  <a:rPr lang="en-US" sz="1600" dirty="0"/>
                  <a:t>. If the regulator sets a fee </a:t>
                </a:r>
                <a14:m>
                  <m:oMath xmlns:m="http://schemas.openxmlformats.org/officeDocument/2006/math">
                    <m:r>
                      <a:rPr lang="en-US" sz="1600" i="1" dirty="0" smtClean="0">
                        <a:latin typeface="Cambria Math" panose="02040503050406030204" pitchFamily="18" charset="0"/>
                      </a:rPr>
                      <m:t>𝑡</m:t>
                    </m:r>
                    <m:r>
                      <a:rPr lang="en-US" sz="1600" i="1" dirty="0" smtClean="0">
                        <a:latin typeface="Cambria Math" panose="02040503050406030204" pitchFamily="18" charset="0"/>
                      </a:rPr>
                      <m:t> </m:t>
                    </m:r>
                  </m:oMath>
                </a14:m>
                <a:r>
                  <a:rPr lang="en-US" sz="1600" dirty="0"/>
                  <a:t>on every unit of output, the monopolist’s PMP becomes</a:t>
                </a:r>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func>
                        <m:funcPr>
                          <m:ctrlPr>
                            <a:rPr lang="en-US" sz="1600" i="1" smtClean="0">
                              <a:latin typeface="Cambria Math" panose="02040503050406030204" pitchFamily="18" charset="0"/>
                            </a:rPr>
                          </m:ctrlPr>
                        </m:funcPr>
                        <m:fName>
                          <m:limLow>
                            <m:limLowPr>
                              <m:ctrlPr>
                                <a:rPr lang="en-US" sz="1600" i="1" smtClean="0">
                                  <a:latin typeface="Cambria Math" panose="02040503050406030204" pitchFamily="18" charset="0"/>
                                </a:rPr>
                              </m:ctrlPr>
                            </m:limLowPr>
                            <m:e>
                              <m:r>
                                <m:rPr>
                                  <m:sty m:val="p"/>
                                </m:rPr>
                                <a:rPr lang="en-US" sz="1600" i="0" smtClean="0">
                                  <a:latin typeface="Cambria Math" panose="02040503050406030204" pitchFamily="18" charset="0"/>
                                </a:rPr>
                                <m:t>max</m:t>
                              </m:r>
                            </m:e>
                            <m:lim>
                              <m:r>
                                <a:rPr lang="en-US" sz="1600" b="0" i="1" smtClean="0">
                                  <a:latin typeface="Cambria Math" panose="02040503050406030204" pitchFamily="18" charset="0"/>
                                </a:rPr>
                                <m:t>𝑞</m:t>
                              </m:r>
                            </m:lim>
                          </m:limLow>
                          <m:r>
                            <a:rPr lang="en-US" sz="1600" b="0" i="1" smtClean="0">
                              <a:latin typeface="Cambria Math" panose="02040503050406030204" pitchFamily="18" charset="0"/>
                            </a:rPr>
                            <m:t> </m:t>
                          </m:r>
                        </m:fName>
                        <m:e>
                          <m:d>
                            <m:dPr>
                              <m:ctrlPr>
                                <a:rPr lang="en-US" sz="1600" b="0" i="1" smtClean="0">
                                  <a:latin typeface="Cambria Math" panose="02040503050406030204" pitchFamily="18" charset="0"/>
                                </a:rPr>
                              </m:ctrlPr>
                            </m:dPr>
                            <m:e>
                              <m:r>
                                <a:rPr lang="en-US" sz="1600" b="0" i="1" smtClean="0">
                                  <a:latin typeface="Cambria Math" panose="02040503050406030204" pitchFamily="18" charset="0"/>
                                </a:rPr>
                                <m:t>10−</m:t>
                              </m:r>
                              <m:r>
                                <a:rPr lang="en-US" sz="1600" b="0" i="1" smtClean="0">
                                  <a:latin typeface="Cambria Math" panose="02040503050406030204" pitchFamily="18" charset="0"/>
                                </a:rPr>
                                <m:t>𝑞</m:t>
                              </m:r>
                            </m:e>
                          </m:d>
                          <m:r>
                            <a:rPr lang="en-US" sz="1600" b="0" i="1" smtClean="0">
                              <a:latin typeface="Cambria Math" panose="02040503050406030204" pitchFamily="18" charset="0"/>
                            </a:rPr>
                            <m:t>𝑞</m:t>
                          </m:r>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2+</m:t>
                              </m:r>
                              <m:r>
                                <a:rPr lang="en-US" sz="1600" b="0" i="1" smtClean="0">
                                  <a:latin typeface="Cambria Math" panose="02040503050406030204" pitchFamily="18" charset="0"/>
                                </a:rPr>
                                <m:t>𝑡</m:t>
                              </m:r>
                            </m:e>
                          </m:d>
                          <m:r>
                            <a:rPr lang="en-US" sz="1600" b="0" i="1" smtClean="0">
                              <a:latin typeface="Cambria Math" panose="02040503050406030204" pitchFamily="18" charset="0"/>
                            </a:rPr>
                            <m:t>𝑞</m:t>
                          </m:r>
                          <m:r>
                            <a:rPr lang="en-US" sz="1600" b="0" i="1" smtClean="0">
                              <a:latin typeface="Cambria Math" panose="02040503050406030204" pitchFamily="18" charset="0"/>
                            </a:rPr>
                            <m:t>,</m:t>
                          </m:r>
                        </m:e>
                      </m:func>
                    </m:oMath>
                  </m:oMathPara>
                </a14:m>
                <a:endParaRPr lang="en-US" sz="1600" dirty="0"/>
              </a:p>
              <a:p>
                <a:pPr marL="688975" lvl="1" indent="0">
                  <a:lnSpc>
                    <a:spcPct val="110000"/>
                  </a:lnSpc>
                  <a:spcBef>
                    <a:spcPts val="0"/>
                  </a:spcBef>
                  <a:spcAft>
                    <a:spcPts val="500"/>
                  </a:spcAft>
                  <a:buNone/>
                </a:pPr>
                <a:r>
                  <a:rPr lang="en-US" sz="1600" dirty="0"/>
                  <a:t>where the firm’s unit cost increases from </a:t>
                </a:r>
                <a14:m>
                  <m:oMath xmlns:m="http://schemas.openxmlformats.org/officeDocument/2006/math">
                    <m:r>
                      <a:rPr lang="en-US" sz="1600" i="1" dirty="0" smtClean="0">
                        <a:latin typeface="Cambria Math" panose="02040503050406030204" pitchFamily="18" charset="0"/>
                      </a:rPr>
                      <m:t>2</m:t>
                    </m:r>
                    <m:r>
                      <a:rPr lang="en-US" sz="1600" i="1" dirty="0" smtClean="0">
                        <a:latin typeface="Cambria Math" panose="02040503050406030204" pitchFamily="18" charset="0"/>
                      </a:rPr>
                      <m:t>𝑞</m:t>
                    </m:r>
                    <m:r>
                      <a:rPr lang="en-US" sz="1600" i="1" dirty="0" smtClean="0">
                        <a:latin typeface="Cambria Math" panose="02040503050406030204" pitchFamily="18" charset="0"/>
                      </a:rPr>
                      <m:t> </m:t>
                    </m:r>
                  </m:oMath>
                </a14:m>
                <a:r>
                  <a:rPr lang="en-US" sz="1600" dirty="0"/>
                  <a:t>under to regulation to </a:t>
                </a:r>
                <a14:m>
                  <m:oMath xmlns:m="http://schemas.openxmlformats.org/officeDocument/2006/math">
                    <m:d>
                      <m:dPr>
                        <m:ctrlPr>
                          <a:rPr lang="en-US" sz="1600" i="1">
                            <a:latin typeface="Cambria Math" panose="02040503050406030204" pitchFamily="18" charset="0"/>
                          </a:rPr>
                        </m:ctrlPr>
                      </m:dPr>
                      <m:e>
                        <m:r>
                          <a:rPr lang="en-US" sz="1600" i="1">
                            <a:latin typeface="Cambria Math" panose="02040503050406030204" pitchFamily="18" charset="0"/>
                          </a:rPr>
                          <m:t>2+</m:t>
                        </m:r>
                        <m:r>
                          <a:rPr lang="en-US" sz="1600" i="1">
                            <a:latin typeface="Cambria Math" panose="02040503050406030204" pitchFamily="18" charset="0"/>
                          </a:rPr>
                          <m:t>𝑡</m:t>
                        </m:r>
                      </m:e>
                    </m:d>
                    <m:r>
                      <a:rPr lang="en-US" sz="1600" i="1">
                        <a:latin typeface="Cambria Math" panose="02040503050406030204" pitchFamily="18" charset="0"/>
                      </a:rPr>
                      <m:t>𝑞</m:t>
                    </m:r>
                  </m:oMath>
                </a14:m>
                <a:r>
                  <a:rPr lang="en-US" sz="1600" dirty="0"/>
                  <a:t> under regulation.</a:t>
                </a:r>
              </a:p>
              <a:p>
                <a:pPr lvl="1">
                  <a:lnSpc>
                    <a:spcPct val="110000"/>
                  </a:lnSpc>
                  <a:spcAft>
                    <a:spcPts val="500"/>
                  </a:spcAft>
                </a:pPr>
                <a:r>
                  <a:rPr lang="en-US" sz="1600" dirty="0"/>
                  <a:t>Differentiating and solving with respect to q,</a:t>
                </a:r>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10−2</m:t>
                      </m:r>
                      <m:r>
                        <a:rPr lang="en-US" sz="1600" b="0" i="1" smtClean="0">
                          <a:latin typeface="Cambria Math" panose="02040503050406030204" pitchFamily="18" charset="0"/>
                        </a:rPr>
                        <m:t>𝑞</m:t>
                      </m:r>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2+</m:t>
                          </m:r>
                          <m:r>
                            <a:rPr lang="en-US" sz="1600" b="0" i="1" smtClean="0">
                              <a:latin typeface="Cambria Math" panose="02040503050406030204" pitchFamily="18" charset="0"/>
                            </a:rPr>
                            <m:t>𝑡</m:t>
                          </m:r>
                        </m:e>
                      </m:d>
                      <m:r>
                        <a:rPr lang="en-US" sz="1600" b="0" i="1" smtClean="0">
                          <a:latin typeface="Cambria Math" panose="02040503050406030204" pitchFamily="18" charset="0"/>
                        </a:rPr>
                        <m:t>=0,</m:t>
                      </m:r>
                    </m:oMath>
                  </m:oMathPara>
                </a14:m>
                <a:endParaRPr lang="en-US" sz="1600" dirty="0"/>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𝑞</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𝑡</m:t>
                          </m:r>
                        </m:e>
                      </m:d>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8−</m:t>
                          </m:r>
                          <m:r>
                            <a:rPr lang="en-US" sz="1600" b="0" i="1" smtClean="0">
                              <a:latin typeface="Cambria Math" panose="02040503050406030204" pitchFamily="18" charset="0"/>
                            </a:rPr>
                            <m:t>𝑡</m:t>
                          </m:r>
                        </m:num>
                        <m:den>
                          <m:r>
                            <a:rPr lang="en-US" sz="1600" b="0" i="1" smtClean="0">
                              <a:latin typeface="Cambria Math" panose="02040503050406030204" pitchFamily="18" charset="0"/>
                            </a:rPr>
                            <m:t>2</m:t>
                          </m:r>
                        </m:den>
                      </m:f>
                      <m:r>
                        <a:rPr lang="en-US" sz="1600" b="0" i="1" smtClean="0">
                          <a:latin typeface="Cambria Math" panose="02040503050406030204" pitchFamily="18" charset="0"/>
                        </a:rPr>
                        <m:t>.</m:t>
                      </m:r>
                    </m:oMath>
                  </m:oMathPara>
                </a14:m>
                <a:endParaRPr lang="en-US" sz="1600" dirty="0"/>
              </a:p>
              <a:p>
                <a:pPr lvl="2">
                  <a:lnSpc>
                    <a:spcPct val="110000"/>
                  </a:lnSpc>
                  <a:spcBef>
                    <a:spcPts val="0"/>
                  </a:spcBef>
                  <a:spcAft>
                    <a:spcPts val="500"/>
                  </a:spcAft>
                </a:pPr>
                <a:r>
                  <a:rPr lang="en-US" dirty="0"/>
                  <a:t>When </a:t>
                </a:r>
                <a14:m>
                  <m:oMath xmlns:m="http://schemas.openxmlformats.org/officeDocument/2006/math">
                    <m:r>
                      <a:rPr lang="en-US" i="1" dirty="0" smtClean="0">
                        <a:latin typeface="Cambria Math" panose="02040503050406030204" pitchFamily="18" charset="0"/>
                      </a:rPr>
                      <m:t>𝑡</m:t>
                    </m:r>
                    <m:r>
                      <a:rPr lang="en-US" i="1" dirty="0" smtClean="0">
                        <a:latin typeface="Cambria Math" panose="02040503050406030204" pitchFamily="18" charset="0"/>
                      </a:rPr>
                      <m:t>=0</m:t>
                    </m:r>
                  </m:oMath>
                </a14:m>
                <a:r>
                  <a:rPr lang="en-US" dirty="0"/>
                  <a:t>, </a:t>
                </a:r>
                <a14:m>
                  <m:oMath xmlns:m="http://schemas.openxmlformats.org/officeDocument/2006/math">
                    <m:r>
                      <a:rPr lang="en-US" i="1">
                        <a:latin typeface="Cambria Math" panose="02040503050406030204" pitchFamily="18" charset="0"/>
                      </a:rPr>
                      <m:t>𝑞</m:t>
                    </m:r>
                    <m:d>
                      <m:dPr>
                        <m:ctrlPr>
                          <a:rPr lang="en-US" i="1">
                            <a:latin typeface="Cambria Math" panose="02040503050406030204" pitchFamily="18" charset="0"/>
                          </a:rPr>
                        </m:ctrlPr>
                      </m:dPr>
                      <m:e>
                        <m:r>
                          <a:rPr lang="en-US" b="0" i="1" smtClean="0">
                            <a:latin typeface="Cambria Math" panose="02040503050406030204" pitchFamily="18" charset="0"/>
                          </a:rPr>
                          <m:t>0</m:t>
                        </m:r>
                      </m:e>
                    </m:d>
                    <m:r>
                      <a:rPr lang="en-US" i="1">
                        <a:latin typeface="Cambria Math" panose="02040503050406030204" pitchFamily="18" charset="0"/>
                      </a:rPr>
                      <m:t>=</m:t>
                    </m:r>
                    <m:r>
                      <a:rPr lang="en-US" b="0" i="1" smtClean="0">
                        <a:latin typeface="Cambria Math" panose="02040503050406030204" pitchFamily="18" charset="0"/>
                      </a:rPr>
                      <m:t>4</m:t>
                    </m:r>
                  </m:oMath>
                </a14:m>
                <a:r>
                  <a:rPr lang="en-US" dirty="0"/>
                  <a:t> units (unregulated scenario).</a:t>
                </a:r>
              </a:p>
              <a:p>
                <a:pPr lvl="2">
                  <a:lnSpc>
                    <a:spcPct val="110000"/>
                  </a:lnSpc>
                  <a:spcBef>
                    <a:spcPts val="0"/>
                  </a:spcBef>
                  <a:spcAft>
                    <a:spcPts val="500"/>
                  </a:spcAft>
                </a:pPr>
                <a:r>
                  <a:rPr lang="en-US" dirty="0"/>
                  <a:t>When </a:t>
                </a:r>
                <a14:m>
                  <m:oMath xmlns:m="http://schemas.openxmlformats.org/officeDocument/2006/math">
                    <m:r>
                      <a:rPr lang="en-US" i="1" dirty="0" smtClean="0">
                        <a:latin typeface="Cambria Math" panose="02040503050406030204" pitchFamily="18" charset="0"/>
                      </a:rPr>
                      <m:t>𝑡</m:t>
                    </m:r>
                    <m:r>
                      <a:rPr lang="en-US" i="1" dirty="0" smtClean="0">
                        <a:latin typeface="Cambria Math" panose="02040503050406030204" pitchFamily="18" charset="0"/>
                      </a:rPr>
                      <m:t>&gt;0</m:t>
                    </m:r>
                  </m:oMath>
                </a14:m>
                <a:r>
                  <a:rPr lang="en-US" dirty="0"/>
                  <a:t>, output decreases in the severity of the fee.</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200704" y="1140209"/>
                <a:ext cx="5672830" cy="4577579"/>
              </a:xfrm>
              <a:blipFill>
                <a:blip r:embed="rId4"/>
                <a:stretch>
                  <a:fillRect l="-32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54</a:t>
            </a:fld>
            <a:endParaRPr lang="en-US"/>
          </a:p>
        </p:txBody>
      </p:sp>
    </p:spTree>
    <p:extLst>
      <p:ext uri="{BB962C8B-B14F-4D97-AF65-F5344CB8AC3E}">
        <p14:creationId xmlns:p14="http://schemas.microsoft.com/office/powerpoint/2010/main" val="1538592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D58954F-C5AC-4BE0-811D-8DFE18E35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359E835-CE77-4DCC-8EC3-1924094D3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7045"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moke from factory">
            <a:extLst>
              <a:ext uri="{FF2B5EF4-FFF2-40B4-BE49-F238E27FC236}">
                <a16:creationId xmlns:a16="http://schemas.microsoft.com/office/drawing/2014/main" id="{3C681CDB-7E38-2095-A5E6-B851D9123C13}"/>
              </a:ext>
            </a:extLst>
          </p:cNvPr>
          <p:cNvPicPr>
            <a:picLocks noChangeAspect="1"/>
          </p:cNvPicPr>
          <p:nvPr/>
        </p:nvPicPr>
        <p:blipFill>
          <a:blip r:embed="rId2"/>
          <a:srcRect l="52922" r="17626" b="-1"/>
          <a:stretch>
            <a:fillRect/>
          </a:stretch>
        </p:blipFill>
        <p:spPr>
          <a:xfrm>
            <a:off x="6118030" y="10"/>
            <a:ext cx="3025970" cy="6857990"/>
          </a:xfrm>
          <a:prstGeom prst="rect">
            <a:avLst/>
          </a:prstGeom>
        </p:spPr>
      </p:pic>
      <p:pic>
        <p:nvPicPr>
          <p:cNvPr id="15" name="Picture 14">
            <a:extLst>
              <a:ext uri="{FF2B5EF4-FFF2-40B4-BE49-F238E27FC236}">
                <a16:creationId xmlns:a16="http://schemas.microsoft.com/office/drawing/2014/main" id="{B03B59B5-123A-4DC5-87BD-6D3E22FA65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685332" y="107434"/>
            <a:ext cx="5004664" cy="1596177"/>
          </a:xfrm>
        </p:spPr>
        <p:txBody>
          <a:bodyPr>
            <a:normAutofit/>
          </a:bodyPr>
          <a:lstStyle/>
          <a:p>
            <a:r>
              <a:rPr lang="en-US" dirty="0"/>
              <a:t>Emission Fees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1" y="1703611"/>
                <a:ext cx="6057044" cy="4777087"/>
              </a:xfrm>
            </p:spPr>
            <p:txBody>
              <a:bodyPr>
                <a:normAutofit/>
              </a:bodyPr>
              <a:lstStyle/>
              <a:p>
                <a:pPr>
                  <a:lnSpc>
                    <a:spcPct val="110000"/>
                  </a:lnSpc>
                  <a:spcAft>
                    <a:spcPts val="500"/>
                  </a:spcAft>
                </a:pPr>
                <a:r>
                  <a:rPr lang="en-US" sz="1800" i="1" dirty="0"/>
                  <a:t>Example 17.4 </a:t>
                </a:r>
                <a:r>
                  <a:rPr lang="en-US" sz="1800" dirty="0"/>
                  <a:t>(continued):</a:t>
                </a:r>
              </a:p>
              <a:p>
                <a:pPr lvl="1">
                  <a:lnSpc>
                    <a:spcPct val="110000"/>
                  </a:lnSpc>
                  <a:spcAft>
                    <a:spcPts val="1500"/>
                  </a:spcAft>
                </a:pPr>
                <a:r>
                  <a:rPr lang="en-US" i="1" dirty="0"/>
                  <a:t>First stage</a:t>
                </a:r>
                <a:r>
                  <a:rPr lang="en-US" dirty="0"/>
                  <a:t>. Anticipating the output that maximizes the firm’s profits </a:t>
                </a:r>
                <a14:m>
                  <m:oMath xmlns:m="http://schemas.openxmlformats.org/officeDocument/2006/math">
                    <m:r>
                      <a:rPr lang="en-US" b="0" i="1" smtClean="0">
                        <a:latin typeface="Cambria Math" panose="02040503050406030204" pitchFamily="18" charset="0"/>
                      </a:rPr>
                      <m:t>𝑞</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8−</m:t>
                        </m:r>
                        <m:r>
                          <a:rPr lang="en-US" b="0" i="1" smtClean="0">
                            <a:latin typeface="Cambria Math" panose="02040503050406030204" pitchFamily="18" charset="0"/>
                          </a:rPr>
                          <m:t>𝑡</m:t>
                        </m:r>
                      </m:num>
                      <m:den>
                        <m:r>
                          <a:rPr lang="en-US" b="0" i="1" smtClean="0">
                            <a:latin typeface="Cambria Math" panose="02040503050406030204" pitchFamily="18" charset="0"/>
                          </a:rPr>
                          <m:t>2</m:t>
                        </m:r>
                      </m:den>
                    </m:f>
                  </m:oMath>
                </a14:m>
                <a:r>
                  <a:rPr lang="en-US" dirty="0"/>
                  <a:t>, she sets it equal to the socially optimal output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𝑆𝑂</m:t>
                        </m:r>
                      </m:sup>
                    </m:sSup>
                    <m:r>
                      <a:rPr lang="en-US" b="0" i="1" smtClean="0">
                        <a:latin typeface="Cambria Math" panose="02040503050406030204" pitchFamily="18" charset="0"/>
                      </a:rPr>
                      <m:t>=2</m:t>
                    </m:r>
                  </m:oMath>
                </a14:m>
                <a:r>
                  <a:rPr lang="en-US" dirty="0"/>
                  <a:t> tons of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𝐶𝑂</m:t>
                        </m:r>
                      </m:e>
                      <m:sub>
                        <m:r>
                          <a:rPr lang="en-US" b="0" i="1" smtClean="0">
                            <a:latin typeface="Cambria Math" panose="02040503050406030204" pitchFamily="18" charset="0"/>
                          </a:rPr>
                          <m:t>2</m:t>
                        </m:r>
                      </m:sub>
                    </m:sSub>
                  </m:oMath>
                </a14:m>
                <a:r>
                  <a:rPr lang="en-US" dirty="0"/>
                  <a:t>that she seeks to induce</a:t>
                </a:r>
              </a:p>
              <a:p>
                <a:pPr marL="12700" lvl="1" indent="0">
                  <a:lnSpc>
                    <a:spcPct val="110000"/>
                  </a:lnSpc>
                  <a:spcBef>
                    <a:spcPts val="0"/>
                  </a:spcBef>
                  <a:spcAft>
                    <a:spcPts val="500"/>
                  </a:spcAft>
                  <a:buNone/>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8−</m:t>
                          </m:r>
                          <m:r>
                            <a:rPr lang="en-US" b="0" i="1" smtClean="0">
                              <a:latin typeface="Cambria Math" panose="02040503050406030204" pitchFamily="18" charset="0"/>
                            </a:rPr>
                            <m:t>𝑡</m:t>
                          </m:r>
                        </m:num>
                        <m:den>
                          <m:r>
                            <a:rPr lang="en-US" b="0" i="1" smtClean="0">
                              <a:latin typeface="Cambria Math" panose="02040503050406030204" pitchFamily="18" charset="0"/>
                            </a:rPr>
                            <m:t>2</m:t>
                          </m:r>
                        </m:den>
                      </m:f>
                      <m:r>
                        <a:rPr lang="en-US" b="0" i="1" smtClean="0">
                          <a:latin typeface="Cambria Math" panose="02040503050406030204" pitchFamily="18" charset="0"/>
                        </a:rPr>
                        <m:t>=2</m:t>
                      </m:r>
                      <m:r>
                        <a:rPr lang="en-US" b="0" i="0" smtClean="0">
                          <a:latin typeface="Cambria Math" panose="02040503050406030204" pitchFamily="18" charset="0"/>
                        </a:rPr>
                        <m:t>,</m:t>
                      </m:r>
                    </m:oMath>
                  </m:oMathPara>
                </a14:m>
                <a:endParaRPr lang="en-US" b="0" dirty="0"/>
              </a:p>
              <a:p>
                <a:pPr marL="12700" lvl="1" indent="0">
                  <a:lnSpc>
                    <a:spcPct val="110000"/>
                  </a:lnSpc>
                  <a:spcBef>
                    <a:spcPts val="0"/>
                  </a:spcBef>
                  <a:spcAft>
                    <a:spcPts val="500"/>
                  </a:spcAf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8−</m:t>
                      </m:r>
                      <m:r>
                        <a:rPr lang="en-US" b="0" i="1" smtClean="0">
                          <a:latin typeface="Cambria Math" panose="02040503050406030204" pitchFamily="18" charset="0"/>
                        </a:rPr>
                        <m:t>𝑡</m:t>
                      </m:r>
                      <m:r>
                        <a:rPr lang="en-US" b="0" i="1" smtClean="0">
                          <a:latin typeface="Cambria Math" panose="02040503050406030204" pitchFamily="18" charset="0"/>
                        </a:rPr>
                        <m:t>=4,</m:t>
                      </m:r>
                    </m:oMath>
                  </m:oMathPara>
                </a14:m>
                <a:endParaRPr lang="en-US" b="0" dirty="0"/>
              </a:p>
              <a:p>
                <a:pPr marL="12700" lvl="1" indent="0">
                  <a:lnSpc>
                    <a:spcPct val="110000"/>
                  </a:lnSpc>
                  <a:spcBef>
                    <a:spcPts val="0"/>
                  </a:spcBef>
                  <a:spcAft>
                    <a:spcPts val="500"/>
                  </a:spcAf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=$4.</m:t>
                      </m:r>
                    </m:oMath>
                  </m:oMathPara>
                </a14:m>
                <a:endParaRPr lang="en-US" dirty="0"/>
              </a:p>
              <a:p>
                <a:pPr lvl="1">
                  <a:lnSpc>
                    <a:spcPct val="110000"/>
                  </a:lnSpc>
                  <a:spcBef>
                    <a:spcPts val="1000"/>
                  </a:spcBef>
                  <a:spcAft>
                    <a:spcPts val="500"/>
                  </a:spcAft>
                </a:pPr>
                <a:r>
                  <a:rPr lang="en-US" dirty="0"/>
                  <a:t>By setting a fee of</a:t>
                </a:r>
                <a14:m>
                  <m:oMath xmlns:m="http://schemas.openxmlformats.org/officeDocument/2006/math">
                    <m:r>
                      <a:rPr lang="en-US" i="1" dirty="0" smtClean="0">
                        <a:latin typeface="Cambria Math" panose="02040503050406030204" pitchFamily="18" charset="0"/>
                      </a:rPr>
                      <m:t> $4</m:t>
                    </m:r>
                    <m:r>
                      <a:rPr lang="en-US" i="1" dirty="0">
                        <a:latin typeface="Cambria Math" panose="02040503050406030204" pitchFamily="18" charset="0"/>
                      </a:rPr>
                      <m:t> </m:t>
                    </m:r>
                  </m:oMath>
                </a14:m>
                <a:r>
                  <a:rPr lang="en-US" dirty="0"/>
                  <a:t>per unit of output, the regulator increases the monopolist’s costs, which induces the firm to voluntary produce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𝑆𝑂</m:t>
                        </m:r>
                      </m:sup>
                    </m:sSup>
                  </m:oMath>
                </a14:m>
                <a:r>
                  <a:rPr lang="en-US" dirty="0"/>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1" y="1703611"/>
                <a:ext cx="6057044" cy="4777087"/>
              </a:xfrm>
              <a:blipFill>
                <a:blip r:embed="rId4"/>
                <a:stretch>
                  <a:fillRect l="-604" t="-383" b="-89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a:solidFill>
                  <a:schemeClr val="bg1"/>
                </a:solidFill>
              </a:rPr>
              <a:pPr>
                <a:spcAft>
                  <a:spcPts val="600"/>
                </a:spcAft>
              </a:pPr>
              <a:t>55</a:t>
            </a:fld>
            <a:endParaRPr lang="en-US">
              <a:solidFill>
                <a:schemeClr val="bg1"/>
              </a:solidFill>
            </a:endParaRPr>
          </a:p>
        </p:txBody>
      </p:sp>
    </p:spTree>
    <p:extLst>
      <p:ext uri="{BB962C8B-B14F-4D97-AF65-F5344CB8AC3E}">
        <p14:creationId xmlns:p14="http://schemas.microsoft.com/office/powerpoint/2010/main" val="787856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4" name="Rectangle 13">
            <a:extLst>
              <a:ext uri="{FF2B5EF4-FFF2-40B4-BE49-F238E27FC236}">
                <a16:creationId xmlns:a16="http://schemas.microsoft.com/office/drawing/2014/main" id="{B40FCD49-2060-48B9-8212-8A5F1DF4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nterior of empty bus">
            <a:extLst>
              <a:ext uri="{FF2B5EF4-FFF2-40B4-BE49-F238E27FC236}">
                <a16:creationId xmlns:a16="http://schemas.microsoft.com/office/drawing/2014/main" id="{70D8823E-F75A-554A-64F3-0BD9B9A64A70}"/>
              </a:ext>
            </a:extLst>
          </p:cNvPr>
          <p:cNvPicPr>
            <a:picLocks noChangeAspect="1"/>
          </p:cNvPicPr>
          <p:nvPr/>
        </p:nvPicPr>
        <p:blipFill>
          <a:blip r:embed="rId4">
            <a:alphaModFix amt="35000"/>
          </a:blip>
          <a:srcRect l="6190" r="4809" b="-1"/>
          <a:stretch>
            <a:fillRect/>
          </a:stretch>
        </p:blipFill>
        <p:spPr>
          <a:xfrm>
            <a:off x="20" y="10"/>
            <a:ext cx="9143980" cy="6857990"/>
          </a:xfrm>
          <a:prstGeom prst="rect">
            <a:avLst/>
          </a:prstGeom>
        </p:spPr>
      </p:pic>
      <p:pic>
        <p:nvPicPr>
          <p:cNvPr id="16" name="Picture 15">
            <a:extLst>
              <a:ext uri="{FF2B5EF4-FFF2-40B4-BE49-F238E27FC236}">
                <a16:creationId xmlns:a16="http://schemas.microsoft.com/office/drawing/2014/main" id="{83A45DCD-B5FB-4A86-88D2-91088C7FFC5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1313259" y="1300785"/>
            <a:ext cx="6517482" cy="2509213"/>
          </a:xfrm>
        </p:spPr>
        <p:txBody>
          <a:bodyPr vert="horz" lIns="91440" tIns="45720" rIns="91440" bIns="45720" rtlCol="0" anchor="b">
            <a:normAutofit/>
          </a:bodyPr>
          <a:lstStyle/>
          <a:p>
            <a:r>
              <a:rPr lang="en-US" sz="4800" b="1"/>
              <a:t>Public Goods</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7885508" y="5883275"/>
            <a:ext cx="573161" cy="365125"/>
          </a:xfrm>
        </p:spPr>
        <p:txBody>
          <a:bodyPr vert="horz" lIns="91440" tIns="45720" rIns="91440" bIns="45720" rtlCol="0" anchor="ctr">
            <a:normAutofit/>
          </a:bodyPr>
          <a:lstStyle/>
          <a:p>
            <a:pPr>
              <a:spcAft>
                <a:spcPts val="600"/>
              </a:spcAft>
            </a:pPr>
            <a:fld id="{2A17F1C3-D8CF-D841-A262-BC1128EB65E3}" type="slidenum">
              <a:rPr lang="en-US" smtClean="0"/>
              <a:pPr>
                <a:spcAft>
                  <a:spcPts val="600"/>
                </a:spcAft>
              </a:pPr>
              <a:t>56</a:t>
            </a:fld>
            <a:endParaRPr lang="en-US"/>
          </a:p>
        </p:txBody>
      </p:sp>
    </p:spTree>
    <p:extLst>
      <p:ext uri="{BB962C8B-B14F-4D97-AF65-F5344CB8AC3E}">
        <p14:creationId xmlns:p14="http://schemas.microsoft.com/office/powerpoint/2010/main" val="22054401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685331" y="0"/>
            <a:ext cx="7773338" cy="1596177"/>
          </a:xfrm>
        </p:spPr>
        <p:txBody>
          <a:bodyPr/>
          <a:lstStyle/>
          <a:p>
            <a:pPr algn="ctr"/>
            <a:r>
              <a:rPr lang="en-US" dirty="0">
                <a:solidFill>
                  <a:srgbClr val="0070C0"/>
                </a:solidFill>
              </a:rPr>
              <a:t>Public Goods</a:t>
            </a:r>
          </a:p>
        </p:txBody>
      </p:sp>
      <p:graphicFrame>
        <p:nvGraphicFramePr>
          <p:cNvPr id="7" name="Content Placeholder 2">
            <a:extLst>
              <a:ext uri="{FF2B5EF4-FFF2-40B4-BE49-F238E27FC236}">
                <a16:creationId xmlns:a16="http://schemas.microsoft.com/office/drawing/2014/main" id="{8A4759B3-E502-D14E-E1E0-4DEAAB3FBBD3}"/>
              </a:ext>
            </a:extLst>
          </p:cNvPr>
          <p:cNvGraphicFramePr>
            <a:graphicFrameLocks noGrp="1"/>
          </p:cNvGraphicFramePr>
          <p:nvPr>
            <p:ph idx="1"/>
          </p:nvPr>
        </p:nvGraphicFramePr>
        <p:xfrm>
          <a:off x="628650" y="1535112"/>
          <a:ext cx="7886700" cy="453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57</a:t>
            </a:fld>
            <a:endParaRPr lang="en-US"/>
          </a:p>
        </p:txBody>
      </p:sp>
    </p:spTree>
    <p:extLst>
      <p:ext uri="{BB962C8B-B14F-4D97-AF65-F5344CB8AC3E}">
        <p14:creationId xmlns:p14="http://schemas.microsoft.com/office/powerpoint/2010/main" val="14620508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584852" y="20126"/>
            <a:ext cx="7773338" cy="1596177"/>
          </a:xfrm>
        </p:spPr>
        <p:txBody>
          <a:bodyPr/>
          <a:lstStyle/>
          <a:p>
            <a:pPr algn="ctr"/>
            <a:r>
              <a:rPr lang="en-US" dirty="0">
                <a:solidFill>
                  <a:srgbClr val="0070C0"/>
                </a:solidFill>
              </a:rPr>
              <a:t>Public Goods</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85331" y="1352550"/>
            <a:ext cx="7886700" cy="4530726"/>
          </a:xfrm>
        </p:spPr>
        <p:txBody>
          <a:bodyPr>
            <a:normAutofit fontScale="92500" lnSpcReduction="20000"/>
          </a:bodyPr>
          <a:lstStyle/>
          <a:p>
            <a:pPr>
              <a:spcAft>
                <a:spcPts val="500"/>
              </a:spcAft>
            </a:pPr>
            <a:r>
              <a:rPr lang="en-US" sz="2400" dirty="0"/>
              <a:t>Taxonomy of goods when combining rivalry and excludability properties.</a:t>
            </a:r>
          </a:p>
          <a:p>
            <a:pPr>
              <a:spcAft>
                <a:spcPts val="500"/>
              </a:spcAft>
            </a:pPr>
            <a:endParaRPr lang="en-US" sz="2400" dirty="0"/>
          </a:p>
          <a:p>
            <a:pPr>
              <a:spcAft>
                <a:spcPts val="500"/>
              </a:spcAft>
            </a:pPr>
            <a:endParaRPr lang="en-US" sz="2400" dirty="0"/>
          </a:p>
          <a:p>
            <a:pPr>
              <a:spcAft>
                <a:spcPts val="500"/>
              </a:spcAft>
            </a:pPr>
            <a:endParaRPr lang="en-US" sz="2400" dirty="0"/>
          </a:p>
          <a:p>
            <a:pPr>
              <a:spcAft>
                <a:spcPts val="500"/>
              </a:spcAft>
            </a:pPr>
            <a:endParaRPr lang="en-US" sz="2400" dirty="0"/>
          </a:p>
          <a:p>
            <a:pPr>
              <a:spcBef>
                <a:spcPts val="3000"/>
              </a:spcBef>
              <a:spcAft>
                <a:spcPts val="500"/>
              </a:spcAft>
            </a:pPr>
            <a:r>
              <a:rPr lang="en-US" sz="2400" dirty="0"/>
              <a:t>Non-excludable goods result in </a:t>
            </a:r>
            <a:r>
              <a:rPr lang="en-US" sz="2400" dirty="0">
                <a:solidFill>
                  <a:srgbClr val="0070C0"/>
                </a:solidFill>
              </a:rPr>
              <a:t>free-riding</a:t>
            </a:r>
            <a:r>
              <a:rPr lang="en-US" sz="2400" dirty="0"/>
              <a:t> </a:t>
            </a:r>
            <a:r>
              <a:rPr lang="en-US" sz="2400" dirty="0">
                <a:solidFill>
                  <a:srgbClr val="0070C0"/>
                </a:solidFill>
              </a:rPr>
              <a:t>behavior</a:t>
            </a:r>
            <a:r>
              <a:rPr lang="en-US" sz="2400" dirty="0"/>
              <a:t>, in which consumers do not pay for the goods because they expect that others will pay.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58</a:t>
            </a:fld>
            <a:endParaRPr lang="en-US"/>
          </a:p>
        </p:txBody>
      </p:sp>
      <p:graphicFrame>
        <p:nvGraphicFramePr>
          <p:cNvPr id="6" name="Table 6">
            <a:extLst>
              <a:ext uri="{FF2B5EF4-FFF2-40B4-BE49-F238E27FC236}">
                <a16:creationId xmlns:a16="http://schemas.microsoft.com/office/drawing/2014/main" id="{79031C32-B0E9-644D-A9D2-AEF5594AB94C}"/>
              </a:ext>
            </a:extLst>
          </p:cNvPr>
          <p:cNvGraphicFramePr>
            <a:graphicFrameLocks noGrp="1"/>
          </p:cNvGraphicFramePr>
          <p:nvPr>
            <p:extLst>
              <p:ext uri="{D42A27DB-BD31-4B8C-83A1-F6EECF244321}">
                <p14:modId xmlns:p14="http://schemas.microsoft.com/office/powerpoint/2010/main" val="3803295781"/>
              </p:ext>
            </p:extLst>
          </p:nvPr>
        </p:nvGraphicFramePr>
        <p:xfrm>
          <a:off x="1162631" y="2991324"/>
          <a:ext cx="6617780" cy="16510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158656877"/>
                    </a:ext>
                  </a:extLst>
                </a:gridCol>
                <a:gridCol w="2032000">
                  <a:extLst>
                    <a:ext uri="{9D8B030D-6E8A-4147-A177-3AD203B41FA5}">
                      <a16:colId xmlns:a16="http://schemas.microsoft.com/office/drawing/2014/main" val="3713726979"/>
                    </a:ext>
                  </a:extLst>
                </a:gridCol>
                <a:gridCol w="2553780">
                  <a:extLst>
                    <a:ext uri="{9D8B030D-6E8A-4147-A177-3AD203B41FA5}">
                      <a16:colId xmlns:a16="http://schemas.microsoft.com/office/drawing/2014/main" val="1264380833"/>
                    </a:ext>
                  </a:extLst>
                </a:gridCol>
              </a:tblGrid>
              <a:tr h="370840">
                <a:tc>
                  <a:txBody>
                    <a:bodyPr/>
                    <a:lstStyle/>
                    <a:p>
                      <a:endParaRPr lang="en-US"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solidFill>
                        </a:rPr>
                        <a:t>Excludable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solidFill>
                        </a:rPr>
                        <a:t>Nonexcludable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4124523"/>
                  </a:ext>
                </a:extLst>
              </a:tr>
              <a:tr h="370840">
                <a:tc>
                  <a:txBody>
                    <a:bodyPr/>
                    <a:lstStyle/>
                    <a:p>
                      <a:r>
                        <a:rPr lang="en-US" b="0" dirty="0">
                          <a:solidFill>
                            <a:schemeClr val="tx1"/>
                          </a:solidFill>
                        </a:rPr>
                        <a:t>Rival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b="0" dirty="0">
                          <a:solidFill>
                            <a:schemeClr val="tx1"/>
                          </a:solidFill>
                        </a:rPr>
                        <a:t>Private goods</a:t>
                      </a:r>
                    </a:p>
                    <a:p>
                      <a:r>
                        <a:rPr lang="en-US" b="0" dirty="0">
                          <a:solidFill>
                            <a:schemeClr val="tx1"/>
                          </a:solidFill>
                        </a:rPr>
                        <a:t>(Apples)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b="0" dirty="0">
                          <a:solidFill>
                            <a:schemeClr val="tx1"/>
                          </a:solidFill>
                        </a:rPr>
                        <a:t>Common-Pool Resources</a:t>
                      </a:r>
                    </a:p>
                    <a:p>
                      <a:r>
                        <a:rPr lang="en-US" b="0" dirty="0">
                          <a:solidFill>
                            <a:schemeClr val="tx1"/>
                          </a:solidFill>
                        </a:rPr>
                        <a:t>(Fishing grounds)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502125683"/>
                  </a:ext>
                </a:extLst>
              </a:tr>
              <a:tr h="370840">
                <a:tc>
                  <a:txBody>
                    <a:bodyPr/>
                    <a:lstStyle/>
                    <a:p>
                      <a:r>
                        <a:rPr lang="en-US" b="0" dirty="0">
                          <a:solidFill>
                            <a:schemeClr val="tx1"/>
                          </a:solidFill>
                        </a:rPr>
                        <a:t>Nonrival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solidFill>
                        </a:rPr>
                        <a:t>Club goods</a:t>
                      </a:r>
                    </a:p>
                    <a:p>
                      <a:r>
                        <a:rPr lang="en-US" b="0" dirty="0">
                          <a:solidFill>
                            <a:schemeClr val="tx1"/>
                          </a:solidFill>
                        </a:rPr>
                        <a:t>(Gyms)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solidFill>
                        </a:rPr>
                        <a:t>Public Goods</a:t>
                      </a:r>
                    </a:p>
                    <a:p>
                      <a:r>
                        <a:rPr lang="en-US" b="0" dirty="0">
                          <a:solidFill>
                            <a:schemeClr val="tx1"/>
                          </a:solidFill>
                        </a:rPr>
                        <a:t>(National defense)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6924050"/>
                  </a:ext>
                </a:extLst>
              </a:tr>
            </a:tbl>
          </a:graphicData>
        </a:graphic>
      </p:graphicFrame>
      <p:sp>
        <p:nvSpPr>
          <p:cNvPr id="7" name="TextBox 6">
            <a:extLst>
              <a:ext uri="{FF2B5EF4-FFF2-40B4-BE49-F238E27FC236}">
                <a16:creationId xmlns:a16="http://schemas.microsoft.com/office/drawing/2014/main" id="{F3D3B0C3-F9AD-2440-B9A1-A9DD5F26FBCF}"/>
              </a:ext>
            </a:extLst>
          </p:cNvPr>
          <p:cNvSpPr txBox="1"/>
          <p:nvPr/>
        </p:nvSpPr>
        <p:spPr>
          <a:xfrm>
            <a:off x="1060174" y="2658901"/>
            <a:ext cx="823431" cy="276999"/>
          </a:xfrm>
          <a:prstGeom prst="rect">
            <a:avLst/>
          </a:prstGeom>
          <a:noFill/>
        </p:spPr>
        <p:txBody>
          <a:bodyPr wrap="none" rtlCol="0">
            <a:spAutoFit/>
          </a:bodyPr>
          <a:lstStyle/>
          <a:p>
            <a:r>
              <a:rPr lang="en-US" sz="1200" dirty="0"/>
              <a:t>Table 17.1</a:t>
            </a:r>
          </a:p>
        </p:txBody>
      </p:sp>
    </p:spTree>
    <p:extLst>
      <p:ext uri="{BB962C8B-B14F-4D97-AF65-F5344CB8AC3E}">
        <p14:creationId xmlns:p14="http://schemas.microsoft.com/office/powerpoint/2010/main" val="2106831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15526" y="8135"/>
            <a:ext cx="7773338" cy="1596177"/>
          </a:xfrm>
        </p:spPr>
        <p:txBody>
          <a:bodyPr/>
          <a:lstStyle/>
          <a:p>
            <a:pPr algn="ctr"/>
            <a:r>
              <a:rPr lang="en-US" dirty="0">
                <a:solidFill>
                  <a:srgbClr val="0070C0"/>
                </a:solidFill>
              </a:rPr>
              <a:t>Public Goods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85331" y="1352550"/>
                <a:ext cx="7886700" cy="4530726"/>
              </a:xfrm>
            </p:spPr>
            <p:txBody>
              <a:bodyPr>
                <a:normAutofit fontScale="85000" lnSpcReduction="20000"/>
              </a:bodyPr>
              <a:lstStyle/>
              <a:p>
                <a:pPr>
                  <a:spcAft>
                    <a:spcPts val="500"/>
                  </a:spcAft>
                </a:pPr>
                <a:r>
                  <a:rPr lang="en-US" sz="2400" i="1" dirty="0">
                    <a:solidFill>
                      <a:srgbClr val="0070C0"/>
                    </a:solidFill>
                  </a:rPr>
                  <a:t>Example 17.5: </a:t>
                </a:r>
                <a:r>
                  <a:rPr lang="en-US" sz="2400" i="1" dirty="0"/>
                  <a:t>Free-riding of public goods.</a:t>
                </a:r>
              </a:p>
              <a:p>
                <a:pPr lvl="1">
                  <a:spcAft>
                    <a:spcPts val="500"/>
                  </a:spcAft>
                </a:pPr>
                <a:r>
                  <a:rPr lang="en-US" sz="2200" dirty="0"/>
                  <a:t>Consider 2 roommates cleaning their apartments on Saturday.</a:t>
                </a:r>
              </a:p>
              <a:p>
                <a:pPr lvl="1">
                  <a:spcAft>
                    <a:spcPts val="500"/>
                  </a:spcAft>
                </a:pPr>
                <a:r>
                  <a:rPr lang="en-US" sz="2200" dirty="0"/>
                  <a:t>Every roommate </a:t>
                </a:r>
                <a14:m>
                  <m:oMath xmlns:m="http://schemas.openxmlformats.org/officeDocument/2006/math">
                    <m:r>
                      <a:rPr lang="en-US" sz="2200" b="0" i="1" smtClean="0">
                        <a:latin typeface="Cambria Math" panose="02040503050406030204" pitchFamily="18" charset="0"/>
                      </a:rPr>
                      <m:t>𝑖</m:t>
                    </m:r>
                  </m:oMath>
                </a14:m>
                <a:r>
                  <a:rPr lang="en-US" sz="2200" dirty="0"/>
                  <a:t> simultaneously and independently chooses the number of hours she spends cleaning,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𝑖</m:t>
                        </m:r>
                      </m:sub>
                    </m:sSub>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[0.24]</m:t>
                    </m:r>
                  </m:oMath>
                </a14:m>
                <a:r>
                  <a:rPr lang="en-US" sz="2200" dirty="0"/>
                  <a:t>.</a:t>
                </a:r>
              </a:p>
              <a:p>
                <a:pPr lvl="1">
                  <a:spcAft>
                    <a:spcPts val="1000"/>
                  </a:spcAft>
                </a:pPr>
                <a:r>
                  <a:rPr lang="en-US" sz="2200" dirty="0"/>
                  <a:t>Her utility from cleaning is</a:t>
                </a:r>
              </a:p>
              <a:p>
                <a:pPr marL="12700" lvl="1" indent="0">
                  <a:spcAft>
                    <a:spcPts val="500"/>
                  </a:spcAft>
                  <a:buNone/>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𝑖</m:t>
                          </m:r>
                        </m:sub>
                      </m:sSub>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𝑗</m:t>
                              </m:r>
                            </m:sub>
                          </m:sSub>
                        </m:e>
                      </m:d>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24−</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𝑖</m:t>
                              </m:r>
                            </m:sub>
                          </m:sSub>
                        </m:e>
                      </m:d>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𝛽</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h</m:t>
                          </m:r>
                        </m:e>
                        <m:sub>
                          <m:r>
                            <a:rPr lang="en-US" sz="2000" b="0" i="1" smtClean="0">
                              <a:latin typeface="Cambria Math" panose="02040503050406030204" pitchFamily="18" charset="0"/>
                              <a:ea typeface="Cambria Math" panose="02040503050406030204" pitchFamily="18" charset="0"/>
                            </a:rPr>
                            <m:t>𝑖</m:t>
                          </m:r>
                        </m:sub>
                      </m:sSub>
                      <m:d>
                        <m:dPr>
                          <m:ctrlPr>
                            <a:rPr lang="en-US" sz="2000" b="0" i="1" smtClean="0">
                              <a:latin typeface="Cambria Math" panose="02040503050406030204" pitchFamily="18" charset="0"/>
                              <a:ea typeface="Cambria Math" panose="02040503050406030204" pitchFamily="18" charset="0"/>
                            </a:rPr>
                          </m:ctrlPr>
                        </m:dPr>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h</m:t>
                              </m:r>
                            </m:e>
                            <m:sub>
                              <m:r>
                                <a:rPr lang="en-US" sz="2000" b="0" i="1" smtClean="0">
                                  <a:latin typeface="Cambria Math" panose="02040503050406030204" pitchFamily="18" charset="0"/>
                                  <a:ea typeface="Cambria Math" panose="02040503050406030204" pitchFamily="18" charset="0"/>
                                </a:rPr>
                                <m:t>𝑖</m:t>
                              </m:r>
                            </m:sub>
                          </m:sSub>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h</m:t>
                              </m:r>
                            </m:e>
                            <m:sub>
                              <m:r>
                                <a:rPr lang="en-US" sz="2000" b="0" i="1" smtClean="0">
                                  <a:latin typeface="Cambria Math" panose="02040503050406030204" pitchFamily="18" charset="0"/>
                                  <a:ea typeface="Cambria Math" panose="02040503050406030204" pitchFamily="18" charset="0"/>
                                </a:rPr>
                                <m:t>𝑗</m:t>
                              </m:r>
                            </m:sub>
                          </m:sSub>
                        </m:e>
                      </m:d>
                      <m:r>
                        <a:rPr lang="en-US" sz="2000" b="0" i="1" smtClean="0">
                          <a:latin typeface="Cambria Math" panose="02040503050406030204" pitchFamily="18" charset="0"/>
                          <a:ea typeface="Cambria Math" panose="02040503050406030204" pitchFamily="18" charset="0"/>
                        </a:rPr>
                        <m:t>.</m:t>
                      </m:r>
                    </m:oMath>
                  </m:oMathPara>
                </a14:m>
                <a:endParaRPr lang="en-US" sz="2000" dirty="0"/>
              </a:p>
              <a:p>
                <a:pPr lvl="2">
                  <a:spcBef>
                    <a:spcPts val="3500"/>
                  </a:spcBef>
                  <a:spcAft>
                    <a:spcPts val="500"/>
                  </a:spcAft>
                </a:pPr>
                <a14:m>
                  <m:oMath xmlns:m="http://schemas.openxmlformats.org/officeDocument/2006/math">
                    <m:d>
                      <m:dPr>
                        <m:ctrlPr>
                          <a:rPr lang="en-US" sz="1800" i="1">
                            <a:latin typeface="Cambria Math" panose="02040503050406030204" pitchFamily="18" charset="0"/>
                          </a:rPr>
                        </m:ctrlPr>
                      </m:dPr>
                      <m:e>
                        <m:r>
                          <a:rPr lang="en-US" sz="1800" i="1">
                            <a:latin typeface="Cambria Math" panose="02040503050406030204" pitchFamily="18" charset="0"/>
                          </a:rPr>
                          <m:t>24−</m:t>
                        </m:r>
                        <m:sSub>
                          <m:sSubPr>
                            <m:ctrlPr>
                              <a:rPr lang="en-US" sz="1800" i="1">
                                <a:latin typeface="Cambria Math" panose="02040503050406030204" pitchFamily="18" charset="0"/>
                              </a:rPr>
                            </m:ctrlPr>
                          </m:sSubPr>
                          <m:e>
                            <m:r>
                              <a:rPr lang="en-US" sz="1800" i="1">
                                <a:latin typeface="Cambria Math" panose="02040503050406030204" pitchFamily="18" charset="0"/>
                              </a:rPr>
                              <m:t>h</m:t>
                            </m:r>
                          </m:e>
                          <m:sub>
                            <m:r>
                              <a:rPr lang="en-US" sz="1800" i="1">
                                <a:latin typeface="Cambria Math" panose="02040503050406030204" pitchFamily="18" charset="0"/>
                              </a:rPr>
                              <m:t>𝑖</m:t>
                            </m:r>
                          </m:sub>
                        </m:sSub>
                      </m:e>
                    </m:d>
                  </m:oMath>
                </a14:m>
                <a:r>
                  <a:rPr lang="en-US" sz="1800" dirty="0"/>
                  <a:t> indicates the number of hours she enjoys in leisure.</a:t>
                </a:r>
              </a:p>
              <a:p>
                <a:pPr lvl="2">
                  <a:spcBef>
                    <a:spcPts val="0"/>
                  </a:spcBef>
                  <a:spcAft>
                    <a:spcPts val="500"/>
                  </a:spcAft>
                </a:pPr>
                <a14:m>
                  <m:oMath xmlns:m="http://schemas.openxmlformats.org/officeDocument/2006/math">
                    <m:r>
                      <a:rPr lang="en-US" sz="1800" i="1">
                        <a:latin typeface="Cambria Math" panose="02040503050406030204" pitchFamily="18" charset="0"/>
                        <a:ea typeface="Cambria Math" panose="02040503050406030204" pitchFamily="18" charset="0"/>
                      </a:rPr>
                      <m:t>𝛽</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h</m:t>
                        </m:r>
                      </m:e>
                      <m:sub>
                        <m:r>
                          <a:rPr lang="en-US" sz="1800" i="1">
                            <a:latin typeface="Cambria Math" panose="02040503050406030204" pitchFamily="18" charset="0"/>
                            <a:ea typeface="Cambria Math" panose="02040503050406030204" pitchFamily="18" charset="0"/>
                          </a:rPr>
                          <m:t>𝑖</m:t>
                        </m:r>
                      </m:sub>
                    </m:sSub>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h</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h</m:t>
                            </m:r>
                          </m:e>
                          <m:sub>
                            <m:r>
                              <a:rPr lang="en-US" sz="1800" i="1">
                                <a:latin typeface="Cambria Math" panose="02040503050406030204" pitchFamily="18" charset="0"/>
                                <a:ea typeface="Cambria Math" panose="02040503050406030204" pitchFamily="18" charset="0"/>
                              </a:rPr>
                              <m:t>𝑗</m:t>
                            </m:r>
                          </m:sub>
                        </m:sSub>
                      </m:e>
                    </m:d>
                  </m:oMath>
                </a14:m>
                <a:r>
                  <a:rPr lang="en-US" sz="1800" dirty="0"/>
                  <a:t> reflects the benefit she obtains from living in a cleaner apartment, which is increasing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h</m:t>
                        </m:r>
                      </m:e>
                      <m:sub>
                        <m:r>
                          <a:rPr lang="en-US" sz="1800" i="1">
                            <a:latin typeface="Cambria Math" panose="02040503050406030204" pitchFamily="18" charset="0"/>
                            <a:ea typeface="Cambria Math" panose="02040503050406030204" pitchFamily="18" charset="0"/>
                          </a:rPr>
                          <m:t>𝑖</m:t>
                        </m:r>
                      </m:sub>
                    </m:sSub>
                  </m:oMath>
                </a14:m>
                <a:r>
                  <a:rPr lang="en-US" sz="1800" dirty="0"/>
                  <a:t>,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h</m:t>
                        </m:r>
                      </m:e>
                      <m:sub>
                        <m:r>
                          <a:rPr lang="en-US" sz="1800" b="0" i="1" smtClean="0">
                            <a:latin typeface="Cambria Math" panose="02040503050406030204" pitchFamily="18" charset="0"/>
                            <a:ea typeface="Cambria Math" panose="02040503050406030204" pitchFamily="18" charset="0"/>
                          </a:rPr>
                          <m:t>𝑗</m:t>
                        </m:r>
                      </m:sub>
                    </m:sSub>
                  </m:oMath>
                </a14:m>
                <a:r>
                  <a:rPr lang="en-US" sz="1800" dirty="0"/>
                  <a:t>, and in parameter </a:t>
                </a:r>
                <a14:m>
                  <m:oMath xmlns:m="http://schemas.openxmlformats.org/officeDocument/2006/math">
                    <m:r>
                      <a:rPr lang="en-US" sz="1800" i="1" smtClean="0">
                        <a:latin typeface="Cambria Math" panose="02040503050406030204" pitchFamily="18" charset="0"/>
                        <a:ea typeface="Cambria Math" panose="02040503050406030204" pitchFamily="18" charset="0"/>
                      </a:rPr>
                      <m:t>𝛽</m:t>
                    </m:r>
                    <m:r>
                      <a:rPr lang="en-US" sz="1800" b="0" i="1" smtClean="0">
                        <a:latin typeface="Cambria Math" panose="02040503050406030204" pitchFamily="18" charset="0"/>
                        <a:ea typeface="Cambria Math" panose="02040503050406030204" pitchFamily="18" charset="0"/>
                      </a:rPr>
                      <m:t>&gt;0</m:t>
                    </m:r>
                  </m:oMath>
                </a14:m>
                <a:r>
                  <a:rPr lang="en-US" sz="1800" dirty="0"/>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685331" y="1352550"/>
                <a:ext cx="7886700" cy="4530726"/>
              </a:xfrm>
              <a:blipFill>
                <a:blip r:embed="rId2"/>
                <a:stretch>
                  <a:fillRect l="-696" t="-80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59</a:t>
            </a:fld>
            <a:endParaRPr lang="en-US"/>
          </a:p>
        </p:txBody>
      </p:sp>
      <p:sp>
        <p:nvSpPr>
          <p:cNvPr id="6" name="Left Brace 5">
            <a:extLst>
              <a:ext uri="{FF2B5EF4-FFF2-40B4-BE49-F238E27FC236}">
                <a16:creationId xmlns:a16="http://schemas.microsoft.com/office/drawing/2014/main" id="{546AA86E-5C34-8940-9F84-69CC545A587E}"/>
              </a:ext>
            </a:extLst>
          </p:cNvPr>
          <p:cNvSpPr/>
          <p:nvPr/>
        </p:nvSpPr>
        <p:spPr>
          <a:xfrm rot="16200000">
            <a:off x="4322617" y="3838969"/>
            <a:ext cx="174811" cy="1049059"/>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71550916-DB6C-2E42-AFE2-10FFFE3E4AC2}"/>
              </a:ext>
            </a:extLst>
          </p:cNvPr>
          <p:cNvSpPr txBox="1"/>
          <p:nvPr/>
        </p:nvSpPr>
        <p:spPr>
          <a:xfrm>
            <a:off x="4105044" y="4450903"/>
            <a:ext cx="688625" cy="276999"/>
          </a:xfrm>
          <a:prstGeom prst="rect">
            <a:avLst/>
          </a:prstGeom>
          <a:noFill/>
        </p:spPr>
        <p:txBody>
          <a:bodyPr wrap="square" rtlCol="0">
            <a:spAutoFit/>
          </a:bodyPr>
          <a:lstStyle/>
          <a:p>
            <a:r>
              <a:rPr lang="en-US" sz="1200" dirty="0"/>
              <a:t>Leisure</a:t>
            </a:r>
          </a:p>
        </p:txBody>
      </p:sp>
      <p:sp>
        <p:nvSpPr>
          <p:cNvPr id="10" name="Left Brace 9">
            <a:extLst>
              <a:ext uri="{FF2B5EF4-FFF2-40B4-BE49-F238E27FC236}">
                <a16:creationId xmlns:a16="http://schemas.microsoft.com/office/drawing/2014/main" id="{188F4317-77AA-3549-88F1-BCC62EBFC3D4}"/>
              </a:ext>
            </a:extLst>
          </p:cNvPr>
          <p:cNvSpPr/>
          <p:nvPr/>
        </p:nvSpPr>
        <p:spPr>
          <a:xfrm rot="16200000">
            <a:off x="5806592" y="3663193"/>
            <a:ext cx="174811" cy="1400611"/>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9496F5E3-AA81-8E4B-A635-61ADE7778F34}"/>
              </a:ext>
            </a:extLst>
          </p:cNvPr>
          <p:cNvSpPr txBox="1"/>
          <p:nvPr/>
        </p:nvSpPr>
        <p:spPr>
          <a:xfrm>
            <a:off x="5234488" y="4450904"/>
            <a:ext cx="1426167" cy="276999"/>
          </a:xfrm>
          <a:prstGeom prst="rect">
            <a:avLst/>
          </a:prstGeom>
          <a:noFill/>
        </p:spPr>
        <p:txBody>
          <a:bodyPr wrap="square" rtlCol="0">
            <a:spAutoFit/>
          </a:bodyPr>
          <a:lstStyle/>
          <a:p>
            <a:r>
              <a:rPr lang="en-US" sz="1200" dirty="0"/>
              <a:t>Cleaner apartment</a:t>
            </a:r>
          </a:p>
        </p:txBody>
      </p:sp>
    </p:spTree>
    <p:extLst>
      <p:ext uri="{BB962C8B-B14F-4D97-AF65-F5344CB8AC3E}">
        <p14:creationId xmlns:p14="http://schemas.microsoft.com/office/powerpoint/2010/main" val="42289329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nterior of empty bus">
            <a:extLst>
              <a:ext uri="{FF2B5EF4-FFF2-40B4-BE49-F238E27FC236}">
                <a16:creationId xmlns:a16="http://schemas.microsoft.com/office/drawing/2014/main" id="{49A2D1C3-CC1E-86DC-4C40-8D722E9FD091}"/>
              </a:ext>
            </a:extLst>
          </p:cNvPr>
          <p:cNvPicPr>
            <a:picLocks noChangeAspect="1"/>
          </p:cNvPicPr>
          <p:nvPr/>
        </p:nvPicPr>
        <p:blipFill>
          <a:blip r:embed="rId2"/>
          <a:srcRect l="36000" r="34619"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454004" y="-1"/>
            <a:ext cx="5004665" cy="914402"/>
          </a:xfrm>
        </p:spPr>
        <p:txBody>
          <a:bodyPr>
            <a:normAutofit/>
          </a:bodyPr>
          <a:lstStyle/>
          <a:p>
            <a:r>
              <a:rPr lang="en-US" dirty="0"/>
              <a:t>Public Goods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018570" y="1161494"/>
                <a:ext cx="6125409" cy="4535010"/>
              </a:xfrm>
            </p:spPr>
            <p:txBody>
              <a:bodyPr>
                <a:normAutofit/>
              </a:bodyPr>
              <a:lstStyle/>
              <a:p>
                <a:pPr>
                  <a:lnSpc>
                    <a:spcPct val="110000"/>
                  </a:lnSpc>
                  <a:spcAft>
                    <a:spcPts val="500"/>
                  </a:spcAft>
                </a:pPr>
                <a:r>
                  <a:rPr lang="en-US" sz="1600" i="1" dirty="0"/>
                  <a:t>Example 17.5 </a:t>
                </a:r>
                <a:r>
                  <a:rPr lang="en-US" sz="1600" dirty="0"/>
                  <a:t>(continued):</a:t>
                </a:r>
              </a:p>
              <a:p>
                <a:pPr lvl="1">
                  <a:lnSpc>
                    <a:spcPct val="110000"/>
                  </a:lnSpc>
                </a:pPr>
                <a:r>
                  <a:rPr lang="en-US" sz="1600" dirty="0"/>
                  <a:t>Roommate </a:t>
                </a:r>
                <a14:m>
                  <m:oMath xmlns:m="http://schemas.openxmlformats.org/officeDocument/2006/math">
                    <m:r>
                      <a:rPr lang="en-US" sz="1600" b="0" i="1" smtClean="0">
                        <a:latin typeface="Cambria Math" panose="02040503050406030204" pitchFamily="18" charset="0"/>
                      </a:rPr>
                      <m:t>𝑖</m:t>
                    </m:r>
                  </m:oMath>
                </a14:m>
                <a:r>
                  <a:rPr lang="en-US" sz="1600" dirty="0"/>
                  <a:t> chooses the hours she spends cleaning,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𝑖</m:t>
                        </m:r>
                      </m:sub>
                    </m:sSub>
                  </m:oMath>
                </a14:m>
                <a:r>
                  <a:rPr lang="en-US" sz="1600" dirty="0"/>
                  <a:t>, to maximize her utility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𝑢</m:t>
                        </m:r>
                      </m:e>
                      <m:sub>
                        <m:r>
                          <a:rPr lang="en-US" sz="1600" b="0" i="1" smtClean="0">
                            <a:latin typeface="Cambria Math" panose="02040503050406030204" pitchFamily="18" charset="0"/>
                          </a:rPr>
                          <m:t>𝑖</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𝑖</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𝑗</m:t>
                        </m:r>
                      </m:sub>
                    </m:sSub>
                  </m:oMath>
                </a14:m>
                <a:r>
                  <a:rPr lang="en-US" sz="1600" dirty="0"/>
                  <a:t>). Differentiating with respect to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𝑖</m:t>
                        </m:r>
                      </m:sub>
                    </m:sSub>
                  </m:oMath>
                </a14:m>
                <a:r>
                  <a:rPr lang="en-US" sz="1600" dirty="0"/>
                  <a:t>,</a:t>
                </a:r>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−1+2</m:t>
                      </m:r>
                      <m:r>
                        <a:rPr lang="en-US" sz="1600" b="0" i="1" smtClean="0">
                          <a:latin typeface="Cambria Math" panose="02040503050406030204" pitchFamily="18" charset="0"/>
                          <a:ea typeface="Cambria Math" panose="02040503050406030204" pitchFamily="18" charset="0"/>
                        </a:rPr>
                        <m:t>𝛽</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h</m:t>
                          </m:r>
                        </m:e>
                        <m:sub>
                          <m:r>
                            <a:rPr lang="en-US" sz="1600" b="0" i="1" smtClean="0">
                              <a:latin typeface="Cambria Math" panose="02040503050406030204" pitchFamily="18" charset="0"/>
                              <a:ea typeface="Cambria Math" panose="02040503050406030204" pitchFamily="18" charset="0"/>
                            </a:rPr>
                            <m:t>𝑖</m:t>
                          </m:r>
                        </m:sub>
                      </m:sSub>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𝛽</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h</m:t>
                          </m:r>
                        </m:e>
                        <m:sub>
                          <m:r>
                            <a:rPr lang="en-US" sz="1600" b="0" i="1" smtClean="0">
                              <a:latin typeface="Cambria Math" panose="02040503050406030204" pitchFamily="18" charset="0"/>
                              <a:ea typeface="Cambria Math" panose="02040503050406030204" pitchFamily="18" charset="0"/>
                            </a:rPr>
                            <m:t>𝑗</m:t>
                          </m:r>
                        </m:sub>
                      </m:sSub>
                      <m:r>
                        <a:rPr lang="en-US" sz="1600" b="0" i="1" smtClean="0">
                          <a:latin typeface="Cambria Math" panose="02040503050406030204" pitchFamily="18" charset="0"/>
                          <a:ea typeface="Cambria Math" panose="02040503050406030204" pitchFamily="18" charset="0"/>
                        </a:rPr>
                        <m:t>=0,</m:t>
                      </m:r>
                    </m:oMath>
                  </m:oMathPara>
                </a14:m>
                <a:endParaRPr lang="en-US" sz="1600" b="0" dirty="0">
                  <a:ea typeface="Cambria Math" panose="02040503050406030204" pitchFamily="18" charset="0"/>
                </a:endParaRPr>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𝛽</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h</m:t>
                          </m:r>
                        </m:e>
                        <m:sub>
                          <m:r>
                            <a:rPr lang="en-US" sz="1600" b="0" i="1" smtClean="0">
                              <a:latin typeface="Cambria Math" panose="02040503050406030204" pitchFamily="18" charset="0"/>
                              <a:ea typeface="Cambria Math" panose="02040503050406030204" pitchFamily="18" charset="0"/>
                            </a:rPr>
                            <m:t>𝑖</m:t>
                          </m:r>
                        </m:sub>
                      </m:sSub>
                      <m:r>
                        <a:rPr lang="en-US" sz="1600" b="0" i="1" smtClean="0">
                          <a:latin typeface="Cambria Math" panose="02040503050406030204" pitchFamily="18" charset="0"/>
                          <a:ea typeface="Cambria Math" panose="02040503050406030204" pitchFamily="18" charset="0"/>
                        </a:rPr>
                        <m:t>=1−</m:t>
                      </m:r>
                      <m:r>
                        <a:rPr lang="en-US" sz="1600" b="0" i="1" smtClean="0">
                          <a:latin typeface="Cambria Math" panose="02040503050406030204" pitchFamily="18" charset="0"/>
                          <a:ea typeface="Cambria Math" panose="02040503050406030204" pitchFamily="18" charset="0"/>
                        </a:rPr>
                        <m:t>𝛽</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h</m:t>
                          </m:r>
                        </m:e>
                        <m:sub>
                          <m:r>
                            <a:rPr lang="en-US" sz="1600" b="0" i="1" smtClean="0">
                              <a:latin typeface="Cambria Math" panose="02040503050406030204" pitchFamily="18" charset="0"/>
                              <a:ea typeface="Cambria Math" panose="02040503050406030204" pitchFamily="18" charset="0"/>
                            </a:rPr>
                            <m:t>𝑗</m:t>
                          </m:r>
                        </m:sub>
                      </m:sSub>
                      <m:r>
                        <a:rPr lang="en-US" sz="1600" b="0" i="1" smtClean="0">
                          <a:latin typeface="Cambria Math" panose="02040503050406030204" pitchFamily="18" charset="0"/>
                          <a:ea typeface="Cambria Math" panose="02040503050406030204" pitchFamily="18" charset="0"/>
                        </a:rPr>
                        <m:t>.</m:t>
                      </m:r>
                    </m:oMath>
                  </m:oMathPara>
                </a14:m>
                <a:endParaRPr lang="en-US" sz="1600" dirty="0"/>
              </a:p>
              <a:p>
                <a:pPr lvl="1">
                  <a:lnSpc>
                    <a:spcPct val="110000"/>
                  </a:lnSpc>
                  <a:spcAft>
                    <a:spcPts val="500"/>
                  </a:spcAft>
                </a:pPr>
                <a:r>
                  <a:rPr lang="en-US" sz="1600" dirty="0"/>
                  <a:t>Solving for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𝑖</m:t>
                        </m:r>
                      </m:sub>
                    </m:sSub>
                  </m:oMath>
                </a14:m>
                <a:r>
                  <a:rPr lang="en-US" sz="1600" dirty="0"/>
                  <a:t>,</a:t>
                </a:r>
              </a:p>
              <a:p>
                <a:pPr marL="12700" lvl="1" indent="0">
                  <a:lnSpc>
                    <a:spcPct val="110000"/>
                  </a:lnSpc>
                  <a:spcAft>
                    <a:spcPts val="500"/>
                  </a:spcAft>
                  <a:buNone/>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𝑖</m:t>
                          </m:r>
                        </m:sub>
                      </m:sSub>
                      <m:r>
                        <a:rPr lang="en-US" sz="1600" b="0" i="1" smtClean="0">
                          <a:latin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h</m:t>
                          </m:r>
                        </m:e>
                        <m:sub>
                          <m:r>
                            <a:rPr lang="en-US" sz="1600" b="0" i="1" smtClean="0">
                              <a:latin typeface="Cambria Math" panose="02040503050406030204" pitchFamily="18" charset="0"/>
                              <a:ea typeface="Cambria Math" panose="02040503050406030204" pitchFamily="18" charset="0"/>
                            </a:rPr>
                            <m:t>𝑗</m:t>
                          </m:r>
                        </m:sub>
                      </m:sSub>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r>
                            <a:rPr lang="en-US" sz="1600" i="1">
                              <a:latin typeface="Cambria Math" panose="02040503050406030204" pitchFamily="18" charset="0"/>
                              <a:ea typeface="Cambria Math" panose="02040503050406030204" pitchFamily="18" charset="0"/>
                            </a:rPr>
                            <m:t>𝛽</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h</m:t>
                              </m:r>
                            </m:e>
                            <m:sub>
                              <m:r>
                                <a:rPr lang="en-US" sz="1600" i="1">
                                  <a:latin typeface="Cambria Math" panose="02040503050406030204" pitchFamily="18" charset="0"/>
                                  <a:ea typeface="Cambria Math" panose="02040503050406030204" pitchFamily="18" charset="0"/>
                                </a:rPr>
                                <m:t>𝑗</m:t>
                              </m:r>
                            </m:sub>
                          </m:sSub>
                        </m:num>
                        <m:den>
                          <m:r>
                            <a:rPr lang="en-US" sz="1600" b="0" i="1" smtClean="0">
                              <a:latin typeface="Cambria Math" panose="02040503050406030204" pitchFamily="18" charset="0"/>
                            </a:rPr>
                            <m:t>2</m:t>
                          </m:r>
                          <m:r>
                            <a:rPr lang="en-US" sz="1600" i="1">
                              <a:latin typeface="Cambria Math" panose="02040503050406030204" pitchFamily="18" charset="0"/>
                              <a:ea typeface="Cambria Math" panose="02040503050406030204" pitchFamily="18" charset="0"/>
                            </a:rPr>
                            <m:t>𝛽</m:t>
                          </m:r>
                        </m:den>
                      </m:f>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r>
                            <a:rPr lang="en-US" sz="1600" i="1">
                              <a:latin typeface="Cambria Math" panose="02040503050406030204" pitchFamily="18" charset="0"/>
                              <a:ea typeface="Cambria Math" panose="02040503050406030204" pitchFamily="18" charset="0"/>
                            </a:rPr>
                            <m:t>𝛽</m:t>
                          </m:r>
                        </m:den>
                      </m:f>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den>
                      </m:f>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h</m:t>
                          </m:r>
                        </m:e>
                        <m:sub>
                          <m:r>
                            <a:rPr lang="en-US" sz="1600" i="1">
                              <a:latin typeface="Cambria Math" panose="02040503050406030204" pitchFamily="18" charset="0"/>
                              <a:ea typeface="Cambria Math" panose="02040503050406030204" pitchFamily="18" charset="0"/>
                            </a:rPr>
                            <m:t>𝑗</m:t>
                          </m:r>
                        </m:sub>
                      </m:sSub>
                      <m:r>
                        <a:rPr lang="en-US" sz="1600" b="0" i="1" smtClean="0">
                          <a:latin typeface="Cambria Math" panose="02040503050406030204" pitchFamily="18" charset="0"/>
                          <a:ea typeface="Cambria Math" panose="02040503050406030204" pitchFamily="18" charset="0"/>
                        </a:rPr>
                        <m:t>.</m:t>
                      </m:r>
                    </m:oMath>
                  </m:oMathPara>
                </a14:m>
                <a:endParaRPr lang="en-US" sz="1600" dirty="0"/>
              </a:p>
              <a:p>
                <a:pPr lvl="1">
                  <a:lnSpc>
                    <a:spcPct val="110000"/>
                  </a:lnSpc>
                  <a:spcBef>
                    <a:spcPts val="1000"/>
                  </a:spcBef>
                  <a:spcAft>
                    <a:spcPts val="500"/>
                  </a:spcAft>
                </a:pPr>
                <a:r>
                  <a:rPr lang="en-US" sz="1600" dirty="0"/>
                  <a:t>This expression determines the optimal cleaning time for individual </a:t>
                </a:r>
                <a14:m>
                  <m:oMath xmlns:m="http://schemas.openxmlformats.org/officeDocument/2006/math">
                    <m:r>
                      <a:rPr lang="en-US" sz="1600" b="0" i="1" smtClean="0">
                        <a:latin typeface="Cambria Math" panose="02040503050406030204" pitchFamily="18" charset="0"/>
                      </a:rPr>
                      <m:t>𝑖</m:t>
                    </m:r>
                  </m:oMath>
                </a14:m>
                <a:r>
                  <a:rPr lang="en-US" sz="1600" dirty="0"/>
                  <a:t>, as a function of individual </a:t>
                </a:r>
                <a14:m>
                  <m:oMath xmlns:m="http://schemas.openxmlformats.org/officeDocument/2006/math">
                    <m:r>
                      <a:rPr lang="en-US" sz="1600" i="1" dirty="0" smtClean="0">
                        <a:latin typeface="Cambria Math" panose="02040503050406030204" pitchFamily="18" charset="0"/>
                      </a:rPr>
                      <m:t>𝑗</m:t>
                    </m:r>
                  </m:oMath>
                </a14:m>
                <a:r>
                  <a:rPr lang="en-US" sz="1600" dirty="0"/>
                  <a:t>’s cleaning time. It can be understood as a “best response function.”</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018570" y="1161494"/>
                <a:ext cx="6125409" cy="4535010"/>
              </a:xfrm>
              <a:blipFill>
                <a:blip r:embed="rId4"/>
                <a:stretch>
                  <a:fillRect l="-398" t="-13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60</a:t>
            </a:fld>
            <a:endParaRPr lang="en-US"/>
          </a:p>
        </p:txBody>
      </p:sp>
    </p:spTree>
    <p:extLst>
      <p:ext uri="{BB962C8B-B14F-4D97-AF65-F5344CB8AC3E}">
        <p14:creationId xmlns:p14="http://schemas.microsoft.com/office/powerpoint/2010/main" val="40552893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685332" y="0"/>
            <a:ext cx="7773338" cy="1596177"/>
          </a:xfrm>
        </p:spPr>
        <p:txBody>
          <a:bodyPr/>
          <a:lstStyle/>
          <a:p>
            <a:pPr algn="ctr"/>
            <a:r>
              <a:rPr lang="en-US" dirty="0">
                <a:solidFill>
                  <a:srgbClr val="0070C0"/>
                </a:solidFill>
              </a:rPr>
              <a:t>Public Goods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497150" y="1261280"/>
                <a:ext cx="8074880" cy="4530726"/>
              </a:xfrm>
            </p:spPr>
            <p:txBody>
              <a:bodyPr>
                <a:normAutofit/>
              </a:bodyPr>
              <a:lstStyle/>
              <a:p>
                <a:pPr>
                  <a:spcAft>
                    <a:spcPts val="500"/>
                  </a:spcAft>
                </a:pPr>
                <a:r>
                  <a:rPr lang="en-US" sz="2400" i="1" dirty="0">
                    <a:solidFill>
                      <a:srgbClr val="0070C0"/>
                    </a:solidFill>
                  </a:rPr>
                  <a:t>Example 17.5 </a:t>
                </a:r>
                <a:r>
                  <a:rPr lang="en-US" sz="2400" dirty="0"/>
                  <a:t>(continued):</a:t>
                </a:r>
              </a:p>
              <a:p>
                <a:pPr lvl="1">
                  <a:spcAft>
                    <a:spcPts val="500"/>
                  </a:spcAft>
                </a:pPr>
                <a:r>
                  <a:rPr lang="en-US" sz="2200" dirty="0"/>
                  <a:t>Roommate </a:t>
                </a:r>
                <a14:m>
                  <m:oMath xmlns:m="http://schemas.openxmlformats.org/officeDocument/2006/math">
                    <m:r>
                      <a:rPr lang="en-US" sz="2200" i="1" dirty="0" smtClean="0">
                        <a:latin typeface="Cambria Math" panose="02040503050406030204" pitchFamily="18" charset="0"/>
                      </a:rPr>
                      <m:t>𝑖</m:t>
                    </m:r>
                  </m:oMath>
                </a14:m>
                <a:r>
                  <a:rPr lang="en-US" sz="2200" dirty="0"/>
                  <a:t>’s best response function,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h</m:t>
                        </m:r>
                      </m:e>
                      <m:sub>
                        <m:r>
                          <a:rPr lang="en-US" sz="2000" i="1">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h</m:t>
                        </m:r>
                      </m:e>
                      <m:sub>
                        <m:r>
                          <a:rPr lang="en-US" sz="2000" i="1">
                            <a:latin typeface="Cambria Math" panose="02040503050406030204" pitchFamily="18" charset="0"/>
                            <a:ea typeface="Cambria Math" panose="02040503050406030204" pitchFamily="18" charset="0"/>
                          </a:rPr>
                          <m:t>𝑗</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r>
                          <a:rPr lang="en-US" sz="2000" i="1">
                            <a:latin typeface="Cambria Math" panose="02040503050406030204" pitchFamily="18" charset="0"/>
                            <a:ea typeface="Cambria Math" panose="02040503050406030204" pitchFamily="18" charset="0"/>
                          </a:rPr>
                          <m:t>𝛽</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h</m:t>
                        </m:r>
                      </m:e>
                      <m:sub>
                        <m:r>
                          <a:rPr lang="en-US" sz="2000" i="1">
                            <a:latin typeface="Cambria Math" panose="02040503050406030204" pitchFamily="18" charset="0"/>
                            <a:ea typeface="Cambria Math" panose="02040503050406030204" pitchFamily="18" charset="0"/>
                          </a:rPr>
                          <m:t>𝑗</m:t>
                        </m:r>
                      </m:sub>
                    </m:sSub>
                  </m:oMath>
                </a14:m>
                <a:r>
                  <a:rPr lang="en-US" sz="2000" dirty="0"/>
                  <a:t>.</a:t>
                </a:r>
              </a:p>
              <a:p>
                <a:pPr marL="914400" lvl="2" indent="0">
                  <a:spcAft>
                    <a:spcPts val="500"/>
                  </a:spcAft>
                  <a:buNone/>
                </a:pPr>
                <a:endParaRPr lang="en-US" sz="18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497150" y="1261280"/>
                <a:ext cx="8074880" cy="4530726"/>
              </a:xfrm>
              <a:blipFill>
                <a:blip r:embed="rId2"/>
                <a:stretch>
                  <a:fillRect l="-1057" t="-13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61</a:t>
            </a:fld>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77AF0A2-2200-2C4B-A70E-0D29578A9F3F}"/>
                  </a:ext>
                </a:extLst>
              </p:cNvPr>
              <p:cNvSpPr txBox="1"/>
              <p:nvPr/>
            </p:nvSpPr>
            <p:spPr>
              <a:xfrm>
                <a:off x="1248719" y="2539313"/>
                <a:ext cx="3048552" cy="3138423"/>
              </a:xfrm>
              <a:prstGeom prst="rect">
                <a:avLst/>
              </a:prstGeom>
              <a:noFill/>
            </p:spPr>
            <p:txBody>
              <a:bodyPr wrap="square" rtlCol="0">
                <a:spAutoFit/>
              </a:bodyPr>
              <a:lstStyle/>
              <a:p>
                <a:pPr marL="239713" indent="-227013">
                  <a:lnSpc>
                    <a:spcPct val="90000"/>
                  </a:lnSpc>
                  <a:spcBef>
                    <a:spcPts val="1000"/>
                  </a:spcBef>
                  <a:buFont typeface="Arial" panose="020B0604020202020204" pitchFamily="34" charset="0"/>
                  <a:buChar char="•"/>
                </a:pPr>
                <a:r>
                  <a:rPr lang="en-US" dirty="0"/>
                  <a:t>When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𝑗</m:t>
                        </m:r>
                      </m:sub>
                    </m:sSub>
                    <m:r>
                      <a:rPr lang="en-US" b="0" i="1" smtClean="0">
                        <a:latin typeface="Cambria Math" panose="02040503050406030204" pitchFamily="18" charset="0"/>
                      </a:rPr>
                      <m:t>=0</m:t>
                    </m:r>
                  </m:oMath>
                </a14:m>
                <a:r>
                  <a:rPr lang="en-US" dirty="0"/>
                  <a: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𝛽</m:t>
                        </m:r>
                      </m:den>
                    </m:f>
                  </m:oMath>
                </a14:m>
                <a:r>
                  <a:rPr lang="en-US" dirty="0"/>
                  <a:t>.</a:t>
                </a:r>
              </a:p>
              <a:p>
                <a:pPr marL="239713" indent="-227013">
                  <a:lnSpc>
                    <a:spcPct val="90000"/>
                  </a:lnSpc>
                  <a:spcBef>
                    <a:spcPts val="1000"/>
                  </a:spcBef>
                  <a:buFont typeface="Arial" panose="020B0604020202020204" pitchFamily="34" charset="0"/>
                  <a:buChar char="•"/>
                </a:pPr>
                <a:r>
                  <a:rPr lang="en-US" dirty="0"/>
                  <a:t>When roommate </a:t>
                </a:r>
                <a14:m>
                  <m:oMath xmlns:m="http://schemas.openxmlformats.org/officeDocument/2006/math">
                    <m:r>
                      <a:rPr lang="en-US" i="1" dirty="0" smtClean="0">
                        <a:latin typeface="Cambria Math" panose="02040503050406030204" pitchFamily="18" charset="0"/>
                      </a:rPr>
                      <m:t>𝑗</m:t>
                    </m:r>
                  </m:oMath>
                </a14:m>
                <a:r>
                  <a:rPr lang="en-US" dirty="0"/>
                  <a:t> increases her cleaning time, roommate </a:t>
                </a:r>
                <a14:m>
                  <m:oMath xmlns:m="http://schemas.openxmlformats.org/officeDocument/2006/math">
                    <m:r>
                      <a:rPr lang="en-US" i="1" dirty="0" smtClean="0">
                        <a:latin typeface="Cambria Math" panose="02040503050406030204" pitchFamily="18" charset="0"/>
                      </a:rPr>
                      <m:t>𝑖</m:t>
                    </m:r>
                  </m:oMath>
                </a14:m>
                <a:r>
                  <a:rPr lang="en-US" dirty="0"/>
                  <a:t> decreases her own because </a:t>
                </a:r>
                <a14:m>
                  <m:oMath xmlns:m="http://schemas.openxmlformats.org/officeDocument/2006/math">
                    <m:r>
                      <a:rPr lang="en-US" i="1" dirty="0" smtClean="0">
                        <a:latin typeface="Cambria Math" panose="02040503050406030204" pitchFamily="18" charset="0"/>
                      </a:rPr>
                      <m:t>𝑖</m:t>
                    </m:r>
                  </m:oMath>
                </a14:m>
                <a:r>
                  <a:rPr lang="en-US" dirty="0"/>
                  <a:t> can free-ride off </a:t>
                </a:r>
                <a14:m>
                  <m:oMath xmlns:m="http://schemas.openxmlformats.org/officeDocument/2006/math">
                    <m:r>
                      <a:rPr lang="en-US" i="1" dirty="0" smtClean="0">
                        <a:latin typeface="Cambria Math" panose="02040503050406030204" pitchFamily="18" charset="0"/>
                      </a:rPr>
                      <m:t>𝑗</m:t>
                    </m:r>
                  </m:oMath>
                </a14:m>
                <a:r>
                  <a:rPr lang="en-US" dirty="0"/>
                  <a:t>’s cleaning time.</a:t>
                </a:r>
              </a:p>
              <a:p>
                <a:pPr marL="239713" indent="-227013">
                  <a:lnSpc>
                    <a:spcPct val="90000"/>
                  </a:lnSpc>
                  <a:spcBef>
                    <a:spcPts val="1000"/>
                  </a:spcBef>
                  <a:buFont typeface="Arial" panose="020B0604020202020204" pitchFamily="34" charset="0"/>
                  <a:buChar char="•"/>
                </a:pPr>
                <a:r>
                  <a:rPr lang="en-US" dirty="0"/>
                  <a:t>When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𝑗</m:t>
                        </m:r>
                      </m:sub>
                    </m:sSub>
                    <m:r>
                      <a:rPr lang="en-US"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ea typeface="Cambria Math" panose="02040503050406030204" pitchFamily="18" charset="0"/>
                          </a:rPr>
                          <m:t>𝛽</m:t>
                        </m:r>
                      </m:den>
                    </m:f>
                  </m:oMath>
                </a14:m>
                <a:r>
                  <a:rPr lang="en-US" dirty="0"/>
                  <a:t>, roommate </a:t>
                </a:r>
                <a14:m>
                  <m:oMath xmlns:m="http://schemas.openxmlformats.org/officeDocument/2006/math">
                    <m:r>
                      <a:rPr lang="en-US" b="0" i="1" dirty="0" smtClean="0">
                        <a:latin typeface="Cambria Math" panose="02040503050406030204" pitchFamily="18" charset="0"/>
                      </a:rPr>
                      <m:t>𝑖</m:t>
                    </m:r>
                  </m:oMath>
                </a14:m>
                <a:r>
                  <a:rPr lang="en-US" dirty="0"/>
                  <a:t> does not spend time cleaning.</a:t>
                </a:r>
              </a:p>
              <a:p>
                <a:pPr marL="12700"/>
                <a:endParaRPr lang="en-US" dirty="0"/>
              </a:p>
            </p:txBody>
          </p:sp>
        </mc:Choice>
        <mc:Fallback xmlns="">
          <p:sp>
            <p:nvSpPr>
              <p:cNvPr id="9" name="TextBox 8">
                <a:extLst>
                  <a:ext uri="{FF2B5EF4-FFF2-40B4-BE49-F238E27FC236}">
                    <a16:creationId xmlns:a16="http://schemas.microsoft.com/office/drawing/2014/main" id="{F77AF0A2-2200-2C4B-A70E-0D29578A9F3F}"/>
                  </a:ext>
                </a:extLst>
              </p:cNvPr>
              <p:cNvSpPr txBox="1">
                <a:spLocks noRot="1" noChangeAspect="1" noMove="1" noResize="1" noEditPoints="1" noAdjustHandles="1" noChangeArrowheads="1" noChangeShapeType="1" noTextEdit="1"/>
              </p:cNvSpPr>
              <p:nvPr/>
            </p:nvSpPr>
            <p:spPr>
              <a:xfrm>
                <a:off x="1248719" y="2539313"/>
                <a:ext cx="3048552" cy="3138423"/>
              </a:xfrm>
              <a:prstGeom prst="rect">
                <a:avLst/>
              </a:prstGeom>
              <a:blipFill>
                <a:blip r:embed="rId3"/>
                <a:stretch>
                  <a:fillRect l="-1000" t="-389" r="-1600"/>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A89E8B6A-C7D8-274E-A9F7-B44B5B9E18AB}"/>
              </a:ext>
            </a:extLst>
          </p:cNvPr>
          <p:cNvGrpSpPr/>
          <p:nvPr/>
        </p:nvGrpSpPr>
        <p:grpSpPr>
          <a:xfrm>
            <a:off x="4724051" y="2924443"/>
            <a:ext cx="3479588" cy="2753293"/>
            <a:chOff x="4724051" y="2924443"/>
            <a:chExt cx="3479588" cy="2753293"/>
          </a:xfrm>
        </p:grpSpPr>
        <p:pic>
          <p:nvPicPr>
            <p:cNvPr id="7" name="Picture 6">
              <a:extLst>
                <a:ext uri="{FF2B5EF4-FFF2-40B4-BE49-F238E27FC236}">
                  <a16:creationId xmlns:a16="http://schemas.microsoft.com/office/drawing/2014/main" id="{FE641A05-9592-E54E-85B8-43BF81254ECA}"/>
                </a:ext>
              </a:extLst>
            </p:cNvPr>
            <p:cNvPicPr>
              <a:picLocks noChangeAspect="1"/>
            </p:cNvPicPr>
            <p:nvPr/>
          </p:nvPicPr>
          <p:blipFill>
            <a:blip r:embed="rId4"/>
            <a:stretch>
              <a:fillRect/>
            </a:stretch>
          </p:blipFill>
          <p:spPr>
            <a:xfrm>
              <a:off x="4846730" y="2924443"/>
              <a:ext cx="3356909" cy="2672277"/>
            </a:xfrm>
            <a:prstGeom prst="rect">
              <a:avLst/>
            </a:prstGeom>
          </p:spPr>
        </p:pic>
        <p:sp>
          <p:nvSpPr>
            <p:cNvPr id="10" name="TextBox 9">
              <a:extLst>
                <a:ext uri="{FF2B5EF4-FFF2-40B4-BE49-F238E27FC236}">
                  <a16:creationId xmlns:a16="http://schemas.microsoft.com/office/drawing/2014/main" id="{0B1B1AF2-ADDF-D24B-AFFE-CF90618E4D91}"/>
                </a:ext>
              </a:extLst>
            </p:cNvPr>
            <p:cNvSpPr txBox="1"/>
            <p:nvPr/>
          </p:nvSpPr>
          <p:spPr>
            <a:xfrm>
              <a:off x="4724051" y="5400737"/>
              <a:ext cx="879921" cy="276999"/>
            </a:xfrm>
            <a:prstGeom prst="rect">
              <a:avLst/>
            </a:prstGeom>
            <a:noFill/>
          </p:spPr>
          <p:txBody>
            <a:bodyPr wrap="none" rtlCol="0">
              <a:spAutoFit/>
            </a:bodyPr>
            <a:lstStyle/>
            <a:p>
              <a:r>
                <a:rPr lang="en-US" sz="1200" dirty="0"/>
                <a:t>Figure 17.3</a:t>
              </a:r>
            </a:p>
          </p:txBody>
        </p:sp>
      </p:grpSp>
    </p:spTree>
    <p:extLst>
      <p:ext uri="{BB962C8B-B14F-4D97-AF65-F5344CB8AC3E}">
        <p14:creationId xmlns:p14="http://schemas.microsoft.com/office/powerpoint/2010/main" val="35579908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5917"/>
            <a:ext cx="7773338" cy="1596177"/>
          </a:xfrm>
        </p:spPr>
        <p:txBody>
          <a:bodyPr/>
          <a:lstStyle/>
          <a:p>
            <a:pPr algn="ctr"/>
            <a:r>
              <a:rPr lang="en-US" dirty="0">
                <a:solidFill>
                  <a:srgbClr val="0070C0"/>
                </a:solidFill>
              </a:rPr>
              <a:t>Public Goods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85330" y="1352550"/>
                <a:ext cx="7886700" cy="4530726"/>
              </a:xfrm>
            </p:spPr>
            <p:txBody>
              <a:bodyPr>
                <a:normAutofit fontScale="85000" lnSpcReduction="20000"/>
              </a:bodyPr>
              <a:lstStyle/>
              <a:p>
                <a:pPr>
                  <a:spcAft>
                    <a:spcPts val="500"/>
                  </a:spcAft>
                </a:pPr>
                <a:r>
                  <a:rPr lang="en-US" sz="2400" i="1" dirty="0">
                    <a:solidFill>
                      <a:srgbClr val="0070C0"/>
                    </a:solidFill>
                  </a:rPr>
                  <a:t>Example 17.5 </a:t>
                </a:r>
                <a:r>
                  <a:rPr lang="en-US" sz="2400" dirty="0"/>
                  <a:t>(continued):</a:t>
                </a:r>
              </a:p>
              <a:p>
                <a:pPr lvl="1">
                  <a:spcBef>
                    <a:spcPts val="0"/>
                  </a:spcBef>
                  <a:spcAft>
                    <a:spcPts val="500"/>
                  </a:spcAft>
                </a:pPr>
                <a:r>
                  <a:rPr lang="en-US" sz="2200" dirty="0"/>
                  <a:t>A symmetric best response function applies to roommate </a:t>
                </a:r>
                <a14:m>
                  <m:oMath xmlns:m="http://schemas.openxmlformats.org/officeDocument/2006/math">
                    <m:r>
                      <a:rPr lang="en-US" sz="2000" i="1" dirty="0" smtClean="0">
                        <a:latin typeface="Cambria Math" panose="02040503050406030204" pitchFamily="18" charset="0"/>
                      </a:rPr>
                      <m:t>𝑗</m:t>
                    </m:r>
                  </m:oMath>
                </a14:m>
                <a:r>
                  <a:rPr lang="en-US" sz="2200" dirty="0"/>
                  <a:t>,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𝑗</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𝑖</m:t>
                        </m:r>
                      </m:sub>
                    </m:sSub>
                  </m:oMath>
                </a14:m>
                <a:r>
                  <a:rPr lang="en-US" sz="2000" dirty="0"/>
                  <a:t>)</a:t>
                </a:r>
                <a:r>
                  <a:rPr lang="en-US" sz="1800" dirty="0"/>
                  <a:t>.</a:t>
                </a:r>
                <a:endParaRPr lang="en-US" sz="2000" dirty="0"/>
              </a:p>
              <a:p>
                <a:pPr lvl="1">
                  <a:spcAft>
                    <a:spcPts val="500"/>
                  </a:spcAft>
                </a:pPr>
                <a:r>
                  <a:rPr lang="en-US" sz="2200" dirty="0"/>
                  <a:t>Invoking symmetry, </a:t>
                </a:r>
                <a14:m>
                  <m:oMath xmlns:m="http://schemas.openxmlformats.org/officeDocument/2006/math">
                    <m:sSubSup>
                      <m:sSubSupPr>
                        <m:ctrlPr>
                          <a:rPr lang="en-US" sz="2000" i="1" smtClean="0">
                            <a:latin typeface="Cambria Math" panose="02040503050406030204" pitchFamily="18" charset="0"/>
                          </a:rPr>
                        </m:ctrlPr>
                      </m:sSubSupPr>
                      <m:e>
                        <m:r>
                          <a:rPr lang="en-US" sz="2000" b="0" i="1" smtClean="0">
                            <a:latin typeface="Cambria Math" panose="02040503050406030204" pitchFamily="18" charset="0"/>
                          </a:rPr>
                          <m:t>h</m:t>
                        </m:r>
                      </m:e>
                      <m:sub>
                        <m:r>
                          <a:rPr lang="en-US" sz="2000" b="0" i="1" smtClean="0">
                            <a:latin typeface="Cambria Math" panose="02040503050406030204" pitchFamily="18" charset="0"/>
                          </a:rPr>
                          <m:t>𝑖</m:t>
                        </m:r>
                      </m:sub>
                      <m:sup>
                        <m:r>
                          <a:rPr lang="en-US" sz="2000" b="0" i="1" smtClean="0">
                            <a:latin typeface="Cambria Math" panose="02040503050406030204" pitchFamily="18" charset="0"/>
                          </a:rPr>
                          <m:t>∗</m:t>
                        </m:r>
                      </m:sup>
                    </m:sSubSup>
                    <m:r>
                      <a:rPr lang="en-US" sz="2000" b="0" i="1" smtClean="0">
                        <a:latin typeface="Cambria Math" panose="02040503050406030204" pitchFamily="18" charset="0"/>
                      </a:rPr>
                      <m:t>=</m:t>
                    </m:r>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h</m:t>
                        </m:r>
                      </m:e>
                      <m:sub>
                        <m:r>
                          <a:rPr lang="en-US" sz="2000" b="0" i="1" smtClean="0">
                            <a:latin typeface="Cambria Math" panose="02040503050406030204" pitchFamily="18" charset="0"/>
                          </a:rPr>
                          <m:t>𝑗</m:t>
                        </m:r>
                      </m:sub>
                      <m:sup>
                        <m:r>
                          <a:rPr lang="en-US" sz="2000" b="0" i="1" smtClean="0">
                            <a:latin typeface="Cambria Math" panose="02040503050406030204" pitchFamily="18" charset="0"/>
                          </a:rPr>
                          <m:t>∗</m:t>
                        </m:r>
                      </m:sup>
                    </m:sSubSup>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h</m:t>
                        </m:r>
                      </m:e>
                      <m:sup>
                        <m:r>
                          <a:rPr lang="en-US" sz="2000" b="0" i="1" smtClean="0">
                            <a:latin typeface="Cambria Math" panose="02040503050406030204" pitchFamily="18" charset="0"/>
                          </a:rPr>
                          <m:t>∗</m:t>
                        </m:r>
                      </m:sup>
                    </m:sSup>
                  </m:oMath>
                </a14:m>
                <a:r>
                  <a:rPr lang="en-US" sz="2200" dirty="0"/>
                  <a:t>.</a:t>
                </a:r>
              </a:p>
              <a:p>
                <a:pPr lvl="1">
                  <a:spcAft>
                    <a:spcPts val="1000"/>
                  </a:spcAft>
                </a:pPr>
                <a:r>
                  <a:rPr lang="en-US" sz="2200" dirty="0"/>
                  <a:t>Inserting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h</m:t>
                        </m:r>
                      </m:e>
                      <m:sup>
                        <m:r>
                          <a:rPr lang="en-US" sz="2000" b="0" i="1" smtClean="0">
                            <a:latin typeface="Cambria Math" panose="02040503050406030204" pitchFamily="18" charset="0"/>
                          </a:rPr>
                          <m:t>∗</m:t>
                        </m:r>
                      </m:sup>
                    </m:sSup>
                  </m:oMath>
                </a14:m>
                <a:r>
                  <a:rPr lang="en-US" sz="2000" dirty="0"/>
                  <a:t> </a:t>
                </a:r>
                <a:r>
                  <a:rPr lang="en-US" sz="2200" dirty="0"/>
                  <a:t>into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h</m:t>
                        </m:r>
                      </m:e>
                      <m:sub>
                        <m:r>
                          <a:rPr lang="en-US" sz="2000" i="1">
                            <a:latin typeface="Cambria Math" panose="02040503050406030204" pitchFamily="18" charset="0"/>
                            <a:ea typeface="Cambria Math" panose="02040503050406030204" pitchFamily="18" charset="0"/>
                          </a:rPr>
                          <m:t>𝑗</m:t>
                        </m:r>
                      </m:sub>
                    </m:sSub>
                    <m:r>
                      <a:rPr lang="en-US" sz="2000" b="0" i="1" smtClean="0">
                        <a:latin typeface="Cambria Math" panose="02040503050406030204" pitchFamily="18" charset="0"/>
                        <a:ea typeface="Cambria Math" panose="02040503050406030204" pitchFamily="18" charset="0"/>
                      </a:rPr>
                      <m:t>)</m:t>
                    </m:r>
                  </m:oMath>
                </a14:m>
                <a:r>
                  <a:rPr lang="en-US" sz="2000" dirty="0"/>
                  <a:t>, </a:t>
                </a:r>
                <a:r>
                  <a:rPr lang="en-US" sz="2200" dirty="0"/>
                  <a:t>and solving for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h</m:t>
                        </m:r>
                      </m:e>
                      <m:sup>
                        <m:r>
                          <a:rPr lang="en-US" sz="2000" b="0" i="1" smtClean="0">
                            <a:latin typeface="Cambria Math" panose="02040503050406030204" pitchFamily="18" charset="0"/>
                          </a:rPr>
                          <m:t>∗</m:t>
                        </m:r>
                      </m:sup>
                    </m:sSup>
                  </m:oMath>
                </a14:m>
                <a:r>
                  <a:rPr lang="en-US" sz="2200" dirty="0"/>
                  <a:t>,</a:t>
                </a:r>
              </a:p>
              <a:p>
                <a:pPr marL="12700" lvl="1" indent="0">
                  <a:spcAft>
                    <a:spcPts val="500"/>
                  </a:spcAft>
                  <a:buNone/>
                </a:pP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h</m:t>
                          </m:r>
                        </m:e>
                        <m:sup>
                          <m:r>
                            <a:rPr lang="en-US" sz="2000" b="0" i="1" smtClean="0">
                              <a:latin typeface="Cambria Math" panose="02040503050406030204" pitchFamily="18" charset="0"/>
                            </a:rPr>
                            <m:t>∗</m:t>
                          </m:r>
                        </m:sup>
                      </m:s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r>
                            <a:rPr lang="en-US" sz="2000" b="0" i="1" smtClean="0">
                              <a:latin typeface="Cambria Math" panose="02040503050406030204" pitchFamily="18" charset="0"/>
                              <a:ea typeface="Cambria Math" panose="02040503050406030204" pitchFamily="18" charset="0"/>
                            </a:rPr>
                            <m:t>𝛽</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h</m:t>
                              </m:r>
                            </m:e>
                            <m:sup>
                              <m:r>
                                <a:rPr lang="en-US" sz="2000" b="0" i="1" smtClean="0">
                                  <a:latin typeface="Cambria Math" panose="02040503050406030204" pitchFamily="18" charset="0"/>
                                  <a:ea typeface="Cambria Math" panose="02040503050406030204" pitchFamily="18" charset="0"/>
                                </a:rPr>
                                <m:t>∗</m:t>
                              </m:r>
                            </m:sup>
                          </m:sSup>
                        </m:num>
                        <m:den>
                          <m:r>
                            <a:rPr lang="en-US" sz="2000" b="0" i="1" smtClean="0">
                              <a:latin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𝛽</m:t>
                          </m:r>
                        </m:den>
                      </m:f>
                      <m:r>
                        <a:rPr lang="en-US" sz="2000" b="0" i="1" smtClean="0">
                          <a:latin typeface="Cambria Math" panose="02040503050406030204" pitchFamily="18" charset="0"/>
                        </a:rPr>
                        <m:t>,</m:t>
                      </m:r>
                    </m:oMath>
                  </m:oMathPara>
                </a14:m>
                <a:endParaRPr lang="en-US" sz="2000" b="0" dirty="0"/>
              </a:p>
              <a:p>
                <a:pPr marL="12700" lvl="1" indent="0">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𝛽</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h</m:t>
                          </m:r>
                        </m:e>
                        <m:sup>
                          <m:r>
                            <a:rPr lang="en-US" sz="2000" b="0" i="1" smtClean="0">
                              <a:latin typeface="Cambria Math" panose="02040503050406030204" pitchFamily="18" charset="0"/>
                              <a:ea typeface="Cambria Math" panose="02040503050406030204" pitchFamily="18" charset="0"/>
                            </a:rPr>
                            <m:t>∗</m:t>
                          </m:r>
                        </m:sup>
                      </m:sSup>
                      <m:r>
                        <a:rPr lang="en-US" sz="2000" b="0" i="1" smtClean="0">
                          <a:latin typeface="Cambria Math" panose="02040503050406030204" pitchFamily="18" charset="0"/>
                          <a:ea typeface="Cambria Math" panose="02040503050406030204" pitchFamily="18" charset="0"/>
                        </a:rPr>
                        <m:t>=1−</m:t>
                      </m:r>
                      <m:r>
                        <a:rPr lang="en-US" sz="2000" b="0" i="1" smtClean="0">
                          <a:latin typeface="Cambria Math" panose="02040503050406030204" pitchFamily="18" charset="0"/>
                          <a:ea typeface="Cambria Math" panose="02040503050406030204" pitchFamily="18" charset="0"/>
                        </a:rPr>
                        <m:t>𝛽</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h</m:t>
                          </m:r>
                        </m:e>
                        <m:sup>
                          <m:r>
                            <a:rPr lang="en-US" sz="2000" b="0" i="1" smtClean="0">
                              <a:latin typeface="Cambria Math" panose="02040503050406030204" pitchFamily="18" charset="0"/>
                              <a:ea typeface="Cambria Math" panose="02040503050406030204" pitchFamily="18" charset="0"/>
                            </a:rPr>
                            <m:t>∗</m:t>
                          </m:r>
                        </m:sup>
                      </m:sSup>
                      <m:r>
                        <a:rPr lang="en-US" sz="2000" b="0" i="1" smtClean="0">
                          <a:latin typeface="Cambria Math" panose="02040503050406030204" pitchFamily="18" charset="0"/>
                          <a:ea typeface="Cambria Math" panose="02040503050406030204" pitchFamily="18" charset="0"/>
                        </a:rPr>
                        <m:t>,</m:t>
                      </m:r>
                    </m:oMath>
                  </m:oMathPara>
                </a14:m>
                <a:endParaRPr lang="en-US" sz="2000" dirty="0"/>
              </a:p>
              <a:p>
                <a:pPr marL="12700" lvl="1" indent="0">
                  <a:spcAft>
                    <a:spcPts val="500"/>
                  </a:spcAft>
                  <a:buNone/>
                </a:pP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h</m:t>
                          </m:r>
                        </m:e>
                        <m:sup>
                          <m:r>
                            <a:rPr lang="en-US" sz="2000" b="0" i="1" smtClean="0">
                              <a:latin typeface="Cambria Math" panose="02040503050406030204" pitchFamily="18" charset="0"/>
                            </a:rPr>
                            <m:t>∗</m:t>
                          </m:r>
                        </m:sup>
                      </m:s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3</m:t>
                          </m:r>
                          <m:r>
                            <a:rPr lang="en-US" sz="2000" b="0" i="1" smtClean="0">
                              <a:latin typeface="Cambria Math" panose="02040503050406030204" pitchFamily="18" charset="0"/>
                              <a:ea typeface="Cambria Math" panose="02040503050406030204" pitchFamily="18" charset="0"/>
                            </a:rPr>
                            <m:t>𝛽</m:t>
                          </m:r>
                        </m:den>
                      </m:f>
                      <m:r>
                        <a:rPr lang="en-US" sz="2000" b="0" i="0" smtClean="0">
                          <a:latin typeface="Cambria Math" panose="02040503050406030204" pitchFamily="18" charset="0"/>
                        </a:rPr>
                        <m:t>.</m:t>
                      </m:r>
                    </m:oMath>
                  </m:oMathPara>
                </a14:m>
                <a:endParaRPr lang="en-US" sz="2000" dirty="0"/>
              </a:p>
              <a:p>
                <a:pPr lvl="2">
                  <a:spcBef>
                    <a:spcPts val="0"/>
                  </a:spcBef>
                  <a:spcAft>
                    <a:spcPts val="500"/>
                  </a:spcAft>
                </a:pPr>
                <a:r>
                  <a:rPr lang="en-US" dirty="0"/>
                  <a:t>If </a:t>
                </a:r>
                <a14:m>
                  <m:oMath xmlns:m="http://schemas.openxmlformats.org/officeDocument/2006/math">
                    <m:r>
                      <a:rPr lang="en-US" i="1">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=1/10</m:t>
                    </m:r>
                  </m:oMath>
                </a14:m>
                <a:r>
                  <a:rPr lang="en-US" dirty="0"/>
                  <a:t>, every roommate would spend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3</m:t>
                        </m:r>
                        <m:r>
                          <a:rPr lang="en-US" b="0" i="1" smtClean="0">
                            <a:latin typeface="Cambria Math" panose="02040503050406030204" pitchFamily="18" charset="0"/>
                          </a:rPr>
                          <m:t>(1/10</m:t>
                        </m:r>
                        <m:r>
                          <a:rPr lang="en-US" b="0" i="1" smtClean="0">
                            <a:latin typeface="Cambria Math" panose="02040503050406030204" pitchFamily="18" charset="0"/>
                            <a:ea typeface="Cambria Math" panose="02040503050406030204" pitchFamily="18" charset="0"/>
                          </a:rPr>
                          <m:t>)</m:t>
                        </m:r>
                      </m:den>
                    </m:f>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3.3</m:t>
                    </m:r>
                  </m:oMath>
                </a14:m>
                <a:r>
                  <a:rPr lang="en-US" dirty="0"/>
                  <a:t> hours cleaning on Saturday.</a:t>
                </a:r>
              </a:p>
              <a:p>
                <a:pPr marL="914400" lvl="2" indent="0">
                  <a:spcAft>
                    <a:spcPts val="500"/>
                  </a:spcAft>
                  <a:buNone/>
                </a:pPr>
                <a:endParaRPr lang="en-US" sz="18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685330" y="1352550"/>
                <a:ext cx="7886700" cy="4530726"/>
              </a:xfrm>
              <a:blipFill>
                <a:blip r:embed="rId2"/>
                <a:stretch>
                  <a:fillRect l="-696" t="-80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62</a:t>
            </a:fld>
            <a:endParaRPr lang="en-US"/>
          </a:p>
        </p:txBody>
      </p:sp>
    </p:spTree>
    <p:extLst>
      <p:ext uri="{BB962C8B-B14F-4D97-AF65-F5344CB8AC3E}">
        <p14:creationId xmlns:p14="http://schemas.microsoft.com/office/powerpoint/2010/main" val="35781309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D58954F-C5AC-4BE0-811D-8DFE18E35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359E835-CE77-4DCC-8EC3-1924094D3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7045"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lurred micro image of a street traffic">
            <a:extLst>
              <a:ext uri="{FF2B5EF4-FFF2-40B4-BE49-F238E27FC236}">
                <a16:creationId xmlns:a16="http://schemas.microsoft.com/office/drawing/2014/main" id="{58C9F81B-E2ED-BD19-3E98-592DF64066D4}"/>
              </a:ext>
            </a:extLst>
          </p:cNvPr>
          <p:cNvPicPr>
            <a:picLocks noChangeAspect="1"/>
          </p:cNvPicPr>
          <p:nvPr/>
        </p:nvPicPr>
        <p:blipFill>
          <a:blip r:embed="rId2"/>
          <a:srcRect l="28270" r="42278" b="-1"/>
          <a:stretch>
            <a:fillRect/>
          </a:stretch>
        </p:blipFill>
        <p:spPr>
          <a:xfrm>
            <a:off x="6118030" y="10"/>
            <a:ext cx="3025970" cy="6857990"/>
          </a:xfrm>
          <a:prstGeom prst="rect">
            <a:avLst/>
          </a:prstGeom>
        </p:spPr>
      </p:pic>
      <p:pic>
        <p:nvPicPr>
          <p:cNvPr id="15" name="Picture 14">
            <a:extLst>
              <a:ext uri="{FF2B5EF4-FFF2-40B4-BE49-F238E27FC236}">
                <a16:creationId xmlns:a16="http://schemas.microsoft.com/office/drawing/2014/main" id="{B03B59B5-123A-4DC5-87BD-6D3E22FA65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685332" y="23712"/>
            <a:ext cx="5004664" cy="757524"/>
          </a:xfrm>
        </p:spPr>
        <p:txBody>
          <a:bodyPr>
            <a:normAutofit/>
          </a:bodyPr>
          <a:lstStyle/>
          <a:p>
            <a:r>
              <a:rPr lang="en-US" dirty="0"/>
              <a:t>Public Goods</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115410" y="1100832"/>
            <a:ext cx="5602968" cy="4989250"/>
          </a:xfrm>
        </p:spPr>
        <p:txBody>
          <a:bodyPr>
            <a:normAutofit fontScale="92500" lnSpcReduction="10000"/>
          </a:bodyPr>
          <a:lstStyle/>
          <a:p>
            <a:pPr>
              <a:lnSpc>
                <a:spcPct val="110000"/>
              </a:lnSpc>
              <a:spcAft>
                <a:spcPts val="500"/>
              </a:spcAft>
            </a:pPr>
            <a:r>
              <a:rPr lang="en-US" sz="1800" b="1" i="1" dirty="0"/>
              <a:t>How can free-riding be prevented?</a:t>
            </a:r>
          </a:p>
          <a:p>
            <a:pPr lvl="1">
              <a:lnSpc>
                <a:spcPct val="110000"/>
              </a:lnSpc>
              <a:spcBef>
                <a:spcPts val="0"/>
              </a:spcBef>
              <a:spcAft>
                <a:spcPts val="500"/>
              </a:spcAft>
            </a:pPr>
            <a:r>
              <a:rPr lang="en-US" dirty="0"/>
              <a:t>Require all individuals (users and nonusers) to pay for the provision of the good via taxes rather than voluntary contributions.</a:t>
            </a:r>
          </a:p>
          <a:p>
            <a:pPr lvl="1">
              <a:lnSpc>
                <a:spcPct val="110000"/>
              </a:lnSpc>
              <a:spcBef>
                <a:spcPts val="0"/>
              </a:spcBef>
              <a:spcAft>
                <a:spcPts val="500"/>
              </a:spcAft>
            </a:pPr>
            <a:r>
              <a:rPr lang="en-US" dirty="0"/>
              <a:t>Require users to pay a certain amount very time they use the good.</a:t>
            </a:r>
          </a:p>
          <a:p>
            <a:pPr lvl="1">
              <a:lnSpc>
                <a:spcPct val="110000"/>
              </a:lnSpc>
              <a:spcBef>
                <a:spcPts val="0"/>
              </a:spcBef>
              <a:spcAft>
                <a:spcPts val="500"/>
              </a:spcAft>
            </a:pPr>
            <a:endParaRPr lang="en-US" dirty="0"/>
          </a:p>
          <a:p>
            <a:pPr lvl="1">
              <a:lnSpc>
                <a:spcPct val="110000"/>
              </a:lnSpc>
              <a:spcBef>
                <a:spcPts val="0"/>
              </a:spcBef>
              <a:spcAft>
                <a:spcPts val="500"/>
              </a:spcAft>
            </a:pPr>
            <a:r>
              <a:rPr lang="en-US" i="1" dirty="0"/>
              <a:t>Example</a:t>
            </a:r>
            <a:r>
              <a:rPr lang="en-US" dirty="0"/>
              <a:t>: Highways</a:t>
            </a:r>
          </a:p>
          <a:p>
            <a:pPr lvl="2">
              <a:lnSpc>
                <a:spcPct val="110000"/>
              </a:lnSpc>
              <a:spcBef>
                <a:spcPts val="0"/>
              </a:spcBef>
              <a:spcAft>
                <a:spcPts val="500"/>
              </a:spcAft>
            </a:pPr>
            <a:r>
              <a:rPr lang="en-US" sz="1800" dirty="0"/>
              <a:t>Drivers pay tolls every time they access a road, transforming the nature of the good from nonexcludable (freeway) to excludable (controlled-access highway).</a:t>
            </a:r>
          </a:p>
          <a:p>
            <a:pPr lvl="2">
              <a:lnSpc>
                <a:spcPct val="110000"/>
              </a:lnSpc>
              <a:spcBef>
                <a:spcPts val="0"/>
              </a:spcBef>
              <a:spcAft>
                <a:spcPts val="500"/>
              </a:spcAft>
            </a:pPr>
            <a:r>
              <a:rPr lang="en-US" sz="1800" dirty="0"/>
              <a:t>Tolls help to alleviate traffic congestion, as they can vary significantly depending on the time of the day.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a:solidFill>
                  <a:schemeClr val="bg1"/>
                </a:solidFill>
              </a:rPr>
              <a:pPr>
                <a:spcAft>
                  <a:spcPts val="600"/>
                </a:spcAft>
              </a:pPr>
              <a:t>63</a:t>
            </a:fld>
            <a:endParaRPr lang="en-US">
              <a:solidFill>
                <a:schemeClr val="bg1"/>
              </a:solidFill>
            </a:endParaRPr>
          </a:p>
        </p:txBody>
      </p:sp>
    </p:spTree>
    <p:extLst>
      <p:ext uri="{BB962C8B-B14F-4D97-AF65-F5344CB8AC3E}">
        <p14:creationId xmlns:p14="http://schemas.microsoft.com/office/powerpoint/2010/main" val="61082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4" name="Rectangle 13">
            <a:extLst>
              <a:ext uri="{FF2B5EF4-FFF2-40B4-BE49-F238E27FC236}">
                <a16:creationId xmlns:a16="http://schemas.microsoft.com/office/drawing/2014/main" id="{4A391C69-E52F-4DC0-B51A-0DABC5484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48390FD-448E-4FF2-AEE8-C46960568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69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Reflection on swimming pool">
            <a:extLst>
              <a:ext uri="{FF2B5EF4-FFF2-40B4-BE49-F238E27FC236}">
                <a16:creationId xmlns:a16="http://schemas.microsoft.com/office/drawing/2014/main" id="{7A4F00EE-1E30-6356-BC8E-D7BE5F27220B}"/>
              </a:ext>
            </a:extLst>
          </p:cNvPr>
          <p:cNvPicPr>
            <a:picLocks noChangeAspect="1"/>
          </p:cNvPicPr>
          <p:nvPr/>
        </p:nvPicPr>
        <p:blipFill>
          <a:blip r:embed="rId4"/>
          <a:srcRect l="25914" r="38793" b="-1"/>
          <a:stretch>
            <a:fillRect/>
          </a:stretch>
        </p:blipFill>
        <p:spPr>
          <a:xfrm>
            <a:off x="5517955" y="10"/>
            <a:ext cx="3626045" cy="6857990"/>
          </a:xfrm>
          <a:prstGeom prst="rect">
            <a:avLst/>
          </a:prstGeom>
        </p:spPr>
      </p:pic>
      <p:pic>
        <p:nvPicPr>
          <p:cNvPr id="18" name="Picture 17">
            <a:extLst>
              <a:ext uri="{FF2B5EF4-FFF2-40B4-BE49-F238E27FC236}">
                <a16:creationId xmlns:a16="http://schemas.microsoft.com/office/drawing/2014/main" id="{0BD259F2-A289-4420-B3EB-BBC6A904FC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735806" y="1358901"/>
            <a:ext cx="3960019" cy="2730498"/>
          </a:xfrm>
        </p:spPr>
        <p:txBody>
          <a:bodyPr vert="horz" lIns="91440" tIns="45720" rIns="91440" bIns="45720" rtlCol="0" anchor="b">
            <a:normAutofit/>
          </a:bodyPr>
          <a:lstStyle/>
          <a:p>
            <a:r>
              <a:rPr lang="en-US" sz="4800" b="1"/>
              <a:t>Common-Pool Resources</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7885508" y="5883275"/>
            <a:ext cx="573161" cy="365125"/>
          </a:xfrm>
        </p:spPr>
        <p:txBody>
          <a:bodyPr vert="horz" lIns="91440" tIns="45720" rIns="91440" bIns="45720" rtlCol="0" anchor="ctr">
            <a:normAutofit/>
          </a:bodyPr>
          <a:lstStyle/>
          <a:p>
            <a:pPr>
              <a:spcAft>
                <a:spcPts val="600"/>
              </a:spcAft>
            </a:pPr>
            <a:fld id="{2A17F1C3-D8CF-D841-A262-BC1128EB65E3}" type="slidenum">
              <a:rPr lang="en-US">
                <a:solidFill>
                  <a:srgbClr val="FFFFFF"/>
                </a:solidFill>
              </a:rPr>
              <a:pPr>
                <a:spcAft>
                  <a:spcPts val="600"/>
                </a:spcAft>
              </a:pPr>
              <a:t>64</a:t>
            </a:fld>
            <a:endParaRPr lang="en-US">
              <a:solidFill>
                <a:srgbClr val="FFFFFF"/>
              </a:solidFill>
            </a:endParaRPr>
          </a:p>
        </p:txBody>
      </p:sp>
    </p:spTree>
    <p:extLst>
      <p:ext uri="{BB962C8B-B14F-4D97-AF65-F5344CB8AC3E}">
        <p14:creationId xmlns:p14="http://schemas.microsoft.com/office/powerpoint/2010/main" val="379198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2900">
                <a:solidFill>
                  <a:srgbClr val="FFFFFF"/>
                </a:solidFill>
              </a:rPr>
              <a:t>Common-Pool Resources</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249227" y="106532"/>
                <a:ext cx="5413968" cy="6285389"/>
              </a:xfrm>
            </p:spPr>
            <p:txBody>
              <a:bodyPr anchor="ctr">
                <a:noAutofit/>
              </a:bodyPr>
              <a:lstStyle/>
              <a:p>
                <a:pPr>
                  <a:lnSpc>
                    <a:spcPct val="110000"/>
                  </a:lnSpc>
                  <a:spcAft>
                    <a:spcPts val="500"/>
                  </a:spcAft>
                </a:pPr>
                <a:r>
                  <a:rPr lang="en-US" sz="1800" dirty="0"/>
                  <a:t>Assume </a:t>
                </a:r>
                <a14:m>
                  <m:oMath xmlns:m="http://schemas.openxmlformats.org/officeDocument/2006/math">
                    <m:r>
                      <a:rPr lang="en-US" sz="1800" i="1" dirty="0" smtClean="0">
                        <a:latin typeface="Cambria Math" panose="02040503050406030204" pitchFamily="18" charset="0"/>
                      </a:rPr>
                      <m:t>𝑁</m:t>
                    </m:r>
                    <m:r>
                      <a:rPr lang="en-US" sz="1800" i="1" dirty="0" smtClean="0">
                        <a:latin typeface="Cambria Math" panose="02040503050406030204" pitchFamily="18" charset="0"/>
                      </a:rPr>
                      <m:t> </m:t>
                    </m:r>
                  </m:oMath>
                </a14:m>
                <a:r>
                  <a:rPr lang="en-US" sz="1800" dirty="0"/>
                  <a:t>individuals have access to a resource (e.g., fishing ground).</a:t>
                </a:r>
              </a:p>
              <a:p>
                <a:pPr>
                  <a:lnSpc>
                    <a:spcPct val="110000"/>
                  </a:lnSpc>
                  <a:spcBef>
                    <a:spcPts val="500"/>
                  </a:spcBef>
                  <a:spcAft>
                    <a:spcPts val="500"/>
                  </a:spcAft>
                </a:pPr>
                <a:r>
                  <a:rPr lang="en-US" sz="1800" dirty="0"/>
                  <a:t>Every unit of appropriation is sold in the international market, which is perfectly competitive.</a:t>
                </a:r>
              </a:p>
              <a:p>
                <a:pPr lvl="1">
                  <a:lnSpc>
                    <a:spcPct val="110000"/>
                  </a:lnSpc>
                  <a:spcBef>
                    <a:spcPts val="0"/>
                  </a:spcBef>
                  <a:spcAft>
                    <a:spcPts val="500"/>
                  </a:spcAft>
                </a:pPr>
                <a:r>
                  <a:rPr lang="en-US" dirty="0"/>
                  <a:t>Every fisherman’s appropriation (e.g., 20 tons of cod) represents a small share of the industry catches, which does not affect market prices for this variety of fish.</a:t>
                </a:r>
              </a:p>
              <a:p>
                <a:pPr>
                  <a:lnSpc>
                    <a:spcPct val="110000"/>
                  </a:lnSpc>
                  <a:spcBef>
                    <a:spcPts val="500"/>
                  </a:spcBef>
                  <a:spcAft>
                    <a:spcPts val="500"/>
                  </a:spcAft>
                </a:pPr>
                <a:r>
                  <a:rPr lang="en-US" sz="1800" dirty="0"/>
                  <a:t>Market price </a:t>
                </a:r>
                <a14:m>
                  <m:oMath xmlns:m="http://schemas.openxmlformats.org/officeDocument/2006/math">
                    <m:r>
                      <a:rPr lang="en-US" sz="1800" i="1" dirty="0">
                        <a:latin typeface="Cambria Math" panose="02040503050406030204" pitchFamily="18" charset="0"/>
                      </a:rPr>
                      <m:t>𝑝</m:t>
                    </m:r>
                    <m:r>
                      <a:rPr lang="en-US" sz="1800" i="1" dirty="0">
                        <a:latin typeface="Cambria Math" panose="02040503050406030204" pitchFamily="18" charset="0"/>
                      </a:rPr>
                      <m:t>=$1</m:t>
                    </m:r>
                  </m:oMath>
                </a14:m>
                <a:r>
                  <a:rPr lang="en-US" sz="1800" dirty="0"/>
                  <a:t> is given.</a:t>
                </a:r>
              </a:p>
              <a:p>
                <a:pPr>
                  <a:lnSpc>
                    <a:spcPct val="110000"/>
                  </a:lnSpc>
                  <a:spcBef>
                    <a:spcPts val="500"/>
                  </a:spcBef>
                  <a:spcAft>
                    <a:spcPts val="500"/>
                  </a:spcAft>
                </a:pPr>
                <a:r>
                  <a:rPr lang="en-US" sz="1800" dirty="0"/>
                  <a:t>Every firm faces the cost function</a:t>
                </a:r>
              </a:p>
              <a:p>
                <a:pPr marL="0" indent="0">
                  <a:lnSpc>
                    <a:spcPct val="110000"/>
                  </a:lnSpc>
                  <a:spcBef>
                    <a:spcPts val="500"/>
                  </a:spcBef>
                  <a:spcAft>
                    <a:spcPts val="500"/>
                  </a:spcAft>
                  <a:buNone/>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𝐶</m:t>
                      </m:r>
                      <m:d>
                        <m:dPr>
                          <m:ctrlPr>
                            <a:rPr lang="en-US" sz="1800" b="0" i="1" smtClean="0">
                              <a:latin typeface="Cambria Math" panose="02040503050406030204" pitchFamily="18" charset="0"/>
                            </a:rPr>
                          </m:ctrlPr>
                        </m:dP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𝑖</m:t>
                              </m:r>
                            </m:sub>
                          </m:sSub>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𝑄</m:t>
                              </m:r>
                            </m:e>
                            <m:sub>
                              <m:r>
                                <a:rPr lang="en-US" sz="1800" b="0" i="1" smtClean="0">
                                  <a:latin typeface="Cambria Math" panose="02040503050406030204" pitchFamily="18" charset="0"/>
                                </a:rPr>
                                <m:t>−</m:t>
                              </m:r>
                              <m:r>
                                <a:rPr lang="en-US" sz="1800" b="0" i="1" smtClean="0">
                                  <a:latin typeface="Cambria Math" panose="02040503050406030204" pitchFamily="18" charset="0"/>
                                </a:rPr>
                                <m:t>𝑖</m:t>
                              </m:r>
                            </m:sub>
                          </m:sSub>
                        </m:e>
                      </m:d>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𝑖</m:t>
                              </m:r>
                            </m:sub>
                          </m:sSub>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𝑖</m:t>
                              </m:r>
                            </m:sub>
                          </m:sSub>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𝑄</m:t>
                              </m:r>
                            </m:e>
                            <m:sub>
                              <m:r>
                                <a:rPr lang="en-US" sz="1800" b="0" i="1" smtClean="0">
                                  <a:latin typeface="Cambria Math" panose="02040503050406030204" pitchFamily="18" charset="0"/>
                                </a:rPr>
                                <m:t>−</m:t>
                              </m:r>
                              <m:r>
                                <a:rPr lang="en-US" sz="1800" b="0" i="1" smtClean="0">
                                  <a:latin typeface="Cambria Math" panose="02040503050406030204" pitchFamily="18" charset="0"/>
                                </a:rPr>
                                <m:t>𝑖</m:t>
                              </m:r>
                            </m:sub>
                          </m:sSub>
                          <m:r>
                            <a:rPr lang="en-US" sz="1800" b="0" i="1" smtClean="0">
                              <a:latin typeface="Cambria Math" panose="02040503050406030204" pitchFamily="18" charset="0"/>
                            </a:rPr>
                            <m:t>)</m:t>
                          </m:r>
                        </m:num>
                        <m:den>
                          <m:r>
                            <a:rPr lang="en-US" sz="1800" b="0" i="1" smtClean="0">
                              <a:latin typeface="Cambria Math" panose="02040503050406030204" pitchFamily="18" charset="0"/>
                            </a:rPr>
                            <m:t>𝑆</m:t>
                          </m:r>
                        </m:den>
                      </m:f>
                      <m:r>
                        <a:rPr lang="en-US" sz="1800" b="0" i="1" smtClean="0">
                          <a:latin typeface="Cambria Math" panose="02040503050406030204" pitchFamily="18" charset="0"/>
                        </a:rPr>
                        <m:t>,</m:t>
                      </m:r>
                    </m:oMath>
                  </m:oMathPara>
                </a14:m>
                <a:endParaRPr lang="en-US" sz="1800" dirty="0"/>
              </a:p>
              <a:p>
                <a:pPr marL="239713" indent="0">
                  <a:lnSpc>
                    <a:spcPct val="110000"/>
                  </a:lnSpc>
                  <a:spcBef>
                    <a:spcPts val="500"/>
                  </a:spcBef>
                  <a:spcAft>
                    <a:spcPts val="500"/>
                  </a:spcAft>
                  <a:buNone/>
                </a:pPr>
                <a:r>
                  <a:rPr lang="en-US" sz="1800" dirty="0"/>
                  <a:t>where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𝑄</m:t>
                        </m:r>
                      </m:e>
                      <m:sub>
                        <m:r>
                          <a:rPr lang="en-US" sz="1800" i="1">
                            <a:latin typeface="Cambria Math" panose="02040503050406030204" pitchFamily="18" charset="0"/>
                          </a:rPr>
                          <m:t>−</m:t>
                        </m:r>
                        <m:r>
                          <a:rPr lang="en-US" sz="1800" i="1">
                            <a:latin typeface="Cambria Math" panose="02040503050406030204" pitchFamily="18" charset="0"/>
                          </a:rPr>
                          <m:t>𝑖</m:t>
                        </m:r>
                      </m:sub>
                    </m:sSub>
                    <m:r>
                      <a:rPr lang="en-US" sz="1800" b="0" i="1" smtClean="0">
                        <a:latin typeface="Cambria Math" panose="02040503050406030204" pitchFamily="18" charset="0"/>
                      </a:rPr>
                      <m:t>=</m:t>
                    </m:r>
                    <m:nary>
                      <m:naryPr>
                        <m:chr m:val="∑"/>
                        <m:supHide m:val="on"/>
                        <m:ctrlPr>
                          <a:rPr lang="en-US" sz="1800" b="0" i="1" smtClean="0">
                            <a:latin typeface="Cambria Math" panose="02040503050406030204" pitchFamily="18" charset="0"/>
                          </a:rPr>
                        </m:ctrlPr>
                      </m:naryPr>
                      <m:sub>
                        <m:r>
                          <m:rPr>
                            <m:brk m:alnAt="7"/>
                          </m:rPr>
                          <a:rPr lang="en-US" sz="1800" b="0" i="1" smtClean="0">
                            <a:latin typeface="Cambria Math" panose="02040503050406030204" pitchFamily="18" charset="0"/>
                          </a:rPr>
                          <m:t>𝑗</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𝑖</m:t>
                        </m:r>
                      </m:sub>
                      <m:sup/>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𝑗</m:t>
                            </m:r>
                          </m:sub>
                        </m:sSub>
                      </m:e>
                    </m:nary>
                  </m:oMath>
                </a14:m>
                <a:r>
                  <a:rPr lang="en-US" sz="1800" dirty="0"/>
                  <a:t> represents the sum of all appropriations by individuals different than </a:t>
                </a:r>
                <a14:m>
                  <m:oMath xmlns:m="http://schemas.openxmlformats.org/officeDocument/2006/math">
                    <m:r>
                      <a:rPr lang="en-US" sz="1800" i="1" dirty="0" smtClean="0">
                        <a:latin typeface="Cambria Math" panose="02040503050406030204" pitchFamily="18" charset="0"/>
                      </a:rPr>
                      <m:t>𝑖</m:t>
                    </m:r>
                  </m:oMath>
                </a14:m>
                <a:r>
                  <a:rPr lang="en-US" sz="1800" dirty="0"/>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249227" y="106532"/>
                <a:ext cx="5413968" cy="6285389"/>
              </a:xfrm>
              <a:blipFill>
                <a:blip r:embed="rId3"/>
                <a:stretch>
                  <a:fillRect l="-676" r="-1802"/>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65</a:t>
            </a:fld>
            <a:endParaRPr lang="en-US"/>
          </a:p>
        </p:txBody>
      </p:sp>
    </p:spTree>
    <p:extLst>
      <p:ext uri="{BB962C8B-B14F-4D97-AF65-F5344CB8AC3E}">
        <p14:creationId xmlns:p14="http://schemas.microsoft.com/office/powerpoint/2010/main" val="35890688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2900">
                <a:solidFill>
                  <a:srgbClr val="FFFFFF"/>
                </a:solidFill>
              </a:rPr>
              <a:t>Common-Pool Resources</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302493" y="177553"/>
                <a:ext cx="5646198" cy="5939162"/>
              </a:xfrm>
            </p:spPr>
            <p:txBody>
              <a:bodyPr anchor="ctr">
                <a:normAutofit/>
              </a:bodyPr>
              <a:lstStyle/>
              <a:p>
                <a:pPr>
                  <a:lnSpc>
                    <a:spcPct val="110000"/>
                  </a:lnSpc>
                  <a:spcAft>
                    <a:spcPts val="1000"/>
                  </a:spcAft>
                </a:pPr>
                <a:r>
                  <a:rPr lang="en-US" sz="1800" dirty="0"/>
                  <a:t>When only two fishermen exploit the resource, the cost function in equation (17.1) simplifies to</a:t>
                </a:r>
              </a:p>
              <a:p>
                <a:pPr marL="0" indent="0">
                  <a:lnSpc>
                    <a:spcPct val="110000"/>
                  </a:lnSpc>
                  <a:spcAft>
                    <a:spcPts val="500"/>
                  </a:spcAft>
                  <a:buNone/>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𝐶</m:t>
                      </m:r>
                      <m:d>
                        <m:dPr>
                          <m:ctrlPr>
                            <a:rPr lang="en-US" sz="1800" b="0" i="1" smtClean="0">
                              <a:latin typeface="Cambria Math" panose="02040503050406030204" pitchFamily="18" charset="0"/>
                            </a:rPr>
                          </m:ctrlPr>
                        </m:dP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1</m:t>
                              </m:r>
                            </m:sub>
                          </m:sSub>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2</m:t>
                              </m:r>
                            </m:sub>
                          </m:sSub>
                        </m:e>
                      </m:d>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1</m:t>
                              </m:r>
                            </m:sub>
                          </m:sSub>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1</m:t>
                              </m:r>
                            </m:sub>
                          </m:sSub>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2</m:t>
                              </m:r>
                            </m:sub>
                          </m:sSub>
                          <m:r>
                            <a:rPr lang="en-US" sz="1800" b="0" i="1" smtClean="0">
                              <a:latin typeface="Cambria Math" panose="02040503050406030204" pitchFamily="18" charset="0"/>
                            </a:rPr>
                            <m:t>)</m:t>
                          </m:r>
                        </m:num>
                        <m:den>
                          <m:r>
                            <a:rPr lang="en-US" sz="1800" b="0" i="1" smtClean="0">
                              <a:latin typeface="Cambria Math" panose="02040503050406030204" pitchFamily="18" charset="0"/>
                            </a:rPr>
                            <m:t>𝑆</m:t>
                          </m:r>
                        </m:den>
                      </m:f>
                    </m:oMath>
                  </m:oMathPara>
                </a14:m>
                <a:endParaRPr lang="en-US" sz="1800" b="0" dirty="0"/>
              </a:p>
              <a:p>
                <a:pPr marL="239713" indent="0">
                  <a:lnSpc>
                    <a:spcPct val="110000"/>
                  </a:lnSpc>
                  <a:spcBef>
                    <a:spcPts val="500"/>
                  </a:spcBef>
                  <a:spcAft>
                    <a:spcPts val="500"/>
                  </a:spcAft>
                  <a:buNone/>
                </a:pPr>
                <a:r>
                  <a:rPr lang="en-US" sz="1800" dirty="0"/>
                  <a:t>for fisherman 1 (so that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𝑄</m:t>
                        </m:r>
                      </m:e>
                      <m:sub>
                        <m:r>
                          <a:rPr lang="en-US" sz="1800" b="0" i="1" smtClean="0">
                            <a:latin typeface="Cambria Math" panose="02040503050406030204" pitchFamily="18" charset="0"/>
                          </a:rPr>
                          <m:t>−</m:t>
                        </m:r>
                        <m:r>
                          <a:rPr lang="en-US" sz="1800" b="0" i="1" smtClean="0">
                            <a:latin typeface="Cambria Math" panose="02040503050406030204" pitchFamily="18" charset="0"/>
                          </a:rPr>
                          <m:t>𝑖</m:t>
                        </m:r>
                      </m:sub>
                    </m:sSub>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𝑞</m:t>
                        </m:r>
                      </m:e>
                      <m:sub>
                        <m:r>
                          <a:rPr lang="en-US" sz="1800" b="0" i="1" smtClean="0">
                            <a:latin typeface="Cambria Math" panose="02040503050406030204" pitchFamily="18" charset="0"/>
                          </a:rPr>
                          <m:t>2</m:t>
                        </m:r>
                      </m:sub>
                    </m:sSub>
                    <m:r>
                      <a:rPr lang="en-US" sz="1800" b="0" i="1" smtClean="0">
                        <a:latin typeface="Cambria Math" panose="02040503050406030204" pitchFamily="18" charset="0"/>
                      </a:rPr>
                      <m:t>)</m:t>
                    </m:r>
                  </m:oMath>
                </a14:m>
                <a:r>
                  <a:rPr lang="en-US" sz="1800" dirty="0"/>
                  <a:t>.</a:t>
                </a:r>
              </a:p>
              <a:p>
                <a:pPr marL="239713" indent="0">
                  <a:lnSpc>
                    <a:spcPct val="110000"/>
                  </a:lnSpc>
                  <a:spcBef>
                    <a:spcPts val="500"/>
                  </a:spcBef>
                  <a:buNone/>
                </a:pPr>
                <a:r>
                  <a:rPr lang="en-US" sz="1800" dirty="0"/>
                  <a:t>And similarly, </a:t>
                </a:r>
              </a:p>
              <a:p>
                <a:pPr marL="239713" indent="0">
                  <a:lnSpc>
                    <a:spcPct val="110000"/>
                  </a:lnSpc>
                  <a:spcAft>
                    <a:spcPts val="500"/>
                  </a:spcAft>
                  <a:buNone/>
                </a:pP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rPr>
                        <m:t>𝐶</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b="0" i="1" smtClean="0">
                                  <a:latin typeface="Cambria Math" panose="02040503050406030204" pitchFamily="18" charset="0"/>
                                </a:rPr>
                                <m:t>2</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b="0" i="1" smtClean="0">
                                  <a:latin typeface="Cambria Math" panose="02040503050406030204" pitchFamily="18" charset="0"/>
                                </a:rPr>
                                <m:t>1</m:t>
                              </m:r>
                            </m:sub>
                          </m:sSub>
                        </m:e>
                      </m:d>
                      <m:r>
                        <a:rPr lang="en-US" sz="1800" i="1">
                          <a:latin typeface="Cambria Math" panose="02040503050406030204" pitchFamily="18" charset="0"/>
                        </a:rPr>
                        <m:t>=</m:t>
                      </m:r>
                      <m:f>
                        <m:fPr>
                          <m:ctrlPr>
                            <a:rPr lang="en-US" sz="1800" i="1">
                              <a:latin typeface="Cambria Math" panose="02040503050406030204" pitchFamily="18" charset="0"/>
                            </a:rPr>
                          </m:ctrlPr>
                        </m:fPr>
                        <m:num>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b="0" i="1" smtClean="0">
                                  <a:latin typeface="Cambria Math" panose="02040503050406030204" pitchFamily="18" charset="0"/>
                                </a:rPr>
                                <m:t>2</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b="0" i="1" smtClean="0">
                                  <a:latin typeface="Cambria Math" panose="02040503050406030204" pitchFamily="18" charset="0"/>
                                </a:rPr>
                                <m:t>2</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b="0" i="1" smtClean="0">
                                  <a:latin typeface="Cambria Math" panose="02040503050406030204" pitchFamily="18" charset="0"/>
                                </a:rPr>
                                <m:t>1</m:t>
                              </m:r>
                            </m:sub>
                          </m:sSub>
                          <m:r>
                            <a:rPr lang="en-US" sz="1800" i="1">
                              <a:latin typeface="Cambria Math" panose="02040503050406030204" pitchFamily="18" charset="0"/>
                            </a:rPr>
                            <m:t>)</m:t>
                          </m:r>
                        </m:num>
                        <m:den>
                          <m:r>
                            <a:rPr lang="en-US" sz="1800" i="1">
                              <a:latin typeface="Cambria Math" panose="02040503050406030204" pitchFamily="18" charset="0"/>
                            </a:rPr>
                            <m:t>𝑆</m:t>
                          </m:r>
                        </m:den>
                      </m:f>
                    </m:oMath>
                  </m:oMathPara>
                </a14:m>
                <a:endParaRPr lang="en-US" sz="1800" dirty="0"/>
              </a:p>
              <a:p>
                <a:pPr marL="239713" indent="0">
                  <a:lnSpc>
                    <a:spcPct val="110000"/>
                  </a:lnSpc>
                  <a:spcAft>
                    <a:spcPts val="500"/>
                  </a:spcAft>
                  <a:buNone/>
                </a:pPr>
                <a:r>
                  <a:rPr lang="en-US" sz="1800" dirty="0"/>
                  <a:t>for fisherman 2 (so that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𝑄</m:t>
                        </m:r>
                      </m:e>
                      <m:sub>
                        <m:r>
                          <a:rPr lang="en-US" sz="1800" i="1">
                            <a:latin typeface="Cambria Math" panose="02040503050406030204" pitchFamily="18" charset="0"/>
                          </a:rPr>
                          <m:t>−</m:t>
                        </m:r>
                        <m:r>
                          <a:rPr lang="en-US" sz="1800" i="1">
                            <a:latin typeface="Cambria Math" panose="02040503050406030204" pitchFamily="18" charset="0"/>
                          </a:rPr>
                          <m:t>𝑖</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b="0" i="1" smtClean="0">
                            <a:latin typeface="Cambria Math" panose="02040503050406030204" pitchFamily="18" charset="0"/>
                          </a:rPr>
                          <m:t>1</m:t>
                        </m:r>
                      </m:sub>
                    </m:sSub>
                    <m:r>
                      <a:rPr lang="en-US" sz="1800" i="1">
                        <a:latin typeface="Cambria Math" panose="02040503050406030204" pitchFamily="18" charset="0"/>
                      </a:rPr>
                      <m:t>)</m:t>
                    </m:r>
                  </m:oMath>
                </a14:m>
                <a:r>
                  <a:rPr lang="en-US" sz="1800" dirty="0"/>
                  <a:t>.</a:t>
                </a:r>
              </a:p>
              <a:p>
                <a:pPr>
                  <a:lnSpc>
                    <a:spcPct val="110000"/>
                  </a:lnSpc>
                  <a:spcAft>
                    <a:spcPts val="500"/>
                  </a:spcAft>
                </a:pPr>
                <a14:m>
                  <m:oMath xmlns:m="http://schemas.openxmlformats.org/officeDocument/2006/math">
                    <m:r>
                      <a:rPr lang="en-US" sz="1800" i="1" dirty="0" smtClean="0">
                        <a:latin typeface="Cambria Math" panose="02040503050406030204" pitchFamily="18" charset="0"/>
                      </a:rPr>
                      <m:t>𝑆</m:t>
                    </m:r>
                    <m:r>
                      <a:rPr lang="en-US" sz="1800" i="1" dirty="0" smtClean="0">
                        <a:latin typeface="Cambria Math" panose="02040503050406030204" pitchFamily="18" charset="0"/>
                      </a:rPr>
                      <m:t>&gt;0 </m:t>
                    </m:r>
                  </m:oMath>
                </a14:m>
                <a:r>
                  <a:rPr lang="en-US" sz="1800" dirty="0"/>
                  <a:t>denotes the stock of the resource.</a:t>
                </a:r>
              </a:p>
              <a:p>
                <a:pPr lvl="1">
                  <a:lnSpc>
                    <a:spcPct val="110000"/>
                  </a:lnSpc>
                  <a:spcBef>
                    <a:spcPts val="0"/>
                  </a:spcBef>
                  <a:spcAft>
                    <a:spcPts val="500"/>
                  </a:spcAft>
                </a:pPr>
                <a:r>
                  <a:rPr lang="en-US" dirty="0"/>
                  <a:t>A more abundant resource (higher </a:t>
                </a:r>
                <a14:m>
                  <m:oMath xmlns:m="http://schemas.openxmlformats.org/officeDocument/2006/math">
                    <m:r>
                      <a:rPr lang="en-US" i="1" dirty="0" smtClean="0">
                        <a:latin typeface="Cambria Math" panose="02040503050406030204" pitchFamily="18" charset="0"/>
                      </a:rPr>
                      <m:t>𝑆</m:t>
                    </m:r>
                  </m:oMath>
                </a14:m>
                <a:r>
                  <a:rPr lang="en-US" dirty="0"/>
                  <a:t>) decrease fisherman </a:t>
                </a:r>
                <a14:m>
                  <m:oMath xmlns:m="http://schemas.openxmlformats.org/officeDocument/2006/math">
                    <m:r>
                      <a:rPr lang="en-US" i="1" dirty="0" smtClean="0">
                        <a:latin typeface="Cambria Math" panose="02040503050406030204" pitchFamily="18" charset="0"/>
                      </a:rPr>
                      <m:t>𝑖</m:t>
                    </m:r>
                  </m:oMath>
                </a14:m>
                <a:r>
                  <a:rPr lang="en-US" dirty="0"/>
                  <a:t>’s cost because fish is easier to catch. </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302493" y="177553"/>
                <a:ext cx="5646198" cy="5939162"/>
              </a:xfrm>
              <a:blipFill>
                <a:blip r:embed="rId3"/>
                <a:stretch>
                  <a:fillRect l="-756" r="-1620"/>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66</a:t>
            </a:fld>
            <a:endParaRPr lang="en-US"/>
          </a:p>
        </p:txBody>
      </p:sp>
    </p:spTree>
    <p:extLst>
      <p:ext uri="{BB962C8B-B14F-4D97-AF65-F5344CB8AC3E}">
        <p14:creationId xmlns:p14="http://schemas.microsoft.com/office/powerpoint/2010/main" val="10289068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31058"/>
            <a:ext cx="7773338" cy="1596177"/>
          </a:xfrm>
        </p:spPr>
        <p:txBody>
          <a:bodyPr/>
          <a:lstStyle/>
          <a:p>
            <a:pPr algn="ctr"/>
            <a:r>
              <a:rPr lang="en-US" dirty="0">
                <a:solidFill>
                  <a:srgbClr val="0070C0"/>
                </a:solidFill>
              </a:rPr>
              <a:t>Common-Pool Resources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85331" y="1371501"/>
                <a:ext cx="7886700" cy="4667249"/>
              </a:xfrm>
            </p:spPr>
            <p:txBody>
              <a:bodyPr>
                <a:normAutofit fontScale="85000" lnSpcReduction="20000"/>
              </a:bodyPr>
              <a:lstStyle/>
              <a:p>
                <a:pPr>
                  <a:spcAft>
                    <a:spcPts val="500"/>
                  </a:spcAft>
                </a:pPr>
                <a:r>
                  <a:rPr lang="en-US" sz="2200" dirty="0"/>
                  <a:t>The cost function is increasing in fisherman </a:t>
                </a:r>
                <a14:m>
                  <m:oMath xmlns:m="http://schemas.openxmlformats.org/officeDocument/2006/math">
                    <m:r>
                      <a:rPr lang="en-US" sz="2200" b="0" i="1" smtClean="0">
                        <a:latin typeface="Cambria Math" panose="02040503050406030204" pitchFamily="18" charset="0"/>
                      </a:rPr>
                      <m:t>𝑖</m:t>
                    </m:r>
                  </m:oMath>
                </a14:m>
                <a:r>
                  <a:rPr lang="en-US" sz="2200" dirty="0"/>
                  <a:t>’s own appropriation,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oMath>
                </a14:m>
                <a:r>
                  <a:rPr lang="en-US" sz="2200" dirty="0"/>
                  <a:t>, and his rivals’ appropriation,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𝑄</m:t>
                        </m:r>
                      </m:e>
                      <m:sub>
                        <m:r>
                          <a:rPr lang="en-US" sz="2000" b="0" i="1" smtClean="0">
                            <a:latin typeface="Cambria Math" panose="02040503050406030204" pitchFamily="18" charset="0"/>
                          </a:rPr>
                          <m:t>−</m:t>
                        </m:r>
                        <m:r>
                          <a:rPr lang="en-US" sz="2000" b="0" i="1" smtClean="0">
                            <a:latin typeface="Cambria Math" panose="02040503050406030204" pitchFamily="18" charset="0"/>
                          </a:rPr>
                          <m:t>𝑖</m:t>
                        </m:r>
                      </m:sub>
                    </m:sSub>
                  </m:oMath>
                </a14:m>
                <a:r>
                  <a:rPr lang="en-US" sz="2200" dirty="0"/>
                  <a:t>.</a:t>
                </a:r>
              </a:p>
              <a:p>
                <a:pPr>
                  <a:spcBef>
                    <a:spcPts val="500"/>
                  </a:spcBef>
                </a:pPr>
                <a:r>
                  <a:rPr lang="en-US" sz="2200" dirty="0"/>
                  <a:t>Every fisherman chooses its appropriation level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oMath>
                </a14:m>
                <a:r>
                  <a:rPr lang="en-US" sz="2000" dirty="0"/>
                  <a:t> </a:t>
                </a:r>
                <a:r>
                  <a:rPr lang="en-US" sz="2200" dirty="0"/>
                  <a:t>to maximize its profits as follows:</a:t>
                </a:r>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func>
                        <m:funcPr>
                          <m:ctrlPr>
                            <a:rPr lang="en-US" sz="2000" i="1" smtClean="0">
                              <a:latin typeface="Cambria Math" panose="02040503050406030204" pitchFamily="18" charset="0"/>
                            </a:rPr>
                          </m:ctrlPr>
                        </m:funcPr>
                        <m:fName>
                          <m:limLow>
                            <m:limLowPr>
                              <m:ctrlPr>
                                <a:rPr lang="en-US" sz="2000" i="1" smtClean="0">
                                  <a:latin typeface="Cambria Math" panose="02040503050406030204" pitchFamily="18" charset="0"/>
                                </a:rPr>
                              </m:ctrlPr>
                            </m:limLowPr>
                            <m:e>
                              <m:r>
                                <m:rPr>
                                  <m:sty m:val="p"/>
                                </m:rPr>
                                <a:rPr lang="en-US" sz="2000" i="0" smtClean="0">
                                  <a:latin typeface="Cambria Math" panose="02040503050406030204" pitchFamily="18" charset="0"/>
                                </a:rPr>
                                <m:t>max</m:t>
                              </m:r>
                            </m:e>
                            <m:lim>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lim>
                          </m:limLow>
                        </m:fName>
                        <m:e>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𝜋</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𝑄</m:t>
                                  </m:r>
                                </m:e>
                                <m:sub>
                                  <m:r>
                                    <a:rPr lang="en-US" sz="2000" b="0" i="1" smtClean="0">
                                      <a:latin typeface="Cambria Math" panose="02040503050406030204" pitchFamily="18" charset="0"/>
                                    </a:rPr>
                                    <m:t>−</m:t>
                                  </m:r>
                                  <m:r>
                                    <a:rPr lang="en-US" sz="2000" b="0" i="1" smtClean="0">
                                      <a:latin typeface="Cambria Math" panose="02040503050406030204" pitchFamily="18" charset="0"/>
                                    </a:rPr>
                                    <m:t>𝑖</m:t>
                                  </m:r>
                                </m:sub>
                              </m:sSub>
                              <m:r>
                                <a:rPr lang="en-US" sz="2000" b="0" i="1" smtClean="0">
                                  <a:latin typeface="Cambria Math" panose="02040503050406030204" pitchFamily="18" charset="0"/>
                                </a:rPr>
                                <m:t>)</m:t>
                              </m:r>
                            </m:num>
                            <m:den>
                              <m:r>
                                <a:rPr lang="en-US" sz="2000" b="0" i="1" smtClean="0">
                                  <a:latin typeface="Cambria Math" panose="02040503050406030204" pitchFamily="18" charset="0"/>
                                </a:rPr>
                                <m:t>𝑆</m:t>
                              </m:r>
                            </m:den>
                          </m:f>
                        </m:e>
                      </m:func>
                      <m:r>
                        <a:rPr lang="en-US" sz="2000" b="0" i="1" smtClean="0">
                          <a:latin typeface="Cambria Math" panose="02040503050406030204" pitchFamily="18" charset="0"/>
                        </a:rPr>
                        <m:t>.</m:t>
                      </m:r>
                    </m:oMath>
                  </m:oMathPara>
                </a14:m>
                <a:endParaRPr lang="en-US" sz="2000" dirty="0"/>
              </a:p>
              <a:p>
                <a:pPr marL="0" indent="0">
                  <a:buNone/>
                </a:pPr>
                <a:r>
                  <a:rPr lang="en-US" sz="2200" b="1" dirty="0"/>
                  <a:t>Finding Equilibrium Appropriation</a:t>
                </a:r>
                <a:r>
                  <a:rPr lang="en-US" sz="2200" dirty="0"/>
                  <a:t>. </a:t>
                </a:r>
              </a:p>
              <a:p>
                <a:pPr>
                  <a:spcAft>
                    <a:spcPts val="1000"/>
                  </a:spcAft>
                </a:pPr>
                <a:r>
                  <a:rPr lang="en-US" sz="2200" dirty="0"/>
                  <a:t>Differentiating with respect to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oMath>
                </a14:m>
                <a:endParaRPr lang="en-US" sz="2200" dirty="0"/>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1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𝑄</m:t>
                              </m:r>
                            </m:e>
                            <m:sub>
                              <m:r>
                                <a:rPr lang="en-US" sz="2000" b="0" i="1" smtClean="0">
                                  <a:latin typeface="Cambria Math" panose="02040503050406030204" pitchFamily="18" charset="0"/>
                                </a:rPr>
                                <m:t>−</m:t>
                              </m:r>
                              <m:r>
                                <a:rPr lang="en-US" sz="2000" b="0" i="1" smtClean="0">
                                  <a:latin typeface="Cambria Math" panose="02040503050406030204" pitchFamily="18" charset="0"/>
                                </a:rPr>
                                <m:t>𝑖</m:t>
                              </m:r>
                            </m:sub>
                          </m:sSub>
                        </m:num>
                        <m:den>
                          <m:r>
                            <a:rPr lang="en-US" sz="2000" b="0" i="1" smtClean="0">
                              <a:latin typeface="Cambria Math" panose="02040503050406030204" pitchFamily="18" charset="0"/>
                            </a:rPr>
                            <m:t>𝑆</m:t>
                          </m:r>
                        </m:den>
                      </m:f>
                      <m:r>
                        <a:rPr lang="en-US" sz="2000" b="0" i="1" smtClean="0">
                          <a:latin typeface="Cambria Math" panose="02040503050406030204" pitchFamily="18" charset="0"/>
                        </a:rPr>
                        <m:t>=0</m:t>
                      </m:r>
                    </m:oMath>
                  </m:oMathPara>
                </a14:m>
                <a:endParaRPr lang="en-US" sz="2000" dirty="0"/>
              </a:p>
              <a:p>
                <a:pPr marL="239713" indent="0">
                  <a:spcBef>
                    <a:spcPts val="3000"/>
                  </a:spcBef>
                  <a:spcAft>
                    <a:spcPts val="500"/>
                  </a:spcAft>
                  <a:buNone/>
                </a:pPr>
                <a:r>
                  <a:rPr lang="en-US" sz="2000" dirty="0"/>
                  <a:t>The fisherman increases his appropriation until the marginal revenue and the cost exactly offset each other.</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685331" y="1371501"/>
                <a:ext cx="7886700" cy="4667249"/>
              </a:xfrm>
              <a:blipFill>
                <a:blip r:embed="rId2"/>
                <a:stretch>
                  <a:fillRect l="-696" t="-78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67</a:t>
            </a:fld>
            <a:endParaRPr lang="en-US"/>
          </a:p>
        </p:txBody>
      </p:sp>
      <p:sp>
        <p:nvSpPr>
          <p:cNvPr id="6" name="Left Brace 5">
            <a:extLst>
              <a:ext uri="{FF2B5EF4-FFF2-40B4-BE49-F238E27FC236}">
                <a16:creationId xmlns:a16="http://schemas.microsoft.com/office/drawing/2014/main" id="{F5AC1616-0335-8C46-B7C8-A3F25A69C770}"/>
              </a:ext>
            </a:extLst>
          </p:cNvPr>
          <p:cNvSpPr/>
          <p:nvPr/>
        </p:nvSpPr>
        <p:spPr>
          <a:xfrm rot="16200000">
            <a:off x="3663866" y="4693211"/>
            <a:ext cx="174811" cy="423746"/>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B37A49A-89A4-1F4C-A3DB-5AF91A4147E2}"/>
                  </a:ext>
                </a:extLst>
              </p:cNvPr>
              <p:cNvSpPr txBox="1"/>
              <p:nvPr/>
            </p:nvSpPr>
            <p:spPr>
              <a:xfrm>
                <a:off x="3539397" y="5036667"/>
                <a:ext cx="42374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𝑀𝑅</m:t>
                      </m:r>
                    </m:oMath>
                  </m:oMathPara>
                </a14:m>
                <a:endParaRPr lang="en-US" sz="1200" dirty="0"/>
              </a:p>
            </p:txBody>
          </p:sp>
        </mc:Choice>
        <mc:Fallback xmlns="">
          <p:sp>
            <p:nvSpPr>
              <p:cNvPr id="7" name="TextBox 6">
                <a:extLst>
                  <a:ext uri="{FF2B5EF4-FFF2-40B4-BE49-F238E27FC236}">
                    <a16:creationId xmlns:a16="http://schemas.microsoft.com/office/drawing/2014/main" id="{4B37A49A-89A4-1F4C-A3DB-5AF91A4147E2}"/>
                  </a:ext>
                </a:extLst>
              </p:cNvPr>
              <p:cNvSpPr txBox="1">
                <a:spLocks noRot="1" noChangeAspect="1" noMove="1" noResize="1" noEditPoints="1" noAdjustHandles="1" noChangeArrowheads="1" noChangeShapeType="1" noTextEdit="1"/>
              </p:cNvSpPr>
              <p:nvPr/>
            </p:nvSpPr>
            <p:spPr>
              <a:xfrm>
                <a:off x="3539397" y="5036667"/>
                <a:ext cx="423748" cy="276999"/>
              </a:xfrm>
              <a:prstGeom prst="rect">
                <a:avLst/>
              </a:prstGeom>
              <a:blipFill>
                <a:blip r:embed="rId3"/>
                <a:stretch>
                  <a:fillRect/>
                </a:stretch>
              </a:blipFill>
            </p:spPr>
            <p:txBody>
              <a:bodyPr/>
              <a:lstStyle/>
              <a:p>
                <a:r>
                  <a:rPr lang="en-US">
                    <a:noFill/>
                  </a:rPr>
                  <a:t> </a:t>
                </a:r>
              </a:p>
            </p:txBody>
          </p:sp>
        </mc:Fallback>
      </mc:AlternateContent>
      <p:sp>
        <p:nvSpPr>
          <p:cNvPr id="8" name="Left Brace 7">
            <a:extLst>
              <a:ext uri="{FF2B5EF4-FFF2-40B4-BE49-F238E27FC236}">
                <a16:creationId xmlns:a16="http://schemas.microsoft.com/office/drawing/2014/main" id="{FAECB3B2-BF56-3242-96C0-7CA924787442}"/>
              </a:ext>
            </a:extLst>
          </p:cNvPr>
          <p:cNvSpPr/>
          <p:nvPr/>
        </p:nvSpPr>
        <p:spPr>
          <a:xfrm rot="16200000">
            <a:off x="4705554" y="4388995"/>
            <a:ext cx="174811" cy="1111857"/>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268645E-7CE7-1A44-A83B-4283FF991B00}"/>
                  </a:ext>
                </a:extLst>
              </p:cNvPr>
              <p:cNvSpPr txBox="1"/>
              <p:nvPr/>
            </p:nvSpPr>
            <p:spPr>
              <a:xfrm>
                <a:off x="4588773" y="5032329"/>
                <a:ext cx="42374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𝑀𝐶</m:t>
                      </m:r>
                    </m:oMath>
                  </m:oMathPara>
                </a14:m>
                <a:endParaRPr lang="en-US" sz="1200" dirty="0"/>
              </a:p>
            </p:txBody>
          </p:sp>
        </mc:Choice>
        <mc:Fallback xmlns="">
          <p:sp>
            <p:nvSpPr>
              <p:cNvPr id="9" name="TextBox 8">
                <a:extLst>
                  <a:ext uri="{FF2B5EF4-FFF2-40B4-BE49-F238E27FC236}">
                    <a16:creationId xmlns:a16="http://schemas.microsoft.com/office/drawing/2014/main" id="{0268645E-7CE7-1A44-A83B-4283FF991B00}"/>
                  </a:ext>
                </a:extLst>
              </p:cNvPr>
              <p:cNvSpPr txBox="1">
                <a:spLocks noRot="1" noChangeAspect="1" noMove="1" noResize="1" noEditPoints="1" noAdjustHandles="1" noChangeArrowheads="1" noChangeShapeType="1" noTextEdit="1"/>
              </p:cNvSpPr>
              <p:nvPr/>
            </p:nvSpPr>
            <p:spPr>
              <a:xfrm>
                <a:off x="4588773" y="5032329"/>
                <a:ext cx="423748" cy="276999"/>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985356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32513"/>
            <a:ext cx="7773338" cy="1201484"/>
          </a:xfrm>
        </p:spPr>
        <p:txBody>
          <a:bodyPr/>
          <a:lstStyle/>
          <a:p>
            <a:pPr algn="ctr"/>
            <a:r>
              <a:rPr lang="en-US" dirty="0">
                <a:solidFill>
                  <a:srgbClr val="0070C0"/>
                </a:solidFill>
              </a:rPr>
              <a:t>Common-Pool Resources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85331" y="1171553"/>
                <a:ext cx="7886700" cy="4667249"/>
              </a:xfrm>
            </p:spPr>
            <p:txBody>
              <a:bodyPr>
                <a:normAutofit/>
              </a:bodyPr>
              <a:lstStyle/>
              <a:p>
                <a:pPr marL="0" indent="0">
                  <a:buNone/>
                </a:pPr>
                <a:r>
                  <a:rPr lang="en-US" sz="2200" b="1" dirty="0"/>
                  <a:t>Finding Equilibrium Appropriation (cont.).</a:t>
                </a:r>
                <a:endParaRPr lang="en-US" sz="2200" dirty="0"/>
              </a:p>
              <a:p>
                <a:pPr>
                  <a:spcBef>
                    <a:spcPts val="500"/>
                  </a:spcBef>
                  <a:spcAft>
                    <a:spcPts val="1000"/>
                  </a:spcAft>
                </a:pPr>
                <a:r>
                  <a:rPr lang="en-US" sz="2200" dirty="0"/>
                  <a:t>Rearranging the previous expression and solving for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oMath>
                </a14:m>
                <a:endParaRPr lang="en-US" sz="2200" dirty="0"/>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m:t>
                      </m:r>
                      <m:r>
                        <a:rPr lang="en-US" sz="2000" i="1">
                          <a:latin typeface="Cambria Math" panose="02040503050406030204" pitchFamily="18" charset="0"/>
                        </a:rPr>
                        <m:t>=2</m:t>
                      </m:r>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𝑖</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m:t>
                          </m:r>
                          <m:r>
                            <a:rPr lang="en-US" sz="2000" i="1">
                              <a:latin typeface="Cambria Math" panose="02040503050406030204" pitchFamily="18" charset="0"/>
                            </a:rPr>
                            <m:t>𝑖</m:t>
                          </m:r>
                        </m:sub>
                      </m:sSub>
                      <m:r>
                        <a:rPr lang="en-US" sz="2000" i="1">
                          <a:latin typeface="Cambria Math" panose="02040503050406030204" pitchFamily="18" charset="0"/>
                        </a:rPr>
                        <m:t>,</m:t>
                      </m:r>
                    </m:oMath>
                  </m:oMathPara>
                </a14:m>
                <a:endParaRPr lang="en-US" sz="2000" dirty="0"/>
              </a:p>
              <a:p>
                <a:pPr marL="0" indent="0">
                  <a:lnSpc>
                    <a:spcPct val="100000"/>
                  </a:lnSpc>
                  <a:spcBef>
                    <a:spcPts val="500"/>
                  </a:spcBef>
                  <a:spcAft>
                    <a:spcPts val="500"/>
                  </a:spcAft>
                  <a:buNone/>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𝑄</m:t>
                              </m:r>
                            </m:e>
                            <m:sub>
                              <m:r>
                                <a:rPr lang="en-US" sz="2000" b="0" i="1" smtClean="0">
                                  <a:latin typeface="Cambria Math" panose="02040503050406030204" pitchFamily="18" charset="0"/>
                                </a:rPr>
                                <m:t>−</m:t>
                              </m:r>
                              <m:r>
                                <a:rPr lang="en-US" sz="2000" b="0" i="1" smtClean="0">
                                  <a:latin typeface="Cambria Math" panose="02040503050406030204" pitchFamily="18" charset="0"/>
                                </a:rPr>
                                <m:t>𝑖</m:t>
                              </m:r>
                            </m:sub>
                          </m:sSub>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𝑆</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𝑄</m:t>
                          </m:r>
                        </m:e>
                        <m:sub>
                          <m:r>
                            <a:rPr lang="en-US" sz="2000" b="0" i="1" smtClean="0">
                              <a:latin typeface="Cambria Math" panose="02040503050406030204" pitchFamily="18" charset="0"/>
                            </a:rPr>
                            <m:t>−</m:t>
                          </m:r>
                          <m:r>
                            <a:rPr lang="en-US" sz="2000" b="0" i="1" smtClean="0">
                              <a:latin typeface="Cambria Math" panose="02040503050406030204" pitchFamily="18" charset="0"/>
                            </a:rPr>
                            <m:t>𝑖</m:t>
                          </m:r>
                        </m:sub>
                      </m:sSub>
                      <m:r>
                        <a:rPr lang="en-US" sz="2000" b="0" i="1" smtClean="0">
                          <a:latin typeface="Cambria Math" panose="02040503050406030204" pitchFamily="18" charset="0"/>
                        </a:rPr>
                        <m:t>.</m:t>
                      </m:r>
                    </m:oMath>
                  </m:oMathPara>
                </a14:m>
                <a:endParaRPr lang="en-US" sz="2000" dirty="0"/>
              </a:p>
              <a:p>
                <a:pPr lvl="1">
                  <a:spcBef>
                    <a:spcPts val="0"/>
                  </a:spcBef>
                  <a:spcAft>
                    <a:spcPts val="500"/>
                  </a:spcAft>
                </a:pPr>
                <a:endParaRPr lang="en-US" sz="18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685331" y="1171553"/>
                <a:ext cx="7886700" cy="4667249"/>
              </a:xfrm>
              <a:blipFill>
                <a:blip r:embed="rId2"/>
                <a:stretch>
                  <a:fillRect l="-100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68</a:t>
            </a:fld>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EE98CAC-5691-6A4A-8183-DACAB590B27A}"/>
                  </a:ext>
                </a:extLst>
              </p:cNvPr>
              <p:cNvSpPr txBox="1"/>
              <p:nvPr/>
            </p:nvSpPr>
            <p:spPr>
              <a:xfrm>
                <a:off x="7574701" y="3132009"/>
                <a:ext cx="744948" cy="338554"/>
              </a:xfrm>
              <a:prstGeom prst="rect">
                <a:avLst/>
              </a:prstGeom>
              <a:noFill/>
            </p:spPr>
            <p:txBody>
              <a:bodyPr wrap="none" rtlCol="0">
                <a:spAutoFit/>
              </a:bodyPr>
              <a:lstStyle/>
              <a:p>
                <a:r>
                  <a:rPr lang="en-US" sz="1600" dirty="0"/>
                  <a:t>(</a:t>
                </a:r>
                <a14:m>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𝐵𝑅𝐹</m:t>
                        </m:r>
                      </m:e>
                      <m:sub>
                        <m:r>
                          <a:rPr lang="en-US" sz="1600" b="0" i="1" dirty="0" smtClean="0">
                            <a:latin typeface="Cambria Math" panose="02040503050406030204" pitchFamily="18" charset="0"/>
                          </a:rPr>
                          <m:t>𝑖</m:t>
                        </m:r>
                      </m:sub>
                    </m:sSub>
                  </m:oMath>
                </a14:m>
                <a:r>
                  <a:rPr lang="en-US" sz="1600" dirty="0"/>
                  <a:t>)</a:t>
                </a:r>
              </a:p>
            </p:txBody>
          </p:sp>
        </mc:Choice>
        <mc:Fallback xmlns="">
          <p:sp>
            <p:nvSpPr>
              <p:cNvPr id="10" name="TextBox 9">
                <a:extLst>
                  <a:ext uri="{FF2B5EF4-FFF2-40B4-BE49-F238E27FC236}">
                    <a16:creationId xmlns:a16="http://schemas.microsoft.com/office/drawing/2014/main" id="{EEE98CAC-5691-6A4A-8183-DACAB590B27A}"/>
                  </a:ext>
                </a:extLst>
              </p:cNvPr>
              <p:cNvSpPr txBox="1">
                <a:spLocks noRot="1" noChangeAspect="1" noMove="1" noResize="1" noEditPoints="1" noAdjustHandles="1" noChangeArrowheads="1" noChangeShapeType="1" noTextEdit="1"/>
              </p:cNvSpPr>
              <p:nvPr/>
            </p:nvSpPr>
            <p:spPr>
              <a:xfrm>
                <a:off x="7574701" y="3132009"/>
                <a:ext cx="744948" cy="338554"/>
              </a:xfrm>
              <a:prstGeom prst="rect">
                <a:avLst/>
              </a:prstGeom>
              <a:blipFill>
                <a:blip r:embed="rId3"/>
                <a:stretch>
                  <a:fillRect l="-3333" t="-3704" r="-3333" b="-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4C78899-C2C3-ED43-BD0E-9A3704BAB671}"/>
                  </a:ext>
                </a:extLst>
              </p:cNvPr>
              <p:cNvSpPr txBox="1"/>
              <p:nvPr/>
            </p:nvSpPr>
            <p:spPr>
              <a:xfrm>
                <a:off x="1073070" y="3888584"/>
                <a:ext cx="3799180" cy="2198679"/>
              </a:xfrm>
              <a:prstGeom prst="rect">
                <a:avLst/>
              </a:prstGeom>
              <a:noFill/>
            </p:spPr>
            <p:txBody>
              <a:bodyPr wrap="square" rtlCol="0">
                <a:spAutoFit/>
              </a:bodyPr>
              <a:lstStyle/>
              <a:p>
                <a:pPr marL="239713" indent="-227013">
                  <a:lnSpc>
                    <a:spcPct val="90000"/>
                  </a:lnSpc>
                  <a:spcBef>
                    <a:spcPts val="1000"/>
                  </a:spcBef>
                  <a:buFont typeface="Arial" panose="020B0604020202020204" pitchFamily="34" charset="0"/>
                  <a:buChar char="•"/>
                </a:pP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m:t>
                        </m:r>
                        <m:r>
                          <a:rPr lang="en-US" b="0" i="1" smtClean="0">
                            <a:latin typeface="Cambria Math" panose="02040503050406030204" pitchFamily="18" charset="0"/>
                          </a:rPr>
                          <m:t>𝑖</m:t>
                        </m:r>
                      </m:sub>
                    </m:sSub>
                    <m:r>
                      <a:rPr lang="en-US" b="0" i="1" smtClean="0">
                        <a:latin typeface="Cambria Math" panose="02040503050406030204" pitchFamily="18" charset="0"/>
                      </a:rPr>
                      <m:t>)</m:t>
                    </m:r>
                  </m:oMath>
                </a14:m>
                <a:r>
                  <a:rPr lang="en-US" dirty="0"/>
                  <a:t> describes how many units to appropriate,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oMath>
                </a14:m>
                <a:r>
                  <a:rPr lang="en-US" dirty="0"/>
                  <a:t>, as a response to how many units his rivals’ appropriate,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a:t>
                </a:r>
              </a:p>
              <a:p>
                <a:pPr marL="239713" indent="-227013">
                  <a:lnSpc>
                    <a:spcPct val="90000"/>
                  </a:lnSpc>
                  <a:spcBef>
                    <a:spcPts val="1000"/>
                  </a:spcBef>
                  <a:buFont typeface="Arial" panose="020B0604020202020204" pitchFamily="34" charset="0"/>
                  <a:buChar char="•"/>
                </a:pPr>
                <a:r>
                  <a:rPr lang="en-US" dirty="0"/>
                  <a:t>He appropriates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𝑆</m:t>
                        </m:r>
                      </m:num>
                      <m:den>
                        <m:r>
                          <a:rPr lang="en-US" b="0" i="1" smtClean="0">
                            <a:latin typeface="Cambria Math" panose="02040503050406030204" pitchFamily="18" charset="0"/>
                          </a:rPr>
                          <m:t>2</m:t>
                        </m:r>
                      </m:den>
                    </m:f>
                  </m:oMath>
                </a14:m>
                <a:r>
                  <a:rPr lang="en-US" dirty="0"/>
                  <a:t> when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m:t>
                        </m:r>
                        <m:r>
                          <a:rPr lang="en-US" i="1">
                            <a:latin typeface="Cambria Math" panose="02040503050406030204" pitchFamily="18" charset="0"/>
                          </a:rPr>
                          <m:t>𝑖</m:t>
                        </m:r>
                      </m:sub>
                    </m:sSub>
                    <m:r>
                      <a:rPr lang="en-US" b="0" i="1" smtClean="0">
                        <a:latin typeface="Cambria Math" panose="02040503050406030204" pitchFamily="18" charset="0"/>
                      </a:rPr>
                      <m:t>=0</m:t>
                    </m:r>
                  </m:oMath>
                </a14:m>
                <a:r>
                  <a:rPr lang="en-US" dirty="0"/>
                  <a:t>. </a:t>
                </a:r>
              </a:p>
              <a:p>
                <a:pPr marL="239713" indent="-227013">
                  <a:lnSpc>
                    <a:spcPct val="90000"/>
                  </a:lnSpc>
                  <a:spcBef>
                    <a:spcPts val="1000"/>
                  </a:spcBef>
                  <a:buFont typeface="Arial" panose="020B0604020202020204" pitchFamily="34" charset="0"/>
                  <a:buChar char="•"/>
                </a:pPr>
                <a:r>
                  <a:rPr lang="en-US" dirty="0"/>
                  <a:t>His appropriation decreases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m:t>
                        </m:r>
                        <m:r>
                          <a:rPr lang="en-US" i="1">
                            <a:latin typeface="Cambria Math" panose="02040503050406030204" pitchFamily="18" charset="0"/>
                          </a:rPr>
                          <m:t>𝑖</m:t>
                        </m:r>
                      </m:sub>
                    </m:sSub>
                    <m:r>
                      <a:rPr lang="en-US" b="0" i="1" smtClean="0">
                        <a:latin typeface="Cambria Math" panose="02040503050406030204" pitchFamily="18" charset="0"/>
                      </a:rPr>
                      <m:t>&gt;0</m:t>
                    </m:r>
                  </m:oMath>
                </a14:m>
                <a:r>
                  <a:rPr lang="en-US" dirty="0"/>
                  <a:t>. </a:t>
                </a:r>
              </a:p>
            </p:txBody>
          </p:sp>
        </mc:Choice>
        <mc:Fallback xmlns="">
          <p:sp>
            <p:nvSpPr>
              <p:cNvPr id="14" name="TextBox 13">
                <a:extLst>
                  <a:ext uri="{FF2B5EF4-FFF2-40B4-BE49-F238E27FC236}">
                    <a16:creationId xmlns:a16="http://schemas.microsoft.com/office/drawing/2014/main" id="{C4C78899-C2C3-ED43-BD0E-9A3704BAB671}"/>
                  </a:ext>
                </a:extLst>
              </p:cNvPr>
              <p:cNvSpPr txBox="1">
                <a:spLocks noRot="1" noChangeAspect="1" noMove="1" noResize="1" noEditPoints="1" noAdjustHandles="1" noChangeArrowheads="1" noChangeShapeType="1" noTextEdit="1"/>
              </p:cNvSpPr>
              <p:nvPr/>
            </p:nvSpPr>
            <p:spPr>
              <a:xfrm>
                <a:off x="1073070" y="3888584"/>
                <a:ext cx="3799180" cy="2198679"/>
              </a:xfrm>
              <a:prstGeom prst="rect">
                <a:avLst/>
              </a:prstGeom>
              <a:blipFill>
                <a:blip r:embed="rId4"/>
                <a:stretch>
                  <a:fillRect l="-667" t="-2299" b="-4023"/>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040A58A6-E08C-D840-9B4D-E4A270E74921}"/>
              </a:ext>
            </a:extLst>
          </p:cNvPr>
          <p:cNvGrpSpPr/>
          <p:nvPr/>
        </p:nvGrpSpPr>
        <p:grpSpPr>
          <a:xfrm>
            <a:off x="4995081" y="3833877"/>
            <a:ext cx="3075848" cy="2428483"/>
            <a:chOff x="4995081" y="3792933"/>
            <a:chExt cx="3075848" cy="2428483"/>
          </a:xfrm>
        </p:grpSpPr>
        <p:pic>
          <p:nvPicPr>
            <p:cNvPr id="12" name="Picture 11">
              <a:extLst>
                <a:ext uri="{FF2B5EF4-FFF2-40B4-BE49-F238E27FC236}">
                  <a16:creationId xmlns:a16="http://schemas.microsoft.com/office/drawing/2014/main" id="{DBC9C220-BCA1-604C-B88E-5FD6791EA373}"/>
                </a:ext>
              </a:extLst>
            </p:cNvPr>
            <p:cNvPicPr>
              <a:picLocks noChangeAspect="1"/>
            </p:cNvPicPr>
            <p:nvPr/>
          </p:nvPicPr>
          <p:blipFill>
            <a:blip r:embed="rId5"/>
            <a:stretch>
              <a:fillRect/>
            </a:stretch>
          </p:blipFill>
          <p:spPr>
            <a:xfrm>
              <a:off x="5063320" y="3792933"/>
              <a:ext cx="3007609" cy="2225631"/>
            </a:xfrm>
            <a:prstGeom prst="rect">
              <a:avLst/>
            </a:prstGeom>
          </p:spPr>
        </p:pic>
        <p:sp>
          <p:nvSpPr>
            <p:cNvPr id="15" name="TextBox 14">
              <a:extLst>
                <a:ext uri="{FF2B5EF4-FFF2-40B4-BE49-F238E27FC236}">
                  <a16:creationId xmlns:a16="http://schemas.microsoft.com/office/drawing/2014/main" id="{DC9B3AB8-028A-AE40-8360-9DFB164DDC93}"/>
                </a:ext>
              </a:extLst>
            </p:cNvPr>
            <p:cNvSpPr txBox="1"/>
            <p:nvPr/>
          </p:nvSpPr>
          <p:spPr>
            <a:xfrm>
              <a:off x="4995081" y="5944417"/>
              <a:ext cx="879921" cy="276999"/>
            </a:xfrm>
            <a:prstGeom prst="rect">
              <a:avLst/>
            </a:prstGeom>
            <a:noFill/>
          </p:spPr>
          <p:txBody>
            <a:bodyPr wrap="none" rtlCol="0">
              <a:spAutoFit/>
            </a:bodyPr>
            <a:lstStyle/>
            <a:p>
              <a:r>
                <a:rPr lang="en-US" sz="1200" dirty="0"/>
                <a:t>Figure 17.4</a:t>
              </a:r>
            </a:p>
          </p:txBody>
        </p:sp>
      </p:grpSp>
    </p:spTree>
    <p:extLst>
      <p:ext uri="{BB962C8B-B14F-4D97-AF65-F5344CB8AC3E}">
        <p14:creationId xmlns:p14="http://schemas.microsoft.com/office/powerpoint/2010/main" val="39831871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854008" y="68104"/>
            <a:ext cx="7773338" cy="827268"/>
          </a:xfrm>
        </p:spPr>
        <p:txBody>
          <a:bodyPr/>
          <a:lstStyle/>
          <a:p>
            <a:pPr algn="ctr"/>
            <a:r>
              <a:rPr lang="en-US" dirty="0">
                <a:solidFill>
                  <a:srgbClr val="0070C0"/>
                </a:solidFill>
              </a:rPr>
              <a:t>Common-Pool Resources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571970" y="1055699"/>
                <a:ext cx="7886700" cy="4667249"/>
              </a:xfrm>
            </p:spPr>
            <p:txBody>
              <a:bodyPr>
                <a:normAutofit fontScale="92500" lnSpcReduction="20000"/>
              </a:bodyPr>
              <a:lstStyle/>
              <a:p>
                <a:pPr marL="0" indent="0">
                  <a:buNone/>
                </a:pPr>
                <a:r>
                  <a:rPr lang="en-US" sz="2200" b="1" dirty="0"/>
                  <a:t>Finding Equilibrium Appropriation (cont.).</a:t>
                </a:r>
                <a:endParaRPr lang="en-US" sz="2200" dirty="0"/>
              </a:p>
              <a:p>
                <a:pPr>
                  <a:spcAft>
                    <a:spcPts val="1000"/>
                  </a:spcAft>
                </a:pPr>
                <a:r>
                  <a:rPr lang="en-US" sz="2200" dirty="0"/>
                  <a:t>Firms are symmetric in this scenario because they face the same price for each unit of fish (</a:t>
                </a:r>
                <a14:m>
                  <m:oMath xmlns:m="http://schemas.openxmlformats.org/officeDocument/2006/math">
                    <m:r>
                      <a:rPr lang="en-US" sz="2200" i="1" dirty="0" smtClean="0">
                        <a:latin typeface="Cambria Math" panose="02040503050406030204" pitchFamily="18" charset="0"/>
                      </a:rPr>
                      <m:t>$1</m:t>
                    </m:r>
                  </m:oMath>
                </a14:m>
                <a:r>
                  <a:rPr lang="en-US" sz="2200" dirty="0"/>
                  <a:t>), and the same cost function.</a:t>
                </a:r>
              </a:p>
              <a:p>
                <a:pPr>
                  <a:spcAft>
                    <a:spcPts val="1000"/>
                  </a:spcAft>
                </a:pPr>
                <a:r>
                  <a:rPr lang="en-US" sz="2200" dirty="0"/>
                  <a:t>Therefore, the best response function of any other firm</a:t>
                </a:r>
                <a14:m>
                  <m:oMath xmlns:m="http://schemas.openxmlformats.org/officeDocument/2006/math">
                    <m:r>
                      <a:rPr lang="en-US" sz="2000" i="1" dirty="0" smtClean="0">
                        <a:latin typeface="Cambria Math" panose="02040503050406030204" pitchFamily="18" charset="0"/>
                      </a:rPr>
                      <m:t> </m:t>
                    </m:r>
                    <m:r>
                      <a:rPr lang="en-US" sz="2000" i="1" dirty="0" smtClean="0">
                        <a:latin typeface="Cambria Math" panose="02040503050406030204" pitchFamily="18" charset="0"/>
                      </a:rPr>
                      <m:t>𝑗</m:t>
                    </m:r>
                    <m:r>
                      <a:rPr lang="en-US" sz="2000" i="1" dirty="0" smtClean="0">
                        <a:latin typeface="Cambria Math" panose="02040503050406030204" pitchFamily="18" charset="0"/>
                      </a:rPr>
                      <m:t> </m:t>
                    </m:r>
                  </m:oMath>
                </a14:m>
                <a:r>
                  <a:rPr lang="en-US" sz="2000" dirty="0"/>
                  <a:t>(</a:t>
                </a:r>
                <a14:m>
                  <m:oMath xmlns:m="http://schemas.openxmlformats.org/officeDocument/2006/math">
                    <m:r>
                      <a:rPr lang="en-US" sz="2000" b="0" i="1" smtClean="0">
                        <a:latin typeface="Cambria Math" panose="02040503050406030204" pitchFamily="18" charset="0"/>
                      </a:rPr>
                      <m:t>𝑗</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𝑖</m:t>
                    </m:r>
                  </m:oMath>
                </a14:m>
                <a:r>
                  <a:rPr lang="en-US" sz="2000" dirty="0"/>
                  <a:t>) </a:t>
                </a:r>
                <a:r>
                  <a:rPr lang="en-US" sz="2200" dirty="0"/>
                  <a:t>is symmetric to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𝐵𝑅𝐹</m:t>
                        </m:r>
                      </m:e>
                      <m:sub>
                        <m:r>
                          <a:rPr lang="en-US" sz="2000" i="1" dirty="0">
                            <a:latin typeface="Cambria Math" panose="02040503050406030204" pitchFamily="18" charset="0"/>
                          </a:rPr>
                          <m:t>𝑖</m:t>
                        </m:r>
                      </m:sub>
                    </m:sSub>
                  </m:oMath>
                </a14:m>
                <a:r>
                  <a:rPr lang="en-US" sz="22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b="0" i="1" smtClean="0">
                            <a:latin typeface="Cambria Math" panose="02040503050406030204" pitchFamily="18" charset="0"/>
                          </a:rPr>
                          <m:t>𝑗</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m:t>
                            </m:r>
                            <m:r>
                              <a:rPr lang="en-US" sz="2000" b="0" i="1" smtClean="0">
                                <a:latin typeface="Cambria Math" panose="02040503050406030204" pitchFamily="18" charset="0"/>
                              </a:rPr>
                              <m:t>𝑗</m:t>
                            </m:r>
                          </m:sub>
                        </m:sSub>
                      </m:e>
                    </m:d>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𝑆</m:t>
                        </m:r>
                      </m:num>
                      <m:den>
                        <m:r>
                          <a:rPr lang="en-US" sz="2000" i="1">
                            <a:latin typeface="Cambria Math" panose="02040503050406030204" pitchFamily="18" charset="0"/>
                          </a:rPr>
                          <m:t>2</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m:t>
                        </m:r>
                        <m:r>
                          <a:rPr lang="en-US" sz="2000" b="0" i="1" smtClean="0">
                            <a:latin typeface="Cambria Math" panose="02040503050406030204" pitchFamily="18" charset="0"/>
                          </a:rPr>
                          <m:t>𝑗</m:t>
                        </m:r>
                      </m:sub>
                    </m:sSub>
                  </m:oMath>
                </a14:m>
                <a:r>
                  <a:rPr lang="en-US" sz="2200" dirty="0"/>
                  <a:t>.</a:t>
                </a:r>
              </a:p>
              <a:p>
                <a:pPr>
                  <a:spcAft>
                    <a:spcPts val="1000"/>
                  </a:spcAft>
                </a:pPr>
                <a:r>
                  <a:rPr lang="en-US" sz="2200" dirty="0"/>
                  <a:t>In a symmetric equilibrium, </a:t>
                </a:r>
                <a14:m>
                  <m:oMath xmlns:m="http://schemas.openxmlformats.org/officeDocument/2006/math">
                    <m:sSubSup>
                      <m:sSubSupPr>
                        <m:ctrlPr>
                          <a:rPr lang="en-US" sz="2000" i="1" smtClean="0">
                            <a:latin typeface="Cambria Math" panose="02040503050406030204" pitchFamily="18" charset="0"/>
                          </a:rPr>
                        </m:ctrlPr>
                      </m:sSubSup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up>
                        <m:r>
                          <a:rPr lang="en-US" sz="2000" b="0" i="1" smtClean="0">
                            <a:latin typeface="Cambria Math" panose="02040503050406030204" pitchFamily="18" charset="0"/>
                          </a:rPr>
                          <m:t>∗</m:t>
                        </m:r>
                      </m:sup>
                    </m:sSubSup>
                    <m:r>
                      <a:rPr lang="en-US" sz="2000" b="0" i="1" smtClean="0">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𝑞</m:t>
                        </m:r>
                      </m:e>
                      <m:sub>
                        <m:r>
                          <a:rPr lang="en-US" sz="2000" b="0" i="1" smtClean="0">
                            <a:latin typeface="Cambria Math" panose="02040503050406030204" pitchFamily="18" charset="0"/>
                          </a:rPr>
                          <m:t>2</m:t>
                        </m:r>
                      </m:sub>
                      <m:sup>
                        <m:r>
                          <a:rPr lang="en-US" sz="2000" i="1">
                            <a:latin typeface="Cambria Math" panose="02040503050406030204" pitchFamily="18" charset="0"/>
                          </a:rPr>
                          <m:t>∗</m:t>
                        </m:r>
                      </m:sup>
                    </m:sSubSup>
                    <m:r>
                      <a:rPr lang="en-US" sz="2000" b="0" i="1" smtClean="0">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𝑞</m:t>
                        </m:r>
                      </m:e>
                      <m:sub>
                        <m:r>
                          <a:rPr lang="en-US" sz="2000" b="0" i="1" smtClean="0">
                            <a:latin typeface="Cambria Math" panose="02040503050406030204" pitchFamily="18" charset="0"/>
                          </a:rPr>
                          <m:t>𝑁</m:t>
                        </m:r>
                      </m:sub>
                      <m:sup>
                        <m:r>
                          <a:rPr lang="en-US" sz="2000" i="1">
                            <a:latin typeface="Cambria Math" panose="02040503050406030204" pitchFamily="18" charset="0"/>
                          </a:rPr>
                          <m:t>∗</m:t>
                        </m:r>
                      </m:sup>
                    </m:sSubSup>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m:t>
                        </m:r>
                      </m:sup>
                    </m:sSup>
                  </m:oMath>
                </a14:m>
                <a:r>
                  <a:rPr lang="en-US" sz="2200" dirty="0"/>
                  <a:t>. Therefore </a:t>
                </a:r>
                <a14:m>
                  <m:oMath xmlns:m="http://schemas.openxmlformats.org/officeDocument/2006/math">
                    <m:sSubSup>
                      <m:sSubSupPr>
                        <m:ctrlPr>
                          <a:rPr lang="en-US" sz="2000" i="1" smtClean="0">
                            <a:latin typeface="Cambria Math" panose="02040503050406030204" pitchFamily="18" charset="0"/>
                          </a:rPr>
                        </m:ctrlPr>
                      </m:sSubSupPr>
                      <m:e>
                        <m:r>
                          <a:rPr lang="en-US" sz="2000" b="0" i="1" smtClean="0">
                            <a:latin typeface="Cambria Math" panose="02040503050406030204" pitchFamily="18" charset="0"/>
                          </a:rPr>
                          <m:t>𝑄</m:t>
                        </m:r>
                      </m:e>
                      <m:sub>
                        <m:r>
                          <a:rPr lang="en-US" sz="2000" b="0" i="1" smtClean="0">
                            <a:latin typeface="Cambria Math" panose="02040503050406030204" pitchFamily="18" charset="0"/>
                          </a:rPr>
                          <m:t>−</m:t>
                        </m:r>
                        <m:r>
                          <a:rPr lang="en-US" sz="2000" b="0" i="1" smtClean="0">
                            <a:latin typeface="Cambria Math" panose="02040503050406030204" pitchFamily="18" charset="0"/>
                          </a:rPr>
                          <m:t>𝑖</m:t>
                        </m:r>
                      </m:sub>
                      <m:sup>
                        <m:r>
                          <a:rPr lang="en-US" sz="2000" b="0" i="1" smtClean="0">
                            <a:latin typeface="Cambria Math" panose="02040503050406030204" pitchFamily="18" charset="0"/>
                          </a:rPr>
                          <m:t>∗</m:t>
                        </m:r>
                      </m:sup>
                    </m:sSubSup>
                    <m:r>
                      <a:rPr lang="en-US" sz="2000" b="0" i="1" smtClean="0">
                        <a:latin typeface="Cambria Math" panose="02040503050406030204" pitchFamily="18" charset="0"/>
                      </a:rPr>
                      <m:t>=</m:t>
                    </m:r>
                    <m:nary>
                      <m:naryPr>
                        <m:chr m:val="∑"/>
                        <m:supHide m:val="on"/>
                        <m:ctrlPr>
                          <a:rPr lang="en-US" sz="2000" b="0" i="1" smtClean="0">
                            <a:latin typeface="Cambria Math" panose="02040503050406030204" pitchFamily="18" charset="0"/>
                          </a:rPr>
                        </m:ctrlPr>
                      </m:naryPr>
                      <m:sub>
                        <m:r>
                          <m:rPr>
                            <m:brk m:alnAt="7"/>
                          </m:rPr>
                          <a:rPr lang="en-US" sz="2000" b="0" i="1" smtClean="0">
                            <a:latin typeface="Cambria Math" panose="02040503050406030204" pitchFamily="18" charset="0"/>
                          </a:rPr>
                          <m:t>𝑗</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𝑖</m:t>
                        </m:r>
                      </m:sub>
                      <m:sup/>
                      <m:e>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m:t>
                            </m:r>
                          </m:sup>
                        </m:sSup>
                        <m:r>
                          <a:rPr lang="en-US" sz="2000" b="0" i="1" smtClean="0">
                            <a:latin typeface="Cambria Math" panose="02040503050406030204" pitchFamily="18" charset="0"/>
                          </a:rPr>
                          <m:t>=(</m:t>
                        </m:r>
                        <m:r>
                          <a:rPr lang="en-US" sz="2000" b="0" i="1" smtClean="0">
                            <a:latin typeface="Cambria Math" panose="02040503050406030204" pitchFamily="18" charset="0"/>
                          </a:rPr>
                          <m:t>𝑁</m:t>
                        </m:r>
                        <m:r>
                          <a:rPr lang="en-US" sz="2000" b="0" i="1" smtClean="0">
                            <a:latin typeface="Cambria Math" panose="02040503050406030204" pitchFamily="18" charset="0"/>
                          </a:rPr>
                          <m:t>−1)</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m:t>
                            </m:r>
                          </m:sup>
                        </m:sSup>
                      </m:e>
                    </m:nary>
                  </m:oMath>
                </a14:m>
                <a:r>
                  <a:rPr lang="en-US" sz="2200" dirty="0"/>
                  <a:t>.</a:t>
                </a:r>
              </a:p>
              <a:p>
                <a:pPr>
                  <a:spcAft>
                    <a:spcPts val="1000"/>
                  </a:spcAft>
                </a:pPr>
                <a:r>
                  <a:rPr lang="en-US" sz="2200" dirty="0"/>
                  <a:t>Inserting this result in the best response function,</a:t>
                </a:r>
              </a:p>
              <a:p>
                <a:pPr marL="0" indent="0">
                  <a:lnSpc>
                    <a:spcPct val="100000"/>
                  </a:lnSpc>
                  <a:spcBef>
                    <a:spcPts val="500"/>
                  </a:spcBef>
                  <a:spcAft>
                    <a:spcPts val="500"/>
                  </a:spcAft>
                  <a:buNone/>
                </a:pP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m:t>
                          </m:r>
                        </m:sup>
                      </m:s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𝑆</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𝑁</m:t>
                          </m:r>
                          <m:r>
                            <a:rPr lang="en-US" sz="2000" b="0" i="1" smtClean="0">
                              <a:latin typeface="Cambria Math" panose="02040503050406030204" pitchFamily="18" charset="0"/>
                            </a:rPr>
                            <m:t>−1</m:t>
                          </m:r>
                        </m:e>
                      </m:d>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𝑞</m:t>
                          </m:r>
                        </m:e>
                        <m:sup>
                          <m:r>
                            <a:rPr lang="en-US" sz="2000" b="0" i="1" smtClean="0">
                              <a:latin typeface="Cambria Math" panose="02040503050406030204" pitchFamily="18" charset="0"/>
                            </a:rPr>
                            <m:t>∗</m:t>
                          </m:r>
                        </m:sup>
                      </m:sSup>
                      <m:r>
                        <a:rPr lang="en-US" sz="2000" b="0" i="1" smtClean="0">
                          <a:latin typeface="Cambria Math" panose="02040503050406030204" pitchFamily="18" charset="0"/>
                        </a:rPr>
                        <m:t>.</m:t>
                      </m:r>
                    </m:oMath>
                  </m:oMathPara>
                </a14:m>
                <a:endParaRPr lang="en-US" sz="20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571970" y="1055699"/>
                <a:ext cx="7886700" cy="4667249"/>
              </a:xfrm>
              <a:blipFill>
                <a:blip r:embed="rId2"/>
                <a:stretch>
                  <a:fillRect l="-850" t="-65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69</a:t>
            </a:fld>
            <a:endParaRPr lang="en-US"/>
          </a:p>
        </p:txBody>
      </p:sp>
      <p:sp>
        <p:nvSpPr>
          <p:cNvPr id="11" name="TextBox 10">
            <a:extLst>
              <a:ext uri="{FF2B5EF4-FFF2-40B4-BE49-F238E27FC236}">
                <a16:creationId xmlns:a16="http://schemas.microsoft.com/office/drawing/2014/main" id="{69DCF6B4-CF8F-184D-BACA-989C9CBF94F4}"/>
              </a:ext>
            </a:extLst>
          </p:cNvPr>
          <p:cNvSpPr txBox="1"/>
          <p:nvPr/>
        </p:nvSpPr>
        <p:spPr>
          <a:xfrm>
            <a:off x="7574701" y="5519752"/>
            <a:ext cx="673582" cy="338554"/>
          </a:xfrm>
          <a:prstGeom prst="rect">
            <a:avLst/>
          </a:prstGeom>
          <a:noFill/>
        </p:spPr>
        <p:txBody>
          <a:bodyPr wrap="none" rtlCol="0">
            <a:spAutoFit/>
          </a:bodyPr>
          <a:lstStyle/>
          <a:p>
            <a:r>
              <a:rPr lang="en-US" sz="1600" dirty="0"/>
              <a:t>(17.2)</a:t>
            </a:r>
          </a:p>
        </p:txBody>
      </p:sp>
    </p:spTree>
    <p:extLst>
      <p:ext uri="{BB962C8B-B14F-4D97-AF65-F5344CB8AC3E}">
        <p14:creationId xmlns:p14="http://schemas.microsoft.com/office/powerpoint/2010/main" val="39106583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80805" y="1588878"/>
            <a:ext cx="2133002" cy="3680244"/>
          </a:xfrm>
        </p:spPr>
        <p:txBody>
          <a:bodyPr>
            <a:normAutofit/>
          </a:bodyPr>
          <a:lstStyle/>
          <a:p>
            <a:pPr algn="l"/>
            <a:r>
              <a:rPr lang="en-US" sz="2900">
                <a:solidFill>
                  <a:srgbClr val="FFFFFF"/>
                </a:solidFill>
              </a:rPr>
              <a:t>Common-Pool Resources</a:t>
            </a:r>
          </a:p>
        </p:txBody>
      </p:sp>
      <p:pic>
        <p:nvPicPr>
          <p:cNvPr id="14" name="Picture 13">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094612" y="79899"/>
                <a:ext cx="6049387" cy="5728407"/>
              </a:xfrm>
            </p:spPr>
            <p:txBody>
              <a:bodyPr anchor="ctr">
                <a:normAutofit/>
              </a:bodyPr>
              <a:lstStyle/>
              <a:p>
                <a:pPr marL="0" indent="0">
                  <a:lnSpc>
                    <a:spcPct val="110000"/>
                  </a:lnSpc>
                  <a:buNone/>
                </a:pPr>
                <a:r>
                  <a:rPr lang="en-US" sz="1800" b="1" dirty="0"/>
                  <a:t>Finding Equilibrium Appropriation (cont.).</a:t>
                </a:r>
                <a:endParaRPr lang="en-US" sz="1800" dirty="0"/>
              </a:p>
              <a:p>
                <a:pPr>
                  <a:lnSpc>
                    <a:spcPct val="110000"/>
                  </a:lnSpc>
                  <a:spcAft>
                    <a:spcPts val="1500"/>
                  </a:spcAft>
                </a:pPr>
                <a:r>
                  <a:rPr lang="en-US" sz="1800" dirty="0"/>
                  <a:t>Rearranging (17.2) and solving for </a:t>
                </a:r>
                <a14:m>
                  <m:oMath xmlns:m="http://schemas.openxmlformats.org/officeDocument/2006/math">
                    <m:sSup>
                      <m:sSupPr>
                        <m:ctrlPr>
                          <a:rPr lang="en-US" sz="1800" i="1" smtClean="0">
                            <a:latin typeface="Cambria Math" panose="02040503050406030204" pitchFamily="18" charset="0"/>
                          </a:rPr>
                        </m:ctrlPr>
                      </m:sSupPr>
                      <m:e>
                        <m:r>
                          <a:rPr lang="en-US" sz="1800" b="0" i="1" smtClean="0">
                            <a:latin typeface="Cambria Math" panose="02040503050406030204" pitchFamily="18" charset="0"/>
                          </a:rPr>
                          <m:t>𝑞</m:t>
                        </m:r>
                      </m:e>
                      <m:sup>
                        <m:r>
                          <a:rPr lang="en-US" sz="1800" b="0" i="1" smtClean="0">
                            <a:latin typeface="Cambria Math" panose="02040503050406030204" pitchFamily="18" charset="0"/>
                          </a:rPr>
                          <m:t>∗</m:t>
                        </m:r>
                      </m:sup>
                    </m:sSup>
                  </m:oMath>
                </a14:m>
                <a:r>
                  <a:rPr lang="en-US" sz="1800" dirty="0"/>
                  <a:t>,</a:t>
                </a:r>
              </a:p>
              <a:p>
                <a:pPr marL="0" indent="0">
                  <a:lnSpc>
                    <a:spcPct val="110000"/>
                  </a:lnSpc>
                  <a:spcAft>
                    <a:spcPts val="1000"/>
                  </a:spcAft>
                  <a:buNone/>
                </a:pPr>
                <a14:m>
                  <m:oMathPara xmlns:m="http://schemas.openxmlformats.org/officeDocument/2006/math">
                    <m:oMathParaPr>
                      <m:jc m:val="centerGroup"/>
                    </m:oMathParaPr>
                    <m:oMath xmlns:m="http://schemas.openxmlformats.org/officeDocument/2006/math">
                      <m:f>
                        <m:fPr>
                          <m:ctrlPr>
                            <a:rPr lang="en-US" sz="1800" i="1" smtClean="0">
                              <a:latin typeface="Cambria Math" panose="02040503050406030204" pitchFamily="18" charset="0"/>
                            </a:rPr>
                          </m:ctrlPr>
                        </m:fPr>
                        <m:num>
                          <m:r>
                            <a:rPr lang="en-US" sz="1800" b="0" i="1" smtClean="0">
                              <a:latin typeface="Cambria Math" panose="02040503050406030204" pitchFamily="18" charset="0"/>
                            </a:rPr>
                            <m:t>2</m:t>
                          </m:r>
                          <m:sSup>
                            <m:sSupPr>
                              <m:ctrlPr>
                                <a:rPr lang="en-US" sz="1800" i="1">
                                  <a:latin typeface="Cambria Math" panose="02040503050406030204" pitchFamily="18" charset="0"/>
                                </a:rPr>
                              </m:ctrlPr>
                            </m:sSupPr>
                            <m:e>
                              <m:r>
                                <a:rPr lang="en-US" sz="1800" i="1">
                                  <a:latin typeface="Cambria Math" panose="02040503050406030204" pitchFamily="18" charset="0"/>
                                </a:rPr>
                                <m:t>𝑞</m:t>
                              </m:r>
                            </m:e>
                            <m:sup>
                              <m:r>
                                <a:rPr lang="en-US" sz="1800" i="1">
                                  <a:latin typeface="Cambria Math" panose="02040503050406030204" pitchFamily="18" charset="0"/>
                                </a:rPr>
                                <m:t>∗</m:t>
                              </m:r>
                            </m:sup>
                          </m:sSup>
                          <m:r>
                            <a:rPr lang="en-US" sz="1800" b="0" i="1" smtClean="0">
                              <a:latin typeface="Cambria Math" panose="02040503050406030204" pitchFamily="18" charset="0"/>
                            </a:rPr>
                            <m:t>+(</m:t>
                          </m:r>
                          <m:r>
                            <a:rPr lang="en-US" sz="1800" b="0" i="1" smtClean="0">
                              <a:latin typeface="Cambria Math" panose="02040503050406030204" pitchFamily="18" charset="0"/>
                            </a:rPr>
                            <m:t>𝑁</m:t>
                          </m:r>
                          <m:r>
                            <a:rPr lang="en-US" sz="1800" b="0" i="1" smtClean="0">
                              <a:latin typeface="Cambria Math" panose="02040503050406030204" pitchFamily="18" charset="0"/>
                            </a:rPr>
                            <m:t>−1)</m:t>
                          </m:r>
                          <m:sSup>
                            <m:sSupPr>
                              <m:ctrlPr>
                                <a:rPr lang="en-US" sz="1800" i="1">
                                  <a:latin typeface="Cambria Math" panose="02040503050406030204" pitchFamily="18" charset="0"/>
                                </a:rPr>
                              </m:ctrlPr>
                            </m:sSupPr>
                            <m:e>
                              <m:r>
                                <a:rPr lang="en-US" sz="1800" i="1">
                                  <a:latin typeface="Cambria Math" panose="02040503050406030204" pitchFamily="18" charset="0"/>
                                </a:rPr>
                                <m:t>𝑞</m:t>
                              </m:r>
                            </m:e>
                            <m:sup>
                              <m:r>
                                <a:rPr lang="en-US" sz="1800" i="1">
                                  <a:latin typeface="Cambria Math" panose="02040503050406030204" pitchFamily="18" charset="0"/>
                                </a:rPr>
                                <m:t>∗</m:t>
                              </m:r>
                            </m:sup>
                          </m:sSup>
                        </m:num>
                        <m:den>
                          <m:r>
                            <a:rPr lang="en-US" sz="1800" b="0" i="1" smtClean="0">
                              <a:latin typeface="Cambria Math" panose="02040503050406030204" pitchFamily="18" charset="0"/>
                            </a:rPr>
                            <m:t>2</m:t>
                          </m:r>
                        </m:den>
                      </m:f>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𝑆</m:t>
                          </m:r>
                        </m:num>
                        <m:den>
                          <m:r>
                            <a:rPr lang="en-US" sz="1800" b="0" i="1" smtClean="0">
                              <a:latin typeface="Cambria Math" panose="02040503050406030204" pitchFamily="18" charset="0"/>
                            </a:rPr>
                            <m:t>2</m:t>
                          </m:r>
                        </m:den>
                      </m:f>
                      <m:r>
                        <a:rPr lang="en-US" sz="1800" b="0" i="1" smtClean="0">
                          <a:latin typeface="Cambria Math" panose="02040503050406030204" pitchFamily="18" charset="0"/>
                        </a:rPr>
                        <m:t>,</m:t>
                      </m:r>
                    </m:oMath>
                  </m:oMathPara>
                </a14:m>
                <a:endParaRPr lang="en-US" sz="1800" dirty="0"/>
              </a:p>
              <a:p>
                <a:pPr marL="0" indent="0">
                  <a:lnSpc>
                    <a:spcPct val="110000"/>
                  </a:lnSpc>
                  <a:spcAft>
                    <a:spcPts val="1000"/>
                  </a:spcAft>
                  <a:buNone/>
                </a:pPr>
                <a14:m>
                  <m:oMathPara xmlns:m="http://schemas.openxmlformats.org/officeDocument/2006/math">
                    <m:oMathParaPr>
                      <m:jc m:val="centerGroup"/>
                    </m:oMathParaPr>
                    <m:oMath xmlns:m="http://schemas.openxmlformats.org/officeDocument/2006/math">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𝑁</m:t>
                          </m:r>
                          <m:r>
                            <a:rPr lang="en-US" sz="1800" b="0" i="1" smtClean="0">
                              <a:latin typeface="Cambria Math" panose="02040503050406030204" pitchFamily="18" charset="0"/>
                            </a:rPr>
                            <m:t>+1</m:t>
                          </m:r>
                        </m:e>
                      </m:d>
                      <m:sSup>
                        <m:sSupPr>
                          <m:ctrlPr>
                            <a:rPr lang="en-US" sz="1800" i="1">
                              <a:latin typeface="Cambria Math" panose="02040503050406030204" pitchFamily="18" charset="0"/>
                            </a:rPr>
                          </m:ctrlPr>
                        </m:sSupPr>
                        <m:e>
                          <m:r>
                            <a:rPr lang="en-US" sz="1800" i="1">
                              <a:latin typeface="Cambria Math" panose="02040503050406030204" pitchFamily="18" charset="0"/>
                            </a:rPr>
                            <m:t>𝑞</m:t>
                          </m:r>
                        </m:e>
                        <m:sup>
                          <m:r>
                            <a:rPr lang="en-US" sz="1800" i="1">
                              <a:latin typeface="Cambria Math" panose="02040503050406030204" pitchFamily="18" charset="0"/>
                            </a:rPr>
                            <m:t>∗</m:t>
                          </m:r>
                        </m:sup>
                      </m:sSup>
                      <m:r>
                        <a:rPr lang="en-US" sz="1800" b="0" i="1" smtClean="0">
                          <a:latin typeface="Cambria Math" panose="02040503050406030204" pitchFamily="18" charset="0"/>
                        </a:rPr>
                        <m:t>=</m:t>
                      </m:r>
                      <m:r>
                        <a:rPr lang="en-US" sz="1800" b="0" i="1" smtClean="0">
                          <a:latin typeface="Cambria Math" panose="02040503050406030204" pitchFamily="18" charset="0"/>
                        </a:rPr>
                        <m:t>𝑆</m:t>
                      </m:r>
                      <m:r>
                        <a:rPr lang="en-US" sz="1800" b="0" i="1" smtClean="0">
                          <a:latin typeface="Cambria Math" panose="02040503050406030204" pitchFamily="18" charset="0"/>
                        </a:rPr>
                        <m:t>,</m:t>
                      </m:r>
                    </m:oMath>
                  </m:oMathPara>
                </a14:m>
                <a:endParaRPr lang="en-US" sz="1800" dirty="0"/>
              </a:p>
              <a:p>
                <a:pPr marL="0" indent="0">
                  <a:lnSpc>
                    <a:spcPct val="110000"/>
                  </a:lnSpc>
                  <a:spcAft>
                    <a:spcPts val="1000"/>
                  </a:spcAft>
                  <a:buNone/>
                </a:pPr>
                <a14:m>
                  <m:oMathPara xmlns:m="http://schemas.openxmlformats.org/officeDocument/2006/math">
                    <m:oMathParaPr>
                      <m:jc m:val="centerGroup"/>
                    </m:oMathParaPr>
                    <m:oMath xmlns:m="http://schemas.openxmlformats.org/officeDocument/2006/math">
                      <m:sSup>
                        <m:sSupPr>
                          <m:ctrlPr>
                            <a:rPr lang="en-US" sz="1800" i="1">
                              <a:latin typeface="Cambria Math" panose="02040503050406030204" pitchFamily="18" charset="0"/>
                            </a:rPr>
                          </m:ctrlPr>
                        </m:sSupPr>
                        <m:e>
                          <m:r>
                            <a:rPr lang="en-US" sz="1800" i="1">
                              <a:latin typeface="Cambria Math" panose="02040503050406030204" pitchFamily="18" charset="0"/>
                            </a:rPr>
                            <m:t>𝑞</m:t>
                          </m:r>
                        </m:e>
                        <m:sup>
                          <m:r>
                            <a:rPr lang="en-US" sz="1800" i="1">
                              <a:latin typeface="Cambria Math" panose="02040503050406030204" pitchFamily="18" charset="0"/>
                            </a:rPr>
                            <m:t>∗</m:t>
                          </m:r>
                        </m:sup>
                      </m:sSup>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𝑆</m:t>
                          </m:r>
                        </m:num>
                        <m:den>
                          <m:r>
                            <a:rPr lang="en-US" sz="1800" b="0" i="1" smtClean="0">
                              <a:latin typeface="Cambria Math" panose="02040503050406030204" pitchFamily="18" charset="0"/>
                            </a:rPr>
                            <m:t>𝑁</m:t>
                          </m:r>
                          <m:r>
                            <a:rPr lang="en-US" sz="1800" b="0" i="1" smtClean="0">
                              <a:latin typeface="Cambria Math" panose="02040503050406030204" pitchFamily="18" charset="0"/>
                            </a:rPr>
                            <m:t>+1</m:t>
                          </m:r>
                        </m:den>
                      </m:f>
                      <m:r>
                        <a:rPr lang="en-US" sz="1800" b="0" i="1" smtClean="0">
                          <a:latin typeface="Cambria Math" panose="02040503050406030204" pitchFamily="18" charset="0"/>
                        </a:rPr>
                        <m:t>.</m:t>
                      </m:r>
                    </m:oMath>
                  </m:oMathPara>
                </a14:m>
                <a:endParaRPr lang="en-US" sz="1800" dirty="0"/>
              </a:p>
              <a:p>
                <a:pPr lvl="1">
                  <a:lnSpc>
                    <a:spcPct val="110000"/>
                  </a:lnSpc>
                  <a:spcAft>
                    <a:spcPts val="1000"/>
                  </a:spcAft>
                </a:pPr>
                <a:r>
                  <a:rPr lang="en-US" dirty="0"/>
                  <a:t>If </a:t>
                </a:r>
                <a14:m>
                  <m:oMath xmlns:m="http://schemas.openxmlformats.org/officeDocument/2006/math">
                    <m:r>
                      <a:rPr lang="en-US" i="1" dirty="0" smtClean="0">
                        <a:latin typeface="Cambria Math" panose="02040503050406030204" pitchFamily="18" charset="0"/>
                      </a:rPr>
                      <m:t>𝑆</m:t>
                    </m:r>
                    <m:r>
                      <a:rPr lang="en-US" i="1" dirty="0" smtClean="0">
                        <a:latin typeface="Cambria Math" panose="02040503050406030204" pitchFamily="18" charset="0"/>
                      </a:rPr>
                      <m:t>=100 </m:t>
                    </m:r>
                  </m:oMath>
                </a14:m>
                <a:r>
                  <a:rPr lang="en-US" dirty="0"/>
                  <a:t>tons of fins and </a:t>
                </a:r>
                <a14:m>
                  <m:oMath xmlns:m="http://schemas.openxmlformats.org/officeDocument/2006/math">
                    <m:r>
                      <a:rPr lang="en-US" i="1" dirty="0" smtClean="0">
                        <a:latin typeface="Cambria Math" panose="02040503050406030204" pitchFamily="18" charset="0"/>
                      </a:rPr>
                      <m:t>𝑁</m:t>
                    </m:r>
                    <m:r>
                      <a:rPr lang="en-US" i="1" dirty="0" smtClean="0">
                        <a:latin typeface="Cambria Math" panose="02040503050406030204" pitchFamily="18" charset="0"/>
                      </a:rPr>
                      <m:t>=9</m:t>
                    </m:r>
                  </m:oMath>
                </a14:m>
                <a:r>
                  <a:rPr lang="en-US" dirty="0"/>
                  <a:t> fishermen,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m:t>
                        </m:r>
                      </m:sup>
                    </m:sSup>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100</m:t>
                        </m:r>
                      </m:num>
                      <m:den>
                        <m:r>
                          <a:rPr lang="en-US" b="0" i="1" smtClean="0">
                            <a:latin typeface="Cambria Math" panose="02040503050406030204" pitchFamily="18" charset="0"/>
                          </a:rPr>
                          <m:t>9</m:t>
                        </m:r>
                        <m:r>
                          <a:rPr lang="en-US" i="1">
                            <a:latin typeface="Cambria Math" panose="02040503050406030204" pitchFamily="18" charset="0"/>
                          </a:rPr>
                          <m:t>+1</m:t>
                        </m:r>
                      </m:den>
                    </m:f>
                    <m:r>
                      <a:rPr lang="en-US" b="0" i="1" smtClean="0">
                        <a:latin typeface="Cambria Math" panose="02040503050406030204" pitchFamily="18" charset="0"/>
                      </a:rPr>
                      <m:t>=10</m:t>
                    </m:r>
                  </m:oMath>
                </a14:m>
                <a:r>
                  <a:rPr lang="en-US" dirty="0"/>
                  <a:t> tons.</a:t>
                </a:r>
              </a:p>
              <a:p>
                <a:pPr>
                  <a:lnSpc>
                    <a:spcPct val="110000"/>
                  </a:lnSpc>
                  <a:spcAft>
                    <a:spcPts val="1000"/>
                  </a:spcAft>
                </a:pPr>
                <a:r>
                  <a:rPr lang="en-US" sz="1800" dirty="0"/>
                  <a:t>Generally, the equilibrium appropriation </a:t>
                </a:r>
                <a14:m>
                  <m:oMath xmlns:m="http://schemas.openxmlformats.org/officeDocument/2006/math">
                    <m:sSup>
                      <m:sSupPr>
                        <m:ctrlPr>
                          <a:rPr lang="en-US" sz="1800" i="1">
                            <a:latin typeface="Cambria Math" panose="02040503050406030204" pitchFamily="18" charset="0"/>
                          </a:rPr>
                        </m:ctrlPr>
                      </m:sSupPr>
                      <m:e>
                        <m:r>
                          <a:rPr lang="en-US" sz="1800" i="1">
                            <a:latin typeface="Cambria Math" panose="02040503050406030204" pitchFamily="18" charset="0"/>
                          </a:rPr>
                          <m:t>𝑞</m:t>
                        </m:r>
                      </m:e>
                      <m:sup>
                        <m:r>
                          <a:rPr lang="en-US" sz="1800" i="1">
                            <a:latin typeface="Cambria Math" panose="02040503050406030204" pitchFamily="18" charset="0"/>
                          </a:rPr>
                          <m:t>∗</m:t>
                        </m:r>
                      </m:sup>
                    </m:sSup>
                  </m:oMath>
                </a14:m>
                <a:r>
                  <a:rPr lang="en-US" sz="1800" dirty="0"/>
                  <a:t> increases in the stock of the resource, </a:t>
                </a:r>
                <a14:m>
                  <m:oMath xmlns:m="http://schemas.openxmlformats.org/officeDocument/2006/math">
                    <m:r>
                      <a:rPr lang="en-US" sz="1800" i="1" dirty="0" smtClean="0">
                        <a:latin typeface="Cambria Math" panose="02040503050406030204" pitchFamily="18" charset="0"/>
                      </a:rPr>
                      <m:t>𝑆</m:t>
                    </m:r>
                  </m:oMath>
                </a14:m>
                <a:r>
                  <a:rPr lang="en-US" sz="1800" dirty="0"/>
                  <a:t>, but decreases in the number of firms competing for the resource, </a:t>
                </a:r>
                <a14:m>
                  <m:oMath xmlns:m="http://schemas.openxmlformats.org/officeDocument/2006/math">
                    <m:r>
                      <a:rPr lang="en-US" sz="1800" i="1" dirty="0" smtClean="0">
                        <a:latin typeface="Cambria Math" panose="02040503050406030204" pitchFamily="18" charset="0"/>
                      </a:rPr>
                      <m:t>𝑁</m:t>
                    </m:r>
                  </m:oMath>
                </a14:m>
                <a:r>
                  <a:rPr lang="en-US" sz="1800" dirty="0"/>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094612" y="79899"/>
                <a:ext cx="6049387" cy="5728407"/>
              </a:xfrm>
              <a:blipFill>
                <a:blip r:embed="rId3"/>
                <a:stretch>
                  <a:fillRect l="-907"/>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70</a:t>
            </a:fld>
            <a:endParaRPr lang="en-US"/>
          </a:p>
        </p:txBody>
      </p:sp>
    </p:spTree>
    <p:extLst>
      <p:ext uri="{BB962C8B-B14F-4D97-AF65-F5344CB8AC3E}">
        <p14:creationId xmlns:p14="http://schemas.microsoft.com/office/powerpoint/2010/main" val="40299853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4" name="Rectangle 13">
            <a:extLst>
              <a:ext uri="{FF2B5EF4-FFF2-40B4-BE49-F238E27FC236}">
                <a16:creationId xmlns:a16="http://schemas.microsoft.com/office/drawing/2014/main" id="{45873676-3D69-48B0-BA02-D759766A90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248E96D7-6599-4607-9958-FD9E1000131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ark blue swimming pool">
            <a:extLst>
              <a:ext uri="{FF2B5EF4-FFF2-40B4-BE49-F238E27FC236}">
                <a16:creationId xmlns:a16="http://schemas.microsoft.com/office/drawing/2014/main" id="{74E6102F-873C-A8F1-A1C2-BFA07C01B913}"/>
              </a:ext>
            </a:extLst>
          </p:cNvPr>
          <p:cNvPicPr>
            <a:picLocks noChangeAspect="1"/>
          </p:cNvPicPr>
          <p:nvPr/>
        </p:nvPicPr>
        <p:blipFill>
          <a:blip r:embed="rId4"/>
          <a:srcRect t="30276" b="1113"/>
          <a:stretch>
            <a:fillRect/>
          </a:stretch>
        </p:blipFill>
        <p:spPr>
          <a:xfrm>
            <a:off x="20" y="-1"/>
            <a:ext cx="9143980" cy="4187739"/>
          </a:xfrm>
          <a:prstGeom prst="rect">
            <a:avLst/>
          </a:prstGeom>
        </p:spPr>
      </p:pic>
      <p:cxnSp>
        <p:nvCxnSpPr>
          <p:cNvPr id="18" name="Straight Connector 17">
            <a:extLst>
              <a:ext uri="{FF2B5EF4-FFF2-40B4-BE49-F238E27FC236}">
                <a16:creationId xmlns:a16="http://schemas.microsoft.com/office/drawing/2014/main" id="{99478AA5-D1D0-4B5E-9FDE-6F55026DA3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229100"/>
            <a:ext cx="9144000" cy="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3CA8EEE2-DA9A-4635-9B41-33EB565145F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859536" y="4437888"/>
            <a:ext cx="7424928" cy="1116711"/>
          </a:xfrm>
        </p:spPr>
        <p:txBody>
          <a:bodyPr vert="horz" lIns="91440" tIns="45720" rIns="91440" bIns="45720" rtlCol="0" anchor="b">
            <a:normAutofit/>
          </a:bodyPr>
          <a:lstStyle/>
          <a:p>
            <a:r>
              <a:rPr lang="en-US" sz="3700" b="1"/>
              <a:t>Common-Pool Resources–</a:t>
            </a:r>
            <a:br>
              <a:rPr lang="en-US" sz="3700" b="1"/>
            </a:br>
            <a:r>
              <a:rPr lang="en-US" sz="3700" b="1"/>
              <a:t>Joint Profit Maximization</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7885508" y="5883275"/>
            <a:ext cx="573161" cy="365125"/>
          </a:xfrm>
        </p:spPr>
        <p:txBody>
          <a:bodyPr vert="horz" lIns="91440" tIns="45720" rIns="91440" bIns="45720" rtlCol="0" anchor="ctr">
            <a:normAutofit/>
          </a:bodyPr>
          <a:lstStyle/>
          <a:p>
            <a:pPr>
              <a:spcAft>
                <a:spcPts val="600"/>
              </a:spcAft>
            </a:pPr>
            <a:fld id="{2A17F1C3-D8CF-D841-A262-BC1128EB65E3}" type="slidenum">
              <a:rPr lang="en-US" smtClean="0"/>
              <a:pPr>
                <a:spcAft>
                  <a:spcPts val="600"/>
                </a:spcAft>
              </a:pPr>
              <a:t>71</a:t>
            </a:fld>
            <a:endParaRPr lang="en-US"/>
          </a:p>
        </p:txBody>
      </p:sp>
    </p:spTree>
    <p:extLst>
      <p:ext uri="{BB962C8B-B14F-4D97-AF65-F5344CB8AC3E}">
        <p14:creationId xmlns:p14="http://schemas.microsoft.com/office/powerpoint/2010/main" val="70827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42523"/>
            <a:ext cx="7773338" cy="1596177"/>
          </a:xfrm>
        </p:spPr>
        <p:txBody>
          <a:bodyPr>
            <a:normAutofit/>
          </a:bodyPr>
          <a:lstStyle/>
          <a:p>
            <a:pPr algn="ctr"/>
            <a:r>
              <a:rPr lang="en-US" dirty="0">
                <a:solidFill>
                  <a:srgbClr val="0070C0"/>
                </a:solidFill>
              </a:rPr>
              <a:t>Common-Pool Resources–</a:t>
            </a:r>
            <a:br>
              <a:rPr lang="en-US" dirty="0">
                <a:solidFill>
                  <a:srgbClr val="0070C0"/>
                </a:solidFill>
              </a:rPr>
            </a:br>
            <a:r>
              <a:rPr lang="en-US" dirty="0">
                <a:solidFill>
                  <a:srgbClr val="0070C0"/>
                </a:solidFill>
              </a:rPr>
              <a:t>Joint Profit Maximization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571970" y="1482815"/>
                <a:ext cx="7886700" cy="4530726"/>
              </a:xfrm>
            </p:spPr>
            <p:txBody>
              <a:bodyPr>
                <a:normAutofit fontScale="77500" lnSpcReduction="20000"/>
              </a:bodyPr>
              <a:lstStyle/>
              <a:p>
                <a:pPr>
                  <a:spcAft>
                    <a:spcPts val="500"/>
                  </a:spcAft>
                </a:pPr>
                <a:r>
                  <a:rPr lang="en-US" sz="2200" dirty="0"/>
                  <a:t>Can fishermen increase their profits if they coordinate their catches? YES!</a:t>
                </a:r>
              </a:p>
              <a:p>
                <a:pPr>
                  <a:spcBef>
                    <a:spcPts val="500"/>
                  </a:spcBef>
                  <a:spcAft>
                    <a:spcPts val="500"/>
                  </a:spcAft>
                </a:pPr>
                <a:r>
                  <a:rPr lang="en-US" sz="2200" dirty="0"/>
                  <a:t>Consider the case of 2 fishermen, </a:t>
                </a:r>
                <a14:m>
                  <m:oMath xmlns:m="http://schemas.openxmlformats.org/officeDocument/2006/math">
                    <m:r>
                      <a:rPr lang="en-US" sz="2000" i="1" dirty="0" smtClean="0">
                        <a:latin typeface="Cambria Math" panose="02040503050406030204" pitchFamily="18" charset="0"/>
                      </a:rPr>
                      <m:t>𝑁</m:t>
                    </m:r>
                    <m:r>
                      <a:rPr lang="en-US" sz="2000" i="1" dirty="0" smtClean="0">
                        <a:latin typeface="Cambria Math" panose="02040503050406030204" pitchFamily="18" charset="0"/>
                      </a:rPr>
                      <m:t>=2</m:t>
                    </m:r>
                  </m:oMath>
                </a14:m>
                <a:r>
                  <a:rPr lang="en-US" sz="2200" dirty="0"/>
                  <a:t>.</a:t>
                </a:r>
              </a:p>
              <a:p>
                <a:pPr>
                  <a:spcBef>
                    <a:spcPts val="500"/>
                  </a:spcBef>
                  <a:spcAft>
                    <a:spcPts val="500"/>
                  </a:spcAft>
                </a:pPr>
                <a:r>
                  <a:rPr lang="en-US" sz="2200" dirty="0"/>
                  <a:t>When fishermen 1 and 2 coordinate their catches, they maximize joint profits as follows:</a:t>
                </a:r>
              </a:p>
              <a:p>
                <a:pPr marL="0" indent="0">
                  <a:spcAft>
                    <a:spcPts val="500"/>
                  </a:spcAft>
                  <a:buNone/>
                </a:pPr>
                <a14:m>
                  <m:oMathPara xmlns:m="http://schemas.openxmlformats.org/officeDocument/2006/math">
                    <m:oMathParaPr>
                      <m:jc m:val="centerGroup"/>
                    </m:oMathParaPr>
                    <m:oMath xmlns:m="http://schemas.openxmlformats.org/officeDocument/2006/math">
                      <m:func>
                        <m:funcPr>
                          <m:ctrlPr>
                            <a:rPr lang="en-US" sz="2000" i="1" smtClean="0">
                              <a:latin typeface="Cambria Math" panose="02040503050406030204" pitchFamily="18" charset="0"/>
                            </a:rPr>
                          </m:ctrlPr>
                        </m:funcPr>
                        <m:fName>
                          <m:limLow>
                            <m:limLowPr>
                              <m:ctrlPr>
                                <a:rPr lang="en-US" sz="2000" i="1" smtClean="0">
                                  <a:latin typeface="Cambria Math" panose="02040503050406030204" pitchFamily="18" charset="0"/>
                                </a:rPr>
                              </m:ctrlPr>
                            </m:limLowPr>
                            <m:e>
                              <m:r>
                                <m:rPr>
                                  <m:sty m:val="p"/>
                                </m:rPr>
                                <a:rPr lang="en-US" sz="2000" i="0" smtClean="0">
                                  <a:latin typeface="Cambria Math" panose="02040503050406030204" pitchFamily="18" charset="0"/>
                                </a:rPr>
                                <m:t>max</m:t>
                              </m:r>
                            </m:e>
                            <m:lim>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2</m:t>
                                  </m:r>
                                </m:sub>
                              </m:sSub>
                            </m:lim>
                          </m:limLow>
                        </m:fName>
                        <m:e>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𝜋</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𝜋</m:t>
                              </m:r>
                            </m:e>
                            <m:sub>
                              <m:r>
                                <a:rPr lang="en-US" sz="2000" b="0" i="1" smtClean="0">
                                  <a:latin typeface="Cambria Math" panose="02040503050406030204" pitchFamily="18" charset="0"/>
                                </a:rPr>
                                <m:t>2</m:t>
                              </m:r>
                            </m:sub>
                          </m:sSub>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2</m:t>
                                      </m:r>
                                    </m:sub>
                                  </m:sSub>
                                  <m:r>
                                    <a:rPr lang="en-US" sz="2000" b="0" i="1" smtClean="0">
                                      <a:latin typeface="Cambria Math" panose="02040503050406030204" pitchFamily="18" charset="0"/>
                                    </a:rPr>
                                    <m:t>)</m:t>
                                  </m:r>
                                </m:num>
                                <m:den>
                                  <m:r>
                                    <a:rPr lang="en-US" sz="2000" b="0" i="1" smtClean="0">
                                      <a:latin typeface="Cambria Math" panose="02040503050406030204" pitchFamily="18" charset="0"/>
                                    </a:rPr>
                                    <m:t>𝑆</m:t>
                                  </m:r>
                                </m:den>
                              </m:f>
                            </m:e>
                          </m:d>
                          <m:r>
                            <a:rPr lang="en-US" sz="2000" b="0" i="1" smtClean="0">
                              <a:latin typeface="Cambria Math" panose="02040503050406030204" pitchFamily="18" charset="0"/>
                            </a:rPr>
                            <m:t>+</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b="0" i="1" smtClean="0">
                                      <a:latin typeface="Cambria Math" panose="02040503050406030204" pitchFamily="18" charset="0"/>
                                    </a:rPr>
                                    <m:t>2</m:t>
                                  </m:r>
                                </m:sub>
                              </m:sSub>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b="0" i="1" smtClean="0">
                                          <a:latin typeface="Cambria Math" panose="02040503050406030204" pitchFamily="18" charset="0"/>
                                        </a:rPr>
                                        <m:t>2</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b="0" i="1" smtClean="0">
                                          <a:latin typeface="Cambria Math" panose="02040503050406030204" pitchFamily="18" charset="0"/>
                                        </a:rPr>
                                        <m:t>2</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b="0" i="1" smtClean="0">
                                          <a:latin typeface="Cambria Math" panose="02040503050406030204" pitchFamily="18" charset="0"/>
                                        </a:rPr>
                                        <m:t>1</m:t>
                                      </m:r>
                                    </m:sub>
                                  </m:sSub>
                                  <m:r>
                                    <a:rPr lang="en-US" sz="2000" i="1">
                                      <a:latin typeface="Cambria Math" panose="02040503050406030204" pitchFamily="18" charset="0"/>
                                    </a:rPr>
                                    <m:t>)</m:t>
                                  </m:r>
                                </m:num>
                                <m:den>
                                  <m:r>
                                    <a:rPr lang="en-US" sz="2000" i="1">
                                      <a:latin typeface="Cambria Math" panose="02040503050406030204" pitchFamily="18" charset="0"/>
                                    </a:rPr>
                                    <m:t>𝑆</m:t>
                                  </m:r>
                                </m:den>
                              </m:f>
                            </m:e>
                          </m:d>
                        </m:e>
                      </m:func>
                      <m:r>
                        <a:rPr lang="en-US" sz="2000" b="0" i="1" smtClean="0">
                          <a:latin typeface="Cambria Math" panose="02040503050406030204" pitchFamily="18" charset="0"/>
                        </a:rPr>
                        <m:t>,</m:t>
                      </m:r>
                    </m:oMath>
                  </m:oMathPara>
                </a14:m>
                <a:endParaRPr lang="en-US" sz="2000" b="0" dirty="0"/>
              </a:p>
              <a:p>
                <a:pPr marL="0" indent="0">
                  <a:spcAft>
                    <a:spcPts val="500"/>
                  </a:spcAft>
                  <a:buNone/>
                </a:pPr>
                <a14:m>
                  <m:oMathPara xmlns:m="http://schemas.openxmlformats.org/officeDocument/2006/math">
                    <m:oMathParaPr>
                      <m:jc m:val="centerGroup"/>
                    </m:oMathParaPr>
                    <m:oMath xmlns:m="http://schemas.openxmlformats.org/officeDocument/2006/math">
                      <m:func>
                        <m:funcPr>
                          <m:ctrlPr>
                            <a:rPr lang="en-US" sz="2000" i="1" smtClean="0">
                              <a:latin typeface="Cambria Math" panose="02040503050406030204" pitchFamily="18" charset="0"/>
                            </a:rPr>
                          </m:ctrlPr>
                        </m:funcPr>
                        <m:fName>
                          <m:limLow>
                            <m:limLowPr>
                              <m:ctrlPr>
                                <a:rPr lang="en-US" sz="2000" i="1" smtClean="0">
                                  <a:latin typeface="Cambria Math" panose="02040503050406030204" pitchFamily="18" charset="0"/>
                                </a:rPr>
                              </m:ctrlPr>
                            </m:limLowPr>
                            <m:e>
                              <m:r>
                                <m:rPr>
                                  <m:sty m:val="p"/>
                                </m:rPr>
                                <a:rPr lang="en-US" sz="2000" i="0" smtClean="0">
                                  <a:latin typeface="Cambria Math" panose="02040503050406030204" pitchFamily="18" charset="0"/>
                                </a:rPr>
                                <m:t>max</m:t>
                              </m:r>
                            </m:e>
                            <m:lim>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2</m:t>
                                  </m:r>
                                </m:sub>
                              </m:sSub>
                            </m:lim>
                          </m:limLow>
                        </m:fName>
                        <m:e>
                          <m:d>
                            <m:dPr>
                              <m:ctrlPr>
                                <a:rPr lang="en-US" sz="2000" b="0" i="1" smtClean="0">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1</m:t>
                                  </m:r>
                                </m:sub>
                              </m:sSub>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2</m:t>
                                  </m:r>
                                </m:sub>
                              </m:sSub>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1</m:t>
                                      </m:r>
                                    </m:sub>
                                  </m:sSub>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𝑞</m:t>
                                      </m:r>
                                    </m:e>
                                    <m:sub>
                                      <m:r>
                                        <a:rPr lang="en-US" sz="2000" i="1">
                                          <a:latin typeface="Cambria Math" panose="02040503050406030204" pitchFamily="18" charset="0"/>
                                        </a:rPr>
                                        <m:t>2</m:t>
                                      </m:r>
                                    </m:sub>
                                  </m:sSub>
                                  <m:r>
                                    <a:rPr lang="en-US" sz="2000" b="0" i="1" smtClean="0">
                                      <a:latin typeface="Cambria Math" panose="02040503050406030204" pitchFamily="18" charset="0"/>
                                    </a:rPr>
                                    <m:t>)</m:t>
                                  </m:r>
                                </m:e>
                                <m:sup>
                                  <m:r>
                                    <a:rPr lang="en-US" sz="2000" b="0" i="1" smtClean="0">
                                      <a:latin typeface="Cambria Math" panose="02040503050406030204" pitchFamily="18" charset="0"/>
                                    </a:rPr>
                                    <m:t>2</m:t>
                                  </m:r>
                                </m:sup>
                              </m:sSup>
                            </m:num>
                            <m:den>
                              <m:r>
                                <a:rPr lang="en-US" sz="2000" b="0" i="1" smtClean="0">
                                  <a:latin typeface="Cambria Math" panose="02040503050406030204" pitchFamily="18" charset="0"/>
                                </a:rPr>
                                <m:t>𝑆</m:t>
                              </m:r>
                            </m:den>
                          </m:f>
                        </m:e>
                      </m:func>
                      <m:r>
                        <a:rPr lang="en-US" sz="2000" b="0" i="1" smtClean="0">
                          <a:latin typeface="Cambria Math" panose="02040503050406030204" pitchFamily="18" charset="0"/>
                        </a:rPr>
                        <m:t>.</m:t>
                      </m:r>
                    </m:oMath>
                  </m:oMathPara>
                </a14:m>
                <a:endParaRPr lang="en-US" sz="2000" dirty="0"/>
              </a:p>
              <a:p>
                <a:pPr>
                  <a:spcAft>
                    <a:spcPts val="1000"/>
                  </a:spcAft>
                </a:pPr>
                <a:r>
                  <a:rPr lang="en-US" sz="2200" dirty="0"/>
                  <a:t>Differentiating with respect to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Sub>
                  </m:oMath>
                </a14:m>
                <a:r>
                  <a:rPr lang="en-US" sz="2200" dirty="0"/>
                  <a:t>,</a:t>
                </a:r>
              </a:p>
              <a:p>
                <a:pPr marL="0" indent="0">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1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2</m:t>
                                  </m:r>
                                </m:sub>
                              </m:sSub>
                            </m:e>
                          </m:d>
                        </m:num>
                        <m:den>
                          <m:r>
                            <a:rPr lang="en-US" sz="2000" b="0" i="1" smtClean="0">
                              <a:latin typeface="Cambria Math" panose="02040503050406030204" pitchFamily="18" charset="0"/>
                            </a:rPr>
                            <m:t>𝑆</m:t>
                          </m:r>
                        </m:den>
                      </m:f>
                      <m:r>
                        <a:rPr lang="en-US" sz="2000" b="0" i="1" smtClean="0">
                          <a:latin typeface="Cambria Math" panose="02040503050406030204" pitchFamily="18" charset="0"/>
                        </a:rPr>
                        <m:t>=0.</m:t>
                      </m:r>
                    </m:oMath>
                  </m:oMathPara>
                </a14:m>
                <a:endParaRPr lang="en-US" sz="2000" dirty="0"/>
              </a:p>
              <a:p>
                <a:pPr>
                  <a:spcAft>
                    <a:spcPts val="500"/>
                  </a:spcAft>
                </a:pPr>
                <a:endParaRPr lang="en-US" sz="20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571970" y="1482815"/>
                <a:ext cx="7886700" cy="4530726"/>
              </a:xfrm>
              <a:blipFill>
                <a:blip r:embed="rId2"/>
                <a:stretch>
                  <a:fillRect l="-386" t="-404"/>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72</a:t>
            </a:fld>
            <a:endParaRPr lang="en-US"/>
          </a:p>
        </p:txBody>
      </p:sp>
      <p:sp>
        <p:nvSpPr>
          <p:cNvPr id="7" name="TextBox 6">
            <a:extLst>
              <a:ext uri="{FF2B5EF4-FFF2-40B4-BE49-F238E27FC236}">
                <a16:creationId xmlns:a16="http://schemas.microsoft.com/office/drawing/2014/main" id="{BB269B31-0D7B-D84F-83FB-F854D8E6AC4C}"/>
              </a:ext>
            </a:extLst>
          </p:cNvPr>
          <p:cNvSpPr txBox="1"/>
          <p:nvPr/>
        </p:nvSpPr>
        <p:spPr>
          <a:xfrm>
            <a:off x="7476637" y="5205908"/>
            <a:ext cx="673582" cy="338554"/>
          </a:xfrm>
          <a:prstGeom prst="rect">
            <a:avLst/>
          </a:prstGeom>
          <a:noFill/>
        </p:spPr>
        <p:txBody>
          <a:bodyPr wrap="none" rtlCol="0">
            <a:spAutoFit/>
          </a:bodyPr>
          <a:lstStyle/>
          <a:p>
            <a:r>
              <a:rPr lang="en-US" sz="1600" dirty="0"/>
              <a:t>(17.3)</a:t>
            </a:r>
          </a:p>
        </p:txBody>
      </p:sp>
      <p:sp>
        <p:nvSpPr>
          <p:cNvPr id="8" name="Left Brace 7">
            <a:extLst>
              <a:ext uri="{FF2B5EF4-FFF2-40B4-BE49-F238E27FC236}">
                <a16:creationId xmlns:a16="http://schemas.microsoft.com/office/drawing/2014/main" id="{C038EF68-47A6-2A49-9342-C049C730B7BD}"/>
              </a:ext>
            </a:extLst>
          </p:cNvPr>
          <p:cNvSpPr/>
          <p:nvPr/>
        </p:nvSpPr>
        <p:spPr>
          <a:xfrm rot="16200000">
            <a:off x="3562185" y="5388634"/>
            <a:ext cx="174811" cy="423746"/>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465D78B-DEB6-2A44-89C4-5AE44430B691}"/>
                  </a:ext>
                </a:extLst>
              </p:cNvPr>
              <p:cNvSpPr txBox="1"/>
              <p:nvPr/>
            </p:nvSpPr>
            <p:spPr>
              <a:xfrm>
                <a:off x="3437714" y="5715473"/>
                <a:ext cx="42374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𝑀𝑅</m:t>
                      </m:r>
                    </m:oMath>
                  </m:oMathPara>
                </a14:m>
                <a:endParaRPr lang="en-US" sz="1200" dirty="0"/>
              </a:p>
            </p:txBody>
          </p:sp>
        </mc:Choice>
        <mc:Fallback xmlns="">
          <p:sp>
            <p:nvSpPr>
              <p:cNvPr id="9" name="TextBox 8">
                <a:extLst>
                  <a:ext uri="{FF2B5EF4-FFF2-40B4-BE49-F238E27FC236}">
                    <a16:creationId xmlns:a16="http://schemas.microsoft.com/office/drawing/2014/main" id="{8465D78B-DEB6-2A44-89C4-5AE44430B691}"/>
                  </a:ext>
                </a:extLst>
              </p:cNvPr>
              <p:cNvSpPr txBox="1">
                <a:spLocks noRot="1" noChangeAspect="1" noMove="1" noResize="1" noEditPoints="1" noAdjustHandles="1" noChangeArrowheads="1" noChangeShapeType="1" noTextEdit="1"/>
              </p:cNvSpPr>
              <p:nvPr/>
            </p:nvSpPr>
            <p:spPr>
              <a:xfrm>
                <a:off x="3437714" y="5715473"/>
                <a:ext cx="423748" cy="276999"/>
              </a:xfrm>
              <a:prstGeom prst="rect">
                <a:avLst/>
              </a:prstGeom>
              <a:blipFill>
                <a:blip r:embed="rId3"/>
                <a:stretch>
                  <a:fillRect/>
                </a:stretch>
              </a:blipFill>
            </p:spPr>
            <p:txBody>
              <a:bodyPr/>
              <a:lstStyle/>
              <a:p>
                <a:r>
                  <a:rPr lang="en-US">
                    <a:noFill/>
                  </a:rPr>
                  <a:t> </a:t>
                </a:r>
              </a:p>
            </p:txBody>
          </p:sp>
        </mc:Fallback>
      </mc:AlternateContent>
      <p:sp>
        <p:nvSpPr>
          <p:cNvPr id="10" name="Left Brace 9">
            <a:extLst>
              <a:ext uri="{FF2B5EF4-FFF2-40B4-BE49-F238E27FC236}">
                <a16:creationId xmlns:a16="http://schemas.microsoft.com/office/drawing/2014/main" id="{38B13942-24E0-EF43-A05D-DB705394F2BC}"/>
              </a:ext>
            </a:extLst>
          </p:cNvPr>
          <p:cNvSpPr/>
          <p:nvPr/>
        </p:nvSpPr>
        <p:spPr>
          <a:xfrm rot="16200000">
            <a:off x="4484595" y="4986157"/>
            <a:ext cx="174811" cy="122870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7E26F33-E859-0947-8C60-CCF047C90EC3}"/>
                  </a:ext>
                </a:extLst>
              </p:cNvPr>
              <p:cNvSpPr txBox="1"/>
              <p:nvPr/>
            </p:nvSpPr>
            <p:spPr>
              <a:xfrm>
                <a:off x="4416807" y="5733326"/>
                <a:ext cx="42374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𝑀𝐶</m:t>
                      </m:r>
                    </m:oMath>
                  </m:oMathPara>
                </a14:m>
                <a:endParaRPr lang="en-US" sz="1200" dirty="0"/>
              </a:p>
            </p:txBody>
          </p:sp>
        </mc:Choice>
        <mc:Fallback xmlns="">
          <p:sp>
            <p:nvSpPr>
              <p:cNvPr id="11" name="TextBox 10">
                <a:extLst>
                  <a:ext uri="{FF2B5EF4-FFF2-40B4-BE49-F238E27FC236}">
                    <a16:creationId xmlns:a16="http://schemas.microsoft.com/office/drawing/2014/main" id="{67E26F33-E859-0947-8C60-CCF047C90EC3}"/>
                  </a:ext>
                </a:extLst>
              </p:cNvPr>
              <p:cNvSpPr txBox="1">
                <a:spLocks noRot="1" noChangeAspect="1" noMove="1" noResize="1" noEditPoints="1" noAdjustHandles="1" noChangeArrowheads="1" noChangeShapeType="1" noTextEdit="1"/>
              </p:cNvSpPr>
              <p:nvPr/>
            </p:nvSpPr>
            <p:spPr>
              <a:xfrm>
                <a:off x="4416807" y="5733326"/>
                <a:ext cx="423748" cy="276999"/>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146476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92190"/>
            <a:ext cx="7773338" cy="1596177"/>
          </a:xfrm>
        </p:spPr>
        <p:txBody>
          <a:bodyPr>
            <a:normAutofit/>
          </a:bodyPr>
          <a:lstStyle/>
          <a:p>
            <a:pPr algn="ctr"/>
            <a:r>
              <a:rPr lang="en-US" dirty="0">
                <a:solidFill>
                  <a:srgbClr val="0070C0"/>
                </a:solidFill>
              </a:rPr>
              <a:t>Common-Pool Resources–</a:t>
            </a:r>
            <a:br>
              <a:rPr lang="en-US" dirty="0">
                <a:solidFill>
                  <a:srgbClr val="0070C0"/>
                </a:solidFill>
              </a:rPr>
            </a:br>
            <a:r>
              <a:rPr lang="en-US" dirty="0">
                <a:solidFill>
                  <a:srgbClr val="0070C0"/>
                </a:solidFill>
              </a:rPr>
              <a:t>Joint Profit Maximization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28650" y="1825625"/>
                <a:ext cx="7886700" cy="4530726"/>
              </a:xfrm>
            </p:spPr>
            <p:txBody>
              <a:bodyPr>
                <a:normAutofit/>
              </a:bodyPr>
              <a:lstStyle/>
              <a:p>
                <a:pPr>
                  <a:spcBef>
                    <a:spcPts val="500"/>
                  </a:spcBef>
                  <a:spcAft>
                    <a:spcPts val="500"/>
                  </a:spcAft>
                </a:pPr>
                <a:r>
                  <a:rPr lang="en-US" sz="2200" dirty="0"/>
                  <a:t>Every fisherman internalizes the cost externality that his appropriation generates on other fishermen, as larger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𝑖</m:t>
                        </m:r>
                      </m:sub>
                    </m:sSub>
                  </m:oMath>
                </a14:m>
                <a:r>
                  <a:rPr lang="en-US" sz="2000" dirty="0"/>
                  <a:t> </a:t>
                </a:r>
                <a:r>
                  <a:rPr lang="en-US" sz="2200" dirty="0"/>
                  <a:t>increases the cost of fisherman</a:t>
                </a:r>
                <a14:m>
                  <m:oMath xmlns:m="http://schemas.openxmlformats.org/officeDocument/2006/math">
                    <m:r>
                      <a:rPr lang="en-US" sz="2000" i="1" dirty="0" smtClean="0">
                        <a:latin typeface="Cambria Math" panose="02040503050406030204" pitchFamily="18" charset="0"/>
                      </a:rPr>
                      <m:t> </m:t>
                    </m:r>
                    <m:r>
                      <a:rPr lang="en-US" sz="2000" i="1" dirty="0" smtClean="0">
                        <a:latin typeface="Cambria Math" panose="02040503050406030204" pitchFamily="18" charset="0"/>
                      </a:rPr>
                      <m:t>𝑗</m:t>
                    </m:r>
                  </m:oMath>
                </a14:m>
                <a:r>
                  <a:rPr lang="en-US" sz="2200" dirty="0"/>
                  <a:t>.</a:t>
                </a:r>
              </a:p>
              <a:p>
                <a:pPr>
                  <a:spcBef>
                    <a:spcPts val="500"/>
                  </a:spcBef>
                  <a:spcAft>
                    <a:spcPts val="1500"/>
                  </a:spcAft>
                </a:pPr>
                <a:r>
                  <a:rPr lang="en-US" sz="2200" dirty="0"/>
                  <a:t>Rearranging equation (17.3) and solving for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1</m:t>
                        </m:r>
                      </m:sub>
                    </m:sSub>
                  </m:oMath>
                </a14:m>
                <a:r>
                  <a:rPr lang="en-US" sz="2200" dirty="0"/>
                  <a:t>,</a:t>
                </a:r>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𝑆</m:t>
                      </m:r>
                      <m:r>
                        <a:rPr lang="en-US" sz="2200" b="0" i="1" smtClean="0">
                          <a:latin typeface="Cambria Math" panose="02040503050406030204" pitchFamily="18" charset="0"/>
                        </a:rPr>
                        <m:t>=2</m:t>
                      </m:r>
                      <m:d>
                        <m:dPr>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𝑞</m:t>
                              </m:r>
                            </m:e>
                            <m:sub>
                              <m:r>
                                <a:rPr lang="en-US" sz="2200" b="0" i="1" smtClean="0">
                                  <a:latin typeface="Cambria Math" panose="02040503050406030204" pitchFamily="18" charset="0"/>
                                </a:rPr>
                                <m:t>1</m:t>
                              </m:r>
                            </m:sub>
                          </m:sSub>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𝑞</m:t>
                              </m:r>
                            </m:e>
                            <m:sub>
                              <m:r>
                                <a:rPr lang="en-US" sz="2200" b="0" i="1" smtClean="0">
                                  <a:latin typeface="Cambria Math" panose="02040503050406030204" pitchFamily="18" charset="0"/>
                                </a:rPr>
                                <m:t>2</m:t>
                              </m:r>
                            </m:sub>
                          </m:sSub>
                        </m:e>
                      </m:d>
                    </m:oMath>
                  </m:oMathPara>
                </a14:m>
                <a:endParaRPr lang="en-US" sz="2200" b="0" i="1" dirty="0">
                  <a:latin typeface="Cambria Math" panose="02040503050406030204" pitchFamily="18" charset="0"/>
                </a:endParaRPr>
              </a:p>
              <a:p>
                <a:pPr marL="0" indent="0">
                  <a:lnSpc>
                    <a:spcPct val="120000"/>
                  </a:lnSpc>
                  <a:spcBef>
                    <a:spcPts val="500"/>
                  </a:spcBef>
                  <a:spcAft>
                    <a:spcPts val="500"/>
                  </a:spcAft>
                  <a:buNone/>
                </a:pPr>
                <a14:m>
                  <m:oMathPara xmlns:m="http://schemas.openxmlformats.org/officeDocument/2006/math">
                    <m:oMathParaPr>
                      <m:jc m:val="centerGroup"/>
                    </m:oMathParaPr>
                    <m:oMath xmlns:m="http://schemas.openxmlformats.org/officeDocument/2006/math">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𝑞</m:t>
                          </m:r>
                        </m:e>
                        <m:sub>
                          <m:r>
                            <a:rPr lang="en-US" sz="2200" b="0" i="1" smtClean="0">
                              <a:latin typeface="Cambria Math" panose="02040503050406030204" pitchFamily="18" charset="0"/>
                              <a:ea typeface="Cambria Math" panose="02040503050406030204" pitchFamily="18" charset="0"/>
                            </a:rPr>
                            <m:t>1</m:t>
                          </m:r>
                        </m:sub>
                      </m:sSub>
                      <m:d>
                        <m:dPr>
                          <m:ctrlPr>
                            <a:rPr lang="en-US" sz="2200" b="0" i="1" smtClean="0">
                              <a:latin typeface="Cambria Math" panose="02040503050406030204" pitchFamily="18" charset="0"/>
                              <a:ea typeface="Cambria Math" panose="02040503050406030204" pitchFamily="18" charset="0"/>
                            </a:rPr>
                          </m:ctrlPr>
                        </m:dPr>
                        <m:e>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𝑞</m:t>
                              </m:r>
                            </m:e>
                            <m:sub>
                              <m:r>
                                <a:rPr lang="en-US" sz="2200" b="0" i="1" smtClean="0">
                                  <a:latin typeface="Cambria Math" panose="02040503050406030204" pitchFamily="18" charset="0"/>
                                  <a:ea typeface="Cambria Math" panose="02040503050406030204" pitchFamily="18" charset="0"/>
                                </a:rPr>
                                <m:t>2</m:t>
                              </m:r>
                            </m:sub>
                          </m:sSub>
                        </m:e>
                      </m:d>
                      <m:r>
                        <a:rPr lang="en-US" sz="2200" b="0" i="1" smtClean="0">
                          <a:latin typeface="Cambria Math" panose="02040503050406030204" pitchFamily="18" charset="0"/>
                          <a:ea typeface="Cambria Math" panose="02040503050406030204" pitchFamily="18" charset="0"/>
                        </a:rPr>
                        <m:t>=</m:t>
                      </m:r>
                      <m:f>
                        <m:fPr>
                          <m:ctrlPr>
                            <a:rPr lang="en-US" sz="2200" b="0" i="1" smtClean="0">
                              <a:latin typeface="Cambria Math" panose="02040503050406030204" pitchFamily="18" charset="0"/>
                              <a:ea typeface="Cambria Math" panose="02040503050406030204" pitchFamily="18" charset="0"/>
                            </a:rPr>
                          </m:ctrlPr>
                        </m:fPr>
                        <m:num>
                          <m:r>
                            <a:rPr lang="en-US" sz="2200" b="0" i="1" smtClean="0">
                              <a:latin typeface="Cambria Math" panose="02040503050406030204" pitchFamily="18" charset="0"/>
                              <a:ea typeface="Cambria Math" panose="02040503050406030204" pitchFamily="18" charset="0"/>
                            </a:rPr>
                            <m:t>𝑆</m:t>
                          </m:r>
                        </m:num>
                        <m:den>
                          <m:r>
                            <a:rPr lang="en-US" sz="2200" b="0" i="1" smtClean="0">
                              <a:latin typeface="Cambria Math" panose="02040503050406030204" pitchFamily="18" charset="0"/>
                              <a:ea typeface="Cambria Math" panose="02040503050406030204" pitchFamily="18" charset="0"/>
                            </a:rPr>
                            <m:t>2</m:t>
                          </m:r>
                        </m:den>
                      </m:f>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𝑞</m:t>
                          </m:r>
                        </m:e>
                        <m:sub>
                          <m:r>
                            <a:rPr lang="en-US" sz="2200" b="0" i="1" smtClean="0">
                              <a:latin typeface="Cambria Math" panose="02040503050406030204" pitchFamily="18" charset="0"/>
                              <a:ea typeface="Cambria Math" panose="02040503050406030204" pitchFamily="18" charset="0"/>
                            </a:rPr>
                            <m:t>2</m:t>
                          </m:r>
                        </m:sub>
                      </m:sSub>
                      <m:r>
                        <a:rPr lang="en-US" sz="2200" b="0" i="1" smtClean="0">
                          <a:latin typeface="Cambria Math" panose="02040503050406030204" pitchFamily="18" charset="0"/>
                          <a:ea typeface="Cambria Math" panose="02040503050406030204" pitchFamily="18" charset="0"/>
                        </a:rPr>
                        <m:t>.</m:t>
                      </m:r>
                    </m:oMath>
                  </m:oMathPara>
                </a14:m>
                <a:endParaRPr lang="en-US" sz="2200" dirty="0"/>
              </a:p>
              <a:p>
                <a:pPr>
                  <a:spcAft>
                    <a:spcPts val="500"/>
                  </a:spcAft>
                </a:pPr>
                <a:endParaRPr lang="en-US" sz="20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628650" y="1825625"/>
                <a:ext cx="7886700" cy="4530726"/>
              </a:xfrm>
              <a:blipFill>
                <a:blip r:embed="rId2"/>
                <a:stretch>
                  <a:fillRect l="-805" t="-1681"/>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73</a:t>
            </a:fld>
            <a:endParaRPr lang="en-US"/>
          </a:p>
        </p:txBody>
      </p:sp>
      <p:sp>
        <p:nvSpPr>
          <p:cNvPr id="16" name="TextBox 15">
            <a:extLst>
              <a:ext uri="{FF2B5EF4-FFF2-40B4-BE49-F238E27FC236}">
                <a16:creationId xmlns:a16="http://schemas.microsoft.com/office/drawing/2014/main" id="{FBD7DB5E-6896-2C4D-B6F6-728F91ED9730}"/>
              </a:ext>
            </a:extLst>
          </p:cNvPr>
          <p:cNvSpPr txBox="1"/>
          <p:nvPr/>
        </p:nvSpPr>
        <p:spPr>
          <a:xfrm>
            <a:off x="7574701" y="4076912"/>
            <a:ext cx="673582" cy="338554"/>
          </a:xfrm>
          <a:prstGeom prst="rect">
            <a:avLst/>
          </a:prstGeom>
          <a:noFill/>
        </p:spPr>
        <p:txBody>
          <a:bodyPr wrap="none" rtlCol="0">
            <a:spAutoFit/>
          </a:bodyPr>
          <a:lstStyle/>
          <a:p>
            <a:r>
              <a:rPr lang="en-US" sz="1600" dirty="0"/>
              <a:t>(17.4)</a:t>
            </a:r>
          </a:p>
        </p:txBody>
      </p:sp>
    </p:spTree>
    <p:extLst>
      <p:ext uri="{BB962C8B-B14F-4D97-AF65-F5344CB8AC3E}">
        <p14:creationId xmlns:p14="http://schemas.microsoft.com/office/powerpoint/2010/main" val="20601985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42012" y="38576"/>
            <a:ext cx="7773338" cy="1596177"/>
          </a:xfrm>
        </p:spPr>
        <p:txBody>
          <a:bodyPr>
            <a:normAutofit/>
          </a:bodyPr>
          <a:lstStyle/>
          <a:p>
            <a:pPr algn="ctr"/>
            <a:r>
              <a:rPr lang="en-US" dirty="0">
                <a:solidFill>
                  <a:srgbClr val="0070C0"/>
                </a:solidFill>
              </a:rPr>
              <a:t>Common-Pool Resources–</a:t>
            </a:r>
            <a:br>
              <a:rPr lang="en-US" dirty="0">
                <a:solidFill>
                  <a:srgbClr val="0070C0"/>
                </a:solidFill>
              </a:rPr>
            </a:br>
            <a:r>
              <a:rPr lang="en-US" dirty="0">
                <a:solidFill>
                  <a:srgbClr val="0070C0"/>
                </a:solidFill>
              </a:rPr>
              <a:t>Joint Profit Maximization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85331" y="1535112"/>
                <a:ext cx="7886700" cy="4530726"/>
              </a:xfrm>
            </p:spPr>
            <p:txBody>
              <a:bodyPr>
                <a:normAutofit/>
              </a:bodyPr>
              <a:lstStyle/>
              <a:p>
                <a:pPr>
                  <a:spcAft>
                    <a:spcPts val="500"/>
                  </a:spcAft>
                </a:pPr>
                <a14:m>
                  <m:oMath xmlns:m="http://schemas.openxmlformats.org/officeDocument/2006/math">
                    <m:sSub>
                      <m:sSubPr>
                        <m:ctrlPr>
                          <a:rPr lang="en-US"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𝑞</m:t>
                        </m:r>
                      </m:e>
                      <m:sub>
                        <m:r>
                          <a:rPr lang="en-US" sz="2200" i="1">
                            <a:latin typeface="Cambria Math" panose="02040503050406030204" pitchFamily="18" charset="0"/>
                            <a:ea typeface="Cambria Math" panose="02040503050406030204" pitchFamily="18" charset="0"/>
                          </a:rPr>
                          <m:t>1</m:t>
                        </m:r>
                      </m:sub>
                    </m:sSub>
                    <m:d>
                      <m:dPr>
                        <m:ctrlPr>
                          <a:rPr lang="en-US" sz="2200" i="1">
                            <a:latin typeface="Cambria Math" panose="02040503050406030204" pitchFamily="18" charset="0"/>
                            <a:ea typeface="Cambria Math" panose="02040503050406030204" pitchFamily="18" charset="0"/>
                          </a:rPr>
                        </m:ctrlPr>
                      </m:dPr>
                      <m:e>
                        <m:sSub>
                          <m:sSubPr>
                            <m:ctrlPr>
                              <a:rPr lang="en-US"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𝑞</m:t>
                            </m:r>
                          </m:e>
                          <m:sub>
                            <m:r>
                              <a:rPr lang="en-US" sz="2200" i="1">
                                <a:latin typeface="Cambria Math" panose="02040503050406030204" pitchFamily="18" charset="0"/>
                                <a:ea typeface="Cambria Math" panose="02040503050406030204" pitchFamily="18" charset="0"/>
                              </a:rPr>
                              <m:t>2</m:t>
                            </m:r>
                          </m:sub>
                        </m:sSub>
                      </m:e>
                    </m:d>
                    <m:r>
                      <a:rPr lang="en-US" sz="2200" i="1">
                        <a:latin typeface="Cambria Math" panose="02040503050406030204" pitchFamily="18" charset="0"/>
                        <a:ea typeface="Cambria Math" panose="02040503050406030204" pitchFamily="18" charset="0"/>
                      </a:rPr>
                      <m:t>=</m:t>
                    </m:r>
                    <m:f>
                      <m:fPr>
                        <m:ctrlPr>
                          <a:rPr lang="en-US" sz="2200" i="1">
                            <a:latin typeface="Cambria Math" panose="02040503050406030204" pitchFamily="18" charset="0"/>
                            <a:ea typeface="Cambria Math" panose="02040503050406030204" pitchFamily="18" charset="0"/>
                          </a:rPr>
                        </m:ctrlPr>
                      </m:fPr>
                      <m:num>
                        <m:r>
                          <a:rPr lang="en-US" sz="2200" i="1">
                            <a:latin typeface="Cambria Math" panose="02040503050406030204" pitchFamily="18" charset="0"/>
                            <a:ea typeface="Cambria Math" panose="02040503050406030204" pitchFamily="18" charset="0"/>
                          </a:rPr>
                          <m:t>𝑆</m:t>
                        </m:r>
                      </m:num>
                      <m:den>
                        <m:r>
                          <a:rPr lang="en-US" sz="2200" i="1">
                            <a:latin typeface="Cambria Math" panose="02040503050406030204" pitchFamily="18" charset="0"/>
                            <a:ea typeface="Cambria Math" panose="02040503050406030204" pitchFamily="18" charset="0"/>
                          </a:rPr>
                          <m:t>2</m:t>
                        </m:r>
                      </m:den>
                    </m:f>
                    <m:r>
                      <a:rPr lang="en-US" sz="2200" i="1">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𝑞</m:t>
                        </m:r>
                      </m:e>
                      <m:sub>
                        <m:r>
                          <a:rPr lang="en-US" sz="2200" i="1">
                            <a:latin typeface="Cambria Math" panose="02040503050406030204" pitchFamily="18" charset="0"/>
                            <a:ea typeface="Cambria Math" panose="02040503050406030204" pitchFamily="18" charset="0"/>
                          </a:rPr>
                          <m:t>2</m:t>
                        </m:r>
                      </m:sub>
                    </m:sSub>
                  </m:oMath>
                </a14:m>
                <a:r>
                  <a:rPr lang="en-US" sz="2200" dirty="0"/>
                  <a:t> originates at the same height as fisherman </a:t>
                </a:r>
                <a14:m>
                  <m:oMath xmlns:m="http://schemas.openxmlformats.org/officeDocument/2006/math">
                    <m:r>
                      <a:rPr lang="en-US" sz="2200" i="1" dirty="0" smtClean="0">
                        <a:latin typeface="Cambria Math" panose="02040503050406030204" pitchFamily="18" charset="0"/>
                      </a:rPr>
                      <m:t>𝑖</m:t>
                    </m:r>
                  </m:oMath>
                </a14:m>
                <a:r>
                  <a:rPr lang="en-US" sz="2200" dirty="0"/>
                  <a:t>’s best response function, but decreases in his rival’s appropriation faster.</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685331" y="1535112"/>
                <a:ext cx="7886700" cy="4530726"/>
              </a:xfrm>
              <a:blipFill>
                <a:blip r:embed="rId2"/>
                <a:stretch>
                  <a:fillRect/>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74</a:t>
            </a:fld>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705C8D4-BECF-4F44-8C2A-92F919972F21}"/>
                  </a:ext>
                </a:extLst>
              </p:cNvPr>
              <p:cNvSpPr txBox="1"/>
              <p:nvPr/>
            </p:nvSpPr>
            <p:spPr>
              <a:xfrm>
                <a:off x="1073070" y="3081406"/>
                <a:ext cx="3498930" cy="2031325"/>
              </a:xfrm>
              <a:prstGeom prst="rect">
                <a:avLst/>
              </a:prstGeom>
              <a:noFill/>
            </p:spPr>
            <p:txBody>
              <a:bodyPr wrap="square" rtlCol="0">
                <a:spAutoFit/>
              </a:bodyPr>
              <a:lstStyle/>
              <a:p>
                <a:pPr marL="239713" indent="-227013">
                  <a:lnSpc>
                    <a:spcPct val="90000"/>
                  </a:lnSpc>
                  <a:spcBef>
                    <a:spcPts val="1000"/>
                  </a:spcBef>
                  <a:buFont typeface="Arial" panose="020B0604020202020204" pitchFamily="34" charset="0"/>
                  <a:buChar char="•"/>
                </a:pPr>
                <a:r>
                  <a:rPr lang="en-US" sz="2000" dirty="0"/>
                  <a:t>For a given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2</m:t>
                        </m:r>
                      </m:sub>
                    </m:sSub>
                  </m:oMath>
                </a14:m>
                <a:r>
                  <a:rPr lang="en-US" sz="2000" dirty="0"/>
                  <a:t>, firm 1 chooses to appropriate fewer units when firms coordinate their exploitation of the resource than when every firm independently selects its own appropriation.</a:t>
                </a:r>
              </a:p>
            </p:txBody>
          </p:sp>
        </mc:Choice>
        <mc:Fallback xmlns="">
          <p:sp>
            <p:nvSpPr>
              <p:cNvPr id="13" name="TextBox 12">
                <a:extLst>
                  <a:ext uri="{FF2B5EF4-FFF2-40B4-BE49-F238E27FC236}">
                    <a16:creationId xmlns:a16="http://schemas.microsoft.com/office/drawing/2014/main" id="{B705C8D4-BECF-4F44-8C2A-92F919972F21}"/>
                  </a:ext>
                </a:extLst>
              </p:cNvPr>
              <p:cNvSpPr txBox="1">
                <a:spLocks noRot="1" noChangeAspect="1" noMove="1" noResize="1" noEditPoints="1" noAdjustHandles="1" noChangeArrowheads="1" noChangeShapeType="1" noTextEdit="1"/>
              </p:cNvSpPr>
              <p:nvPr/>
            </p:nvSpPr>
            <p:spPr>
              <a:xfrm>
                <a:off x="1073070" y="3081406"/>
                <a:ext cx="3498930" cy="2031325"/>
              </a:xfrm>
              <a:prstGeom prst="rect">
                <a:avLst/>
              </a:prstGeom>
              <a:blipFill>
                <a:blip r:embed="rId3"/>
                <a:stretch>
                  <a:fillRect l="-1087" t="-3125" r="-2899" b="-4375"/>
                </a:stretch>
              </a:blipFill>
            </p:spPr>
            <p:txBody>
              <a:bodyPr/>
              <a:lstStyle/>
              <a:p>
                <a:r>
                  <a:rPr lang="en-US">
                    <a:noFill/>
                  </a:rPr>
                  <a:t> </a:t>
                </a:r>
              </a:p>
            </p:txBody>
          </p:sp>
        </mc:Fallback>
      </mc:AlternateContent>
      <p:grpSp>
        <p:nvGrpSpPr>
          <p:cNvPr id="15" name="Group 14">
            <a:extLst>
              <a:ext uri="{FF2B5EF4-FFF2-40B4-BE49-F238E27FC236}">
                <a16:creationId xmlns:a16="http://schemas.microsoft.com/office/drawing/2014/main" id="{62C5937C-6290-4842-8CAF-6DE64914B818}"/>
              </a:ext>
            </a:extLst>
          </p:cNvPr>
          <p:cNvGrpSpPr/>
          <p:nvPr/>
        </p:nvGrpSpPr>
        <p:grpSpPr>
          <a:xfrm>
            <a:off x="4950743" y="2972198"/>
            <a:ext cx="3166940" cy="2566681"/>
            <a:chOff x="4990499" y="3807088"/>
            <a:chExt cx="3166940" cy="2566681"/>
          </a:xfrm>
        </p:grpSpPr>
        <p:pic>
          <p:nvPicPr>
            <p:cNvPr id="12" name="Picture 11">
              <a:extLst>
                <a:ext uri="{FF2B5EF4-FFF2-40B4-BE49-F238E27FC236}">
                  <a16:creationId xmlns:a16="http://schemas.microsoft.com/office/drawing/2014/main" id="{CE0A5666-336D-C841-BAD9-D4B229F8CE49}"/>
                </a:ext>
              </a:extLst>
            </p:cNvPr>
            <p:cNvPicPr>
              <a:picLocks noChangeAspect="1"/>
            </p:cNvPicPr>
            <p:nvPr/>
          </p:nvPicPr>
          <p:blipFill>
            <a:blip r:embed="rId4"/>
            <a:stretch>
              <a:fillRect/>
            </a:stretch>
          </p:blipFill>
          <p:spPr>
            <a:xfrm>
              <a:off x="5016420" y="3807088"/>
              <a:ext cx="3141019" cy="2438423"/>
            </a:xfrm>
            <a:prstGeom prst="rect">
              <a:avLst/>
            </a:prstGeom>
          </p:spPr>
        </p:pic>
        <p:sp>
          <p:nvSpPr>
            <p:cNvPr id="14" name="TextBox 13">
              <a:extLst>
                <a:ext uri="{FF2B5EF4-FFF2-40B4-BE49-F238E27FC236}">
                  <a16:creationId xmlns:a16="http://schemas.microsoft.com/office/drawing/2014/main" id="{1341D158-A59B-EB41-8981-2384521990DE}"/>
                </a:ext>
              </a:extLst>
            </p:cNvPr>
            <p:cNvSpPr txBox="1"/>
            <p:nvPr/>
          </p:nvSpPr>
          <p:spPr>
            <a:xfrm>
              <a:off x="4990499" y="6096770"/>
              <a:ext cx="879921" cy="276999"/>
            </a:xfrm>
            <a:prstGeom prst="rect">
              <a:avLst/>
            </a:prstGeom>
            <a:noFill/>
          </p:spPr>
          <p:txBody>
            <a:bodyPr wrap="none" rtlCol="0">
              <a:spAutoFit/>
            </a:bodyPr>
            <a:lstStyle/>
            <a:p>
              <a:r>
                <a:rPr lang="en-US" sz="1200" dirty="0"/>
                <a:t>Figure 17.5</a:t>
              </a:r>
            </a:p>
          </p:txBody>
        </p:sp>
      </p:grpSp>
    </p:spTree>
    <p:extLst>
      <p:ext uri="{BB962C8B-B14F-4D97-AF65-F5344CB8AC3E}">
        <p14:creationId xmlns:p14="http://schemas.microsoft.com/office/powerpoint/2010/main" val="2336365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tairs underwater">
            <a:extLst>
              <a:ext uri="{FF2B5EF4-FFF2-40B4-BE49-F238E27FC236}">
                <a16:creationId xmlns:a16="http://schemas.microsoft.com/office/drawing/2014/main" id="{DC4C2EED-44BF-98DE-F6AB-4EDE2354D657}"/>
              </a:ext>
            </a:extLst>
          </p:cNvPr>
          <p:cNvPicPr>
            <a:picLocks noChangeAspect="1"/>
          </p:cNvPicPr>
          <p:nvPr/>
        </p:nvPicPr>
        <p:blipFill>
          <a:blip r:embed="rId2"/>
          <a:srcRect l="35477" r="35142"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348787" y="618517"/>
            <a:ext cx="5004665" cy="1596177"/>
          </a:xfrm>
        </p:spPr>
        <p:txBody>
          <a:bodyPr>
            <a:normAutofit/>
          </a:bodyPr>
          <a:lstStyle/>
          <a:p>
            <a:r>
              <a:rPr lang="en-US" sz="3100"/>
              <a:t>Common-Pool Resources–</a:t>
            </a:r>
            <a:br>
              <a:rPr lang="en-US" sz="3100"/>
            </a:br>
            <a:r>
              <a:rPr lang="en-US" sz="3100"/>
              <a:t>Joint Profit Maximization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348786" y="2367092"/>
                <a:ext cx="5004665" cy="3424107"/>
              </a:xfrm>
            </p:spPr>
            <p:txBody>
              <a:bodyPr>
                <a:normAutofit/>
              </a:bodyPr>
              <a:lstStyle/>
              <a:p>
                <a:pPr>
                  <a:lnSpc>
                    <a:spcPct val="110000"/>
                  </a:lnSpc>
                  <a:spcBef>
                    <a:spcPts val="500"/>
                  </a:spcBef>
                  <a:spcAft>
                    <a:spcPts val="500"/>
                  </a:spcAft>
                </a:pPr>
                <a:r>
                  <a:rPr lang="en-US" sz="1700"/>
                  <a:t>To confirm this finding, simultaneously solve for </a:t>
                </a:r>
                <a14:m>
                  <m:oMath xmlns:m="http://schemas.openxmlformats.org/officeDocument/2006/math">
                    <m:sSub>
                      <m:sSubPr>
                        <m:ctrlPr>
                          <a:rPr lang="en-US" sz="1700" i="1" smtClean="0">
                            <a:latin typeface="Cambria Math" panose="02040503050406030204" pitchFamily="18" charset="0"/>
                          </a:rPr>
                        </m:ctrlPr>
                      </m:sSubPr>
                      <m:e>
                        <m:r>
                          <a:rPr lang="en-US" sz="1700" b="0" i="1" smtClean="0">
                            <a:latin typeface="Cambria Math" panose="02040503050406030204" pitchFamily="18" charset="0"/>
                          </a:rPr>
                          <m:t>𝑞</m:t>
                        </m:r>
                      </m:e>
                      <m:sub>
                        <m:r>
                          <a:rPr lang="en-US" sz="1700" b="0" i="1" smtClean="0">
                            <a:latin typeface="Cambria Math" panose="02040503050406030204" pitchFamily="18" charset="0"/>
                          </a:rPr>
                          <m:t>1</m:t>
                        </m:r>
                      </m:sub>
                    </m:sSub>
                  </m:oMath>
                </a14:m>
                <a:r>
                  <a:rPr lang="en-US" sz="1700"/>
                  <a:t> and </a:t>
                </a:r>
                <a14:m>
                  <m:oMath xmlns:m="http://schemas.openxmlformats.org/officeDocument/2006/math">
                    <m:sSub>
                      <m:sSubPr>
                        <m:ctrlPr>
                          <a:rPr lang="en-US" sz="1700" i="1" smtClean="0">
                            <a:latin typeface="Cambria Math" panose="02040503050406030204" pitchFamily="18" charset="0"/>
                          </a:rPr>
                        </m:ctrlPr>
                      </m:sSubPr>
                      <m:e>
                        <m:r>
                          <a:rPr lang="en-US" sz="1700" b="0" i="1" smtClean="0">
                            <a:latin typeface="Cambria Math" panose="02040503050406030204" pitchFamily="18" charset="0"/>
                          </a:rPr>
                          <m:t>𝑞</m:t>
                        </m:r>
                      </m:e>
                      <m:sub>
                        <m:r>
                          <a:rPr lang="en-US" sz="1700" b="0" i="1" smtClean="0">
                            <a:latin typeface="Cambria Math" panose="02040503050406030204" pitchFamily="18" charset="0"/>
                          </a:rPr>
                          <m:t>2</m:t>
                        </m:r>
                      </m:sub>
                    </m:sSub>
                    <m:r>
                      <a:rPr lang="en-US" sz="1700" b="0" i="1" smtClean="0">
                        <a:latin typeface="Cambria Math" panose="02040503050406030204" pitchFamily="18" charset="0"/>
                      </a:rPr>
                      <m:t> </m:t>
                    </m:r>
                  </m:oMath>
                </a14:m>
                <a:r>
                  <a:rPr lang="en-US" sz="1700"/>
                  <a:t>in equation (17.4), </a:t>
                </a:r>
              </a:p>
              <a:p>
                <a:pPr marL="0" indent="0">
                  <a:lnSpc>
                    <a:spcPct val="110000"/>
                  </a:lnSpc>
                  <a:spcBef>
                    <a:spcPts val="0"/>
                  </a:spcBef>
                  <a:spcAft>
                    <a:spcPts val="500"/>
                  </a:spcAft>
                  <a:buNone/>
                </a:pPr>
                <a14:m>
                  <m:oMath xmlns:m="http://schemas.openxmlformats.org/officeDocument/2006/math">
                    <m:sSub>
                      <m:sSubPr>
                        <m:ctrlPr>
                          <a:rPr lang="en-US" sz="1700" i="1">
                            <a:latin typeface="Cambria Math" panose="02040503050406030204" pitchFamily="18" charset="0"/>
                            <a:ea typeface="Cambria Math" panose="02040503050406030204" pitchFamily="18" charset="0"/>
                          </a:rPr>
                        </m:ctrlPr>
                      </m:sSubPr>
                      <m:e>
                        <m:r>
                          <a:rPr lang="en-US" sz="1700" i="1">
                            <a:latin typeface="Cambria Math" panose="02040503050406030204" pitchFamily="18" charset="0"/>
                            <a:ea typeface="Cambria Math" panose="02040503050406030204" pitchFamily="18" charset="0"/>
                          </a:rPr>
                          <m:t>𝑞</m:t>
                        </m:r>
                      </m:e>
                      <m:sub>
                        <m:r>
                          <a:rPr lang="en-US" sz="1700" i="1">
                            <a:latin typeface="Cambria Math" panose="02040503050406030204" pitchFamily="18" charset="0"/>
                            <a:ea typeface="Cambria Math" panose="02040503050406030204" pitchFamily="18" charset="0"/>
                          </a:rPr>
                          <m:t>1</m:t>
                        </m:r>
                      </m:sub>
                    </m:sSub>
                    <m:d>
                      <m:dPr>
                        <m:ctrlPr>
                          <a:rPr lang="en-US" sz="1700" i="1">
                            <a:latin typeface="Cambria Math" panose="02040503050406030204" pitchFamily="18" charset="0"/>
                            <a:ea typeface="Cambria Math" panose="02040503050406030204" pitchFamily="18" charset="0"/>
                          </a:rPr>
                        </m:ctrlPr>
                      </m:dPr>
                      <m:e>
                        <m:sSub>
                          <m:sSubPr>
                            <m:ctrlPr>
                              <a:rPr lang="en-US" sz="1700" i="1">
                                <a:latin typeface="Cambria Math" panose="02040503050406030204" pitchFamily="18" charset="0"/>
                                <a:ea typeface="Cambria Math" panose="02040503050406030204" pitchFamily="18" charset="0"/>
                              </a:rPr>
                            </m:ctrlPr>
                          </m:sSubPr>
                          <m:e>
                            <m:r>
                              <a:rPr lang="en-US" sz="1700" i="1">
                                <a:latin typeface="Cambria Math" panose="02040503050406030204" pitchFamily="18" charset="0"/>
                                <a:ea typeface="Cambria Math" panose="02040503050406030204" pitchFamily="18" charset="0"/>
                              </a:rPr>
                              <m:t>𝑞</m:t>
                            </m:r>
                          </m:e>
                          <m:sub>
                            <m:r>
                              <a:rPr lang="en-US" sz="1700" i="1">
                                <a:latin typeface="Cambria Math" panose="02040503050406030204" pitchFamily="18" charset="0"/>
                                <a:ea typeface="Cambria Math" panose="02040503050406030204" pitchFamily="18" charset="0"/>
                              </a:rPr>
                              <m:t>2</m:t>
                            </m:r>
                          </m:sub>
                        </m:sSub>
                      </m:e>
                    </m:d>
                    <m:r>
                      <a:rPr lang="en-US" sz="1700" i="1">
                        <a:latin typeface="Cambria Math" panose="02040503050406030204" pitchFamily="18" charset="0"/>
                        <a:ea typeface="Cambria Math" panose="02040503050406030204" pitchFamily="18" charset="0"/>
                      </a:rPr>
                      <m:t>=</m:t>
                    </m:r>
                    <m:f>
                      <m:fPr>
                        <m:ctrlPr>
                          <a:rPr lang="en-US" sz="1700" i="1">
                            <a:latin typeface="Cambria Math" panose="02040503050406030204" pitchFamily="18" charset="0"/>
                            <a:ea typeface="Cambria Math" panose="02040503050406030204" pitchFamily="18" charset="0"/>
                          </a:rPr>
                        </m:ctrlPr>
                      </m:fPr>
                      <m:num>
                        <m:r>
                          <a:rPr lang="en-US" sz="1700" i="1">
                            <a:latin typeface="Cambria Math" panose="02040503050406030204" pitchFamily="18" charset="0"/>
                            <a:ea typeface="Cambria Math" panose="02040503050406030204" pitchFamily="18" charset="0"/>
                          </a:rPr>
                          <m:t>𝑆</m:t>
                        </m:r>
                      </m:num>
                      <m:den>
                        <m:r>
                          <a:rPr lang="en-US" sz="1700" i="1">
                            <a:latin typeface="Cambria Math" panose="02040503050406030204" pitchFamily="18" charset="0"/>
                            <a:ea typeface="Cambria Math" panose="02040503050406030204" pitchFamily="18" charset="0"/>
                          </a:rPr>
                          <m:t>2</m:t>
                        </m:r>
                      </m:den>
                    </m:f>
                    <m:r>
                      <a:rPr lang="en-US" sz="1700" i="1">
                        <a:latin typeface="Cambria Math" panose="02040503050406030204" pitchFamily="18" charset="0"/>
                        <a:ea typeface="Cambria Math" panose="02040503050406030204" pitchFamily="18" charset="0"/>
                      </a:rPr>
                      <m:t>−</m:t>
                    </m:r>
                    <m:sSub>
                      <m:sSubPr>
                        <m:ctrlPr>
                          <a:rPr lang="en-US" sz="1700" i="1">
                            <a:latin typeface="Cambria Math" panose="02040503050406030204" pitchFamily="18" charset="0"/>
                            <a:ea typeface="Cambria Math" panose="02040503050406030204" pitchFamily="18" charset="0"/>
                          </a:rPr>
                        </m:ctrlPr>
                      </m:sSubPr>
                      <m:e>
                        <m:r>
                          <a:rPr lang="en-US" sz="1700" i="1">
                            <a:latin typeface="Cambria Math" panose="02040503050406030204" pitchFamily="18" charset="0"/>
                            <a:ea typeface="Cambria Math" panose="02040503050406030204" pitchFamily="18" charset="0"/>
                          </a:rPr>
                          <m:t>𝑞</m:t>
                        </m:r>
                      </m:e>
                      <m:sub>
                        <m:r>
                          <a:rPr lang="en-US" sz="1700" i="1">
                            <a:latin typeface="Cambria Math" panose="02040503050406030204" pitchFamily="18" charset="0"/>
                            <a:ea typeface="Cambria Math" panose="02040503050406030204" pitchFamily="18" charset="0"/>
                          </a:rPr>
                          <m:t>2</m:t>
                        </m:r>
                      </m:sub>
                    </m:sSub>
                  </m:oMath>
                </a14:m>
                <a:r>
                  <a:rPr lang="en-US" sz="1700"/>
                  <a:t> for fisherman 1,</a:t>
                </a:r>
              </a:p>
              <a:p>
                <a:pPr marL="0" indent="0">
                  <a:lnSpc>
                    <a:spcPct val="110000"/>
                  </a:lnSpc>
                  <a:spcAft>
                    <a:spcPts val="500"/>
                  </a:spcAft>
                  <a:buNone/>
                </a:pPr>
                <a14:m>
                  <m:oMath xmlns:m="http://schemas.openxmlformats.org/officeDocument/2006/math">
                    <m:sSub>
                      <m:sSubPr>
                        <m:ctrlPr>
                          <a:rPr lang="en-US" sz="1700" i="1">
                            <a:latin typeface="Cambria Math" panose="02040503050406030204" pitchFamily="18" charset="0"/>
                            <a:ea typeface="Cambria Math" panose="02040503050406030204" pitchFamily="18" charset="0"/>
                          </a:rPr>
                        </m:ctrlPr>
                      </m:sSubPr>
                      <m:e>
                        <m:r>
                          <a:rPr lang="en-US" sz="1700" i="1">
                            <a:latin typeface="Cambria Math" panose="02040503050406030204" pitchFamily="18" charset="0"/>
                            <a:ea typeface="Cambria Math" panose="02040503050406030204" pitchFamily="18" charset="0"/>
                          </a:rPr>
                          <m:t>𝑞</m:t>
                        </m:r>
                      </m:e>
                      <m:sub>
                        <m:r>
                          <a:rPr lang="en-US" sz="1700" b="0" i="1" smtClean="0">
                            <a:latin typeface="Cambria Math" panose="02040503050406030204" pitchFamily="18" charset="0"/>
                            <a:ea typeface="Cambria Math" panose="02040503050406030204" pitchFamily="18" charset="0"/>
                          </a:rPr>
                          <m:t>2</m:t>
                        </m:r>
                      </m:sub>
                    </m:sSub>
                    <m:d>
                      <m:dPr>
                        <m:ctrlPr>
                          <a:rPr lang="en-US" sz="1700" i="1">
                            <a:latin typeface="Cambria Math" panose="02040503050406030204" pitchFamily="18" charset="0"/>
                            <a:ea typeface="Cambria Math" panose="02040503050406030204" pitchFamily="18" charset="0"/>
                          </a:rPr>
                        </m:ctrlPr>
                      </m:dPr>
                      <m:e>
                        <m:sSub>
                          <m:sSubPr>
                            <m:ctrlPr>
                              <a:rPr lang="en-US" sz="1700" i="1">
                                <a:latin typeface="Cambria Math" panose="02040503050406030204" pitchFamily="18" charset="0"/>
                                <a:ea typeface="Cambria Math" panose="02040503050406030204" pitchFamily="18" charset="0"/>
                              </a:rPr>
                            </m:ctrlPr>
                          </m:sSubPr>
                          <m:e>
                            <m:r>
                              <a:rPr lang="en-US" sz="1700" i="1">
                                <a:latin typeface="Cambria Math" panose="02040503050406030204" pitchFamily="18" charset="0"/>
                                <a:ea typeface="Cambria Math" panose="02040503050406030204" pitchFamily="18" charset="0"/>
                              </a:rPr>
                              <m:t>𝑞</m:t>
                            </m:r>
                          </m:e>
                          <m:sub>
                            <m:r>
                              <a:rPr lang="en-US" sz="1700" b="0" i="1" smtClean="0">
                                <a:latin typeface="Cambria Math" panose="02040503050406030204" pitchFamily="18" charset="0"/>
                                <a:ea typeface="Cambria Math" panose="02040503050406030204" pitchFamily="18" charset="0"/>
                              </a:rPr>
                              <m:t>1</m:t>
                            </m:r>
                          </m:sub>
                        </m:sSub>
                      </m:e>
                    </m:d>
                    <m:r>
                      <a:rPr lang="en-US" sz="1700" i="1">
                        <a:latin typeface="Cambria Math" panose="02040503050406030204" pitchFamily="18" charset="0"/>
                        <a:ea typeface="Cambria Math" panose="02040503050406030204" pitchFamily="18" charset="0"/>
                      </a:rPr>
                      <m:t>=</m:t>
                    </m:r>
                    <m:f>
                      <m:fPr>
                        <m:ctrlPr>
                          <a:rPr lang="en-US" sz="1700" i="1">
                            <a:latin typeface="Cambria Math" panose="02040503050406030204" pitchFamily="18" charset="0"/>
                            <a:ea typeface="Cambria Math" panose="02040503050406030204" pitchFamily="18" charset="0"/>
                          </a:rPr>
                        </m:ctrlPr>
                      </m:fPr>
                      <m:num>
                        <m:r>
                          <a:rPr lang="en-US" sz="1700" i="1">
                            <a:latin typeface="Cambria Math" panose="02040503050406030204" pitchFamily="18" charset="0"/>
                            <a:ea typeface="Cambria Math" panose="02040503050406030204" pitchFamily="18" charset="0"/>
                          </a:rPr>
                          <m:t>𝑆</m:t>
                        </m:r>
                      </m:num>
                      <m:den>
                        <m:r>
                          <a:rPr lang="en-US" sz="1700" i="1">
                            <a:latin typeface="Cambria Math" panose="02040503050406030204" pitchFamily="18" charset="0"/>
                            <a:ea typeface="Cambria Math" panose="02040503050406030204" pitchFamily="18" charset="0"/>
                          </a:rPr>
                          <m:t>2</m:t>
                        </m:r>
                      </m:den>
                    </m:f>
                    <m:r>
                      <a:rPr lang="en-US" sz="1700" i="1">
                        <a:latin typeface="Cambria Math" panose="02040503050406030204" pitchFamily="18" charset="0"/>
                        <a:ea typeface="Cambria Math" panose="02040503050406030204" pitchFamily="18" charset="0"/>
                      </a:rPr>
                      <m:t>−</m:t>
                    </m:r>
                    <m:sSub>
                      <m:sSubPr>
                        <m:ctrlPr>
                          <a:rPr lang="en-US" sz="1700" i="1">
                            <a:latin typeface="Cambria Math" panose="02040503050406030204" pitchFamily="18" charset="0"/>
                            <a:ea typeface="Cambria Math" panose="02040503050406030204" pitchFamily="18" charset="0"/>
                          </a:rPr>
                        </m:ctrlPr>
                      </m:sSubPr>
                      <m:e>
                        <m:r>
                          <a:rPr lang="en-US" sz="1700" i="1">
                            <a:latin typeface="Cambria Math" panose="02040503050406030204" pitchFamily="18" charset="0"/>
                            <a:ea typeface="Cambria Math" panose="02040503050406030204" pitchFamily="18" charset="0"/>
                          </a:rPr>
                          <m:t>𝑞</m:t>
                        </m:r>
                      </m:e>
                      <m:sub>
                        <m:r>
                          <a:rPr lang="en-US" sz="1700" b="0" i="1" smtClean="0">
                            <a:latin typeface="Cambria Math" panose="02040503050406030204" pitchFamily="18" charset="0"/>
                            <a:ea typeface="Cambria Math" panose="02040503050406030204" pitchFamily="18" charset="0"/>
                          </a:rPr>
                          <m:t>1</m:t>
                        </m:r>
                      </m:sub>
                    </m:sSub>
                  </m:oMath>
                </a14:m>
                <a:r>
                  <a:rPr lang="en-US" sz="1700"/>
                  <a:t> for fisherman 2.</a:t>
                </a:r>
              </a:p>
              <a:p>
                <a:pPr>
                  <a:lnSpc>
                    <a:spcPct val="110000"/>
                  </a:lnSpc>
                  <a:spcAft>
                    <a:spcPts val="500"/>
                  </a:spcAft>
                </a:pPr>
                <a:r>
                  <a:rPr lang="en-US" sz="1700"/>
                  <a:t>These equations overlap each other, indicating that a continuum of optimal pairs </a:t>
                </a:r>
                <a14:m>
                  <m:oMath xmlns:m="http://schemas.openxmlformats.org/officeDocument/2006/math">
                    <m:r>
                      <a:rPr lang="en-US" sz="1700" b="0" i="0" smtClean="0">
                        <a:latin typeface="Cambria Math" panose="02040503050406030204" pitchFamily="18" charset="0"/>
                      </a:rPr>
                      <m:t>(</m:t>
                    </m:r>
                    <m:sSub>
                      <m:sSubPr>
                        <m:ctrlPr>
                          <a:rPr lang="en-US" sz="1700" i="1" smtClean="0">
                            <a:latin typeface="Cambria Math" panose="02040503050406030204" pitchFamily="18" charset="0"/>
                          </a:rPr>
                        </m:ctrlPr>
                      </m:sSubPr>
                      <m:e>
                        <m:r>
                          <a:rPr lang="en-US" sz="1700" b="0" i="1" smtClean="0">
                            <a:latin typeface="Cambria Math" panose="02040503050406030204" pitchFamily="18" charset="0"/>
                          </a:rPr>
                          <m:t>𝑞</m:t>
                        </m:r>
                      </m:e>
                      <m:sub>
                        <m:r>
                          <a:rPr lang="en-US" sz="1700" b="0" i="1" smtClean="0">
                            <a:latin typeface="Cambria Math" panose="02040503050406030204" pitchFamily="18" charset="0"/>
                          </a:rPr>
                          <m:t>1</m:t>
                        </m:r>
                      </m:sub>
                    </m:sSub>
                    <m:r>
                      <a:rPr lang="en-US" sz="1700" b="0" i="1" smtClean="0">
                        <a:latin typeface="Cambria Math" panose="02040503050406030204" pitchFamily="18" charset="0"/>
                      </a:rPr>
                      <m:t>,</m:t>
                    </m:r>
                    <m:sSub>
                      <m:sSubPr>
                        <m:ctrlPr>
                          <a:rPr lang="en-US" sz="1700" b="0" i="1" smtClean="0">
                            <a:latin typeface="Cambria Math" panose="02040503050406030204" pitchFamily="18" charset="0"/>
                          </a:rPr>
                        </m:ctrlPr>
                      </m:sSubPr>
                      <m:e>
                        <m:r>
                          <a:rPr lang="en-US" sz="1700" b="0" i="1" smtClean="0">
                            <a:latin typeface="Cambria Math" panose="02040503050406030204" pitchFamily="18" charset="0"/>
                          </a:rPr>
                          <m:t>𝑞</m:t>
                        </m:r>
                      </m:e>
                      <m:sub>
                        <m:r>
                          <a:rPr lang="en-US" sz="1700" b="0" i="1" smtClean="0">
                            <a:latin typeface="Cambria Math" panose="02040503050406030204" pitchFamily="18" charset="0"/>
                          </a:rPr>
                          <m:t>2</m:t>
                        </m:r>
                      </m:sub>
                    </m:sSub>
                    <m:r>
                      <a:rPr lang="en-US" sz="1700" b="0" i="1" smtClean="0">
                        <a:latin typeface="Cambria Math" panose="02040503050406030204" pitchFamily="18" charset="0"/>
                      </a:rPr>
                      <m:t>)</m:t>
                    </m:r>
                  </m:oMath>
                </a14:m>
                <a:r>
                  <a:rPr lang="en-US" sz="1700"/>
                  <a:t> solves the joint maximization problem.</a:t>
                </a:r>
              </a:p>
              <a:p>
                <a:pPr marL="0" indent="0">
                  <a:lnSpc>
                    <a:spcPct val="110000"/>
                  </a:lnSpc>
                  <a:spcAft>
                    <a:spcPts val="500"/>
                  </a:spcAft>
                  <a:buNone/>
                </a:pPr>
                <a:endParaRPr lang="en-US" sz="170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348786" y="2367092"/>
                <a:ext cx="5004665" cy="3424107"/>
              </a:xfrm>
              <a:blipFill>
                <a:blip r:embed="rId4"/>
                <a:stretch>
                  <a:fillRect l="-609" t="-17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75</a:t>
            </a:fld>
            <a:endParaRPr lang="en-US"/>
          </a:p>
        </p:txBody>
      </p:sp>
    </p:spTree>
    <p:extLst>
      <p:ext uri="{BB962C8B-B14F-4D97-AF65-F5344CB8AC3E}">
        <p14:creationId xmlns:p14="http://schemas.microsoft.com/office/powerpoint/2010/main" val="6424694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tairs underwater">
            <a:extLst>
              <a:ext uri="{FF2B5EF4-FFF2-40B4-BE49-F238E27FC236}">
                <a16:creationId xmlns:a16="http://schemas.microsoft.com/office/drawing/2014/main" id="{6944EAB0-12C1-C81A-360A-0D83B73E2688}"/>
              </a:ext>
            </a:extLst>
          </p:cNvPr>
          <p:cNvPicPr>
            <a:picLocks noChangeAspect="1"/>
          </p:cNvPicPr>
          <p:nvPr/>
        </p:nvPicPr>
        <p:blipFill>
          <a:blip r:embed="rId2"/>
          <a:srcRect l="35477" r="35142"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348787" y="618517"/>
            <a:ext cx="5004665" cy="1596177"/>
          </a:xfrm>
        </p:spPr>
        <p:txBody>
          <a:bodyPr>
            <a:normAutofit/>
          </a:bodyPr>
          <a:lstStyle/>
          <a:p>
            <a:r>
              <a:rPr lang="en-US" sz="3100"/>
              <a:t>Common-Pool Resources–</a:t>
            </a:r>
            <a:br>
              <a:rPr lang="en-US" sz="3100"/>
            </a:br>
            <a:r>
              <a:rPr lang="en-US" sz="3100"/>
              <a:t>Joint Profit Maximization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348786" y="2367092"/>
                <a:ext cx="5004665" cy="3424107"/>
              </a:xfrm>
            </p:spPr>
            <p:txBody>
              <a:bodyPr>
                <a:normAutofit/>
              </a:bodyPr>
              <a:lstStyle/>
              <a:p>
                <a:pPr>
                  <a:lnSpc>
                    <a:spcPct val="110000"/>
                  </a:lnSpc>
                  <a:spcBef>
                    <a:spcPts val="500"/>
                  </a:spcBef>
                  <a:spcAft>
                    <a:spcPts val="1000"/>
                  </a:spcAft>
                </a:pPr>
                <a:r>
                  <a:rPr lang="en-US"/>
                  <a:t>Because firms are symmetric, a natural equilibrium is </a:t>
                </a:r>
              </a:p>
              <a:p>
                <a:pPr marL="0" indent="0">
                  <a:lnSpc>
                    <a:spcPct val="110000"/>
                  </a:lnSpc>
                  <a:spcBef>
                    <a:spcPts val="500"/>
                  </a:spcBef>
                  <a:spcAft>
                    <a:spcPts val="500"/>
                  </a:spcAft>
                  <a:buNone/>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1</m:t>
                          </m:r>
                        </m:sub>
                        <m:sup>
                          <m:r>
                            <a:rPr lang="en-US" b="0" i="1" smtClean="0">
                              <a:latin typeface="Cambria Math" panose="02040503050406030204" pitchFamily="18" charset="0"/>
                            </a:rPr>
                            <m:t>𝐽𝑃</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2</m:t>
                          </m:r>
                        </m:sub>
                        <m:sup>
                          <m:r>
                            <a:rPr lang="en-US" b="0" i="1" smtClean="0">
                              <a:latin typeface="Cambria Math" panose="02040503050406030204" pitchFamily="18" charset="0"/>
                            </a:rPr>
                            <m:t>𝐽𝑃</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𝐽𝑃</m:t>
                          </m:r>
                        </m:sup>
                      </m:sSup>
                      <m:r>
                        <a:rPr lang="en-US" b="0" i="1" smtClean="0">
                          <a:latin typeface="Cambria Math" panose="02040503050406030204" pitchFamily="18" charset="0"/>
                        </a:rPr>
                        <m:t>.</m:t>
                      </m:r>
                    </m:oMath>
                  </m:oMathPara>
                </a14:m>
                <a:endParaRPr lang="en-US"/>
              </a:p>
              <a:p>
                <a:pPr>
                  <a:lnSpc>
                    <a:spcPct val="110000"/>
                  </a:lnSpc>
                  <a:spcBef>
                    <a:spcPts val="2000"/>
                  </a:spcBef>
                  <a:spcAft>
                    <a:spcPts val="1000"/>
                  </a:spcAft>
                </a:pPr>
                <a:r>
                  <a:rPr lang="en-US"/>
                  <a:t>Inserting it in equation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𝐽𝑃</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𝑆</m:t>
                        </m:r>
                      </m:num>
                      <m:den>
                        <m:r>
                          <a:rPr lang="en-US" b="0" i="1" smtClean="0">
                            <a:latin typeface="Cambria Math" panose="02040503050406030204" pitchFamily="18" charset="0"/>
                          </a:rPr>
                          <m:t>2</m:t>
                        </m:r>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𝐽𝑃</m:t>
                        </m:r>
                      </m:sup>
                    </m:sSup>
                  </m:oMath>
                </a14:m>
                <a:r>
                  <a:rPr lang="en-US"/>
                  <a:t> and solving for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𝐽𝑃</m:t>
                        </m:r>
                      </m:sup>
                    </m:sSup>
                  </m:oMath>
                </a14:m>
                <a:r>
                  <a:rPr lang="en-US"/>
                  <a:t>,</a:t>
                </a:r>
              </a:p>
              <a:p>
                <a:pPr marL="0" indent="0">
                  <a:lnSpc>
                    <a:spcPct val="110000"/>
                  </a:lnSpc>
                  <a:spcBef>
                    <a:spcPts val="500"/>
                  </a:spcBef>
                  <a:spcAft>
                    <a:spcPts val="500"/>
                  </a:spcAft>
                  <a:buNone/>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𝐽𝑃</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𝑆</m:t>
                          </m:r>
                        </m:num>
                        <m:den>
                          <m:r>
                            <a:rPr lang="en-US" b="0" i="1" smtClean="0">
                              <a:latin typeface="Cambria Math" panose="02040503050406030204" pitchFamily="18" charset="0"/>
                            </a:rPr>
                            <m:t>4</m:t>
                          </m:r>
                        </m:den>
                      </m:f>
                      <m:r>
                        <a:rPr lang="en-US" b="0" i="1" smtClean="0">
                          <a:latin typeface="Cambria Math" panose="02040503050406030204" pitchFamily="18" charset="0"/>
                        </a:rPr>
                        <m:t>.</m:t>
                      </m:r>
                    </m:oMath>
                  </m:oMathPara>
                </a14:m>
                <a:endParaRPr lang="en-US"/>
              </a:p>
              <a:p>
                <a:pPr>
                  <a:lnSpc>
                    <a:spcPct val="110000"/>
                  </a:lnSpc>
                  <a:spcAft>
                    <a:spcPts val="500"/>
                  </a:spcAft>
                </a:pPr>
                <a:endParaRPr lang="en-US"/>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348786" y="2367092"/>
                <a:ext cx="5004665" cy="3424107"/>
              </a:xfrm>
              <a:blipFill>
                <a:blip r:embed="rId4"/>
                <a:stretch>
                  <a:fillRect l="-1096" t="-534"/>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76</a:t>
            </a:fld>
            <a:endParaRPr lang="en-US"/>
          </a:p>
        </p:txBody>
      </p:sp>
    </p:spTree>
    <p:extLst>
      <p:ext uri="{BB962C8B-B14F-4D97-AF65-F5344CB8AC3E}">
        <p14:creationId xmlns:p14="http://schemas.microsoft.com/office/powerpoint/2010/main" val="39622835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tairs underwater">
            <a:extLst>
              <a:ext uri="{FF2B5EF4-FFF2-40B4-BE49-F238E27FC236}">
                <a16:creationId xmlns:a16="http://schemas.microsoft.com/office/drawing/2014/main" id="{B24EE522-CB10-C06B-2DA7-9191FEC13442}"/>
              </a:ext>
            </a:extLst>
          </p:cNvPr>
          <p:cNvPicPr>
            <a:picLocks noChangeAspect="1"/>
          </p:cNvPicPr>
          <p:nvPr/>
        </p:nvPicPr>
        <p:blipFill>
          <a:blip r:embed="rId2"/>
          <a:srcRect l="35477" r="35142" b="-1"/>
          <a:stretch>
            <a:fillRect/>
          </a:stretch>
        </p:blipFill>
        <p:spPr>
          <a:xfrm>
            <a:off x="20" y="10"/>
            <a:ext cx="3018550"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3348787" y="618517"/>
            <a:ext cx="5004665" cy="1596177"/>
          </a:xfrm>
        </p:spPr>
        <p:txBody>
          <a:bodyPr>
            <a:normAutofit/>
          </a:bodyPr>
          <a:lstStyle/>
          <a:p>
            <a:r>
              <a:rPr lang="en-US" sz="3100"/>
              <a:t>Common-Pool Resources–</a:t>
            </a:r>
            <a:br>
              <a:rPr lang="en-US" sz="3100"/>
            </a:br>
            <a:r>
              <a:rPr lang="en-US" sz="3100"/>
              <a:t>Joint Profit Maximization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348786" y="2367092"/>
                <a:ext cx="5004665" cy="3424107"/>
              </a:xfrm>
            </p:spPr>
            <p:txBody>
              <a:bodyPr>
                <a:normAutofit/>
              </a:bodyPr>
              <a:lstStyle/>
              <a:p>
                <a:pPr>
                  <a:lnSpc>
                    <a:spcPct val="110000"/>
                  </a:lnSpc>
                  <a:spcBef>
                    <a:spcPts val="500"/>
                  </a:spcBef>
                </a:pPr>
                <a:r>
                  <a:rPr lang="en-US" sz="1700"/>
                  <a:t>Comparing </a:t>
                </a:r>
                <a14:m>
                  <m:oMath xmlns:m="http://schemas.openxmlformats.org/officeDocument/2006/math">
                    <m:sSup>
                      <m:sSupPr>
                        <m:ctrlPr>
                          <a:rPr lang="en-US" sz="1700" i="1">
                            <a:latin typeface="Cambria Math" panose="02040503050406030204" pitchFamily="18" charset="0"/>
                          </a:rPr>
                        </m:ctrlPr>
                      </m:sSupPr>
                      <m:e>
                        <m:r>
                          <a:rPr lang="en-US" sz="1700" i="1">
                            <a:latin typeface="Cambria Math" panose="02040503050406030204" pitchFamily="18" charset="0"/>
                          </a:rPr>
                          <m:t>𝑞</m:t>
                        </m:r>
                      </m:e>
                      <m:sup>
                        <m:r>
                          <a:rPr lang="en-US" sz="1700" i="1">
                            <a:latin typeface="Cambria Math" panose="02040503050406030204" pitchFamily="18" charset="0"/>
                          </a:rPr>
                          <m:t>𝐽𝑃</m:t>
                        </m:r>
                      </m:sup>
                    </m:sSup>
                    <m:r>
                      <a:rPr lang="en-US" sz="1700" i="1">
                        <a:latin typeface="Cambria Math" panose="02040503050406030204" pitchFamily="18" charset="0"/>
                      </a:rPr>
                      <m:t>=</m:t>
                    </m:r>
                    <m:f>
                      <m:fPr>
                        <m:ctrlPr>
                          <a:rPr lang="en-US" sz="1700" i="1">
                            <a:latin typeface="Cambria Math" panose="02040503050406030204" pitchFamily="18" charset="0"/>
                          </a:rPr>
                        </m:ctrlPr>
                      </m:fPr>
                      <m:num>
                        <m:r>
                          <a:rPr lang="en-US" sz="1700" i="1">
                            <a:latin typeface="Cambria Math" panose="02040503050406030204" pitchFamily="18" charset="0"/>
                          </a:rPr>
                          <m:t>𝑆</m:t>
                        </m:r>
                      </m:num>
                      <m:den>
                        <m:r>
                          <a:rPr lang="en-US" sz="1700" i="1">
                            <a:latin typeface="Cambria Math" panose="02040503050406030204" pitchFamily="18" charset="0"/>
                          </a:rPr>
                          <m:t>4</m:t>
                        </m:r>
                      </m:den>
                    </m:f>
                    <m:r>
                      <a:rPr lang="en-US" sz="1700" i="1">
                        <a:latin typeface="Cambria Math" panose="02040503050406030204" pitchFamily="18" charset="0"/>
                      </a:rPr>
                      <m:t> </m:t>
                    </m:r>
                  </m:oMath>
                </a14:m>
                <a:r>
                  <a:rPr lang="en-US" sz="1700"/>
                  <a:t> with </a:t>
                </a:r>
                <a14:m>
                  <m:oMath xmlns:m="http://schemas.openxmlformats.org/officeDocument/2006/math">
                    <m:sSup>
                      <m:sSupPr>
                        <m:ctrlPr>
                          <a:rPr lang="en-US" sz="1700" i="1" smtClean="0">
                            <a:latin typeface="Cambria Math" panose="02040503050406030204" pitchFamily="18" charset="0"/>
                          </a:rPr>
                        </m:ctrlPr>
                      </m:sSupPr>
                      <m:e>
                        <m:r>
                          <a:rPr lang="en-US" sz="1700" b="0" i="1" smtClean="0">
                            <a:latin typeface="Cambria Math" panose="02040503050406030204" pitchFamily="18" charset="0"/>
                          </a:rPr>
                          <m:t>𝑞</m:t>
                        </m:r>
                      </m:e>
                      <m:sup>
                        <m:r>
                          <a:rPr lang="en-US" sz="1700" b="0" i="1" smtClean="0">
                            <a:latin typeface="Cambria Math" panose="02040503050406030204" pitchFamily="18" charset="0"/>
                          </a:rPr>
                          <m:t>∗</m:t>
                        </m:r>
                      </m:sup>
                    </m:sSup>
                    <m:r>
                      <a:rPr lang="en-US" sz="1700" b="0" i="1" smtClean="0">
                        <a:latin typeface="Cambria Math" panose="02040503050406030204" pitchFamily="18" charset="0"/>
                      </a:rPr>
                      <m:t>=</m:t>
                    </m:r>
                    <m:f>
                      <m:fPr>
                        <m:ctrlPr>
                          <a:rPr lang="en-US" sz="1700" b="0" i="1" smtClean="0">
                            <a:latin typeface="Cambria Math" panose="02040503050406030204" pitchFamily="18" charset="0"/>
                          </a:rPr>
                        </m:ctrlPr>
                      </m:fPr>
                      <m:num>
                        <m:r>
                          <a:rPr lang="en-US" sz="1700" b="0" i="1" smtClean="0">
                            <a:latin typeface="Cambria Math" panose="02040503050406030204" pitchFamily="18" charset="0"/>
                          </a:rPr>
                          <m:t>𝑆</m:t>
                        </m:r>
                      </m:num>
                      <m:den>
                        <m:r>
                          <a:rPr lang="en-US" sz="1700" b="0" i="1" smtClean="0">
                            <a:latin typeface="Cambria Math" panose="02040503050406030204" pitchFamily="18" charset="0"/>
                          </a:rPr>
                          <m:t>𝑁</m:t>
                        </m:r>
                        <m:r>
                          <a:rPr lang="en-US" sz="1700" b="0" i="1" smtClean="0">
                            <a:latin typeface="Cambria Math" panose="02040503050406030204" pitchFamily="18" charset="0"/>
                          </a:rPr>
                          <m:t>+1</m:t>
                        </m:r>
                      </m:den>
                    </m:f>
                    <m:r>
                      <a:rPr lang="en-US" sz="1700" b="0" i="1" smtClean="0">
                        <a:latin typeface="Cambria Math" panose="02040503050406030204" pitchFamily="18" charset="0"/>
                      </a:rPr>
                      <m:t>=</m:t>
                    </m:r>
                    <m:f>
                      <m:fPr>
                        <m:ctrlPr>
                          <a:rPr lang="en-US" sz="1700" b="0" i="1" smtClean="0">
                            <a:latin typeface="Cambria Math" panose="02040503050406030204" pitchFamily="18" charset="0"/>
                          </a:rPr>
                        </m:ctrlPr>
                      </m:fPr>
                      <m:num>
                        <m:r>
                          <a:rPr lang="en-US" sz="1700" b="0" i="1" smtClean="0">
                            <a:latin typeface="Cambria Math" panose="02040503050406030204" pitchFamily="18" charset="0"/>
                          </a:rPr>
                          <m:t>𝑆</m:t>
                        </m:r>
                      </m:num>
                      <m:den>
                        <m:r>
                          <a:rPr lang="en-US" sz="1700" b="0" i="1" smtClean="0">
                            <a:latin typeface="Cambria Math" panose="02040503050406030204" pitchFamily="18" charset="0"/>
                          </a:rPr>
                          <m:t>2+1</m:t>
                        </m:r>
                      </m:den>
                    </m:f>
                  </m:oMath>
                </a14:m>
                <a:r>
                  <a:rPr lang="en-US" sz="1700"/>
                  <a:t> (evaluated for the case of </a:t>
                </a:r>
                <a14:m>
                  <m:oMath xmlns:m="http://schemas.openxmlformats.org/officeDocument/2006/math">
                    <m:r>
                      <a:rPr lang="en-US" sz="1700" i="1" dirty="0" smtClean="0">
                        <a:latin typeface="Cambria Math" panose="02040503050406030204" pitchFamily="18" charset="0"/>
                      </a:rPr>
                      <m:t>𝑁</m:t>
                    </m:r>
                    <m:r>
                      <a:rPr lang="en-US" sz="1700" i="1" dirty="0" smtClean="0">
                        <a:latin typeface="Cambria Math" panose="02040503050406030204" pitchFamily="18" charset="0"/>
                      </a:rPr>
                      <m:t>=2</m:t>
                    </m:r>
                  </m:oMath>
                </a14:m>
                <a:r>
                  <a:rPr lang="en-US" sz="1700"/>
                  <a:t>), </a:t>
                </a:r>
              </a:p>
              <a:p>
                <a:pPr marL="0" indent="0">
                  <a:lnSpc>
                    <a:spcPct val="110000"/>
                  </a:lnSpc>
                  <a:spcBef>
                    <a:spcPts val="500"/>
                  </a:spcBef>
                  <a:buNone/>
                </a:pPr>
                <a14:m>
                  <m:oMathPara xmlns:m="http://schemas.openxmlformats.org/officeDocument/2006/math">
                    <m:oMathParaPr>
                      <m:jc m:val="centerGroup"/>
                    </m:oMathParaPr>
                    <m:oMath xmlns:m="http://schemas.openxmlformats.org/officeDocument/2006/math">
                      <m:sSup>
                        <m:sSupPr>
                          <m:ctrlPr>
                            <a:rPr lang="en-US" sz="1700" i="1">
                              <a:latin typeface="Cambria Math" panose="02040503050406030204" pitchFamily="18" charset="0"/>
                            </a:rPr>
                          </m:ctrlPr>
                        </m:sSupPr>
                        <m:e>
                          <m:sSup>
                            <m:sSupPr>
                              <m:ctrlPr>
                                <a:rPr lang="en-US" sz="1700" i="1" smtClean="0">
                                  <a:latin typeface="Cambria Math" panose="02040503050406030204" pitchFamily="18" charset="0"/>
                                </a:rPr>
                              </m:ctrlPr>
                            </m:sSupPr>
                            <m:e>
                              <m:r>
                                <a:rPr lang="en-US" sz="1700" b="0" i="1" smtClean="0">
                                  <a:latin typeface="Cambria Math" panose="02040503050406030204" pitchFamily="18" charset="0"/>
                                </a:rPr>
                                <m:t>𝑞</m:t>
                              </m:r>
                            </m:e>
                            <m:sup>
                              <m:r>
                                <a:rPr lang="en-US" sz="1700" b="0" i="1" smtClean="0">
                                  <a:latin typeface="Cambria Math" panose="02040503050406030204" pitchFamily="18" charset="0"/>
                                </a:rPr>
                                <m:t>∗</m:t>
                              </m:r>
                            </m:sup>
                          </m:sSup>
                          <m:r>
                            <a:rPr lang="en-US" sz="1700" b="0" i="1" smtClean="0">
                              <a:latin typeface="Cambria Math" panose="02040503050406030204" pitchFamily="18" charset="0"/>
                            </a:rPr>
                            <m:t>&gt;</m:t>
                          </m:r>
                          <m:r>
                            <a:rPr lang="en-US" sz="1700" i="1">
                              <a:latin typeface="Cambria Math" panose="02040503050406030204" pitchFamily="18" charset="0"/>
                            </a:rPr>
                            <m:t>𝑞</m:t>
                          </m:r>
                        </m:e>
                        <m:sup>
                          <m:r>
                            <a:rPr lang="en-US" sz="1700" i="1">
                              <a:latin typeface="Cambria Math" panose="02040503050406030204" pitchFamily="18" charset="0"/>
                            </a:rPr>
                            <m:t>𝐽𝑃</m:t>
                          </m:r>
                        </m:sup>
                      </m:sSup>
                    </m:oMath>
                  </m:oMathPara>
                </a14:m>
                <a:endParaRPr lang="en-US" sz="1700"/>
              </a:p>
              <a:p>
                <a:pPr marL="0" indent="0">
                  <a:lnSpc>
                    <a:spcPct val="110000"/>
                  </a:lnSpc>
                  <a:spcBef>
                    <a:spcPts val="500"/>
                  </a:spcBef>
                  <a:buNone/>
                </a:pPr>
                <a14:m>
                  <m:oMathPara xmlns:m="http://schemas.openxmlformats.org/officeDocument/2006/math">
                    <m:oMathParaPr>
                      <m:jc m:val="centerGroup"/>
                    </m:oMathParaPr>
                    <m:oMath xmlns:m="http://schemas.openxmlformats.org/officeDocument/2006/math">
                      <m:f>
                        <m:fPr>
                          <m:ctrlPr>
                            <a:rPr lang="en-US" sz="1700" i="1" smtClean="0">
                              <a:latin typeface="Cambria Math" panose="02040503050406030204" pitchFamily="18" charset="0"/>
                            </a:rPr>
                          </m:ctrlPr>
                        </m:fPr>
                        <m:num>
                          <m:r>
                            <a:rPr lang="en-US" sz="1700" b="0" i="1" smtClean="0">
                              <a:latin typeface="Cambria Math" panose="02040503050406030204" pitchFamily="18" charset="0"/>
                            </a:rPr>
                            <m:t>𝑆</m:t>
                          </m:r>
                        </m:num>
                        <m:den>
                          <m:r>
                            <a:rPr lang="en-US" sz="1700" b="0" i="1" smtClean="0">
                              <a:latin typeface="Cambria Math" panose="02040503050406030204" pitchFamily="18" charset="0"/>
                            </a:rPr>
                            <m:t>3</m:t>
                          </m:r>
                        </m:den>
                      </m:f>
                      <m:r>
                        <a:rPr lang="en-US" sz="1700" b="0" i="1" smtClean="0">
                          <a:latin typeface="Cambria Math" panose="02040503050406030204" pitchFamily="18" charset="0"/>
                        </a:rPr>
                        <m:t>&gt;</m:t>
                      </m:r>
                      <m:f>
                        <m:fPr>
                          <m:ctrlPr>
                            <a:rPr lang="en-US" sz="1700" b="0" i="1" smtClean="0">
                              <a:latin typeface="Cambria Math" panose="02040503050406030204" pitchFamily="18" charset="0"/>
                            </a:rPr>
                          </m:ctrlPr>
                        </m:fPr>
                        <m:num>
                          <m:r>
                            <a:rPr lang="en-US" sz="1700" b="0" i="1" smtClean="0">
                              <a:latin typeface="Cambria Math" panose="02040503050406030204" pitchFamily="18" charset="0"/>
                            </a:rPr>
                            <m:t>𝑆</m:t>
                          </m:r>
                        </m:num>
                        <m:den>
                          <m:r>
                            <a:rPr lang="en-US" sz="1700" b="0" i="1" smtClean="0">
                              <a:latin typeface="Cambria Math" panose="02040503050406030204" pitchFamily="18" charset="0"/>
                            </a:rPr>
                            <m:t>4</m:t>
                          </m:r>
                        </m:den>
                      </m:f>
                      <m:r>
                        <a:rPr lang="en-US" sz="1700" b="0" i="1" smtClean="0">
                          <a:latin typeface="Cambria Math" panose="02040503050406030204" pitchFamily="18" charset="0"/>
                        </a:rPr>
                        <m:t>.</m:t>
                      </m:r>
                    </m:oMath>
                  </m:oMathPara>
                </a14:m>
                <a:endParaRPr lang="en-US" sz="1700"/>
              </a:p>
              <a:p>
                <a:pPr lvl="1">
                  <a:lnSpc>
                    <a:spcPct val="110000"/>
                  </a:lnSpc>
                  <a:spcBef>
                    <a:spcPts val="1000"/>
                  </a:spcBef>
                </a:pPr>
                <a:r>
                  <a:rPr lang="en-US" sz="1700"/>
                  <a:t>Agents exploit the resource less intensively when they coordinate their appropriation decisions than when they do not coordinate their exploitation.</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348786" y="2367092"/>
                <a:ext cx="5004665" cy="3424107"/>
              </a:xfrm>
              <a:blipFill>
                <a:blip r:embed="rId4"/>
                <a:stretch>
                  <a:fillRect l="-609" r="-36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885508" y="5883275"/>
            <a:ext cx="573161" cy="365125"/>
          </a:xfrm>
        </p:spPr>
        <p:txBody>
          <a:bodyPr>
            <a:normAutofit/>
          </a:bodyPr>
          <a:lstStyle/>
          <a:p>
            <a:pPr>
              <a:spcAft>
                <a:spcPts val="600"/>
              </a:spcAft>
            </a:pPr>
            <a:fld id="{2A17F1C3-D8CF-D841-A262-BC1128EB65E3}" type="slidenum">
              <a:rPr lang="en-US" smtClean="0"/>
              <a:pPr>
                <a:spcAft>
                  <a:spcPts val="600"/>
                </a:spcAft>
              </a:pPr>
              <a:t>77</a:t>
            </a:fld>
            <a:endParaRPr lang="en-US"/>
          </a:p>
        </p:txBody>
      </p:sp>
    </p:spTree>
    <p:extLst>
      <p:ext uri="{BB962C8B-B14F-4D97-AF65-F5344CB8AC3E}">
        <p14:creationId xmlns:p14="http://schemas.microsoft.com/office/powerpoint/2010/main" val="275929600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30372</TotalTime>
  <Words>4060</Words>
  <Application>Microsoft Office PowerPoint</Application>
  <PresentationFormat>On-screen Show (4:3)</PresentationFormat>
  <Paragraphs>489</Paragraphs>
  <Slides>77</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77</vt:i4>
      </vt:variant>
    </vt:vector>
  </HeadingPairs>
  <TitlesOfParts>
    <vt:vector size="86" baseType="lpstr">
      <vt:lpstr>Arial</vt:lpstr>
      <vt:lpstr>Calibri</vt:lpstr>
      <vt:lpstr>Cambria Math</vt:lpstr>
      <vt:lpstr>canada-type-gibson</vt:lpstr>
      <vt:lpstr>ElsevierGulliver</vt:lpstr>
      <vt:lpstr>Noto Sans Symbols</vt:lpstr>
      <vt:lpstr>Source Sans Pro Web</vt:lpstr>
      <vt:lpstr>Tw Cen MT</vt:lpstr>
      <vt:lpstr>Droplet</vt:lpstr>
      <vt:lpstr>PowerPoint Presentation</vt:lpstr>
      <vt:lpstr>Outline</vt:lpstr>
      <vt:lpstr>Externalities</vt:lpstr>
      <vt:lpstr>Externalities</vt:lpstr>
      <vt:lpstr>Externalities</vt:lpstr>
      <vt:lpstr>PowerPoint Presentation</vt:lpstr>
      <vt:lpstr>PowerPoint Presentation</vt:lpstr>
      <vt:lpstr>PowerPoint Presentation</vt:lpstr>
      <vt:lpstr>PowerPoint Presentation</vt:lpstr>
      <vt:lpstr>POLICIES TO ADDRESS CLIMATE CHANGE</vt:lpstr>
      <vt:lpstr>POLICIES TO ADDRESS CLIMATE CHANGE</vt:lpstr>
      <vt:lpstr>Externalities</vt:lpstr>
      <vt:lpstr>Externalities</vt:lpstr>
      <vt:lpstr>Externalities</vt:lpstr>
      <vt:lpstr>Positive Externalities</vt:lpstr>
      <vt:lpstr>Externalities</vt:lpstr>
      <vt:lpstr>PowerPoint Presentation</vt:lpstr>
      <vt:lpstr>Unregulated Equilibrium</vt:lpstr>
      <vt:lpstr>Unregulated Equilibrium</vt:lpstr>
      <vt:lpstr>Unregulated Equilibrium</vt:lpstr>
      <vt:lpstr>Unregulated Equilibrium</vt:lpstr>
      <vt:lpstr>Social Optimum</vt:lpstr>
      <vt:lpstr>Social Optimum</vt:lpstr>
      <vt:lpstr>Social Optimum</vt:lpstr>
      <vt:lpstr>Social Optimum</vt:lpstr>
      <vt:lpstr>Social Optimum</vt:lpstr>
      <vt:lpstr>Social Optimum</vt:lpstr>
      <vt:lpstr>Social Optimum</vt:lpstr>
      <vt:lpstr>Social Optimum</vt:lpstr>
      <vt:lpstr>Social Optimum</vt:lpstr>
      <vt:lpstr>Social Optimum</vt:lpstr>
      <vt:lpstr>Restoring the Social Optimum</vt:lpstr>
      <vt:lpstr>Restoring the Social Optimum</vt:lpstr>
      <vt:lpstr>Bargaining between the Affected Parties</vt:lpstr>
      <vt:lpstr>Bargaining between the Affected Parties</vt:lpstr>
      <vt:lpstr>Bargaining between the Affected Parties</vt:lpstr>
      <vt:lpstr>Bargaining between the Affected Parties</vt:lpstr>
      <vt:lpstr>Bargaining between the Affected Parties</vt:lpstr>
      <vt:lpstr>Bargaining between the Affected Parties</vt:lpstr>
      <vt:lpstr>Bargaining between the Affected Parties</vt:lpstr>
      <vt:lpstr>Bargaining between the Affected Parties</vt:lpstr>
      <vt:lpstr>Bargaining between the Affected Parties</vt:lpstr>
      <vt:lpstr>Bargaining between the Affected Parties</vt:lpstr>
      <vt:lpstr>Bargaining between the Affected Parties</vt:lpstr>
      <vt:lpstr>PowerPoint Presentation</vt:lpstr>
      <vt:lpstr>Bargaining between the Affected Parties</vt:lpstr>
      <vt:lpstr>Bargaining between the Affected Parties</vt:lpstr>
      <vt:lpstr>Bargaining between the Affected Parties</vt:lpstr>
      <vt:lpstr>Government Intervention</vt:lpstr>
      <vt:lpstr>Government Intervention</vt:lpstr>
      <vt:lpstr>Emission Quotas</vt:lpstr>
      <vt:lpstr>Emission Fees</vt:lpstr>
      <vt:lpstr>Emission Fees</vt:lpstr>
      <vt:lpstr>Emission Fees</vt:lpstr>
      <vt:lpstr>Emission Fees</vt:lpstr>
      <vt:lpstr>Public Goods</vt:lpstr>
      <vt:lpstr>Public Goods</vt:lpstr>
      <vt:lpstr>Public Goods</vt:lpstr>
      <vt:lpstr>Public Goods</vt:lpstr>
      <vt:lpstr>Public Goods</vt:lpstr>
      <vt:lpstr>Public Goods</vt:lpstr>
      <vt:lpstr>Public Goods</vt:lpstr>
      <vt:lpstr>Public Goods</vt:lpstr>
      <vt:lpstr>Common-Pool Resources</vt:lpstr>
      <vt:lpstr>Common-Pool Resources</vt:lpstr>
      <vt:lpstr>Common-Pool Resources</vt:lpstr>
      <vt:lpstr>Common-Pool Resources</vt:lpstr>
      <vt:lpstr>Common-Pool Resources</vt:lpstr>
      <vt:lpstr>Common-Pool Resources</vt:lpstr>
      <vt:lpstr>Common-Pool Resources</vt:lpstr>
      <vt:lpstr>Common-Pool Resources– Joint Profit Maximization</vt:lpstr>
      <vt:lpstr>Common-Pool Resources– Joint Profit Maximization</vt:lpstr>
      <vt:lpstr>Common-Pool Resources– Joint Profit Maximization</vt:lpstr>
      <vt:lpstr>Common-Pool Resources– Joint Profit Maximization</vt:lpstr>
      <vt:lpstr>Common-Pool Resources– Joint Profit Maximization</vt:lpstr>
      <vt:lpstr>Common-Pool Resources– Joint Profit Maximization</vt:lpstr>
      <vt:lpstr>Common-Pool Resources– Joint Profit Maximization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Dolores Garrido</dc:creator>
  <cp:lastModifiedBy>Espinola-Arredondo, Ana</cp:lastModifiedBy>
  <cp:revision>603</cp:revision>
  <dcterms:created xsi:type="dcterms:W3CDTF">2020-05-29T21:56:59Z</dcterms:created>
  <dcterms:modified xsi:type="dcterms:W3CDTF">2026-04-21T15:54:18Z</dcterms:modified>
</cp:coreProperties>
</file>