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8" d="100"/>
          <a:sy n="108" d="100"/>
        </p:scale>
        <p:origin x="63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F9204-3F29-4C3A-BA41-3063400202C4}"/>
              </a:ext>
            </a:extLst>
          </p:cNvPr>
          <p:cNvSpPr>
            <a:spLocks noGrp="1"/>
          </p:cNvSpPr>
          <p:nvPr>
            <p:ph type="ctrTitle"/>
          </p:nvPr>
        </p:nvSpPr>
        <p:spPr>
          <a:xfrm>
            <a:off x="1524000" y="1122363"/>
            <a:ext cx="9144000" cy="2387600"/>
          </a:xfrm>
        </p:spPr>
        <p:txBody>
          <a:bodyPr anchor="b"/>
          <a:lstStyle>
            <a:lvl1pPr algn="ctr">
              <a:defRPr sz="4400"/>
            </a:lvl1pPr>
          </a:lstStyle>
          <a:p>
            <a:r>
              <a:rPr lang="en-US" dirty="0"/>
              <a:t>Click to edit Master title style</a:t>
            </a:r>
          </a:p>
        </p:txBody>
      </p:sp>
      <p:sp>
        <p:nvSpPr>
          <p:cNvPr id="3" name="Subtitle 2">
            <a:extLst>
              <a:ext uri="{FF2B5EF4-FFF2-40B4-BE49-F238E27FC236}">
                <a16:creationId xmlns:a16="http://schemas.microsoft.com/office/drawing/2014/main" id="{203393CD-7262-4AC7-80E6-52FE6F3F39BA}"/>
              </a:ext>
            </a:extLst>
          </p:cNvPr>
          <p:cNvSpPr>
            <a:spLocks noGrp="1"/>
          </p:cNvSpPr>
          <p:nvPr>
            <p:ph type="subTitle" idx="1"/>
          </p:nvPr>
        </p:nvSpPr>
        <p:spPr>
          <a:xfrm>
            <a:off x="1524000" y="3602038"/>
            <a:ext cx="9144000" cy="1655762"/>
          </a:xfrm>
        </p:spPr>
        <p:txBody>
          <a:bodyPr/>
          <a:lstStyle>
            <a:lvl1pPr marL="0" indent="0" algn="ctr">
              <a:buNone/>
              <a:defRPr sz="20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D7D430AE-0210-4E82-AD7B-41B112DE7F7D}"/>
              </a:ext>
            </a:extLst>
          </p:cNvPr>
          <p:cNvSpPr>
            <a:spLocks noGrp="1"/>
          </p:cNvSpPr>
          <p:nvPr>
            <p:ph type="dt" sz="half" idx="10"/>
          </p:nvPr>
        </p:nvSpPr>
        <p:spPr/>
        <p:txBody>
          <a:bodyPr/>
          <a:lstStyle>
            <a:lvl1pPr>
              <a:defRPr>
                <a:latin typeface="+mn-lt"/>
              </a:defRPr>
            </a:lvl1pPr>
          </a:lstStyle>
          <a:p>
            <a:fld id="{11A6662E-FAF4-44BC-88B5-85A7CBFB6D30}" type="datetime1">
              <a:rPr lang="en-US" smtClean="0"/>
              <a:pPr/>
              <a:t>3/12/2026</a:t>
            </a:fld>
            <a:endParaRPr lang="en-US"/>
          </a:p>
        </p:txBody>
      </p:sp>
      <p:sp>
        <p:nvSpPr>
          <p:cNvPr id="5" name="Footer Placeholder 4">
            <a:extLst>
              <a:ext uri="{FF2B5EF4-FFF2-40B4-BE49-F238E27FC236}">
                <a16:creationId xmlns:a16="http://schemas.microsoft.com/office/drawing/2014/main" id="{0F221974-7DEC-459D-9642-CB5B59C82771}"/>
              </a:ext>
            </a:extLst>
          </p:cNvPr>
          <p:cNvSpPr>
            <a:spLocks noGrp="1"/>
          </p:cNvSpPr>
          <p:nvPr>
            <p:ph type="ftr" sz="quarter" idx="11"/>
          </p:nvPr>
        </p:nvSpPr>
        <p:spPr/>
        <p:txBody>
          <a:bodyPr/>
          <a:lstStyle>
            <a:lvl1pPr>
              <a:defRPr>
                <a:latin typeface="+mn-lt"/>
              </a:defRPr>
            </a:lvl1pPr>
          </a:lstStyle>
          <a:p>
            <a:endParaRPr lang="en-US"/>
          </a:p>
        </p:txBody>
      </p:sp>
      <p:sp>
        <p:nvSpPr>
          <p:cNvPr id="6" name="Slide Number Placeholder 5">
            <a:extLst>
              <a:ext uri="{FF2B5EF4-FFF2-40B4-BE49-F238E27FC236}">
                <a16:creationId xmlns:a16="http://schemas.microsoft.com/office/drawing/2014/main" id="{60731837-C94E-4B5B-BCF0-110C69EDB41C}"/>
              </a:ext>
            </a:extLst>
          </p:cNvPr>
          <p:cNvSpPr>
            <a:spLocks noGrp="1"/>
          </p:cNvSpPr>
          <p:nvPr>
            <p:ph type="sldNum" sz="quarter" idx="12"/>
          </p:nvPr>
        </p:nvSpPr>
        <p:spPr/>
        <p:txBody>
          <a:bodyPr/>
          <a:lstStyle>
            <a:lvl1pPr>
              <a:defRPr>
                <a:latin typeface="+mn-lt"/>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15910619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CC1FC-ADE8-488C-A1DA-2FD569FD4D09}"/>
              </a:ext>
            </a:extLst>
          </p:cNvPr>
          <p:cNvSpPr>
            <a:spLocks noGrp="1"/>
          </p:cNvSpPr>
          <p:nvPr>
            <p:ph type="title"/>
          </p:nvPr>
        </p:nvSpPr>
        <p:spPr>
          <a:xfrm>
            <a:off x="838200" y="365760"/>
            <a:ext cx="10515600"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57F02842-38C3-46D6-8527-0F6FE623C511}"/>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E864CF5-F681-40C2-88CC-E02206C9CECB}"/>
              </a:ext>
            </a:extLst>
          </p:cNvPr>
          <p:cNvSpPr>
            <a:spLocks noGrp="1"/>
          </p:cNvSpPr>
          <p:nvPr>
            <p:ph type="dt" sz="half" idx="10"/>
          </p:nvPr>
        </p:nvSpPr>
        <p:spPr/>
        <p:txBody>
          <a:bodyPr/>
          <a:lstStyle/>
          <a:p>
            <a:fld id="{0055F08A-1E71-4B2B-BB49-E743F2903911}" type="datetime1">
              <a:rPr lang="en-US" smtClean="0"/>
              <a:t>3/12/2026</a:t>
            </a:fld>
            <a:endParaRPr lang="en-US" dirty="0"/>
          </a:p>
        </p:txBody>
      </p:sp>
      <p:sp>
        <p:nvSpPr>
          <p:cNvPr id="5" name="Footer Placeholder 4">
            <a:extLst>
              <a:ext uri="{FF2B5EF4-FFF2-40B4-BE49-F238E27FC236}">
                <a16:creationId xmlns:a16="http://schemas.microsoft.com/office/drawing/2014/main" id="{82C04753-4FE4-4A6F-99BB-CFFC92E0CD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A569D1-DB13-4BD9-8BA9-0DEAD98F893F}"/>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008530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20B05-7BF6-4073-9106-FA19E97273CB}"/>
              </a:ext>
            </a:extLst>
          </p:cNvPr>
          <p:cNvSpPr>
            <a:spLocks noGrp="1"/>
          </p:cNvSpPr>
          <p:nvPr>
            <p:ph type="title"/>
          </p:nvPr>
        </p:nvSpPr>
        <p:spPr>
          <a:xfrm>
            <a:off x="831850" y="1709738"/>
            <a:ext cx="10515600" cy="2852737"/>
          </a:xfrm>
        </p:spPr>
        <p:txBody>
          <a:bodyPr anchor="b"/>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E8EE8D7-6B58-4A3F-9DD5-E563D5192A68}"/>
              </a:ext>
            </a:extLst>
          </p:cNvPr>
          <p:cNvSpPr>
            <a:spLocks noGrp="1"/>
          </p:cNvSpPr>
          <p:nvPr>
            <p:ph type="body" idx="1"/>
          </p:nvPr>
        </p:nvSpPr>
        <p:spPr>
          <a:xfrm>
            <a:off x="831850" y="4589463"/>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02990E-9F0A-446A-B5B8-459CA8D98D92}"/>
              </a:ext>
            </a:extLst>
          </p:cNvPr>
          <p:cNvSpPr>
            <a:spLocks noGrp="1"/>
          </p:cNvSpPr>
          <p:nvPr>
            <p:ph type="dt" sz="half" idx="10"/>
          </p:nvPr>
        </p:nvSpPr>
        <p:spPr/>
        <p:txBody>
          <a:bodyPr/>
          <a:lstStyle/>
          <a:p>
            <a:fld id="{15417D9E-721A-44BB-8863-9873FE64DA75}" type="datetime1">
              <a:rPr lang="en-US" smtClean="0"/>
              <a:t>3/12/2026</a:t>
            </a:fld>
            <a:endParaRPr lang="en-US"/>
          </a:p>
        </p:txBody>
      </p:sp>
      <p:sp>
        <p:nvSpPr>
          <p:cNvPr id="5" name="Footer Placeholder 4">
            <a:extLst>
              <a:ext uri="{FF2B5EF4-FFF2-40B4-BE49-F238E27FC236}">
                <a16:creationId xmlns:a16="http://schemas.microsoft.com/office/drawing/2014/main" id="{89E68EAA-4377-45FF-9D7C-9E77BC9F27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07FA71-74C3-44B8-A0AC-E18A1E76B43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98481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71F12-2D88-4F76-AF46-BD5156C127A9}"/>
              </a:ext>
            </a:extLst>
          </p:cNvPr>
          <p:cNvSpPr>
            <a:spLocks noGrp="1"/>
          </p:cNvSpPr>
          <p:nvPr>
            <p:ph type="title"/>
          </p:nvPr>
        </p:nvSpPr>
        <p:spPr>
          <a:xfrm>
            <a:off x="838200" y="365760"/>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6E1AA46-E3EB-4704-B019-F90F1E6177A5}"/>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C17480F-A530-4D05-9A22-E573FB4BA62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5B56FDA-C47A-4F4A-A364-BA60A25AB90A}"/>
              </a:ext>
            </a:extLst>
          </p:cNvPr>
          <p:cNvSpPr>
            <a:spLocks noGrp="1"/>
          </p:cNvSpPr>
          <p:nvPr>
            <p:ph type="dt" sz="half" idx="10"/>
          </p:nvPr>
        </p:nvSpPr>
        <p:spPr/>
        <p:txBody>
          <a:bodyPr/>
          <a:lstStyle/>
          <a:p>
            <a:fld id="{5F31DA2F-80B8-49CF-99FB-5ABCA53A607A}" type="datetime1">
              <a:rPr lang="en-US" smtClean="0"/>
              <a:t>3/12/2026</a:t>
            </a:fld>
            <a:endParaRPr lang="en-US"/>
          </a:p>
        </p:txBody>
      </p:sp>
      <p:sp>
        <p:nvSpPr>
          <p:cNvPr id="6" name="Footer Placeholder 5">
            <a:extLst>
              <a:ext uri="{FF2B5EF4-FFF2-40B4-BE49-F238E27FC236}">
                <a16:creationId xmlns:a16="http://schemas.microsoft.com/office/drawing/2014/main" id="{7326D8DD-6D84-44D4-8A1B-57615B3ED8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C8FE31-B577-4017-8AFE-A8BA09596E9C}"/>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397243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C28C9-B8CC-413F-9FFA-626680E4A8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B53FE72-9D42-45F5-A37F-B12130388AD5}"/>
              </a:ext>
            </a:extLst>
          </p:cNvPr>
          <p:cNvSpPr>
            <a:spLocks noGrp="1"/>
          </p:cNvSpPr>
          <p:nvPr>
            <p:ph type="body" idx="1"/>
          </p:nvPr>
        </p:nvSpPr>
        <p:spPr>
          <a:xfrm>
            <a:off x="839788" y="1752600"/>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E3A31D-9B5F-4DE3-B18D-F7F77782EB46}"/>
              </a:ext>
            </a:extLst>
          </p:cNvPr>
          <p:cNvSpPr>
            <a:spLocks noGrp="1"/>
          </p:cNvSpPr>
          <p:nvPr>
            <p:ph sz="half" idx="2"/>
          </p:nvPr>
        </p:nvSpPr>
        <p:spPr>
          <a:xfrm>
            <a:off x="839788" y="2666999"/>
            <a:ext cx="5157787" cy="3522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0BE1D2D-822C-466C-A7B9-1A2D97366A41}"/>
              </a:ext>
            </a:extLst>
          </p:cNvPr>
          <p:cNvSpPr>
            <a:spLocks noGrp="1"/>
          </p:cNvSpPr>
          <p:nvPr>
            <p:ph type="body" sz="quarter" idx="3"/>
          </p:nvPr>
        </p:nvSpPr>
        <p:spPr>
          <a:xfrm>
            <a:off x="6172200" y="1752600"/>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6F13B2C-44CA-49C4-BC84-02AF1638F381}"/>
              </a:ext>
            </a:extLst>
          </p:cNvPr>
          <p:cNvSpPr>
            <a:spLocks noGrp="1"/>
          </p:cNvSpPr>
          <p:nvPr>
            <p:ph sz="quarter" idx="4"/>
          </p:nvPr>
        </p:nvSpPr>
        <p:spPr>
          <a:xfrm>
            <a:off x="6172200" y="2666999"/>
            <a:ext cx="5183188" cy="3522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793CB55-E9C1-4CE6-9B61-81B71475B960}"/>
              </a:ext>
            </a:extLst>
          </p:cNvPr>
          <p:cNvSpPr>
            <a:spLocks noGrp="1"/>
          </p:cNvSpPr>
          <p:nvPr>
            <p:ph type="dt" sz="half" idx="10"/>
          </p:nvPr>
        </p:nvSpPr>
        <p:spPr/>
        <p:txBody>
          <a:bodyPr/>
          <a:lstStyle/>
          <a:p>
            <a:fld id="{28852172-E6C9-4B6C-929A-A9DE3837BBF1}" type="datetime1">
              <a:rPr lang="en-US" smtClean="0"/>
              <a:t>3/12/2026</a:t>
            </a:fld>
            <a:endParaRPr lang="en-US"/>
          </a:p>
        </p:txBody>
      </p:sp>
      <p:sp>
        <p:nvSpPr>
          <p:cNvPr id="8" name="Footer Placeholder 7">
            <a:extLst>
              <a:ext uri="{FF2B5EF4-FFF2-40B4-BE49-F238E27FC236}">
                <a16:creationId xmlns:a16="http://schemas.microsoft.com/office/drawing/2014/main" id="{0DF22318-747B-4EC9-862C-D9FD488CCCE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CFBDDDF-16BD-438D-937D-0E3E30E74E86}"/>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949717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92D5F-0BD4-4517-9233-E08AF405B6DE}"/>
              </a:ext>
            </a:extLst>
          </p:cNvPr>
          <p:cNvSpPr>
            <a:spLocks noGrp="1"/>
          </p:cNvSpPr>
          <p:nvPr>
            <p:ph type="title"/>
          </p:nvPr>
        </p:nvSpPr>
        <p:spPr>
          <a:xfrm>
            <a:off x="838200" y="365760"/>
            <a:ext cx="10515600"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B83523B8-51E3-48B8-BFD8-CE950619804E}"/>
              </a:ext>
            </a:extLst>
          </p:cNvPr>
          <p:cNvSpPr>
            <a:spLocks noGrp="1"/>
          </p:cNvSpPr>
          <p:nvPr>
            <p:ph type="dt" sz="half" idx="10"/>
          </p:nvPr>
        </p:nvSpPr>
        <p:spPr/>
        <p:txBody>
          <a:bodyPr/>
          <a:lstStyle/>
          <a:p>
            <a:fld id="{3AB41CFF-90C9-47B3-9DA1-F2BF8D839F7E}" type="datetime1">
              <a:rPr lang="en-US" smtClean="0"/>
              <a:t>3/12/2026</a:t>
            </a:fld>
            <a:endParaRPr lang="en-US"/>
          </a:p>
        </p:txBody>
      </p:sp>
      <p:sp>
        <p:nvSpPr>
          <p:cNvPr id="4" name="Footer Placeholder 3">
            <a:extLst>
              <a:ext uri="{FF2B5EF4-FFF2-40B4-BE49-F238E27FC236}">
                <a16:creationId xmlns:a16="http://schemas.microsoft.com/office/drawing/2014/main" id="{7D739B90-5D50-4424-B51D-53C39162186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6F9286-3A00-4D3C-A3F0-50AC9045C4E1}"/>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042292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2933BE2-665A-42DA-A3B7-835F81A3F46B}"/>
              </a:ext>
            </a:extLst>
          </p:cNvPr>
          <p:cNvSpPr>
            <a:spLocks noGrp="1"/>
          </p:cNvSpPr>
          <p:nvPr>
            <p:ph type="dt" sz="half" idx="10"/>
          </p:nvPr>
        </p:nvSpPr>
        <p:spPr/>
        <p:txBody>
          <a:bodyPr/>
          <a:lstStyle/>
          <a:p>
            <a:fld id="{F06048FA-06AB-4884-A69B-986B96E68A24}" type="datetime1">
              <a:rPr lang="en-US" smtClean="0"/>
              <a:t>3/12/2026</a:t>
            </a:fld>
            <a:endParaRPr lang="en-US"/>
          </a:p>
        </p:txBody>
      </p:sp>
      <p:sp>
        <p:nvSpPr>
          <p:cNvPr id="3" name="Footer Placeholder 2">
            <a:extLst>
              <a:ext uri="{FF2B5EF4-FFF2-40B4-BE49-F238E27FC236}">
                <a16:creationId xmlns:a16="http://schemas.microsoft.com/office/drawing/2014/main" id="{634DBCBD-AD42-432D-ABA9-20D616AF3E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083854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A81A1-6D8E-4DD6-8E49-DABDE6D107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693F18F-F78D-4A31-A6BC-6552105BCF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582C2F4-BDF4-4A4F-AA3D-52692932C2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13850F-5C87-4F08-9658-EAF049B60EB0}"/>
              </a:ext>
            </a:extLst>
          </p:cNvPr>
          <p:cNvSpPr>
            <a:spLocks noGrp="1"/>
          </p:cNvSpPr>
          <p:nvPr>
            <p:ph type="dt" sz="half" idx="10"/>
          </p:nvPr>
        </p:nvSpPr>
        <p:spPr/>
        <p:txBody>
          <a:bodyPr/>
          <a:lstStyle/>
          <a:p>
            <a:fld id="{50DB7ABA-0172-4F9C-889D-567164F66BCD}" type="datetime1">
              <a:rPr lang="en-US" smtClean="0"/>
              <a:t>3/12/2026</a:t>
            </a:fld>
            <a:endParaRPr lang="en-US"/>
          </a:p>
        </p:txBody>
      </p:sp>
      <p:sp>
        <p:nvSpPr>
          <p:cNvPr id="6" name="Footer Placeholder 5">
            <a:extLst>
              <a:ext uri="{FF2B5EF4-FFF2-40B4-BE49-F238E27FC236}">
                <a16:creationId xmlns:a16="http://schemas.microsoft.com/office/drawing/2014/main" id="{210BCE9A-A746-4439-B5D3-966FBC8E5F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1D3B51-AA2E-4AA1-8062-A0D476D80CCB}"/>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276879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02CF7-F453-4B3E-9510-D747979878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E2A1B9-8A2A-4B49-8B79-76D3EEB36B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D9FEA03-0EC4-4085-AE63-4AA492D61A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05AD5B-0DEA-4C6F-94D2-FAA99F2E5DA9}"/>
              </a:ext>
            </a:extLst>
          </p:cNvPr>
          <p:cNvSpPr>
            <a:spLocks noGrp="1"/>
          </p:cNvSpPr>
          <p:nvPr>
            <p:ph type="dt" sz="half" idx="10"/>
          </p:nvPr>
        </p:nvSpPr>
        <p:spPr/>
        <p:txBody>
          <a:bodyPr/>
          <a:lstStyle/>
          <a:p>
            <a:fld id="{78AC6A5B-8AE7-4A41-B5A7-9ADC6686DC18}" type="datetime1">
              <a:rPr lang="en-US" smtClean="0"/>
              <a:t>3/12/2026</a:t>
            </a:fld>
            <a:endParaRPr lang="en-US"/>
          </a:p>
        </p:txBody>
      </p:sp>
      <p:sp>
        <p:nvSpPr>
          <p:cNvPr id="6" name="Footer Placeholder 5">
            <a:extLst>
              <a:ext uri="{FF2B5EF4-FFF2-40B4-BE49-F238E27FC236}">
                <a16:creationId xmlns:a16="http://schemas.microsoft.com/office/drawing/2014/main" id="{F0DC6744-7CBA-4A1D-8F87-10699F9812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AD9048-35FF-4BE9-8157-BE4BAA1C7251}"/>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350357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ABDD2-E186-4F25-8FDE-D1E875E9C30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318CC5B-A7E0-48B1-8329-6533AC76E7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905B1B-77FE-4BFC-BF87-87DA989F0082}"/>
              </a:ext>
            </a:extLst>
          </p:cNvPr>
          <p:cNvSpPr>
            <a:spLocks noGrp="1"/>
          </p:cNvSpPr>
          <p:nvPr>
            <p:ph type="dt" sz="half" idx="10"/>
          </p:nvPr>
        </p:nvSpPr>
        <p:spPr/>
        <p:txBody>
          <a:bodyPr/>
          <a:lstStyle/>
          <a:p>
            <a:fld id="{4C559632-1575-4E14-B53B-3DC3D5ED3947}" type="datetime1">
              <a:rPr lang="en-US" smtClean="0"/>
              <a:t>3/12/2026</a:t>
            </a:fld>
            <a:endParaRPr lang="en-US"/>
          </a:p>
        </p:txBody>
      </p:sp>
      <p:sp>
        <p:nvSpPr>
          <p:cNvPr id="5" name="Footer Placeholder 4">
            <a:extLst>
              <a:ext uri="{FF2B5EF4-FFF2-40B4-BE49-F238E27FC236}">
                <a16:creationId xmlns:a16="http://schemas.microsoft.com/office/drawing/2014/main" id="{3118531E-1B90-4631-BD37-4BB1DBFABF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8A55E8-88DC-4280-8E04-FF50FF8EDB5A}"/>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566881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60633D-90E4-4F5A-9EBF-DDEC2B0B471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DD3065-FA3D-42C8-BFDA-967C87F4F2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DC126F-38E2-4425-861F-98ED432284BA}"/>
              </a:ext>
            </a:extLst>
          </p:cNvPr>
          <p:cNvSpPr>
            <a:spLocks noGrp="1"/>
          </p:cNvSpPr>
          <p:nvPr>
            <p:ph type="dt" sz="half" idx="10"/>
          </p:nvPr>
        </p:nvSpPr>
        <p:spPr/>
        <p:txBody>
          <a:bodyPr/>
          <a:lstStyle/>
          <a:p>
            <a:fld id="{CC4A6868-2568-4CC9-B302-F37117B01A6E}" type="datetime1">
              <a:rPr lang="en-US" smtClean="0"/>
              <a:t>3/12/2026</a:t>
            </a:fld>
            <a:endParaRPr lang="en-US"/>
          </a:p>
        </p:txBody>
      </p:sp>
      <p:sp>
        <p:nvSpPr>
          <p:cNvPr id="5" name="Footer Placeholder 4">
            <a:extLst>
              <a:ext uri="{FF2B5EF4-FFF2-40B4-BE49-F238E27FC236}">
                <a16:creationId xmlns:a16="http://schemas.microsoft.com/office/drawing/2014/main" id="{CA9645D8-F22A-4354-A8B3-96E8A2D232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9E2295-A616-4D57-8800-7B7E213A8CC8}"/>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152029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40" name="Picture 39">
            <a:extLst>
              <a:ext uri="{FF2B5EF4-FFF2-40B4-BE49-F238E27FC236}">
                <a16:creationId xmlns:a16="http://schemas.microsoft.com/office/drawing/2014/main" id="{1CB7E8AE-A3AC-4BB7-A5C6-F00EC697B265}"/>
              </a:ext>
            </a:extLst>
          </p:cNvPr>
          <p:cNvPicPr>
            <a:picLocks noChangeAspect="1"/>
          </p:cNvPicPr>
          <p:nvPr/>
        </p:nvPicPr>
        <p:blipFill>
          <a:blip r:embed="rId13">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p:nvSpPr>
          <p:cNvPr id="2" name="Title Placeholder 1">
            <a:extLst>
              <a:ext uri="{FF2B5EF4-FFF2-40B4-BE49-F238E27FC236}">
                <a16:creationId xmlns:a16="http://schemas.microsoft.com/office/drawing/2014/main" id="{E9984D45-0ED3-4D03-8E44-5E355C9134F1}"/>
              </a:ext>
            </a:extLst>
          </p:cNvPr>
          <p:cNvSpPr>
            <a:spLocks noGrp="1"/>
          </p:cNvSpPr>
          <p:nvPr>
            <p:ph type="title"/>
          </p:nvPr>
        </p:nvSpPr>
        <p:spPr>
          <a:xfrm>
            <a:off x="838200" y="425450"/>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F687D6E-D1E9-489C-9AA9-3575C39BAA0B}"/>
              </a:ext>
            </a:extLst>
          </p:cNvPr>
          <p:cNvSpPr>
            <a:spLocks noGrp="1"/>
          </p:cNvSpPr>
          <p:nvPr>
            <p:ph type="body" idx="1"/>
          </p:nvPr>
        </p:nvSpPr>
        <p:spPr>
          <a:xfrm>
            <a:off x="838200" y="1949450"/>
            <a:ext cx="10515600" cy="4195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6364E9C-08EE-4B1B-B3FC-D6D997F4EA38}"/>
              </a:ext>
            </a:extLst>
          </p:cNvPr>
          <p:cNvSpPr>
            <a:spLocks noGrp="1"/>
          </p:cNvSpPr>
          <p:nvPr>
            <p:ph type="dt" sz="half" idx="2"/>
          </p:nvPr>
        </p:nvSpPr>
        <p:spPr>
          <a:xfrm>
            <a:off x="838200" y="6324600"/>
            <a:ext cx="2743200" cy="365125"/>
          </a:xfrm>
          <a:prstGeom prst="rect">
            <a:avLst/>
          </a:prstGeom>
        </p:spPr>
        <p:txBody>
          <a:bodyPr vert="horz" lIns="91440" tIns="45720" rIns="91440" bIns="45720" rtlCol="0" anchor="ctr"/>
          <a:lstStyle>
            <a:lvl1pPr algn="l">
              <a:defRPr sz="900">
                <a:solidFill>
                  <a:schemeClr val="bg1">
                    <a:alpha val="60000"/>
                  </a:schemeClr>
                </a:solidFill>
                <a:latin typeface="+mn-lt"/>
              </a:defRPr>
            </a:lvl1pPr>
          </a:lstStyle>
          <a:p>
            <a:fld id="{57E0CF6C-748E-4B7A-BC8B-3011EF78ED13}" type="datetime1">
              <a:rPr lang="en-US" smtClean="0"/>
              <a:pPr/>
              <a:t>3/12/2026</a:t>
            </a:fld>
            <a:endParaRPr lang="en-US" dirty="0"/>
          </a:p>
        </p:txBody>
      </p:sp>
      <p:sp>
        <p:nvSpPr>
          <p:cNvPr id="5" name="Footer Placeholder 4">
            <a:extLst>
              <a:ext uri="{FF2B5EF4-FFF2-40B4-BE49-F238E27FC236}">
                <a16:creationId xmlns:a16="http://schemas.microsoft.com/office/drawing/2014/main" id="{BAB0A1F1-38FE-4C27-81E6-A43A54793FC3}"/>
              </a:ext>
            </a:extLst>
          </p:cNvPr>
          <p:cNvSpPr>
            <a:spLocks noGrp="1"/>
          </p:cNvSpPr>
          <p:nvPr>
            <p:ph type="ftr" sz="quarter" idx="3"/>
          </p:nvPr>
        </p:nvSpPr>
        <p:spPr>
          <a:xfrm>
            <a:off x="4038600" y="6324600"/>
            <a:ext cx="4114800" cy="365125"/>
          </a:xfrm>
          <a:prstGeom prst="rect">
            <a:avLst/>
          </a:prstGeom>
        </p:spPr>
        <p:txBody>
          <a:bodyPr vert="horz" lIns="91440" tIns="45720" rIns="91440" bIns="45720" rtlCol="0" anchor="ctr"/>
          <a:lstStyle>
            <a:lvl1pPr algn="ctr">
              <a:defRPr sz="900">
                <a:solidFill>
                  <a:schemeClr val="bg1">
                    <a:alpha val="60000"/>
                  </a:schemeClr>
                </a:solidFill>
                <a:latin typeface="+mn-lt"/>
              </a:defRPr>
            </a:lvl1pPr>
          </a:lstStyle>
          <a:p>
            <a:endParaRPr lang="en-US" dirty="0"/>
          </a:p>
        </p:txBody>
      </p:sp>
      <p:sp>
        <p:nvSpPr>
          <p:cNvPr id="6" name="Slide Number Placeholder 5">
            <a:extLst>
              <a:ext uri="{FF2B5EF4-FFF2-40B4-BE49-F238E27FC236}">
                <a16:creationId xmlns:a16="http://schemas.microsoft.com/office/drawing/2014/main" id="{5E26B39A-FFD8-42EF-ADC7-7DB3B302F8B2}"/>
              </a:ext>
            </a:extLst>
          </p:cNvPr>
          <p:cNvSpPr>
            <a:spLocks noGrp="1"/>
          </p:cNvSpPr>
          <p:nvPr>
            <p:ph type="sldNum" sz="quarter" idx="4"/>
          </p:nvPr>
        </p:nvSpPr>
        <p:spPr>
          <a:xfrm>
            <a:off x="8610600" y="6324600"/>
            <a:ext cx="2743200" cy="365125"/>
          </a:xfrm>
          <a:prstGeom prst="rect">
            <a:avLst/>
          </a:prstGeom>
        </p:spPr>
        <p:txBody>
          <a:bodyPr vert="horz" lIns="91440" tIns="45720" rIns="91440" bIns="45720" rtlCol="0" anchor="ctr"/>
          <a:lstStyle>
            <a:lvl1pPr algn="r">
              <a:defRPr sz="900">
                <a:solidFill>
                  <a:schemeClr val="bg1">
                    <a:alpha val="60000"/>
                  </a:schemeClr>
                </a:solidFill>
                <a:latin typeface="+mn-lt"/>
              </a:defRPr>
            </a:lvl1pPr>
          </a:lstStyle>
          <a:p>
            <a:fld id="{73B850FF-6169-4056-8077-06FFA93A5366}" type="slidenum">
              <a:rPr lang="en-US" smtClean="0"/>
              <a:pPr/>
              <a:t>‹#›</a:t>
            </a:fld>
            <a:endParaRPr lang="en-US" dirty="0"/>
          </a:p>
        </p:txBody>
      </p:sp>
    </p:spTree>
    <p:extLst>
      <p:ext uri="{BB962C8B-B14F-4D97-AF65-F5344CB8AC3E}">
        <p14:creationId xmlns:p14="http://schemas.microsoft.com/office/powerpoint/2010/main" val="1668043587"/>
      </p:ext>
    </p:extLst>
  </p:cSld>
  <p:clrMap bg1="lt1" tx1="dk1" bg2="lt2" tx2="dk2" accent1="accent1" accent2="accent2" accent3="accent3" accent4="accent4" accent5="accent5" accent6="accent6" hlink="hlink" folHlink="folHlink"/>
  <p:sldLayoutIdLst>
    <p:sldLayoutId id="2147483711" r:id="rId1"/>
    <p:sldLayoutId id="2147483701" r:id="rId2"/>
    <p:sldLayoutId id="2147483702" r:id="rId3"/>
    <p:sldLayoutId id="2147483703" r:id="rId4"/>
    <p:sldLayoutId id="2147483704" r:id="rId5"/>
    <p:sldLayoutId id="2147483705" r:id="rId6"/>
    <p:sldLayoutId id="2147483706" r:id="rId7"/>
    <p:sldLayoutId id="2147483710" r:id="rId8"/>
    <p:sldLayoutId id="2147483707" r:id="rId9"/>
    <p:sldLayoutId id="2147483708" r:id="rId10"/>
    <p:sldLayoutId id="2147483709" r:id="rId11"/>
  </p:sldLayoutIdLst>
  <p:hf sldNum="0" hdr="0" ftr="0" dt="0"/>
  <p:txStyles>
    <p:titleStyle>
      <a:lvl1pPr algn="l" defTabSz="914400" rtl="0" eaLnBrk="1" latinLnBrk="0" hangingPunct="1">
        <a:lnSpc>
          <a:spcPct val="100000"/>
        </a:lnSpc>
        <a:spcBef>
          <a:spcPct val="0"/>
        </a:spcBef>
        <a:buNone/>
        <a:defRPr sz="4400" b="1" kern="1200">
          <a:solidFill>
            <a:schemeClr val="bg1"/>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1"/>
        </a:buClr>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110000"/>
        </a:lnSpc>
        <a:spcBef>
          <a:spcPts val="500"/>
        </a:spcBef>
        <a:buClr>
          <a:schemeClr val="accent1"/>
        </a:buClr>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110000"/>
        </a:lnSpc>
        <a:spcBef>
          <a:spcPts val="500"/>
        </a:spcBef>
        <a:buClr>
          <a:schemeClr val="accent1"/>
        </a:buClr>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110000"/>
        </a:lnSpc>
        <a:spcBef>
          <a:spcPts val="500"/>
        </a:spcBef>
        <a:buClr>
          <a:schemeClr val="accent1"/>
        </a:buClr>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hyperlink" Target="https://www.nytimes.com/2026/03/11/us/washington-millionaires-tax-bezos-schultz.html"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6.sv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6.sv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29F2144-48B7-4730-955E-365ECED3A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 name="Rectangle 10">
            <a:extLst>
              <a:ext uri="{FF2B5EF4-FFF2-40B4-BE49-F238E27FC236}">
                <a16:creationId xmlns:a16="http://schemas.microsoft.com/office/drawing/2014/main" id="{E765FF50-D2F9-4A4F-86ED-F101E172B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 name="Title 1">
            <a:extLst>
              <a:ext uri="{FF2B5EF4-FFF2-40B4-BE49-F238E27FC236}">
                <a16:creationId xmlns:a16="http://schemas.microsoft.com/office/drawing/2014/main" id="{5CF4FC81-E2F3-DCAB-7B21-BA7379C74C17}"/>
              </a:ext>
            </a:extLst>
          </p:cNvPr>
          <p:cNvSpPr>
            <a:spLocks noGrp="1"/>
          </p:cNvSpPr>
          <p:nvPr>
            <p:ph type="ctrTitle"/>
          </p:nvPr>
        </p:nvSpPr>
        <p:spPr>
          <a:xfrm>
            <a:off x="838200" y="513189"/>
            <a:ext cx="5797883" cy="2667000"/>
          </a:xfrm>
        </p:spPr>
        <p:txBody>
          <a:bodyPr anchor="b">
            <a:normAutofit/>
          </a:bodyPr>
          <a:lstStyle/>
          <a:p>
            <a:pPr algn="l">
              <a:lnSpc>
                <a:spcPct val="90000"/>
              </a:lnSpc>
            </a:pPr>
            <a:r>
              <a:rPr lang="en-US" b="1" i="1" dirty="0">
                <a:solidFill>
                  <a:schemeClr val="tx2"/>
                </a:solidFill>
                <a:effectLst/>
                <a:latin typeface="nyt-cheltenham"/>
              </a:rPr>
              <a:t>A State of Wealthy Entrepreneurs Passes a ‘Millionaires’ Tax’</a:t>
            </a:r>
            <a:br>
              <a:rPr lang="en-US" b="1" i="1" dirty="0">
                <a:solidFill>
                  <a:schemeClr val="tx2"/>
                </a:solidFill>
                <a:effectLst/>
                <a:latin typeface="nyt-cheltenham"/>
              </a:rPr>
            </a:br>
            <a:endParaRPr lang="en-US" dirty="0">
              <a:solidFill>
                <a:schemeClr val="tx2"/>
              </a:solidFill>
            </a:endParaRPr>
          </a:p>
        </p:txBody>
      </p:sp>
      <p:sp>
        <p:nvSpPr>
          <p:cNvPr id="3" name="Subtitle 2">
            <a:extLst>
              <a:ext uri="{FF2B5EF4-FFF2-40B4-BE49-F238E27FC236}">
                <a16:creationId xmlns:a16="http://schemas.microsoft.com/office/drawing/2014/main" id="{FB49043D-AEE3-8F16-C1B2-85C919408419}"/>
              </a:ext>
            </a:extLst>
          </p:cNvPr>
          <p:cNvSpPr>
            <a:spLocks noGrp="1"/>
          </p:cNvSpPr>
          <p:nvPr>
            <p:ph type="subTitle" idx="1"/>
          </p:nvPr>
        </p:nvSpPr>
        <p:spPr>
          <a:xfrm>
            <a:off x="838200" y="3408788"/>
            <a:ext cx="5797882" cy="1785690"/>
          </a:xfrm>
        </p:spPr>
        <p:txBody>
          <a:bodyPr anchor="t">
            <a:normAutofit/>
          </a:bodyPr>
          <a:lstStyle/>
          <a:p>
            <a:pPr algn="l"/>
            <a:r>
              <a:rPr lang="en-US" sz="2200" b="0" i="0" dirty="0">
                <a:solidFill>
                  <a:schemeClr val="tx2"/>
                </a:solidFill>
                <a:effectLst/>
                <a:latin typeface="nyt-imperial"/>
              </a:rPr>
              <a:t>Lawmakers in Washington State have agreed to create an income tax on high earners, called a “millionaires’ tax” by its supporters, that could generate close to $4 billion annually</a:t>
            </a:r>
            <a:endParaRPr lang="en-US" sz="2200" dirty="0">
              <a:solidFill>
                <a:schemeClr val="tx2"/>
              </a:solidFill>
            </a:endParaRPr>
          </a:p>
        </p:txBody>
      </p:sp>
      <p:pic>
        <p:nvPicPr>
          <p:cNvPr id="4" name="Picture 3">
            <a:extLst>
              <a:ext uri="{FF2B5EF4-FFF2-40B4-BE49-F238E27FC236}">
                <a16:creationId xmlns:a16="http://schemas.microsoft.com/office/drawing/2014/main" id="{FA9A7F50-ED40-1C80-DE7C-E67DAC81351C}"/>
              </a:ext>
            </a:extLst>
          </p:cNvPr>
          <p:cNvPicPr>
            <a:picLocks noChangeAspect="1"/>
          </p:cNvPicPr>
          <p:nvPr/>
        </p:nvPicPr>
        <p:blipFill>
          <a:blip r:embed="rId2"/>
          <a:srcRect l="11672" r="3" b="3"/>
          <a:stretch>
            <a:fillRect/>
          </a:stretch>
        </p:blipFill>
        <p:spPr>
          <a:xfrm>
            <a:off x="7162800" y="10"/>
            <a:ext cx="5029200" cy="5693802"/>
          </a:xfrm>
          <a:prstGeom prst="rect">
            <a:avLst/>
          </a:prstGeom>
        </p:spPr>
      </p:pic>
      <p:sp>
        <p:nvSpPr>
          <p:cNvPr id="13" name="Rectangle 12">
            <a:extLst>
              <a:ext uri="{FF2B5EF4-FFF2-40B4-BE49-F238E27FC236}">
                <a16:creationId xmlns:a16="http://schemas.microsoft.com/office/drawing/2014/main" id="{04D834C7-8223-43DA-AA30-E15A1BC7B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93812"/>
            <a:ext cx="12192000" cy="1164188"/>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5" name="Rectangle 14">
            <a:extLst>
              <a:ext uri="{FF2B5EF4-FFF2-40B4-BE49-F238E27FC236}">
                <a16:creationId xmlns:a16="http://schemas.microsoft.com/office/drawing/2014/main" id="{B62DE6C5-8EB8-4E41-B0FF-93563AA4C5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061" y="5693811"/>
            <a:ext cx="12191999" cy="1164188"/>
          </a:xfrm>
          <a:prstGeom prst="rect">
            <a:avLst/>
          </a:prstGeom>
          <a:blipFill dpi="0" rotWithShape="1">
            <a:blip r:embed="rId3">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0" name="TextBox 9">
            <a:extLst>
              <a:ext uri="{FF2B5EF4-FFF2-40B4-BE49-F238E27FC236}">
                <a16:creationId xmlns:a16="http://schemas.microsoft.com/office/drawing/2014/main" id="{9304C495-9E5A-944D-9D0A-5FD028487449}"/>
              </a:ext>
            </a:extLst>
          </p:cNvPr>
          <p:cNvSpPr txBox="1"/>
          <p:nvPr/>
        </p:nvSpPr>
        <p:spPr>
          <a:xfrm>
            <a:off x="531205" y="5952739"/>
            <a:ext cx="8959024" cy="369332"/>
          </a:xfrm>
          <a:prstGeom prst="rect">
            <a:avLst/>
          </a:prstGeom>
          <a:noFill/>
        </p:spPr>
        <p:txBody>
          <a:bodyPr wrap="square">
            <a:spAutoFit/>
          </a:bodyPr>
          <a:lstStyle/>
          <a:p>
            <a:r>
              <a:rPr lang="en-US" b="1" dirty="0">
                <a:solidFill>
                  <a:schemeClr val="bg2"/>
                </a:solidFill>
                <a:hlinkClick r:id="rId4">
                  <a:extLst>
                    <a:ext uri="{A12FA001-AC4F-418D-AE19-62706E023703}">
                      <ahyp:hlinkClr xmlns:ahyp="http://schemas.microsoft.com/office/drawing/2018/hyperlinkcolor" val="tx"/>
                    </a:ext>
                  </a:extLst>
                </a:hlinkClick>
              </a:rPr>
              <a:t>Washington State Passes ‘Millionaires’ Tax’ - The New York Times</a:t>
            </a:r>
            <a:endParaRPr lang="en-US" b="1" dirty="0">
              <a:solidFill>
                <a:schemeClr val="bg2"/>
              </a:solidFill>
            </a:endParaRPr>
          </a:p>
        </p:txBody>
      </p:sp>
    </p:spTree>
    <p:extLst>
      <p:ext uri="{BB962C8B-B14F-4D97-AF65-F5344CB8AC3E}">
        <p14:creationId xmlns:p14="http://schemas.microsoft.com/office/powerpoint/2010/main" val="1142674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2" name="Rectangle 21">
            <a:extLst>
              <a:ext uri="{FF2B5EF4-FFF2-40B4-BE49-F238E27FC236}">
                <a16:creationId xmlns:a16="http://schemas.microsoft.com/office/drawing/2014/main" id="{5A8C81AE-8F0D-49F3-9FB4-334B0DCDF1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 name="Title 1">
            <a:extLst>
              <a:ext uri="{FF2B5EF4-FFF2-40B4-BE49-F238E27FC236}">
                <a16:creationId xmlns:a16="http://schemas.microsoft.com/office/drawing/2014/main" id="{71A11E84-7AC8-EBBB-58FC-31C541844EDB}"/>
              </a:ext>
            </a:extLst>
          </p:cNvPr>
          <p:cNvSpPr>
            <a:spLocks noGrp="1"/>
          </p:cNvSpPr>
          <p:nvPr>
            <p:ph type="title"/>
          </p:nvPr>
        </p:nvSpPr>
        <p:spPr>
          <a:xfrm>
            <a:off x="838200" y="172688"/>
            <a:ext cx="4633785" cy="1749754"/>
          </a:xfrm>
        </p:spPr>
        <p:txBody>
          <a:bodyPr>
            <a:normAutofit/>
          </a:bodyPr>
          <a:lstStyle/>
          <a:p>
            <a:r>
              <a:rPr lang="en-US" dirty="0">
                <a:solidFill>
                  <a:schemeClr val="tx2"/>
                </a:solidFill>
              </a:rPr>
              <a:t>More details</a:t>
            </a:r>
          </a:p>
        </p:txBody>
      </p:sp>
      <p:sp>
        <p:nvSpPr>
          <p:cNvPr id="3" name="Content Placeholder 2">
            <a:extLst>
              <a:ext uri="{FF2B5EF4-FFF2-40B4-BE49-F238E27FC236}">
                <a16:creationId xmlns:a16="http://schemas.microsoft.com/office/drawing/2014/main" id="{8A2D8B4B-2C78-F66A-88D4-FB8526A16376}"/>
              </a:ext>
            </a:extLst>
          </p:cNvPr>
          <p:cNvSpPr>
            <a:spLocks noGrp="1"/>
          </p:cNvSpPr>
          <p:nvPr>
            <p:ph idx="1"/>
          </p:nvPr>
        </p:nvSpPr>
        <p:spPr>
          <a:xfrm>
            <a:off x="372862" y="2095130"/>
            <a:ext cx="5388745" cy="4305670"/>
          </a:xfrm>
        </p:spPr>
        <p:txBody>
          <a:bodyPr>
            <a:normAutofit/>
          </a:bodyPr>
          <a:lstStyle/>
          <a:p>
            <a:r>
              <a:rPr lang="en-US" sz="1800" b="0" i="0" dirty="0">
                <a:solidFill>
                  <a:schemeClr val="tx2"/>
                </a:solidFill>
                <a:effectLst/>
                <a:latin typeface="nyt-imperial"/>
              </a:rPr>
              <a:t>The measure to create the state’s first income tax passed on Wednesday evening, one day before the end of the 2026 session. </a:t>
            </a:r>
          </a:p>
          <a:p>
            <a:r>
              <a:rPr lang="en-US" sz="1800" b="0" i="0" dirty="0">
                <a:solidFill>
                  <a:schemeClr val="tx2"/>
                </a:solidFill>
                <a:effectLst/>
                <a:latin typeface="nyt-imperial"/>
              </a:rPr>
              <a:t>It would impose a 9.9 percent annual tax on personal earnings over $1 million, which is projected to affect about 20,000 households.</a:t>
            </a:r>
          </a:p>
          <a:p>
            <a:r>
              <a:rPr lang="en-US" sz="1800" dirty="0">
                <a:solidFill>
                  <a:schemeClr val="tx2"/>
                </a:solidFill>
                <a:latin typeface="nyt-imperial"/>
              </a:rPr>
              <a:t>WA is one of just nine states that does not tax income, and economists have consistently ranked the state’s current model, which relies on sales and business taxes, as among the most regressive in the country.</a:t>
            </a:r>
          </a:p>
        </p:txBody>
      </p:sp>
      <p:sp>
        <p:nvSpPr>
          <p:cNvPr id="24" name="Rectangle 23">
            <a:extLst>
              <a:ext uri="{FF2B5EF4-FFF2-40B4-BE49-F238E27FC236}">
                <a16:creationId xmlns:a16="http://schemas.microsoft.com/office/drawing/2014/main" id="{7F174AE6-83F4-4EF2-8F3A-E34B1822DB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19800" y="0"/>
            <a:ext cx="6172199"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6" name="Rectangle 25">
            <a:extLst>
              <a:ext uri="{FF2B5EF4-FFF2-40B4-BE49-F238E27FC236}">
                <a16:creationId xmlns:a16="http://schemas.microsoft.com/office/drawing/2014/main" id="{4C30E035-0509-409C-B71F-0650ACB148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019800" y="0"/>
            <a:ext cx="6172198" cy="6858000"/>
          </a:xfrm>
          <a:prstGeom prst="rect">
            <a:avLst/>
          </a:prstGeom>
          <a:blipFill dpi="0" rotWithShape="1">
            <a:blip r:embed="rId2">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Codes on papers">
            <a:extLst>
              <a:ext uri="{FF2B5EF4-FFF2-40B4-BE49-F238E27FC236}">
                <a16:creationId xmlns:a16="http://schemas.microsoft.com/office/drawing/2014/main" id="{F92E7037-71BE-9CF7-5C07-3535360AA9E3}"/>
              </a:ext>
            </a:extLst>
          </p:cNvPr>
          <p:cNvPicPr>
            <a:picLocks noChangeAspect="1"/>
          </p:cNvPicPr>
          <p:nvPr/>
        </p:nvPicPr>
        <p:blipFill>
          <a:blip r:embed="rId3"/>
          <a:srcRect l="17897" r="15352" b="-2"/>
          <a:stretch>
            <a:fillRect/>
          </a:stretch>
        </p:blipFill>
        <p:spPr>
          <a:xfrm>
            <a:off x="6508749" y="862806"/>
            <a:ext cx="5132388" cy="5132388"/>
          </a:xfrm>
          <a:custGeom>
            <a:avLst/>
            <a:gdLst/>
            <a:ahLst/>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p:spPr>
      </p:pic>
    </p:spTree>
    <p:extLst>
      <p:ext uri="{BB962C8B-B14F-4D97-AF65-F5344CB8AC3E}">
        <p14:creationId xmlns:p14="http://schemas.microsoft.com/office/powerpoint/2010/main" val="1393602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27" name="Picture 26">
            <a:extLst>
              <a:ext uri="{FF2B5EF4-FFF2-40B4-BE49-F238E27FC236}">
                <a16:creationId xmlns:a16="http://schemas.microsoft.com/office/drawing/2014/main" id="{1CB7E8AE-A3AC-4BB7-A5C6-F00EC697B2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useBgFill="1">
        <p:nvSpPr>
          <p:cNvPr id="29" name="Rectangle 28">
            <a:extLst>
              <a:ext uri="{FF2B5EF4-FFF2-40B4-BE49-F238E27FC236}">
                <a16:creationId xmlns:a16="http://schemas.microsoft.com/office/drawing/2014/main" id="{DE61FBD7-E37C-4B38-BE44-A6D4978D7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1" name="Rectangle 30">
            <a:extLst>
              <a:ext uri="{FF2B5EF4-FFF2-40B4-BE49-F238E27FC236}">
                <a16:creationId xmlns:a16="http://schemas.microsoft.com/office/drawing/2014/main" id="{34F8020C-60BB-4357-8207-13221A99AE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3" name="Rectangle 32">
            <a:extLst>
              <a:ext uri="{FF2B5EF4-FFF2-40B4-BE49-F238E27FC236}">
                <a16:creationId xmlns:a16="http://schemas.microsoft.com/office/drawing/2014/main" id="{392BFCFE-FD78-4EDF-BEFE-CC444DC5F3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5" name="Rectangle 34">
            <a:extLst>
              <a:ext uri="{FF2B5EF4-FFF2-40B4-BE49-F238E27FC236}">
                <a16:creationId xmlns:a16="http://schemas.microsoft.com/office/drawing/2014/main" id="{3A02D46F-C48E-4461-A19B-D244194F5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061" y="0"/>
            <a:ext cx="12191999" cy="6858000"/>
          </a:xfrm>
          <a:prstGeom prst="rect">
            <a:avLst/>
          </a:prstGeom>
          <a:blipFill dpi="0" rotWithShape="1">
            <a:blip r:embed="rId3">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5AA6453C-5851-46D8-A790-031DA34DB8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3457" y="739600"/>
            <a:ext cx="10768226" cy="53909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38F48A-9257-FA29-1C85-C9890E034CDD}"/>
              </a:ext>
            </a:extLst>
          </p:cNvPr>
          <p:cNvSpPr>
            <a:spLocks noGrp="1"/>
          </p:cNvSpPr>
          <p:nvPr>
            <p:ph type="title"/>
          </p:nvPr>
        </p:nvSpPr>
        <p:spPr>
          <a:xfrm>
            <a:off x="5695290" y="1880268"/>
            <a:ext cx="5367527" cy="3181926"/>
          </a:xfrm>
        </p:spPr>
        <p:txBody>
          <a:bodyPr vert="horz" lIns="91440" tIns="45720" rIns="91440" bIns="45720" rtlCol="0" anchor="b">
            <a:normAutofit/>
          </a:bodyPr>
          <a:lstStyle/>
          <a:p>
            <a:pPr marL="457200" indent="-457200">
              <a:lnSpc>
                <a:spcPct val="90000"/>
              </a:lnSpc>
              <a:buFont typeface="Arial" panose="020B0604020202020204" pitchFamily="34" charset="0"/>
              <a:buChar char="•"/>
            </a:pPr>
            <a:r>
              <a:rPr lang="en-US" sz="2800" i="0" dirty="0">
                <a:solidFill>
                  <a:schemeClr val="tx2"/>
                </a:solidFill>
                <a:effectLst/>
              </a:rPr>
              <a:t>The tax structure also has not kept up with spending, and state lawmakers are trying to close a budget gap estimated at $10 billion to 12 billion over the next four years.</a:t>
            </a:r>
            <a:endParaRPr lang="en-US" sz="2800" dirty="0">
              <a:solidFill>
                <a:schemeClr val="tx2"/>
              </a:solidFill>
            </a:endParaRPr>
          </a:p>
        </p:txBody>
      </p:sp>
      <p:pic>
        <p:nvPicPr>
          <p:cNvPr id="22" name="Graphic 21" descr="Money">
            <a:extLst>
              <a:ext uri="{FF2B5EF4-FFF2-40B4-BE49-F238E27FC236}">
                <a16:creationId xmlns:a16="http://schemas.microsoft.com/office/drawing/2014/main" id="{7096CB93-74D9-E411-4B3C-EAB1549AFC3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66800" y="1360539"/>
            <a:ext cx="4209625" cy="4209625"/>
          </a:xfrm>
          <a:prstGeom prst="rect">
            <a:avLst/>
          </a:prstGeom>
        </p:spPr>
      </p:pic>
    </p:spTree>
    <p:extLst>
      <p:ext uri="{BB962C8B-B14F-4D97-AF65-F5344CB8AC3E}">
        <p14:creationId xmlns:p14="http://schemas.microsoft.com/office/powerpoint/2010/main" val="736027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27" name="Picture 26">
            <a:extLst>
              <a:ext uri="{FF2B5EF4-FFF2-40B4-BE49-F238E27FC236}">
                <a16:creationId xmlns:a16="http://schemas.microsoft.com/office/drawing/2014/main" id="{1CB7E8AE-A3AC-4BB7-A5C6-F00EC697B2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useBgFill="1">
        <p:nvSpPr>
          <p:cNvPr id="29" name="Rectangle 28">
            <a:extLst>
              <a:ext uri="{FF2B5EF4-FFF2-40B4-BE49-F238E27FC236}">
                <a16:creationId xmlns:a16="http://schemas.microsoft.com/office/drawing/2014/main" id="{DE61FBD7-E37C-4B38-BE44-A6D4978D7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1" name="Rectangle 30">
            <a:extLst>
              <a:ext uri="{FF2B5EF4-FFF2-40B4-BE49-F238E27FC236}">
                <a16:creationId xmlns:a16="http://schemas.microsoft.com/office/drawing/2014/main" id="{34F8020C-60BB-4357-8207-13221A99AE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3" name="Rectangle 32">
            <a:extLst>
              <a:ext uri="{FF2B5EF4-FFF2-40B4-BE49-F238E27FC236}">
                <a16:creationId xmlns:a16="http://schemas.microsoft.com/office/drawing/2014/main" id="{392BFCFE-FD78-4EDF-BEFE-CC444DC5F3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5" name="Rectangle 34">
            <a:extLst>
              <a:ext uri="{FF2B5EF4-FFF2-40B4-BE49-F238E27FC236}">
                <a16:creationId xmlns:a16="http://schemas.microsoft.com/office/drawing/2014/main" id="{3A02D46F-C48E-4461-A19B-D244194F5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061" y="0"/>
            <a:ext cx="12191999" cy="6858000"/>
          </a:xfrm>
          <a:prstGeom prst="rect">
            <a:avLst/>
          </a:prstGeom>
          <a:blipFill dpi="0" rotWithShape="1">
            <a:blip r:embed="rId3">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5AA6453C-5851-46D8-A790-031DA34DB8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3457" y="739600"/>
            <a:ext cx="10768226" cy="53909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38F48A-9257-FA29-1C85-C9890E034CDD}"/>
              </a:ext>
            </a:extLst>
          </p:cNvPr>
          <p:cNvSpPr>
            <a:spLocks noGrp="1"/>
          </p:cNvSpPr>
          <p:nvPr>
            <p:ph type="title"/>
          </p:nvPr>
        </p:nvSpPr>
        <p:spPr>
          <a:xfrm>
            <a:off x="5757673" y="1294341"/>
            <a:ext cx="5367527" cy="3517355"/>
          </a:xfrm>
        </p:spPr>
        <p:txBody>
          <a:bodyPr vert="horz" lIns="91440" tIns="45720" rIns="91440" bIns="45720" rtlCol="0" anchor="b">
            <a:normAutofit fontScale="90000"/>
          </a:bodyPr>
          <a:lstStyle/>
          <a:p>
            <a:pPr marL="457200" indent="-457200" algn="just">
              <a:lnSpc>
                <a:spcPct val="90000"/>
              </a:lnSpc>
              <a:buFont typeface="Arial" panose="020B0604020202020204" pitchFamily="34" charset="0"/>
              <a:buChar char="•"/>
            </a:pPr>
            <a:r>
              <a:rPr lang="en-US" sz="2800" i="0" dirty="0">
                <a:solidFill>
                  <a:schemeClr val="tx2"/>
                </a:solidFill>
                <a:effectLst/>
              </a:rPr>
              <a:t>They agreed to devote 5% of the new revenue to childcare programs and early learning opportunities and, to help ensure the governor’s support, to expand a tax credit for lower-income families.</a:t>
            </a:r>
            <a:endParaRPr lang="en-US" sz="2800" dirty="0">
              <a:solidFill>
                <a:schemeClr val="tx2"/>
              </a:solidFill>
            </a:endParaRPr>
          </a:p>
        </p:txBody>
      </p:sp>
      <p:pic>
        <p:nvPicPr>
          <p:cNvPr id="22" name="Graphic 21" descr="Money">
            <a:extLst>
              <a:ext uri="{FF2B5EF4-FFF2-40B4-BE49-F238E27FC236}">
                <a16:creationId xmlns:a16="http://schemas.microsoft.com/office/drawing/2014/main" id="{7096CB93-74D9-E411-4B3C-EAB1549AFC3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66800" y="1360539"/>
            <a:ext cx="4209625" cy="4209625"/>
          </a:xfrm>
          <a:prstGeom prst="rect">
            <a:avLst/>
          </a:prstGeom>
        </p:spPr>
      </p:pic>
    </p:spTree>
    <p:extLst>
      <p:ext uri="{BB962C8B-B14F-4D97-AF65-F5344CB8AC3E}">
        <p14:creationId xmlns:p14="http://schemas.microsoft.com/office/powerpoint/2010/main" val="2005644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5620665-31D0-157E-6DE5-DA096B227787}"/>
              </a:ext>
            </a:extLst>
          </p:cNvPr>
          <p:cNvPicPr>
            <a:picLocks noGrp="1" noChangeAspect="1"/>
          </p:cNvPicPr>
          <p:nvPr>
            <p:ph idx="1"/>
          </p:nvPr>
        </p:nvPicPr>
        <p:blipFill>
          <a:blip r:embed="rId2"/>
          <a:stretch>
            <a:fillRect/>
          </a:stretch>
        </p:blipFill>
        <p:spPr>
          <a:xfrm>
            <a:off x="703508" y="1996584"/>
            <a:ext cx="5600239" cy="4195763"/>
          </a:xfrm>
        </p:spPr>
      </p:pic>
      <p:pic>
        <p:nvPicPr>
          <p:cNvPr id="7" name="Picture 6">
            <a:extLst>
              <a:ext uri="{FF2B5EF4-FFF2-40B4-BE49-F238E27FC236}">
                <a16:creationId xmlns:a16="http://schemas.microsoft.com/office/drawing/2014/main" id="{4AD1E3F5-3CA6-319E-7E6D-A8FE0F257A01}"/>
              </a:ext>
            </a:extLst>
          </p:cNvPr>
          <p:cNvPicPr>
            <a:picLocks noChangeAspect="1"/>
          </p:cNvPicPr>
          <p:nvPr/>
        </p:nvPicPr>
        <p:blipFill>
          <a:blip r:embed="rId3"/>
          <a:stretch>
            <a:fillRect/>
          </a:stretch>
        </p:blipFill>
        <p:spPr>
          <a:xfrm>
            <a:off x="7230113" y="262821"/>
            <a:ext cx="4010025" cy="6162675"/>
          </a:xfrm>
          <a:prstGeom prst="rect">
            <a:avLst/>
          </a:prstGeom>
        </p:spPr>
      </p:pic>
    </p:spTree>
    <p:extLst>
      <p:ext uri="{BB962C8B-B14F-4D97-AF65-F5344CB8AC3E}">
        <p14:creationId xmlns:p14="http://schemas.microsoft.com/office/powerpoint/2010/main" val="48024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0" name="Rectangle 9">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pic>
        <p:nvPicPr>
          <p:cNvPr id="12" name="Picture 11">
            <a:extLst>
              <a:ext uri="{FF2B5EF4-FFF2-40B4-BE49-F238E27FC236}">
                <a16:creationId xmlns:a16="http://schemas.microsoft.com/office/drawing/2014/main" id="{A72D06A1-BA08-4820-BBC8-B24DDB32A3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t="37018" r="40625"/>
          <a:stretch/>
        </p:blipFill>
        <p:spPr>
          <a:xfrm>
            <a:off x="10744200" y="0"/>
            <a:ext cx="1447800" cy="1535750"/>
          </a:xfrm>
          <a:prstGeom prst="rect">
            <a:avLst/>
          </a:prstGeom>
        </p:spPr>
      </p:pic>
      <p:pic>
        <p:nvPicPr>
          <p:cNvPr id="14" name="Picture 13">
            <a:extLst>
              <a:ext uri="{FF2B5EF4-FFF2-40B4-BE49-F238E27FC236}">
                <a16:creationId xmlns:a16="http://schemas.microsoft.com/office/drawing/2014/main" id="{1295E665-0408-4072-94B3-49BA5ACBCBD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r="46048"/>
          <a:stretch/>
        </p:blipFill>
        <p:spPr>
          <a:xfrm rot="10800000">
            <a:off x="0" y="2719662"/>
            <a:ext cx="1371600" cy="2548349"/>
          </a:xfrm>
          <a:prstGeom prst="rect">
            <a:avLst/>
          </a:prstGeom>
        </p:spPr>
      </p:pic>
      <p:sp>
        <p:nvSpPr>
          <p:cNvPr id="3" name="Content Placeholder 2">
            <a:extLst>
              <a:ext uri="{FF2B5EF4-FFF2-40B4-BE49-F238E27FC236}">
                <a16:creationId xmlns:a16="http://schemas.microsoft.com/office/drawing/2014/main" id="{316DB2BF-E48E-4EA7-E5AB-5CB0442377E4}"/>
              </a:ext>
            </a:extLst>
          </p:cNvPr>
          <p:cNvSpPr>
            <a:spLocks noGrp="1"/>
          </p:cNvSpPr>
          <p:nvPr>
            <p:ph idx="1"/>
          </p:nvPr>
        </p:nvSpPr>
        <p:spPr>
          <a:xfrm>
            <a:off x="1855433" y="798990"/>
            <a:ext cx="8885719" cy="5220069"/>
          </a:xfrm>
        </p:spPr>
        <p:txBody>
          <a:bodyPr anchor="ctr">
            <a:normAutofit fontScale="92500"/>
          </a:bodyPr>
          <a:lstStyle/>
          <a:p>
            <a:r>
              <a:rPr lang="en-US" sz="2400" b="0" i="0" dirty="0">
                <a:solidFill>
                  <a:schemeClr val="tx2"/>
                </a:solidFill>
                <a:effectLst/>
                <a:latin typeface="nyt-imperial"/>
              </a:rPr>
              <a:t>The millionaires’ tax would not begin generating revenue until 2029, and even that timeline could slip. Supporters of the tax anticipate an effort to block it by ballot measure and legal challenges.</a:t>
            </a:r>
          </a:p>
          <a:p>
            <a:endParaRPr lang="en-US" sz="2400" b="0" i="0" dirty="0">
              <a:solidFill>
                <a:schemeClr val="tx2"/>
              </a:solidFill>
              <a:effectLst/>
              <a:latin typeface="nyt-imperial"/>
            </a:endParaRPr>
          </a:p>
          <a:p>
            <a:pPr algn="l" fontAlgn="base"/>
            <a:r>
              <a:rPr lang="en-US" sz="2400" dirty="0">
                <a:solidFill>
                  <a:schemeClr val="tx2"/>
                </a:solidFill>
                <a:latin typeface="nyt-imperial"/>
              </a:rPr>
              <a:t>Voters in Washington have rejected an income tax 10 times since then. But public sentiment in the state has been turning against the wealthy.</a:t>
            </a:r>
          </a:p>
          <a:p>
            <a:pPr algn="l" fontAlgn="base"/>
            <a:endParaRPr lang="en-US" sz="2400" dirty="0">
              <a:solidFill>
                <a:schemeClr val="tx2"/>
              </a:solidFill>
              <a:latin typeface="nyt-imperial"/>
            </a:endParaRPr>
          </a:p>
          <a:p>
            <a:pPr algn="l" fontAlgn="base"/>
            <a:r>
              <a:rPr lang="en-US" sz="2400" dirty="0">
                <a:solidFill>
                  <a:schemeClr val="tx2"/>
                </a:solidFill>
                <a:latin typeface="nyt-imperial"/>
              </a:rPr>
              <a:t>In 2024, voters refused to overturn a capital-gains tax on stock and bond profits over $250,000, which legislators had created several years earlier. Last fall, residents of Seattle and several of its suburbs elected slates of progressive candidates who talked openly of wealth redistribution.</a:t>
            </a:r>
          </a:p>
          <a:p>
            <a:endParaRPr lang="en-US" sz="2400" dirty="0">
              <a:solidFill>
                <a:schemeClr val="tx2"/>
              </a:solidFill>
            </a:endParaRPr>
          </a:p>
        </p:txBody>
      </p:sp>
    </p:spTree>
    <p:extLst>
      <p:ext uri="{BB962C8B-B14F-4D97-AF65-F5344CB8AC3E}">
        <p14:creationId xmlns:p14="http://schemas.microsoft.com/office/powerpoint/2010/main" val="31024579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12" name="Picture 11">
            <a:extLst>
              <a:ext uri="{FF2B5EF4-FFF2-40B4-BE49-F238E27FC236}">
                <a16:creationId xmlns:a16="http://schemas.microsoft.com/office/drawing/2014/main" id="{1CB7E8AE-A3AC-4BB7-A5C6-F00EC697B2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useBgFill="1">
        <p:nvSpPr>
          <p:cNvPr id="14" name="Rectangle 13">
            <a:extLst>
              <a:ext uri="{FF2B5EF4-FFF2-40B4-BE49-F238E27FC236}">
                <a16:creationId xmlns:a16="http://schemas.microsoft.com/office/drawing/2014/main" id="{297F7562-DBE2-4729-835D-1486BBB437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627"/>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6" name="Rectangle 15">
            <a:extLst>
              <a:ext uri="{FF2B5EF4-FFF2-40B4-BE49-F238E27FC236}">
                <a16:creationId xmlns:a16="http://schemas.microsoft.com/office/drawing/2014/main" id="{DCE0245F-7D4D-413E-940B-1D9D9A1711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27"/>
            <a:ext cx="12188952" cy="6858000"/>
          </a:xfrm>
          <a:prstGeom prst="rect">
            <a:avLst/>
          </a:prstGeom>
          <a:solidFill>
            <a:schemeClr val="bg2">
              <a:alpha val="61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8" name="Rectangle 17">
            <a:extLst>
              <a:ext uri="{FF2B5EF4-FFF2-40B4-BE49-F238E27FC236}">
                <a16:creationId xmlns:a16="http://schemas.microsoft.com/office/drawing/2014/main" id="{19B97BE4-8A98-49F3-8669-EAAF6D4331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3900328"/>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0" name="Rectangle 19">
            <a:extLst>
              <a:ext uri="{FF2B5EF4-FFF2-40B4-BE49-F238E27FC236}">
                <a16:creationId xmlns:a16="http://schemas.microsoft.com/office/drawing/2014/main" id="{AA090277-9074-44AA-8A49-453BF2C457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 y="-1"/>
            <a:ext cx="12191999" cy="3909853"/>
          </a:xfrm>
          <a:prstGeom prst="rect">
            <a:avLst/>
          </a:prstGeom>
          <a:blipFill dpi="0" rotWithShape="1">
            <a:blip r:embed="rId3">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EBDD10E-4B7A-A44C-AFF8-85CD12E5361A}"/>
              </a:ext>
            </a:extLst>
          </p:cNvPr>
          <p:cNvSpPr>
            <a:spLocks noGrp="1"/>
          </p:cNvSpPr>
          <p:nvPr>
            <p:ph type="title"/>
          </p:nvPr>
        </p:nvSpPr>
        <p:spPr>
          <a:xfrm>
            <a:off x="6832597" y="798990"/>
            <a:ext cx="4992459" cy="3009530"/>
          </a:xfrm>
        </p:spPr>
        <p:txBody>
          <a:bodyPr vert="horz" lIns="91440" tIns="45720" rIns="91440" bIns="45720" rtlCol="0" anchor="b">
            <a:noAutofit/>
          </a:bodyPr>
          <a:lstStyle/>
          <a:p>
            <a:r>
              <a:rPr lang="en-US" sz="2400" dirty="0"/>
              <a:t>The new tax is projected to raise up to $3 billion in 2029 after it goes into effect in 2028. Not only will this injection of revenue fund vital services, but it will also provide much-needed support for low- and middle-income families </a:t>
            </a:r>
          </a:p>
        </p:txBody>
      </p:sp>
      <p:pic>
        <p:nvPicPr>
          <p:cNvPr id="5" name="Content Placeholder 4" descr="A graph of tax system&#10;&#10;Description automatically generated with medium confidence">
            <a:extLst>
              <a:ext uri="{FF2B5EF4-FFF2-40B4-BE49-F238E27FC236}">
                <a16:creationId xmlns:a16="http://schemas.microsoft.com/office/drawing/2014/main" id="{8D709E37-B66C-8187-7082-10706CE54E85}"/>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37328" y="38493"/>
            <a:ext cx="5760989" cy="6729951"/>
          </a:xfrm>
          <a:prstGeom prst="rect">
            <a:avLst/>
          </a:prstGeom>
        </p:spPr>
      </p:pic>
    </p:spTree>
    <p:extLst>
      <p:ext uri="{BB962C8B-B14F-4D97-AF65-F5344CB8AC3E}">
        <p14:creationId xmlns:p14="http://schemas.microsoft.com/office/powerpoint/2010/main" val="3768408882"/>
      </p:ext>
    </p:extLst>
  </p:cSld>
  <p:clrMapOvr>
    <a:masterClrMapping/>
  </p:clrMapOvr>
</p:sld>
</file>

<file path=ppt/theme/theme1.xml><?xml version="1.0" encoding="utf-8"?>
<a:theme xmlns:a="http://schemas.openxmlformats.org/drawingml/2006/main" name="BlockprintVTI">
  <a:themeElements>
    <a:clrScheme name="Custom 69">
      <a:dk1>
        <a:sysClr val="windowText" lastClr="000000"/>
      </a:dk1>
      <a:lt1>
        <a:sysClr val="window" lastClr="FFFFFF"/>
      </a:lt1>
      <a:dk2>
        <a:srgbClr val="44131A"/>
      </a:dk2>
      <a:lt2>
        <a:srgbClr val="F2ECEA"/>
      </a:lt2>
      <a:accent1>
        <a:srgbClr val="A62C52"/>
      </a:accent1>
      <a:accent2>
        <a:srgbClr val="A7928D"/>
      </a:accent2>
      <a:accent3>
        <a:srgbClr val="307C71"/>
      </a:accent3>
      <a:accent4>
        <a:srgbClr val="41575D"/>
      </a:accent4>
      <a:accent5>
        <a:srgbClr val="8FA3A3"/>
      </a:accent5>
      <a:accent6>
        <a:srgbClr val="CA8370"/>
      </a:accent6>
      <a:hlink>
        <a:srgbClr val="D13D6E"/>
      </a:hlink>
      <a:folHlink>
        <a:srgbClr val="6C9D92"/>
      </a:folHlink>
    </a:clrScheme>
    <a:fontScheme name="Custom 56">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ckprintVTI" id="{AA8C8908-6BA4-477C-AEA4-CB6C32A1FE3B}" vid="{36392749-7C1D-4938-93BB-440CD2A1B0AB}"/>
    </a:ext>
  </a:extLst>
</a:theme>
</file>

<file path=docProps/app.xml><?xml version="1.0" encoding="utf-8"?>
<Properties xmlns="http://schemas.openxmlformats.org/officeDocument/2006/extended-properties" xmlns:vt="http://schemas.openxmlformats.org/officeDocument/2006/docPropsVTypes">
  <TotalTime>16</TotalTime>
  <Words>379</Words>
  <Application>Microsoft Office PowerPoint</Application>
  <PresentationFormat>Widescreen</PresentationFormat>
  <Paragraphs>15</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Avenir Next LT Pro</vt:lpstr>
      <vt:lpstr>AvenirNext LT Pro Medium</vt:lpstr>
      <vt:lpstr>nyt-cheltenham</vt:lpstr>
      <vt:lpstr>nyt-imperial</vt:lpstr>
      <vt:lpstr>BlockprintVTI</vt:lpstr>
      <vt:lpstr>A State of Wealthy Entrepreneurs Passes a ‘Millionaires’ Tax’ </vt:lpstr>
      <vt:lpstr>More details</vt:lpstr>
      <vt:lpstr>The tax structure also has not kept up with spending, and state lawmakers are trying to close a budget gap estimated at $10 billion to 12 billion over the next four years.</vt:lpstr>
      <vt:lpstr>They agreed to devote 5% of the new revenue to childcare programs and early learning opportunities and, to help ensure the governor’s support, to expand a tax credit for lower-income families.</vt:lpstr>
      <vt:lpstr>PowerPoint Presentation</vt:lpstr>
      <vt:lpstr>PowerPoint Presentation</vt:lpstr>
      <vt:lpstr>The new tax is projected to raise up to $3 billion in 2029 after it goes into effect in 2028. Not only will this injection of revenue fund vital services, but it will also provide much-needed support for low- and middle-income families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State of Wealthy Entrepreneurs Passes a ‘Millionaires’ Tax’ </dc:title>
  <dc:creator>Espinola-Arredondo, Ana</dc:creator>
  <cp:lastModifiedBy>Espinola-Arredondo, Ana</cp:lastModifiedBy>
  <cp:revision>1</cp:revision>
  <dcterms:created xsi:type="dcterms:W3CDTF">2026-03-12T15:23:15Z</dcterms:created>
  <dcterms:modified xsi:type="dcterms:W3CDTF">2026-03-12T15:39:55Z</dcterms:modified>
</cp:coreProperties>
</file>