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31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315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14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rido Garcia, Maria Dolores" initials="GGMD" lastIdx="1" clrIdx="0">
    <p:extLst>
      <p:ext uri="{19B8F6BF-5375-455C-9EA6-DF929625EA0E}">
        <p15:presenceInfo xmlns:p15="http://schemas.microsoft.com/office/powerpoint/2012/main" userId="S::garridom@union.edu::9f7633ce-1483-4636-9825-f7993c717e30" providerId="AD"/>
      </p:ext>
    </p:extLst>
  </p:cmAuthor>
  <p:cmAuthor id="2" name="Nickson J. Cabote" initials="NJC" lastIdx="9" clrIdx="1">
    <p:extLst>
      <p:ext uri="{19B8F6BF-5375-455C-9EA6-DF929625EA0E}">
        <p15:presenceInfo xmlns:p15="http://schemas.microsoft.com/office/powerpoint/2012/main" userId="S::CABOTENJ@bsp.gov.ph::f7303724-c74f-498d-b69c-9264dadcf90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828382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8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8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069F9F-0525-48C5-941D-77E38F65865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49E6838-D0B3-4A58-9D65-7725EFDAFC02}">
      <dgm:prSet/>
      <dgm:spPr/>
      <dgm:t>
        <a:bodyPr/>
        <a:lstStyle/>
        <a:p>
          <a:r>
            <a:rPr lang="en-US"/>
            <a:t>What Is a Game?</a:t>
          </a:r>
        </a:p>
      </dgm:t>
    </dgm:pt>
    <dgm:pt modelId="{A1260A1E-5DE8-44E2-BDBF-48BA4275E4AA}" type="parTrans" cxnId="{18D2DF4F-601C-41C7-BE45-FC50958B67AE}">
      <dgm:prSet/>
      <dgm:spPr/>
      <dgm:t>
        <a:bodyPr/>
        <a:lstStyle/>
        <a:p>
          <a:endParaRPr lang="en-US"/>
        </a:p>
      </dgm:t>
    </dgm:pt>
    <dgm:pt modelId="{A4C4A2D2-050A-411A-926D-18D5F8475363}" type="sibTrans" cxnId="{18D2DF4F-601C-41C7-BE45-FC50958B67AE}">
      <dgm:prSet/>
      <dgm:spPr/>
      <dgm:t>
        <a:bodyPr/>
        <a:lstStyle/>
        <a:p>
          <a:endParaRPr lang="en-US"/>
        </a:p>
      </dgm:t>
    </dgm:pt>
    <dgm:pt modelId="{CF2C80D8-CD2A-403B-BFC0-424691C8C550}">
      <dgm:prSet/>
      <dgm:spPr/>
      <dgm:t>
        <a:bodyPr/>
        <a:lstStyle/>
        <a:p>
          <a:r>
            <a:rPr lang="en-US"/>
            <a:t>Strategic Dominance</a:t>
          </a:r>
        </a:p>
      </dgm:t>
    </dgm:pt>
    <dgm:pt modelId="{A2EF802F-D141-409C-9C72-509006EBC888}" type="parTrans" cxnId="{0DE251D3-B42E-4D46-8406-806FE93A5FFB}">
      <dgm:prSet/>
      <dgm:spPr/>
      <dgm:t>
        <a:bodyPr/>
        <a:lstStyle/>
        <a:p>
          <a:endParaRPr lang="en-US"/>
        </a:p>
      </dgm:t>
    </dgm:pt>
    <dgm:pt modelId="{3616F6FD-8F23-4D5B-9DE4-C47DD732B507}" type="sibTrans" cxnId="{0DE251D3-B42E-4D46-8406-806FE93A5FFB}">
      <dgm:prSet/>
      <dgm:spPr/>
      <dgm:t>
        <a:bodyPr/>
        <a:lstStyle/>
        <a:p>
          <a:endParaRPr lang="en-US"/>
        </a:p>
      </dgm:t>
    </dgm:pt>
    <dgm:pt modelId="{80A4A14D-4BFF-43D6-966D-45C1188EDAC2}">
      <dgm:prSet/>
      <dgm:spPr/>
      <dgm:t>
        <a:bodyPr/>
        <a:lstStyle/>
        <a:p>
          <a:r>
            <a:rPr lang="en-US"/>
            <a:t>Nash Equilibrium</a:t>
          </a:r>
        </a:p>
      </dgm:t>
    </dgm:pt>
    <dgm:pt modelId="{B3099882-8F36-469E-B2FB-2EE9A57BF41B}" type="parTrans" cxnId="{889B7A71-2633-4DBB-B7E2-9DEF1205CEE6}">
      <dgm:prSet/>
      <dgm:spPr/>
      <dgm:t>
        <a:bodyPr/>
        <a:lstStyle/>
        <a:p>
          <a:endParaRPr lang="en-US"/>
        </a:p>
      </dgm:t>
    </dgm:pt>
    <dgm:pt modelId="{7D8BC91E-CF0E-4C6C-9E60-D49ED230A229}" type="sibTrans" cxnId="{889B7A71-2633-4DBB-B7E2-9DEF1205CEE6}">
      <dgm:prSet/>
      <dgm:spPr/>
      <dgm:t>
        <a:bodyPr/>
        <a:lstStyle/>
        <a:p>
          <a:endParaRPr lang="en-US"/>
        </a:p>
      </dgm:t>
    </dgm:pt>
    <dgm:pt modelId="{A985C3C2-A573-4B09-B689-E09DC56FDB9B}">
      <dgm:prSet/>
      <dgm:spPr/>
      <dgm:t>
        <a:bodyPr/>
        <a:lstStyle/>
        <a:p>
          <a:r>
            <a:rPr lang="en-US"/>
            <a:t>Common Games</a:t>
          </a:r>
        </a:p>
      </dgm:t>
    </dgm:pt>
    <dgm:pt modelId="{B4378DBD-C734-4D0D-AC9D-EF9E7B9C2874}" type="parTrans" cxnId="{6D1A79E1-FE5F-478E-947F-D86FF1CB52CC}">
      <dgm:prSet/>
      <dgm:spPr/>
      <dgm:t>
        <a:bodyPr/>
        <a:lstStyle/>
        <a:p>
          <a:endParaRPr lang="en-US"/>
        </a:p>
      </dgm:t>
    </dgm:pt>
    <dgm:pt modelId="{54F8BE52-709F-477A-A47B-F047F4B958A6}" type="sibTrans" cxnId="{6D1A79E1-FE5F-478E-947F-D86FF1CB52CC}">
      <dgm:prSet/>
      <dgm:spPr/>
      <dgm:t>
        <a:bodyPr/>
        <a:lstStyle/>
        <a:p>
          <a:endParaRPr lang="en-US"/>
        </a:p>
      </dgm:t>
    </dgm:pt>
    <dgm:pt modelId="{121734B1-24EE-49DD-8C95-0168ABAFB09A}">
      <dgm:prSet/>
      <dgm:spPr/>
      <dgm:t>
        <a:bodyPr/>
        <a:lstStyle/>
        <a:p>
          <a:r>
            <a:rPr lang="en-US"/>
            <a:t>Mixed-Strategy Nash Equilibrium</a:t>
          </a:r>
        </a:p>
      </dgm:t>
    </dgm:pt>
    <dgm:pt modelId="{2BA33974-F39D-4502-A067-DB1BECEF75DA}" type="parTrans" cxnId="{EEC66744-048A-42C9-8C28-5C7EDA29ED8F}">
      <dgm:prSet/>
      <dgm:spPr/>
      <dgm:t>
        <a:bodyPr/>
        <a:lstStyle/>
        <a:p>
          <a:endParaRPr lang="en-US"/>
        </a:p>
      </dgm:t>
    </dgm:pt>
    <dgm:pt modelId="{FFB981AC-15D0-45AD-9335-B2BFA1499F8C}" type="sibTrans" cxnId="{EEC66744-048A-42C9-8C28-5C7EDA29ED8F}">
      <dgm:prSet/>
      <dgm:spPr/>
      <dgm:t>
        <a:bodyPr/>
        <a:lstStyle/>
        <a:p>
          <a:endParaRPr lang="en-US"/>
        </a:p>
      </dgm:t>
    </dgm:pt>
    <dgm:pt modelId="{40324383-0540-426D-AB57-A478AB7FCC56}" type="pres">
      <dgm:prSet presAssocID="{59069F9F-0525-48C5-941D-77E38F658658}" presName="linear" presStyleCnt="0">
        <dgm:presLayoutVars>
          <dgm:animLvl val="lvl"/>
          <dgm:resizeHandles val="exact"/>
        </dgm:presLayoutVars>
      </dgm:prSet>
      <dgm:spPr/>
    </dgm:pt>
    <dgm:pt modelId="{394F3DE3-00F9-46D5-B54E-FE3DE5D3EFAD}" type="pres">
      <dgm:prSet presAssocID="{C49E6838-D0B3-4A58-9D65-7725EFDAFC0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DA34438-3892-4F7B-B6EB-442515EF6C9B}" type="pres">
      <dgm:prSet presAssocID="{A4C4A2D2-050A-411A-926D-18D5F8475363}" presName="spacer" presStyleCnt="0"/>
      <dgm:spPr/>
    </dgm:pt>
    <dgm:pt modelId="{D212CE4A-E13E-4C5D-9B41-B9111CB9BEBE}" type="pres">
      <dgm:prSet presAssocID="{CF2C80D8-CD2A-403B-BFC0-424691C8C55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72472C-8E17-4EC9-8D57-793B26A63557}" type="pres">
      <dgm:prSet presAssocID="{3616F6FD-8F23-4D5B-9DE4-C47DD732B507}" presName="spacer" presStyleCnt="0"/>
      <dgm:spPr/>
    </dgm:pt>
    <dgm:pt modelId="{1D5F1405-3223-46D5-9822-1FB96F566FC2}" type="pres">
      <dgm:prSet presAssocID="{80A4A14D-4BFF-43D6-966D-45C1188EDAC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2A09F06-9A94-4A50-AA86-2E5B43EF18B5}" type="pres">
      <dgm:prSet presAssocID="{7D8BC91E-CF0E-4C6C-9E60-D49ED230A229}" presName="spacer" presStyleCnt="0"/>
      <dgm:spPr/>
    </dgm:pt>
    <dgm:pt modelId="{6CE1E7BA-ACB7-4FD3-96B2-0651AE1E0BB0}" type="pres">
      <dgm:prSet presAssocID="{A985C3C2-A573-4B09-B689-E09DC56FDB9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42E71FE-521C-4892-9F27-B5A3EF6BA746}" type="pres">
      <dgm:prSet presAssocID="{54F8BE52-709F-477A-A47B-F047F4B958A6}" presName="spacer" presStyleCnt="0"/>
      <dgm:spPr/>
    </dgm:pt>
    <dgm:pt modelId="{A8D76D93-11BC-49E0-B242-FD434310BABC}" type="pres">
      <dgm:prSet presAssocID="{121734B1-24EE-49DD-8C95-0168ABAFB09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6CDD71C-886A-454D-8202-E01F376483C7}" type="presOf" srcId="{C49E6838-D0B3-4A58-9D65-7725EFDAFC02}" destId="{394F3DE3-00F9-46D5-B54E-FE3DE5D3EFAD}" srcOrd="0" destOrd="0" presId="urn:microsoft.com/office/officeart/2005/8/layout/vList2"/>
    <dgm:cxn modelId="{9BE02138-9C60-4E40-855E-A2A6DA76BA0F}" type="presOf" srcId="{A985C3C2-A573-4B09-B689-E09DC56FDB9B}" destId="{6CE1E7BA-ACB7-4FD3-96B2-0651AE1E0BB0}" srcOrd="0" destOrd="0" presId="urn:microsoft.com/office/officeart/2005/8/layout/vList2"/>
    <dgm:cxn modelId="{EEC66744-048A-42C9-8C28-5C7EDA29ED8F}" srcId="{59069F9F-0525-48C5-941D-77E38F658658}" destId="{121734B1-24EE-49DD-8C95-0168ABAFB09A}" srcOrd="4" destOrd="0" parTransId="{2BA33974-F39D-4502-A067-DB1BECEF75DA}" sibTransId="{FFB981AC-15D0-45AD-9335-B2BFA1499F8C}"/>
    <dgm:cxn modelId="{18D2DF4F-601C-41C7-BE45-FC50958B67AE}" srcId="{59069F9F-0525-48C5-941D-77E38F658658}" destId="{C49E6838-D0B3-4A58-9D65-7725EFDAFC02}" srcOrd="0" destOrd="0" parTransId="{A1260A1E-5DE8-44E2-BDBF-48BA4275E4AA}" sibTransId="{A4C4A2D2-050A-411A-926D-18D5F8475363}"/>
    <dgm:cxn modelId="{889B7A71-2633-4DBB-B7E2-9DEF1205CEE6}" srcId="{59069F9F-0525-48C5-941D-77E38F658658}" destId="{80A4A14D-4BFF-43D6-966D-45C1188EDAC2}" srcOrd="2" destOrd="0" parTransId="{B3099882-8F36-469E-B2FB-2EE9A57BF41B}" sibTransId="{7D8BC91E-CF0E-4C6C-9E60-D49ED230A229}"/>
    <dgm:cxn modelId="{82F7719A-9166-4BE6-874C-2A0076820741}" type="presOf" srcId="{59069F9F-0525-48C5-941D-77E38F658658}" destId="{40324383-0540-426D-AB57-A478AB7FCC56}" srcOrd="0" destOrd="0" presId="urn:microsoft.com/office/officeart/2005/8/layout/vList2"/>
    <dgm:cxn modelId="{BE8EC3A4-46F5-470C-8054-2FB17104469D}" type="presOf" srcId="{80A4A14D-4BFF-43D6-966D-45C1188EDAC2}" destId="{1D5F1405-3223-46D5-9822-1FB96F566FC2}" srcOrd="0" destOrd="0" presId="urn:microsoft.com/office/officeart/2005/8/layout/vList2"/>
    <dgm:cxn modelId="{910DA8AF-9D2F-4C63-935F-676DF060FA62}" type="presOf" srcId="{CF2C80D8-CD2A-403B-BFC0-424691C8C550}" destId="{D212CE4A-E13E-4C5D-9B41-B9111CB9BEBE}" srcOrd="0" destOrd="0" presId="urn:microsoft.com/office/officeart/2005/8/layout/vList2"/>
    <dgm:cxn modelId="{0DE251D3-B42E-4D46-8406-806FE93A5FFB}" srcId="{59069F9F-0525-48C5-941D-77E38F658658}" destId="{CF2C80D8-CD2A-403B-BFC0-424691C8C550}" srcOrd="1" destOrd="0" parTransId="{A2EF802F-D141-409C-9C72-509006EBC888}" sibTransId="{3616F6FD-8F23-4D5B-9DE4-C47DD732B507}"/>
    <dgm:cxn modelId="{6D1A79E1-FE5F-478E-947F-D86FF1CB52CC}" srcId="{59069F9F-0525-48C5-941D-77E38F658658}" destId="{A985C3C2-A573-4B09-B689-E09DC56FDB9B}" srcOrd="3" destOrd="0" parTransId="{B4378DBD-C734-4D0D-AC9D-EF9E7B9C2874}" sibTransId="{54F8BE52-709F-477A-A47B-F047F4B958A6}"/>
    <dgm:cxn modelId="{5BDB83F2-BD1F-4D73-9ADA-FB6F4923B3DE}" type="presOf" srcId="{121734B1-24EE-49DD-8C95-0168ABAFB09A}" destId="{A8D76D93-11BC-49E0-B242-FD434310BABC}" srcOrd="0" destOrd="0" presId="urn:microsoft.com/office/officeart/2005/8/layout/vList2"/>
    <dgm:cxn modelId="{F6BD2927-8033-430B-ACAE-4C13989A4A65}" type="presParOf" srcId="{40324383-0540-426D-AB57-A478AB7FCC56}" destId="{394F3DE3-00F9-46D5-B54E-FE3DE5D3EFAD}" srcOrd="0" destOrd="0" presId="urn:microsoft.com/office/officeart/2005/8/layout/vList2"/>
    <dgm:cxn modelId="{F3F6DC41-FF6B-4F37-A818-5E00FCFE25A6}" type="presParOf" srcId="{40324383-0540-426D-AB57-A478AB7FCC56}" destId="{6DA34438-3892-4F7B-B6EB-442515EF6C9B}" srcOrd="1" destOrd="0" presId="urn:microsoft.com/office/officeart/2005/8/layout/vList2"/>
    <dgm:cxn modelId="{1542F38C-BB40-4B52-88D2-5245D79DD491}" type="presParOf" srcId="{40324383-0540-426D-AB57-A478AB7FCC56}" destId="{D212CE4A-E13E-4C5D-9B41-B9111CB9BEBE}" srcOrd="2" destOrd="0" presId="urn:microsoft.com/office/officeart/2005/8/layout/vList2"/>
    <dgm:cxn modelId="{51CC1346-2EC1-45BC-B369-634DCC531C8D}" type="presParOf" srcId="{40324383-0540-426D-AB57-A478AB7FCC56}" destId="{5872472C-8E17-4EC9-8D57-793B26A63557}" srcOrd="3" destOrd="0" presId="urn:microsoft.com/office/officeart/2005/8/layout/vList2"/>
    <dgm:cxn modelId="{04298C0D-0F9C-4AC1-AA5A-1ABF10321067}" type="presParOf" srcId="{40324383-0540-426D-AB57-A478AB7FCC56}" destId="{1D5F1405-3223-46D5-9822-1FB96F566FC2}" srcOrd="4" destOrd="0" presId="urn:microsoft.com/office/officeart/2005/8/layout/vList2"/>
    <dgm:cxn modelId="{E229E3FB-7380-426B-85B2-837AD6E5E8BB}" type="presParOf" srcId="{40324383-0540-426D-AB57-A478AB7FCC56}" destId="{A2A09F06-9A94-4A50-AA86-2E5B43EF18B5}" srcOrd="5" destOrd="0" presId="urn:microsoft.com/office/officeart/2005/8/layout/vList2"/>
    <dgm:cxn modelId="{66AF2048-FE54-4DAE-9FA2-79322400CD63}" type="presParOf" srcId="{40324383-0540-426D-AB57-A478AB7FCC56}" destId="{6CE1E7BA-ACB7-4FD3-96B2-0651AE1E0BB0}" srcOrd="6" destOrd="0" presId="urn:microsoft.com/office/officeart/2005/8/layout/vList2"/>
    <dgm:cxn modelId="{4986DCB8-2DDF-4931-88AC-0AF736EF3FC4}" type="presParOf" srcId="{40324383-0540-426D-AB57-A478AB7FCC56}" destId="{642E71FE-521C-4892-9F27-B5A3EF6BA746}" srcOrd="7" destOrd="0" presId="urn:microsoft.com/office/officeart/2005/8/layout/vList2"/>
    <dgm:cxn modelId="{4BD2B9C1-E665-4B1E-9D94-FFD40A822339}" type="presParOf" srcId="{40324383-0540-426D-AB57-A478AB7FCC56}" destId="{A8D76D93-11BC-49E0-B242-FD434310BAB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3C22A0-02DA-41B9-A457-91A3A3B1E42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2C9C1AC6-FCD0-4833-A3C8-12ACCDE863DC}">
      <dgm:prSet/>
      <dgm:spPr/>
      <dgm:t>
        <a:bodyPr/>
        <a:lstStyle/>
        <a:p>
          <a:r>
            <a:rPr lang="en-US"/>
            <a:t>We refer to a “game” every time we consider a scenario in which the action of one agent (either individual, firm, or government) affect other agents’ well-being.</a:t>
          </a:r>
        </a:p>
      </dgm:t>
    </dgm:pt>
    <dgm:pt modelId="{3E96D061-E084-42FB-BE46-FF4C3D65CC2B}" type="parTrans" cxnId="{430D46C9-3D3D-4662-9587-2DEC5E2B8F45}">
      <dgm:prSet/>
      <dgm:spPr/>
      <dgm:t>
        <a:bodyPr/>
        <a:lstStyle/>
        <a:p>
          <a:endParaRPr lang="en-US"/>
        </a:p>
      </dgm:t>
    </dgm:pt>
    <dgm:pt modelId="{E82689AF-8670-4AAF-9AD7-C588A6787950}" type="sibTrans" cxnId="{430D46C9-3D3D-4662-9587-2DEC5E2B8F45}">
      <dgm:prSet/>
      <dgm:spPr/>
      <dgm:t>
        <a:bodyPr/>
        <a:lstStyle/>
        <a:p>
          <a:endParaRPr lang="en-US"/>
        </a:p>
      </dgm:t>
    </dgm:pt>
    <dgm:pt modelId="{5320C1E0-FA2B-4FE4-83FF-4B3A75AD4BFB}">
      <dgm:prSet/>
      <dgm:spPr/>
      <dgm:t>
        <a:bodyPr/>
        <a:lstStyle/>
        <a:p>
          <a:r>
            <a:rPr lang="en-US" i="1"/>
            <a:t>Examples</a:t>
          </a:r>
          <a:r>
            <a:rPr lang="en-US"/>
            <a:t>:</a:t>
          </a:r>
        </a:p>
      </dgm:t>
    </dgm:pt>
    <dgm:pt modelId="{F7055755-B2BB-4880-AD7D-D9404B96B005}" type="parTrans" cxnId="{77902A7A-E8A3-42CA-AC0D-629EDD2F3CDC}">
      <dgm:prSet/>
      <dgm:spPr/>
      <dgm:t>
        <a:bodyPr/>
        <a:lstStyle/>
        <a:p>
          <a:endParaRPr lang="en-US"/>
        </a:p>
      </dgm:t>
    </dgm:pt>
    <dgm:pt modelId="{1BC44EB2-9CF3-442E-87D2-7C6BCBCBF644}" type="sibTrans" cxnId="{77902A7A-E8A3-42CA-AC0D-629EDD2F3CDC}">
      <dgm:prSet/>
      <dgm:spPr/>
      <dgm:t>
        <a:bodyPr/>
        <a:lstStyle/>
        <a:p>
          <a:endParaRPr lang="en-US"/>
        </a:p>
      </dgm:t>
    </dgm:pt>
    <dgm:pt modelId="{3295DEEA-B0FE-4AF6-B421-E6CB57AEBF54}">
      <dgm:prSet custT="1"/>
      <dgm:spPr/>
      <dgm:t>
        <a:bodyPr/>
        <a:lstStyle/>
        <a:p>
          <a:r>
            <a:rPr lang="en-US" sz="1200" dirty="0"/>
            <a:t>When a firm increases its output, it may lower market prices, which decreases profits of other firms in the industry.</a:t>
          </a:r>
        </a:p>
      </dgm:t>
    </dgm:pt>
    <dgm:pt modelId="{994A0451-50B3-4099-93CE-D899F7F82AA3}" type="parTrans" cxnId="{DBC32C4A-9FB1-4B33-A278-AF26D66E7B02}">
      <dgm:prSet/>
      <dgm:spPr/>
      <dgm:t>
        <a:bodyPr/>
        <a:lstStyle/>
        <a:p>
          <a:endParaRPr lang="en-US"/>
        </a:p>
      </dgm:t>
    </dgm:pt>
    <dgm:pt modelId="{D206283D-2CD6-4E71-8A7A-73A407F6DA91}" type="sibTrans" cxnId="{DBC32C4A-9FB1-4B33-A278-AF26D66E7B02}">
      <dgm:prSet/>
      <dgm:spPr/>
      <dgm:t>
        <a:bodyPr/>
        <a:lstStyle/>
        <a:p>
          <a:endParaRPr lang="en-US"/>
        </a:p>
      </dgm:t>
    </dgm:pt>
    <dgm:pt modelId="{558C742D-39B8-4190-9F69-B2AC40590623}">
      <dgm:prSet custT="1"/>
      <dgm:spPr/>
      <dgm:t>
        <a:bodyPr/>
        <a:lstStyle/>
        <a:p>
          <a:r>
            <a:rPr lang="en-US" sz="1200" dirty="0"/>
            <a:t>When a country sets a higher tariff on imports, it may decrease the volume of imports, affecting the welfare of another country’s welfare.</a:t>
          </a:r>
        </a:p>
      </dgm:t>
    </dgm:pt>
    <dgm:pt modelId="{2D5D7DC8-A0A3-498C-B4C1-E88110026317}" type="parTrans" cxnId="{4406ECFF-9716-46C8-B8D8-215CA5D2A546}">
      <dgm:prSet/>
      <dgm:spPr/>
      <dgm:t>
        <a:bodyPr/>
        <a:lstStyle/>
        <a:p>
          <a:endParaRPr lang="en-US"/>
        </a:p>
      </dgm:t>
    </dgm:pt>
    <dgm:pt modelId="{D988A8C8-FCDF-4C7C-8A0D-EFC03D3E8D6A}" type="sibTrans" cxnId="{4406ECFF-9716-46C8-B8D8-215CA5D2A546}">
      <dgm:prSet/>
      <dgm:spPr/>
      <dgm:t>
        <a:bodyPr/>
        <a:lstStyle/>
        <a:p>
          <a:endParaRPr lang="en-US"/>
        </a:p>
      </dgm:t>
    </dgm:pt>
    <dgm:pt modelId="{46767F42-06A1-4CA0-96B1-2590344D0D78}">
      <dgm:prSet/>
      <dgm:spPr/>
      <dgm:t>
        <a:bodyPr/>
        <a:lstStyle/>
        <a:p>
          <a:r>
            <a:rPr lang="en-US"/>
            <a:t>Most day-to-day life contexts can be modeled as games.</a:t>
          </a:r>
        </a:p>
      </dgm:t>
    </dgm:pt>
    <dgm:pt modelId="{FAAE02A9-9983-4614-BC88-AA86776755CE}" type="parTrans" cxnId="{A9DE76AB-D979-46D8-95C2-73AD5B112F6A}">
      <dgm:prSet/>
      <dgm:spPr/>
      <dgm:t>
        <a:bodyPr/>
        <a:lstStyle/>
        <a:p>
          <a:endParaRPr lang="en-US"/>
        </a:p>
      </dgm:t>
    </dgm:pt>
    <dgm:pt modelId="{C3C92469-B9DD-413B-A551-DB9F27BCBCC6}" type="sibTrans" cxnId="{A9DE76AB-D979-46D8-95C2-73AD5B112F6A}">
      <dgm:prSet/>
      <dgm:spPr/>
      <dgm:t>
        <a:bodyPr/>
        <a:lstStyle/>
        <a:p>
          <a:endParaRPr lang="en-US"/>
        </a:p>
      </dgm:t>
    </dgm:pt>
    <dgm:pt modelId="{18BBBA4E-63B8-4CAD-A3AD-BC92BC482F9D}" type="pres">
      <dgm:prSet presAssocID="{9B3C22A0-02DA-41B9-A457-91A3A3B1E429}" presName="root" presStyleCnt="0">
        <dgm:presLayoutVars>
          <dgm:dir/>
          <dgm:resizeHandles val="exact"/>
        </dgm:presLayoutVars>
      </dgm:prSet>
      <dgm:spPr/>
    </dgm:pt>
    <dgm:pt modelId="{4FAA4965-1442-4DE5-B6F2-13CE0523086B}" type="pres">
      <dgm:prSet presAssocID="{2C9C1AC6-FCD0-4833-A3C8-12ACCDE863DC}" presName="compNode" presStyleCnt="0"/>
      <dgm:spPr/>
    </dgm:pt>
    <dgm:pt modelId="{D2A87573-FE4B-4AA2-B179-1F2A82B3AC62}" type="pres">
      <dgm:prSet presAssocID="{2C9C1AC6-FCD0-4833-A3C8-12ACCDE863DC}" presName="bgRect" presStyleLbl="bgShp" presStyleIdx="0" presStyleCnt="3"/>
      <dgm:spPr/>
    </dgm:pt>
    <dgm:pt modelId="{1C8D6499-E060-4E70-9879-C38B07E363CB}" type="pres">
      <dgm:prSet presAssocID="{2C9C1AC6-FCD0-4833-A3C8-12ACCDE863D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C524FD86-8D7D-4696-B3BD-741081BEE4E9}" type="pres">
      <dgm:prSet presAssocID="{2C9C1AC6-FCD0-4833-A3C8-12ACCDE863DC}" presName="spaceRect" presStyleCnt="0"/>
      <dgm:spPr/>
    </dgm:pt>
    <dgm:pt modelId="{CD369125-5162-4002-849B-FFFA86ABC545}" type="pres">
      <dgm:prSet presAssocID="{2C9C1AC6-FCD0-4833-A3C8-12ACCDE863DC}" presName="parTx" presStyleLbl="revTx" presStyleIdx="0" presStyleCnt="4">
        <dgm:presLayoutVars>
          <dgm:chMax val="0"/>
          <dgm:chPref val="0"/>
        </dgm:presLayoutVars>
      </dgm:prSet>
      <dgm:spPr/>
    </dgm:pt>
    <dgm:pt modelId="{8822145B-1E60-42CB-B875-7844787E04D5}" type="pres">
      <dgm:prSet presAssocID="{E82689AF-8670-4AAF-9AD7-C588A6787950}" presName="sibTrans" presStyleCnt="0"/>
      <dgm:spPr/>
    </dgm:pt>
    <dgm:pt modelId="{AD1DAA39-1628-4C58-8E90-F3B106D1C402}" type="pres">
      <dgm:prSet presAssocID="{5320C1E0-FA2B-4FE4-83FF-4B3A75AD4BFB}" presName="compNode" presStyleCnt="0"/>
      <dgm:spPr/>
    </dgm:pt>
    <dgm:pt modelId="{19CAF0C0-CF15-4717-A3A4-8871F006F5F8}" type="pres">
      <dgm:prSet presAssocID="{5320C1E0-FA2B-4FE4-83FF-4B3A75AD4BFB}" presName="bgRect" presStyleLbl="bgShp" presStyleIdx="1" presStyleCnt="3"/>
      <dgm:spPr/>
    </dgm:pt>
    <dgm:pt modelId="{E49B874F-B67B-4AE3-8942-05FC53F59F29}" type="pres">
      <dgm:prSet presAssocID="{5320C1E0-FA2B-4FE4-83FF-4B3A75AD4BF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0A2964BD-5D94-4A05-BD6A-2862CA5882BF}" type="pres">
      <dgm:prSet presAssocID="{5320C1E0-FA2B-4FE4-83FF-4B3A75AD4BFB}" presName="spaceRect" presStyleCnt="0"/>
      <dgm:spPr/>
    </dgm:pt>
    <dgm:pt modelId="{58CDED76-60FB-4085-AE72-36B6BE60AD41}" type="pres">
      <dgm:prSet presAssocID="{5320C1E0-FA2B-4FE4-83FF-4B3A75AD4BFB}" presName="parTx" presStyleLbl="revTx" presStyleIdx="1" presStyleCnt="4">
        <dgm:presLayoutVars>
          <dgm:chMax val="0"/>
          <dgm:chPref val="0"/>
        </dgm:presLayoutVars>
      </dgm:prSet>
      <dgm:spPr/>
    </dgm:pt>
    <dgm:pt modelId="{8324C7E9-8F0C-481D-B3DF-4DB90EC803A6}" type="pres">
      <dgm:prSet presAssocID="{5320C1E0-FA2B-4FE4-83FF-4B3A75AD4BFB}" presName="desTx" presStyleLbl="revTx" presStyleIdx="2" presStyleCnt="4" custLinFactNeighborX="-83" custLinFactNeighborY="1597">
        <dgm:presLayoutVars/>
      </dgm:prSet>
      <dgm:spPr/>
    </dgm:pt>
    <dgm:pt modelId="{702D66A2-74ED-4093-ADB3-E4587F64708B}" type="pres">
      <dgm:prSet presAssocID="{1BC44EB2-9CF3-442E-87D2-7C6BCBCBF644}" presName="sibTrans" presStyleCnt="0"/>
      <dgm:spPr/>
    </dgm:pt>
    <dgm:pt modelId="{5A2CD7B1-5EE8-469B-BE34-10E1E5CE414A}" type="pres">
      <dgm:prSet presAssocID="{46767F42-06A1-4CA0-96B1-2590344D0D78}" presName="compNode" presStyleCnt="0"/>
      <dgm:spPr/>
    </dgm:pt>
    <dgm:pt modelId="{201D566A-FF32-4760-A479-E6ECCB1EC1C5}" type="pres">
      <dgm:prSet presAssocID="{46767F42-06A1-4CA0-96B1-2590344D0D78}" presName="bgRect" presStyleLbl="bgShp" presStyleIdx="2" presStyleCnt="3"/>
      <dgm:spPr/>
    </dgm:pt>
    <dgm:pt modelId="{AD7CA5B2-1E75-49FF-BA44-6CD2E7FBDBA8}" type="pres">
      <dgm:prSet presAssocID="{46767F42-06A1-4CA0-96B1-2590344D0D7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ing Cards"/>
        </a:ext>
      </dgm:extLst>
    </dgm:pt>
    <dgm:pt modelId="{26DFE7D1-3019-47A6-919E-9427632C5CCC}" type="pres">
      <dgm:prSet presAssocID="{46767F42-06A1-4CA0-96B1-2590344D0D78}" presName="spaceRect" presStyleCnt="0"/>
      <dgm:spPr/>
    </dgm:pt>
    <dgm:pt modelId="{B00A35DF-5DD6-49FA-A789-79233F0B9BC4}" type="pres">
      <dgm:prSet presAssocID="{46767F42-06A1-4CA0-96B1-2590344D0D7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56ACE28-D199-4748-9C52-334A20BA088C}" type="presOf" srcId="{558C742D-39B8-4190-9F69-B2AC40590623}" destId="{8324C7E9-8F0C-481D-B3DF-4DB90EC803A6}" srcOrd="0" destOrd="1" presId="urn:microsoft.com/office/officeart/2018/2/layout/IconVerticalSolidList"/>
    <dgm:cxn modelId="{DBC32C4A-9FB1-4B33-A278-AF26D66E7B02}" srcId="{5320C1E0-FA2B-4FE4-83FF-4B3A75AD4BFB}" destId="{3295DEEA-B0FE-4AF6-B421-E6CB57AEBF54}" srcOrd="0" destOrd="0" parTransId="{994A0451-50B3-4099-93CE-D899F7F82AA3}" sibTransId="{D206283D-2CD6-4E71-8A7A-73A407F6DA91}"/>
    <dgm:cxn modelId="{139BB26C-C94A-4609-9DFF-1C8266F53735}" type="presOf" srcId="{2C9C1AC6-FCD0-4833-A3C8-12ACCDE863DC}" destId="{CD369125-5162-4002-849B-FFFA86ABC545}" srcOrd="0" destOrd="0" presId="urn:microsoft.com/office/officeart/2018/2/layout/IconVerticalSolidList"/>
    <dgm:cxn modelId="{74A51050-F1A9-4166-AA90-9B5455EA7E82}" type="presOf" srcId="{46767F42-06A1-4CA0-96B1-2590344D0D78}" destId="{B00A35DF-5DD6-49FA-A789-79233F0B9BC4}" srcOrd="0" destOrd="0" presId="urn:microsoft.com/office/officeart/2018/2/layout/IconVerticalSolidList"/>
    <dgm:cxn modelId="{41052B54-3A52-4DD3-946C-B4DC392BC25E}" type="presOf" srcId="{3295DEEA-B0FE-4AF6-B421-E6CB57AEBF54}" destId="{8324C7E9-8F0C-481D-B3DF-4DB90EC803A6}" srcOrd="0" destOrd="0" presId="urn:microsoft.com/office/officeart/2018/2/layout/IconVerticalSolidList"/>
    <dgm:cxn modelId="{77902A7A-E8A3-42CA-AC0D-629EDD2F3CDC}" srcId="{9B3C22A0-02DA-41B9-A457-91A3A3B1E429}" destId="{5320C1E0-FA2B-4FE4-83FF-4B3A75AD4BFB}" srcOrd="1" destOrd="0" parTransId="{F7055755-B2BB-4880-AD7D-D9404B96B005}" sibTransId="{1BC44EB2-9CF3-442E-87D2-7C6BCBCBF644}"/>
    <dgm:cxn modelId="{5532769F-7AAB-41AA-896E-704AF74D0C20}" type="presOf" srcId="{9B3C22A0-02DA-41B9-A457-91A3A3B1E429}" destId="{18BBBA4E-63B8-4CAD-A3AD-BC92BC482F9D}" srcOrd="0" destOrd="0" presId="urn:microsoft.com/office/officeart/2018/2/layout/IconVerticalSolidList"/>
    <dgm:cxn modelId="{A9DE76AB-D979-46D8-95C2-73AD5B112F6A}" srcId="{9B3C22A0-02DA-41B9-A457-91A3A3B1E429}" destId="{46767F42-06A1-4CA0-96B1-2590344D0D78}" srcOrd="2" destOrd="0" parTransId="{FAAE02A9-9983-4614-BC88-AA86776755CE}" sibTransId="{C3C92469-B9DD-413B-A551-DB9F27BCBCC6}"/>
    <dgm:cxn modelId="{81D907BB-0EFF-4D54-864A-A831A4CE0DA5}" type="presOf" srcId="{5320C1E0-FA2B-4FE4-83FF-4B3A75AD4BFB}" destId="{58CDED76-60FB-4085-AE72-36B6BE60AD41}" srcOrd="0" destOrd="0" presId="urn:microsoft.com/office/officeart/2018/2/layout/IconVerticalSolidList"/>
    <dgm:cxn modelId="{430D46C9-3D3D-4662-9587-2DEC5E2B8F45}" srcId="{9B3C22A0-02DA-41B9-A457-91A3A3B1E429}" destId="{2C9C1AC6-FCD0-4833-A3C8-12ACCDE863DC}" srcOrd="0" destOrd="0" parTransId="{3E96D061-E084-42FB-BE46-FF4C3D65CC2B}" sibTransId="{E82689AF-8670-4AAF-9AD7-C588A6787950}"/>
    <dgm:cxn modelId="{4406ECFF-9716-46C8-B8D8-215CA5D2A546}" srcId="{5320C1E0-FA2B-4FE4-83FF-4B3A75AD4BFB}" destId="{558C742D-39B8-4190-9F69-B2AC40590623}" srcOrd="1" destOrd="0" parTransId="{2D5D7DC8-A0A3-498C-B4C1-E88110026317}" sibTransId="{D988A8C8-FCDF-4C7C-8A0D-EFC03D3E8D6A}"/>
    <dgm:cxn modelId="{35D85F36-85F7-45F3-9C59-BA84B6CDFD1B}" type="presParOf" srcId="{18BBBA4E-63B8-4CAD-A3AD-BC92BC482F9D}" destId="{4FAA4965-1442-4DE5-B6F2-13CE0523086B}" srcOrd="0" destOrd="0" presId="urn:microsoft.com/office/officeart/2018/2/layout/IconVerticalSolidList"/>
    <dgm:cxn modelId="{6E5A9D1E-43CE-4495-ADB3-767C8BD92F90}" type="presParOf" srcId="{4FAA4965-1442-4DE5-B6F2-13CE0523086B}" destId="{D2A87573-FE4B-4AA2-B179-1F2A82B3AC62}" srcOrd="0" destOrd="0" presId="urn:microsoft.com/office/officeart/2018/2/layout/IconVerticalSolidList"/>
    <dgm:cxn modelId="{3222DA2C-F1FF-4054-A617-2AD5E7474647}" type="presParOf" srcId="{4FAA4965-1442-4DE5-B6F2-13CE0523086B}" destId="{1C8D6499-E060-4E70-9879-C38B07E363CB}" srcOrd="1" destOrd="0" presId="urn:microsoft.com/office/officeart/2018/2/layout/IconVerticalSolidList"/>
    <dgm:cxn modelId="{DCADCCF4-98BF-43FB-9B21-AA18D383B316}" type="presParOf" srcId="{4FAA4965-1442-4DE5-B6F2-13CE0523086B}" destId="{C524FD86-8D7D-4696-B3BD-741081BEE4E9}" srcOrd="2" destOrd="0" presId="urn:microsoft.com/office/officeart/2018/2/layout/IconVerticalSolidList"/>
    <dgm:cxn modelId="{A090D865-7471-4A33-A2CD-24E14F08CEE0}" type="presParOf" srcId="{4FAA4965-1442-4DE5-B6F2-13CE0523086B}" destId="{CD369125-5162-4002-849B-FFFA86ABC545}" srcOrd="3" destOrd="0" presId="urn:microsoft.com/office/officeart/2018/2/layout/IconVerticalSolidList"/>
    <dgm:cxn modelId="{6E87BD5D-8F29-41DF-962E-79B94214788D}" type="presParOf" srcId="{18BBBA4E-63B8-4CAD-A3AD-BC92BC482F9D}" destId="{8822145B-1E60-42CB-B875-7844787E04D5}" srcOrd="1" destOrd="0" presId="urn:microsoft.com/office/officeart/2018/2/layout/IconVerticalSolidList"/>
    <dgm:cxn modelId="{F4AFA685-B7A7-4EF0-932D-C115F313883C}" type="presParOf" srcId="{18BBBA4E-63B8-4CAD-A3AD-BC92BC482F9D}" destId="{AD1DAA39-1628-4C58-8E90-F3B106D1C402}" srcOrd="2" destOrd="0" presId="urn:microsoft.com/office/officeart/2018/2/layout/IconVerticalSolidList"/>
    <dgm:cxn modelId="{BCBB000D-D30F-4C97-9B64-524FFD509703}" type="presParOf" srcId="{AD1DAA39-1628-4C58-8E90-F3B106D1C402}" destId="{19CAF0C0-CF15-4717-A3A4-8871F006F5F8}" srcOrd="0" destOrd="0" presId="urn:microsoft.com/office/officeart/2018/2/layout/IconVerticalSolidList"/>
    <dgm:cxn modelId="{1F640E40-5DCB-4639-BE63-154D828F88EB}" type="presParOf" srcId="{AD1DAA39-1628-4C58-8E90-F3B106D1C402}" destId="{E49B874F-B67B-4AE3-8942-05FC53F59F29}" srcOrd="1" destOrd="0" presId="urn:microsoft.com/office/officeart/2018/2/layout/IconVerticalSolidList"/>
    <dgm:cxn modelId="{4E02ADA1-7479-4D9E-B022-9A5A8D0AF67A}" type="presParOf" srcId="{AD1DAA39-1628-4C58-8E90-F3B106D1C402}" destId="{0A2964BD-5D94-4A05-BD6A-2862CA5882BF}" srcOrd="2" destOrd="0" presId="urn:microsoft.com/office/officeart/2018/2/layout/IconVerticalSolidList"/>
    <dgm:cxn modelId="{ADAAF97E-7BBF-4F1B-B578-F88AA8D12706}" type="presParOf" srcId="{AD1DAA39-1628-4C58-8E90-F3B106D1C402}" destId="{58CDED76-60FB-4085-AE72-36B6BE60AD41}" srcOrd="3" destOrd="0" presId="urn:microsoft.com/office/officeart/2018/2/layout/IconVerticalSolidList"/>
    <dgm:cxn modelId="{243925E1-CBA2-458A-A502-BAEE9A37F56F}" type="presParOf" srcId="{AD1DAA39-1628-4C58-8E90-F3B106D1C402}" destId="{8324C7E9-8F0C-481D-B3DF-4DB90EC803A6}" srcOrd="4" destOrd="0" presId="urn:microsoft.com/office/officeart/2018/2/layout/IconVerticalSolidList"/>
    <dgm:cxn modelId="{2A460A65-BF10-4ACD-B967-05D38DFD3AFD}" type="presParOf" srcId="{18BBBA4E-63B8-4CAD-A3AD-BC92BC482F9D}" destId="{702D66A2-74ED-4093-ADB3-E4587F64708B}" srcOrd="3" destOrd="0" presId="urn:microsoft.com/office/officeart/2018/2/layout/IconVerticalSolidList"/>
    <dgm:cxn modelId="{27C04FD3-8C46-4FDE-B560-F129B38A855D}" type="presParOf" srcId="{18BBBA4E-63B8-4CAD-A3AD-BC92BC482F9D}" destId="{5A2CD7B1-5EE8-469B-BE34-10E1E5CE414A}" srcOrd="4" destOrd="0" presId="urn:microsoft.com/office/officeart/2018/2/layout/IconVerticalSolidList"/>
    <dgm:cxn modelId="{B742074D-529F-452C-AE04-038BDFC90F1B}" type="presParOf" srcId="{5A2CD7B1-5EE8-469B-BE34-10E1E5CE414A}" destId="{201D566A-FF32-4760-A479-E6ECCB1EC1C5}" srcOrd="0" destOrd="0" presId="urn:microsoft.com/office/officeart/2018/2/layout/IconVerticalSolidList"/>
    <dgm:cxn modelId="{F19CD4E6-0488-4D9E-9482-DE2D13F3F268}" type="presParOf" srcId="{5A2CD7B1-5EE8-469B-BE34-10E1E5CE414A}" destId="{AD7CA5B2-1E75-49FF-BA44-6CD2E7FBDBA8}" srcOrd="1" destOrd="0" presId="urn:microsoft.com/office/officeart/2018/2/layout/IconVerticalSolidList"/>
    <dgm:cxn modelId="{8E6406FD-8663-49F6-A8F9-53FB64F3A5CC}" type="presParOf" srcId="{5A2CD7B1-5EE8-469B-BE34-10E1E5CE414A}" destId="{26DFE7D1-3019-47A6-919E-9427632C5CCC}" srcOrd="2" destOrd="0" presId="urn:microsoft.com/office/officeart/2018/2/layout/IconVerticalSolidList"/>
    <dgm:cxn modelId="{3FA4894D-CD45-416C-A35A-DB02B8F17ACD}" type="presParOf" srcId="{5A2CD7B1-5EE8-469B-BE34-10E1E5CE414A}" destId="{B00A35DF-5DD6-49FA-A789-79233F0B9BC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FB4877-990B-4A6E-A819-6AA35015D0AF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D2672F8-75DA-417D-8326-6282FA4F26F8}">
      <dgm:prSet/>
      <dgm:spPr/>
      <dgm:t>
        <a:bodyPr/>
        <a:lstStyle/>
        <a:p>
          <a:r>
            <a:rPr lang="en-US"/>
            <a:t>We assume all players are rational. It requires:</a:t>
          </a:r>
        </a:p>
      </dgm:t>
    </dgm:pt>
    <dgm:pt modelId="{0543B346-C347-4485-8871-E930F0336D86}" type="parTrans" cxnId="{190FBE30-0B3A-4D66-BAA5-F1C9CA00C5BD}">
      <dgm:prSet/>
      <dgm:spPr/>
      <dgm:t>
        <a:bodyPr/>
        <a:lstStyle/>
        <a:p>
          <a:endParaRPr lang="en-US"/>
        </a:p>
      </dgm:t>
    </dgm:pt>
    <dgm:pt modelId="{A1A21FC8-2D80-4BEF-97C2-3A6D5DFAAC53}" type="sibTrans" cxnId="{190FBE30-0B3A-4D66-BAA5-F1C9CA00C5BD}">
      <dgm:prSet/>
      <dgm:spPr/>
      <dgm:t>
        <a:bodyPr/>
        <a:lstStyle/>
        <a:p>
          <a:endParaRPr lang="en-US"/>
        </a:p>
      </dgm:t>
    </dgm:pt>
    <dgm:pt modelId="{5E88257E-9A5F-456E-8F22-5DE194C21FFC}">
      <dgm:prSet/>
      <dgm:spPr/>
      <dgm:t>
        <a:bodyPr/>
        <a:lstStyle/>
        <a:p>
          <a:r>
            <a:rPr lang="en-US"/>
            <a:t>Every player maximizes his utility and that he knows the rules of the game: players, strategy in each contingency, and resulting payoffs in each case.</a:t>
          </a:r>
        </a:p>
      </dgm:t>
    </dgm:pt>
    <dgm:pt modelId="{2959583D-91BF-4FCE-AE7D-54F91BB30518}" type="parTrans" cxnId="{1DC85489-C7F1-415E-8553-6B27E2F698A0}">
      <dgm:prSet/>
      <dgm:spPr/>
      <dgm:t>
        <a:bodyPr/>
        <a:lstStyle/>
        <a:p>
          <a:endParaRPr lang="en-US"/>
        </a:p>
      </dgm:t>
    </dgm:pt>
    <dgm:pt modelId="{212E01C2-C710-4E30-84B5-B4563E5104A3}" type="sibTrans" cxnId="{1DC85489-C7F1-415E-8553-6B27E2F698A0}">
      <dgm:prSet/>
      <dgm:spPr/>
      <dgm:t>
        <a:bodyPr/>
        <a:lstStyle/>
        <a:p>
          <a:endParaRPr lang="en-US"/>
        </a:p>
      </dgm:t>
    </dgm:pt>
    <dgm:pt modelId="{EDC151E2-A57A-4F59-BC1E-547011586231}">
      <dgm:prSet/>
      <dgm:spPr/>
      <dgm:t>
        <a:bodyPr/>
        <a:lstStyle/>
        <a:p>
          <a:r>
            <a:rPr lang="en-US"/>
            <a:t>Every player knows that every player knows the rules of the game, and every player knows that every player knows … ad infinitum.</a:t>
          </a:r>
        </a:p>
      </dgm:t>
    </dgm:pt>
    <dgm:pt modelId="{2EDC6826-ECC1-4C62-9B40-0C20EF4F61DA}" type="parTrans" cxnId="{D52AB313-E456-43F2-8E37-AD4E3AB93133}">
      <dgm:prSet/>
      <dgm:spPr/>
      <dgm:t>
        <a:bodyPr/>
        <a:lstStyle/>
        <a:p>
          <a:endParaRPr lang="en-US"/>
        </a:p>
      </dgm:t>
    </dgm:pt>
    <dgm:pt modelId="{0773E789-10AE-4533-B73D-8F7B9E077F71}" type="sibTrans" cxnId="{D52AB313-E456-43F2-8E37-AD4E3AB93133}">
      <dgm:prSet/>
      <dgm:spPr/>
      <dgm:t>
        <a:bodyPr/>
        <a:lstStyle/>
        <a:p>
          <a:endParaRPr lang="en-US"/>
        </a:p>
      </dgm:t>
    </dgm:pt>
    <dgm:pt modelId="{395B31C4-57CE-4FC8-9B7A-38A0970021C4}">
      <dgm:prSet/>
      <dgm:spPr/>
      <dgm:t>
        <a:bodyPr/>
        <a:lstStyle/>
        <a:p>
          <a:r>
            <a:rPr lang="en-US"/>
            <a:t>This assumption is also known as “common knowledge of rationality.”</a:t>
          </a:r>
        </a:p>
      </dgm:t>
    </dgm:pt>
    <dgm:pt modelId="{6869BF68-62A2-43BC-8627-640D80E1276E}" type="parTrans" cxnId="{BC7395EB-0C9F-4EFE-B0BB-4294CCE4A06D}">
      <dgm:prSet/>
      <dgm:spPr/>
      <dgm:t>
        <a:bodyPr/>
        <a:lstStyle/>
        <a:p>
          <a:endParaRPr lang="en-US"/>
        </a:p>
      </dgm:t>
    </dgm:pt>
    <dgm:pt modelId="{B6C887EC-EAA0-44AE-9A0E-F3E1C04C79BA}" type="sibTrans" cxnId="{BC7395EB-0C9F-4EFE-B0BB-4294CCE4A06D}">
      <dgm:prSet/>
      <dgm:spPr/>
      <dgm:t>
        <a:bodyPr/>
        <a:lstStyle/>
        <a:p>
          <a:endParaRPr lang="en-US"/>
        </a:p>
      </dgm:t>
    </dgm:pt>
    <dgm:pt modelId="{19398769-D7B7-4D02-B373-D2A5E8CABC3B}">
      <dgm:prSet/>
      <dgm:spPr/>
      <dgm:t>
        <a:bodyPr/>
        <a:lstStyle/>
        <a:p>
          <a:r>
            <a:rPr lang="en-US"/>
            <a:t>It guarantees that every player can put herself in the shoes of her opponent at any stage of the game to anticipate her moves.</a:t>
          </a:r>
        </a:p>
      </dgm:t>
    </dgm:pt>
    <dgm:pt modelId="{F7BCA842-5D3F-4290-BE8C-4AEC4CBC8AEF}" type="parTrans" cxnId="{09F9A101-5B61-46FA-B825-77E1B399A8C7}">
      <dgm:prSet/>
      <dgm:spPr/>
      <dgm:t>
        <a:bodyPr/>
        <a:lstStyle/>
        <a:p>
          <a:endParaRPr lang="en-US"/>
        </a:p>
      </dgm:t>
    </dgm:pt>
    <dgm:pt modelId="{A5AC13A3-9CBF-47F1-8B2D-D0DBA7C0C3B9}" type="sibTrans" cxnId="{09F9A101-5B61-46FA-B825-77E1B399A8C7}">
      <dgm:prSet/>
      <dgm:spPr/>
      <dgm:t>
        <a:bodyPr/>
        <a:lstStyle/>
        <a:p>
          <a:endParaRPr lang="en-US"/>
        </a:p>
      </dgm:t>
    </dgm:pt>
    <dgm:pt modelId="{357772C8-03D2-4A3D-849F-B9D5629AEBF9}" type="pres">
      <dgm:prSet presAssocID="{03FB4877-990B-4A6E-A819-6AA35015D0AF}" presName="Name0" presStyleCnt="0">
        <dgm:presLayoutVars>
          <dgm:dir/>
          <dgm:animLvl val="lvl"/>
          <dgm:resizeHandles val="exact"/>
        </dgm:presLayoutVars>
      </dgm:prSet>
      <dgm:spPr/>
    </dgm:pt>
    <dgm:pt modelId="{C71785DA-6DC5-43D5-BF0F-64A5B7727051}" type="pres">
      <dgm:prSet presAssocID="{395B31C4-57CE-4FC8-9B7A-38A0970021C4}" presName="boxAndChildren" presStyleCnt="0"/>
      <dgm:spPr/>
    </dgm:pt>
    <dgm:pt modelId="{BA67E9CE-6FD9-49AA-AE29-497613A82105}" type="pres">
      <dgm:prSet presAssocID="{395B31C4-57CE-4FC8-9B7A-38A0970021C4}" presName="parentTextBox" presStyleLbl="alignNode1" presStyleIdx="0" presStyleCnt="2"/>
      <dgm:spPr/>
    </dgm:pt>
    <dgm:pt modelId="{2E82271F-63A9-4757-B1F2-AAF29D295224}" type="pres">
      <dgm:prSet presAssocID="{395B31C4-57CE-4FC8-9B7A-38A0970021C4}" presName="descendantBox" presStyleLbl="bgAccFollowNode1" presStyleIdx="0" presStyleCnt="2"/>
      <dgm:spPr/>
    </dgm:pt>
    <dgm:pt modelId="{FDCF5C84-80EC-4CCA-873F-0BCB543D0A19}" type="pres">
      <dgm:prSet presAssocID="{A1A21FC8-2D80-4BEF-97C2-3A6D5DFAAC53}" presName="sp" presStyleCnt="0"/>
      <dgm:spPr/>
    </dgm:pt>
    <dgm:pt modelId="{6E790DA0-CA49-46B2-8EDF-6CEAA2FA4FBD}" type="pres">
      <dgm:prSet presAssocID="{9D2672F8-75DA-417D-8326-6282FA4F26F8}" presName="arrowAndChildren" presStyleCnt="0"/>
      <dgm:spPr/>
    </dgm:pt>
    <dgm:pt modelId="{8526ED0C-56DF-4BA9-A68C-11CA41D77A9F}" type="pres">
      <dgm:prSet presAssocID="{9D2672F8-75DA-417D-8326-6282FA4F26F8}" presName="parentTextArrow" presStyleLbl="node1" presStyleIdx="0" presStyleCnt="0"/>
      <dgm:spPr/>
    </dgm:pt>
    <dgm:pt modelId="{3427A089-02A9-4145-B006-CA50D540F783}" type="pres">
      <dgm:prSet presAssocID="{9D2672F8-75DA-417D-8326-6282FA4F26F8}" presName="arrow" presStyleLbl="alignNode1" presStyleIdx="1" presStyleCnt="2"/>
      <dgm:spPr/>
    </dgm:pt>
    <dgm:pt modelId="{6B38F0C5-8E5C-4BAC-B42A-833B243FD155}" type="pres">
      <dgm:prSet presAssocID="{9D2672F8-75DA-417D-8326-6282FA4F26F8}" presName="descendantArrow" presStyleLbl="bgAccFollowNode1" presStyleIdx="1" presStyleCnt="2"/>
      <dgm:spPr/>
    </dgm:pt>
  </dgm:ptLst>
  <dgm:cxnLst>
    <dgm:cxn modelId="{09F9A101-5B61-46FA-B825-77E1B399A8C7}" srcId="{395B31C4-57CE-4FC8-9B7A-38A0970021C4}" destId="{19398769-D7B7-4D02-B373-D2A5E8CABC3B}" srcOrd="0" destOrd="0" parTransId="{F7BCA842-5D3F-4290-BE8C-4AEC4CBC8AEF}" sibTransId="{A5AC13A3-9CBF-47F1-8B2D-D0DBA7C0C3B9}"/>
    <dgm:cxn modelId="{BDF95211-8104-4F20-A71F-590D10B543AD}" type="presOf" srcId="{03FB4877-990B-4A6E-A819-6AA35015D0AF}" destId="{357772C8-03D2-4A3D-849F-B9D5629AEBF9}" srcOrd="0" destOrd="0" presId="urn:microsoft.com/office/officeart/2016/7/layout/VerticalDownArrowProcess"/>
    <dgm:cxn modelId="{D52AB313-E456-43F2-8E37-AD4E3AB93133}" srcId="{9D2672F8-75DA-417D-8326-6282FA4F26F8}" destId="{EDC151E2-A57A-4F59-BC1E-547011586231}" srcOrd="1" destOrd="0" parTransId="{2EDC6826-ECC1-4C62-9B40-0C20EF4F61DA}" sibTransId="{0773E789-10AE-4533-B73D-8F7B9E077F71}"/>
    <dgm:cxn modelId="{C4D06219-5F95-4609-AF5D-64FEAFB9DDF7}" type="presOf" srcId="{EDC151E2-A57A-4F59-BC1E-547011586231}" destId="{6B38F0C5-8E5C-4BAC-B42A-833B243FD155}" srcOrd="0" destOrd="1" presId="urn:microsoft.com/office/officeart/2016/7/layout/VerticalDownArrowProcess"/>
    <dgm:cxn modelId="{190FBE30-0B3A-4D66-BAA5-F1C9CA00C5BD}" srcId="{03FB4877-990B-4A6E-A819-6AA35015D0AF}" destId="{9D2672F8-75DA-417D-8326-6282FA4F26F8}" srcOrd="0" destOrd="0" parTransId="{0543B346-C347-4485-8871-E930F0336D86}" sibTransId="{A1A21FC8-2D80-4BEF-97C2-3A6D5DFAAC53}"/>
    <dgm:cxn modelId="{FB4A9033-C9C3-4975-8840-8B363AE46300}" type="presOf" srcId="{19398769-D7B7-4D02-B373-D2A5E8CABC3B}" destId="{2E82271F-63A9-4757-B1F2-AAF29D295224}" srcOrd="0" destOrd="0" presId="urn:microsoft.com/office/officeart/2016/7/layout/VerticalDownArrowProcess"/>
    <dgm:cxn modelId="{DB7B876B-3DBB-42D7-A320-4F5F9471E61C}" type="presOf" srcId="{9D2672F8-75DA-417D-8326-6282FA4F26F8}" destId="{8526ED0C-56DF-4BA9-A68C-11CA41D77A9F}" srcOrd="0" destOrd="0" presId="urn:microsoft.com/office/officeart/2016/7/layout/VerticalDownArrowProcess"/>
    <dgm:cxn modelId="{1DC85489-C7F1-415E-8553-6B27E2F698A0}" srcId="{9D2672F8-75DA-417D-8326-6282FA4F26F8}" destId="{5E88257E-9A5F-456E-8F22-5DE194C21FFC}" srcOrd="0" destOrd="0" parTransId="{2959583D-91BF-4FCE-AE7D-54F91BB30518}" sibTransId="{212E01C2-C710-4E30-84B5-B4563E5104A3}"/>
    <dgm:cxn modelId="{DCCF8F94-ED70-400B-9176-7965EDE142E5}" type="presOf" srcId="{9D2672F8-75DA-417D-8326-6282FA4F26F8}" destId="{3427A089-02A9-4145-B006-CA50D540F783}" srcOrd="1" destOrd="0" presId="urn:microsoft.com/office/officeart/2016/7/layout/VerticalDownArrowProcess"/>
    <dgm:cxn modelId="{C79ECA95-6702-4356-8221-D5C4D1CBC706}" type="presOf" srcId="{5E88257E-9A5F-456E-8F22-5DE194C21FFC}" destId="{6B38F0C5-8E5C-4BAC-B42A-833B243FD155}" srcOrd="0" destOrd="0" presId="urn:microsoft.com/office/officeart/2016/7/layout/VerticalDownArrowProcess"/>
    <dgm:cxn modelId="{551445CB-3998-4E9D-A717-1CF69F48D03B}" type="presOf" srcId="{395B31C4-57CE-4FC8-9B7A-38A0970021C4}" destId="{BA67E9CE-6FD9-49AA-AE29-497613A82105}" srcOrd="0" destOrd="0" presId="urn:microsoft.com/office/officeart/2016/7/layout/VerticalDownArrowProcess"/>
    <dgm:cxn modelId="{BC7395EB-0C9F-4EFE-B0BB-4294CCE4A06D}" srcId="{03FB4877-990B-4A6E-A819-6AA35015D0AF}" destId="{395B31C4-57CE-4FC8-9B7A-38A0970021C4}" srcOrd="1" destOrd="0" parTransId="{6869BF68-62A2-43BC-8627-640D80E1276E}" sibTransId="{B6C887EC-EAA0-44AE-9A0E-F3E1C04C79BA}"/>
    <dgm:cxn modelId="{18C82C40-9C00-4BFF-9955-C26E5829803A}" type="presParOf" srcId="{357772C8-03D2-4A3D-849F-B9D5629AEBF9}" destId="{C71785DA-6DC5-43D5-BF0F-64A5B7727051}" srcOrd="0" destOrd="0" presId="urn:microsoft.com/office/officeart/2016/7/layout/VerticalDownArrowProcess"/>
    <dgm:cxn modelId="{D7A59402-05B7-4615-80B4-24F6C59692F0}" type="presParOf" srcId="{C71785DA-6DC5-43D5-BF0F-64A5B7727051}" destId="{BA67E9CE-6FD9-49AA-AE29-497613A82105}" srcOrd="0" destOrd="0" presId="urn:microsoft.com/office/officeart/2016/7/layout/VerticalDownArrowProcess"/>
    <dgm:cxn modelId="{59F76805-0F31-4D7E-9636-80C9D4B5E04D}" type="presParOf" srcId="{C71785DA-6DC5-43D5-BF0F-64A5B7727051}" destId="{2E82271F-63A9-4757-B1F2-AAF29D295224}" srcOrd="1" destOrd="0" presId="urn:microsoft.com/office/officeart/2016/7/layout/VerticalDownArrowProcess"/>
    <dgm:cxn modelId="{E7F622CE-94AE-423B-B3EB-C4F2AA89C315}" type="presParOf" srcId="{357772C8-03D2-4A3D-849F-B9D5629AEBF9}" destId="{FDCF5C84-80EC-4CCA-873F-0BCB543D0A19}" srcOrd="1" destOrd="0" presId="urn:microsoft.com/office/officeart/2016/7/layout/VerticalDownArrowProcess"/>
    <dgm:cxn modelId="{6F9795FD-CCA8-4441-B107-77258BDD486C}" type="presParOf" srcId="{357772C8-03D2-4A3D-849F-B9D5629AEBF9}" destId="{6E790DA0-CA49-46B2-8EDF-6CEAA2FA4FBD}" srcOrd="2" destOrd="0" presId="urn:microsoft.com/office/officeart/2016/7/layout/VerticalDownArrowProcess"/>
    <dgm:cxn modelId="{E6BF7106-BD9E-4A2C-A324-AA9D83F87F7F}" type="presParOf" srcId="{6E790DA0-CA49-46B2-8EDF-6CEAA2FA4FBD}" destId="{8526ED0C-56DF-4BA9-A68C-11CA41D77A9F}" srcOrd="0" destOrd="0" presId="urn:microsoft.com/office/officeart/2016/7/layout/VerticalDownArrowProcess"/>
    <dgm:cxn modelId="{CF3893DE-8582-4C22-B23B-900E785E1D2E}" type="presParOf" srcId="{6E790DA0-CA49-46B2-8EDF-6CEAA2FA4FBD}" destId="{3427A089-02A9-4145-B006-CA50D540F783}" srcOrd="1" destOrd="0" presId="urn:microsoft.com/office/officeart/2016/7/layout/VerticalDownArrowProcess"/>
    <dgm:cxn modelId="{86937519-49AE-48B2-A2B3-905690835776}" type="presParOf" srcId="{6E790DA0-CA49-46B2-8EDF-6CEAA2FA4FBD}" destId="{6B38F0C5-8E5C-4BAC-B42A-833B243FD155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BE4295-A0B0-41EF-A450-D10A3C7CA62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2256E05-EAF8-4AC5-A3F4-FF436C07CB9C}">
      <dgm:prSet/>
      <dgm:spPr/>
      <dgm:t>
        <a:bodyPr/>
        <a:lstStyle/>
        <a:p>
          <a:r>
            <a:rPr lang="en-US" i="1"/>
            <a:t>How do we predict the way in which a game will be played?</a:t>
          </a:r>
          <a:endParaRPr lang="en-US"/>
        </a:p>
      </dgm:t>
    </dgm:pt>
    <dgm:pt modelId="{CF389F05-2790-423D-A327-0600A8CC6DA3}" type="parTrans" cxnId="{0DF0DA94-17FD-4CC0-AC3E-1DA4E828FBB8}">
      <dgm:prSet/>
      <dgm:spPr/>
      <dgm:t>
        <a:bodyPr/>
        <a:lstStyle/>
        <a:p>
          <a:endParaRPr lang="en-US"/>
        </a:p>
      </dgm:t>
    </dgm:pt>
    <dgm:pt modelId="{53225604-6F44-41B6-BD21-6FBEFAC3FF98}" type="sibTrans" cxnId="{0DF0DA94-17FD-4CC0-AC3E-1DA4E828FBB8}">
      <dgm:prSet/>
      <dgm:spPr/>
      <dgm:t>
        <a:bodyPr/>
        <a:lstStyle/>
        <a:p>
          <a:endParaRPr lang="en-US"/>
        </a:p>
      </dgm:t>
    </dgm:pt>
    <dgm:pt modelId="{3E2F97E1-05CF-426C-AAED-3A6BD455E3B3}">
      <dgm:prSet/>
      <dgm:spPr/>
      <dgm:t>
        <a:bodyPr/>
        <a:lstStyle/>
        <a:p>
          <a:r>
            <a:rPr lang="en-US" i="1"/>
            <a:t>How can we forecast players’ behavior in a competitive context?</a:t>
          </a:r>
          <a:endParaRPr lang="en-US"/>
        </a:p>
      </dgm:t>
    </dgm:pt>
    <dgm:pt modelId="{02257E3C-C961-4B54-BD8A-29AF8A09DED0}" type="parTrans" cxnId="{B97E078C-2D6B-4444-B156-D47768174FB9}">
      <dgm:prSet/>
      <dgm:spPr/>
      <dgm:t>
        <a:bodyPr/>
        <a:lstStyle/>
        <a:p>
          <a:endParaRPr lang="en-US"/>
        </a:p>
      </dgm:t>
    </dgm:pt>
    <dgm:pt modelId="{E69D7330-560E-45C2-B739-BD7805545211}" type="sibTrans" cxnId="{B97E078C-2D6B-4444-B156-D47768174FB9}">
      <dgm:prSet/>
      <dgm:spPr/>
      <dgm:t>
        <a:bodyPr/>
        <a:lstStyle/>
        <a:p>
          <a:endParaRPr lang="en-US"/>
        </a:p>
      </dgm:t>
    </dgm:pt>
    <dgm:pt modelId="{AF292AAB-B168-4D5A-822A-54EFBE54D4FA}">
      <dgm:prSet/>
      <dgm:spPr/>
      <dgm:t>
        <a:bodyPr/>
        <a:lstStyle/>
        <a:p>
          <a:r>
            <a:rPr lang="en-US"/>
            <a:t>We seek to identify scenarios in which no player has incentive to alter her strategy choice, given the strategy of her opponents.</a:t>
          </a:r>
        </a:p>
      </dgm:t>
    </dgm:pt>
    <dgm:pt modelId="{3AB4ADD4-CB0F-4746-9D23-9C61F0ECD5A7}" type="parTrans" cxnId="{7EDA4BD1-4DAF-4658-AD03-9A9A2052F909}">
      <dgm:prSet/>
      <dgm:spPr/>
      <dgm:t>
        <a:bodyPr/>
        <a:lstStyle/>
        <a:p>
          <a:endParaRPr lang="en-US"/>
        </a:p>
      </dgm:t>
    </dgm:pt>
    <dgm:pt modelId="{A8B17E06-0DA5-4950-A92C-FBF97DFDCE39}" type="sibTrans" cxnId="{7EDA4BD1-4DAF-4658-AD03-9A9A2052F909}">
      <dgm:prSet/>
      <dgm:spPr/>
      <dgm:t>
        <a:bodyPr/>
        <a:lstStyle/>
        <a:p>
          <a:endParaRPr lang="en-US"/>
        </a:p>
      </dgm:t>
    </dgm:pt>
    <dgm:pt modelId="{95B1EF23-D5F9-4F3E-BB0F-00591EA53742}">
      <dgm:prSet/>
      <dgm:spPr/>
      <dgm:t>
        <a:bodyPr/>
        <a:lstStyle/>
        <a:p>
          <a:r>
            <a:rPr lang="en-US" dirty="0"/>
            <a:t>These scenarios are called “equilibria” because players have no incentives to deviate from their strategy choices.</a:t>
          </a:r>
        </a:p>
      </dgm:t>
    </dgm:pt>
    <dgm:pt modelId="{7E34FD1F-1E57-4C5B-9C94-9B5CE4ECE9A2}" type="parTrans" cxnId="{D8710028-CA9F-4548-83AF-324061225533}">
      <dgm:prSet/>
      <dgm:spPr/>
      <dgm:t>
        <a:bodyPr/>
        <a:lstStyle/>
        <a:p>
          <a:endParaRPr lang="en-US"/>
        </a:p>
      </dgm:t>
    </dgm:pt>
    <dgm:pt modelId="{16825346-F472-48E9-9BE6-EF9E2024CCDE}" type="sibTrans" cxnId="{D8710028-CA9F-4548-83AF-324061225533}">
      <dgm:prSet/>
      <dgm:spPr/>
      <dgm:t>
        <a:bodyPr/>
        <a:lstStyle/>
        <a:p>
          <a:endParaRPr lang="en-US"/>
        </a:p>
      </dgm:t>
    </dgm:pt>
    <dgm:pt modelId="{07E860D5-384B-4E47-B974-C6260FF77F26}" type="pres">
      <dgm:prSet presAssocID="{BBBE4295-A0B0-41EF-A450-D10A3C7CA627}" presName="root" presStyleCnt="0">
        <dgm:presLayoutVars>
          <dgm:dir/>
          <dgm:resizeHandles val="exact"/>
        </dgm:presLayoutVars>
      </dgm:prSet>
      <dgm:spPr/>
    </dgm:pt>
    <dgm:pt modelId="{5E8C64CF-6D2B-4AB3-9D55-CCA636636563}" type="pres">
      <dgm:prSet presAssocID="{A2256E05-EAF8-4AC5-A3F4-FF436C07CB9C}" presName="compNode" presStyleCnt="0"/>
      <dgm:spPr/>
    </dgm:pt>
    <dgm:pt modelId="{457B47D0-AE1F-4645-BE2D-86741C59C9E3}" type="pres">
      <dgm:prSet presAssocID="{A2256E05-EAF8-4AC5-A3F4-FF436C07CB9C}" presName="bgRect" presStyleLbl="bgShp" presStyleIdx="0" presStyleCnt="3"/>
      <dgm:spPr/>
    </dgm:pt>
    <dgm:pt modelId="{F0E848FE-43BE-489B-81A4-9CCA7B0CF702}" type="pres">
      <dgm:prSet presAssocID="{A2256E05-EAF8-4AC5-A3F4-FF436C07CB9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ing Cards"/>
        </a:ext>
      </dgm:extLst>
    </dgm:pt>
    <dgm:pt modelId="{4E5DFB2A-4EE8-4EBD-9D7A-6D73505907E2}" type="pres">
      <dgm:prSet presAssocID="{A2256E05-EAF8-4AC5-A3F4-FF436C07CB9C}" presName="spaceRect" presStyleCnt="0"/>
      <dgm:spPr/>
    </dgm:pt>
    <dgm:pt modelId="{34024CE4-3249-4019-B1FF-B832F52802E8}" type="pres">
      <dgm:prSet presAssocID="{A2256E05-EAF8-4AC5-A3F4-FF436C07CB9C}" presName="parTx" presStyleLbl="revTx" presStyleIdx="0" presStyleCnt="4">
        <dgm:presLayoutVars>
          <dgm:chMax val="0"/>
          <dgm:chPref val="0"/>
        </dgm:presLayoutVars>
      </dgm:prSet>
      <dgm:spPr/>
    </dgm:pt>
    <dgm:pt modelId="{13EBADAB-3970-47F3-BF39-728139F333D4}" type="pres">
      <dgm:prSet presAssocID="{A2256E05-EAF8-4AC5-A3F4-FF436C07CB9C}" presName="desTx" presStyleLbl="revTx" presStyleIdx="1" presStyleCnt="4">
        <dgm:presLayoutVars/>
      </dgm:prSet>
      <dgm:spPr/>
    </dgm:pt>
    <dgm:pt modelId="{B9468729-0E63-43C4-BCC0-4CF779868721}" type="pres">
      <dgm:prSet presAssocID="{53225604-6F44-41B6-BD21-6FBEFAC3FF98}" presName="sibTrans" presStyleCnt="0"/>
      <dgm:spPr/>
    </dgm:pt>
    <dgm:pt modelId="{1514CB11-9B24-456E-869D-967AB9191F62}" type="pres">
      <dgm:prSet presAssocID="{AF292AAB-B168-4D5A-822A-54EFBE54D4FA}" presName="compNode" presStyleCnt="0"/>
      <dgm:spPr/>
    </dgm:pt>
    <dgm:pt modelId="{47697238-BD27-433B-9061-7CDBA48BA63B}" type="pres">
      <dgm:prSet presAssocID="{AF292AAB-B168-4D5A-822A-54EFBE54D4FA}" presName="bgRect" presStyleLbl="bgShp" presStyleIdx="1" presStyleCnt="3"/>
      <dgm:spPr/>
    </dgm:pt>
    <dgm:pt modelId="{23D6663A-D33A-4E5E-837C-63FEDCB666AC}" type="pres">
      <dgm:prSet presAssocID="{AF292AAB-B168-4D5A-822A-54EFBE54D4F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ss Pieces"/>
        </a:ext>
      </dgm:extLst>
    </dgm:pt>
    <dgm:pt modelId="{6FF730C9-FD4F-4491-A807-4B3591FD7B67}" type="pres">
      <dgm:prSet presAssocID="{AF292AAB-B168-4D5A-822A-54EFBE54D4FA}" presName="spaceRect" presStyleCnt="0"/>
      <dgm:spPr/>
    </dgm:pt>
    <dgm:pt modelId="{E54970F2-E181-4D32-A85A-D69740346281}" type="pres">
      <dgm:prSet presAssocID="{AF292AAB-B168-4D5A-822A-54EFBE54D4FA}" presName="parTx" presStyleLbl="revTx" presStyleIdx="2" presStyleCnt="4">
        <dgm:presLayoutVars>
          <dgm:chMax val="0"/>
          <dgm:chPref val="0"/>
        </dgm:presLayoutVars>
      </dgm:prSet>
      <dgm:spPr/>
    </dgm:pt>
    <dgm:pt modelId="{EF5D4C78-8F37-4B1D-9342-95BC1D083B97}" type="pres">
      <dgm:prSet presAssocID="{A8B17E06-0DA5-4950-A92C-FBF97DFDCE39}" presName="sibTrans" presStyleCnt="0"/>
      <dgm:spPr/>
    </dgm:pt>
    <dgm:pt modelId="{6533CC3F-0676-4DF3-B696-9754E42472F8}" type="pres">
      <dgm:prSet presAssocID="{95B1EF23-D5F9-4F3E-BB0F-00591EA53742}" presName="compNode" presStyleCnt="0"/>
      <dgm:spPr/>
    </dgm:pt>
    <dgm:pt modelId="{50C66E36-50E3-417C-ABF0-B7D199D8ABE8}" type="pres">
      <dgm:prSet presAssocID="{95B1EF23-D5F9-4F3E-BB0F-00591EA53742}" presName="bgRect" presStyleLbl="bgShp" presStyleIdx="2" presStyleCnt="3"/>
      <dgm:spPr/>
    </dgm:pt>
    <dgm:pt modelId="{8BA8AF6B-21C8-4399-97E6-7C1C4FC3450A}" type="pres">
      <dgm:prSet presAssocID="{95B1EF23-D5F9-4F3E-BB0F-00591EA5374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E6355D6-9F7B-446F-9E09-D2EA3B0D859D}" type="pres">
      <dgm:prSet presAssocID="{95B1EF23-D5F9-4F3E-BB0F-00591EA53742}" presName="spaceRect" presStyleCnt="0"/>
      <dgm:spPr/>
    </dgm:pt>
    <dgm:pt modelId="{41464DA7-D993-470E-8FC3-F920A74E97E7}" type="pres">
      <dgm:prSet presAssocID="{95B1EF23-D5F9-4F3E-BB0F-00591EA5374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8710028-CA9F-4548-83AF-324061225533}" srcId="{BBBE4295-A0B0-41EF-A450-D10A3C7CA627}" destId="{95B1EF23-D5F9-4F3E-BB0F-00591EA53742}" srcOrd="2" destOrd="0" parTransId="{7E34FD1F-1E57-4C5B-9C94-9B5CE4ECE9A2}" sibTransId="{16825346-F472-48E9-9BE6-EF9E2024CCDE}"/>
    <dgm:cxn modelId="{BD0F2243-6475-4795-95A1-19139E8D7FC1}" type="presOf" srcId="{A2256E05-EAF8-4AC5-A3F4-FF436C07CB9C}" destId="{34024CE4-3249-4019-B1FF-B832F52802E8}" srcOrd="0" destOrd="0" presId="urn:microsoft.com/office/officeart/2018/2/layout/IconVerticalSolidList"/>
    <dgm:cxn modelId="{B97E078C-2D6B-4444-B156-D47768174FB9}" srcId="{A2256E05-EAF8-4AC5-A3F4-FF436C07CB9C}" destId="{3E2F97E1-05CF-426C-AAED-3A6BD455E3B3}" srcOrd="0" destOrd="0" parTransId="{02257E3C-C961-4B54-BD8A-29AF8A09DED0}" sibTransId="{E69D7330-560E-45C2-B739-BD7805545211}"/>
    <dgm:cxn modelId="{DA176894-EB33-4C60-918A-F340A9508F88}" type="presOf" srcId="{95B1EF23-D5F9-4F3E-BB0F-00591EA53742}" destId="{41464DA7-D993-470E-8FC3-F920A74E97E7}" srcOrd="0" destOrd="0" presId="urn:microsoft.com/office/officeart/2018/2/layout/IconVerticalSolidList"/>
    <dgm:cxn modelId="{0DF0DA94-17FD-4CC0-AC3E-1DA4E828FBB8}" srcId="{BBBE4295-A0B0-41EF-A450-D10A3C7CA627}" destId="{A2256E05-EAF8-4AC5-A3F4-FF436C07CB9C}" srcOrd="0" destOrd="0" parTransId="{CF389F05-2790-423D-A327-0600A8CC6DA3}" sibTransId="{53225604-6F44-41B6-BD21-6FBEFAC3FF98}"/>
    <dgm:cxn modelId="{7EDA4BD1-4DAF-4658-AD03-9A9A2052F909}" srcId="{BBBE4295-A0B0-41EF-A450-D10A3C7CA627}" destId="{AF292AAB-B168-4D5A-822A-54EFBE54D4FA}" srcOrd="1" destOrd="0" parTransId="{3AB4ADD4-CB0F-4746-9D23-9C61F0ECD5A7}" sibTransId="{A8B17E06-0DA5-4950-A92C-FBF97DFDCE39}"/>
    <dgm:cxn modelId="{359269D6-80E5-4A8A-81E7-2E392D1A0563}" type="presOf" srcId="{BBBE4295-A0B0-41EF-A450-D10A3C7CA627}" destId="{07E860D5-384B-4E47-B974-C6260FF77F26}" srcOrd="0" destOrd="0" presId="urn:microsoft.com/office/officeart/2018/2/layout/IconVerticalSolidList"/>
    <dgm:cxn modelId="{F4AC50E9-5C68-497C-A930-20C385279D47}" type="presOf" srcId="{AF292AAB-B168-4D5A-822A-54EFBE54D4FA}" destId="{E54970F2-E181-4D32-A85A-D69740346281}" srcOrd="0" destOrd="0" presId="urn:microsoft.com/office/officeart/2018/2/layout/IconVerticalSolidList"/>
    <dgm:cxn modelId="{E20BA6FD-72C9-4457-A325-9A5D02973F0E}" type="presOf" srcId="{3E2F97E1-05CF-426C-AAED-3A6BD455E3B3}" destId="{13EBADAB-3970-47F3-BF39-728139F333D4}" srcOrd="0" destOrd="0" presId="urn:microsoft.com/office/officeart/2018/2/layout/IconVerticalSolidList"/>
    <dgm:cxn modelId="{8DA4C53A-B76A-481F-A676-07BAEFA3A14A}" type="presParOf" srcId="{07E860D5-384B-4E47-B974-C6260FF77F26}" destId="{5E8C64CF-6D2B-4AB3-9D55-CCA636636563}" srcOrd="0" destOrd="0" presId="urn:microsoft.com/office/officeart/2018/2/layout/IconVerticalSolidList"/>
    <dgm:cxn modelId="{4B3D289C-9C1F-45F9-8A3D-B11AB6267E7F}" type="presParOf" srcId="{5E8C64CF-6D2B-4AB3-9D55-CCA636636563}" destId="{457B47D0-AE1F-4645-BE2D-86741C59C9E3}" srcOrd="0" destOrd="0" presId="urn:microsoft.com/office/officeart/2018/2/layout/IconVerticalSolidList"/>
    <dgm:cxn modelId="{C255082F-4298-41E6-B0F7-3BC7F0E8FC90}" type="presParOf" srcId="{5E8C64CF-6D2B-4AB3-9D55-CCA636636563}" destId="{F0E848FE-43BE-489B-81A4-9CCA7B0CF702}" srcOrd="1" destOrd="0" presId="urn:microsoft.com/office/officeart/2018/2/layout/IconVerticalSolidList"/>
    <dgm:cxn modelId="{CCD7B0A7-E366-4C10-8DA6-31D197F17F2C}" type="presParOf" srcId="{5E8C64CF-6D2B-4AB3-9D55-CCA636636563}" destId="{4E5DFB2A-4EE8-4EBD-9D7A-6D73505907E2}" srcOrd="2" destOrd="0" presId="urn:microsoft.com/office/officeart/2018/2/layout/IconVerticalSolidList"/>
    <dgm:cxn modelId="{A0D2E081-8F70-4640-A0C1-3A2805D1AC85}" type="presParOf" srcId="{5E8C64CF-6D2B-4AB3-9D55-CCA636636563}" destId="{34024CE4-3249-4019-B1FF-B832F52802E8}" srcOrd="3" destOrd="0" presId="urn:microsoft.com/office/officeart/2018/2/layout/IconVerticalSolidList"/>
    <dgm:cxn modelId="{77062F01-0AE0-4C33-BA88-8EED2D2CC305}" type="presParOf" srcId="{5E8C64CF-6D2B-4AB3-9D55-CCA636636563}" destId="{13EBADAB-3970-47F3-BF39-728139F333D4}" srcOrd="4" destOrd="0" presId="urn:microsoft.com/office/officeart/2018/2/layout/IconVerticalSolidList"/>
    <dgm:cxn modelId="{008670EC-1154-44B4-BA22-4A89C5266531}" type="presParOf" srcId="{07E860D5-384B-4E47-B974-C6260FF77F26}" destId="{B9468729-0E63-43C4-BCC0-4CF779868721}" srcOrd="1" destOrd="0" presId="urn:microsoft.com/office/officeart/2018/2/layout/IconVerticalSolidList"/>
    <dgm:cxn modelId="{5B032F46-9201-4318-AAB6-1B97307AA35E}" type="presParOf" srcId="{07E860D5-384B-4E47-B974-C6260FF77F26}" destId="{1514CB11-9B24-456E-869D-967AB9191F62}" srcOrd="2" destOrd="0" presId="urn:microsoft.com/office/officeart/2018/2/layout/IconVerticalSolidList"/>
    <dgm:cxn modelId="{9938778B-3768-4451-8652-6F4484ACBFAA}" type="presParOf" srcId="{1514CB11-9B24-456E-869D-967AB9191F62}" destId="{47697238-BD27-433B-9061-7CDBA48BA63B}" srcOrd="0" destOrd="0" presId="urn:microsoft.com/office/officeart/2018/2/layout/IconVerticalSolidList"/>
    <dgm:cxn modelId="{B4EB831E-964D-4ED3-AEC0-D4BD89A76514}" type="presParOf" srcId="{1514CB11-9B24-456E-869D-967AB9191F62}" destId="{23D6663A-D33A-4E5E-837C-63FEDCB666AC}" srcOrd="1" destOrd="0" presId="urn:microsoft.com/office/officeart/2018/2/layout/IconVerticalSolidList"/>
    <dgm:cxn modelId="{CA6C4235-45D0-4BE3-AB09-C698B618AABC}" type="presParOf" srcId="{1514CB11-9B24-456E-869D-967AB9191F62}" destId="{6FF730C9-FD4F-4491-A807-4B3591FD7B67}" srcOrd="2" destOrd="0" presId="urn:microsoft.com/office/officeart/2018/2/layout/IconVerticalSolidList"/>
    <dgm:cxn modelId="{AA51209C-C752-40EF-9A0D-70D3F28206C8}" type="presParOf" srcId="{1514CB11-9B24-456E-869D-967AB9191F62}" destId="{E54970F2-E181-4D32-A85A-D69740346281}" srcOrd="3" destOrd="0" presId="urn:microsoft.com/office/officeart/2018/2/layout/IconVerticalSolidList"/>
    <dgm:cxn modelId="{E3C555B7-66B0-463F-9CE7-24F9BA3D047A}" type="presParOf" srcId="{07E860D5-384B-4E47-B974-C6260FF77F26}" destId="{EF5D4C78-8F37-4B1D-9342-95BC1D083B97}" srcOrd="3" destOrd="0" presId="urn:microsoft.com/office/officeart/2018/2/layout/IconVerticalSolidList"/>
    <dgm:cxn modelId="{94362738-FF24-44A3-901E-2F369A94C90E}" type="presParOf" srcId="{07E860D5-384B-4E47-B974-C6260FF77F26}" destId="{6533CC3F-0676-4DF3-B696-9754E42472F8}" srcOrd="4" destOrd="0" presId="urn:microsoft.com/office/officeart/2018/2/layout/IconVerticalSolidList"/>
    <dgm:cxn modelId="{9AB193E4-08A4-4E84-8A1A-BFB140B1DE90}" type="presParOf" srcId="{6533CC3F-0676-4DF3-B696-9754E42472F8}" destId="{50C66E36-50E3-417C-ABF0-B7D199D8ABE8}" srcOrd="0" destOrd="0" presId="urn:microsoft.com/office/officeart/2018/2/layout/IconVerticalSolidList"/>
    <dgm:cxn modelId="{318BE62A-1FB0-4F1F-8042-C701788FB193}" type="presParOf" srcId="{6533CC3F-0676-4DF3-B696-9754E42472F8}" destId="{8BA8AF6B-21C8-4399-97E6-7C1C4FC3450A}" srcOrd="1" destOrd="0" presId="urn:microsoft.com/office/officeart/2018/2/layout/IconVerticalSolidList"/>
    <dgm:cxn modelId="{2631B95E-B5F4-41A5-BBE6-8BE22326F29B}" type="presParOf" srcId="{6533CC3F-0676-4DF3-B696-9754E42472F8}" destId="{CE6355D6-9F7B-446F-9E09-D2EA3B0D859D}" srcOrd="2" destOrd="0" presId="urn:microsoft.com/office/officeart/2018/2/layout/IconVerticalSolidList"/>
    <dgm:cxn modelId="{5AB336C1-7B96-4446-B525-8BAB36776FA5}" type="presParOf" srcId="{6533CC3F-0676-4DF3-B696-9754E42472F8}" destId="{41464DA7-D993-470E-8FC3-F920A74E97E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199925-D3EF-4A4E-8693-A205833F41B1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E3F6832-2F0B-4060-BF95-717BA4E43A0A}">
      <dgm:prSet/>
      <dgm:spPr/>
      <dgm:t>
        <a:bodyPr/>
        <a:lstStyle/>
        <a:p>
          <a:r>
            <a:rPr lang="en-US"/>
            <a:t>In matrices with more than 2 rows and/or columns, finding strictly dominated strategies is helpful.</a:t>
          </a:r>
        </a:p>
      </dgm:t>
    </dgm:pt>
    <dgm:pt modelId="{C10F4D69-1EBE-4046-A730-0C8C7D6D0BF9}" type="parTrans" cxnId="{5915B0DC-5EA0-4C2F-8899-3895035696C6}">
      <dgm:prSet/>
      <dgm:spPr/>
      <dgm:t>
        <a:bodyPr/>
        <a:lstStyle/>
        <a:p>
          <a:endParaRPr lang="en-US"/>
        </a:p>
      </dgm:t>
    </dgm:pt>
    <dgm:pt modelId="{4A408E58-F2F9-43FC-9898-983A4064564D}" type="sibTrans" cxnId="{5915B0DC-5EA0-4C2F-8899-3895035696C6}">
      <dgm:prSet/>
      <dgm:spPr/>
      <dgm:t>
        <a:bodyPr/>
        <a:lstStyle/>
        <a:p>
          <a:endParaRPr lang="en-US"/>
        </a:p>
      </dgm:t>
    </dgm:pt>
    <dgm:pt modelId="{EB426493-B5CC-4CBA-9C81-938D381D0AEF}">
      <dgm:prSet/>
      <dgm:spPr/>
      <dgm:t>
        <a:bodyPr/>
        <a:lstStyle/>
        <a:p>
          <a:r>
            <a:rPr lang="en-US"/>
            <a:t>We can delete those strategies (rows or columns) because the player would not choose them. </a:t>
          </a:r>
        </a:p>
      </dgm:t>
    </dgm:pt>
    <dgm:pt modelId="{CF5DB35A-C4E9-426D-A026-3105BCCDBBA1}" type="parTrans" cxnId="{F48C2B64-0384-444E-A930-4C91FA8E6807}">
      <dgm:prSet/>
      <dgm:spPr/>
      <dgm:t>
        <a:bodyPr/>
        <a:lstStyle/>
        <a:p>
          <a:endParaRPr lang="en-US"/>
        </a:p>
      </dgm:t>
    </dgm:pt>
    <dgm:pt modelId="{DEA4EFF2-A793-44DA-8A03-D2F5C68E1E47}" type="sibTrans" cxnId="{F48C2B64-0384-444E-A930-4C91FA8E6807}">
      <dgm:prSet/>
      <dgm:spPr/>
      <dgm:t>
        <a:bodyPr/>
        <a:lstStyle/>
        <a:p>
          <a:endParaRPr lang="en-US"/>
        </a:p>
      </dgm:t>
    </dgm:pt>
    <dgm:pt modelId="{2D5C9EEA-9EC9-4A6F-876D-EF5B6495D014}">
      <dgm:prSet/>
      <dgm:spPr/>
      <dgm:t>
        <a:bodyPr/>
        <a:lstStyle/>
        <a:p>
          <a:r>
            <a:rPr lang="en-US"/>
            <a:t>Once we have deleted the dominated strategies for one player, we can move to another player and do the same, and subsequently move on to another player.</a:t>
          </a:r>
        </a:p>
      </dgm:t>
    </dgm:pt>
    <dgm:pt modelId="{D56D87B7-4700-4FE5-AC56-0489CDF6DB27}" type="parTrans" cxnId="{A69A77B9-6BC0-48DD-A153-48D9C98E7636}">
      <dgm:prSet/>
      <dgm:spPr/>
      <dgm:t>
        <a:bodyPr/>
        <a:lstStyle/>
        <a:p>
          <a:endParaRPr lang="en-US"/>
        </a:p>
      </dgm:t>
    </dgm:pt>
    <dgm:pt modelId="{00EFFB31-7C46-47A1-A70B-1F1661705A63}" type="sibTrans" cxnId="{A69A77B9-6BC0-48DD-A153-48D9C98E7636}">
      <dgm:prSet/>
      <dgm:spPr/>
      <dgm:t>
        <a:bodyPr/>
        <a:lstStyle/>
        <a:p>
          <a:endParaRPr lang="en-US"/>
        </a:p>
      </dgm:t>
    </dgm:pt>
    <dgm:pt modelId="{B9B98261-786A-40B3-8F06-CAEDD865050D}" type="pres">
      <dgm:prSet presAssocID="{C5199925-D3EF-4A4E-8693-A205833F41B1}" presName="outerComposite" presStyleCnt="0">
        <dgm:presLayoutVars>
          <dgm:chMax val="5"/>
          <dgm:dir/>
          <dgm:resizeHandles val="exact"/>
        </dgm:presLayoutVars>
      </dgm:prSet>
      <dgm:spPr/>
    </dgm:pt>
    <dgm:pt modelId="{D9A9C9AB-973B-449C-8230-7065F9EB0EB2}" type="pres">
      <dgm:prSet presAssocID="{C5199925-D3EF-4A4E-8693-A205833F41B1}" presName="dummyMaxCanvas" presStyleCnt="0">
        <dgm:presLayoutVars/>
      </dgm:prSet>
      <dgm:spPr/>
    </dgm:pt>
    <dgm:pt modelId="{6F9C1081-3E10-437C-B96E-AB5DFEA6A6F4}" type="pres">
      <dgm:prSet presAssocID="{C5199925-D3EF-4A4E-8693-A205833F41B1}" presName="ThreeNodes_1" presStyleLbl="node1" presStyleIdx="0" presStyleCnt="3">
        <dgm:presLayoutVars>
          <dgm:bulletEnabled val="1"/>
        </dgm:presLayoutVars>
      </dgm:prSet>
      <dgm:spPr/>
    </dgm:pt>
    <dgm:pt modelId="{1C7D19B9-C810-4FBF-AF65-AFF301C2E9E2}" type="pres">
      <dgm:prSet presAssocID="{C5199925-D3EF-4A4E-8693-A205833F41B1}" presName="ThreeNodes_2" presStyleLbl="node1" presStyleIdx="1" presStyleCnt="3">
        <dgm:presLayoutVars>
          <dgm:bulletEnabled val="1"/>
        </dgm:presLayoutVars>
      </dgm:prSet>
      <dgm:spPr/>
    </dgm:pt>
    <dgm:pt modelId="{9952D4FD-4BEE-4549-B049-B8E1A09A0B9F}" type="pres">
      <dgm:prSet presAssocID="{C5199925-D3EF-4A4E-8693-A205833F41B1}" presName="ThreeNodes_3" presStyleLbl="node1" presStyleIdx="2" presStyleCnt="3">
        <dgm:presLayoutVars>
          <dgm:bulletEnabled val="1"/>
        </dgm:presLayoutVars>
      </dgm:prSet>
      <dgm:spPr/>
    </dgm:pt>
    <dgm:pt modelId="{EF0425B9-89C9-49F9-B3F2-04EE011B19EC}" type="pres">
      <dgm:prSet presAssocID="{C5199925-D3EF-4A4E-8693-A205833F41B1}" presName="ThreeConn_1-2" presStyleLbl="fgAccFollowNode1" presStyleIdx="0" presStyleCnt="2">
        <dgm:presLayoutVars>
          <dgm:bulletEnabled val="1"/>
        </dgm:presLayoutVars>
      </dgm:prSet>
      <dgm:spPr/>
    </dgm:pt>
    <dgm:pt modelId="{34526D9D-9E15-445D-A961-35FE9785B34F}" type="pres">
      <dgm:prSet presAssocID="{C5199925-D3EF-4A4E-8693-A205833F41B1}" presName="ThreeConn_2-3" presStyleLbl="fgAccFollowNode1" presStyleIdx="1" presStyleCnt="2">
        <dgm:presLayoutVars>
          <dgm:bulletEnabled val="1"/>
        </dgm:presLayoutVars>
      </dgm:prSet>
      <dgm:spPr/>
    </dgm:pt>
    <dgm:pt modelId="{4EFDCB90-93FF-489C-9A09-CBE60DBA7CEE}" type="pres">
      <dgm:prSet presAssocID="{C5199925-D3EF-4A4E-8693-A205833F41B1}" presName="ThreeNodes_1_text" presStyleLbl="node1" presStyleIdx="2" presStyleCnt="3">
        <dgm:presLayoutVars>
          <dgm:bulletEnabled val="1"/>
        </dgm:presLayoutVars>
      </dgm:prSet>
      <dgm:spPr/>
    </dgm:pt>
    <dgm:pt modelId="{1F7A2788-7413-4BCE-BDAC-9E5E39F96F1F}" type="pres">
      <dgm:prSet presAssocID="{C5199925-D3EF-4A4E-8693-A205833F41B1}" presName="ThreeNodes_2_text" presStyleLbl="node1" presStyleIdx="2" presStyleCnt="3">
        <dgm:presLayoutVars>
          <dgm:bulletEnabled val="1"/>
        </dgm:presLayoutVars>
      </dgm:prSet>
      <dgm:spPr/>
    </dgm:pt>
    <dgm:pt modelId="{50A2C0E7-E9DA-4F2D-82A3-9CF4934B7604}" type="pres">
      <dgm:prSet presAssocID="{C5199925-D3EF-4A4E-8693-A205833F41B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124A903-701A-4FE6-8871-5B53655E56E8}" type="presOf" srcId="{2D5C9EEA-9EC9-4A6F-876D-EF5B6495D014}" destId="{9952D4FD-4BEE-4549-B049-B8E1A09A0B9F}" srcOrd="0" destOrd="0" presId="urn:microsoft.com/office/officeart/2005/8/layout/vProcess5"/>
    <dgm:cxn modelId="{DB5DE504-7B82-4BBD-ADA4-1FD1AE17F7D4}" type="presOf" srcId="{7E3F6832-2F0B-4060-BF95-717BA4E43A0A}" destId="{4EFDCB90-93FF-489C-9A09-CBE60DBA7CEE}" srcOrd="1" destOrd="0" presId="urn:microsoft.com/office/officeart/2005/8/layout/vProcess5"/>
    <dgm:cxn modelId="{96CB6738-B1B9-482C-9C56-668C28C0F0F7}" type="presOf" srcId="{EB426493-B5CC-4CBA-9C81-938D381D0AEF}" destId="{1C7D19B9-C810-4FBF-AF65-AFF301C2E9E2}" srcOrd="0" destOrd="0" presId="urn:microsoft.com/office/officeart/2005/8/layout/vProcess5"/>
    <dgm:cxn modelId="{F48C2B64-0384-444E-A930-4C91FA8E6807}" srcId="{C5199925-D3EF-4A4E-8693-A205833F41B1}" destId="{EB426493-B5CC-4CBA-9C81-938D381D0AEF}" srcOrd="1" destOrd="0" parTransId="{CF5DB35A-C4E9-426D-A026-3105BCCDBBA1}" sibTransId="{DEA4EFF2-A793-44DA-8A03-D2F5C68E1E47}"/>
    <dgm:cxn modelId="{BC8EBC8A-50E5-4DAD-B478-CBE0966A2242}" type="presOf" srcId="{C5199925-D3EF-4A4E-8693-A205833F41B1}" destId="{B9B98261-786A-40B3-8F06-CAEDD865050D}" srcOrd="0" destOrd="0" presId="urn:microsoft.com/office/officeart/2005/8/layout/vProcess5"/>
    <dgm:cxn modelId="{B1621A9A-4341-4D28-942F-CA63D496E161}" type="presOf" srcId="{4A408E58-F2F9-43FC-9898-983A4064564D}" destId="{EF0425B9-89C9-49F9-B3F2-04EE011B19EC}" srcOrd="0" destOrd="0" presId="urn:microsoft.com/office/officeart/2005/8/layout/vProcess5"/>
    <dgm:cxn modelId="{81F5969B-8418-4383-8B58-B29D9970D630}" type="presOf" srcId="{EB426493-B5CC-4CBA-9C81-938D381D0AEF}" destId="{1F7A2788-7413-4BCE-BDAC-9E5E39F96F1F}" srcOrd="1" destOrd="0" presId="urn:microsoft.com/office/officeart/2005/8/layout/vProcess5"/>
    <dgm:cxn modelId="{A69A77B9-6BC0-48DD-A153-48D9C98E7636}" srcId="{C5199925-D3EF-4A4E-8693-A205833F41B1}" destId="{2D5C9EEA-9EC9-4A6F-876D-EF5B6495D014}" srcOrd="2" destOrd="0" parTransId="{D56D87B7-4700-4FE5-AC56-0489CDF6DB27}" sibTransId="{00EFFB31-7C46-47A1-A70B-1F1661705A63}"/>
    <dgm:cxn modelId="{FEE620C7-4052-40D5-81C4-7C14FD97BCA4}" type="presOf" srcId="{DEA4EFF2-A793-44DA-8A03-D2F5C68E1E47}" destId="{34526D9D-9E15-445D-A961-35FE9785B34F}" srcOrd="0" destOrd="0" presId="urn:microsoft.com/office/officeart/2005/8/layout/vProcess5"/>
    <dgm:cxn modelId="{5915B0DC-5EA0-4C2F-8899-3895035696C6}" srcId="{C5199925-D3EF-4A4E-8693-A205833F41B1}" destId="{7E3F6832-2F0B-4060-BF95-717BA4E43A0A}" srcOrd="0" destOrd="0" parTransId="{C10F4D69-1EBE-4046-A730-0C8C7D6D0BF9}" sibTransId="{4A408E58-F2F9-43FC-9898-983A4064564D}"/>
    <dgm:cxn modelId="{236B83ED-BC57-45DE-93B1-52B913110069}" type="presOf" srcId="{2D5C9EEA-9EC9-4A6F-876D-EF5B6495D014}" destId="{50A2C0E7-E9DA-4F2D-82A3-9CF4934B7604}" srcOrd="1" destOrd="0" presId="urn:microsoft.com/office/officeart/2005/8/layout/vProcess5"/>
    <dgm:cxn modelId="{6709DCFA-45BB-4DF2-8BC3-25B5D5E90DA9}" type="presOf" srcId="{7E3F6832-2F0B-4060-BF95-717BA4E43A0A}" destId="{6F9C1081-3E10-437C-B96E-AB5DFEA6A6F4}" srcOrd="0" destOrd="0" presId="urn:microsoft.com/office/officeart/2005/8/layout/vProcess5"/>
    <dgm:cxn modelId="{CA655595-69B7-49D5-80AD-E517A90C3E00}" type="presParOf" srcId="{B9B98261-786A-40B3-8F06-CAEDD865050D}" destId="{D9A9C9AB-973B-449C-8230-7065F9EB0EB2}" srcOrd="0" destOrd="0" presId="urn:microsoft.com/office/officeart/2005/8/layout/vProcess5"/>
    <dgm:cxn modelId="{45FA6BE1-997D-4D04-BA0C-DF6131F7ECB4}" type="presParOf" srcId="{B9B98261-786A-40B3-8F06-CAEDD865050D}" destId="{6F9C1081-3E10-437C-B96E-AB5DFEA6A6F4}" srcOrd="1" destOrd="0" presId="urn:microsoft.com/office/officeart/2005/8/layout/vProcess5"/>
    <dgm:cxn modelId="{56911935-D912-4737-8C6A-A765D22E0504}" type="presParOf" srcId="{B9B98261-786A-40B3-8F06-CAEDD865050D}" destId="{1C7D19B9-C810-4FBF-AF65-AFF301C2E9E2}" srcOrd="2" destOrd="0" presId="urn:microsoft.com/office/officeart/2005/8/layout/vProcess5"/>
    <dgm:cxn modelId="{7335135F-C97E-4BE9-9F8E-E6843EAC5EBC}" type="presParOf" srcId="{B9B98261-786A-40B3-8F06-CAEDD865050D}" destId="{9952D4FD-4BEE-4549-B049-B8E1A09A0B9F}" srcOrd="3" destOrd="0" presId="urn:microsoft.com/office/officeart/2005/8/layout/vProcess5"/>
    <dgm:cxn modelId="{840E77AC-50A5-4D5B-9E9A-BAE4DB91652E}" type="presParOf" srcId="{B9B98261-786A-40B3-8F06-CAEDD865050D}" destId="{EF0425B9-89C9-49F9-B3F2-04EE011B19EC}" srcOrd="4" destOrd="0" presId="urn:microsoft.com/office/officeart/2005/8/layout/vProcess5"/>
    <dgm:cxn modelId="{FBF09A66-5095-4C80-BB2C-8FDC75F119BA}" type="presParOf" srcId="{B9B98261-786A-40B3-8F06-CAEDD865050D}" destId="{34526D9D-9E15-445D-A961-35FE9785B34F}" srcOrd="5" destOrd="0" presId="urn:microsoft.com/office/officeart/2005/8/layout/vProcess5"/>
    <dgm:cxn modelId="{352E210C-7798-4FDD-9491-64AD3287C6EC}" type="presParOf" srcId="{B9B98261-786A-40B3-8F06-CAEDD865050D}" destId="{4EFDCB90-93FF-489C-9A09-CBE60DBA7CEE}" srcOrd="6" destOrd="0" presId="urn:microsoft.com/office/officeart/2005/8/layout/vProcess5"/>
    <dgm:cxn modelId="{9E636910-1FCF-4FC7-BA99-EAEBA28A1E85}" type="presParOf" srcId="{B9B98261-786A-40B3-8F06-CAEDD865050D}" destId="{1F7A2788-7413-4BCE-BDAC-9E5E39F96F1F}" srcOrd="7" destOrd="0" presId="urn:microsoft.com/office/officeart/2005/8/layout/vProcess5"/>
    <dgm:cxn modelId="{1854A09C-D72E-4B15-BB0B-6C488A5C2A3A}" type="presParOf" srcId="{B9B98261-786A-40B3-8F06-CAEDD865050D}" destId="{50A2C0E7-E9DA-4F2D-82A3-9CF4934B760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FB399C-7D18-4B02-B5CD-FBE47412E9F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0280653-4FB0-4BB2-8075-B706467BE6A1}">
      <dgm:prSet/>
      <dgm:spPr/>
      <dgm:t>
        <a:bodyPr/>
        <a:lstStyle/>
        <a:p>
          <a:r>
            <a:rPr lang="en-US"/>
            <a:t>This process is known as Deletion of Strictly Dominated Strategies (IDSDS).</a:t>
          </a:r>
        </a:p>
      </dgm:t>
    </dgm:pt>
    <dgm:pt modelId="{6E54A4BB-163C-4BD9-BCF3-AB98DD26E9A7}" type="parTrans" cxnId="{0685D4EF-3669-4B14-9DC2-9ADFEC5E0B06}">
      <dgm:prSet/>
      <dgm:spPr/>
      <dgm:t>
        <a:bodyPr/>
        <a:lstStyle/>
        <a:p>
          <a:endParaRPr lang="en-US"/>
        </a:p>
      </dgm:t>
    </dgm:pt>
    <dgm:pt modelId="{04118F68-C308-4C93-B394-3BF7B902A27A}" type="sibTrans" cxnId="{0685D4EF-3669-4B14-9DC2-9ADFEC5E0B06}">
      <dgm:prSet/>
      <dgm:spPr/>
      <dgm:t>
        <a:bodyPr/>
        <a:lstStyle/>
        <a:p>
          <a:endParaRPr lang="en-US"/>
        </a:p>
      </dgm:t>
    </dgm:pt>
    <dgm:pt modelId="{CBF9AE0D-3A47-416A-8978-47C296CE8724}">
      <dgm:prSet/>
      <dgm:spPr/>
      <dgm:t>
        <a:bodyPr/>
        <a:lstStyle/>
        <a:p>
          <a:r>
            <a:rPr lang="en-US"/>
            <a:t>Once we cannot find any more strictly dominated strategies for either player, we are left with the equilibrium prediction.</a:t>
          </a:r>
        </a:p>
      </dgm:t>
    </dgm:pt>
    <dgm:pt modelId="{87C70DB3-1BB2-4C44-8E67-E5A4092D5CE8}" type="parTrans" cxnId="{84553B3C-E6A7-4CFA-AB5A-09053E4628AA}">
      <dgm:prSet/>
      <dgm:spPr/>
      <dgm:t>
        <a:bodyPr/>
        <a:lstStyle/>
        <a:p>
          <a:endParaRPr lang="en-US"/>
        </a:p>
      </dgm:t>
    </dgm:pt>
    <dgm:pt modelId="{DA616B50-FC09-4B16-8FDA-50A44C008D1F}" type="sibTrans" cxnId="{84553B3C-E6A7-4CFA-AB5A-09053E4628AA}">
      <dgm:prSet/>
      <dgm:spPr/>
      <dgm:t>
        <a:bodyPr/>
        <a:lstStyle/>
        <a:p>
          <a:endParaRPr lang="en-US"/>
        </a:p>
      </dgm:t>
    </dgm:pt>
    <dgm:pt modelId="{5C50C082-BF1B-4F8B-A8A4-BC35139F9F08}">
      <dgm:prSet/>
      <dgm:spPr/>
      <dgm:t>
        <a:bodyPr/>
        <a:lstStyle/>
        <a:p>
          <a:r>
            <a:rPr lang="en-US"/>
            <a:t>IDSDS can yield to multiple equilibria.</a:t>
          </a:r>
        </a:p>
      </dgm:t>
    </dgm:pt>
    <dgm:pt modelId="{0C4D8E6F-9524-434B-8AB9-E58F548FE4A4}" type="parTrans" cxnId="{D38D9B6D-3E62-4509-819E-073B6A9FD11C}">
      <dgm:prSet/>
      <dgm:spPr/>
      <dgm:t>
        <a:bodyPr/>
        <a:lstStyle/>
        <a:p>
          <a:endParaRPr lang="en-US"/>
        </a:p>
      </dgm:t>
    </dgm:pt>
    <dgm:pt modelId="{B71E430A-125A-466E-81A2-41E298FCDAB8}" type="sibTrans" cxnId="{D38D9B6D-3E62-4509-819E-073B6A9FD11C}">
      <dgm:prSet/>
      <dgm:spPr/>
      <dgm:t>
        <a:bodyPr/>
        <a:lstStyle/>
        <a:p>
          <a:endParaRPr lang="en-US"/>
        </a:p>
      </dgm:t>
    </dgm:pt>
    <dgm:pt modelId="{C108AA2A-735A-4A4A-867C-910909DB27E6}" type="pres">
      <dgm:prSet presAssocID="{CFFB399C-7D18-4B02-B5CD-FBE47412E9F5}" presName="linear" presStyleCnt="0">
        <dgm:presLayoutVars>
          <dgm:animLvl val="lvl"/>
          <dgm:resizeHandles val="exact"/>
        </dgm:presLayoutVars>
      </dgm:prSet>
      <dgm:spPr/>
    </dgm:pt>
    <dgm:pt modelId="{99B12400-C6E8-43FA-9CE4-6DADB573CA68}" type="pres">
      <dgm:prSet presAssocID="{20280653-4FB0-4BB2-8075-B706467BE6A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12F626D-3BBF-4A0E-93FF-69639A656ABF}" type="pres">
      <dgm:prSet presAssocID="{04118F68-C308-4C93-B394-3BF7B902A27A}" presName="spacer" presStyleCnt="0"/>
      <dgm:spPr/>
    </dgm:pt>
    <dgm:pt modelId="{B535BCB4-318A-4CB8-9CC4-4B1F579FF236}" type="pres">
      <dgm:prSet presAssocID="{CBF9AE0D-3A47-416A-8978-47C296CE87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37E8CF9-7776-4BC6-B351-7F12B4BB288A}" type="pres">
      <dgm:prSet presAssocID="{DA616B50-FC09-4B16-8FDA-50A44C008D1F}" presName="spacer" presStyleCnt="0"/>
      <dgm:spPr/>
    </dgm:pt>
    <dgm:pt modelId="{E6E97FF3-13B2-48FF-BD35-EC478F525474}" type="pres">
      <dgm:prSet presAssocID="{5C50C082-BF1B-4F8B-A8A4-BC35139F9F0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4553B3C-E6A7-4CFA-AB5A-09053E4628AA}" srcId="{CFFB399C-7D18-4B02-B5CD-FBE47412E9F5}" destId="{CBF9AE0D-3A47-416A-8978-47C296CE8724}" srcOrd="1" destOrd="0" parTransId="{87C70DB3-1BB2-4C44-8E67-E5A4092D5CE8}" sibTransId="{DA616B50-FC09-4B16-8FDA-50A44C008D1F}"/>
    <dgm:cxn modelId="{D38D9B6D-3E62-4509-819E-073B6A9FD11C}" srcId="{CFFB399C-7D18-4B02-B5CD-FBE47412E9F5}" destId="{5C50C082-BF1B-4F8B-A8A4-BC35139F9F08}" srcOrd="2" destOrd="0" parTransId="{0C4D8E6F-9524-434B-8AB9-E58F548FE4A4}" sibTransId="{B71E430A-125A-466E-81A2-41E298FCDAB8}"/>
    <dgm:cxn modelId="{1FA3A555-5FD0-4A56-83F4-ED737FE2DFAF}" type="presOf" srcId="{CBF9AE0D-3A47-416A-8978-47C296CE8724}" destId="{B535BCB4-318A-4CB8-9CC4-4B1F579FF236}" srcOrd="0" destOrd="0" presId="urn:microsoft.com/office/officeart/2005/8/layout/vList2"/>
    <dgm:cxn modelId="{A476837F-23AD-4147-97AA-9FB7A88B748C}" type="presOf" srcId="{5C50C082-BF1B-4F8B-A8A4-BC35139F9F08}" destId="{E6E97FF3-13B2-48FF-BD35-EC478F525474}" srcOrd="0" destOrd="0" presId="urn:microsoft.com/office/officeart/2005/8/layout/vList2"/>
    <dgm:cxn modelId="{5AE259C9-E60E-4EBF-9AA6-0E6E0D1D629A}" type="presOf" srcId="{CFFB399C-7D18-4B02-B5CD-FBE47412E9F5}" destId="{C108AA2A-735A-4A4A-867C-910909DB27E6}" srcOrd="0" destOrd="0" presId="urn:microsoft.com/office/officeart/2005/8/layout/vList2"/>
    <dgm:cxn modelId="{0685D4EF-3669-4B14-9DC2-9ADFEC5E0B06}" srcId="{CFFB399C-7D18-4B02-B5CD-FBE47412E9F5}" destId="{20280653-4FB0-4BB2-8075-B706467BE6A1}" srcOrd="0" destOrd="0" parTransId="{6E54A4BB-163C-4BD9-BCF3-AB98DD26E9A7}" sibTransId="{04118F68-C308-4C93-B394-3BF7B902A27A}"/>
    <dgm:cxn modelId="{CF8C34F7-B930-4E04-A929-5A1D76633A80}" type="presOf" srcId="{20280653-4FB0-4BB2-8075-B706467BE6A1}" destId="{99B12400-C6E8-43FA-9CE4-6DADB573CA68}" srcOrd="0" destOrd="0" presId="urn:microsoft.com/office/officeart/2005/8/layout/vList2"/>
    <dgm:cxn modelId="{7392E61E-D1B1-4832-9FC6-F3B48A1E4251}" type="presParOf" srcId="{C108AA2A-735A-4A4A-867C-910909DB27E6}" destId="{99B12400-C6E8-43FA-9CE4-6DADB573CA68}" srcOrd="0" destOrd="0" presId="urn:microsoft.com/office/officeart/2005/8/layout/vList2"/>
    <dgm:cxn modelId="{F1F4568D-18F8-438E-97FF-E3144C1F342A}" type="presParOf" srcId="{C108AA2A-735A-4A4A-867C-910909DB27E6}" destId="{512F626D-3BBF-4A0E-93FF-69639A656ABF}" srcOrd="1" destOrd="0" presId="urn:microsoft.com/office/officeart/2005/8/layout/vList2"/>
    <dgm:cxn modelId="{A6800978-8BFB-4B77-BE6F-33CC63B39A77}" type="presParOf" srcId="{C108AA2A-735A-4A4A-867C-910909DB27E6}" destId="{B535BCB4-318A-4CB8-9CC4-4B1F579FF236}" srcOrd="2" destOrd="0" presId="urn:microsoft.com/office/officeart/2005/8/layout/vList2"/>
    <dgm:cxn modelId="{D2D23201-7B9E-49CC-A501-1C1A0130A15F}" type="presParOf" srcId="{C108AA2A-735A-4A4A-867C-910909DB27E6}" destId="{B37E8CF9-7776-4BC6-B351-7F12B4BB288A}" srcOrd="3" destOrd="0" presId="urn:microsoft.com/office/officeart/2005/8/layout/vList2"/>
    <dgm:cxn modelId="{FA12DF5B-004B-458A-B9ED-7A71E7EE579D}" type="presParOf" srcId="{C108AA2A-735A-4A4A-867C-910909DB27E6}" destId="{E6E97FF3-13B2-48FF-BD35-EC478F52547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9681DC-F5A0-45FB-90A7-ACD2E1A04498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5F9CDF1-B58B-4D6A-A545-29F7377236E3}">
      <dgm:prSet/>
      <dgm:spPr/>
      <dgm:t>
        <a:bodyPr/>
        <a:lstStyle/>
        <a:p>
          <a:r>
            <a:rPr lang="en-US"/>
            <a:t>We next examine a different solution concept with “more bite”, offering either the same or more precise equilibrium predictions.</a:t>
          </a:r>
        </a:p>
      </dgm:t>
    </dgm:pt>
    <dgm:pt modelId="{92A72846-D273-4FFC-AD5D-6616C04DCB4B}" type="parTrans" cxnId="{0D35CB61-FD8D-4DF9-BF83-7AC7078935EC}">
      <dgm:prSet/>
      <dgm:spPr/>
      <dgm:t>
        <a:bodyPr/>
        <a:lstStyle/>
        <a:p>
          <a:endParaRPr lang="en-US"/>
        </a:p>
      </dgm:t>
    </dgm:pt>
    <dgm:pt modelId="{61A5F669-77A0-4993-B687-1AF1823260B9}" type="sibTrans" cxnId="{0D35CB61-FD8D-4DF9-BF83-7AC7078935EC}">
      <dgm:prSet/>
      <dgm:spPr/>
      <dgm:t>
        <a:bodyPr/>
        <a:lstStyle/>
        <a:p>
          <a:endParaRPr lang="en-US"/>
        </a:p>
      </dgm:t>
    </dgm:pt>
    <dgm:pt modelId="{9EE55DDE-2C27-48B8-A56B-61B9B0E1B332}">
      <dgm:prSet/>
      <dgm:spPr/>
      <dgm:t>
        <a:bodyPr/>
        <a:lstStyle/>
        <a:p>
          <a:r>
            <a:rPr lang="en-US"/>
            <a:t>The “Nash Equilibrium”, named after Nash (1950) builds on the notion that every player finds her “best response” to each of her rivals’ strategies.</a:t>
          </a:r>
        </a:p>
      </dgm:t>
    </dgm:pt>
    <dgm:pt modelId="{219C68E1-E033-472E-BAA8-EA9D31459618}" type="parTrans" cxnId="{B679CE3C-9AAE-4BB7-8D6F-D2AFA1761B89}">
      <dgm:prSet/>
      <dgm:spPr/>
      <dgm:t>
        <a:bodyPr/>
        <a:lstStyle/>
        <a:p>
          <a:endParaRPr lang="en-US"/>
        </a:p>
      </dgm:t>
    </dgm:pt>
    <dgm:pt modelId="{4B8A1BBF-38ED-43FF-917E-49E1962C502C}" type="sibTrans" cxnId="{B679CE3C-9AAE-4BB7-8D6F-D2AFA1761B89}">
      <dgm:prSet/>
      <dgm:spPr/>
      <dgm:t>
        <a:bodyPr/>
        <a:lstStyle/>
        <a:p>
          <a:endParaRPr lang="en-US"/>
        </a:p>
      </dgm:t>
    </dgm:pt>
    <dgm:pt modelId="{24CB954C-B4AA-41F8-A796-C5F826D098A5}" type="pres">
      <dgm:prSet presAssocID="{739681DC-F5A0-45FB-90A7-ACD2E1A04498}" presName="linear" presStyleCnt="0">
        <dgm:presLayoutVars>
          <dgm:animLvl val="lvl"/>
          <dgm:resizeHandles val="exact"/>
        </dgm:presLayoutVars>
      </dgm:prSet>
      <dgm:spPr/>
    </dgm:pt>
    <dgm:pt modelId="{518F151D-773E-410C-9237-5B15AD23CA7A}" type="pres">
      <dgm:prSet presAssocID="{A5F9CDF1-B58B-4D6A-A545-29F7377236E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138C7FF-4252-4D34-A1F1-BA09E33B1373}" type="pres">
      <dgm:prSet presAssocID="{61A5F669-77A0-4993-B687-1AF1823260B9}" presName="spacer" presStyleCnt="0"/>
      <dgm:spPr/>
    </dgm:pt>
    <dgm:pt modelId="{92BA79B4-2CD7-436C-B2BD-BBE00490235D}" type="pres">
      <dgm:prSet presAssocID="{9EE55DDE-2C27-48B8-A56B-61B9B0E1B33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897970A-C564-41B4-B21A-56813B6713DB}" type="presOf" srcId="{A5F9CDF1-B58B-4D6A-A545-29F7377236E3}" destId="{518F151D-773E-410C-9237-5B15AD23CA7A}" srcOrd="0" destOrd="0" presId="urn:microsoft.com/office/officeart/2005/8/layout/vList2"/>
    <dgm:cxn modelId="{7172212F-4851-4290-A3FC-7A98CD9B0BEA}" type="presOf" srcId="{739681DC-F5A0-45FB-90A7-ACD2E1A04498}" destId="{24CB954C-B4AA-41F8-A796-C5F826D098A5}" srcOrd="0" destOrd="0" presId="urn:microsoft.com/office/officeart/2005/8/layout/vList2"/>
    <dgm:cxn modelId="{B679CE3C-9AAE-4BB7-8D6F-D2AFA1761B89}" srcId="{739681DC-F5A0-45FB-90A7-ACD2E1A04498}" destId="{9EE55DDE-2C27-48B8-A56B-61B9B0E1B332}" srcOrd="1" destOrd="0" parTransId="{219C68E1-E033-472E-BAA8-EA9D31459618}" sibTransId="{4B8A1BBF-38ED-43FF-917E-49E1962C502C}"/>
    <dgm:cxn modelId="{0D35CB61-FD8D-4DF9-BF83-7AC7078935EC}" srcId="{739681DC-F5A0-45FB-90A7-ACD2E1A04498}" destId="{A5F9CDF1-B58B-4D6A-A545-29F7377236E3}" srcOrd="0" destOrd="0" parTransId="{92A72846-D273-4FFC-AD5D-6616C04DCB4B}" sibTransId="{61A5F669-77A0-4993-B687-1AF1823260B9}"/>
    <dgm:cxn modelId="{7054CBE4-C6F3-41F2-9D67-F659D0D212B1}" type="presOf" srcId="{9EE55DDE-2C27-48B8-A56B-61B9B0E1B332}" destId="{92BA79B4-2CD7-436C-B2BD-BBE00490235D}" srcOrd="0" destOrd="0" presId="urn:microsoft.com/office/officeart/2005/8/layout/vList2"/>
    <dgm:cxn modelId="{431C20A7-927A-41B8-A847-01E8D46F4914}" type="presParOf" srcId="{24CB954C-B4AA-41F8-A796-C5F826D098A5}" destId="{518F151D-773E-410C-9237-5B15AD23CA7A}" srcOrd="0" destOrd="0" presId="urn:microsoft.com/office/officeart/2005/8/layout/vList2"/>
    <dgm:cxn modelId="{65CA9EB3-56E3-4E5A-A8E8-985EE936797F}" type="presParOf" srcId="{24CB954C-B4AA-41F8-A796-C5F826D098A5}" destId="{F138C7FF-4252-4D34-A1F1-BA09E33B1373}" srcOrd="1" destOrd="0" presId="urn:microsoft.com/office/officeart/2005/8/layout/vList2"/>
    <dgm:cxn modelId="{5AB4EC59-012E-41D6-B9F6-052AAACDEF76}" type="presParOf" srcId="{24CB954C-B4AA-41F8-A796-C5F826D098A5}" destId="{92BA79B4-2CD7-436C-B2BD-BBE00490235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F3DE3-00F9-46D5-B54E-FE3DE5D3EFAD}">
      <dsp:nvSpPr>
        <dsp:cNvPr id="0" name=""/>
        <dsp:cNvSpPr/>
      </dsp:nvSpPr>
      <dsp:spPr>
        <a:xfrm>
          <a:off x="0" y="952452"/>
          <a:ext cx="5000124" cy="6475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Is a Game?</a:t>
          </a:r>
        </a:p>
      </dsp:txBody>
      <dsp:txXfrm>
        <a:off x="31613" y="984065"/>
        <a:ext cx="4936898" cy="584369"/>
      </dsp:txXfrm>
    </dsp:sp>
    <dsp:sp modelId="{D212CE4A-E13E-4C5D-9B41-B9111CB9BEBE}">
      <dsp:nvSpPr>
        <dsp:cNvPr id="0" name=""/>
        <dsp:cNvSpPr/>
      </dsp:nvSpPr>
      <dsp:spPr>
        <a:xfrm>
          <a:off x="0" y="1677807"/>
          <a:ext cx="5000124" cy="647595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Strategic Dominance</a:t>
          </a:r>
        </a:p>
      </dsp:txBody>
      <dsp:txXfrm>
        <a:off x="31613" y="1709420"/>
        <a:ext cx="4936898" cy="584369"/>
      </dsp:txXfrm>
    </dsp:sp>
    <dsp:sp modelId="{1D5F1405-3223-46D5-9822-1FB96F566FC2}">
      <dsp:nvSpPr>
        <dsp:cNvPr id="0" name=""/>
        <dsp:cNvSpPr/>
      </dsp:nvSpPr>
      <dsp:spPr>
        <a:xfrm>
          <a:off x="0" y="2403162"/>
          <a:ext cx="5000124" cy="647595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Nash Equilibrium</a:t>
          </a:r>
        </a:p>
      </dsp:txBody>
      <dsp:txXfrm>
        <a:off x="31613" y="2434775"/>
        <a:ext cx="4936898" cy="584369"/>
      </dsp:txXfrm>
    </dsp:sp>
    <dsp:sp modelId="{6CE1E7BA-ACB7-4FD3-96B2-0651AE1E0BB0}">
      <dsp:nvSpPr>
        <dsp:cNvPr id="0" name=""/>
        <dsp:cNvSpPr/>
      </dsp:nvSpPr>
      <dsp:spPr>
        <a:xfrm>
          <a:off x="0" y="3128517"/>
          <a:ext cx="5000124" cy="647595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Common Games</a:t>
          </a:r>
        </a:p>
      </dsp:txBody>
      <dsp:txXfrm>
        <a:off x="31613" y="3160130"/>
        <a:ext cx="4936898" cy="584369"/>
      </dsp:txXfrm>
    </dsp:sp>
    <dsp:sp modelId="{A8D76D93-11BC-49E0-B242-FD434310BABC}">
      <dsp:nvSpPr>
        <dsp:cNvPr id="0" name=""/>
        <dsp:cNvSpPr/>
      </dsp:nvSpPr>
      <dsp:spPr>
        <a:xfrm>
          <a:off x="0" y="3853872"/>
          <a:ext cx="5000124" cy="647595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Mixed-Strategy Nash Equilibrium</a:t>
          </a:r>
        </a:p>
      </dsp:txBody>
      <dsp:txXfrm>
        <a:off x="31613" y="3885485"/>
        <a:ext cx="4936898" cy="584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87573-FE4B-4AA2-B179-1F2A82B3AC62}">
      <dsp:nvSpPr>
        <dsp:cNvPr id="0" name=""/>
        <dsp:cNvSpPr/>
      </dsp:nvSpPr>
      <dsp:spPr>
        <a:xfrm>
          <a:off x="0" y="2840"/>
          <a:ext cx="7886700" cy="13285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D6499-E060-4E70-9879-C38B07E363CB}">
      <dsp:nvSpPr>
        <dsp:cNvPr id="0" name=""/>
        <dsp:cNvSpPr/>
      </dsp:nvSpPr>
      <dsp:spPr>
        <a:xfrm>
          <a:off x="401872" y="301754"/>
          <a:ext cx="730677" cy="7306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69125-5162-4002-849B-FFFA86ABC545}">
      <dsp:nvSpPr>
        <dsp:cNvPr id="0" name=""/>
        <dsp:cNvSpPr/>
      </dsp:nvSpPr>
      <dsp:spPr>
        <a:xfrm>
          <a:off x="1534422" y="2840"/>
          <a:ext cx="6350777" cy="1328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600" tIns="140600" rIns="140600" bIns="1406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 refer to a “game” every time we consider a scenario in which the action of one agent (either individual, firm, or government) affect other agents’ well-being.</a:t>
          </a:r>
        </a:p>
      </dsp:txBody>
      <dsp:txXfrm>
        <a:off x="1534422" y="2840"/>
        <a:ext cx="6350777" cy="1328504"/>
      </dsp:txXfrm>
    </dsp:sp>
    <dsp:sp modelId="{19CAF0C0-CF15-4717-A3A4-8871F006F5F8}">
      <dsp:nvSpPr>
        <dsp:cNvPr id="0" name=""/>
        <dsp:cNvSpPr/>
      </dsp:nvSpPr>
      <dsp:spPr>
        <a:xfrm>
          <a:off x="0" y="1663471"/>
          <a:ext cx="7886700" cy="13285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B874F-B67B-4AE3-8942-05FC53F59F29}">
      <dsp:nvSpPr>
        <dsp:cNvPr id="0" name=""/>
        <dsp:cNvSpPr/>
      </dsp:nvSpPr>
      <dsp:spPr>
        <a:xfrm>
          <a:off x="401872" y="1962385"/>
          <a:ext cx="730677" cy="7306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DED76-60FB-4085-AE72-36B6BE60AD41}">
      <dsp:nvSpPr>
        <dsp:cNvPr id="0" name=""/>
        <dsp:cNvSpPr/>
      </dsp:nvSpPr>
      <dsp:spPr>
        <a:xfrm>
          <a:off x="1534422" y="1663471"/>
          <a:ext cx="3549015" cy="1328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600" tIns="140600" rIns="140600" bIns="1406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Examples</a:t>
          </a:r>
          <a:r>
            <a:rPr lang="en-US" sz="2000" kern="1200"/>
            <a:t>:</a:t>
          </a:r>
        </a:p>
      </dsp:txBody>
      <dsp:txXfrm>
        <a:off x="1534422" y="1663471"/>
        <a:ext cx="3549015" cy="1328504"/>
      </dsp:txXfrm>
    </dsp:sp>
    <dsp:sp modelId="{8324C7E9-8F0C-481D-B3DF-4DB90EC803A6}">
      <dsp:nvSpPr>
        <dsp:cNvPr id="0" name=""/>
        <dsp:cNvSpPr/>
      </dsp:nvSpPr>
      <dsp:spPr>
        <a:xfrm>
          <a:off x="5081112" y="1684687"/>
          <a:ext cx="2801762" cy="1328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600" tIns="140600" rIns="140600" bIns="1406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When a firm increases its output, it may lower market prices, which decreases profits of other firms in the industry.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When a country sets a higher tariff on imports, it may decrease the volume of imports, affecting the welfare of another country’s welfare.</a:t>
          </a:r>
        </a:p>
      </dsp:txBody>
      <dsp:txXfrm>
        <a:off x="5081112" y="1684687"/>
        <a:ext cx="2801762" cy="1328504"/>
      </dsp:txXfrm>
    </dsp:sp>
    <dsp:sp modelId="{201D566A-FF32-4760-A479-E6ECCB1EC1C5}">
      <dsp:nvSpPr>
        <dsp:cNvPr id="0" name=""/>
        <dsp:cNvSpPr/>
      </dsp:nvSpPr>
      <dsp:spPr>
        <a:xfrm>
          <a:off x="0" y="3324102"/>
          <a:ext cx="7886700" cy="13285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CA5B2-1E75-49FF-BA44-6CD2E7FBDBA8}">
      <dsp:nvSpPr>
        <dsp:cNvPr id="0" name=""/>
        <dsp:cNvSpPr/>
      </dsp:nvSpPr>
      <dsp:spPr>
        <a:xfrm>
          <a:off x="401872" y="3623016"/>
          <a:ext cx="730677" cy="7306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A35DF-5DD6-49FA-A789-79233F0B9BC4}">
      <dsp:nvSpPr>
        <dsp:cNvPr id="0" name=""/>
        <dsp:cNvSpPr/>
      </dsp:nvSpPr>
      <dsp:spPr>
        <a:xfrm>
          <a:off x="1534422" y="3324102"/>
          <a:ext cx="6350777" cy="1328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600" tIns="140600" rIns="140600" bIns="1406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Most day-to-day life contexts can be modeled as games.</a:t>
          </a:r>
        </a:p>
      </dsp:txBody>
      <dsp:txXfrm>
        <a:off x="1534422" y="3324102"/>
        <a:ext cx="6350777" cy="132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7E9CE-6FD9-49AA-AE29-497613A82105}">
      <dsp:nvSpPr>
        <dsp:cNvPr id="0" name=""/>
        <dsp:cNvSpPr/>
      </dsp:nvSpPr>
      <dsp:spPr>
        <a:xfrm>
          <a:off x="0" y="2737368"/>
          <a:ext cx="1969960" cy="17960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04" tIns="142240" rIns="140104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This assumption is also known as “common knowledge of rationality.”</a:t>
          </a:r>
        </a:p>
      </dsp:txBody>
      <dsp:txXfrm>
        <a:off x="0" y="2737368"/>
        <a:ext cx="1969960" cy="1796010"/>
      </dsp:txXfrm>
    </dsp:sp>
    <dsp:sp modelId="{2E82271F-63A9-4757-B1F2-AAF29D295224}">
      <dsp:nvSpPr>
        <dsp:cNvPr id="0" name=""/>
        <dsp:cNvSpPr/>
      </dsp:nvSpPr>
      <dsp:spPr>
        <a:xfrm>
          <a:off x="1969960" y="2737368"/>
          <a:ext cx="5909881" cy="179601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880" tIns="203200" rIns="119880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It guarantees that every player can put herself in the shoes of her opponent at any stage of the game to anticipate her moves.</a:t>
          </a:r>
        </a:p>
      </dsp:txBody>
      <dsp:txXfrm>
        <a:off x="1969960" y="2737368"/>
        <a:ext cx="5909881" cy="1796010"/>
      </dsp:txXfrm>
    </dsp:sp>
    <dsp:sp modelId="{3427A089-02A9-4145-B006-CA50D540F783}">
      <dsp:nvSpPr>
        <dsp:cNvPr id="0" name=""/>
        <dsp:cNvSpPr/>
      </dsp:nvSpPr>
      <dsp:spPr>
        <a:xfrm rot="10800000">
          <a:off x="0" y="2045"/>
          <a:ext cx="1969960" cy="276226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04" tIns="142240" rIns="140104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 assume all players are rational. It requires:</a:t>
          </a:r>
        </a:p>
      </dsp:txBody>
      <dsp:txXfrm rot="-10800000">
        <a:off x="0" y="2045"/>
        <a:ext cx="1969960" cy="1795471"/>
      </dsp:txXfrm>
    </dsp:sp>
    <dsp:sp modelId="{6B38F0C5-8E5C-4BAC-B42A-833B243FD155}">
      <dsp:nvSpPr>
        <dsp:cNvPr id="0" name=""/>
        <dsp:cNvSpPr/>
      </dsp:nvSpPr>
      <dsp:spPr>
        <a:xfrm>
          <a:off x="1969960" y="2045"/>
          <a:ext cx="5909881" cy="1795471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880" tIns="203200" rIns="119880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Every player maximizes his utility and that he knows the rules of the game: players, strategy in each contingency, and resulting payoffs in each case.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Every player knows that every player knows the rules of the game, and every player knows that every player knows … ad infinitum.</a:t>
          </a:r>
        </a:p>
      </dsp:txBody>
      <dsp:txXfrm>
        <a:off x="1969960" y="2045"/>
        <a:ext cx="5909881" cy="17954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7B47D0-AE1F-4645-BE2D-86741C59C9E3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E848FE-43BE-489B-81A4-9CCA7B0CF702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24CE4-3249-4019-B1FF-B832F52802E8}">
      <dsp:nvSpPr>
        <dsp:cNvPr id="0" name=""/>
        <dsp:cNvSpPr/>
      </dsp:nvSpPr>
      <dsp:spPr>
        <a:xfrm>
          <a:off x="1437631" y="531"/>
          <a:ext cx="3549015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/>
            <a:t>How do we predict the way in which a game will be played?</a:t>
          </a:r>
          <a:endParaRPr lang="en-US" sz="2300" kern="1200"/>
        </a:p>
      </dsp:txBody>
      <dsp:txXfrm>
        <a:off x="1437631" y="531"/>
        <a:ext cx="3549015" cy="1244702"/>
      </dsp:txXfrm>
    </dsp:sp>
    <dsp:sp modelId="{13EBADAB-3970-47F3-BF39-728139F333D4}">
      <dsp:nvSpPr>
        <dsp:cNvPr id="0" name=""/>
        <dsp:cNvSpPr/>
      </dsp:nvSpPr>
      <dsp:spPr>
        <a:xfrm>
          <a:off x="4986646" y="531"/>
          <a:ext cx="2900053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/>
            <a:t>How can we forecast players’ behavior in a competitive context?</a:t>
          </a:r>
          <a:endParaRPr lang="en-US" sz="1700" kern="1200"/>
        </a:p>
      </dsp:txBody>
      <dsp:txXfrm>
        <a:off x="4986646" y="531"/>
        <a:ext cx="2900053" cy="1244702"/>
      </dsp:txXfrm>
    </dsp:sp>
    <dsp:sp modelId="{47697238-BD27-433B-9061-7CDBA48BA63B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6663A-D33A-4E5E-837C-63FEDCB666AC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970F2-E181-4D32-A85A-D69740346281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 seek to identify scenarios in which no player has incentive to alter her strategy choice, given the strategy of her opponents.</a:t>
          </a:r>
        </a:p>
      </dsp:txBody>
      <dsp:txXfrm>
        <a:off x="1437631" y="1556410"/>
        <a:ext cx="6449068" cy="1244702"/>
      </dsp:txXfrm>
    </dsp:sp>
    <dsp:sp modelId="{50C66E36-50E3-417C-ABF0-B7D199D8ABE8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8AF6B-21C8-4399-97E6-7C1C4FC3450A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64DA7-D993-470E-8FC3-F920A74E97E7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These scenarios are called “equilibria” because players have no incentives to deviate from their strategy choices.</a:t>
          </a:r>
        </a:p>
      </dsp:txBody>
      <dsp:txXfrm>
        <a:off x="1437631" y="3112289"/>
        <a:ext cx="6449068" cy="12447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C1081-3E10-437C-B96E-AB5DFEA6A6F4}">
      <dsp:nvSpPr>
        <dsp:cNvPr id="0" name=""/>
        <dsp:cNvSpPr/>
      </dsp:nvSpPr>
      <dsp:spPr>
        <a:xfrm>
          <a:off x="0" y="0"/>
          <a:ext cx="6703695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matrices with more than 2 rows and/or columns, finding strictly dominated strategies is helpful.</a:t>
          </a:r>
        </a:p>
      </dsp:txBody>
      <dsp:txXfrm>
        <a:off x="38234" y="38234"/>
        <a:ext cx="5295064" cy="1228933"/>
      </dsp:txXfrm>
    </dsp:sp>
    <dsp:sp modelId="{1C7D19B9-C810-4FBF-AF65-AFF301C2E9E2}">
      <dsp:nvSpPr>
        <dsp:cNvPr id="0" name=""/>
        <dsp:cNvSpPr/>
      </dsp:nvSpPr>
      <dsp:spPr>
        <a:xfrm>
          <a:off x="591502" y="1522968"/>
          <a:ext cx="6703695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We can delete those strategies (rows or columns) because the player would not choose them. </a:t>
          </a:r>
        </a:p>
      </dsp:txBody>
      <dsp:txXfrm>
        <a:off x="629736" y="1561202"/>
        <a:ext cx="5187213" cy="1228933"/>
      </dsp:txXfrm>
    </dsp:sp>
    <dsp:sp modelId="{9952D4FD-4BEE-4549-B049-B8E1A09A0B9F}">
      <dsp:nvSpPr>
        <dsp:cNvPr id="0" name=""/>
        <dsp:cNvSpPr/>
      </dsp:nvSpPr>
      <dsp:spPr>
        <a:xfrm>
          <a:off x="1183004" y="3045936"/>
          <a:ext cx="6703695" cy="1305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Once we have deleted the dominated strategies for one player, we can move to another player and do the same, and subsequently move on to another player.</a:t>
          </a:r>
        </a:p>
      </dsp:txBody>
      <dsp:txXfrm>
        <a:off x="1221238" y="3084170"/>
        <a:ext cx="5187213" cy="1228933"/>
      </dsp:txXfrm>
    </dsp:sp>
    <dsp:sp modelId="{EF0425B9-89C9-49F9-B3F2-04EE011B19EC}">
      <dsp:nvSpPr>
        <dsp:cNvPr id="0" name=""/>
        <dsp:cNvSpPr/>
      </dsp:nvSpPr>
      <dsp:spPr>
        <a:xfrm>
          <a:off x="5855184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046099" y="989929"/>
        <a:ext cx="466680" cy="638504"/>
      </dsp:txXfrm>
    </dsp:sp>
    <dsp:sp modelId="{34526D9D-9E15-445D-A961-35FE9785B34F}">
      <dsp:nvSpPr>
        <dsp:cNvPr id="0" name=""/>
        <dsp:cNvSpPr/>
      </dsp:nvSpPr>
      <dsp:spPr>
        <a:xfrm>
          <a:off x="6446686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637601" y="2504195"/>
        <a:ext cx="466680" cy="6385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12400-C6E8-43FA-9CE4-6DADB573CA68}">
      <dsp:nvSpPr>
        <dsp:cNvPr id="0" name=""/>
        <dsp:cNvSpPr/>
      </dsp:nvSpPr>
      <dsp:spPr>
        <a:xfrm>
          <a:off x="0" y="12862"/>
          <a:ext cx="5000124" cy="176139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This process is known as Deletion of Strictly Dominated Strategies (IDSDS).</a:t>
          </a:r>
        </a:p>
      </dsp:txBody>
      <dsp:txXfrm>
        <a:off x="85984" y="98846"/>
        <a:ext cx="4828156" cy="1589430"/>
      </dsp:txXfrm>
    </dsp:sp>
    <dsp:sp modelId="{B535BCB4-318A-4CB8-9CC4-4B1F579FF236}">
      <dsp:nvSpPr>
        <dsp:cNvPr id="0" name=""/>
        <dsp:cNvSpPr/>
      </dsp:nvSpPr>
      <dsp:spPr>
        <a:xfrm>
          <a:off x="0" y="1846260"/>
          <a:ext cx="5000124" cy="1761398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Once we cannot find any more strictly dominated strategies for either player, we are left with the equilibrium prediction.</a:t>
          </a:r>
        </a:p>
      </dsp:txBody>
      <dsp:txXfrm>
        <a:off x="85984" y="1932244"/>
        <a:ext cx="4828156" cy="1589430"/>
      </dsp:txXfrm>
    </dsp:sp>
    <dsp:sp modelId="{E6E97FF3-13B2-48FF-BD35-EC478F525474}">
      <dsp:nvSpPr>
        <dsp:cNvPr id="0" name=""/>
        <dsp:cNvSpPr/>
      </dsp:nvSpPr>
      <dsp:spPr>
        <a:xfrm>
          <a:off x="0" y="3679659"/>
          <a:ext cx="5000124" cy="1761398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IDSDS can yield to multiple equilibria.</a:t>
          </a:r>
        </a:p>
      </dsp:txBody>
      <dsp:txXfrm>
        <a:off x="85984" y="3765643"/>
        <a:ext cx="4828156" cy="15894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F151D-773E-410C-9237-5B15AD23CA7A}">
      <dsp:nvSpPr>
        <dsp:cNvPr id="0" name=""/>
        <dsp:cNvSpPr/>
      </dsp:nvSpPr>
      <dsp:spPr>
        <a:xfrm>
          <a:off x="0" y="262399"/>
          <a:ext cx="5000124" cy="24242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We next examine a different solution concept with “more bite”, offering either the same or more precise equilibrium predictions.</a:t>
          </a:r>
        </a:p>
      </dsp:txBody>
      <dsp:txXfrm>
        <a:off x="118342" y="380741"/>
        <a:ext cx="4763440" cy="2187556"/>
      </dsp:txXfrm>
    </dsp:sp>
    <dsp:sp modelId="{92BA79B4-2CD7-436C-B2BD-BBE00490235D}">
      <dsp:nvSpPr>
        <dsp:cNvPr id="0" name=""/>
        <dsp:cNvSpPr/>
      </dsp:nvSpPr>
      <dsp:spPr>
        <a:xfrm>
          <a:off x="0" y="2767279"/>
          <a:ext cx="5000124" cy="24242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The “Nash Equilibrium”, named after Nash (1950) builds on the notion that every player finds her “best response” to each of her rivals’ strategies.</a:t>
          </a:r>
        </a:p>
      </dsp:txBody>
      <dsp:txXfrm>
        <a:off x="118342" y="2885621"/>
        <a:ext cx="4763440" cy="2187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Chapter 12: </a:t>
            </a: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Simultaneous-Move Games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B002127-17D5-CD87-7701-F5300427FC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349764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urple pawn and a rolling dice">
            <a:extLst>
              <a:ext uri="{FF2B5EF4-FFF2-40B4-BE49-F238E27FC236}">
                <a16:creationId xmlns:a16="http://schemas.microsoft.com/office/drawing/2014/main" id="{468863BC-11BE-AAC9-33D9-BD0899B552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843" r="19744"/>
          <a:stretch>
            <a:fillRect/>
          </a:stretch>
        </p:blipFill>
        <p:spPr>
          <a:xfrm>
            <a:off x="3028949" y="10"/>
            <a:ext cx="6120019" cy="687580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54" y="2950387"/>
            <a:ext cx="2289220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What Is a Game?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66771" y="2005663"/>
            <a:ext cx="3086099" cy="44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3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What Is a Game?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4940" y="6356350"/>
            <a:ext cx="185812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BB6101B-EFE9-59E8-ABD7-0C3D730A7B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329666"/>
              </p:ext>
            </p:extLst>
          </p:nvPr>
        </p:nvGraphicFramePr>
        <p:xfrm>
          <a:off x="630936" y="1744316"/>
          <a:ext cx="7886700" cy="4655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064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/>
              <a:t>What Is a Game?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9781" y="1457864"/>
                <a:ext cx="6104957" cy="464963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dirty="0"/>
                  <a:t>Elements of game: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b="1" dirty="0"/>
                  <a:t>Players. </a:t>
                </a:r>
                <a:r>
                  <a:rPr lang="en-US" sz="1800" dirty="0"/>
                  <a:t>The set of individuals, firms, government or countries, that interact with one another. We consider games with 2 or more players.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b="1" dirty="0"/>
                  <a:t>Strategy. </a:t>
                </a:r>
                <a:r>
                  <a:rPr lang="en-US" sz="1800" dirty="0"/>
                  <a:t>A complete plan describing which actions a player chooses in each possible situation (contingency).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A strategy is like an instruction manual, which describes each contingency in the game, and the action to choose.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/>
                  <a:t>Payoffs. What every player obtains under each possible strategy path.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If player 1 chooses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players 2 and 3 choose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, the vector of payoffs is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($5, $8, $7)</m:t>
                    </m:r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781" y="1457864"/>
                <a:ext cx="6104957" cy="4649637"/>
              </a:xfrm>
              <a:blipFill>
                <a:blip r:embed="rId2"/>
                <a:stretch>
                  <a:fillRect l="-599" r="-1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Graphic 8" descr="Playing Cards">
            <a:extLst>
              <a:ext uri="{FF2B5EF4-FFF2-40B4-BE49-F238E27FC236}">
                <a16:creationId xmlns:a16="http://schemas.microsoft.com/office/drawing/2014/main" id="{75DAA28B-912E-F52D-08E3-862C3A3181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075" y="6415760"/>
            <a:ext cx="759278" cy="2738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2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92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18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What Is a Game?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7960" y="6356350"/>
            <a:ext cx="19751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BD86D4D-DB17-B214-4131-505A2D603A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0843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6056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a Game?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64" y="1595887"/>
            <a:ext cx="7971886" cy="4760464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Two graphical approaches to represent games: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Matrices: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Player 1 is located on the left side, as she chooses rows (referred as the “row player”).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Player 2 is placed on the top of the matrix because she selects columns (called the “column player”).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Matrix are often used to represent games in which players choose their actions simultaneously.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BF4EB18-C79F-D945-A46A-FF15176129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4442776"/>
                  </p:ext>
                </p:extLst>
              </p:nvPr>
            </p:nvGraphicFramePr>
            <p:xfrm>
              <a:off x="2605362" y="4429109"/>
              <a:ext cx="3596068" cy="1265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98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047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7892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1789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Up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−4,−4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0,−7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Down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7,0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−1,−1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BF4EB18-C79F-D945-A46A-FF15176129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4442776"/>
                  </p:ext>
                </p:extLst>
              </p:nvPr>
            </p:nvGraphicFramePr>
            <p:xfrm>
              <a:off x="2605362" y="4429109"/>
              <a:ext cx="3596068" cy="1265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98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047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7892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1789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31635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1635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316357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Up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1781" t="-228000" r="-98630" b="-1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833" t="-228000" b="-1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316357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</a:rPr>
                            <a:t>Down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1781" t="-328000" r="-98630" b="-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833" t="-328000" b="-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9A8D956-7347-714A-B2A4-3D194D691378}"/>
              </a:ext>
            </a:extLst>
          </p:cNvPr>
          <p:cNvSpPr txBox="1"/>
          <p:nvPr/>
        </p:nvSpPr>
        <p:spPr>
          <a:xfrm>
            <a:off x="4938495" y="5895344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</a:t>
            </a:r>
          </a:p>
        </p:txBody>
      </p:sp>
    </p:spTree>
    <p:extLst>
      <p:ext uri="{BB962C8B-B14F-4D97-AF65-F5344CB8AC3E}">
        <p14:creationId xmlns:p14="http://schemas.microsoft.com/office/powerpoint/2010/main" val="286775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464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a Game?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Two graphical approaches to represent games: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Trees: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Players act sequentially, with player 1 (the leader) acting first, and player 2 (the follower) responding to player 1’s action.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1749579-BB46-7E46-A78C-29A6D0E9B8DA}"/>
              </a:ext>
            </a:extLst>
          </p:cNvPr>
          <p:cNvGrpSpPr/>
          <p:nvPr/>
        </p:nvGrpSpPr>
        <p:grpSpPr>
          <a:xfrm>
            <a:off x="2820468" y="3430650"/>
            <a:ext cx="3703766" cy="2762462"/>
            <a:chOff x="2820468" y="3356169"/>
            <a:chExt cx="3703766" cy="276246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A8D956-7347-714A-B2A4-3D194D691378}"/>
                </a:ext>
              </a:extLst>
            </p:cNvPr>
            <p:cNvSpPr txBox="1"/>
            <p:nvPr/>
          </p:nvSpPr>
          <p:spPr>
            <a:xfrm>
              <a:off x="4672351" y="584163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12.1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BE739F4-32F2-D447-9A4C-FFC9D97EB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0468" y="3356169"/>
              <a:ext cx="3703766" cy="2490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9428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What Is a Game?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4940" y="6356350"/>
            <a:ext cx="185812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610D8C7-123D-05A3-14AA-A3FEB0A9DA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210355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7558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7107" y="220196"/>
            <a:ext cx="7066893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7350" y="2099696"/>
            <a:ext cx="1456680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836384" y="1866059"/>
            <a:ext cx="2987899" cy="2240924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0" y="1939159"/>
            <a:ext cx="5733470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Strategic Dominance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74234" y="6356350"/>
            <a:ext cx="35408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5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Strategic Dominance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4819" y="1622744"/>
                <a:ext cx="8504509" cy="494071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The first solution concept: equilibrium dominance.</a:t>
                </a:r>
              </a:p>
              <a:p>
                <a:pPr>
                  <a:spcAft>
                    <a:spcPts val="500"/>
                  </a:spcAft>
                </a:pPr>
                <a:endParaRPr lang="en-US" sz="2000" dirty="0"/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Strict dominance. 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finds that strategy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i="1" dirty="0"/>
                  <a:t>strictly dominates </a:t>
                </a:r>
                <a:r>
                  <a:rPr lang="en-US" sz="2000" dirty="0"/>
                  <a:t>another strategy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 if 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provides her with a strictly higher payoff than selecting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, regardless of her rivals’ strategies.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is a “strictly dominant strategy” when strictly dominates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A strictly dominant strategy provides player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with an unambiguously higher payoff than every other available strategy.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 is “strictly dominated”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A strictly dominated strategy gives player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 strictly lower payoff. 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4819" y="1622744"/>
                <a:ext cx="8504509" cy="4940717"/>
              </a:xfrm>
              <a:blipFill>
                <a:blip r:embed="rId2"/>
                <a:stretch>
                  <a:fillRect l="-645" r="-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20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Strategic Dominance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48" y="1800611"/>
            <a:ext cx="8028766" cy="4654819"/>
          </a:xfrm>
        </p:spPr>
        <p:txBody>
          <a:bodyPr anchor="ctr">
            <a:normAutofit/>
          </a:bodyPr>
          <a:lstStyle/>
          <a:p>
            <a:pPr>
              <a:spcAft>
                <a:spcPts val="500"/>
              </a:spcAft>
            </a:pPr>
            <a:r>
              <a:rPr lang="en-US" sz="1800"/>
              <a:t>Tool 12.1. </a:t>
            </a:r>
            <a:r>
              <a:rPr lang="en-US" sz="1800" i="1"/>
              <a:t>How to find a strictly dominated strategy</a:t>
            </a:r>
            <a:r>
              <a:rPr lang="en-US" sz="1800"/>
              <a:t>: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800"/>
              <a:t>Focus on the row player by fixing attention on one strategy of the column player.</a:t>
            </a:r>
          </a:p>
          <a:p>
            <a:pPr marL="1150938" lvl="2" indent="-236538">
              <a:spcBef>
                <a:spcPts val="0"/>
              </a:spcBef>
              <a:spcAft>
                <a:spcPts val="500"/>
              </a:spcAft>
              <a:buFont typeface="+mj-lt"/>
              <a:buAutoNum type="alphaLcParenR"/>
            </a:pPr>
            <a:r>
              <a:rPr lang="en-US" sz="1800"/>
              <a:t>Cover with your hand all columns not being considered.</a:t>
            </a:r>
          </a:p>
          <a:p>
            <a:pPr marL="1150938" lvl="2" indent="-236538">
              <a:spcBef>
                <a:spcPts val="0"/>
              </a:spcBef>
              <a:spcAft>
                <a:spcPts val="500"/>
              </a:spcAft>
              <a:buFont typeface="+mj-lt"/>
              <a:buAutoNum type="alphaLcParenR"/>
            </a:pPr>
            <a:r>
              <a:rPr lang="en-US" sz="1800"/>
              <a:t>Find the highest payoff for the row player by comparing, across rows, the first component of every pair.</a:t>
            </a:r>
          </a:p>
          <a:p>
            <a:pPr marL="1150938" lvl="2" indent="-236538">
              <a:spcBef>
                <a:spcPts val="0"/>
              </a:spcBef>
              <a:spcAft>
                <a:spcPts val="500"/>
              </a:spcAft>
              <a:buFont typeface="+mj-lt"/>
              <a:buAutoNum type="alphaLcParenR"/>
            </a:pPr>
            <a:r>
              <a:rPr lang="en-US" sz="1800"/>
              <a:t>Underline this payoff.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800"/>
              <a:t>Repeat step 1, but fix you attention on a different column.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800"/>
              <a:t>If, after repeating step 1 enough times, the highest payoff for the row player always occurs at the same row, this row becomes her dominant strategy. 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800"/>
              <a:t>For the column player, the method is analogous, but now fix your attention on one strategy of the row player.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1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12.1: </a:t>
                </a:r>
                <a:r>
                  <a:rPr lang="en-US" sz="2400" i="1" dirty="0"/>
                  <a:t>Finding strictly dominant strategies.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matrix 12.2a with 2 firms simultaneously and independently choosing a technology: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2500"/>
                  </a:spcBef>
                  <a:spcAft>
                    <a:spcPts val="500"/>
                  </a:spcAft>
                </a:pPr>
                <a:r>
                  <a:rPr lang="en-US" sz="2200" dirty="0"/>
                  <a:t>Technology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is strictly dominant for firm 1 because it yields a higher payoff than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both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2 chooses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5&gt;3</m:t>
                    </m:r>
                  </m:oMath>
                </a14:m>
                <a:r>
                  <a:rPr lang="en-US" dirty="0"/>
                  <a:t>; and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it selects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given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2&gt;1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 r="-1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81A85A5A-7DF8-0742-AF72-FF667ACC91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8356034"/>
                  </p:ext>
                </p:extLst>
              </p:nvPr>
            </p:nvGraphicFramePr>
            <p:xfrm>
              <a:off x="3046406" y="2994860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81A85A5A-7DF8-0742-AF72-FF667ACC91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8356034"/>
                  </p:ext>
                </p:extLst>
              </p:nvPr>
            </p:nvGraphicFramePr>
            <p:xfrm>
              <a:off x="3046406" y="2994860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112500" r="-98507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112500" b="-2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0703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3651" t="-221739" r="-211111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221739" r="-9850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0703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3651" t="-321739" r="-211111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321739" r="-9850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C0FE45F-2399-6340-80D9-EBB3E30DEA72}"/>
              </a:ext>
            </a:extLst>
          </p:cNvPr>
          <p:cNvSpPr txBox="1"/>
          <p:nvPr/>
        </p:nvSpPr>
        <p:spPr>
          <a:xfrm>
            <a:off x="3059658" y="4207764"/>
            <a:ext cx="978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12.2a</a:t>
            </a:r>
          </a:p>
        </p:txBody>
      </p:sp>
    </p:spTree>
    <p:extLst>
      <p:ext uri="{BB962C8B-B14F-4D97-AF65-F5344CB8AC3E}">
        <p14:creationId xmlns:p14="http://schemas.microsoft.com/office/powerpoint/2010/main" val="1860041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Technology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200" dirty="0"/>
                  <a:t> is strictly dominant for firm 2 because it provides a higher payoff than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, both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1 chooses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; and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it selects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given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2&gt;1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The equilibrium of this game is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F77DA481-4582-8749-B5E7-298E469489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7332065"/>
                  </p:ext>
                </p:extLst>
              </p:nvPr>
            </p:nvGraphicFramePr>
            <p:xfrm>
              <a:off x="3086162" y="2398512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F77DA481-4582-8749-B5E7-298E469489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7332065"/>
                  </p:ext>
                </p:extLst>
              </p:nvPr>
            </p:nvGraphicFramePr>
            <p:xfrm>
              <a:off x="3086162" y="2398512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112500" r="-98507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112500" b="-2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0703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221739" r="-214516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221739" r="-9850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0703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321739" r="-214516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321739" r="-9850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75885A1-DA7C-064C-9866-7C6620B71D18}"/>
              </a:ext>
            </a:extLst>
          </p:cNvPr>
          <p:cNvSpPr txBox="1"/>
          <p:nvPr/>
        </p:nvSpPr>
        <p:spPr>
          <a:xfrm>
            <a:off x="3099414" y="3611416"/>
            <a:ext cx="978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12.2a</a:t>
            </a:r>
          </a:p>
        </p:txBody>
      </p:sp>
    </p:spTree>
    <p:extLst>
      <p:ext uri="{BB962C8B-B14F-4D97-AF65-F5344CB8AC3E}">
        <p14:creationId xmlns:p14="http://schemas.microsoft.com/office/powerpoint/2010/main" val="2897838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Strategic Dominance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982" y="1590741"/>
                <a:ext cx="7723570" cy="4747244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The definition of strict dominance does not allow for ties in the payoffs that firm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earns.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Weak dominance. 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finds that strategy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i="1" dirty="0"/>
                  <a:t>weakly dominates</a:t>
                </a:r>
                <a:r>
                  <a:rPr lang="en-US" sz="2000" dirty="0"/>
                  <a:t> another strategy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 if 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provides her with a strictly higher payoff than selecting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 for at least one of her rivals’ strategies, but provides the same payoff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000" dirty="0"/>
                  <a:t> for the remaining strategies of her rivals.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weakly dominant strategy yields the same payoff as other available strategies, but a strictly higher payoff against at least one strategy of the player’s rivals.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982" y="1590741"/>
                <a:ext cx="7723570" cy="4747244"/>
              </a:xfrm>
              <a:blipFill>
                <a:blip r:embed="rId2"/>
                <a:stretch>
                  <a:fillRect l="-710" r="-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315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Consider matrix 12.2b: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4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4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4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Firm 1 finds that technology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weakly dominates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because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yields a higher payoff than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5&gt;3</m:t>
                    </m:r>
                  </m:oMath>
                </a14:m>
                <a:r>
                  <a:rPr lang="en-US" dirty="0"/>
                  <a:t>; but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/>
                  <a:t>provides </a:t>
                </a:r>
                <a:r>
                  <a:rPr lang="en-US" dirty="0"/>
                  <a:t>firm 1 with exactly the same payoff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$2</m:t>
                    </m:r>
                  </m:oMath>
                </a14:m>
                <a:r>
                  <a:rPr lang="en-US" dirty="0"/>
                  <a:t>, against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Firm 2 finds that technology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200" dirty="0"/>
                  <a:t> weakly dominates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 because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yields a higher payoff than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5&gt;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; but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generates the same payoff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when firm 1 chooses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2">
                  <a:spcAft>
                    <a:spcPts val="500"/>
                  </a:spcAft>
                </a:pPr>
                <a:endParaRPr lang="en-US" sz="16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  <a:blipFill>
                <a:blip r:embed="rId2"/>
                <a:stretch>
                  <a:fillRect l="-1005" t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C2069BC-ACE2-2343-9AEE-AF3DA28E59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3534405"/>
                  </p:ext>
                </p:extLst>
              </p:nvPr>
            </p:nvGraphicFramePr>
            <p:xfrm>
              <a:off x="3028950" y="2305747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C2069BC-ACE2-2343-9AEE-AF3DA28E59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3534405"/>
                  </p:ext>
                </p:extLst>
              </p:nvPr>
            </p:nvGraphicFramePr>
            <p:xfrm>
              <a:off x="3028950" y="2305747"/>
              <a:ext cx="3217800" cy="11640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14" t="-120833" r="-100719" b="-22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4058" t="-120833" r="-1449" b="-22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0703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124" t="-220833" r="-216279" b="-12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14" t="-220833" r="-100719" b="-12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4058" t="-220833" r="-1449" b="-12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0703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124" t="-320833" r="-216279" b="-2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14" t="-320833" r="-100719" b="-2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4058" t="-320833" r="-1449" b="-2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FA41A5F-DE75-CC49-8F9C-DA2528925DFB}"/>
              </a:ext>
            </a:extLst>
          </p:cNvPr>
          <p:cNvSpPr txBox="1"/>
          <p:nvPr/>
        </p:nvSpPr>
        <p:spPr>
          <a:xfrm>
            <a:off x="3042202" y="3465644"/>
            <a:ext cx="984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12.2b</a:t>
            </a:r>
          </a:p>
        </p:txBody>
      </p:sp>
    </p:spTree>
    <p:extLst>
      <p:ext uri="{BB962C8B-B14F-4D97-AF65-F5344CB8AC3E}">
        <p14:creationId xmlns:p14="http://schemas.microsoft.com/office/powerpoint/2010/main" val="92254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E45050-22EE-29B1-5FCF-6B65B2A898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2501" r="1250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Strategic Dominance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97E03E8-7F98-0764-ED9E-F95DD5D903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4911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061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Strategic Dominance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F8CA4A5-A684-3AA5-FA40-378A5E679D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901682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7024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12.2: </a:t>
            </a:r>
            <a:r>
              <a:rPr lang="en-US" sz="2400" i="1" dirty="0"/>
              <a:t>When IDSDS does not provide a unique equilibrium.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Consider matrix 12.3 representing the price decision of two firms: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r>
              <a:rPr lang="en-US" sz="2200" dirty="0"/>
              <a:t>For firm 1, High is strictly dominated by Low because High yields a lower payoff, regardless of the price chosen by firm 2. We can delete High from firm 1’s rows, resulting in the reduced matrix 12.4.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4910957"/>
                  </p:ext>
                </p:extLst>
              </p:nvPr>
            </p:nvGraphicFramePr>
            <p:xfrm>
              <a:off x="2360605" y="3061902"/>
              <a:ext cx="3942092" cy="15445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  <a:gridCol w="6712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3">
                      <a:txBody>
                        <a:bodyPr/>
                        <a:lstStyle/>
                        <a:p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3,7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4910957"/>
                  </p:ext>
                </p:extLst>
              </p:nvPr>
            </p:nvGraphicFramePr>
            <p:xfrm>
              <a:off x="2360605" y="3061902"/>
              <a:ext cx="3942092" cy="15445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  <a:gridCol w="6712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3">
                      <a:txBody>
                        <a:bodyPr/>
                        <a:lstStyle/>
                        <a:p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4444" t="-243478" r="-233333" b="-2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795" t="-243478" r="-72603" b="-2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8679" t="-243478" b="-2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4444" t="-343478" r="-233333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795" t="-343478" r="-72603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8679" t="-343478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4444" t="-443478" r="-233333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795" t="-443478" r="-72603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8679" t="-443478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8B1E142-08AD-8640-862B-D5181B9BD4B7}"/>
              </a:ext>
            </a:extLst>
          </p:cNvPr>
          <p:cNvSpPr txBox="1"/>
          <p:nvPr/>
        </p:nvSpPr>
        <p:spPr>
          <a:xfrm>
            <a:off x="2360605" y="4606476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12.3</a:t>
            </a:r>
          </a:p>
        </p:txBody>
      </p:sp>
    </p:spTree>
    <p:extLst>
      <p:ext uri="{BB962C8B-B14F-4D97-AF65-F5344CB8AC3E}">
        <p14:creationId xmlns:p14="http://schemas.microsoft.com/office/powerpoint/2010/main" val="357645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12.2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  <a:p>
            <a:pPr lvl="1">
              <a:spcAft>
                <a:spcPts val="500"/>
              </a:spcAft>
            </a:pPr>
            <a:r>
              <a:rPr lang="en-US" sz="2200" dirty="0"/>
              <a:t>For firm 2, Low is strictly dominated by Medium because Low yields a strictly than Medium, regardless of the row that firm 1 selects.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After deleting the Low column from firm 2’s strategies, we are left with a further reduced matrix (matrix 12.5).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We can now move again to analyze firm 1.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9646160"/>
                  </p:ext>
                </p:extLst>
              </p:nvPr>
            </p:nvGraphicFramePr>
            <p:xfrm>
              <a:off x="2334100" y="2306528"/>
              <a:ext cx="4016705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  <a:gridCol w="6712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3,7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9646160"/>
                  </p:ext>
                </p:extLst>
              </p:nvPr>
            </p:nvGraphicFramePr>
            <p:xfrm>
              <a:off x="2334100" y="2306528"/>
              <a:ext cx="4016705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  <a:gridCol w="6712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7407" t="-243478" r="-233333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4384" t="-243478" r="-72603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1887" t="-243478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7407" t="-343478" r="-233333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4384" t="-343478" r="-72603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1887" t="-343478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8B1E142-08AD-8640-862B-D5181B9BD4B7}"/>
              </a:ext>
            </a:extLst>
          </p:cNvPr>
          <p:cNvSpPr txBox="1"/>
          <p:nvPr/>
        </p:nvSpPr>
        <p:spPr>
          <a:xfrm>
            <a:off x="2334100" y="3599312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12.4</a:t>
            </a:r>
          </a:p>
        </p:txBody>
      </p:sp>
    </p:spTree>
    <p:extLst>
      <p:ext uri="{BB962C8B-B14F-4D97-AF65-F5344CB8AC3E}">
        <p14:creationId xmlns:p14="http://schemas.microsoft.com/office/powerpoint/2010/main" val="3450670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12.2 </a:t>
                </a:r>
                <a:r>
                  <a:rPr lang="en-US" sz="2400" dirty="0"/>
                  <a:t>(continued):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300"/>
                  </a:spcBef>
                  <a:spcAft>
                    <a:spcPts val="500"/>
                  </a:spcAft>
                </a:pPr>
                <a:r>
                  <a:rPr lang="en-US" sz="2200" dirty="0"/>
                  <a:t>We cannot find any more strictly dominated strategies for firm 1 because there is no strategy (no row) yielding a lower payoff, regardless of the column player 2 plays.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Firm 1 prefers Medium to Low if firm 2 chooses High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5&gt;3</m:t>
                    </m:r>
                  </m:oMath>
                </a14:m>
                <a:r>
                  <a:rPr lang="en-US" dirty="0"/>
                  <a:t>; but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it prefers Low if firm 2 chooses Medium given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4&gt;2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 similar argument applies to firm 2.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  <a:blipFill>
                <a:blip r:embed="rId2"/>
                <a:stretch>
                  <a:fillRect l="-965" t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1894421"/>
                  </p:ext>
                </p:extLst>
              </p:nvPr>
            </p:nvGraphicFramePr>
            <p:xfrm>
              <a:off x="2334100" y="2266772"/>
              <a:ext cx="3345416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3,7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9AF1A0-46EB-9448-B5AA-BE2197B6CA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1894421"/>
                  </p:ext>
                </p:extLst>
              </p:nvPr>
            </p:nvGraphicFramePr>
            <p:xfrm>
              <a:off x="2334100" y="2266772"/>
              <a:ext cx="3345416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407" t="-247826" r="-135185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4384" t="-247826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407" t="-347826" r="-135185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4384" t="-347826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8B1E142-08AD-8640-862B-D5181B9BD4B7}"/>
              </a:ext>
            </a:extLst>
          </p:cNvPr>
          <p:cNvSpPr txBox="1"/>
          <p:nvPr/>
        </p:nvSpPr>
        <p:spPr>
          <a:xfrm>
            <a:off x="2334100" y="3559556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12.5</a:t>
            </a:r>
          </a:p>
        </p:txBody>
      </p:sp>
    </p:spTree>
    <p:extLst>
      <p:ext uri="{BB962C8B-B14F-4D97-AF65-F5344CB8AC3E}">
        <p14:creationId xmlns:p14="http://schemas.microsoft.com/office/powerpoint/2010/main" val="1558084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12.2 </a:t>
            </a:r>
            <a:r>
              <a:rPr lang="en-US" sz="2400" dirty="0"/>
              <a:t>(continued):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  <a:p>
            <a:pPr lvl="1">
              <a:spcBef>
                <a:spcPts val="200"/>
              </a:spcBef>
              <a:spcAft>
                <a:spcPts val="500"/>
              </a:spcAft>
            </a:pPr>
            <a:r>
              <a:rPr lang="en-US" sz="2200" dirty="0"/>
              <a:t>The remaining four cells in this matrix constitute the most precise equilibrium prediction after applying IDSDS.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This is one of the disadvantages of IDSDS as solution concept.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In some games IDSDS “does not have a bite” because it does not help to reduce the set of strategies that a rational player would choose in equilibrium.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A97CB7C7-CD77-BE4D-BEA8-EE66990406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923320"/>
                  </p:ext>
                </p:extLst>
              </p:nvPr>
            </p:nvGraphicFramePr>
            <p:xfrm>
              <a:off x="2334100" y="2266772"/>
              <a:ext cx="3345416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3,7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A97CB7C7-CD77-BE4D-BEA8-EE66990406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923320"/>
                  </p:ext>
                </p:extLst>
              </p:nvPr>
            </p:nvGraphicFramePr>
            <p:xfrm>
              <a:off x="2334100" y="2266772"/>
              <a:ext cx="3345416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22643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674287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92424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Medium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7407" t="-247826" r="-135185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4384" t="-247826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7407" t="-347826" r="-135185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4384" t="-347826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08FC697-D4E2-AC4B-8F85-FF1ED5AD8236}"/>
              </a:ext>
            </a:extLst>
          </p:cNvPr>
          <p:cNvSpPr txBox="1"/>
          <p:nvPr/>
        </p:nvSpPr>
        <p:spPr>
          <a:xfrm>
            <a:off x="2334100" y="3559556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12.5</a:t>
            </a:r>
          </a:p>
        </p:txBody>
      </p:sp>
    </p:spTree>
    <p:extLst>
      <p:ext uri="{BB962C8B-B14F-4D97-AF65-F5344CB8AC3E}">
        <p14:creationId xmlns:p14="http://schemas.microsoft.com/office/powerpoint/2010/main" val="3426194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12.3: </a:t>
            </a:r>
            <a:r>
              <a:rPr lang="en-US" sz="2400" i="1" dirty="0"/>
              <a:t>When IDSDS does not have a bite.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Matrix 12.6 represents the Matching Pennies game. 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  <a:p>
            <a:pPr lvl="1">
              <a:spcBef>
                <a:spcPts val="3000"/>
              </a:spcBef>
              <a:spcAft>
                <a:spcPts val="500"/>
              </a:spcAft>
            </a:pPr>
            <a:r>
              <a:rPr lang="en-US" sz="2200" dirty="0"/>
              <a:t>Player 1 does not find any strategy strictly dominated: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She prefers Heads when player 2 chooses Heads, but Tails when player 2 chooses Tails. 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A similar argument applies to player 2.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No player has strictly dominated strategies. IDSDS has “no bite.”</a:t>
            </a:r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B00C367C-E76C-0F41-9FF1-A26A81BA60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86455"/>
                  </p:ext>
                </p:extLst>
              </p:nvPr>
            </p:nvGraphicFramePr>
            <p:xfrm>
              <a:off x="2585891" y="2652975"/>
              <a:ext cx="3193437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98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400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74009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3446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Heads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Tails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Heads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Tails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B00C367C-E76C-0F41-9FF1-A26A81BA60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86455"/>
                  </p:ext>
                </p:extLst>
              </p:nvPr>
            </p:nvGraphicFramePr>
            <p:xfrm>
              <a:off x="2585891" y="2652975"/>
              <a:ext cx="3193437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98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400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74009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3446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Heads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Tails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i="1" dirty="0"/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Heads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0508" t="-243478" r="-98305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6207" t="-243478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Tails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0508" t="-343478" r="-98305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6207" t="-343478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5E9A1BC-CD4E-D64F-801E-7C51561E07D4}"/>
              </a:ext>
            </a:extLst>
          </p:cNvPr>
          <p:cNvSpPr txBox="1"/>
          <p:nvPr/>
        </p:nvSpPr>
        <p:spPr>
          <a:xfrm>
            <a:off x="2585891" y="3945759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12.6</a:t>
            </a:r>
          </a:p>
        </p:txBody>
      </p:sp>
    </p:spTree>
    <p:extLst>
      <p:ext uri="{BB962C8B-B14F-4D97-AF65-F5344CB8AC3E}">
        <p14:creationId xmlns:p14="http://schemas.microsoft.com/office/powerpoint/2010/main" val="3165662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ocks stacked on driftwood with the sea on background">
            <a:extLst>
              <a:ext uri="{FF2B5EF4-FFF2-40B4-BE49-F238E27FC236}">
                <a16:creationId xmlns:a16="http://schemas.microsoft.com/office/drawing/2014/main" id="{77747EC0-6459-B499-31B7-EA083AC36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63" r="28557" b="-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Nash Equilibrium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9240" y="6356350"/>
            <a:ext cx="21067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24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669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Nash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761" y="1500996"/>
            <a:ext cx="7761160" cy="4822166"/>
          </a:xfrm>
        </p:spPr>
        <p:txBody>
          <a:bodyPr anchor="ctr"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000" dirty="0"/>
              <a:t>Applying IDSDS: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Helps us delete all but one cell from the matrix in some games.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For other games, IDSDS deletes only a few strategies, providing a relatively imprecise equilibrium prediction. 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And for other games, it does not have a bite.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96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Nash Equilibrium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B4EC3F5-7650-C6DC-629B-30AD4D33ED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103508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1913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n-US" sz="2800"/>
              <a:t>Nash Equilibrium</a:t>
            </a:r>
          </a:p>
        </p:txBody>
      </p:sp>
      <p:pic>
        <p:nvPicPr>
          <p:cNvPr id="7" name="Picture 6" descr="Rocks stacked on driftwood with the sea on background">
            <a:extLst>
              <a:ext uri="{FF2B5EF4-FFF2-40B4-BE49-F238E27FC236}">
                <a16:creationId xmlns:a16="http://schemas.microsoft.com/office/drawing/2014/main" id="{35A58DE9-0743-EFA6-282C-1F137929F1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458" r="31939" b="-1"/>
          <a:stretch>
            <a:fillRect/>
          </a:stretch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01417" y="2551176"/>
                <a:ext cx="4483791" cy="359120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Best response. Player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regards strategy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as a best response to her rival’s strategy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yields a weakly higher payoff than any other available strategy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4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01417" y="2551176"/>
                <a:ext cx="4483791" cy="3591207"/>
              </a:xfrm>
              <a:blipFill>
                <a:blip r:embed="rId3"/>
                <a:stretch>
                  <a:fillRect l="-1766" t="-2377" r="-1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57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n-US" sz="2800"/>
              <a:t>Nash Equilibrium</a:t>
            </a:r>
          </a:p>
        </p:txBody>
      </p:sp>
      <p:pic>
        <p:nvPicPr>
          <p:cNvPr id="7" name="Picture 6" descr="Cribbage board game in red, blue, and white">
            <a:extLst>
              <a:ext uri="{FF2B5EF4-FFF2-40B4-BE49-F238E27FC236}">
                <a16:creationId xmlns:a16="http://schemas.microsoft.com/office/drawing/2014/main" id="{59BC2645-DCD7-5E2E-DE80-1B94BE58E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18" r="34761" b="-1"/>
          <a:stretch>
            <a:fillRect/>
          </a:stretch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9305" y="1930074"/>
            <a:ext cx="4839419" cy="4056780"/>
          </a:xfrm>
        </p:spPr>
        <p:txBody>
          <a:bodyPr>
            <a:normAutofit fontScale="92500"/>
          </a:bodyPr>
          <a:lstStyle/>
          <a:p>
            <a:pPr>
              <a:spcAft>
                <a:spcPts val="500"/>
              </a:spcAft>
            </a:pPr>
            <a:r>
              <a:rPr lang="en-US" sz="1600" dirty="0"/>
              <a:t>Tool 12.2. </a:t>
            </a:r>
            <a:r>
              <a:rPr lang="en-US" sz="1600" i="1" dirty="0"/>
              <a:t>How to find best responses in matrix games</a:t>
            </a:r>
            <a:r>
              <a:rPr lang="en-US" sz="1600" dirty="0"/>
              <a:t>: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600" dirty="0"/>
              <a:t>Focus on the row player by fixing attention on one strategy of the column player.</a:t>
            </a:r>
          </a:p>
          <a:p>
            <a:pPr marL="1150938" lvl="2" indent="-236538">
              <a:spcAft>
                <a:spcPts val="500"/>
              </a:spcAft>
              <a:buFont typeface="+mj-lt"/>
              <a:buAutoNum type="alphaLcParenR"/>
            </a:pPr>
            <a:r>
              <a:rPr lang="en-US" sz="1600" dirty="0"/>
              <a:t>Cover with your hand all columns not being considered.</a:t>
            </a:r>
          </a:p>
          <a:p>
            <a:pPr marL="1150938" lvl="2" indent="-236538">
              <a:spcAft>
                <a:spcPts val="500"/>
              </a:spcAft>
              <a:buFont typeface="+mj-lt"/>
              <a:buAutoNum type="alphaLcParenR"/>
            </a:pPr>
            <a:r>
              <a:rPr lang="en-US" sz="1600" dirty="0"/>
              <a:t>Find the highest payoff for the row player by comparing the first component of every pair.</a:t>
            </a:r>
          </a:p>
          <a:p>
            <a:pPr marL="1150938" lvl="2" indent="-236538">
              <a:spcAft>
                <a:spcPts val="500"/>
              </a:spcAft>
              <a:buFont typeface="+mj-lt"/>
              <a:buAutoNum type="alphaLcParenR"/>
            </a:pPr>
            <a:r>
              <a:rPr lang="en-US" sz="1600" dirty="0"/>
              <a:t>Underline this payoff. This is the row player’s best response to the column you considered from the column player.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600" dirty="0"/>
              <a:t>Repeat step 1, but fix your attention on a different column.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sz="1600" dirty="0"/>
              <a:t>For the column player, the method is analogous, but now direct your attention on one strategy of the row player.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366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Nash Equilibrium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8411" y="370936"/>
                <a:ext cx="5670698" cy="5824591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Nash equilibrium (NE). A strategy profile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/>
                  <a:t> is a NE if every player chooses a best response to her rivals’ strategies.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strategy profile is NE if it is a </a:t>
                </a:r>
                <a:r>
                  <a:rPr lang="en-US" sz="2000" i="1" dirty="0"/>
                  <a:t>mutual</a:t>
                </a:r>
                <a:r>
                  <a:rPr lang="en-US" sz="2000" dirty="0"/>
                  <a:t> best response: the strategy that player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chooses is a best response to that selected by player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, and vice versa.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As a result, no player has incentives to deviate because doing so would either lower her payoff, or keep it unchanged.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8411" y="370936"/>
                <a:ext cx="5670698" cy="5824591"/>
              </a:xfrm>
              <a:blipFill>
                <a:blip r:embed="rId2"/>
                <a:stretch>
                  <a:fillRect l="-968" r="-1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74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36" y="436801"/>
            <a:ext cx="3064248" cy="1402470"/>
          </a:xfrm>
        </p:spPr>
        <p:txBody>
          <a:bodyPr anchor="t">
            <a:normAutofit/>
          </a:bodyPr>
          <a:lstStyle/>
          <a:p>
            <a:r>
              <a:rPr lang="en-US" sz="2800" dirty="0"/>
              <a:t>Nash Equilibrium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01328"/>
            <a:ext cx="4572000" cy="4563374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Tool 12.3. </a:t>
            </a:r>
            <a:r>
              <a:rPr lang="en-US" sz="2400" i="1" dirty="0"/>
              <a:t>How to find Nash equilibria</a:t>
            </a:r>
            <a:r>
              <a:rPr lang="en-US" sz="2400" dirty="0"/>
              <a:t>: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dirty="0"/>
              <a:t>Find the best responses to all players.</a:t>
            </a:r>
          </a:p>
          <a:p>
            <a:pPr marL="914400" lvl="1" indent="-457200">
              <a:spcAft>
                <a:spcPts val="500"/>
              </a:spcAft>
              <a:buFont typeface="+mj-lt"/>
              <a:buAutoNum type="arabicPeriod"/>
            </a:pPr>
            <a:r>
              <a:rPr lang="en-US" dirty="0"/>
              <a:t>Identify which cell or cells in the matrix has all payoffs underlined, meaning that all players have a best response payoff. These cells are the NEs of the game.</a:t>
            </a:r>
          </a:p>
        </p:txBody>
      </p:sp>
      <p:pic>
        <p:nvPicPr>
          <p:cNvPr id="7" name="Picture 6" descr="Pieces on carrom board">
            <a:extLst>
              <a:ext uri="{FF2B5EF4-FFF2-40B4-BE49-F238E27FC236}">
                <a16:creationId xmlns:a16="http://schemas.microsoft.com/office/drawing/2014/main" id="{9B6DFAA4-B863-901E-DB4F-BAC679947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18" r="25433" b="-1"/>
          <a:stretch>
            <a:fillRect/>
          </a:stretch>
        </p:blipFill>
        <p:spPr>
          <a:xfrm>
            <a:off x="4658264" y="10"/>
            <a:ext cx="4485736" cy="68579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137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12.4: </a:t>
                </a:r>
                <a:r>
                  <a:rPr lang="en-US" sz="2400" i="1" dirty="0"/>
                  <a:t>Finding best responses and NEs.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matrix 12.7 (the same as in example 12.1): 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200" i="1" dirty="0"/>
                  <a:t>Firm 1’s best responses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2 chooses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firm 1’s best response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because it yields a higher payoff than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5&gt;3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2 chooses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firm 1’s best response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given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2&gt;1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Then, firm 1’s best responses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when firm 2 chooses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when firm 2 selects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800462"/>
              </a:xfrm>
              <a:blipFill>
                <a:blip r:embed="rId2"/>
                <a:stretch>
                  <a:fillRect l="-965" t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CD235C0D-434F-D94F-8C5A-843A424C29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639092"/>
                  </p:ext>
                </p:extLst>
              </p:nvPr>
            </p:nvGraphicFramePr>
            <p:xfrm>
              <a:off x="2900633" y="2657980"/>
              <a:ext cx="3217799" cy="1169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CD235C0D-434F-D94F-8C5A-843A424C29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639092"/>
                  </p:ext>
                </p:extLst>
              </p:nvPr>
            </p:nvGraphicFramePr>
            <p:xfrm>
              <a:off x="2900633" y="2657980"/>
              <a:ext cx="3217799" cy="11690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121739" r="-98507" b="-2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121739" b="-2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212500" r="-214516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212500" r="-9850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212500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0703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326087" r="-214516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326087" r="-9850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326087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1D611A7-B146-8543-BD24-1CFD0EE46951}"/>
              </a:ext>
            </a:extLst>
          </p:cNvPr>
          <p:cNvSpPr txBox="1"/>
          <p:nvPr/>
        </p:nvSpPr>
        <p:spPr>
          <a:xfrm>
            <a:off x="2913885" y="3857632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12.7</a:t>
            </a:r>
          </a:p>
        </p:txBody>
      </p:sp>
    </p:spTree>
    <p:extLst>
      <p:ext uri="{BB962C8B-B14F-4D97-AF65-F5344CB8AC3E}">
        <p14:creationId xmlns:p14="http://schemas.microsoft.com/office/powerpoint/2010/main" val="1301454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6113"/>
                <a:ext cx="7886700" cy="48004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12.4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i="1" dirty="0"/>
                  <a:t>Firm 2’s best responses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1 chooses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5&gt;0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When firm 1 chooses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2&gt;1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Faster tool: underling BR payoffs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cells where all the payoffs are underlined must constitute a NE of the game because all players are playing mutual best responses.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NE is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the same prediction as IDSDS.</a:t>
                </a:r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6113"/>
                <a:ext cx="7886700" cy="4800462"/>
              </a:xfrm>
              <a:blipFill>
                <a:blip r:embed="rId2"/>
                <a:stretch>
                  <a:fillRect l="-965" t="-1319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EC06331C-86BE-8849-867A-46C3FA911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6527615"/>
                  </p:ext>
                </p:extLst>
              </p:nvPr>
            </p:nvGraphicFramePr>
            <p:xfrm>
              <a:off x="2900633" y="2154399"/>
              <a:ext cx="3217800" cy="11728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EC06331C-86BE-8849-867A-46C3FA911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6527615"/>
                  </p:ext>
                </p:extLst>
              </p:nvPr>
            </p:nvGraphicFramePr>
            <p:xfrm>
              <a:off x="2900633" y="2154399"/>
              <a:ext cx="3217800" cy="11728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117391" r="-98507" b="-2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117391" b="-230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208333" r="-214516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208333" r="-98507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208333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445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321739" r="-214516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321739" r="-9850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A7310F6-6429-D24E-97D2-607072CA43D5}"/>
              </a:ext>
            </a:extLst>
          </p:cNvPr>
          <p:cNvSpPr txBox="1"/>
          <p:nvPr/>
        </p:nvSpPr>
        <p:spPr>
          <a:xfrm>
            <a:off x="2913885" y="3354051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12.7</a:t>
            </a:r>
          </a:p>
        </p:txBody>
      </p:sp>
    </p:spTree>
    <p:extLst>
      <p:ext uri="{BB962C8B-B14F-4D97-AF65-F5344CB8AC3E}">
        <p14:creationId xmlns:p14="http://schemas.microsoft.com/office/powerpoint/2010/main" val="1170261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Strategic Dominance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85869"/>
                <a:ext cx="7886700" cy="48004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12.4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Now consider matrix 12.8, which reproduces matrix 12.1b: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200" dirty="0"/>
                  <a:t>Firm 1’s best responses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Firm 2’s best responses are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Strategy profiles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constitute the two NEs of the game.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 NE solution concept provides a more precise prediction than the IDSDS (which left with four strategies profiles).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85869"/>
                <a:ext cx="7886700" cy="4800462"/>
              </a:xfrm>
              <a:blipFill>
                <a:blip r:embed="rId2"/>
                <a:stretch>
                  <a:fillRect l="-965" t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CD235C0D-434F-D94F-8C5A-843A424C29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826184"/>
                  </p:ext>
                </p:extLst>
              </p:nvPr>
            </p:nvGraphicFramePr>
            <p:xfrm>
              <a:off x="2900633" y="2578468"/>
              <a:ext cx="3217800" cy="11728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Tech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CD235C0D-434F-D94F-8C5A-843A424C29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826184"/>
                  </p:ext>
                </p:extLst>
              </p:nvPr>
            </p:nvGraphicFramePr>
            <p:xfrm>
              <a:off x="2900633" y="2578468"/>
              <a:ext cx="3217800" cy="11728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787845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83908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121739" r="-98507" b="-2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121739" b="-2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212500" r="-214516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212500" r="-9850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212500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445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96774" t="-326087" r="-214516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90" t="-326087" r="-9850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6364" t="-326087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1D611A7-B146-8543-BD24-1CFD0EE46951}"/>
              </a:ext>
            </a:extLst>
          </p:cNvPr>
          <p:cNvSpPr txBox="1"/>
          <p:nvPr/>
        </p:nvSpPr>
        <p:spPr>
          <a:xfrm>
            <a:off x="2913885" y="3778120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12.8</a:t>
            </a:r>
          </a:p>
        </p:txBody>
      </p:sp>
    </p:spTree>
    <p:extLst>
      <p:ext uri="{BB962C8B-B14F-4D97-AF65-F5344CB8AC3E}">
        <p14:creationId xmlns:p14="http://schemas.microsoft.com/office/powerpoint/2010/main" val="485085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twork with pins">
            <a:extLst>
              <a:ext uri="{FF2B5EF4-FFF2-40B4-BE49-F238E27FC236}">
                <a16:creationId xmlns:a16="http://schemas.microsoft.com/office/drawing/2014/main" id="{A7785374-A9B5-F6D9-7C2A-470AF5A8A4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94" r="633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950" y="1860919"/>
            <a:ext cx="373146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896" y="2299176"/>
            <a:ext cx="3098526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b="1"/>
              <a:t>Common Games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2377" y="403477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34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726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2903617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1CE7A08-2184-4B99-ABC0-B40CD1D3F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03616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76" y="3306515"/>
            <a:ext cx="2869714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Common Games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5490" y="4275786"/>
            <a:ext cx="2018510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552FC29-9118-466F-940E-80C84EFDF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5490" y="4275786"/>
            <a:ext cx="2018510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50" y="706508"/>
            <a:ext cx="5583352" cy="4351338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>
                <a:solidFill>
                  <a:schemeClr val="bg1"/>
                </a:solidFill>
              </a:rPr>
              <a:t>We apply the NE solution concept to 4 common games in economics and other social sciences:</a:t>
            </a:r>
          </a:p>
          <a:p>
            <a:pPr lvl="1">
              <a:spcAft>
                <a:spcPts val="500"/>
              </a:spcAft>
            </a:pPr>
            <a:r>
              <a:rPr lang="en-US" dirty="0">
                <a:solidFill>
                  <a:schemeClr val="bg1"/>
                </a:solidFill>
              </a:rPr>
              <a:t>The Prisoner’s Dilemma game.</a:t>
            </a:r>
          </a:p>
          <a:p>
            <a:pPr lvl="1">
              <a:spcAft>
                <a:spcPts val="500"/>
              </a:spcAft>
            </a:pPr>
            <a:r>
              <a:rPr lang="en-US" dirty="0">
                <a:solidFill>
                  <a:schemeClr val="bg1"/>
                </a:solidFill>
              </a:rPr>
              <a:t>The Battle of the Sexes game.</a:t>
            </a:r>
          </a:p>
          <a:p>
            <a:pPr lvl="1">
              <a:spcAft>
                <a:spcPts val="500"/>
              </a:spcAft>
            </a:pPr>
            <a:r>
              <a:rPr lang="en-US" dirty="0">
                <a:solidFill>
                  <a:schemeClr val="bg1"/>
                </a:solidFill>
              </a:rPr>
              <a:t>The Coordination game.</a:t>
            </a:r>
          </a:p>
          <a:p>
            <a:pPr lvl="1">
              <a:spcAft>
                <a:spcPts val="500"/>
              </a:spcAft>
            </a:pPr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 err="1">
                <a:solidFill>
                  <a:schemeClr val="bg1"/>
                </a:solidFill>
              </a:rPr>
              <a:t>Anticoordination</a:t>
            </a:r>
            <a:r>
              <a:rPr lang="en-US" dirty="0">
                <a:solidFill>
                  <a:schemeClr val="bg1"/>
                </a:solidFill>
              </a:rPr>
              <a:t> game.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000000"/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99498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Prisoner’s Dilemma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67249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12.5: </a:t>
            </a:r>
            <a:r>
              <a:rPr lang="en-US" sz="2400" i="1" dirty="0"/>
              <a:t>Prisoner’s Dilemma game.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Consider 2 people are arrested by the police, and are placed in different cells. They cannot communicate with each other.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The police have only minor evidence against them but suspects that the two committed a specific crime. 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The police separately offers to each of them the deal represented in the following matrix (where negative values indicate disutility in years of jail):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endParaRPr lang="en-US" sz="18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801766"/>
                  </p:ext>
                </p:extLst>
              </p:nvPr>
            </p:nvGraphicFramePr>
            <p:xfrm>
              <a:off x="2743262" y="4713566"/>
              <a:ext cx="4128199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−5,−5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0,−10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801766"/>
                  </p:ext>
                </p:extLst>
              </p:nvPr>
            </p:nvGraphicFramePr>
            <p:xfrm>
              <a:off x="2743262" y="4713566"/>
              <a:ext cx="4128199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1515" t="-221739" r="-143939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4211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1515" t="-321739" r="-143939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4211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756514" y="5913218"/>
            <a:ext cx="978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12.9a</a:t>
            </a:r>
          </a:p>
        </p:txBody>
      </p:sp>
    </p:spTree>
    <p:extLst>
      <p:ext uri="{BB962C8B-B14F-4D97-AF65-F5344CB8AC3E}">
        <p14:creationId xmlns:p14="http://schemas.microsoft.com/office/powerpoint/2010/main" val="1088703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Prisoner’s Dilemma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Player 1’s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−5&gt;−10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0&gt;−1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Player 2’s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−5&gt;−10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0&gt;−1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𝐶𝑜𝑛𝑓𝑒𝑠𝑠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𝐶𝑜𝑛𝑓𝑒𝑠𝑠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200" dirty="0"/>
                  <a:t>is the unique NE of the game, both players choose mutual best responses.</a:t>
                </a:r>
              </a:p>
              <a:p>
                <a:pPr marL="457200"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8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965" t="-1907" b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99593755-CF60-4B4F-B3EF-81F1C4AF8B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2721262"/>
                  </p:ext>
                </p:extLst>
              </p:nvPr>
            </p:nvGraphicFramePr>
            <p:xfrm>
              <a:off x="2743262" y="2142646"/>
              <a:ext cx="4128199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12389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,−10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−10,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99593755-CF60-4B4F-B3EF-81F1C4AF8B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2721262"/>
                  </p:ext>
                </p:extLst>
              </p:nvPr>
            </p:nvGraphicFramePr>
            <p:xfrm>
              <a:off x="2743262" y="2142646"/>
              <a:ext cx="4128199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42836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97229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1515" t="-221739" r="-143939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4211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57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confess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1515" t="-308333" r="-143939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4211" t="-308333" b="-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FDDC5B3-B018-3744-BA6A-B39AB7B0DBA3}"/>
              </a:ext>
            </a:extLst>
          </p:cNvPr>
          <p:cNvSpPr txBox="1"/>
          <p:nvPr/>
        </p:nvSpPr>
        <p:spPr>
          <a:xfrm>
            <a:off x="2756514" y="3342298"/>
            <a:ext cx="978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12.9a</a:t>
            </a:r>
          </a:p>
        </p:txBody>
      </p:sp>
    </p:spTree>
    <p:extLst>
      <p:ext uri="{BB962C8B-B14F-4D97-AF65-F5344CB8AC3E}">
        <p14:creationId xmlns:p14="http://schemas.microsoft.com/office/powerpoint/2010/main" val="1561655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n-US" sz="2800"/>
              <a:t>Prisoner’s Dilemma</a:t>
            </a:r>
          </a:p>
        </p:txBody>
      </p:sp>
      <p:pic>
        <p:nvPicPr>
          <p:cNvPr id="7" name="Picture 6" descr="Person playing boardgame">
            <a:extLst>
              <a:ext uri="{FF2B5EF4-FFF2-40B4-BE49-F238E27FC236}">
                <a16:creationId xmlns:a16="http://schemas.microsoft.com/office/drawing/2014/main" id="{BAA19410-F814-BB62-711F-FCB43102F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882" r="25656"/>
          <a:stretch>
            <a:fillRect/>
          </a:stretch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789" y="1984075"/>
            <a:ext cx="4727275" cy="4433977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600" dirty="0"/>
              <a:t>In NE in the Prisoner’s Dilemma game, every player, seeking to maximize her own payoff, confesses, which entails 5 years of jail for both.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600" dirty="0"/>
              <a:t>If instead, players could coordinate their actions and no confess, they would only serve 1 year in jail.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600" dirty="0"/>
              <a:t>This game illustrates strategic scenarios in which there is tension between individual incentives of each player and the collective interest of the group. </a:t>
            </a:r>
            <a:r>
              <a:rPr lang="en-US" sz="1600" i="1" dirty="0"/>
              <a:t>Examples</a:t>
            </a:r>
            <a:r>
              <a:rPr lang="en-US" sz="1600" dirty="0"/>
              <a:t>: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Price wars between firms.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Tariff wars between countries.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Use of negative campaigning in politics.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22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Battle of the Sexes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67249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12.6: </a:t>
            </a:r>
            <a:r>
              <a:rPr lang="en-US" sz="2400" i="1" dirty="0"/>
              <a:t>Battle of the Sexes game.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Ana and Felix are incommunicado in separate areas of the city. 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In the morning, they talked about where to go after work, the football game or the opera, but they never agreed.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Each of them must simultaneously and independently choose where to go.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Ana and Felix’s payoffs are symmetric. Each of them prefers to go to the event the other goes. 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endParaRPr lang="en-US" sz="18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5077586"/>
                  </p:ext>
                </p:extLst>
              </p:nvPr>
            </p:nvGraphicFramePr>
            <p:xfrm>
              <a:off x="2721473" y="4885843"/>
              <a:ext cx="3130107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757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590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Ana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Felix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5077586"/>
                  </p:ext>
                </p:extLst>
              </p:nvPr>
            </p:nvGraphicFramePr>
            <p:xfrm>
              <a:off x="2721473" y="4885843"/>
              <a:ext cx="3130107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757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590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Ana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Felix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606" t="-221739" r="-81690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7586" t="-221739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606" t="-321739" r="-81690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7586" t="-321739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734725" y="6085495"/>
            <a:ext cx="1056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12.10a</a:t>
            </a:r>
          </a:p>
        </p:txBody>
      </p:sp>
    </p:spTree>
    <p:extLst>
      <p:ext uri="{BB962C8B-B14F-4D97-AF65-F5344CB8AC3E}">
        <p14:creationId xmlns:p14="http://schemas.microsoft.com/office/powerpoint/2010/main" val="3474841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Battle of the Sexes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12.6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Felix’s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𝐹𝑒𝑙𝑖𝑥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𝐹𝑒𝑙𝑖𝑥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4&gt;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Ana’s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𝐴𝑛𝑎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4&gt;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𝐴𝑛𝑎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5&gt;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two NEs in this game are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𝐹𝑜𝑜𝑡𝑏𝑎𝑙𝑙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𝐹𝑜𝑜𝑡𝑏𝑎𝑙𝑙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𝑂𝑝𝑒𝑟𝑎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𝑂𝑝𝑒𝑟𝑎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965" t="-1907" b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3393134"/>
                  </p:ext>
                </p:extLst>
              </p:nvPr>
            </p:nvGraphicFramePr>
            <p:xfrm>
              <a:off x="2721473" y="2182399"/>
              <a:ext cx="3130107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757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590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Ana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Felix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3,3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3393134"/>
                  </p:ext>
                </p:extLst>
              </p:nvPr>
            </p:nvGraphicFramePr>
            <p:xfrm>
              <a:off x="2721473" y="2182399"/>
              <a:ext cx="3130107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757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9922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3590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Ana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Felix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Football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67606" t="-221739" r="-81690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7586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57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Opera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67606" t="-308333" r="-81690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7586" t="-308333" b="-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734725" y="3382051"/>
            <a:ext cx="106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12.10b</a:t>
            </a:r>
          </a:p>
        </p:txBody>
      </p:sp>
    </p:spTree>
    <p:extLst>
      <p:ext uri="{BB962C8B-B14F-4D97-AF65-F5344CB8AC3E}">
        <p14:creationId xmlns:p14="http://schemas.microsoft.com/office/powerpoint/2010/main" val="19080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Coordination 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12.7: </a:t>
                </a:r>
                <a:r>
                  <a:rPr lang="en-US" sz="2400" i="1" dirty="0"/>
                  <a:t>Coordination game.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the game in matrix 12.11a illustrating a “bank run” between depositors 1 and 2, with payoffs in thousands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News suggest that the bank where depositors 1 and 2 have their savings accounts could be in trouble.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Each depositor must decide simultaneously and independently whether to withdraw all the money in her account or wait. </a:t>
                </a:r>
                <a:endParaRPr lang="en-US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sz="18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41667"/>
                  </p:ext>
                </p:extLst>
              </p:nvPr>
            </p:nvGraphicFramePr>
            <p:xfrm>
              <a:off x="2244401" y="4647307"/>
              <a:ext cx="4950905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66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1045655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50,50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0,100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150,150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841667"/>
                  </p:ext>
                </p:extLst>
              </p:nvPr>
            </p:nvGraphicFramePr>
            <p:xfrm>
              <a:off x="2244401" y="4647307"/>
              <a:ext cx="4950905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66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1045655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122" t="-221739" r="-13170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2037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122" t="-321739" r="-13170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2037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257653" y="5846959"/>
            <a:ext cx="1056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12.11a</a:t>
            </a:r>
          </a:p>
        </p:txBody>
      </p:sp>
    </p:spTree>
    <p:extLst>
      <p:ext uri="{BB962C8B-B14F-4D97-AF65-F5344CB8AC3E}">
        <p14:creationId xmlns:p14="http://schemas.microsoft.com/office/powerpoint/2010/main" val="1575233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Coordination 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12.7 </a:t>
                </a:r>
                <a:r>
                  <a:rPr lang="en-US" sz="26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i="1" dirty="0"/>
                  <a:t>Depositor 1’s best responses </a:t>
                </a:r>
                <a:r>
                  <a:rPr lang="en-US" dirty="0"/>
                  <a:t>are:</a:t>
                </a:r>
              </a:p>
              <a:p>
                <a:pPr lvl="2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𝑁𝑊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𝑁𝑊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i="1" dirty="0"/>
                  <a:t>Depositor 2’s best responses </a:t>
                </a:r>
                <a:r>
                  <a:rPr lang="en-US" dirty="0"/>
                  <a:t>are:</a:t>
                </a:r>
              </a:p>
              <a:p>
                <a:pPr lvl="2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𝑁𝑊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𝑁𝑊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two NEs in this game are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𝑊𝑖𝑡h𝑑𝑟𝑎𝑤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𝑊𝑖𝑡h𝑑𝑟𝑎𝑤</m:t>
                        </m:r>
                      </m:e>
                    </m:d>
                  </m:oMath>
                </a14:m>
                <a:r>
                  <a:rPr lang="en-US" sz="2200" dirty="0"/>
                  <a:t> </a:t>
                </a:r>
                <a:r>
                  <a:rPr lang="en-US" dirty="0"/>
                  <a:t>and</a:t>
                </a: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𝑁𝑜𝑡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𝑤𝑖𝑡h𝑑𝑟𝑎𝑤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𝑁𝑜𝑡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𝑤𝑖𝑡𝑑𝑟𝑎𝑤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965" t="-2725" r="-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0666865"/>
                  </p:ext>
                </p:extLst>
              </p:nvPr>
            </p:nvGraphicFramePr>
            <p:xfrm>
              <a:off x="2233250" y="2182894"/>
              <a:ext cx="4950905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66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1045655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0,100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150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0666865"/>
                  </p:ext>
                </p:extLst>
              </p:nvPr>
            </p:nvGraphicFramePr>
            <p:xfrm>
              <a:off x="2233250" y="2182894"/>
              <a:ext cx="4950905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66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1045655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364742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Depositor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122" t="-221739" r="-13170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2037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57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Not withdraw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122" t="-308333" r="-131707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2037" t="-308333" b="-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246502" y="3382546"/>
            <a:ext cx="106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12.11b</a:t>
            </a:r>
          </a:p>
        </p:txBody>
      </p:sp>
    </p:spTree>
    <p:extLst>
      <p:ext uri="{BB962C8B-B14F-4D97-AF65-F5344CB8AC3E}">
        <p14:creationId xmlns:p14="http://schemas.microsoft.com/office/powerpoint/2010/main" val="1638495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Coordination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67249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12.8: </a:t>
            </a:r>
            <a:r>
              <a:rPr lang="en-US" sz="2400" i="1" dirty="0"/>
              <a:t>Anticoordination game.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Matrix 12.12a presents a game with the opposite strategic incentives as the the Coordination game in example 12.7.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The matrix illustrates the Game of the Chicken, as seen in movies like </a:t>
            </a:r>
            <a:r>
              <a:rPr lang="en-US" sz="2200" i="1" dirty="0"/>
              <a:t>Rebel without a Cause </a:t>
            </a:r>
            <a:r>
              <a:rPr lang="en-US" sz="2200" dirty="0"/>
              <a:t>and</a:t>
            </a:r>
            <a:r>
              <a:rPr lang="en-US" sz="2200" i="1" dirty="0"/>
              <a:t> Footloose</a:t>
            </a:r>
            <a:r>
              <a:rPr lang="en-US" sz="2200" dirty="0"/>
              <a:t>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Two teenagers in cars drive toward each other (or toward a cliff). 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If the swerve they are regarded as “chicken.”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endParaRPr lang="en-US" sz="1800" dirty="0"/>
          </a:p>
          <a:p>
            <a:pPr lvl="1">
              <a:spcAft>
                <a:spcPts val="500"/>
              </a:spcAft>
            </a:pPr>
            <a:endParaRPr lang="en-US" sz="2200" dirty="0"/>
          </a:p>
          <a:p>
            <a:pPr lvl="1">
              <a:spcAft>
                <a:spcPts val="500"/>
              </a:spcAft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1570455"/>
                  </p:ext>
                </p:extLst>
              </p:nvPr>
            </p:nvGraphicFramePr>
            <p:xfrm>
              <a:off x="2663501" y="4685407"/>
              <a:ext cx="368966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3178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−10,10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10,−10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−20,−20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1570455"/>
                  </p:ext>
                </p:extLst>
              </p:nvPr>
            </p:nvGraphicFramePr>
            <p:xfrm>
              <a:off x="2663501" y="4685407"/>
              <a:ext cx="368966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3178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0278" t="-221739" r="-11666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8810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0278" t="-321739" r="-11666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8810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676753" y="5885059"/>
            <a:ext cx="1056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12.12a</a:t>
            </a:r>
          </a:p>
        </p:txBody>
      </p:sp>
    </p:spTree>
    <p:extLst>
      <p:ext uri="{BB962C8B-B14F-4D97-AF65-F5344CB8AC3E}">
        <p14:creationId xmlns:p14="http://schemas.microsoft.com/office/powerpoint/2010/main" val="4013021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Coordination 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12.8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lnSpc>
                    <a:spcPct val="100000"/>
                  </a:lnSpc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200" i="1" dirty="0"/>
                  <a:t>Player 1’s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𝑆𝑤𝑒𝑟𝑣𝑒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𝑆𝑡𝑎𝑦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0&gt;−1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𝑆𝑡𝑎𝑦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𝑆𝑤𝑒𝑟𝑣𝑒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&gt;−20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Player 2’s best responses </a:t>
                </a:r>
                <a:r>
                  <a:rPr lang="en-US" sz="2200" dirty="0"/>
                  <a:t>are:</a:t>
                </a:r>
              </a:p>
              <a:p>
                <a:pPr lvl="2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𝑆𝑤𝑒𝑟𝑣𝑒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𝑆𝑡𝑎𝑦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10&gt;−1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𝑆𝑡𝑎𝑦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𝑆𝑤𝑒𝑟𝑣𝑒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&gt;−20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two NEs in this game are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𝑆𝑤𝑒𝑟𝑣𝑒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𝑆𝑡𝑎𝑦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𝑆𝑡𝑎𝑦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𝑆𝑤𝑒𝑟𝑣𝑒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</a:t>
                </a: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965" t="-2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15513"/>
                  </p:ext>
                </p:extLst>
              </p:nvPr>
            </p:nvGraphicFramePr>
            <p:xfrm>
              <a:off x="2473001" y="2238248"/>
              <a:ext cx="368966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3178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−10,10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10,−10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−20,−20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15513"/>
                  </p:ext>
                </p:extLst>
              </p:nvPr>
            </p:nvGraphicFramePr>
            <p:xfrm>
              <a:off x="2473001" y="2238248"/>
              <a:ext cx="368966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0905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83178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Player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Swerve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0278" t="-221739" r="-11666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8810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Stay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0278" t="-321739" r="-11666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8810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486253" y="3437900"/>
            <a:ext cx="106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12.12b</a:t>
            </a:r>
          </a:p>
        </p:txBody>
      </p:sp>
    </p:spTree>
    <p:extLst>
      <p:ext uri="{BB962C8B-B14F-4D97-AF65-F5344CB8AC3E}">
        <p14:creationId xmlns:p14="http://schemas.microsoft.com/office/powerpoint/2010/main" val="22286190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074024"/>
            <a:ext cx="7581900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/>
              <a:t>Mixed-Strategy Nash Equilibrium</a:t>
            </a:r>
          </a:p>
        </p:txBody>
      </p:sp>
      <p:pic>
        <p:nvPicPr>
          <p:cNvPr id="7" name="Picture 6" descr="Rocks stacked on driftwood with the sea on background">
            <a:extLst>
              <a:ext uri="{FF2B5EF4-FFF2-40B4-BE49-F238E27FC236}">
                <a16:creationId xmlns:a16="http://schemas.microsoft.com/office/drawing/2014/main" id="{EDC74DAB-4DAD-E28C-ADFA-4D10A99C41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12" b="24123"/>
          <a:stretch>
            <a:fillRect/>
          </a:stretch>
        </p:blipFill>
        <p:spPr>
          <a:xfrm>
            <a:off x="20" y="-39"/>
            <a:ext cx="9143980" cy="41727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3599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96" y="1040837"/>
            <a:ext cx="3566211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558" y="1029607"/>
            <a:ext cx="3566211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70" y="934855"/>
            <a:ext cx="3566211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76" y="1877492"/>
            <a:ext cx="3022599" cy="3215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Mixed-Strategy Nash Equilibrium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2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393" y="457812"/>
            <a:ext cx="685923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393" y="457812"/>
            <a:ext cx="685923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232" y="4946663"/>
            <a:ext cx="239955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232" y="4946663"/>
            <a:ext cx="239955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6151" y="1130846"/>
                <a:ext cx="3912879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600" i="1">
                    <a:solidFill>
                      <a:schemeClr val="bg1"/>
                    </a:solidFill>
                  </a:rPr>
                  <a:t>All games have a NE? </a:t>
                </a:r>
                <a:r>
                  <a:rPr lang="en-US" sz="2600">
                    <a:solidFill>
                      <a:schemeClr val="bg1"/>
                    </a:solidFill>
                  </a:rPr>
                  <a:t>YES, under relative general conditions.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600">
                    <a:solidFill>
                      <a:schemeClr val="bg1"/>
                    </a:solidFill>
                  </a:rPr>
                  <a:t>Some games may not have a NE if we restrict players to choose a specific strategy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100% </m:t>
                    </m:r>
                  </m:oMath>
                </a14:m>
                <a:r>
                  <a:rPr lang="en-US" sz="2600">
                    <a:solidFill>
                      <a:schemeClr val="bg1"/>
                    </a:solidFill>
                  </a:rPr>
                  <a:t>of the time, rather than allowing them to randomize across some of their available strategies.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6151" y="1130846"/>
                <a:ext cx="3912879" cy="4351338"/>
              </a:xfrm>
              <a:blipFill>
                <a:blip r:embed="rId2"/>
                <a:stretch>
                  <a:fillRect l="-2336" t="-2244" r="-4673" b="-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59174" y="61394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45490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98195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12.9: </a:t>
                </a:r>
                <a:r>
                  <a:rPr lang="en-US" sz="2400" i="1" dirty="0"/>
                  <a:t>Penalty kicks in soccer.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matrix 12.3a, representing a penalty kick in soccer.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No pure strategy NE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Goalie’s best responses.</a:t>
                </a:r>
              </a:p>
              <a:p>
                <a:pPr lvl="3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0&gt;−5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0&gt;−5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/>
                <a:r>
                  <a:rPr lang="en-US" dirty="0"/>
                  <a:t>Kicker’s best responses:</a:t>
                </a:r>
              </a:p>
              <a:p>
                <a:pPr lvl="3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.</a:t>
                </a: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981950" cy="4667249"/>
              </a:xfrm>
              <a:blipFill>
                <a:blip r:embed="rId2"/>
                <a:stretch>
                  <a:fillRect l="-954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062307"/>
                  </p:ext>
                </p:extLst>
              </p:nvPr>
            </p:nvGraphicFramePr>
            <p:xfrm>
              <a:off x="2425382" y="2617587"/>
              <a:ext cx="378618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062307"/>
                  </p:ext>
                </p:extLst>
              </p:nvPr>
            </p:nvGraphicFramePr>
            <p:xfrm>
              <a:off x="2425382" y="2617587"/>
              <a:ext cx="3786188" cy="11653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221739" r="-11666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143" t="-2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321739" r="-11666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143" t="-3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438634" y="3817239"/>
            <a:ext cx="1056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12.13a</a:t>
            </a:r>
          </a:p>
        </p:txBody>
      </p:sp>
    </p:spTree>
    <p:extLst>
      <p:ext uri="{BB962C8B-B14F-4D97-AF65-F5344CB8AC3E}">
        <p14:creationId xmlns:p14="http://schemas.microsoft.com/office/powerpoint/2010/main" val="1113495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98195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There is no cell where the payoffs for all players have been underlined.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There is no “pure-strategy” NE when restricting players to use a specific strategy (either left of right)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100% </m:t>
                    </m:r>
                  </m:oMath>
                </a14:m>
                <a:r>
                  <a:rPr lang="en-US" dirty="0"/>
                  <a:t>probability.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instead, we allow players to randomize, we can find the NE of the game.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Because players mix their strategies, this NE is known as “mixed-strategy NE.”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981950" cy="4667249"/>
              </a:xfrm>
              <a:blipFill>
                <a:blip r:embed="rId2"/>
                <a:stretch>
                  <a:fillRect l="-954" t="-1907" r="-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811280"/>
                  </p:ext>
                </p:extLst>
              </p:nvPr>
            </p:nvGraphicFramePr>
            <p:xfrm>
              <a:off x="2425382" y="2198487"/>
              <a:ext cx="3786188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811280"/>
                  </p:ext>
                </p:extLst>
              </p:nvPr>
            </p:nvGraphicFramePr>
            <p:xfrm>
              <a:off x="2425382" y="2198487"/>
              <a:ext cx="3786188" cy="1174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0728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059688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212500" r="-11666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143" t="-212500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57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326087" r="-11666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7143" t="-326087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2438634" y="3398139"/>
            <a:ext cx="106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12.13b</a:t>
            </a:r>
          </a:p>
        </p:txBody>
      </p:sp>
    </p:spTree>
    <p:extLst>
      <p:ext uri="{BB962C8B-B14F-4D97-AF65-F5344CB8AC3E}">
        <p14:creationId xmlns:p14="http://schemas.microsoft.com/office/powerpoint/2010/main" val="3985707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87525"/>
                <a:ext cx="7981950" cy="4667249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Allowing for randomization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Consider the goalie dives left,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and right,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the goalie would be diving left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100%.</m:t>
                    </m:r>
                  </m:oMath>
                </a14:m>
                <a:endParaRPr lang="en-US" dirty="0"/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she dives right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100%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3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, she randomizes her decision.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And, let the kicker assigns a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to aiming left,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to her aiming right.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87525"/>
                <a:ext cx="7981950" cy="4667249"/>
              </a:xfrm>
              <a:blipFill>
                <a:blip r:embed="rId2"/>
                <a:stretch>
                  <a:fillRect l="-954" t="-1630" r="-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275104"/>
                  </p:ext>
                </p:extLst>
              </p:nvPr>
            </p:nvGraphicFramePr>
            <p:xfrm>
              <a:off x="2000599" y="457265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26501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3258A369-4408-0B4D-8E5F-C846B1B076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275104"/>
                  </p:ext>
                </p:extLst>
              </p:nvPr>
            </p:nvGraphicFramePr>
            <p:xfrm>
              <a:off x="2000599" y="457265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121739" r="-130556" b="-3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121739" b="-3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321739" r="-260417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321739" r="-130556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321739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421739" r="-26041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421739" r="-130556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421739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F60885F-56F9-F54C-8DEF-8F85117FF854}"/>
              </a:ext>
            </a:extLst>
          </p:cNvPr>
          <p:cNvSpPr txBox="1"/>
          <p:nvPr/>
        </p:nvSpPr>
        <p:spPr>
          <a:xfrm>
            <a:off x="1980073" y="6047603"/>
            <a:ext cx="104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12.13c</a:t>
            </a:r>
          </a:p>
        </p:txBody>
      </p:sp>
    </p:spTree>
    <p:extLst>
      <p:ext uri="{BB962C8B-B14F-4D97-AF65-F5344CB8AC3E}">
        <p14:creationId xmlns:p14="http://schemas.microsoft.com/office/powerpoint/2010/main" val="4114268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i="1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Goalie (row player)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If she does not select a particular action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100% </m:t>
                    </m:r>
                  </m:oMath>
                </a14:m>
                <a:r>
                  <a:rPr lang="en-US" dirty="0"/>
                  <a:t>probability, it must be she is indifferent between dive left and dive right. That is, her expected utility from both options must coincide.</a:t>
                </a:r>
              </a:p>
              <a:p>
                <a:pPr lvl="2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dirty="0"/>
                  <a:t>Her expected utility from diving left is</a:t>
                </a:r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    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=−5+5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  <a:blipFill>
                <a:blip r:embed="rId2"/>
                <a:stretch>
                  <a:fillRect l="-954" t="-1316" r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6217201"/>
                  </p:ext>
                </p:extLst>
              </p:nvPr>
            </p:nvGraphicFramePr>
            <p:xfrm>
              <a:off x="2000599" y="202679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6217201"/>
                  </p:ext>
                </p:extLst>
              </p:nvPr>
            </p:nvGraphicFramePr>
            <p:xfrm>
              <a:off x="2000599" y="202679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117391" r="-130556" b="-3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117391" b="-3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321739" r="-260417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321739" r="-130556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321739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421739" r="-26041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421739" r="-130556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421739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706BBB3-48E0-E342-B0BE-D53DC1736673}"/>
              </a:ext>
            </a:extLst>
          </p:cNvPr>
          <p:cNvSpPr txBox="1"/>
          <p:nvPr/>
        </p:nvSpPr>
        <p:spPr>
          <a:xfrm>
            <a:off x="1980073" y="3501743"/>
            <a:ext cx="104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12.13c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609645D-D83E-A148-9E2F-982438E9A2F9}"/>
              </a:ext>
            </a:extLst>
          </p:cNvPr>
          <p:cNvSpPr/>
          <p:nvPr/>
        </p:nvSpPr>
        <p:spPr>
          <a:xfrm rot="16200000">
            <a:off x="5295357" y="5184546"/>
            <a:ext cx="160818" cy="120584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19F29607-D21C-7745-BFE0-44E5AE065A5E}"/>
              </a:ext>
            </a:extLst>
          </p:cNvPr>
          <p:cNvSpPr/>
          <p:nvPr/>
        </p:nvSpPr>
        <p:spPr>
          <a:xfrm rot="16200000">
            <a:off x="4059806" y="5527452"/>
            <a:ext cx="160818" cy="51406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9ADDC-870C-3842-B3C7-812A9702840E}"/>
              </a:ext>
            </a:extLst>
          </p:cNvPr>
          <p:cNvSpPr txBox="1"/>
          <p:nvPr/>
        </p:nvSpPr>
        <p:spPr>
          <a:xfrm>
            <a:off x="3595993" y="5801801"/>
            <a:ext cx="1124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kicker aims left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41EE31-D94D-524E-BD83-0FDDE5370EC6}"/>
              </a:ext>
            </a:extLst>
          </p:cNvPr>
          <p:cNvSpPr txBox="1"/>
          <p:nvPr/>
        </p:nvSpPr>
        <p:spPr>
          <a:xfrm>
            <a:off x="4797779" y="5801801"/>
            <a:ext cx="1205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kicker aims right</a:t>
            </a:r>
          </a:p>
        </p:txBody>
      </p:sp>
    </p:spTree>
    <p:extLst>
      <p:ext uri="{BB962C8B-B14F-4D97-AF65-F5344CB8AC3E}">
        <p14:creationId xmlns:p14="http://schemas.microsoft.com/office/powerpoint/2010/main" val="5700547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90689"/>
                <a:ext cx="7981950" cy="4837111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i="1" dirty="0"/>
              </a:p>
              <a:p>
                <a:pPr lvl="1">
                  <a:spcBef>
                    <a:spcPts val="2500"/>
                  </a:spcBef>
                  <a:spcAft>
                    <a:spcPts val="500"/>
                  </a:spcAft>
                </a:pPr>
                <a:r>
                  <a:rPr lang="en-US" sz="2200" i="1" dirty="0"/>
                  <a:t>Goalie (row player) </a:t>
                </a:r>
                <a:r>
                  <a:rPr lang="en-US" sz="2200" dirty="0"/>
                  <a:t>(cont.).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Her expected utility from diving right is</a:t>
                </a:r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  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0=−5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1143000" lvl="4" indent="-227013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dirty="0"/>
                  <a:t>If the goalie is not playing a pure strategy, it must be </a:t>
                </a:r>
              </a:p>
              <a:p>
                <a:pPr marL="9525" lvl="4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 marL="9525" lvl="4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 marL="9525" lvl="4" indent="0">
                  <a:lnSpc>
                    <a:spcPct val="8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90689"/>
                <a:ext cx="7981950" cy="4837111"/>
              </a:xfrm>
              <a:blipFill>
                <a:blip r:embed="rId2"/>
                <a:stretch>
                  <a:fillRect l="-954" t="-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518687"/>
                  </p:ext>
                </p:extLst>
              </p:nvPr>
            </p:nvGraphicFramePr>
            <p:xfrm>
              <a:off x="2000599" y="1891976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518687"/>
                  </p:ext>
                </p:extLst>
              </p:nvPr>
            </p:nvGraphicFramePr>
            <p:xfrm>
              <a:off x="2000599" y="1891976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117391" r="-130556" b="-3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117391" b="-330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321739" r="-260417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321739" r="-130556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321739" b="-1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421739" r="-26041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421739" r="-130556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421739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706BBB3-48E0-E342-B0BE-D53DC1736673}"/>
              </a:ext>
            </a:extLst>
          </p:cNvPr>
          <p:cNvSpPr txBox="1"/>
          <p:nvPr/>
        </p:nvSpPr>
        <p:spPr>
          <a:xfrm>
            <a:off x="1980073" y="3366921"/>
            <a:ext cx="104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12.13c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609645D-D83E-A148-9E2F-982438E9A2F9}"/>
              </a:ext>
            </a:extLst>
          </p:cNvPr>
          <p:cNvSpPr/>
          <p:nvPr/>
        </p:nvSpPr>
        <p:spPr>
          <a:xfrm rot="16200000">
            <a:off x="5724314" y="4223682"/>
            <a:ext cx="157835" cy="92285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19F29607-D21C-7745-BFE0-44E5AE065A5E}"/>
              </a:ext>
            </a:extLst>
          </p:cNvPr>
          <p:cNvSpPr/>
          <p:nvPr/>
        </p:nvSpPr>
        <p:spPr>
          <a:xfrm rot="16200000">
            <a:off x="4549880" y="4350021"/>
            <a:ext cx="160818" cy="66719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9ADDC-870C-3842-B3C7-812A9702840E}"/>
              </a:ext>
            </a:extLst>
          </p:cNvPr>
          <p:cNvSpPr txBox="1"/>
          <p:nvPr/>
        </p:nvSpPr>
        <p:spPr>
          <a:xfrm>
            <a:off x="4046081" y="4700933"/>
            <a:ext cx="1124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kicker aims left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41EE31-D94D-524E-BD83-0FDDE5370EC6}"/>
              </a:ext>
            </a:extLst>
          </p:cNvPr>
          <p:cNvSpPr txBox="1"/>
          <p:nvPr/>
        </p:nvSpPr>
        <p:spPr>
          <a:xfrm>
            <a:off x="5311875" y="4700933"/>
            <a:ext cx="1205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kicker aims right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A30CE2-63C8-6E42-8D24-1E69BC74E228}"/>
                  </a:ext>
                </a:extLst>
              </p:cNvPr>
              <p:cNvSpPr txBox="1"/>
              <p:nvPr/>
            </p:nvSpPr>
            <p:spPr>
              <a:xfrm>
                <a:off x="5714432" y="5819280"/>
                <a:ext cx="243710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The goalie is indifferent between diving left and right when the kicker aims left with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50% </m:t>
                    </m:r>
                  </m:oMath>
                </a14:m>
                <a:r>
                  <a:rPr lang="en-US" sz="1200" dirty="0"/>
                  <a:t>probability.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A30CE2-63C8-6E42-8D24-1E69BC74E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432" y="5819280"/>
                <a:ext cx="2437109" cy="646331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533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i="1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i="1" dirty="0"/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i="1" dirty="0"/>
                  <a:t>Kicker (column player)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dirty="0"/>
                  <a:t>Her expected utility from aiming left is</a:t>
                </a:r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s-ES" sz="1800" b="0" i="1" smtClean="0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0    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s-E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=8−8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800" dirty="0"/>
              </a:p>
              <a:p>
                <a:pPr lvl="2">
                  <a:spcAft>
                    <a:spcPts val="1000"/>
                  </a:spcAft>
                </a:pPr>
                <a:r>
                  <a:rPr lang="en-US" dirty="0"/>
                  <a:t>Her expected utility from aiming right is</a:t>
                </a:r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s-ES" sz="1800" i="1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s-ES" sz="1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s-ES" sz="1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s-ES" sz="18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s-ES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  <a:blipFill>
                <a:blip r:embed="rId2"/>
                <a:stretch>
                  <a:fillRect l="-954" t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33607"/>
                  </p:ext>
                </p:extLst>
              </p:nvPr>
            </p:nvGraphicFramePr>
            <p:xfrm>
              <a:off x="2000599" y="202679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𝑃𝑟𝑜𝑏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1−</m:t>
                                </m:r>
                                <m:r>
                                  <a:rPr lang="en-US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−5,8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6">
                <a:extLst>
                  <a:ext uri="{FF2B5EF4-FFF2-40B4-BE49-F238E27FC236}">
                    <a16:creationId xmlns:a16="http://schemas.microsoft.com/office/drawing/2014/main" id="{78CFD175-721F-E14C-8EA5-0BCF7D081D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33607"/>
                  </p:ext>
                </p:extLst>
              </p:nvPr>
            </p:nvGraphicFramePr>
            <p:xfrm>
              <a:off x="2000599" y="2026798"/>
              <a:ext cx="5142801" cy="14566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5968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218819">
                      <a:extLst>
                        <a:ext uri="{9D8B030D-6E8A-4147-A177-3AD203B41FA5}">
                          <a16:colId xmlns:a16="http://schemas.microsoft.com/office/drawing/2014/main" val="2261401252"/>
                        </a:ext>
                      </a:extLst>
                    </a:gridCol>
                    <a:gridCol w="1063244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916114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1188656">
                      <a:extLst>
                        <a:ext uri="{9D8B030D-6E8A-4147-A177-3AD203B41FA5}">
                          <a16:colId xmlns:a16="http://schemas.microsoft.com/office/drawing/2014/main" val="3353138285"/>
                        </a:ext>
                      </a:extLst>
                    </a:gridCol>
                  </a:tblGrid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Kicker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lnB w="12700" cmpd="sng"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117391" r="-130556" b="-3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117391" b="-3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036244"/>
                      </a:ext>
                    </a:extLst>
                  </a:tr>
                  <a:tr h="29133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Left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Aim Right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Goalie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321739" r="-260417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Left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321739" r="-130556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321739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801083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3542" t="-421739" r="-260417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Dive Right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4722" t="-421739" r="-130556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2979" t="-421739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706BBB3-48E0-E342-B0BE-D53DC1736673}"/>
              </a:ext>
            </a:extLst>
          </p:cNvPr>
          <p:cNvSpPr txBox="1"/>
          <p:nvPr/>
        </p:nvSpPr>
        <p:spPr>
          <a:xfrm>
            <a:off x="1980073" y="3501743"/>
            <a:ext cx="104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12.13c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609645D-D83E-A148-9E2F-982438E9A2F9}"/>
              </a:ext>
            </a:extLst>
          </p:cNvPr>
          <p:cNvSpPr/>
          <p:nvPr/>
        </p:nvSpPr>
        <p:spPr>
          <a:xfrm rot="16200000">
            <a:off x="5480303" y="4464547"/>
            <a:ext cx="160818" cy="92908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19F29607-D21C-7745-BFE0-44E5AE065A5E}"/>
              </a:ext>
            </a:extLst>
          </p:cNvPr>
          <p:cNvSpPr/>
          <p:nvPr/>
        </p:nvSpPr>
        <p:spPr>
          <a:xfrm rot="16200000">
            <a:off x="4320462" y="4672054"/>
            <a:ext cx="160818" cy="51406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9ADDC-870C-3842-B3C7-812A9702840E}"/>
              </a:ext>
            </a:extLst>
          </p:cNvPr>
          <p:cNvSpPr txBox="1"/>
          <p:nvPr/>
        </p:nvSpPr>
        <p:spPr>
          <a:xfrm>
            <a:off x="3773162" y="4946403"/>
            <a:ext cx="1158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goalie dives left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41EE31-D94D-524E-BD83-0FDDE5370EC6}"/>
              </a:ext>
            </a:extLst>
          </p:cNvPr>
          <p:cNvSpPr txBox="1"/>
          <p:nvPr/>
        </p:nvSpPr>
        <p:spPr>
          <a:xfrm>
            <a:off x="4984887" y="4946403"/>
            <a:ext cx="1240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goalie dives right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F5A371F8-176B-8946-A42C-8D9BB3521A12}"/>
              </a:ext>
            </a:extLst>
          </p:cNvPr>
          <p:cNvSpPr/>
          <p:nvPr/>
        </p:nvSpPr>
        <p:spPr>
          <a:xfrm rot="16200000">
            <a:off x="5713026" y="5584618"/>
            <a:ext cx="160818" cy="92908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91D7A7DC-F5DE-694A-B883-83E68193C1DF}"/>
              </a:ext>
            </a:extLst>
          </p:cNvPr>
          <p:cNvSpPr/>
          <p:nvPr/>
        </p:nvSpPr>
        <p:spPr>
          <a:xfrm rot="16200000">
            <a:off x="4553185" y="5792125"/>
            <a:ext cx="160818" cy="51406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E39A27-60CA-4041-8C75-C6A1ADAFED9D}"/>
              </a:ext>
            </a:extLst>
          </p:cNvPr>
          <p:cNvSpPr txBox="1"/>
          <p:nvPr/>
        </p:nvSpPr>
        <p:spPr>
          <a:xfrm>
            <a:off x="4005885" y="6066474"/>
            <a:ext cx="1158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goalie dives left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F06073-CD25-5649-9D50-22126ADB883B}"/>
              </a:ext>
            </a:extLst>
          </p:cNvPr>
          <p:cNvSpPr txBox="1"/>
          <p:nvPr/>
        </p:nvSpPr>
        <p:spPr>
          <a:xfrm>
            <a:off x="5217610" y="6066474"/>
            <a:ext cx="1240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goalie dives right</a:t>
            </a:r>
          </a:p>
        </p:txBody>
      </p:sp>
    </p:spTree>
    <p:extLst>
      <p:ext uri="{BB962C8B-B14F-4D97-AF65-F5344CB8AC3E}">
        <p14:creationId xmlns:p14="http://schemas.microsoft.com/office/powerpoint/2010/main" val="2084456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Mixed-Strategy Nash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12.9 </a:t>
                </a:r>
                <a:r>
                  <a:rPr lang="en-US" sz="2400" dirty="0"/>
                  <a:t>(continued):</a:t>
                </a: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Kicker (column player) </a:t>
                </a:r>
                <a:r>
                  <a:rPr lang="en-US" sz="2200" dirty="0"/>
                  <a:t>(cont.).</a:t>
                </a:r>
              </a:p>
              <a:p>
                <a:pPr lvl="2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dirty="0"/>
                  <a:t>If she randomizes, it must be that she is indifferent between aiming left and right,</a:t>
                </a:r>
              </a:p>
              <a:p>
                <a:pPr marL="9525" lvl="4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marL="9525" lvl="4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marL="9525" lvl="4" indent="0">
                  <a:lnSpc>
                    <a:spcPct val="8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lvl="1">
                  <a:spcBef>
                    <a:spcPts val="1500"/>
                  </a:spcBef>
                </a:pPr>
                <a:r>
                  <a:rPr lang="en-US" sz="2200" dirty="0"/>
                  <a:t>In summary, the only NE of this game has both players randomizing between right and left with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50% </m:t>
                    </m:r>
                  </m:oMath>
                </a14:m>
                <a:r>
                  <a:rPr lang="en-US" sz="2200" dirty="0"/>
                  <a:t>probability.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mixed-strategy NE (msNE)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2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dirty="0"/>
                  <a:t>Players randomize with the same probability because payoffs are symmetric. But may not be always the case.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94365"/>
                <a:ext cx="7981950" cy="4803775"/>
              </a:xfrm>
              <a:blipFill>
                <a:blip r:embed="rId2"/>
                <a:stretch>
                  <a:fillRect l="-954" t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6DC870-7DE7-AE42-B79E-F6EA663AA7D1}"/>
                  </a:ext>
                </a:extLst>
              </p:cNvPr>
              <p:cNvSpPr txBox="1"/>
              <p:nvPr/>
            </p:nvSpPr>
            <p:spPr>
              <a:xfrm>
                <a:off x="5660003" y="3742457"/>
                <a:ext cx="25804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The kicker is indifferent between aiming left and right when the goalie dives left with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50% 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probability.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6DC870-7DE7-AE42-B79E-F6EA663AA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003" y="3742457"/>
                <a:ext cx="2580483" cy="646331"/>
              </a:xfrm>
              <a:prstGeom prst="rect">
                <a:avLst/>
              </a:prstGeom>
              <a:blipFill>
                <a:blip r:embed="rId3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3564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Mixed-Strategy Nash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11546"/>
            <a:ext cx="8799484" cy="4374659"/>
          </a:xfrm>
        </p:spPr>
        <p:txBody>
          <a:bodyPr anchor="ctr"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000" dirty="0"/>
              <a:t>Do all games have a </a:t>
            </a:r>
            <a:r>
              <a:rPr lang="en-US" sz="2000" dirty="0" err="1"/>
              <a:t>msNE</a:t>
            </a:r>
            <a:r>
              <a:rPr lang="en-US" sz="2000" dirty="0"/>
              <a:t> with at least one player randomizing her strategy? Not necessarily.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The Prisoner’s Dilemma has a </a:t>
            </a:r>
            <a:r>
              <a:rPr lang="en-US" sz="2000" dirty="0" err="1"/>
              <a:t>psNE</a:t>
            </a:r>
            <a:r>
              <a:rPr lang="en-US" sz="2000" dirty="0"/>
              <a:t> in which all players choose to confess.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Because players find confessing to be a strictly dominant strategy, they have no incentives to randomize their decision.</a:t>
            </a:r>
          </a:p>
          <a:p>
            <a:pPr lvl="1">
              <a:spcBef>
                <a:spcPts val="1000"/>
              </a:spcBef>
              <a:spcAft>
                <a:spcPts val="500"/>
              </a:spcAft>
            </a:pPr>
            <a:r>
              <a:rPr lang="en-US" sz="2000" dirty="0"/>
              <a:t>In the Battle of the Sexes game or the Coordination game, players do not have a strictly dominant strategy.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We found two </a:t>
            </a:r>
            <a:r>
              <a:rPr lang="en-US" dirty="0" err="1"/>
              <a:t>psNE</a:t>
            </a:r>
            <a:r>
              <a:rPr lang="en-US" dirty="0"/>
              <a:t>. We can check that each game has one </a:t>
            </a:r>
            <a:r>
              <a:rPr lang="en-US" dirty="0" err="1"/>
              <a:t>msNE</a:t>
            </a:r>
            <a:r>
              <a:rPr lang="en-US" dirty="0"/>
              <a:t> when we allow players to randomize.</a:t>
            </a:r>
          </a:p>
          <a:p>
            <a:pPr lvl="1">
              <a:spcBef>
                <a:spcPts val="1000"/>
              </a:spcBef>
              <a:spcAft>
                <a:spcPts val="500"/>
              </a:spcAft>
            </a:pPr>
            <a:r>
              <a:rPr lang="en-US" sz="2000" dirty="0"/>
              <a:t>The Penalty Kicks example illustrated that all gams must have at least one NE, either a </a:t>
            </a:r>
            <a:r>
              <a:rPr lang="en-US" sz="2000" dirty="0" err="1"/>
              <a:t>psNE</a:t>
            </a:r>
            <a:r>
              <a:rPr lang="en-US" sz="2000" dirty="0"/>
              <a:t> or a </a:t>
            </a:r>
            <a:r>
              <a:rPr lang="en-US" sz="2000" dirty="0" err="1"/>
              <a:t>msNE</a:t>
            </a:r>
            <a:r>
              <a:rPr lang="en-US" sz="2000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1133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rgbClr val="0070C0"/>
                </a:solidFill>
              </a:rPr>
              <a:t>Graphical Representation of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Best Responses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Consider the goalie and the kicker in example 12.9.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Goalie. </a:t>
                </a:r>
                <a:r>
                  <a:rPr lang="en-US" sz="2400" dirty="0"/>
                  <a:t>She chooses to dive left if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𝐺𝑜𝑎𝑙𝑖𝑒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−5+5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/>
              <p:nvPr/>
            </p:nvSpPr>
            <p:spPr>
              <a:xfrm>
                <a:off x="1079329" y="4036155"/>
                <a:ext cx="3839912" cy="167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1748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When,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the goalie responds by diving left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), increasing her chances of blocking the ball.</a:t>
                </a:r>
              </a:p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she responds by diving right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329" y="4036155"/>
                <a:ext cx="3839912" cy="1672509"/>
              </a:xfrm>
              <a:prstGeom prst="rect">
                <a:avLst/>
              </a:prstGeom>
              <a:blipFill>
                <a:blip r:embed="rId3"/>
                <a:stretch>
                  <a:fillRect l="-660" r="-1980" b="-4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CE7537E5-8AE2-F94D-B95F-1ABB2396D175}"/>
              </a:ext>
            </a:extLst>
          </p:cNvPr>
          <p:cNvGrpSpPr/>
          <p:nvPr/>
        </p:nvGrpSpPr>
        <p:grpSpPr>
          <a:xfrm>
            <a:off x="4779811" y="3450500"/>
            <a:ext cx="3090973" cy="2905851"/>
            <a:chOff x="4714305" y="3510443"/>
            <a:chExt cx="3090973" cy="290585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00D6B27-D0AB-F147-BF98-75C6D2CE2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68205" y="3510443"/>
              <a:ext cx="2737073" cy="260273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58330B-002D-0248-B89C-A5D2EAB4EA3E}"/>
                </a:ext>
              </a:extLst>
            </p:cNvPr>
            <p:cNvSpPr txBox="1"/>
            <p:nvPr/>
          </p:nvSpPr>
          <p:spPr>
            <a:xfrm>
              <a:off x="4714305" y="6139295"/>
              <a:ext cx="9536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12.2a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737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rgbClr val="0070C0"/>
                </a:solidFill>
              </a:rPr>
              <a:t>Graphical Representation of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Best Responses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Kicker. </a:t>
                </a:r>
                <a:r>
                  <a:rPr lang="en-US" sz="2400" dirty="0"/>
                  <a:t>She aims left if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𝐾𝑖𝑐𝑘𝑒𝑟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𝑅𝑖𝑔h𝑡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&gt;8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/>
              <p:nvPr/>
            </p:nvSpPr>
            <p:spPr>
              <a:xfrm>
                <a:off x="1079329" y="3816233"/>
                <a:ext cx="3839912" cy="1432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17488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When,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the kicker aims left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), increasing her chances of scoring</a:t>
                </a:r>
              </a:p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she aims right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329" y="3816233"/>
                <a:ext cx="3839912" cy="1432956"/>
              </a:xfrm>
              <a:prstGeom prst="rect">
                <a:avLst/>
              </a:prstGeom>
              <a:blipFill>
                <a:blip r:embed="rId3"/>
                <a:stretch>
                  <a:fillRect l="-660" b="-1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A6D55A5-5D92-0642-9B80-C768BE2384A3}"/>
              </a:ext>
            </a:extLst>
          </p:cNvPr>
          <p:cNvGrpSpPr/>
          <p:nvPr/>
        </p:nvGrpSpPr>
        <p:grpSpPr>
          <a:xfrm>
            <a:off x="5196498" y="3032033"/>
            <a:ext cx="2372180" cy="3104396"/>
            <a:chOff x="5196498" y="3032033"/>
            <a:chExt cx="2372180" cy="310439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58330B-002D-0248-B89C-A5D2EAB4EA3E}"/>
                </a:ext>
              </a:extLst>
            </p:cNvPr>
            <p:cNvSpPr txBox="1"/>
            <p:nvPr/>
          </p:nvSpPr>
          <p:spPr>
            <a:xfrm>
              <a:off x="5196498" y="5859430"/>
              <a:ext cx="9600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12.2b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6AB629C-736A-A440-905E-639255B61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6671" y="3032033"/>
              <a:ext cx="2152007" cy="2812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96754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rgbClr val="0070C0"/>
                </a:solidFill>
              </a:rPr>
              <a:t>Graphical Representation of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Best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Putting together goalie’s and kicker’s responses.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/>
              <p:nvPr/>
            </p:nvSpPr>
            <p:spPr>
              <a:xfrm>
                <a:off x="1079329" y="2346245"/>
                <a:ext cx="3604064" cy="3571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The goalie’s and kicker’s best responses crosses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This fact means that both are using her best responses. That is, the strategy profile is a mutual best response.</a:t>
                </a:r>
              </a:p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The crossing point is the only NE of the game, a msNE.</a:t>
                </a:r>
              </a:p>
              <a:p>
                <a:pPr marL="228600" indent="-217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If the game would have more than one NE, the best responses should cross at more than one point in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dirty="0"/>
                      <m:t>–</m:t>
                    </m:r>
                  </m:oMath>
                </a14:m>
                <a:r>
                  <a:rPr lang="en-US" dirty="0"/>
                  <a:t>quadrant.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49F1E-9A31-FF4F-B09D-0A9B1D922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329" y="2346245"/>
                <a:ext cx="3604064" cy="3571362"/>
              </a:xfrm>
              <a:prstGeom prst="rect">
                <a:avLst/>
              </a:prstGeom>
              <a:blipFill>
                <a:blip r:embed="rId2"/>
                <a:stretch>
                  <a:fillRect l="-702" t="-1418" b="-1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A2E080DC-CAF5-3F48-A88C-822C86876D59}"/>
              </a:ext>
            </a:extLst>
          </p:cNvPr>
          <p:cNvGrpSpPr/>
          <p:nvPr/>
        </p:nvGrpSpPr>
        <p:grpSpPr>
          <a:xfrm>
            <a:off x="4698784" y="2729659"/>
            <a:ext cx="3626034" cy="2850392"/>
            <a:chOff x="4606186" y="2729659"/>
            <a:chExt cx="3626034" cy="285039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58330B-002D-0248-B89C-A5D2EAB4EA3E}"/>
                </a:ext>
              </a:extLst>
            </p:cNvPr>
            <p:cNvSpPr txBox="1"/>
            <p:nvPr/>
          </p:nvSpPr>
          <p:spPr>
            <a:xfrm>
              <a:off x="4606186" y="530305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12.3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16B205F-4EFE-2D40-B87E-077452828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3393" y="2729659"/>
              <a:ext cx="3548827" cy="2438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010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28426</TotalTime>
  <Words>4682</Words>
  <Application>Microsoft Office PowerPoint</Application>
  <PresentationFormat>On-screen Show (4:3)</PresentationFormat>
  <Paragraphs>834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Calibri Light</vt:lpstr>
      <vt:lpstr>Cambria Math</vt:lpstr>
      <vt:lpstr>Office Theme</vt:lpstr>
      <vt:lpstr>PowerPoint Presentation</vt:lpstr>
      <vt:lpstr>Outline</vt:lpstr>
      <vt:lpstr>What Is a Game?</vt:lpstr>
      <vt:lpstr>What Is a Game?</vt:lpstr>
      <vt:lpstr>What Is a Game?</vt:lpstr>
      <vt:lpstr>What Is a Game?</vt:lpstr>
      <vt:lpstr>What Is a Game?</vt:lpstr>
      <vt:lpstr>What Is a Game?</vt:lpstr>
      <vt:lpstr>What Is a Game?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Strategic Dominance</vt:lpstr>
      <vt:lpstr>Nash Equilibrium</vt:lpstr>
      <vt:lpstr>Nash Equilibrium</vt:lpstr>
      <vt:lpstr>Nash Equilibrium</vt:lpstr>
      <vt:lpstr>Nash Equilibrium</vt:lpstr>
      <vt:lpstr>Nash Equilibrium</vt:lpstr>
      <vt:lpstr>Nash Equilibrium</vt:lpstr>
      <vt:lpstr>Nash Equilibrium</vt:lpstr>
      <vt:lpstr>Strategic Dominance</vt:lpstr>
      <vt:lpstr>Strategic Dominance</vt:lpstr>
      <vt:lpstr>Strategic Dominance</vt:lpstr>
      <vt:lpstr>Common Games</vt:lpstr>
      <vt:lpstr>Common Games</vt:lpstr>
      <vt:lpstr>Prisoner’s Dilemma</vt:lpstr>
      <vt:lpstr>Prisoner’s Dilemma</vt:lpstr>
      <vt:lpstr>Prisoner’s Dilemma</vt:lpstr>
      <vt:lpstr>Battle of the Sexes</vt:lpstr>
      <vt:lpstr>Battle of the Sexes</vt:lpstr>
      <vt:lpstr>Coordination game</vt:lpstr>
      <vt:lpstr>Coordination game</vt:lpstr>
      <vt:lpstr>Coordination game</vt:lpstr>
      <vt:lpstr>Coordination game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Mixed-Strategy Nash Equilibrium</vt:lpstr>
      <vt:lpstr>Graphical Representation of Best Responses</vt:lpstr>
      <vt:lpstr>Graphical Representation of Best Responses</vt:lpstr>
      <vt:lpstr>Graphical Representation of Best Responses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509</cp:revision>
  <dcterms:created xsi:type="dcterms:W3CDTF">2020-05-29T21:56:59Z</dcterms:created>
  <dcterms:modified xsi:type="dcterms:W3CDTF">2026-03-30T20:40:09Z</dcterms:modified>
</cp:coreProperties>
</file>