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81"/>
  </p:notesMasterIdLst>
  <p:handoutMasterIdLst>
    <p:handoutMasterId r:id="rId82"/>
  </p:handoutMasterIdLst>
  <p:sldIdLst>
    <p:sldId id="256" r:id="rId2"/>
    <p:sldId id="257" r:id="rId3"/>
    <p:sldId id="327" r:id="rId4"/>
    <p:sldId id="328" r:id="rId5"/>
    <p:sldId id="329" r:id="rId6"/>
    <p:sldId id="258" r:id="rId7"/>
    <p:sldId id="259" r:id="rId8"/>
    <p:sldId id="330" r:id="rId9"/>
    <p:sldId id="331" r:id="rId10"/>
    <p:sldId id="332" r:id="rId11"/>
    <p:sldId id="335" r:id="rId12"/>
    <p:sldId id="336" r:id="rId13"/>
    <p:sldId id="278" r:id="rId14"/>
    <p:sldId id="261" r:id="rId15"/>
    <p:sldId id="263" r:id="rId16"/>
    <p:sldId id="279" r:id="rId17"/>
    <p:sldId id="264" r:id="rId18"/>
    <p:sldId id="265" r:id="rId19"/>
    <p:sldId id="324" r:id="rId20"/>
    <p:sldId id="285" r:id="rId21"/>
    <p:sldId id="287" r:id="rId22"/>
    <p:sldId id="288" r:id="rId23"/>
    <p:sldId id="289" r:id="rId24"/>
    <p:sldId id="291" r:id="rId25"/>
    <p:sldId id="290" r:id="rId26"/>
    <p:sldId id="292" r:id="rId27"/>
    <p:sldId id="311" r:id="rId28"/>
    <p:sldId id="312" r:id="rId29"/>
    <p:sldId id="266" r:id="rId30"/>
    <p:sldId id="333" r:id="rId31"/>
    <p:sldId id="334" r:id="rId32"/>
    <p:sldId id="315" r:id="rId33"/>
    <p:sldId id="317" r:id="rId34"/>
    <p:sldId id="325" r:id="rId35"/>
    <p:sldId id="316" r:id="rId36"/>
    <p:sldId id="323" r:id="rId37"/>
    <p:sldId id="313" r:id="rId38"/>
    <p:sldId id="267" r:id="rId39"/>
    <p:sldId id="275" r:id="rId40"/>
    <p:sldId id="276" r:id="rId41"/>
    <p:sldId id="321" r:id="rId42"/>
    <p:sldId id="273" r:id="rId43"/>
    <p:sldId id="322" r:id="rId44"/>
    <p:sldId id="274" r:id="rId45"/>
    <p:sldId id="277" r:id="rId46"/>
    <p:sldId id="320" r:id="rId47"/>
    <p:sldId id="268" r:id="rId48"/>
    <p:sldId id="293" r:id="rId49"/>
    <p:sldId id="269" r:id="rId50"/>
    <p:sldId id="294" r:id="rId51"/>
    <p:sldId id="314" r:id="rId52"/>
    <p:sldId id="319" r:id="rId53"/>
    <p:sldId id="295" r:id="rId54"/>
    <p:sldId id="296" r:id="rId55"/>
    <p:sldId id="297" r:id="rId56"/>
    <p:sldId id="318" r:id="rId57"/>
    <p:sldId id="299" r:id="rId58"/>
    <p:sldId id="300" r:id="rId59"/>
    <p:sldId id="270" r:id="rId60"/>
    <p:sldId id="301" r:id="rId61"/>
    <p:sldId id="302" r:id="rId62"/>
    <p:sldId id="280" r:id="rId63"/>
    <p:sldId id="271" r:id="rId64"/>
    <p:sldId id="281" r:id="rId65"/>
    <p:sldId id="326" r:id="rId66"/>
    <p:sldId id="282" r:id="rId67"/>
    <p:sldId id="283" r:id="rId68"/>
    <p:sldId id="284" r:id="rId69"/>
    <p:sldId id="303" r:id="rId70"/>
    <p:sldId id="272" r:id="rId71"/>
    <p:sldId id="337" r:id="rId72"/>
    <p:sldId id="338" r:id="rId73"/>
    <p:sldId id="304" r:id="rId74"/>
    <p:sldId id="305" r:id="rId75"/>
    <p:sldId id="306" r:id="rId76"/>
    <p:sldId id="307" r:id="rId77"/>
    <p:sldId id="308" r:id="rId78"/>
    <p:sldId id="309" r:id="rId79"/>
    <p:sldId id="310" r:id="rId8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353"/>
    <p:restoredTop sz="95385"/>
  </p:normalViewPr>
  <p:slideViewPr>
    <p:cSldViewPr snapToGrid="0" snapToObjects="1">
      <p:cViewPr varScale="1">
        <p:scale>
          <a:sx n="111" d="100"/>
          <a:sy n="111" d="100"/>
        </p:scale>
        <p:origin x="12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Relationship Id="rId86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microsoft.com/office/2016/11/relationships/changesInfo" Target="changesInfos/changesInfo1.xml"/><Relationship Id="rId61" Type="http://schemas.openxmlformats.org/officeDocument/2006/relationships/slide" Target="slides/slide60.xml"/><Relationship Id="rId82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pinola-Arredondo, Ana" userId="2389861a-9b00-4e05-a52a-bbe4d3cfc079" providerId="ADAL" clId="{C3B567F4-D47D-4E0A-8CE6-A4A2CCB9A48E}"/>
    <pc:docChg chg="undo custSel addSld modSld">
      <pc:chgData name="Espinola-Arredondo, Ana" userId="2389861a-9b00-4e05-a52a-bbe4d3cfc079" providerId="ADAL" clId="{C3B567F4-D47D-4E0A-8CE6-A4A2CCB9A48E}" dt="2026-03-26T00:23:53.393" v="364" actId="14100"/>
      <pc:docMkLst>
        <pc:docMk/>
      </pc:docMkLst>
      <pc:sldChg chg="addSp delSp modSp add mod">
        <pc:chgData name="Espinola-Arredondo, Ana" userId="2389861a-9b00-4e05-a52a-bbe4d3cfc079" providerId="ADAL" clId="{C3B567F4-D47D-4E0A-8CE6-A4A2CCB9A48E}" dt="2026-03-26T00:19:18.340" v="357" actId="1076"/>
        <pc:sldMkLst>
          <pc:docMk/>
          <pc:sldMk cId="2138299237" sldId="337"/>
        </pc:sldMkLst>
        <pc:spChg chg="del mod">
          <ac:chgData name="Espinola-Arredondo, Ana" userId="2389861a-9b00-4e05-a52a-bbe4d3cfc079" providerId="ADAL" clId="{C3B567F4-D47D-4E0A-8CE6-A4A2CCB9A48E}" dt="2026-03-26T00:19:08.656" v="353" actId="478"/>
          <ac:spMkLst>
            <pc:docMk/>
            <pc:sldMk cId="2138299237" sldId="337"/>
            <ac:spMk id="2" creationId="{2ECF2112-080C-BCFF-22A0-31365DCF01DE}"/>
          </ac:spMkLst>
        </pc:spChg>
        <pc:spChg chg="del">
          <ac:chgData name="Espinola-Arredondo, Ana" userId="2389861a-9b00-4e05-a52a-bbe4d3cfc079" providerId="ADAL" clId="{C3B567F4-D47D-4E0A-8CE6-A4A2CCB9A48E}" dt="2026-03-26T00:19:15.559" v="356" actId="478"/>
          <ac:spMkLst>
            <pc:docMk/>
            <pc:sldMk cId="2138299237" sldId="337"/>
            <ac:spMk id="5" creationId="{812581FF-E89C-69E2-B3A8-C542C3514F14}"/>
          </ac:spMkLst>
        </pc:spChg>
        <pc:spChg chg="add del mod">
          <ac:chgData name="Espinola-Arredondo, Ana" userId="2389861a-9b00-4e05-a52a-bbe4d3cfc079" providerId="ADAL" clId="{C3B567F4-D47D-4E0A-8CE6-A4A2CCB9A48E}" dt="2026-03-26T00:18:59.224" v="349" actId="478"/>
          <ac:spMkLst>
            <pc:docMk/>
            <pc:sldMk cId="2138299237" sldId="337"/>
            <ac:spMk id="6" creationId="{30EE2C0C-58A9-F7A6-DED3-D5607F68024E}"/>
          </ac:spMkLst>
        </pc:spChg>
        <pc:spChg chg="add del mod">
          <ac:chgData name="Espinola-Arredondo, Ana" userId="2389861a-9b00-4e05-a52a-bbe4d3cfc079" providerId="ADAL" clId="{C3B567F4-D47D-4E0A-8CE6-A4A2CCB9A48E}" dt="2026-03-26T00:19:10.801" v="354" actId="478"/>
          <ac:spMkLst>
            <pc:docMk/>
            <pc:sldMk cId="2138299237" sldId="337"/>
            <ac:spMk id="12" creationId="{C91DB5AF-BD86-6E85-9F19-D16FDD867200}"/>
          </ac:spMkLst>
        </pc:spChg>
        <pc:graphicFrameChg chg="del">
          <ac:chgData name="Espinola-Arredondo, Ana" userId="2389861a-9b00-4e05-a52a-bbe4d3cfc079" providerId="ADAL" clId="{C3B567F4-D47D-4E0A-8CE6-A4A2CCB9A48E}" dt="2026-03-26T00:18:57.229" v="348" actId="478"/>
          <ac:graphicFrameMkLst>
            <pc:docMk/>
            <pc:sldMk cId="2138299237" sldId="337"/>
            <ac:graphicFrameMk id="7" creationId="{A99D4F94-13BA-E4E1-1A6A-48CE5F40C175}"/>
          </ac:graphicFrameMkLst>
        </pc:graphicFrameChg>
        <pc:picChg chg="add mod">
          <ac:chgData name="Espinola-Arredondo, Ana" userId="2389861a-9b00-4e05-a52a-bbe4d3cfc079" providerId="ADAL" clId="{C3B567F4-D47D-4E0A-8CE6-A4A2CCB9A48E}" dt="2026-03-26T00:19:18.340" v="357" actId="1076"/>
          <ac:picMkLst>
            <pc:docMk/>
            <pc:sldMk cId="2138299237" sldId="337"/>
            <ac:picMk id="9" creationId="{B58D3559-9D89-20E1-5647-FEFF0664C57B}"/>
          </ac:picMkLst>
        </pc:picChg>
      </pc:sldChg>
      <pc:sldChg chg="addSp delSp modSp new mod">
        <pc:chgData name="Espinola-Arredondo, Ana" userId="2389861a-9b00-4e05-a52a-bbe4d3cfc079" providerId="ADAL" clId="{C3B567F4-D47D-4E0A-8CE6-A4A2CCB9A48E}" dt="2026-03-26T00:23:53.393" v="364" actId="14100"/>
        <pc:sldMkLst>
          <pc:docMk/>
          <pc:sldMk cId="2335836985" sldId="338"/>
        </pc:sldMkLst>
        <pc:spChg chg="del">
          <ac:chgData name="Espinola-Arredondo, Ana" userId="2389861a-9b00-4e05-a52a-bbe4d3cfc079" providerId="ADAL" clId="{C3B567F4-D47D-4E0A-8CE6-A4A2CCB9A48E}" dt="2026-03-26T00:23:38.543" v="359" actId="478"/>
          <ac:spMkLst>
            <pc:docMk/>
            <pc:sldMk cId="2335836985" sldId="338"/>
            <ac:spMk id="2" creationId="{589A5384-E873-5109-4990-2165C5CD10D7}"/>
          </ac:spMkLst>
        </pc:spChg>
        <pc:spChg chg="del">
          <ac:chgData name="Espinola-Arredondo, Ana" userId="2389861a-9b00-4e05-a52a-bbe4d3cfc079" providerId="ADAL" clId="{C3B567F4-D47D-4E0A-8CE6-A4A2CCB9A48E}" dt="2026-03-26T00:23:42.858" v="360" actId="478"/>
          <ac:spMkLst>
            <pc:docMk/>
            <pc:sldMk cId="2335836985" sldId="338"/>
            <ac:spMk id="3" creationId="{E756A849-E086-B54F-78B1-BEDD2C3B8C2F}"/>
          </ac:spMkLst>
        </pc:spChg>
        <pc:picChg chg="add mod">
          <ac:chgData name="Espinola-Arredondo, Ana" userId="2389861a-9b00-4e05-a52a-bbe4d3cfc079" providerId="ADAL" clId="{C3B567F4-D47D-4E0A-8CE6-A4A2CCB9A48E}" dt="2026-03-26T00:23:53.393" v="364" actId="14100"/>
          <ac:picMkLst>
            <pc:docMk/>
            <pc:sldMk cId="2335836985" sldId="338"/>
            <ac:picMk id="7" creationId="{306E1FEC-1BF5-DD0A-BBA5-4D92B619E9E3}"/>
          </ac:picMkLst>
        </pc:picChg>
      </pc:sldChg>
    </pc:docChg>
  </pc:docChgLst>
</pc:chgInfo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9.svg"/><Relationship Id="rId1" Type="http://schemas.openxmlformats.org/officeDocument/2006/relationships/image" Target="../media/image28.png"/><Relationship Id="rId4" Type="http://schemas.openxmlformats.org/officeDocument/2006/relationships/image" Target="../media/image48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9.svg"/><Relationship Id="rId1" Type="http://schemas.openxmlformats.org/officeDocument/2006/relationships/image" Target="../media/image28.png"/><Relationship Id="rId4" Type="http://schemas.openxmlformats.org/officeDocument/2006/relationships/image" Target="../media/image4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221C19-8A55-43E7-85EE-658677D9E886}" type="doc">
      <dgm:prSet loTypeId="urn:microsoft.com/office/officeart/2005/8/layout/matrix2" loCatId="matrix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C55B442C-21DC-4AF7-B9FC-98838D4F61E4}">
      <dgm:prSet custT="1"/>
      <dgm:spPr/>
      <dgm:t>
        <a:bodyPr/>
        <a:lstStyle/>
        <a:p>
          <a:r>
            <a:rPr lang="en-US" sz="1400" i="1" dirty="0"/>
            <a:t>“Why do monopolies exist in the first place if they are bad for society?”</a:t>
          </a:r>
          <a:endParaRPr lang="en-US" sz="1400" dirty="0"/>
        </a:p>
      </dgm:t>
    </dgm:pt>
    <dgm:pt modelId="{BC7EB8D0-DB2E-4598-903F-60ADFEC18951}" type="parTrans" cxnId="{833B4856-294E-4055-A025-F6FE7068C68E}">
      <dgm:prSet/>
      <dgm:spPr/>
      <dgm:t>
        <a:bodyPr/>
        <a:lstStyle/>
        <a:p>
          <a:endParaRPr lang="en-US"/>
        </a:p>
      </dgm:t>
    </dgm:pt>
    <dgm:pt modelId="{B1C1F9FC-6468-4EAB-B5FC-7FD4B0FB814F}" type="sibTrans" cxnId="{833B4856-294E-4055-A025-F6FE7068C68E}">
      <dgm:prSet/>
      <dgm:spPr/>
      <dgm:t>
        <a:bodyPr/>
        <a:lstStyle/>
        <a:p>
          <a:endParaRPr lang="en-US"/>
        </a:p>
      </dgm:t>
    </dgm:pt>
    <dgm:pt modelId="{359DBB89-41A0-43C2-A362-93938824406C}">
      <dgm:prSet custT="1"/>
      <dgm:spPr/>
      <dgm:t>
        <a:bodyPr/>
        <a:lstStyle/>
        <a:p>
          <a:r>
            <a:rPr lang="en-US" sz="1400"/>
            <a:t>Structural barriers: Incumbent firms may have advantages that are unattractive for potential entrants.</a:t>
          </a:r>
        </a:p>
      </dgm:t>
    </dgm:pt>
    <dgm:pt modelId="{4761A622-991A-4138-A799-86D6906B304A}" type="parTrans" cxnId="{E37C7B4D-8278-4B51-8AF8-40B9B927C3AF}">
      <dgm:prSet/>
      <dgm:spPr/>
      <dgm:t>
        <a:bodyPr/>
        <a:lstStyle/>
        <a:p>
          <a:endParaRPr lang="en-US"/>
        </a:p>
      </dgm:t>
    </dgm:pt>
    <dgm:pt modelId="{5DBC8484-3760-40D4-90CE-6B2534CFA76E}" type="sibTrans" cxnId="{E37C7B4D-8278-4B51-8AF8-40B9B927C3AF}">
      <dgm:prSet/>
      <dgm:spPr/>
      <dgm:t>
        <a:bodyPr/>
        <a:lstStyle/>
        <a:p>
          <a:endParaRPr lang="en-US"/>
        </a:p>
      </dgm:t>
    </dgm:pt>
    <dgm:pt modelId="{46CCD274-6B6F-4C5E-AF66-550E5E79F5F6}">
      <dgm:prSet custT="1"/>
      <dgm:spPr/>
      <dgm:t>
        <a:bodyPr/>
        <a:lstStyle/>
        <a:p>
          <a:r>
            <a:rPr lang="en-US" sz="1000"/>
            <a:t>Cost advantage (e.g., superior technology)</a:t>
          </a:r>
        </a:p>
      </dgm:t>
    </dgm:pt>
    <dgm:pt modelId="{006CC832-EB7D-478F-8D34-1F598FC5968B}" type="parTrans" cxnId="{756F0E65-FA55-4F58-BF5E-F1608C4E3D06}">
      <dgm:prSet/>
      <dgm:spPr/>
      <dgm:t>
        <a:bodyPr/>
        <a:lstStyle/>
        <a:p>
          <a:endParaRPr lang="en-US"/>
        </a:p>
      </dgm:t>
    </dgm:pt>
    <dgm:pt modelId="{D3183341-E5C5-4089-87D4-DD21F65A6BA6}" type="sibTrans" cxnId="{756F0E65-FA55-4F58-BF5E-F1608C4E3D06}">
      <dgm:prSet/>
      <dgm:spPr/>
      <dgm:t>
        <a:bodyPr/>
        <a:lstStyle/>
        <a:p>
          <a:endParaRPr lang="en-US"/>
        </a:p>
      </dgm:t>
    </dgm:pt>
    <dgm:pt modelId="{17F8D41B-9771-4D88-A41D-3CB13D46BE55}">
      <dgm:prSet custT="1"/>
      <dgm:spPr/>
      <dgm:t>
        <a:bodyPr/>
        <a:lstStyle/>
        <a:p>
          <a:r>
            <a:rPr lang="en-US" sz="1000"/>
            <a:t>Demand advantage (e.g., large group of loyal customers)</a:t>
          </a:r>
        </a:p>
      </dgm:t>
    </dgm:pt>
    <dgm:pt modelId="{689A0B88-7320-4449-A32A-8DEA2D3267B3}" type="parTrans" cxnId="{D154B9EC-B13E-4267-9A6B-D561F9FB1416}">
      <dgm:prSet/>
      <dgm:spPr/>
      <dgm:t>
        <a:bodyPr/>
        <a:lstStyle/>
        <a:p>
          <a:endParaRPr lang="en-US"/>
        </a:p>
      </dgm:t>
    </dgm:pt>
    <dgm:pt modelId="{12CEE281-DE5E-4253-8FD4-1E2340C2EC4D}" type="sibTrans" cxnId="{D154B9EC-B13E-4267-9A6B-D561F9FB1416}">
      <dgm:prSet/>
      <dgm:spPr/>
      <dgm:t>
        <a:bodyPr/>
        <a:lstStyle/>
        <a:p>
          <a:endParaRPr lang="en-US"/>
        </a:p>
      </dgm:t>
    </dgm:pt>
    <dgm:pt modelId="{9F2A3EA5-8658-4456-AEC8-65ED2983D314}">
      <dgm:prSet custT="1"/>
      <dgm:spPr/>
      <dgm:t>
        <a:bodyPr/>
        <a:lstStyle/>
        <a:p>
          <a:r>
            <a:rPr lang="en-US" sz="1400"/>
            <a:t>Legal barriers: Incumbents firms may be legally protected.</a:t>
          </a:r>
        </a:p>
      </dgm:t>
    </dgm:pt>
    <dgm:pt modelId="{C7998FAF-BC6D-4007-8D94-C50A37F48E19}" type="parTrans" cxnId="{B8DA0A1C-EFE8-4DE9-ACC7-F2335A9138EB}">
      <dgm:prSet/>
      <dgm:spPr/>
      <dgm:t>
        <a:bodyPr/>
        <a:lstStyle/>
        <a:p>
          <a:endParaRPr lang="en-US"/>
        </a:p>
      </dgm:t>
    </dgm:pt>
    <dgm:pt modelId="{745DD907-5801-4E17-B319-E44CF91C3CCE}" type="sibTrans" cxnId="{B8DA0A1C-EFE8-4DE9-ACC7-F2335A9138EB}">
      <dgm:prSet/>
      <dgm:spPr/>
      <dgm:t>
        <a:bodyPr/>
        <a:lstStyle/>
        <a:p>
          <a:endParaRPr lang="en-US"/>
        </a:p>
      </dgm:t>
    </dgm:pt>
    <dgm:pt modelId="{F4BD851D-BB7D-4117-AB7D-A560B7278575}">
      <dgm:prSet custT="1"/>
      <dgm:spPr/>
      <dgm:t>
        <a:bodyPr/>
        <a:lstStyle/>
        <a:p>
          <a:r>
            <a:rPr lang="en-US" sz="1000" i="1"/>
            <a:t>Example</a:t>
          </a:r>
          <a:r>
            <a:rPr lang="en-US" sz="1000"/>
            <a:t>: Patents.</a:t>
          </a:r>
        </a:p>
      </dgm:t>
    </dgm:pt>
    <dgm:pt modelId="{C6A6A252-ECA8-4605-862C-5850B4EE796C}" type="parTrans" cxnId="{37EE08B8-4268-4EB1-A044-9903632FD1C4}">
      <dgm:prSet/>
      <dgm:spPr/>
      <dgm:t>
        <a:bodyPr/>
        <a:lstStyle/>
        <a:p>
          <a:endParaRPr lang="en-US"/>
        </a:p>
      </dgm:t>
    </dgm:pt>
    <dgm:pt modelId="{4ACAD5CF-E9C5-4DA6-9785-94451FBE5DF2}" type="sibTrans" cxnId="{37EE08B8-4268-4EB1-A044-9903632FD1C4}">
      <dgm:prSet/>
      <dgm:spPr/>
      <dgm:t>
        <a:bodyPr/>
        <a:lstStyle/>
        <a:p>
          <a:endParaRPr lang="en-US"/>
        </a:p>
      </dgm:t>
    </dgm:pt>
    <dgm:pt modelId="{56530A44-2760-42FD-9F20-9A601BF8D2EB}">
      <dgm:prSet custT="1"/>
      <dgm:spPr/>
      <dgm:t>
        <a:bodyPr/>
        <a:lstStyle/>
        <a:p>
          <a:r>
            <a:rPr lang="en-US" sz="1400"/>
            <a:t>Strategic barriers: Incumbent firms can take actions to deter entry, by building a reputation of being a tough competitor.</a:t>
          </a:r>
        </a:p>
      </dgm:t>
    </dgm:pt>
    <dgm:pt modelId="{4D78A51F-CAC8-4461-BAD1-A75A9D2DFD32}" type="parTrans" cxnId="{75CD3603-064D-44C6-901D-A052D8A72888}">
      <dgm:prSet/>
      <dgm:spPr/>
      <dgm:t>
        <a:bodyPr/>
        <a:lstStyle/>
        <a:p>
          <a:endParaRPr lang="en-US"/>
        </a:p>
      </dgm:t>
    </dgm:pt>
    <dgm:pt modelId="{1FF59DA8-F259-4754-8088-A43C4B817CB2}" type="sibTrans" cxnId="{75CD3603-064D-44C6-901D-A052D8A72888}">
      <dgm:prSet/>
      <dgm:spPr/>
      <dgm:t>
        <a:bodyPr/>
        <a:lstStyle/>
        <a:p>
          <a:endParaRPr lang="en-US"/>
        </a:p>
      </dgm:t>
    </dgm:pt>
    <dgm:pt modelId="{056EE5D4-7B24-43B9-818D-E4285B5F73FF}">
      <dgm:prSet custT="1"/>
      <dgm:spPr/>
      <dgm:t>
        <a:bodyPr/>
        <a:lstStyle/>
        <a:p>
          <a:r>
            <a:rPr lang="en-US" sz="1000" i="1"/>
            <a:t>Example</a:t>
          </a:r>
          <a:r>
            <a:rPr lang="en-US" sz="1000"/>
            <a:t>: Price wars.</a:t>
          </a:r>
        </a:p>
      </dgm:t>
    </dgm:pt>
    <dgm:pt modelId="{5EDFD2A3-01DD-4FD1-8591-EAA823D1A698}" type="parTrans" cxnId="{DD17F64A-A0AF-4CF9-9AB9-AD008F056249}">
      <dgm:prSet/>
      <dgm:spPr/>
      <dgm:t>
        <a:bodyPr/>
        <a:lstStyle/>
        <a:p>
          <a:endParaRPr lang="en-US"/>
        </a:p>
      </dgm:t>
    </dgm:pt>
    <dgm:pt modelId="{152797F4-68B1-4741-9903-324B0A0C09E1}" type="sibTrans" cxnId="{DD17F64A-A0AF-4CF9-9AB9-AD008F056249}">
      <dgm:prSet/>
      <dgm:spPr/>
      <dgm:t>
        <a:bodyPr/>
        <a:lstStyle/>
        <a:p>
          <a:endParaRPr lang="en-US"/>
        </a:p>
      </dgm:t>
    </dgm:pt>
    <dgm:pt modelId="{00C4933E-7694-4617-8763-DA6CA3217225}" type="pres">
      <dgm:prSet presAssocID="{3C221C19-8A55-43E7-85EE-658677D9E886}" presName="matrix" presStyleCnt="0">
        <dgm:presLayoutVars>
          <dgm:chMax val="1"/>
          <dgm:dir/>
          <dgm:resizeHandles val="exact"/>
        </dgm:presLayoutVars>
      </dgm:prSet>
      <dgm:spPr/>
    </dgm:pt>
    <dgm:pt modelId="{10774DC3-E972-44B1-B3A7-CFA334D423FD}" type="pres">
      <dgm:prSet presAssocID="{3C221C19-8A55-43E7-85EE-658677D9E886}" presName="axisShape" presStyleLbl="bgShp" presStyleIdx="0" presStyleCnt="1"/>
      <dgm:spPr/>
    </dgm:pt>
    <dgm:pt modelId="{2651D93C-5E9C-44A8-AA31-4E33305B9C11}" type="pres">
      <dgm:prSet presAssocID="{3C221C19-8A55-43E7-85EE-658677D9E886}" presName="rect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290DD7B6-E3C6-4F77-9E8E-DDFA33BDACCD}" type="pres">
      <dgm:prSet presAssocID="{3C221C19-8A55-43E7-85EE-658677D9E886}" presName="rect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A6AC2306-AB6A-4C00-8412-157BA1E56001}" type="pres">
      <dgm:prSet presAssocID="{3C221C19-8A55-43E7-85EE-658677D9E886}" presName="rect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CF100CCF-0A72-40EC-B763-7F7D5D3A1FF7}" type="pres">
      <dgm:prSet presAssocID="{3C221C19-8A55-43E7-85EE-658677D9E886}" presName="rect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75CD3603-064D-44C6-901D-A052D8A72888}" srcId="{3C221C19-8A55-43E7-85EE-658677D9E886}" destId="{56530A44-2760-42FD-9F20-9A601BF8D2EB}" srcOrd="3" destOrd="0" parTransId="{4D78A51F-CAC8-4461-BAD1-A75A9D2DFD32}" sibTransId="{1FF59DA8-F259-4754-8088-A43C4B817CB2}"/>
    <dgm:cxn modelId="{B8DA0A1C-EFE8-4DE9-ACC7-F2335A9138EB}" srcId="{3C221C19-8A55-43E7-85EE-658677D9E886}" destId="{9F2A3EA5-8658-4456-AEC8-65ED2983D314}" srcOrd="2" destOrd="0" parTransId="{C7998FAF-BC6D-4007-8D94-C50A37F48E19}" sibTransId="{745DD907-5801-4E17-B319-E44CF91C3CCE}"/>
    <dgm:cxn modelId="{72F8C82F-968C-4EF2-AFF3-6AD2096C9070}" type="presOf" srcId="{3C221C19-8A55-43E7-85EE-658677D9E886}" destId="{00C4933E-7694-4617-8763-DA6CA3217225}" srcOrd="0" destOrd="0" presId="urn:microsoft.com/office/officeart/2005/8/layout/matrix2"/>
    <dgm:cxn modelId="{AB88475C-7C2B-40AD-BFFC-D0D58A99C46D}" type="presOf" srcId="{46CCD274-6B6F-4C5E-AF66-550E5E79F5F6}" destId="{290DD7B6-E3C6-4F77-9E8E-DDFA33BDACCD}" srcOrd="0" destOrd="1" presId="urn:microsoft.com/office/officeart/2005/8/layout/matrix2"/>
    <dgm:cxn modelId="{756F0E65-FA55-4F58-BF5E-F1608C4E3D06}" srcId="{359DBB89-41A0-43C2-A362-93938824406C}" destId="{46CCD274-6B6F-4C5E-AF66-550E5E79F5F6}" srcOrd="0" destOrd="0" parTransId="{006CC832-EB7D-478F-8D34-1F598FC5968B}" sibTransId="{D3183341-E5C5-4089-87D4-DD21F65A6BA6}"/>
    <dgm:cxn modelId="{DD17F64A-A0AF-4CF9-9AB9-AD008F056249}" srcId="{56530A44-2760-42FD-9F20-9A601BF8D2EB}" destId="{056EE5D4-7B24-43B9-818D-E4285B5F73FF}" srcOrd="0" destOrd="0" parTransId="{5EDFD2A3-01DD-4FD1-8591-EAA823D1A698}" sibTransId="{152797F4-68B1-4741-9903-324B0A0C09E1}"/>
    <dgm:cxn modelId="{E37C7B4D-8278-4B51-8AF8-40B9B927C3AF}" srcId="{3C221C19-8A55-43E7-85EE-658677D9E886}" destId="{359DBB89-41A0-43C2-A362-93938824406C}" srcOrd="1" destOrd="0" parTransId="{4761A622-991A-4138-A799-86D6906B304A}" sibTransId="{5DBC8484-3760-40D4-90CE-6B2534CFA76E}"/>
    <dgm:cxn modelId="{BDEB976D-F706-4D26-A0BF-E7AF86C82781}" type="presOf" srcId="{056EE5D4-7B24-43B9-818D-E4285B5F73FF}" destId="{CF100CCF-0A72-40EC-B763-7F7D5D3A1FF7}" srcOrd="0" destOrd="1" presId="urn:microsoft.com/office/officeart/2005/8/layout/matrix2"/>
    <dgm:cxn modelId="{00AD2775-1A9B-4E45-AFE6-B1DBF3918E56}" type="presOf" srcId="{C55B442C-21DC-4AF7-B9FC-98838D4F61E4}" destId="{2651D93C-5E9C-44A8-AA31-4E33305B9C11}" srcOrd="0" destOrd="0" presId="urn:microsoft.com/office/officeart/2005/8/layout/matrix2"/>
    <dgm:cxn modelId="{84C38975-269E-45A3-9B85-72FA40E070E0}" type="presOf" srcId="{9F2A3EA5-8658-4456-AEC8-65ED2983D314}" destId="{A6AC2306-AB6A-4C00-8412-157BA1E56001}" srcOrd="0" destOrd="0" presId="urn:microsoft.com/office/officeart/2005/8/layout/matrix2"/>
    <dgm:cxn modelId="{833B4856-294E-4055-A025-F6FE7068C68E}" srcId="{3C221C19-8A55-43E7-85EE-658677D9E886}" destId="{C55B442C-21DC-4AF7-B9FC-98838D4F61E4}" srcOrd="0" destOrd="0" parTransId="{BC7EB8D0-DB2E-4598-903F-60ADFEC18951}" sibTransId="{B1C1F9FC-6468-4EAB-B5FC-7FD4B0FB814F}"/>
    <dgm:cxn modelId="{FFDE4A84-1A47-498E-A763-029ED1D078F2}" type="presOf" srcId="{F4BD851D-BB7D-4117-AB7D-A560B7278575}" destId="{A6AC2306-AB6A-4C00-8412-157BA1E56001}" srcOrd="0" destOrd="1" presId="urn:microsoft.com/office/officeart/2005/8/layout/matrix2"/>
    <dgm:cxn modelId="{06F92D86-75A6-4960-B226-A190627FD8A9}" type="presOf" srcId="{56530A44-2760-42FD-9F20-9A601BF8D2EB}" destId="{CF100CCF-0A72-40EC-B763-7F7D5D3A1FF7}" srcOrd="0" destOrd="0" presId="urn:microsoft.com/office/officeart/2005/8/layout/matrix2"/>
    <dgm:cxn modelId="{6DDE0B96-2242-48EA-99CE-8F9DD7CCA25B}" type="presOf" srcId="{17F8D41B-9771-4D88-A41D-3CB13D46BE55}" destId="{290DD7B6-E3C6-4F77-9E8E-DDFA33BDACCD}" srcOrd="0" destOrd="2" presId="urn:microsoft.com/office/officeart/2005/8/layout/matrix2"/>
    <dgm:cxn modelId="{787208B7-4152-4402-A371-5D42DA2D7593}" type="presOf" srcId="{359DBB89-41A0-43C2-A362-93938824406C}" destId="{290DD7B6-E3C6-4F77-9E8E-DDFA33BDACCD}" srcOrd="0" destOrd="0" presId="urn:microsoft.com/office/officeart/2005/8/layout/matrix2"/>
    <dgm:cxn modelId="{37EE08B8-4268-4EB1-A044-9903632FD1C4}" srcId="{9F2A3EA5-8658-4456-AEC8-65ED2983D314}" destId="{F4BD851D-BB7D-4117-AB7D-A560B7278575}" srcOrd="0" destOrd="0" parTransId="{C6A6A252-ECA8-4605-862C-5850B4EE796C}" sibTransId="{4ACAD5CF-E9C5-4DA6-9785-94451FBE5DF2}"/>
    <dgm:cxn modelId="{D154B9EC-B13E-4267-9A6B-D561F9FB1416}" srcId="{359DBB89-41A0-43C2-A362-93938824406C}" destId="{17F8D41B-9771-4D88-A41D-3CB13D46BE55}" srcOrd="1" destOrd="0" parTransId="{689A0B88-7320-4449-A32A-8DEA2D3267B3}" sibTransId="{12CEE281-DE5E-4253-8FD4-1E2340C2EC4D}"/>
    <dgm:cxn modelId="{9C64A3AB-606B-4A65-A227-BD6CBC0875C3}" type="presParOf" srcId="{00C4933E-7694-4617-8763-DA6CA3217225}" destId="{10774DC3-E972-44B1-B3A7-CFA334D423FD}" srcOrd="0" destOrd="0" presId="urn:microsoft.com/office/officeart/2005/8/layout/matrix2"/>
    <dgm:cxn modelId="{000188CB-F061-42C5-AFFD-69FA63FBA781}" type="presParOf" srcId="{00C4933E-7694-4617-8763-DA6CA3217225}" destId="{2651D93C-5E9C-44A8-AA31-4E33305B9C11}" srcOrd="1" destOrd="0" presId="urn:microsoft.com/office/officeart/2005/8/layout/matrix2"/>
    <dgm:cxn modelId="{27E984C2-BAF4-4D3A-A76B-7355EDF695B5}" type="presParOf" srcId="{00C4933E-7694-4617-8763-DA6CA3217225}" destId="{290DD7B6-E3C6-4F77-9E8E-DDFA33BDACCD}" srcOrd="2" destOrd="0" presId="urn:microsoft.com/office/officeart/2005/8/layout/matrix2"/>
    <dgm:cxn modelId="{3A91B65C-D28E-4975-85D9-3E01E82A354B}" type="presParOf" srcId="{00C4933E-7694-4617-8763-DA6CA3217225}" destId="{A6AC2306-AB6A-4C00-8412-157BA1E56001}" srcOrd="3" destOrd="0" presId="urn:microsoft.com/office/officeart/2005/8/layout/matrix2"/>
    <dgm:cxn modelId="{2027F48D-C88D-45A5-B897-5916E085663A}" type="presParOf" srcId="{00C4933E-7694-4617-8763-DA6CA3217225}" destId="{CF100CCF-0A72-40EC-B763-7F7D5D3A1FF7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C7A6427-F7E6-446A-87A7-AB3EEE2A730D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DE46618-DEAE-43BF-BDC8-5B94D9FAE8F5}">
      <dgm:prSet/>
      <dgm:spPr/>
      <dgm:t>
        <a:bodyPr/>
        <a:lstStyle/>
        <a:p>
          <a:r>
            <a:rPr lang="en-US" dirty="0"/>
            <a:t>A firm that maintains a consistent technological advantage over potential competitors can establish itself as a monopolist. </a:t>
          </a:r>
        </a:p>
      </dgm:t>
    </dgm:pt>
    <dgm:pt modelId="{7E4D7E2D-D401-41B8-B447-3E95D42037B2}" type="parTrans" cxnId="{651B2264-1E86-4FFF-8496-D1D725CAFD65}">
      <dgm:prSet/>
      <dgm:spPr/>
      <dgm:t>
        <a:bodyPr/>
        <a:lstStyle/>
        <a:p>
          <a:endParaRPr lang="en-US"/>
        </a:p>
      </dgm:t>
    </dgm:pt>
    <dgm:pt modelId="{79A9F639-C7E1-4FC0-9126-E0D3D78688C4}" type="sibTrans" cxnId="{651B2264-1E86-4FFF-8496-D1D725CAFD65}">
      <dgm:prSet/>
      <dgm:spPr/>
      <dgm:t>
        <a:bodyPr/>
        <a:lstStyle/>
        <a:p>
          <a:endParaRPr lang="en-US"/>
        </a:p>
      </dgm:t>
    </dgm:pt>
    <dgm:pt modelId="{6FE69CAC-D307-4D48-A4E6-88589EAEC548}">
      <dgm:prSet/>
      <dgm:spPr/>
      <dgm:t>
        <a:bodyPr/>
        <a:lstStyle/>
        <a:p>
          <a:r>
            <a:rPr lang="en-US"/>
            <a:t>Example: Intel was technologically superior over other firms from the 1970s to the 1990s.</a:t>
          </a:r>
        </a:p>
      </dgm:t>
    </dgm:pt>
    <dgm:pt modelId="{D4855EF4-0B82-4F9F-B079-775B3DB6565E}" type="parTrans" cxnId="{695BB0C1-3135-4859-8948-5AE733AF61C8}">
      <dgm:prSet/>
      <dgm:spPr/>
      <dgm:t>
        <a:bodyPr/>
        <a:lstStyle/>
        <a:p>
          <a:endParaRPr lang="en-US"/>
        </a:p>
      </dgm:t>
    </dgm:pt>
    <dgm:pt modelId="{86DD18D3-E684-4289-8BF2-E5AAFF617FB2}" type="sibTrans" cxnId="{695BB0C1-3135-4859-8948-5AE733AF61C8}">
      <dgm:prSet/>
      <dgm:spPr/>
      <dgm:t>
        <a:bodyPr/>
        <a:lstStyle/>
        <a:p>
          <a:endParaRPr lang="en-US"/>
        </a:p>
      </dgm:t>
    </dgm:pt>
    <dgm:pt modelId="{BB6515A7-0E17-4A19-A286-7D95AB66F082}">
      <dgm:prSet/>
      <dgm:spPr/>
      <dgm:t>
        <a:bodyPr/>
        <a:lstStyle/>
        <a:p>
          <a:r>
            <a:rPr lang="en-US"/>
            <a:t>Technological superiority is typically not a barrier to entry over the longer term</a:t>
          </a:r>
        </a:p>
      </dgm:t>
    </dgm:pt>
    <dgm:pt modelId="{B6D241F7-66DD-46A5-A8B3-021BE847AF26}" type="parTrans" cxnId="{DC2ACAEC-53C8-4A89-9120-1D6D8E0286CC}">
      <dgm:prSet/>
      <dgm:spPr/>
      <dgm:t>
        <a:bodyPr/>
        <a:lstStyle/>
        <a:p>
          <a:endParaRPr lang="en-US"/>
        </a:p>
      </dgm:t>
    </dgm:pt>
    <dgm:pt modelId="{D1DB7EA7-B30F-4964-A078-9F5DCC589192}" type="sibTrans" cxnId="{DC2ACAEC-53C8-4A89-9120-1D6D8E0286CC}">
      <dgm:prSet/>
      <dgm:spPr/>
      <dgm:t>
        <a:bodyPr/>
        <a:lstStyle/>
        <a:p>
          <a:endParaRPr lang="en-US"/>
        </a:p>
      </dgm:t>
    </dgm:pt>
    <dgm:pt modelId="{DD469202-B598-4F49-81AE-4ED9BC8618B7}" type="pres">
      <dgm:prSet presAssocID="{6C7A6427-F7E6-446A-87A7-AB3EEE2A730D}" presName="linear" presStyleCnt="0">
        <dgm:presLayoutVars>
          <dgm:animLvl val="lvl"/>
          <dgm:resizeHandles val="exact"/>
        </dgm:presLayoutVars>
      </dgm:prSet>
      <dgm:spPr/>
    </dgm:pt>
    <dgm:pt modelId="{59CA30B9-C2CC-44D5-9922-79E684479833}" type="pres">
      <dgm:prSet presAssocID="{9DE46618-DEAE-43BF-BDC8-5B94D9FAE8F5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01C06CB5-D27B-4C8B-B93C-58D0A471B1A0}" type="pres">
      <dgm:prSet presAssocID="{79A9F639-C7E1-4FC0-9126-E0D3D78688C4}" presName="spacer" presStyleCnt="0"/>
      <dgm:spPr/>
    </dgm:pt>
    <dgm:pt modelId="{0A8BA9DE-355B-4F4E-BD89-D3DBAEE9B687}" type="pres">
      <dgm:prSet presAssocID="{6FE69CAC-D307-4D48-A4E6-88589EAEC548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0848F38C-DB2B-40FA-9E88-D1979C275BAD}" type="pres">
      <dgm:prSet presAssocID="{86DD18D3-E684-4289-8BF2-E5AAFF617FB2}" presName="spacer" presStyleCnt="0"/>
      <dgm:spPr/>
    </dgm:pt>
    <dgm:pt modelId="{DD20AA62-7B83-4F1A-8BD2-E716F1244EA0}" type="pres">
      <dgm:prSet presAssocID="{BB6515A7-0E17-4A19-A286-7D95AB66F082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78B65721-C1E2-4136-A527-00C9A64349A4}" type="presOf" srcId="{BB6515A7-0E17-4A19-A286-7D95AB66F082}" destId="{DD20AA62-7B83-4F1A-8BD2-E716F1244EA0}" srcOrd="0" destOrd="0" presId="urn:microsoft.com/office/officeart/2005/8/layout/vList2"/>
    <dgm:cxn modelId="{D2FD0D2C-7CA8-415F-B57A-0D98290B4F87}" type="presOf" srcId="{9DE46618-DEAE-43BF-BDC8-5B94D9FAE8F5}" destId="{59CA30B9-C2CC-44D5-9922-79E684479833}" srcOrd="0" destOrd="0" presId="urn:microsoft.com/office/officeart/2005/8/layout/vList2"/>
    <dgm:cxn modelId="{6649CC2F-BED5-4A68-94D2-93C9A017BF4E}" type="presOf" srcId="{6FE69CAC-D307-4D48-A4E6-88589EAEC548}" destId="{0A8BA9DE-355B-4F4E-BD89-D3DBAEE9B687}" srcOrd="0" destOrd="0" presId="urn:microsoft.com/office/officeart/2005/8/layout/vList2"/>
    <dgm:cxn modelId="{651B2264-1E86-4FFF-8496-D1D725CAFD65}" srcId="{6C7A6427-F7E6-446A-87A7-AB3EEE2A730D}" destId="{9DE46618-DEAE-43BF-BDC8-5B94D9FAE8F5}" srcOrd="0" destOrd="0" parTransId="{7E4D7E2D-D401-41B8-B447-3E95D42037B2}" sibTransId="{79A9F639-C7E1-4FC0-9126-E0D3D78688C4}"/>
    <dgm:cxn modelId="{669AC88E-5302-42DD-8F42-68005A9A92C9}" type="presOf" srcId="{6C7A6427-F7E6-446A-87A7-AB3EEE2A730D}" destId="{DD469202-B598-4F49-81AE-4ED9BC8618B7}" srcOrd="0" destOrd="0" presId="urn:microsoft.com/office/officeart/2005/8/layout/vList2"/>
    <dgm:cxn modelId="{695BB0C1-3135-4859-8948-5AE733AF61C8}" srcId="{6C7A6427-F7E6-446A-87A7-AB3EEE2A730D}" destId="{6FE69CAC-D307-4D48-A4E6-88589EAEC548}" srcOrd="1" destOrd="0" parTransId="{D4855EF4-0B82-4F9F-B079-775B3DB6565E}" sibTransId="{86DD18D3-E684-4289-8BF2-E5AAFF617FB2}"/>
    <dgm:cxn modelId="{DC2ACAEC-53C8-4A89-9120-1D6D8E0286CC}" srcId="{6C7A6427-F7E6-446A-87A7-AB3EEE2A730D}" destId="{BB6515A7-0E17-4A19-A286-7D95AB66F082}" srcOrd="2" destOrd="0" parTransId="{B6D241F7-66DD-46A5-A8B3-021BE847AF26}" sibTransId="{D1DB7EA7-B30F-4964-A078-9F5DCC589192}"/>
    <dgm:cxn modelId="{EEF39D2F-A252-4159-9F37-882F841CBC93}" type="presParOf" srcId="{DD469202-B598-4F49-81AE-4ED9BC8618B7}" destId="{59CA30B9-C2CC-44D5-9922-79E684479833}" srcOrd="0" destOrd="0" presId="urn:microsoft.com/office/officeart/2005/8/layout/vList2"/>
    <dgm:cxn modelId="{98F2566F-65CF-4B13-BFF2-DDC1D1AB5980}" type="presParOf" srcId="{DD469202-B598-4F49-81AE-4ED9BC8618B7}" destId="{01C06CB5-D27B-4C8B-B93C-58D0A471B1A0}" srcOrd="1" destOrd="0" presId="urn:microsoft.com/office/officeart/2005/8/layout/vList2"/>
    <dgm:cxn modelId="{41059DBE-393B-4855-BE6B-8BD92E2C6011}" type="presParOf" srcId="{DD469202-B598-4F49-81AE-4ED9BC8618B7}" destId="{0A8BA9DE-355B-4F4E-BD89-D3DBAEE9B687}" srcOrd="2" destOrd="0" presId="urn:microsoft.com/office/officeart/2005/8/layout/vList2"/>
    <dgm:cxn modelId="{C96CE888-6A7B-4892-BEDC-A0C88E873D70}" type="presParOf" srcId="{DD469202-B598-4F49-81AE-4ED9BC8618B7}" destId="{0848F38C-DB2B-40FA-9E88-D1979C275BAD}" srcOrd="3" destOrd="0" presId="urn:microsoft.com/office/officeart/2005/8/layout/vList2"/>
    <dgm:cxn modelId="{D14580E5-4208-4A1F-9BA7-C310113DBC65}" type="presParOf" srcId="{DD469202-B598-4F49-81AE-4ED9BC8618B7}" destId="{DD20AA62-7B83-4F1A-8BD2-E716F1244EA0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8A911EC-D857-4CB0-836B-9EC369D1F2B6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25CA5FD5-9372-40F4-ADF3-617F2EEC9845}">
      <dgm:prSet/>
      <dgm:spPr/>
      <dgm:t>
        <a:bodyPr/>
        <a:lstStyle/>
        <a:p>
          <a:r>
            <a:rPr lang="en-US"/>
            <a:t>Output is lower under monopoly than under perfectly competitive industries, entailing a higher price. </a:t>
          </a:r>
        </a:p>
      </dgm:t>
    </dgm:pt>
    <dgm:pt modelId="{2DEC5371-2B40-400A-93B8-EC88526BB350}" type="parTrans" cxnId="{6A019536-4519-407E-8736-E1A97AEB245E}">
      <dgm:prSet/>
      <dgm:spPr/>
      <dgm:t>
        <a:bodyPr/>
        <a:lstStyle/>
        <a:p>
          <a:endParaRPr lang="en-US"/>
        </a:p>
      </dgm:t>
    </dgm:pt>
    <dgm:pt modelId="{B8E7BAD0-22A6-448C-918B-223F40D212D5}" type="sibTrans" cxnId="{6A019536-4519-407E-8736-E1A97AEB245E}">
      <dgm:prSet/>
      <dgm:spPr/>
      <dgm:t>
        <a:bodyPr/>
        <a:lstStyle/>
        <a:p>
          <a:endParaRPr lang="en-US"/>
        </a:p>
      </dgm:t>
    </dgm:pt>
    <dgm:pt modelId="{E4DFE0C0-E9F8-4E7E-AB56-BF59C9EFD298}">
      <dgm:prSet/>
      <dgm:spPr/>
      <dgm:t>
        <a:bodyPr/>
        <a:lstStyle/>
        <a:p>
          <a:r>
            <a:rPr lang="en-US"/>
            <a:t>Consumer surplus is much smaller than under perfect competition because customers pay more per unit and buy fewer units.</a:t>
          </a:r>
        </a:p>
      </dgm:t>
    </dgm:pt>
    <dgm:pt modelId="{7D7CA07E-9649-44ED-B1E0-4A2B5F41F52B}" type="parTrans" cxnId="{2CA3096B-08E5-4EB9-84D0-4DF3D1F46FF7}">
      <dgm:prSet/>
      <dgm:spPr/>
      <dgm:t>
        <a:bodyPr/>
        <a:lstStyle/>
        <a:p>
          <a:endParaRPr lang="en-US"/>
        </a:p>
      </dgm:t>
    </dgm:pt>
    <dgm:pt modelId="{B9DCF8CE-ED4F-42AE-BF62-BB467DF2079B}" type="sibTrans" cxnId="{2CA3096B-08E5-4EB9-84D0-4DF3D1F46FF7}">
      <dgm:prSet/>
      <dgm:spPr/>
      <dgm:t>
        <a:bodyPr/>
        <a:lstStyle/>
        <a:p>
          <a:endParaRPr lang="en-US"/>
        </a:p>
      </dgm:t>
    </dgm:pt>
    <dgm:pt modelId="{E91455F3-DAE5-44CB-9B25-0D1021333FB3}">
      <dgm:prSet/>
      <dgm:spPr/>
      <dgm:t>
        <a:bodyPr/>
        <a:lstStyle/>
        <a:p>
          <a:r>
            <a:rPr lang="en-US"/>
            <a:t>In contrast, profits are larger.</a:t>
          </a:r>
        </a:p>
      </dgm:t>
    </dgm:pt>
    <dgm:pt modelId="{0FDFF1BF-1A80-48E1-B704-CDA5EBFFA4B6}" type="parTrans" cxnId="{546FCFAF-F978-4DCE-9DB9-CAE42D5DC9FD}">
      <dgm:prSet/>
      <dgm:spPr/>
      <dgm:t>
        <a:bodyPr/>
        <a:lstStyle/>
        <a:p>
          <a:endParaRPr lang="en-US"/>
        </a:p>
      </dgm:t>
    </dgm:pt>
    <dgm:pt modelId="{C7EAAEA6-E657-45B3-AD8A-4B06123F9925}" type="sibTrans" cxnId="{546FCFAF-F978-4DCE-9DB9-CAE42D5DC9FD}">
      <dgm:prSet/>
      <dgm:spPr/>
      <dgm:t>
        <a:bodyPr/>
        <a:lstStyle/>
        <a:p>
          <a:endParaRPr lang="en-US"/>
        </a:p>
      </dgm:t>
    </dgm:pt>
    <dgm:pt modelId="{11E8CD79-9B14-48FA-9142-EA1E8F65FDF9}">
      <dgm:prSet/>
      <dgm:spPr/>
      <dgm:t>
        <a:bodyPr/>
        <a:lstStyle/>
        <a:p>
          <a:r>
            <a:rPr lang="en-US"/>
            <a:t>However, the firm’s profit gain does not compensate for the loss in consumer surplus, yielding a net loss in social welfare.</a:t>
          </a:r>
        </a:p>
      </dgm:t>
    </dgm:pt>
    <dgm:pt modelId="{E8B5A5A4-915D-401A-85FF-BB7470F3B055}" type="parTrans" cxnId="{8C492541-BC28-489E-A836-D50A953D060A}">
      <dgm:prSet/>
      <dgm:spPr/>
      <dgm:t>
        <a:bodyPr/>
        <a:lstStyle/>
        <a:p>
          <a:endParaRPr lang="en-US"/>
        </a:p>
      </dgm:t>
    </dgm:pt>
    <dgm:pt modelId="{BC97F53C-1369-4376-999C-EE8DBA74CCF9}" type="sibTrans" cxnId="{8C492541-BC28-489E-A836-D50A953D060A}">
      <dgm:prSet/>
      <dgm:spPr/>
      <dgm:t>
        <a:bodyPr/>
        <a:lstStyle/>
        <a:p>
          <a:endParaRPr lang="en-US"/>
        </a:p>
      </dgm:t>
    </dgm:pt>
    <dgm:pt modelId="{F6757145-AB80-4186-A63C-9C057A9B2A9D}" type="pres">
      <dgm:prSet presAssocID="{E8A911EC-D857-4CB0-836B-9EC369D1F2B6}" presName="Name0" presStyleCnt="0">
        <dgm:presLayoutVars>
          <dgm:dir/>
          <dgm:resizeHandles val="exact"/>
        </dgm:presLayoutVars>
      </dgm:prSet>
      <dgm:spPr/>
    </dgm:pt>
    <dgm:pt modelId="{E8892484-484D-472B-9613-028E3E971D84}" type="pres">
      <dgm:prSet presAssocID="{25CA5FD5-9372-40F4-ADF3-617F2EEC9845}" presName="node" presStyleLbl="node1" presStyleIdx="0" presStyleCnt="4">
        <dgm:presLayoutVars>
          <dgm:bulletEnabled val="1"/>
        </dgm:presLayoutVars>
      </dgm:prSet>
      <dgm:spPr/>
    </dgm:pt>
    <dgm:pt modelId="{D29CF04F-A320-4D93-B19E-62202619F180}" type="pres">
      <dgm:prSet presAssocID="{B8E7BAD0-22A6-448C-918B-223F40D212D5}" presName="sibTrans" presStyleLbl="sibTrans1D1" presStyleIdx="0" presStyleCnt="3"/>
      <dgm:spPr/>
    </dgm:pt>
    <dgm:pt modelId="{DCED4E72-9B4E-41EE-A2B2-B99ED40D56BD}" type="pres">
      <dgm:prSet presAssocID="{B8E7BAD0-22A6-448C-918B-223F40D212D5}" presName="connectorText" presStyleLbl="sibTrans1D1" presStyleIdx="0" presStyleCnt="3"/>
      <dgm:spPr/>
    </dgm:pt>
    <dgm:pt modelId="{196127DE-F79A-44AF-BE8C-24D0CFAC2AA2}" type="pres">
      <dgm:prSet presAssocID="{E4DFE0C0-E9F8-4E7E-AB56-BF59C9EFD298}" presName="node" presStyleLbl="node1" presStyleIdx="1" presStyleCnt="4">
        <dgm:presLayoutVars>
          <dgm:bulletEnabled val="1"/>
        </dgm:presLayoutVars>
      </dgm:prSet>
      <dgm:spPr/>
    </dgm:pt>
    <dgm:pt modelId="{698649AE-9580-4E64-8237-BDAF93040418}" type="pres">
      <dgm:prSet presAssocID="{B9DCF8CE-ED4F-42AE-BF62-BB467DF2079B}" presName="sibTrans" presStyleLbl="sibTrans1D1" presStyleIdx="1" presStyleCnt="3"/>
      <dgm:spPr/>
    </dgm:pt>
    <dgm:pt modelId="{791E2477-8627-46E1-8587-70016A092E45}" type="pres">
      <dgm:prSet presAssocID="{B9DCF8CE-ED4F-42AE-BF62-BB467DF2079B}" presName="connectorText" presStyleLbl="sibTrans1D1" presStyleIdx="1" presStyleCnt="3"/>
      <dgm:spPr/>
    </dgm:pt>
    <dgm:pt modelId="{57E2DD7A-3BB6-497A-8EC8-701B99B5BB31}" type="pres">
      <dgm:prSet presAssocID="{E91455F3-DAE5-44CB-9B25-0D1021333FB3}" presName="node" presStyleLbl="node1" presStyleIdx="2" presStyleCnt="4">
        <dgm:presLayoutVars>
          <dgm:bulletEnabled val="1"/>
        </dgm:presLayoutVars>
      </dgm:prSet>
      <dgm:spPr/>
    </dgm:pt>
    <dgm:pt modelId="{517D5AAB-3B87-4011-8A2C-2E5139CE8A56}" type="pres">
      <dgm:prSet presAssocID="{C7EAAEA6-E657-45B3-AD8A-4B06123F9925}" presName="sibTrans" presStyleLbl="sibTrans1D1" presStyleIdx="2" presStyleCnt="3"/>
      <dgm:spPr/>
    </dgm:pt>
    <dgm:pt modelId="{915ACEE1-C01E-4C15-B0FE-A063CE74A340}" type="pres">
      <dgm:prSet presAssocID="{C7EAAEA6-E657-45B3-AD8A-4B06123F9925}" presName="connectorText" presStyleLbl="sibTrans1D1" presStyleIdx="2" presStyleCnt="3"/>
      <dgm:spPr/>
    </dgm:pt>
    <dgm:pt modelId="{11D82E1E-0437-4EE2-8EE9-AE17AB29F425}" type="pres">
      <dgm:prSet presAssocID="{11E8CD79-9B14-48FA-9142-EA1E8F65FDF9}" presName="node" presStyleLbl="node1" presStyleIdx="3" presStyleCnt="4">
        <dgm:presLayoutVars>
          <dgm:bulletEnabled val="1"/>
        </dgm:presLayoutVars>
      </dgm:prSet>
      <dgm:spPr/>
    </dgm:pt>
  </dgm:ptLst>
  <dgm:cxnLst>
    <dgm:cxn modelId="{FC58B203-B3F7-4D35-9476-5450C24477AA}" type="presOf" srcId="{B9DCF8CE-ED4F-42AE-BF62-BB467DF2079B}" destId="{791E2477-8627-46E1-8587-70016A092E45}" srcOrd="1" destOrd="0" presId="urn:microsoft.com/office/officeart/2016/7/layout/RepeatingBendingProcessNew"/>
    <dgm:cxn modelId="{61920736-07AB-4BD8-AAD1-0DC8F1FC839E}" type="presOf" srcId="{B9DCF8CE-ED4F-42AE-BF62-BB467DF2079B}" destId="{698649AE-9580-4E64-8237-BDAF93040418}" srcOrd="0" destOrd="0" presId="urn:microsoft.com/office/officeart/2016/7/layout/RepeatingBendingProcessNew"/>
    <dgm:cxn modelId="{6A019536-4519-407E-8736-E1A97AEB245E}" srcId="{E8A911EC-D857-4CB0-836B-9EC369D1F2B6}" destId="{25CA5FD5-9372-40F4-ADF3-617F2EEC9845}" srcOrd="0" destOrd="0" parTransId="{2DEC5371-2B40-400A-93B8-EC88526BB350}" sibTransId="{B8E7BAD0-22A6-448C-918B-223F40D212D5}"/>
    <dgm:cxn modelId="{6E7EDA3E-ABD7-4364-B03A-50387BE76FCA}" type="presOf" srcId="{25CA5FD5-9372-40F4-ADF3-617F2EEC9845}" destId="{E8892484-484D-472B-9613-028E3E971D84}" srcOrd="0" destOrd="0" presId="urn:microsoft.com/office/officeart/2016/7/layout/RepeatingBendingProcessNew"/>
    <dgm:cxn modelId="{8C492541-BC28-489E-A836-D50A953D060A}" srcId="{E8A911EC-D857-4CB0-836B-9EC369D1F2B6}" destId="{11E8CD79-9B14-48FA-9142-EA1E8F65FDF9}" srcOrd="3" destOrd="0" parTransId="{E8B5A5A4-915D-401A-85FF-BB7470F3B055}" sibTransId="{BC97F53C-1369-4376-999C-EE8DBA74CCF9}"/>
    <dgm:cxn modelId="{2CA3096B-08E5-4EB9-84D0-4DF3D1F46FF7}" srcId="{E8A911EC-D857-4CB0-836B-9EC369D1F2B6}" destId="{E4DFE0C0-E9F8-4E7E-AB56-BF59C9EFD298}" srcOrd="1" destOrd="0" parTransId="{7D7CA07E-9649-44ED-B1E0-4A2B5F41F52B}" sibTransId="{B9DCF8CE-ED4F-42AE-BF62-BB467DF2079B}"/>
    <dgm:cxn modelId="{C142BE7D-D263-4D22-A161-CF9B1B5A2B13}" type="presOf" srcId="{C7EAAEA6-E657-45B3-AD8A-4B06123F9925}" destId="{517D5AAB-3B87-4011-8A2C-2E5139CE8A56}" srcOrd="0" destOrd="0" presId="urn:microsoft.com/office/officeart/2016/7/layout/RepeatingBendingProcessNew"/>
    <dgm:cxn modelId="{A11FAFA2-E3BA-49ED-BC69-FACFFAC89C19}" type="presOf" srcId="{B8E7BAD0-22A6-448C-918B-223F40D212D5}" destId="{D29CF04F-A320-4D93-B19E-62202619F180}" srcOrd="0" destOrd="0" presId="urn:microsoft.com/office/officeart/2016/7/layout/RepeatingBendingProcessNew"/>
    <dgm:cxn modelId="{4D4045A3-E06B-4FCB-83EF-DCDB242C4A6A}" type="presOf" srcId="{E4DFE0C0-E9F8-4E7E-AB56-BF59C9EFD298}" destId="{196127DE-F79A-44AF-BE8C-24D0CFAC2AA2}" srcOrd="0" destOrd="0" presId="urn:microsoft.com/office/officeart/2016/7/layout/RepeatingBendingProcessNew"/>
    <dgm:cxn modelId="{546FCFAF-F978-4DCE-9DB9-CAE42D5DC9FD}" srcId="{E8A911EC-D857-4CB0-836B-9EC369D1F2B6}" destId="{E91455F3-DAE5-44CB-9B25-0D1021333FB3}" srcOrd="2" destOrd="0" parTransId="{0FDFF1BF-1A80-48E1-B704-CDA5EBFFA4B6}" sibTransId="{C7EAAEA6-E657-45B3-AD8A-4B06123F9925}"/>
    <dgm:cxn modelId="{AA2790CB-1908-4431-BB78-17F8EA887CDD}" type="presOf" srcId="{C7EAAEA6-E657-45B3-AD8A-4B06123F9925}" destId="{915ACEE1-C01E-4C15-B0FE-A063CE74A340}" srcOrd="1" destOrd="0" presId="urn:microsoft.com/office/officeart/2016/7/layout/RepeatingBendingProcessNew"/>
    <dgm:cxn modelId="{D1F6EEE4-F6F4-4D07-B0E2-E87721C2C591}" type="presOf" srcId="{11E8CD79-9B14-48FA-9142-EA1E8F65FDF9}" destId="{11D82E1E-0437-4EE2-8EE9-AE17AB29F425}" srcOrd="0" destOrd="0" presId="urn:microsoft.com/office/officeart/2016/7/layout/RepeatingBendingProcessNew"/>
    <dgm:cxn modelId="{787C02F1-1AAC-43FD-8C64-A31C1EA5F422}" type="presOf" srcId="{B8E7BAD0-22A6-448C-918B-223F40D212D5}" destId="{DCED4E72-9B4E-41EE-A2B2-B99ED40D56BD}" srcOrd="1" destOrd="0" presId="urn:microsoft.com/office/officeart/2016/7/layout/RepeatingBendingProcessNew"/>
    <dgm:cxn modelId="{4499DCF1-C7E5-4612-AE5E-7703FBB51B7E}" type="presOf" srcId="{E8A911EC-D857-4CB0-836B-9EC369D1F2B6}" destId="{F6757145-AB80-4186-A63C-9C057A9B2A9D}" srcOrd="0" destOrd="0" presId="urn:microsoft.com/office/officeart/2016/7/layout/RepeatingBendingProcessNew"/>
    <dgm:cxn modelId="{E36A67FD-B551-4025-8149-25211E63A406}" type="presOf" srcId="{E91455F3-DAE5-44CB-9B25-0D1021333FB3}" destId="{57E2DD7A-3BB6-497A-8EC8-701B99B5BB31}" srcOrd="0" destOrd="0" presId="urn:microsoft.com/office/officeart/2016/7/layout/RepeatingBendingProcessNew"/>
    <dgm:cxn modelId="{F8281CAD-C4C1-40CA-8052-0F0B962C16BB}" type="presParOf" srcId="{F6757145-AB80-4186-A63C-9C057A9B2A9D}" destId="{E8892484-484D-472B-9613-028E3E971D84}" srcOrd="0" destOrd="0" presId="urn:microsoft.com/office/officeart/2016/7/layout/RepeatingBendingProcessNew"/>
    <dgm:cxn modelId="{519A03BA-4DA8-41A6-BF53-6FF21F506DB0}" type="presParOf" srcId="{F6757145-AB80-4186-A63C-9C057A9B2A9D}" destId="{D29CF04F-A320-4D93-B19E-62202619F180}" srcOrd="1" destOrd="0" presId="urn:microsoft.com/office/officeart/2016/7/layout/RepeatingBendingProcessNew"/>
    <dgm:cxn modelId="{C7C8229A-E582-4C39-8151-830A05438407}" type="presParOf" srcId="{D29CF04F-A320-4D93-B19E-62202619F180}" destId="{DCED4E72-9B4E-41EE-A2B2-B99ED40D56BD}" srcOrd="0" destOrd="0" presId="urn:microsoft.com/office/officeart/2016/7/layout/RepeatingBendingProcessNew"/>
    <dgm:cxn modelId="{2077D3D3-CD69-47C9-9FC6-EA2832BF36BF}" type="presParOf" srcId="{F6757145-AB80-4186-A63C-9C057A9B2A9D}" destId="{196127DE-F79A-44AF-BE8C-24D0CFAC2AA2}" srcOrd="2" destOrd="0" presId="urn:microsoft.com/office/officeart/2016/7/layout/RepeatingBendingProcessNew"/>
    <dgm:cxn modelId="{CD1A1303-81BD-4AD1-9DB0-9FB4F08D9A46}" type="presParOf" srcId="{F6757145-AB80-4186-A63C-9C057A9B2A9D}" destId="{698649AE-9580-4E64-8237-BDAF93040418}" srcOrd="3" destOrd="0" presId="urn:microsoft.com/office/officeart/2016/7/layout/RepeatingBendingProcessNew"/>
    <dgm:cxn modelId="{F07A444E-5AEF-4C2B-881F-94B87C691FB8}" type="presParOf" srcId="{698649AE-9580-4E64-8237-BDAF93040418}" destId="{791E2477-8627-46E1-8587-70016A092E45}" srcOrd="0" destOrd="0" presId="urn:microsoft.com/office/officeart/2016/7/layout/RepeatingBendingProcessNew"/>
    <dgm:cxn modelId="{53C7DB18-B7E8-426E-BE2E-001E8CBAB71F}" type="presParOf" srcId="{F6757145-AB80-4186-A63C-9C057A9B2A9D}" destId="{57E2DD7A-3BB6-497A-8EC8-701B99B5BB31}" srcOrd="4" destOrd="0" presId="urn:microsoft.com/office/officeart/2016/7/layout/RepeatingBendingProcessNew"/>
    <dgm:cxn modelId="{B4B102DF-E8F0-4106-9CC1-9806F056C420}" type="presParOf" srcId="{F6757145-AB80-4186-A63C-9C057A9B2A9D}" destId="{517D5AAB-3B87-4011-8A2C-2E5139CE8A56}" srcOrd="5" destOrd="0" presId="urn:microsoft.com/office/officeart/2016/7/layout/RepeatingBendingProcessNew"/>
    <dgm:cxn modelId="{45EE9EE3-F8D2-412F-9BBC-A28799C1DAAE}" type="presParOf" srcId="{517D5AAB-3B87-4011-8A2C-2E5139CE8A56}" destId="{915ACEE1-C01E-4C15-B0FE-A063CE74A340}" srcOrd="0" destOrd="0" presId="urn:microsoft.com/office/officeart/2016/7/layout/RepeatingBendingProcessNew"/>
    <dgm:cxn modelId="{B4BB62F5-4187-40D6-AD2A-F25E2709856C}" type="presParOf" srcId="{F6757145-AB80-4186-A63C-9C057A9B2A9D}" destId="{11D82E1E-0437-4EE2-8EE9-AE17AB29F425}" srcOrd="6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BFC2EC5-7699-4313-9F91-EADDB8E90F02}" type="doc">
      <dgm:prSet loTypeId="urn:microsoft.com/office/officeart/2018/2/layout/IconLabelDescription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AEA812E9-0E00-49E0-87F2-48E100A257EC}">
      <dgm:prSet custT="1"/>
      <dgm:spPr/>
      <dgm:t>
        <a:bodyPr/>
        <a:lstStyle/>
        <a:p>
          <a:pPr>
            <a:defRPr b="1"/>
          </a:pPr>
          <a:r>
            <a:rPr lang="en-US" sz="1600" dirty="0"/>
            <a:t>Monopsony: only one buyer in the market and several sellers.</a:t>
          </a:r>
        </a:p>
      </dgm:t>
    </dgm:pt>
    <dgm:pt modelId="{665362E8-FBD4-4527-8E0B-14924091329A}" type="parTrans" cxnId="{D29319F7-50F4-49F1-9725-16027F2F905C}">
      <dgm:prSet/>
      <dgm:spPr/>
      <dgm:t>
        <a:bodyPr/>
        <a:lstStyle/>
        <a:p>
          <a:endParaRPr lang="en-US"/>
        </a:p>
      </dgm:t>
    </dgm:pt>
    <dgm:pt modelId="{54F1C57B-F901-4FE7-82D8-E73C35A4B871}" type="sibTrans" cxnId="{D29319F7-50F4-49F1-9725-16027F2F905C}">
      <dgm:prSet/>
      <dgm:spPr/>
      <dgm:t>
        <a:bodyPr/>
        <a:lstStyle/>
        <a:p>
          <a:endParaRPr lang="en-US"/>
        </a:p>
      </dgm:t>
    </dgm:pt>
    <dgm:pt modelId="{619452AD-04FE-47D6-B553-8B88E4A0DB3F}">
      <dgm:prSet custT="1"/>
      <dgm:spPr/>
      <dgm:t>
        <a:bodyPr/>
        <a:lstStyle/>
        <a:p>
          <a:r>
            <a:rPr lang="en-US" sz="1400" i="1" dirty="0"/>
            <a:t>Examples</a:t>
          </a:r>
          <a:r>
            <a:rPr lang="en-US" sz="1400" dirty="0"/>
            <a:t>: small labor markets, such as a mine or Walmart superstore in a small town.</a:t>
          </a:r>
        </a:p>
      </dgm:t>
    </dgm:pt>
    <dgm:pt modelId="{B7A5EE29-4A55-4C1C-A4EB-FA69657E01B4}" type="parTrans" cxnId="{16799978-A869-433B-9ACE-C4C602106847}">
      <dgm:prSet/>
      <dgm:spPr/>
      <dgm:t>
        <a:bodyPr/>
        <a:lstStyle/>
        <a:p>
          <a:endParaRPr lang="en-US"/>
        </a:p>
      </dgm:t>
    </dgm:pt>
    <dgm:pt modelId="{753BD0F2-B07A-4FF8-BDAE-0857BA1A9E0C}" type="sibTrans" cxnId="{16799978-A869-433B-9ACE-C4C602106847}">
      <dgm:prSet/>
      <dgm:spPr/>
      <dgm:t>
        <a:bodyPr/>
        <a:lstStyle/>
        <a:p>
          <a:endParaRPr lang="en-US"/>
        </a:p>
      </dgm:t>
    </dgm:pt>
    <dgm:pt modelId="{43557E70-0597-411C-8ADC-DB587D55E50D}">
      <dgm:prSet custT="1"/>
      <dgm:spPr/>
      <dgm:t>
        <a:bodyPr/>
        <a:lstStyle/>
        <a:p>
          <a:pPr>
            <a:defRPr b="1"/>
          </a:pPr>
          <a:r>
            <a:rPr lang="en-US" sz="1600" dirty="0"/>
            <a:t>The buyer (employer) will be able to pay less for each hour of labor (lower wages) than if it had to compete against other employers, as in a perfectly competitive market. </a:t>
          </a:r>
        </a:p>
      </dgm:t>
    </dgm:pt>
    <dgm:pt modelId="{0902B20A-5CA9-41E4-8B03-B2635590F315}" type="parTrans" cxnId="{45AB6DF9-7DED-48B7-83E1-1B9DF5F3E03A}">
      <dgm:prSet/>
      <dgm:spPr/>
      <dgm:t>
        <a:bodyPr/>
        <a:lstStyle/>
        <a:p>
          <a:endParaRPr lang="en-US"/>
        </a:p>
      </dgm:t>
    </dgm:pt>
    <dgm:pt modelId="{246DD233-30AC-4A73-A30F-71AC6526F4C3}" type="sibTrans" cxnId="{45AB6DF9-7DED-48B7-83E1-1B9DF5F3E03A}">
      <dgm:prSet/>
      <dgm:spPr/>
      <dgm:t>
        <a:bodyPr/>
        <a:lstStyle/>
        <a:p>
          <a:endParaRPr lang="en-US"/>
        </a:p>
      </dgm:t>
    </dgm:pt>
    <dgm:pt modelId="{B24A7293-9BDD-4B8C-B3F8-6C5AF7372941}" type="pres">
      <dgm:prSet presAssocID="{3BFC2EC5-7699-4313-9F91-EADDB8E90F02}" presName="root" presStyleCnt="0">
        <dgm:presLayoutVars>
          <dgm:dir/>
          <dgm:resizeHandles val="exact"/>
        </dgm:presLayoutVars>
      </dgm:prSet>
      <dgm:spPr/>
    </dgm:pt>
    <dgm:pt modelId="{C1FC4ADE-096F-4E4B-8729-836FC7F886C3}" type="pres">
      <dgm:prSet presAssocID="{AEA812E9-0E00-49E0-87F2-48E100A257EC}" presName="compNode" presStyleCnt="0"/>
      <dgm:spPr/>
    </dgm:pt>
    <dgm:pt modelId="{14F35CE3-BE98-446C-8A8D-3C08EA9B4A4D}" type="pres">
      <dgm:prSet presAssocID="{AEA812E9-0E00-49E0-87F2-48E100A257EC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iosk"/>
        </a:ext>
      </dgm:extLst>
    </dgm:pt>
    <dgm:pt modelId="{DFF16C14-0826-42B9-89AA-73A69FBEA8D3}" type="pres">
      <dgm:prSet presAssocID="{AEA812E9-0E00-49E0-87F2-48E100A257EC}" presName="iconSpace" presStyleCnt="0"/>
      <dgm:spPr/>
    </dgm:pt>
    <dgm:pt modelId="{E3436D34-D59D-4C49-BDF2-185341E55EFC}" type="pres">
      <dgm:prSet presAssocID="{AEA812E9-0E00-49E0-87F2-48E100A257EC}" presName="parTx" presStyleLbl="revTx" presStyleIdx="0" presStyleCnt="4">
        <dgm:presLayoutVars>
          <dgm:chMax val="0"/>
          <dgm:chPref val="0"/>
        </dgm:presLayoutVars>
      </dgm:prSet>
      <dgm:spPr/>
    </dgm:pt>
    <dgm:pt modelId="{DE1D9841-C328-4E84-892F-A926E859F5AB}" type="pres">
      <dgm:prSet presAssocID="{AEA812E9-0E00-49E0-87F2-48E100A257EC}" presName="txSpace" presStyleCnt="0"/>
      <dgm:spPr/>
    </dgm:pt>
    <dgm:pt modelId="{B6BE9208-53A4-4A19-AC14-295268C86F79}" type="pres">
      <dgm:prSet presAssocID="{AEA812E9-0E00-49E0-87F2-48E100A257EC}" presName="desTx" presStyleLbl="revTx" presStyleIdx="1" presStyleCnt="4">
        <dgm:presLayoutVars/>
      </dgm:prSet>
      <dgm:spPr/>
    </dgm:pt>
    <dgm:pt modelId="{A4144BA5-1894-4C46-8974-BF63B3F1A840}" type="pres">
      <dgm:prSet presAssocID="{54F1C57B-F901-4FE7-82D8-E73C35A4B871}" presName="sibTrans" presStyleCnt="0"/>
      <dgm:spPr/>
    </dgm:pt>
    <dgm:pt modelId="{ADFA848F-76A0-4C3D-B3D5-9C1107046DB2}" type="pres">
      <dgm:prSet presAssocID="{43557E70-0597-411C-8ADC-DB587D55E50D}" presName="compNode" presStyleCnt="0"/>
      <dgm:spPr/>
    </dgm:pt>
    <dgm:pt modelId="{BA2ED02C-9E05-4052-A782-4B77E3665C63}" type="pres">
      <dgm:prSet presAssocID="{43557E70-0597-411C-8ADC-DB587D55E50D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siness Growth"/>
        </a:ext>
      </dgm:extLst>
    </dgm:pt>
    <dgm:pt modelId="{9031A4BB-2B7C-4B70-A1D7-99F7CF04D032}" type="pres">
      <dgm:prSet presAssocID="{43557E70-0597-411C-8ADC-DB587D55E50D}" presName="iconSpace" presStyleCnt="0"/>
      <dgm:spPr/>
    </dgm:pt>
    <dgm:pt modelId="{BB179612-5964-453D-B59B-EAE9C13CA73B}" type="pres">
      <dgm:prSet presAssocID="{43557E70-0597-411C-8ADC-DB587D55E50D}" presName="parTx" presStyleLbl="revTx" presStyleIdx="2" presStyleCnt="4">
        <dgm:presLayoutVars>
          <dgm:chMax val="0"/>
          <dgm:chPref val="0"/>
        </dgm:presLayoutVars>
      </dgm:prSet>
      <dgm:spPr/>
    </dgm:pt>
    <dgm:pt modelId="{9AAD74C6-2F02-438A-A762-FD0ABBFD681D}" type="pres">
      <dgm:prSet presAssocID="{43557E70-0597-411C-8ADC-DB587D55E50D}" presName="txSpace" presStyleCnt="0"/>
      <dgm:spPr/>
    </dgm:pt>
    <dgm:pt modelId="{804448C6-4F59-4320-B8C7-F6CE05F775C4}" type="pres">
      <dgm:prSet presAssocID="{43557E70-0597-411C-8ADC-DB587D55E50D}" presName="desTx" presStyleLbl="revTx" presStyleIdx="3" presStyleCnt="4">
        <dgm:presLayoutVars/>
      </dgm:prSet>
      <dgm:spPr/>
    </dgm:pt>
  </dgm:ptLst>
  <dgm:cxnLst>
    <dgm:cxn modelId="{D5D6EC10-5690-4B3B-9881-7F13ABC4D592}" type="presOf" srcId="{43557E70-0597-411C-8ADC-DB587D55E50D}" destId="{BB179612-5964-453D-B59B-EAE9C13CA73B}" srcOrd="0" destOrd="0" presId="urn:microsoft.com/office/officeart/2018/2/layout/IconLabelDescriptionList"/>
    <dgm:cxn modelId="{B95DE86E-F628-4F5F-AAA2-51D77232FC62}" type="presOf" srcId="{3BFC2EC5-7699-4313-9F91-EADDB8E90F02}" destId="{B24A7293-9BDD-4B8C-B3F8-6C5AF7372941}" srcOrd="0" destOrd="0" presId="urn:microsoft.com/office/officeart/2018/2/layout/IconLabelDescriptionList"/>
    <dgm:cxn modelId="{16799978-A869-433B-9ACE-C4C602106847}" srcId="{AEA812E9-0E00-49E0-87F2-48E100A257EC}" destId="{619452AD-04FE-47D6-B553-8B88E4A0DB3F}" srcOrd="0" destOrd="0" parTransId="{B7A5EE29-4A55-4C1C-A4EB-FA69657E01B4}" sibTransId="{753BD0F2-B07A-4FF8-BDAE-0857BA1A9E0C}"/>
    <dgm:cxn modelId="{12DF058F-E9DA-4CA3-A0BE-0505B4E16DF0}" type="presOf" srcId="{AEA812E9-0E00-49E0-87F2-48E100A257EC}" destId="{E3436D34-D59D-4C49-BDF2-185341E55EFC}" srcOrd="0" destOrd="0" presId="urn:microsoft.com/office/officeart/2018/2/layout/IconLabelDescriptionList"/>
    <dgm:cxn modelId="{D29319F7-50F4-49F1-9725-16027F2F905C}" srcId="{3BFC2EC5-7699-4313-9F91-EADDB8E90F02}" destId="{AEA812E9-0E00-49E0-87F2-48E100A257EC}" srcOrd="0" destOrd="0" parTransId="{665362E8-FBD4-4527-8E0B-14924091329A}" sibTransId="{54F1C57B-F901-4FE7-82D8-E73C35A4B871}"/>
    <dgm:cxn modelId="{45AB6DF9-7DED-48B7-83E1-1B9DF5F3E03A}" srcId="{3BFC2EC5-7699-4313-9F91-EADDB8E90F02}" destId="{43557E70-0597-411C-8ADC-DB587D55E50D}" srcOrd="1" destOrd="0" parTransId="{0902B20A-5CA9-41E4-8B03-B2635590F315}" sibTransId="{246DD233-30AC-4A73-A30F-71AC6526F4C3}"/>
    <dgm:cxn modelId="{473EEBF9-8E6D-479D-81D5-2972A2069C9E}" type="presOf" srcId="{619452AD-04FE-47D6-B553-8B88E4A0DB3F}" destId="{B6BE9208-53A4-4A19-AC14-295268C86F79}" srcOrd="0" destOrd="0" presId="urn:microsoft.com/office/officeart/2018/2/layout/IconLabelDescriptionList"/>
    <dgm:cxn modelId="{FD6B3F63-EA35-4628-9483-EBC5D965D86F}" type="presParOf" srcId="{B24A7293-9BDD-4B8C-B3F8-6C5AF7372941}" destId="{C1FC4ADE-096F-4E4B-8729-836FC7F886C3}" srcOrd="0" destOrd="0" presId="urn:microsoft.com/office/officeart/2018/2/layout/IconLabelDescriptionList"/>
    <dgm:cxn modelId="{887C9EB6-9537-40BA-A1C3-1BFA95B29B65}" type="presParOf" srcId="{C1FC4ADE-096F-4E4B-8729-836FC7F886C3}" destId="{14F35CE3-BE98-446C-8A8D-3C08EA9B4A4D}" srcOrd="0" destOrd="0" presId="urn:microsoft.com/office/officeart/2018/2/layout/IconLabelDescriptionList"/>
    <dgm:cxn modelId="{0B78BB02-C198-4ECB-9965-C3F7A865723E}" type="presParOf" srcId="{C1FC4ADE-096F-4E4B-8729-836FC7F886C3}" destId="{DFF16C14-0826-42B9-89AA-73A69FBEA8D3}" srcOrd="1" destOrd="0" presId="urn:microsoft.com/office/officeart/2018/2/layout/IconLabelDescriptionList"/>
    <dgm:cxn modelId="{E508183B-7982-4655-8FF7-3DBBA87CE4B6}" type="presParOf" srcId="{C1FC4ADE-096F-4E4B-8729-836FC7F886C3}" destId="{E3436D34-D59D-4C49-BDF2-185341E55EFC}" srcOrd="2" destOrd="0" presId="urn:microsoft.com/office/officeart/2018/2/layout/IconLabelDescriptionList"/>
    <dgm:cxn modelId="{6AEF10C2-4031-4C2C-9DC2-7B4F7D095CE7}" type="presParOf" srcId="{C1FC4ADE-096F-4E4B-8729-836FC7F886C3}" destId="{DE1D9841-C328-4E84-892F-A926E859F5AB}" srcOrd="3" destOrd="0" presId="urn:microsoft.com/office/officeart/2018/2/layout/IconLabelDescriptionList"/>
    <dgm:cxn modelId="{CFD266C9-2954-484C-9752-8E5C592B5A20}" type="presParOf" srcId="{C1FC4ADE-096F-4E4B-8729-836FC7F886C3}" destId="{B6BE9208-53A4-4A19-AC14-295268C86F79}" srcOrd="4" destOrd="0" presId="urn:microsoft.com/office/officeart/2018/2/layout/IconLabelDescriptionList"/>
    <dgm:cxn modelId="{5C97B6CF-D6D8-46C8-8F4A-7AC2F9B0D014}" type="presParOf" srcId="{B24A7293-9BDD-4B8C-B3F8-6C5AF7372941}" destId="{A4144BA5-1894-4C46-8974-BF63B3F1A840}" srcOrd="1" destOrd="0" presId="urn:microsoft.com/office/officeart/2018/2/layout/IconLabelDescriptionList"/>
    <dgm:cxn modelId="{62612B24-4194-46ED-830F-9253BCABA100}" type="presParOf" srcId="{B24A7293-9BDD-4B8C-B3F8-6C5AF7372941}" destId="{ADFA848F-76A0-4C3D-B3D5-9C1107046DB2}" srcOrd="2" destOrd="0" presId="urn:microsoft.com/office/officeart/2018/2/layout/IconLabelDescriptionList"/>
    <dgm:cxn modelId="{DAEB4C5D-4A19-41BC-81A1-147482E78252}" type="presParOf" srcId="{ADFA848F-76A0-4C3D-B3D5-9C1107046DB2}" destId="{BA2ED02C-9E05-4052-A782-4B77E3665C63}" srcOrd="0" destOrd="0" presId="urn:microsoft.com/office/officeart/2018/2/layout/IconLabelDescriptionList"/>
    <dgm:cxn modelId="{86D3D49F-2BD2-4AD4-AB0B-D2E93763BD01}" type="presParOf" srcId="{ADFA848F-76A0-4C3D-B3D5-9C1107046DB2}" destId="{9031A4BB-2B7C-4B70-A1D7-99F7CF04D032}" srcOrd="1" destOrd="0" presId="urn:microsoft.com/office/officeart/2018/2/layout/IconLabelDescriptionList"/>
    <dgm:cxn modelId="{A9B0F2F3-87F2-45C7-ADE6-9C1A7F9ACFB6}" type="presParOf" srcId="{ADFA848F-76A0-4C3D-B3D5-9C1107046DB2}" destId="{BB179612-5964-453D-B59B-EAE9C13CA73B}" srcOrd="2" destOrd="0" presId="urn:microsoft.com/office/officeart/2018/2/layout/IconLabelDescriptionList"/>
    <dgm:cxn modelId="{095E8C2F-54BA-4E60-8F9E-943A43111280}" type="presParOf" srcId="{ADFA848F-76A0-4C3D-B3D5-9C1107046DB2}" destId="{9AAD74C6-2F02-438A-A762-FD0ABBFD681D}" srcOrd="3" destOrd="0" presId="urn:microsoft.com/office/officeart/2018/2/layout/IconLabelDescriptionList"/>
    <dgm:cxn modelId="{A425A4B7-A8F2-4050-8055-EA1AA7F18373}" type="presParOf" srcId="{ADFA848F-76A0-4C3D-B3D5-9C1107046DB2}" destId="{804448C6-4F59-4320-B8C7-F6CE05F775C4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774DC3-E972-44B1-B3A7-CFA334D423FD}">
      <dsp:nvSpPr>
        <dsp:cNvPr id="0" name=""/>
        <dsp:cNvSpPr/>
      </dsp:nvSpPr>
      <dsp:spPr>
        <a:xfrm>
          <a:off x="1671727" y="0"/>
          <a:ext cx="4895850" cy="4895850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651D93C-5E9C-44A8-AA31-4E33305B9C11}">
      <dsp:nvSpPr>
        <dsp:cNvPr id="0" name=""/>
        <dsp:cNvSpPr/>
      </dsp:nvSpPr>
      <dsp:spPr>
        <a:xfrm>
          <a:off x="1989957" y="318230"/>
          <a:ext cx="1958340" cy="195834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i="1" kern="1200" dirty="0"/>
            <a:t>“Why do monopolies exist in the first place if they are bad for society?”</a:t>
          </a:r>
          <a:endParaRPr lang="en-US" sz="1400" kern="1200" dirty="0"/>
        </a:p>
      </dsp:txBody>
      <dsp:txXfrm>
        <a:off x="2085555" y="413828"/>
        <a:ext cx="1767144" cy="1767144"/>
      </dsp:txXfrm>
    </dsp:sp>
    <dsp:sp modelId="{290DD7B6-E3C6-4F77-9E8E-DDFA33BDACCD}">
      <dsp:nvSpPr>
        <dsp:cNvPr id="0" name=""/>
        <dsp:cNvSpPr/>
      </dsp:nvSpPr>
      <dsp:spPr>
        <a:xfrm>
          <a:off x="4291007" y="318230"/>
          <a:ext cx="1958340" cy="1958340"/>
        </a:xfrm>
        <a:prstGeom prst="roundRect">
          <a:avLst/>
        </a:prstGeom>
        <a:gradFill rotWithShape="0">
          <a:gsLst>
            <a:gs pos="0">
              <a:schemeClr val="accent5">
                <a:hueOff val="-2252848"/>
                <a:satOff val="-5806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252848"/>
                <a:satOff val="-5806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252848"/>
                <a:satOff val="-5806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Structural barriers: Incumbent firms may have advantages that are unattractive for potential entrants.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/>
            <a:t>Cost advantage (e.g., superior technology)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/>
            <a:t>Demand advantage (e.g., large group of loyal customers)</a:t>
          </a:r>
        </a:p>
      </dsp:txBody>
      <dsp:txXfrm>
        <a:off x="4386605" y="413828"/>
        <a:ext cx="1767144" cy="1767144"/>
      </dsp:txXfrm>
    </dsp:sp>
    <dsp:sp modelId="{A6AC2306-AB6A-4C00-8412-157BA1E56001}">
      <dsp:nvSpPr>
        <dsp:cNvPr id="0" name=""/>
        <dsp:cNvSpPr/>
      </dsp:nvSpPr>
      <dsp:spPr>
        <a:xfrm>
          <a:off x="1989957" y="2619279"/>
          <a:ext cx="1958340" cy="1958340"/>
        </a:xfrm>
        <a:prstGeom prst="roundRect">
          <a:avLst/>
        </a:prstGeom>
        <a:gradFill rotWithShape="0">
          <a:gsLst>
            <a:gs pos="0">
              <a:schemeClr val="accent5">
                <a:hueOff val="-4505695"/>
                <a:satOff val="-11613"/>
                <a:lumOff val="-784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505695"/>
                <a:satOff val="-11613"/>
                <a:lumOff val="-784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505695"/>
                <a:satOff val="-11613"/>
                <a:lumOff val="-784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Legal barriers: Incumbents firms may be legally protected.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i="1" kern="1200"/>
            <a:t>Example</a:t>
          </a:r>
          <a:r>
            <a:rPr lang="en-US" sz="1000" kern="1200"/>
            <a:t>: Patents.</a:t>
          </a:r>
        </a:p>
      </dsp:txBody>
      <dsp:txXfrm>
        <a:off x="2085555" y="2714877"/>
        <a:ext cx="1767144" cy="1767144"/>
      </dsp:txXfrm>
    </dsp:sp>
    <dsp:sp modelId="{CF100CCF-0A72-40EC-B763-7F7D5D3A1FF7}">
      <dsp:nvSpPr>
        <dsp:cNvPr id="0" name=""/>
        <dsp:cNvSpPr/>
      </dsp:nvSpPr>
      <dsp:spPr>
        <a:xfrm>
          <a:off x="4291007" y="2619279"/>
          <a:ext cx="1958340" cy="1958340"/>
        </a:xfrm>
        <a:prstGeom prst="round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Strategic barriers: Incumbent firms can take actions to deter entry, by building a reputation of being a tough competitor.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i="1" kern="1200"/>
            <a:t>Example</a:t>
          </a:r>
          <a:r>
            <a:rPr lang="en-US" sz="1000" kern="1200"/>
            <a:t>: Price wars.</a:t>
          </a:r>
        </a:p>
      </dsp:txBody>
      <dsp:txXfrm>
        <a:off x="4386605" y="2714877"/>
        <a:ext cx="1767144" cy="17671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CA30B9-C2CC-44D5-9922-79E684479833}">
      <dsp:nvSpPr>
        <dsp:cNvPr id="0" name=""/>
        <dsp:cNvSpPr/>
      </dsp:nvSpPr>
      <dsp:spPr>
        <a:xfrm>
          <a:off x="0" y="88520"/>
          <a:ext cx="5000124" cy="171288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A firm that maintains a consistent technological advantage over potential competitors can establish itself as a monopolist. </a:t>
          </a:r>
        </a:p>
      </dsp:txBody>
      <dsp:txXfrm>
        <a:off x="83616" y="172136"/>
        <a:ext cx="4832892" cy="1545648"/>
      </dsp:txXfrm>
    </dsp:sp>
    <dsp:sp modelId="{0A8BA9DE-355B-4F4E-BD89-D3DBAEE9B687}">
      <dsp:nvSpPr>
        <dsp:cNvPr id="0" name=""/>
        <dsp:cNvSpPr/>
      </dsp:nvSpPr>
      <dsp:spPr>
        <a:xfrm>
          <a:off x="0" y="1870520"/>
          <a:ext cx="5000124" cy="1712880"/>
        </a:xfrm>
        <a:prstGeom prst="roundRect">
          <a:avLst/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Example: Intel was technologically superior over other firms from the 1970s to the 1990s.</a:t>
          </a:r>
        </a:p>
      </dsp:txBody>
      <dsp:txXfrm>
        <a:off x="83616" y="1954136"/>
        <a:ext cx="4832892" cy="1545648"/>
      </dsp:txXfrm>
    </dsp:sp>
    <dsp:sp modelId="{DD20AA62-7B83-4F1A-8BD2-E716F1244EA0}">
      <dsp:nvSpPr>
        <dsp:cNvPr id="0" name=""/>
        <dsp:cNvSpPr/>
      </dsp:nvSpPr>
      <dsp:spPr>
        <a:xfrm>
          <a:off x="0" y="3652520"/>
          <a:ext cx="5000124" cy="1712880"/>
        </a:xfrm>
        <a:prstGeom prst="round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Technological superiority is typically not a barrier to entry over the longer term</a:t>
          </a:r>
        </a:p>
      </dsp:txBody>
      <dsp:txXfrm>
        <a:off x="83616" y="3736136"/>
        <a:ext cx="4832892" cy="15456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9CF04F-A320-4D93-B19E-62202619F180}">
      <dsp:nvSpPr>
        <dsp:cNvPr id="0" name=""/>
        <dsp:cNvSpPr/>
      </dsp:nvSpPr>
      <dsp:spPr>
        <a:xfrm>
          <a:off x="3799755" y="729437"/>
          <a:ext cx="56215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62159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066016" y="772193"/>
        <a:ext cx="29637" cy="5927"/>
      </dsp:txXfrm>
    </dsp:sp>
    <dsp:sp modelId="{E8892484-484D-472B-9613-028E3E971D84}">
      <dsp:nvSpPr>
        <dsp:cNvPr id="0" name=""/>
        <dsp:cNvSpPr/>
      </dsp:nvSpPr>
      <dsp:spPr>
        <a:xfrm>
          <a:off x="1224338" y="1992"/>
          <a:ext cx="2577217" cy="154633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6286" tIns="132559" rIns="126286" bIns="132559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Output is lower under monopoly than under perfectly competitive industries, entailing a higher price. </a:t>
          </a:r>
        </a:p>
      </dsp:txBody>
      <dsp:txXfrm>
        <a:off x="1224338" y="1992"/>
        <a:ext cx="2577217" cy="1546330"/>
      </dsp:txXfrm>
    </dsp:sp>
    <dsp:sp modelId="{698649AE-9580-4E64-8237-BDAF93040418}">
      <dsp:nvSpPr>
        <dsp:cNvPr id="0" name=""/>
        <dsp:cNvSpPr/>
      </dsp:nvSpPr>
      <dsp:spPr>
        <a:xfrm>
          <a:off x="2512946" y="1546522"/>
          <a:ext cx="3169977" cy="562159"/>
        </a:xfrm>
        <a:custGeom>
          <a:avLst/>
          <a:gdLst/>
          <a:ahLst/>
          <a:cxnLst/>
          <a:rect l="0" t="0" r="0" b="0"/>
          <a:pathLst>
            <a:path>
              <a:moveTo>
                <a:pt x="3169977" y="0"/>
              </a:moveTo>
              <a:lnTo>
                <a:pt x="3169977" y="298179"/>
              </a:lnTo>
              <a:lnTo>
                <a:pt x="0" y="298179"/>
              </a:lnTo>
              <a:lnTo>
                <a:pt x="0" y="562159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017312" y="1824638"/>
        <a:ext cx="161246" cy="5927"/>
      </dsp:txXfrm>
    </dsp:sp>
    <dsp:sp modelId="{196127DE-F79A-44AF-BE8C-24D0CFAC2AA2}">
      <dsp:nvSpPr>
        <dsp:cNvPr id="0" name=""/>
        <dsp:cNvSpPr/>
      </dsp:nvSpPr>
      <dsp:spPr>
        <a:xfrm>
          <a:off x="4394315" y="1992"/>
          <a:ext cx="2577217" cy="154633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6286" tIns="132559" rIns="126286" bIns="132559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Consumer surplus is much smaller than under perfect competition because customers pay more per unit and buy fewer units.</a:t>
          </a:r>
        </a:p>
      </dsp:txBody>
      <dsp:txXfrm>
        <a:off x="4394315" y="1992"/>
        <a:ext cx="2577217" cy="1546330"/>
      </dsp:txXfrm>
    </dsp:sp>
    <dsp:sp modelId="{517D5AAB-3B87-4011-8A2C-2E5139CE8A56}">
      <dsp:nvSpPr>
        <dsp:cNvPr id="0" name=""/>
        <dsp:cNvSpPr/>
      </dsp:nvSpPr>
      <dsp:spPr>
        <a:xfrm>
          <a:off x="3799755" y="2868527"/>
          <a:ext cx="56215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62159" y="45720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066016" y="2911283"/>
        <a:ext cx="29637" cy="5927"/>
      </dsp:txXfrm>
    </dsp:sp>
    <dsp:sp modelId="{57E2DD7A-3BB6-497A-8EC8-701B99B5BB31}">
      <dsp:nvSpPr>
        <dsp:cNvPr id="0" name=""/>
        <dsp:cNvSpPr/>
      </dsp:nvSpPr>
      <dsp:spPr>
        <a:xfrm>
          <a:off x="1224338" y="2141082"/>
          <a:ext cx="2577217" cy="154633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6286" tIns="132559" rIns="126286" bIns="132559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In contrast, profits are larger.</a:t>
          </a:r>
        </a:p>
      </dsp:txBody>
      <dsp:txXfrm>
        <a:off x="1224338" y="2141082"/>
        <a:ext cx="2577217" cy="1546330"/>
      </dsp:txXfrm>
    </dsp:sp>
    <dsp:sp modelId="{11D82E1E-0437-4EE2-8EE9-AE17AB29F425}">
      <dsp:nvSpPr>
        <dsp:cNvPr id="0" name=""/>
        <dsp:cNvSpPr/>
      </dsp:nvSpPr>
      <dsp:spPr>
        <a:xfrm>
          <a:off x="4394315" y="2141082"/>
          <a:ext cx="2577217" cy="154633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6286" tIns="132559" rIns="126286" bIns="132559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However, the firm’s profit gain does not compensate for the loss in consumer surplus, yielding a net loss in social welfare.</a:t>
          </a:r>
        </a:p>
      </dsp:txBody>
      <dsp:txXfrm>
        <a:off x="4394315" y="2141082"/>
        <a:ext cx="2577217" cy="154633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F35CE3-BE98-446C-8A8D-3C08EA9B4A4D}">
      <dsp:nvSpPr>
        <dsp:cNvPr id="0" name=""/>
        <dsp:cNvSpPr/>
      </dsp:nvSpPr>
      <dsp:spPr>
        <a:xfrm>
          <a:off x="949" y="703070"/>
          <a:ext cx="1318570" cy="131857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436D34-D59D-4C49-BDF2-185341E55EFC}">
      <dsp:nvSpPr>
        <dsp:cNvPr id="0" name=""/>
        <dsp:cNvSpPr/>
      </dsp:nvSpPr>
      <dsp:spPr>
        <a:xfrm>
          <a:off x="949" y="2141466"/>
          <a:ext cx="3767343" cy="9006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600" kern="1200" dirty="0"/>
            <a:t>Monopsony: only one buyer in the market and several sellers.</a:t>
          </a:r>
        </a:p>
      </dsp:txBody>
      <dsp:txXfrm>
        <a:off x="949" y="2141466"/>
        <a:ext cx="3767343" cy="900630"/>
      </dsp:txXfrm>
    </dsp:sp>
    <dsp:sp modelId="{B6BE9208-53A4-4A19-AC14-295268C86F79}">
      <dsp:nvSpPr>
        <dsp:cNvPr id="0" name=""/>
        <dsp:cNvSpPr/>
      </dsp:nvSpPr>
      <dsp:spPr>
        <a:xfrm>
          <a:off x="949" y="3097830"/>
          <a:ext cx="3767343" cy="3919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i="1" kern="1200" dirty="0"/>
            <a:t>Examples</a:t>
          </a:r>
          <a:r>
            <a:rPr lang="en-US" sz="1400" kern="1200" dirty="0"/>
            <a:t>: small labor markets, such as a mine or Walmart superstore in a small town.</a:t>
          </a:r>
        </a:p>
      </dsp:txBody>
      <dsp:txXfrm>
        <a:off x="949" y="3097830"/>
        <a:ext cx="3767343" cy="391904"/>
      </dsp:txXfrm>
    </dsp:sp>
    <dsp:sp modelId="{BA2ED02C-9E05-4052-A782-4B77E3665C63}">
      <dsp:nvSpPr>
        <dsp:cNvPr id="0" name=""/>
        <dsp:cNvSpPr/>
      </dsp:nvSpPr>
      <dsp:spPr>
        <a:xfrm>
          <a:off x="4427578" y="703070"/>
          <a:ext cx="1318570" cy="131857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179612-5964-453D-B59B-EAE9C13CA73B}">
      <dsp:nvSpPr>
        <dsp:cNvPr id="0" name=""/>
        <dsp:cNvSpPr/>
      </dsp:nvSpPr>
      <dsp:spPr>
        <a:xfrm>
          <a:off x="4427578" y="2141466"/>
          <a:ext cx="3767343" cy="9006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600" kern="1200" dirty="0"/>
            <a:t>The buyer (employer) will be able to pay less for each hour of labor (lower wages) than if it had to compete against other employers, as in a perfectly competitive market. </a:t>
          </a:r>
        </a:p>
      </dsp:txBody>
      <dsp:txXfrm>
        <a:off x="4427578" y="2141466"/>
        <a:ext cx="3767343" cy="900630"/>
      </dsp:txXfrm>
    </dsp:sp>
    <dsp:sp modelId="{804448C6-4F59-4320-B8C7-F6CE05F775C4}">
      <dsp:nvSpPr>
        <dsp:cNvPr id="0" name=""/>
        <dsp:cNvSpPr/>
      </dsp:nvSpPr>
      <dsp:spPr>
        <a:xfrm>
          <a:off x="4427578" y="3097830"/>
          <a:ext cx="3767343" cy="3919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28AF4EB-B959-5946-B909-A39F198E460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584CB1-A712-D34D-ABFF-BE145F62D09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B297ED-ECF8-CA4F-A848-070D360EB821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40AFAE-400C-7342-9228-4CFB71AF3E2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Intermediate Microeconomic Analysis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DF5F1A-2C06-814F-A473-C6B8457F88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BC6AC8-A05D-A346-8351-50B71F685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12475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EE84B2-39C0-F646-9AFD-5B00437657D7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Intermediate Microeconomic Analysis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A98BA9-627A-1941-9A6D-C12CBE5F3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31566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D448B-A38B-9D44-8BA4-7193D9EFA306}" type="datetime1">
              <a:rPr lang="en-US" smtClean="0"/>
              <a:t>3/25/2026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036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57E47-AE86-F440-8160-232B043A62DB}" type="datetime1">
              <a:rPr lang="en-US" smtClean="0"/>
              <a:t>3/25/2026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928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6C628-0359-F640-A1D5-38CC202FA949}" type="datetime1">
              <a:rPr lang="en-US" smtClean="0"/>
              <a:t>3/25/2026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091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994C2-70E9-3F4D-A187-4471ED1FE508}" type="datetime1">
              <a:rPr lang="en-US" smtClean="0"/>
              <a:t>3/25/2026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227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B952-1348-7440-B7BB-CE1630CBBC14}" type="datetime1">
              <a:rPr lang="en-US" smtClean="0"/>
              <a:t>3/25/2026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283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99D3F-782F-C446-873B-5FE944DF84FC}" type="datetime1">
              <a:rPr lang="en-US" smtClean="0"/>
              <a:t>3/25/2026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008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186D5-7869-284D-97E6-F02807E06E43}" type="datetime1">
              <a:rPr lang="en-US" smtClean="0"/>
              <a:t>3/25/2026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254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C2B23-E0D1-F54C-A54D-6C2CC31B0875}" type="datetime1">
              <a:rPr lang="en-US" smtClean="0"/>
              <a:t>3/25/2026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873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DD6E2-2EB0-104E-9253-C400E562249C}" type="datetime1">
              <a:rPr lang="en-US" smtClean="0"/>
              <a:t>3/25/2026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803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AC5B-2FD2-DE40-A760-D6F9F005F1CD}" type="datetime1">
              <a:rPr lang="en-US" smtClean="0"/>
              <a:t>3/25/2026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076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ED933-3B89-BA4D-B1DE-D57A4A9ADEAE}" type="datetime1">
              <a:rPr lang="en-US" smtClean="0"/>
              <a:t>3/25/2026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3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458324-8823-0F4F-8FF6-6F517350E20C}" type="datetime1">
              <a:rPr lang="en-US" smtClean="0"/>
              <a:t>3/25/2026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687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0.png"/><Relationship Id="rId5" Type="http://schemas.openxmlformats.org/officeDocument/2006/relationships/image" Target="../media/image130.png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0.png"/><Relationship Id="rId5" Type="http://schemas.openxmlformats.org/officeDocument/2006/relationships/image" Target="../media/image380.png"/><Relationship Id="rId4" Type="http://schemas.openxmlformats.org/officeDocument/2006/relationships/image" Target="../media/image370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emf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0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0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131A1AB-F380-654F-9D6A-62D235566B80}"/>
              </a:ext>
            </a:extLst>
          </p:cNvPr>
          <p:cNvSpPr txBox="1"/>
          <p:nvPr/>
        </p:nvSpPr>
        <p:spPr>
          <a:xfrm>
            <a:off x="0" y="4505738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Chapter 10: </a:t>
            </a:r>
          </a:p>
          <a:p>
            <a:pPr algn="ctr"/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Monopoly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8190A8-1F5A-4246-A53B-15EDAAB130B9}"/>
              </a:ext>
            </a:extLst>
          </p:cNvPr>
          <p:cNvSpPr/>
          <p:nvPr/>
        </p:nvSpPr>
        <p:spPr>
          <a:xfrm>
            <a:off x="0" y="2093331"/>
            <a:ext cx="91440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0070C0"/>
                </a:solidFill>
                <a:latin typeface="Britannic Bold" panose="020B0903060703020204" pitchFamily="34" charset="0"/>
                <a:cs typeface="Calibri" panose="020F0502020204030204" pitchFamily="34" charset="0"/>
              </a:rPr>
              <a:t>Intermediate Microeconomic </a:t>
            </a:r>
          </a:p>
          <a:p>
            <a:pPr algn="ctr"/>
            <a:r>
              <a:rPr lang="en-US" sz="4400" dirty="0">
                <a:solidFill>
                  <a:srgbClr val="0070C0"/>
                </a:solidFill>
                <a:latin typeface="Britannic Bold" panose="020B0903060703020204" pitchFamily="34" charset="0"/>
                <a:cs typeface="Calibri" panose="020F0502020204030204" pitchFamily="34" charset="0"/>
              </a:rPr>
              <a:t>Theory </a:t>
            </a:r>
          </a:p>
          <a:p>
            <a:pPr algn="ctr"/>
            <a:r>
              <a:rPr lang="en-US" sz="2400" dirty="0">
                <a:solidFill>
                  <a:srgbClr val="0070C0"/>
                </a:solidFill>
                <a:latin typeface="Britannic Bold" panose="020B0903060703020204" pitchFamily="34" charset="0"/>
                <a:cs typeface="Calibri" panose="020F0502020204030204" pitchFamily="34" charset="0"/>
              </a:rPr>
              <a:t>Tools and Step-by-Step Examples </a:t>
            </a:r>
          </a:p>
        </p:txBody>
      </p:sp>
    </p:spTree>
    <p:extLst>
      <p:ext uri="{BB962C8B-B14F-4D97-AF65-F5344CB8AC3E}">
        <p14:creationId xmlns:p14="http://schemas.microsoft.com/office/powerpoint/2010/main" val="2865325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 b="1">
                <a:solidFill>
                  <a:srgbClr val="FFFFFF"/>
                </a:solidFill>
              </a:rPr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45197-BAB1-BF4D-A3CA-F5966E725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699" y="2318197"/>
            <a:ext cx="7293023" cy="3683358"/>
          </a:xfrm>
        </p:spPr>
        <p:txBody>
          <a:bodyPr anchor="ctr">
            <a:normAutofit/>
          </a:bodyPr>
          <a:lstStyle/>
          <a:p>
            <a:r>
              <a:rPr lang="en-US" sz="1700"/>
              <a:t>Barriers to entry</a:t>
            </a:r>
          </a:p>
          <a:p>
            <a:r>
              <a:rPr lang="en-US" sz="1700"/>
              <a:t>Profit Maximization Problem (PMP)</a:t>
            </a:r>
          </a:p>
          <a:p>
            <a:r>
              <a:rPr lang="en-US" sz="1700"/>
              <a:t>Common Misunderstandings of Monopoly</a:t>
            </a:r>
          </a:p>
          <a:p>
            <a:r>
              <a:rPr lang="en-US" sz="1700"/>
              <a:t>The Lernex Index and Inverse Elasticity Pricing Rule</a:t>
            </a:r>
          </a:p>
          <a:p>
            <a:r>
              <a:rPr lang="en-US" sz="1700"/>
              <a:t>Multiplant Monopolist</a:t>
            </a:r>
          </a:p>
          <a:p>
            <a:r>
              <a:rPr lang="en-US" sz="1700"/>
              <a:t>Welfare Analysis under Monopoly</a:t>
            </a:r>
          </a:p>
          <a:p>
            <a:r>
              <a:rPr lang="en-US" sz="1700"/>
              <a:t>Advertising in Monopoly</a:t>
            </a:r>
          </a:p>
          <a:p>
            <a:r>
              <a:rPr lang="en-US" sz="1700"/>
              <a:t>Monopsony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6F49C4-1018-BE4D-8374-36096850F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2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864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4E19FD6-CF83-D32D-ECB4-744379FA20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180" b="18938"/>
          <a:stretch>
            <a:fillRect/>
          </a:stretch>
        </p:blipFill>
        <p:spPr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DCC094-FFC4-0145-9DA4-3E4F5F9771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3909" y="3752850"/>
            <a:ext cx="7048137" cy="2603500"/>
          </a:xfrm>
        </p:spPr>
        <p:txBody>
          <a:bodyPr anchor="ctr">
            <a:normAutofit/>
          </a:bodyPr>
          <a:lstStyle/>
          <a:p>
            <a:r>
              <a:rPr lang="en-US" sz="2000" dirty="0"/>
              <a:t>Microsoft Windows version 3.0 in 1990 cemented Microsoft's position as a software monopoly. </a:t>
            </a:r>
          </a:p>
          <a:p>
            <a:r>
              <a:rPr lang="en-US" sz="2000" dirty="0"/>
              <a:t>Soon after Windows 3.0 was released, Microsoft released Excel 3.0 for Windows and Word for Windows 2.0. </a:t>
            </a:r>
          </a:p>
          <a:p>
            <a:r>
              <a:rPr lang="en-US" sz="2000" dirty="0"/>
              <a:t>These products received great reviews and became the top sellers of their categories. (New York Times, 11/5/95)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FB2565-F1AF-2C52-BFC0-10135D840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484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75000"/>
                    <a:lumOff val="25000"/>
                  </a:schemeClr>
                </a:solidFill>
              </a:rPr>
              <a:pPr>
                <a:spcAft>
                  <a:spcPts val="600"/>
                </a:spcAft>
              </a:pPr>
              <a:t>3</a:t>
            </a:fld>
            <a:endParaRPr lang="en-US" sz="1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690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3E81BC-B5D5-CFA2-0BA4-98BE61B26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142713" y="-1142284"/>
            <a:ext cx="6858000" cy="9143425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1733" y="0"/>
            <a:ext cx="6803134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125298" y="-161647"/>
            <a:ext cx="4894564" cy="91451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623A11B-B6C1-D16C-4DDB-B7A7D0E135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764" y="457200"/>
            <a:ext cx="7898472" cy="59436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976B84-796E-E8EF-FD3C-217D5817A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rgbClr val="FFFFFF"/>
                </a:solidFill>
              </a:rPr>
              <a:pPr defTabSz="914400">
                <a:spcAft>
                  <a:spcPts val="600"/>
                </a:spcAft>
              </a:pPr>
              <a:t>4</a:t>
            </a:fld>
            <a:endParaRPr lang="en-US" sz="1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685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29A8CA-D548-1A58-EEEE-B11DD933A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142713" y="-1142284"/>
            <a:ext cx="6858000" cy="9143425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1733" y="0"/>
            <a:ext cx="6803134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125298" y="-161647"/>
            <a:ext cx="4894564" cy="91451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A59B53-1FA1-C799-4E85-4D497207B4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947" y="457200"/>
            <a:ext cx="7744105" cy="59436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A0ED0E-9DBC-B204-812E-54DA3454C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rgbClr val="FFFFFF"/>
                </a:solidFill>
              </a:rPr>
              <a:pPr defTabSz="914400">
                <a:spcAft>
                  <a:spcPts val="600"/>
                </a:spcAft>
              </a:pPr>
              <a:t>5</a:t>
            </a:fld>
            <a:endParaRPr lang="en-US" sz="1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791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203DE33-2CD4-4CA8-9AF3-37C3B6513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4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AF57B88-1D4C-41FA-A761-EC1DD10C3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22632" y="1922631"/>
            <a:ext cx="6875818" cy="3030558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2548F45-5164-4ABB-8212-7F293FDED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664123" y="3164497"/>
            <a:ext cx="4355594" cy="3030557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Top view of red stanchion on a red floor">
            <a:extLst>
              <a:ext uri="{FF2B5EF4-FFF2-40B4-BE49-F238E27FC236}">
                <a16:creationId xmlns:a16="http://schemas.microsoft.com/office/drawing/2014/main" id="{9F13C5D1-7874-F46F-2656-8A0C9D49FF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6596" r="-1" b="-1"/>
          <a:stretch>
            <a:fillRect/>
          </a:stretch>
        </p:blipFill>
        <p:spPr>
          <a:xfrm>
            <a:off x="3028949" y="10"/>
            <a:ext cx="6120019" cy="6875809"/>
          </a:xfrm>
          <a:prstGeom prst="rect">
            <a:avLst/>
          </a:prstGeom>
        </p:spPr>
      </p:pic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5E81CCFB-7BEF-4186-86FB-D09450B4D0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1161554" y="1712395"/>
            <a:ext cx="4808302" cy="3066500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854" y="2950387"/>
            <a:ext cx="2289220" cy="353140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3500" b="1">
                <a:solidFill>
                  <a:srgbClr val="FFFFFF"/>
                </a:solidFill>
              </a:rPr>
              <a:t>Barriers to Entry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39" y="6455664"/>
            <a:ext cx="33604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2A17F1C3-D8CF-D841-A262-BC1128EB65E3}" type="slidenum">
              <a:rPr lang="en-US" sz="1000">
                <a:solidFill>
                  <a:srgbClr val="FFFFFF"/>
                </a:solidFill>
                <a:latin typeface="Calibri" panose="020F0502020204030204"/>
              </a:rPr>
              <a:pPr defTabSz="914400">
                <a:spcAft>
                  <a:spcPts val="600"/>
                </a:spcAft>
                <a:defRPr/>
              </a:pPr>
              <a:t>6</a:t>
            </a:fld>
            <a:endParaRPr lang="en-US" sz="1000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58225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724AF5D-2DFC-5329-E72E-725AFC6E6F1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r="10999" b="-1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US" dirty="0"/>
              <a:t>Barriers to entry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graphicFrame>
        <p:nvGraphicFramePr>
          <p:cNvPr id="27" name="Content Placeholder 2">
            <a:extLst>
              <a:ext uri="{FF2B5EF4-FFF2-40B4-BE49-F238E27FC236}">
                <a16:creationId xmlns:a16="http://schemas.microsoft.com/office/drawing/2014/main" id="{230F061B-74FE-4FE2-9049-45D5D0112F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3216550"/>
              </p:ext>
            </p:extLst>
          </p:nvPr>
        </p:nvGraphicFramePr>
        <p:xfrm>
          <a:off x="452347" y="1643062"/>
          <a:ext cx="8239305" cy="4895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2622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7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C104A7-2B2B-AE4E-31F5-9269ACABF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2200">
                <a:solidFill>
                  <a:srgbClr val="FFFFFF"/>
                </a:solidFill>
              </a:rPr>
              <a:t>TECHNOLOGICAL SUPERIORITY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5C9C1A-4D6D-C121-21B0-D47354259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8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AAF9B9E4-101B-B4C7-9196-E5EB786698F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8449749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112115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25B0DC-305D-E332-48E2-A2807AA44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142713" y="-1142284"/>
            <a:ext cx="6858000" cy="9143425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1733" y="0"/>
            <a:ext cx="6803134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125298" y="-161647"/>
            <a:ext cx="4894564" cy="91451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75E900BB-A6A2-8AA1-4670-CF1C5DC3CE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2900" y="458057"/>
            <a:ext cx="8458200" cy="5941886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ACEAB9-8531-9EA7-5652-82C064FAA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rgbClr val="FFFFFF"/>
                </a:solidFill>
              </a:rPr>
              <a:pPr defTabSz="914400">
                <a:spcAft>
                  <a:spcPts val="600"/>
                </a:spcAft>
              </a:pPr>
              <a:t>9</a:t>
            </a:fld>
            <a:endParaRPr lang="en-US" sz="1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136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692D8B-1225-C23D-99CE-DB9ED0D7B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F879AC3-D4CE-493C-ADC7-06205677F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487628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195F52F-CA50-EF3F-6BFC-882105761C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5906" y="715993"/>
            <a:ext cx="7495494" cy="564035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1A382D-81EB-5289-84B7-DED85A1CD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2A17F1C3-D8CF-D841-A262-BC1128EB65E3}" type="slidenum">
              <a:rPr lang="en-US" smtClean="0"/>
              <a:pPr defTabSz="914400">
                <a:spcAft>
                  <a:spcPts val="600"/>
                </a:spcAft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0409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F879AC3-D4CE-493C-ADC7-06205677F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487628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BA25052-6BC6-0278-93F4-ECFEE63A07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1032" y="788660"/>
            <a:ext cx="6880367" cy="5280681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E4172D-7B4A-4C64-83F3-B88FAAB8D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2A17F1C3-D8CF-D841-A262-BC1128EB65E3}" type="slidenum">
              <a:rPr lang="en-US" smtClean="0"/>
              <a:pPr defTabSz="914400">
                <a:spcAft>
                  <a:spcPts val="600"/>
                </a:spcAft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7136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728B44-41ED-14E3-C40B-73E78345C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5F879AC3-D4CE-493C-ADC7-06205677F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487628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47F281F-1FE6-05DD-192E-9BC97683CD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1032" y="1304688"/>
            <a:ext cx="6880367" cy="424862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83BD52-1C32-01C1-3B85-8879072D1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2A17F1C3-D8CF-D841-A262-BC1128EB65E3}" type="slidenum">
              <a:rPr lang="en-US" smtClean="0"/>
              <a:pPr defTabSz="914400">
                <a:spcAft>
                  <a:spcPts val="600"/>
                </a:spcAft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6964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93D702E-F4E0-47FC-A74C-ECD9647A81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3851974"/>
            <a:ext cx="6858000" cy="115266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800" b="1"/>
              <a:t>Profit Maximization Problem</a:t>
            </a:r>
            <a:br>
              <a:rPr lang="en-US" sz="3800" b="1"/>
            </a:br>
            <a:r>
              <a:rPr lang="en-US" sz="3800" b="1"/>
              <a:t>(PMP)</a:t>
            </a:r>
          </a:p>
        </p:txBody>
      </p:sp>
      <p:pic>
        <p:nvPicPr>
          <p:cNvPr id="6" name="Picture 5" descr="Calculator, pen, compass, money and a paper with graphs printed on it">
            <a:extLst>
              <a:ext uri="{FF2B5EF4-FFF2-40B4-BE49-F238E27FC236}">
                <a16:creationId xmlns:a16="http://schemas.microsoft.com/office/drawing/2014/main" id="{EABAACE0-3F0A-F2F9-F6F5-F61AF2F7A0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14" r="-1" b="19235"/>
          <a:stretch>
            <a:fillRect/>
          </a:stretch>
        </p:blipFill>
        <p:spPr>
          <a:xfrm>
            <a:off x="628650" y="10"/>
            <a:ext cx="7863309" cy="3811394"/>
          </a:xfrm>
          <a:custGeom>
            <a:avLst/>
            <a:gdLst/>
            <a:ahLst/>
            <a:cxnLst/>
            <a:rect l="l" t="t" r="r" b="b"/>
            <a:pathLst>
              <a:path w="10484412" h="3811404">
                <a:moveTo>
                  <a:pt x="0" y="3811403"/>
                </a:moveTo>
                <a:lnTo>
                  <a:pt x="10484412" y="3811403"/>
                </a:lnTo>
                <a:lnTo>
                  <a:pt x="10484412" y="3811404"/>
                </a:lnTo>
                <a:lnTo>
                  <a:pt x="0" y="3811404"/>
                </a:lnTo>
                <a:close/>
                <a:moveTo>
                  <a:pt x="181717" y="0"/>
                </a:moveTo>
                <a:lnTo>
                  <a:pt x="10224015" y="0"/>
                </a:lnTo>
                <a:cubicBezTo>
                  <a:pt x="10261561" y="45054"/>
                  <a:pt x="10301611" y="85103"/>
                  <a:pt x="10369193" y="110134"/>
                </a:cubicBezTo>
                <a:cubicBezTo>
                  <a:pt x="10321635" y="167704"/>
                  <a:pt x="10236530" y="182722"/>
                  <a:pt x="10173954" y="222771"/>
                </a:cubicBezTo>
                <a:cubicBezTo>
                  <a:pt x="10168948" y="255310"/>
                  <a:pt x="10269071" y="245298"/>
                  <a:pt x="10241537" y="317887"/>
                </a:cubicBezTo>
                <a:cubicBezTo>
                  <a:pt x="10206494" y="418008"/>
                  <a:pt x="10241537" y="528142"/>
                  <a:pt x="10071328" y="573196"/>
                </a:cubicBezTo>
                <a:cubicBezTo>
                  <a:pt x="10023770" y="668312"/>
                  <a:pt x="10008751" y="820997"/>
                  <a:pt x="10113880" y="913610"/>
                </a:cubicBezTo>
                <a:cubicBezTo>
                  <a:pt x="10271573" y="1048774"/>
                  <a:pt x="10244040" y="1138885"/>
                  <a:pt x="10036285" y="1216478"/>
                </a:cubicBezTo>
                <a:cubicBezTo>
                  <a:pt x="10011255" y="1226491"/>
                  <a:pt x="9978715" y="1231497"/>
                  <a:pt x="9966200" y="1256528"/>
                </a:cubicBezTo>
                <a:cubicBezTo>
                  <a:pt x="9986224" y="1289067"/>
                  <a:pt x="10031280" y="1281557"/>
                  <a:pt x="10063819" y="1289067"/>
                </a:cubicBezTo>
                <a:cubicBezTo>
                  <a:pt x="10211500" y="1324110"/>
                  <a:pt x="10214003" y="1324110"/>
                  <a:pt x="10176457" y="1441752"/>
                </a:cubicBezTo>
                <a:cubicBezTo>
                  <a:pt x="10163942" y="1476795"/>
                  <a:pt x="10188972" y="1491813"/>
                  <a:pt x="10211500" y="1511838"/>
                </a:cubicBezTo>
                <a:cubicBezTo>
                  <a:pt x="10296604" y="1591936"/>
                  <a:pt x="10296604" y="1594439"/>
                  <a:pt x="10206494" y="1664523"/>
                </a:cubicBezTo>
                <a:cubicBezTo>
                  <a:pt x="10181463" y="1684547"/>
                  <a:pt x="10163942" y="1704572"/>
                  <a:pt x="10151426" y="1732106"/>
                </a:cubicBezTo>
                <a:cubicBezTo>
                  <a:pt x="10128899" y="1782166"/>
                  <a:pt x="10128899" y="1822216"/>
                  <a:pt x="10208996" y="1847246"/>
                </a:cubicBezTo>
                <a:cubicBezTo>
                  <a:pt x="10266568" y="1864767"/>
                  <a:pt x="10296604" y="1884791"/>
                  <a:pt x="10299107" y="1939858"/>
                </a:cubicBezTo>
                <a:cubicBezTo>
                  <a:pt x="10299107" y="1987416"/>
                  <a:pt x="10306617" y="2017452"/>
                  <a:pt x="10244040" y="2037477"/>
                </a:cubicBezTo>
                <a:cubicBezTo>
                  <a:pt x="10193979" y="2054998"/>
                  <a:pt x="10178960" y="2090041"/>
                  <a:pt x="10183966" y="2130089"/>
                </a:cubicBezTo>
                <a:cubicBezTo>
                  <a:pt x="10193979" y="2230211"/>
                  <a:pt x="10126396" y="2287781"/>
                  <a:pt x="10013758" y="2335339"/>
                </a:cubicBezTo>
                <a:cubicBezTo>
                  <a:pt x="9908629" y="2377890"/>
                  <a:pt x="9813513" y="2437963"/>
                  <a:pt x="9715893" y="2493030"/>
                </a:cubicBezTo>
                <a:cubicBezTo>
                  <a:pt x="9605758" y="2553103"/>
                  <a:pt x="9480605" y="2590649"/>
                  <a:pt x="9347942" y="2623189"/>
                </a:cubicBezTo>
                <a:cubicBezTo>
                  <a:pt x="9370469" y="2665740"/>
                  <a:pt x="9453071" y="2640710"/>
                  <a:pt x="9460580" y="2700783"/>
                </a:cubicBezTo>
                <a:cubicBezTo>
                  <a:pt x="9255329" y="2753346"/>
                  <a:pt x="9060089" y="2833444"/>
                  <a:pt x="8827305" y="2855971"/>
                </a:cubicBezTo>
                <a:cubicBezTo>
                  <a:pt x="9015035" y="2843456"/>
                  <a:pt x="9182740" y="2908535"/>
                  <a:pt x="9360458" y="2926056"/>
                </a:cubicBezTo>
                <a:cubicBezTo>
                  <a:pt x="9377980" y="2961099"/>
                  <a:pt x="9337930" y="2951087"/>
                  <a:pt x="9322912" y="2958595"/>
                </a:cubicBezTo>
                <a:cubicBezTo>
                  <a:pt x="9307893" y="2963602"/>
                  <a:pt x="9287869" y="2966105"/>
                  <a:pt x="9285366" y="2991135"/>
                </a:cubicBezTo>
                <a:cubicBezTo>
                  <a:pt x="9370469" y="3023675"/>
                  <a:pt x="9478102" y="2998644"/>
                  <a:pt x="9565709" y="3033687"/>
                </a:cubicBezTo>
                <a:cubicBezTo>
                  <a:pt x="9543182" y="3083748"/>
                  <a:pt x="9468090" y="3056214"/>
                  <a:pt x="9435550" y="3096263"/>
                </a:cubicBezTo>
                <a:cubicBezTo>
                  <a:pt x="9518151" y="3101269"/>
                  <a:pt x="9593243" y="3103772"/>
                  <a:pt x="9668335" y="3113784"/>
                </a:cubicBezTo>
                <a:cubicBezTo>
                  <a:pt x="9725905" y="3121294"/>
                  <a:pt x="9740924" y="3163845"/>
                  <a:pt x="9700875" y="3193882"/>
                </a:cubicBezTo>
                <a:cubicBezTo>
                  <a:pt x="9665832" y="3221415"/>
                  <a:pt x="9613268" y="3223918"/>
                  <a:pt x="9565709" y="3236434"/>
                </a:cubicBezTo>
                <a:cubicBezTo>
                  <a:pt x="9232801" y="3319034"/>
                  <a:pt x="8882372" y="3351573"/>
                  <a:pt x="8529440" y="3364088"/>
                </a:cubicBezTo>
                <a:cubicBezTo>
                  <a:pt x="7961245" y="3386616"/>
                  <a:pt x="7393049" y="3394125"/>
                  <a:pt x="6827357" y="3419155"/>
                </a:cubicBezTo>
                <a:cubicBezTo>
                  <a:pt x="6481933" y="3434173"/>
                  <a:pt x="6136510" y="3456701"/>
                  <a:pt x="5788584" y="3456701"/>
                </a:cubicBezTo>
                <a:cubicBezTo>
                  <a:pt x="5415628" y="3456701"/>
                  <a:pt x="5042671" y="3464210"/>
                  <a:pt x="4669714" y="3411646"/>
                </a:cubicBezTo>
                <a:cubicBezTo>
                  <a:pt x="4479481" y="3384113"/>
                  <a:pt x="4279236" y="3396628"/>
                  <a:pt x="4086500" y="3376603"/>
                </a:cubicBezTo>
                <a:cubicBezTo>
                  <a:pt x="3793641" y="3346568"/>
                  <a:pt x="3500782" y="3306518"/>
                  <a:pt x="3210426" y="3256458"/>
                </a:cubicBezTo>
                <a:cubicBezTo>
                  <a:pt x="3117813" y="3241439"/>
                  <a:pt x="3007678" y="3231428"/>
                  <a:pt x="2937592" y="3166348"/>
                </a:cubicBezTo>
                <a:cubicBezTo>
                  <a:pt x="2824954" y="3211403"/>
                  <a:pt x="2757372" y="3131305"/>
                  <a:pt x="2669765" y="3106275"/>
                </a:cubicBezTo>
                <a:cubicBezTo>
                  <a:pt x="2634722" y="3096263"/>
                  <a:pt x="2592169" y="3081245"/>
                  <a:pt x="2597176" y="3048705"/>
                </a:cubicBezTo>
                <a:cubicBezTo>
                  <a:pt x="2604685" y="3006154"/>
                  <a:pt x="2654746" y="2978620"/>
                  <a:pt x="2702304" y="2986130"/>
                </a:cubicBezTo>
                <a:cubicBezTo>
                  <a:pt x="2849986" y="3011160"/>
                  <a:pt x="2985150" y="2948584"/>
                  <a:pt x="3137838" y="2956093"/>
                </a:cubicBezTo>
                <a:cubicBezTo>
                  <a:pt x="3005175" y="2933565"/>
                  <a:pt x="2872513" y="2908535"/>
                  <a:pt x="2739850" y="2886007"/>
                </a:cubicBezTo>
                <a:cubicBezTo>
                  <a:pt x="2940095" y="2863480"/>
                  <a:pt x="3132831" y="2896020"/>
                  <a:pt x="3328071" y="2913541"/>
                </a:cubicBezTo>
                <a:cubicBezTo>
                  <a:pt x="3390647" y="2921050"/>
                  <a:pt x="3485763" y="2968608"/>
                  <a:pt x="3503285" y="2898523"/>
                </a:cubicBezTo>
                <a:cubicBezTo>
                  <a:pt x="3513297" y="2850965"/>
                  <a:pt x="3410671" y="2850965"/>
                  <a:pt x="3350598" y="2838450"/>
                </a:cubicBezTo>
                <a:cubicBezTo>
                  <a:pt x="3090279" y="2785886"/>
                  <a:pt x="2824954" y="2758353"/>
                  <a:pt x="2562133" y="2725813"/>
                </a:cubicBezTo>
                <a:cubicBezTo>
                  <a:pt x="2537102" y="2723310"/>
                  <a:pt x="2504562" y="2725813"/>
                  <a:pt x="2487041" y="2715801"/>
                </a:cubicBezTo>
                <a:cubicBezTo>
                  <a:pt x="2354378" y="2633200"/>
                  <a:pt x="2184170" y="2608170"/>
                  <a:pt x="1998943" y="2548097"/>
                </a:cubicBezTo>
                <a:cubicBezTo>
                  <a:pt x="2116587" y="2515558"/>
                  <a:pt x="2196685" y="2575630"/>
                  <a:pt x="2294304" y="2560612"/>
                </a:cubicBezTo>
                <a:cubicBezTo>
                  <a:pt x="2196685" y="2498036"/>
                  <a:pt x="2079041" y="2488024"/>
                  <a:pt x="1978918" y="2455485"/>
                </a:cubicBezTo>
                <a:cubicBezTo>
                  <a:pt x="1906330" y="2430454"/>
                  <a:pt x="1635999" y="2357866"/>
                  <a:pt x="1595950" y="2335339"/>
                </a:cubicBezTo>
                <a:cubicBezTo>
                  <a:pt x="1473299" y="2267756"/>
                  <a:pt x="1315606" y="2237720"/>
                  <a:pt x="1215483" y="2145108"/>
                </a:cubicBezTo>
                <a:cubicBezTo>
                  <a:pt x="1145398" y="2080028"/>
                  <a:pt x="1025251" y="2095047"/>
                  <a:pt x="942649" y="2049992"/>
                </a:cubicBezTo>
                <a:cubicBezTo>
                  <a:pt x="912613" y="2004937"/>
                  <a:pt x="972686" y="1994925"/>
                  <a:pt x="992711" y="1969894"/>
                </a:cubicBezTo>
                <a:cubicBezTo>
                  <a:pt x="1020244" y="1939858"/>
                  <a:pt x="972686" y="1922337"/>
                  <a:pt x="960170" y="1884791"/>
                </a:cubicBezTo>
                <a:cubicBezTo>
                  <a:pt x="1117863" y="1922337"/>
                  <a:pt x="1268048" y="1944864"/>
                  <a:pt x="1448268" y="1957380"/>
                </a:cubicBezTo>
                <a:cubicBezTo>
                  <a:pt x="1390698" y="1897306"/>
                  <a:pt x="1318109" y="1927343"/>
                  <a:pt x="1270551" y="1904815"/>
                </a:cubicBezTo>
                <a:cubicBezTo>
                  <a:pt x="1238011" y="1889797"/>
                  <a:pt x="1190453" y="1884791"/>
                  <a:pt x="1200466" y="1849749"/>
                </a:cubicBezTo>
                <a:cubicBezTo>
                  <a:pt x="1207974" y="1822216"/>
                  <a:pt x="1248023" y="1824718"/>
                  <a:pt x="1278060" y="1827221"/>
                </a:cubicBezTo>
                <a:cubicBezTo>
                  <a:pt x="1393201" y="1834730"/>
                  <a:pt x="1503336" y="1834730"/>
                  <a:pt x="1615974" y="1764645"/>
                </a:cubicBezTo>
                <a:cubicBezTo>
                  <a:pt x="1338134" y="1669530"/>
                  <a:pt x="1015238" y="1717087"/>
                  <a:pt x="767434" y="1576917"/>
                </a:cubicBezTo>
                <a:cubicBezTo>
                  <a:pt x="802477" y="1531862"/>
                  <a:pt x="852539" y="1554390"/>
                  <a:pt x="890085" y="1559396"/>
                </a:cubicBezTo>
                <a:cubicBezTo>
                  <a:pt x="1132882" y="1591936"/>
                  <a:pt x="2003949" y="1514341"/>
                  <a:pt x="2129102" y="1556893"/>
                </a:cubicBezTo>
                <a:cubicBezTo>
                  <a:pt x="2204195" y="1584426"/>
                  <a:pt x="2286796" y="1594439"/>
                  <a:pt x="2369396" y="1576917"/>
                </a:cubicBezTo>
                <a:cubicBezTo>
                  <a:pt x="2469519" y="1554390"/>
                  <a:pt x="1881298" y="1519347"/>
                  <a:pt x="1746133" y="1421728"/>
                </a:cubicBezTo>
                <a:cubicBezTo>
                  <a:pt x="1678551" y="1374170"/>
                  <a:pt x="1082821" y="1146394"/>
                  <a:pt x="819999" y="1083817"/>
                </a:cubicBezTo>
                <a:cubicBezTo>
                  <a:pt x="857545" y="1041266"/>
                  <a:pt x="952662" y="1066296"/>
                  <a:pt x="940146" y="993707"/>
                </a:cubicBezTo>
                <a:cubicBezTo>
                  <a:pt x="794969" y="956162"/>
                  <a:pt x="627263" y="961168"/>
                  <a:pt x="459558" y="903598"/>
                </a:cubicBezTo>
                <a:cubicBezTo>
                  <a:pt x="537153" y="858543"/>
                  <a:pt x="622257" y="883573"/>
                  <a:pt x="699852" y="868556"/>
                </a:cubicBezTo>
                <a:cubicBezTo>
                  <a:pt x="657300" y="813489"/>
                  <a:pt x="582208" y="823500"/>
                  <a:pt x="522134" y="813489"/>
                </a:cubicBezTo>
                <a:cubicBezTo>
                  <a:pt x="464564" y="803476"/>
                  <a:pt x="349423" y="708360"/>
                  <a:pt x="374453" y="713367"/>
                </a:cubicBezTo>
                <a:cubicBezTo>
                  <a:pt x="607238" y="750912"/>
                  <a:pt x="842526" y="735895"/>
                  <a:pt x="1075312" y="773440"/>
                </a:cubicBezTo>
                <a:cubicBezTo>
                  <a:pt x="1152907" y="785955"/>
                  <a:pt x="1238011" y="810986"/>
                  <a:pt x="1275557" y="728385"/>
                </a:cubicBezTo>
                <a:cubicBezTo>
                  <a:pt x="1285569" y="703355"/>
                  <a:pt x="1278060" y="695846"/>
                  <a:pt x="1385692" y="725882"/>
                </a:cubicBezTo>
                <a:cubicBezTo>
                  <a:pt x="1425741" y="738397"/>
                  <a:pt x="1483311" y="750912"/>
                  <a:pt x="1525863" y="718373"/>
                </a:cubicBezTo>
                <a:cubicBezTo>
                  <a:pt x="1498330" y="678325"/>
                  <a:pt x="1445765" y="690839"/>
                  <a:pt x="1408219" y="680828"/>
                </a:cubicBezTo>
                <a:cubicBezTo>
                  <a:pt x="1305594" y="653294"/>
                  <a:pt x="922624" y="548166"/>
                  <a:pt x="825005" y="518129"/>
                </a:cubicBezTo>
                <a:cubicBezTo>
                  <a:pt x="619754" y="453051"/>
                  <a:pt x="492098" y="475578"/>
                  <a:pt x="286846" y="405492"/>
                </a:cubicBezTo>
                <a:cubicBezTo>
                  <a:pt x="356932" y="407995"/>
                  <a:pt x="336907" y="380462"/>
                  <a:pt x="406993" y="380462"/>
                </a:cubicBezTo>
                <a:cubicBezTo>
                  <a:pt x="437030" y="380462"/>
                  <a:pt x="472073" y="372954"/>
                  <a:pt x="472073" y="342917"/>
                </a:cubicBezTo>
                <a:cubicBezTo>
                  <a:pt x="472073" y="315384"/>
                  <a:pt x="104123" y="170207"/>
                  <a:pt x="156686" y="155188"/>
                </a:cubicBezTo>
                <a:cubicBezTo>
                  <a:pt x="301865" y="115140"/>
                  <a:pt x="667312" y="227777"/>
                  <a:pt x="579705" y="175213"/>
                </a:cubicBezTo>
                <a:cubicBezTo>
                  <a:pt x="447042" y="92613"/>
                  <a:pt x="427018" y="77594"/>
                  <a:pt x="326895" y="67583"/>
                </a:cubicBezTo>
                <a:cubicBezTo>
                  <a:pt x="296858" y="62576"/>
                  <a:pt x="244294" y="35043"/>
                  <a:pt x="181717" y="0"/>
                </a:cubicBezTo>
                <a:close/>
              </a:path>
            </a:pathLst>
          </a:cu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F085EF-9768-6E49-A646-AA5ED4526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r>
              <a:rPr lang="en-US" kern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Intermediate Microeconomic Theory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4B742D-F953-AA4C-BF40-F0FBB86BB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2A17F1C3-D8CF-D841-A262-BC1128EB65E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914400">
                <a:spcAft>
                  <a:spcPts val="600"/>
                </a:spcAft>
                <a:defRPr/>
              </a:pPr>
              <a:t>13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34577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7EF09D-182D-6C42-8BA5-06577F967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Profit Maximization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D75548B-7DF5-7C4C-9C82-B096F1740A4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10883" y="1891970"/>
                <a:ext cx="7639779" cy="4500204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dirty="0"/>
                  <a:t>In a monopolized industry,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A single firm decides the output level,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A change in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000" dirty="0"/>
                  <a:t> affects market prices, as measured by the inverse demand function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, which decreases in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i="1" dirty="0"/>
                  <a:t>Example </a:t>
                </a:r>
                <a:r>
                  <a:rPr lang="en-US" sz="2000" dirty="0"/>
                  <a:t>(linear inverse demand):</a:t>
                </a:r>
              </a:p>
              <a:p>
                <a:pPr marL="457200" lvl="1" indent="0">
                  <a:spcAft>
                    <a:spcPts val="500"/>
                  </a:spcAft>
                  <a:buNone/>
                </a:pP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𝑏𝑞</m:t>
                    </m:r>
                  </m:oMath>
                </a14:m>
                <a:r>
                  <a:rPr lang="en-US" sz="2000" dirty="0"/>
                  <a:t>, where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US" sz="2000" dirty="0"/>
              </a:p>
              <a:p>
                <a:pPr lvl="2">
                  <a:spcAft>
                    <a:spcPts val="500"/>
                  </a:spcAft>
                </a:pPr>
                <a:r>
                  <a:rPr lang="en-US" dirty="0"/>
                  <a:t>When the monopolist sells few units (low values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/>
                  <a:t>), consumers are willing to pay a relatively high price for the scarce good.</a:t>
                </a:r>
              </a:p>
              <a:p>
                <a:pPr lvl="2">
                  <a:spcAft>
                    <a:spcPts val="500"/>
                  </a:spcAft>
                </a:pPr>
                <a:r>
                  <a:rPr lang="en-US" dirty="0"/>
                  <a:t>As the firm offers more units (larger values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/>
                  <a:t>), consumers are willing to pay less for the relatively abundant good.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D75548B-7DF5-7C4C-9C82-B096F1740A4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10883" y="1891970"/>
                <a:ext cx="7639779" cy="4500204"/>
              </a:xfrm>
              <a:blipFill>
                <a:blip r:embed="rId2"/>
                <a:stretch>
                  <a:fillRect l="-718" r="-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E18343D-8607-884D-91D1-CDA789FBB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14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52761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EF09D-182D-6C42-8BA5-06577F967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Profit Maximization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D75548B-7DF5-7C4C-9C82-B096F1740A4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740960"/>
                <a:ext cx="7886700" cy="4351338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  <a:spcBef>
                    <a:spcPts val="500"/>
                  </a:spcBef>
                  <a:spcAft>
                    <a:spcPts val="1000"/>
                  </a:spcAft>
                </a:pPr>
                <a:r>
                  <a:rPr lang="en-US" sz="2400" dirty="0">
                    <a:solidFill>
                      <a:srgbClr val="0070C0"/>
                    </a:solidFill>
                  </a:rPr>
                  <a:t>PMP: </a:t>
                </a:r>
                <a:r>
                  <a:rPr lang="en-US" sz="2400" dirty="0"/>
                  <a:t>The monopolist chooses its output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400" dirty="0"/>
                  <a:t> to maximize its profits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US" sz="2400" dirty="0"/>
              </a:p>
              <a:p>
                <a:pPr marL="0" indent="0">
                  <a:lnSpc>
                    <a:spcPct val="100000"/>
                  </a:lnSpc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lim>
                          </m:limLow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𝑇𝑅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𝑇𝐶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𝑇𝐶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</m:e>
                      </m:func>
                    </m:oMath>
                  </m:oMathPara>
                </a14:m>
                <a:endParaRPr lang="en-US" sz="2400" dirty="0"/>
              </a:p>
              <a:p>
                <a:pPr>
                  <a:lnSpc>
                    <a:spcPct val="100000"/>
                  </a:lnSpc>
                  <a:spcBef>
                    <a:spcPts val="500"/>
                  </a:spcBef>
                  <a:spcAft>
                    <a:spcPts val="1100"/>
                  </a:spcAft>
                </a:pPr>
                <a:r>
                  <a:rPr lang="en-US" sz="2400" dirty="0"/>
                  <a:t>Differentiating with respect to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400" dirty="0"/>
                  <a:t>,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5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𝑇𝐶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</m:d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=0.</m:t>
                      </m:r>
                    </m:oMath>
                  </m:oMathPara>
                </a14:m>
                <a:endParaRPr lang="en-US" sz="2400" dirty="0"/>
              </a:p>
              <a:p>
                <a:pPr>
                  <a:lnSpc>
                    <a:spcPct val="100000"/>
                  </a:lnSpc>
                  <a:spcBef>
                    <a:spcPts val="500"/>
                  </a:spcBef>
                </a:pPr>
                <a:r>
                  <a:rPr lang="en-US" sz="2400" dirty="0"/>
                  <a:t>Rearranging,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𝑇𝐶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</m:d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D75548B-7DF5-7C4C-9C82-B096F1740A4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740960"/>
                <a:ext cx="7886700" cy="4351338"/>
              </a:xfrm>
              <a:blipFill>
                <a:blip r:embed="rId2"/>
                <a:stretch>
                  <a:fillRect l="-966" t="-8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37631B74-6A25-D745-A3C1-EC9842D28295}"/>
              </a:ext>
            </a:extLst>
          </p:cNvPr>
          <p:cNvSpPr txBox="1"/>
          <p:nvPr/>
        </p:nvSpPr>
        <p:spPr>
          <a:xfrm>
            <a:off x="2798854" y="5942564"/>
            <a:ext cx="20110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Marginal revenue, </a:t>
            </a:r>
            <a:r>
              <a:rPr lang="en-US" sz="1400" i="1" dirty="0"/>
              <a:t>MR(q)</a:t>
            </a:r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9E340710-4097-5D44-885B-F8EF72537CE6}"/>
              </a:ext>
            </a:extLst>
          </p:cNvPr>
          <p:cNvSpPr/>
          <p:nvPr/>
        </p:nvSpPr>
        <p:spPr>
          <a:xfrm rot="16200000">
            <a:off x="5621305" y="5372056"/>
            <a:ext cx="209773" cy="1024758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BA8523-3161-0E4B-A8A4-D2A107FAD215}"/>
              </a:ext>
            </a:extLst>
          </p:cNvPr>
          <p:cNvSpPr txBox="1"/>
          <p:nvPr/>
        </p:nvSpPr>
        <p:spPr>
          <a:xfrm>
            <a:off x="4956362" y="5941873"/>
            <a:ext cx="17080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Marginal cost, </a:t>
            </a:r>
            <a:r>
              <a:rPr lang="en-US" sz="1400" i="1" dirty="0"/>
              <a:t>MC(q</a:t>
            </a:r>
            <a:r>
              <a:rPr lang="en-US" sz="1400" dirty="0"/>
              <a:t>)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FC35BE4-8128-4B4F-B3D1-4351B5A90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15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3D14DD40-783A-6F45-A976-7E0303526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93282BA2-BE7E-C74E-85F3-3B01D9F1FC03}"/>
              </a:ext>
            </a:extLst>
          </p:cNvPr>
          <p:cNvSpPr/>
          <p:nvPr/>
        </p:nvSpPr>
        <p:spPr>
          <a:xfrm rot="16200000">
            <a:off x="3703885" y="4858806"/>
            <a:ext cx="209772" cy="2086896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25724754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lide Background">
            <a:extLst>
              <a:ext uri="{FF2B5EF4-FFF2-40B4-BE49-F238E27FC236}">
                <a16:creationId xmlns:a16="http://schemas.microsoft.com/office/drawing/2014/main" id="{7DE220E6-BA55-4F04-B3C4-F4985F3E7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2" name="tint">
            <a:extLst>
              <a:ext uri="{FF2B5EF4-FFF2-40B4-BE49-F238E27FC236}">
                <a16:creationId xmlns:a16="http://schemas.microsoft.com/office/drawing/2014/main" id="{5AE190BC-D2FD-433E-AB89-0DF68EFD6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59233" y="0"/>
            <a:ext cx="784767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43E8FEA2-54EE-4F84-B5DB-A055A7D80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333" y="0"/>
            <a:ext cx="4556665" cy="6858000"/>
          </a:xfrm>
          <a:prstGeom prst="rect">
            <a:avLst/>
          </a:prstGeom>
          <a:ln>
            <a:noFill/>
          </a:ln>
          <a:effectLst>
            <a:outerShdw blurRad="508000" dist="190500" dir="5460000" sx="93000" sy="93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7EF09D-182D-6C42-8BA5-06577F967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2324" y="762001"/>
            <a:ext cx="3416010" cy="1708243"/>
          </a:xfrm>
        </p:spPr>
        <p:txBody>
          <a:bodyPr anchor="ctr">
            <a:normAutofit/>
          </a:bodyPr>
          <a:lstStyle/>
          <a:p>
            <a:r>
              <a:rPr lang="en-US" sz="3500"/>
              <a:t>Profit Maximization Problem</a:t>
            </a:r>
          </a:p>
        </p:txBody>
      </p:sp>
      <p:pic>
        <p:nvPicPr>
          <p:cNvPr id="19" name="Picture 18" descr="Graph on document with pen">
            <a:extLst>
              <a:ext uri="{FF2B5EF4-FFF2-40B4-BE49-F238E27FC236}">
                <a16:creationId xmlns:a16="http://schemas.microsoft.com/office/drawing/2014/main" id="{D9329A19-AA2B-484C-AC3D-2C8D69BB46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586" r="20863" b="-2"/>
          <a:stretch>
            <a:fillRect/>
          </a:stretch>
        </p:blipFill>
        <p:spPr>
          <a:xfrm>
            <a:off x="571025" y="877562"/>
            <a:ext cx="3405752" cy="510288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D75548B-7DF5-7C4C-9C82-B096F1740A4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112324" y="2470244"/>
                <a:ext cx="3416010" cy="3769835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1100"/>
                  </a:spcAft>
                </a:pPr>
                <a:r>
                  <a:rPr lang="en-US" sz="1700"/>
                  <a:t>Therefore, to maximize profits, the monopolist increases its output </a:t>
                </a:r>
                <a14:m>
                  <m:oMath xmlns:m="http://schemas.openxmlformats.org/officeDocument/2006/math">
                    <m:r>
                      <a:rPr lang="en-US" sz="17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17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700"/>
                  <a:t>until 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700" i="1">
                          <a:latin typeface="Cambria Math" panose="02040503050406030204" pitchFamily="18" charset="0"/>
                        </a:rPr>
                        <m:t>𝑀𝑅</m:t>
                      </m:r>
                      <m:d>
                        <m:dPr>
                          <m:ctrlPr>
                            <a:rPr lang="en-US" sz="17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7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US" sz="1700" i="1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US" sz="1700" i="1">
                          <a:latin typeface="Cambria Math" panose="02040503050406030204" pitchFamily="18" charset="0"/>
                        </a:rPr>
                        <m:t>𝑀𝐶</m:t>
                      </m:r>
                      <m:d>
                        <m:dPr>
                          <m:ctrlPr>
                            <a:rPr lang="en-US" sz="17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7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US" sz="17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700"/>
              </a:p>
              <a:p>
                <a:pPr lvl="1">
                  <a:spcBef>
                    <a:spcPts val="1100"/>
                  </a:spcBef>
                  <a:spcAft>
                    <a:spcPts val="500"/>
                  </a:spcAft>
                </a:pPr>
                <a:r>
                  <a:rPr lang="en-US" sz="1700"/>
                  <a:t>If </a:t>
                </a:r>
                <a14:m>
                  <m:oMath xmlns:m="http://schemas.openxmlformats.org/officeDocument/2006/math">
                    <m:r>
                      <a:rPr lang="en-US" sz="1700" i="1">
                        <a:latin typeface="Cambria Math" panose="02040503050406030204" pitchFamily="18" charset="0"/>
                      </a:rPr>
                      <m:t>𝑀𝑅</m:t>
                    </m:r>
                    <m:d>
                      <m:dPr>
                        <m:ctrlPr>
                          <a:rPr lang="en-US" sz="17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7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sz="1700" b="0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17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700" i="1">
                        <a:latin typeface="Cambria Math" panose="02040503050406030204" pitchFamily="18" charset="0"/>
                      </a:rPr>
                      <m:t>𝑀𝐶</m:t>
                    </m:r>
                    <m:r>
                      <a:rPr lang="en-US" sz="17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7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17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700"/>
                  <a:t>, the monopolist would have incentives to increase output </a:t>
                </a:r>
                <a14:m>
                  <m:oMath xmlns:m="http://schemas.openxmlformats.org/officeDocument/2006/math">
                    <m:r>
                      <a:rPr lang="en-US" sz="1700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1700"/>
                  <a:t> because its revenues increases more than its cost.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1700"/>
                  <a:t>If </a:t>
                </a:r>
                <a14:m>
                  <m:oMath xmlns:m="http://schemas.openxmlformats.org/officeDocument/2006/math">
                    <m:r>
                      <a:rPr lang="en-US" sz="1700" i="1">
                        <a:latin typeface="Cambria Math" panose="02040503050406030204" pitchFamily="18" charset="0"/>
                      </a:rPr>
                      <m:t>𝑀𝑅</m:t>
                    </m:r>
                    <m:d>
                      <m:dPr>
                        <m:ctrlPr>
                          <a:rPr lang="en-US" sz="17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7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sz="1700" b="0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17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700" i="1">
                        <a:latin typeface="Cambria Math" panose="02040503050406030204" pitchFamily="18" charset="0"/>
                      </a:rPr>
                      <m:t>𝑀𝐶</m:t>
                    </m:r>
                    <m:r>
                      <a:rPr lang="en-US" sz="17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7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17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700"/>
                  <a:t>, the monopolist would have incentives to decrease its output </a:t>
                </a:r>
                <a14:m>
                  <m:oMath xmlns:m="http://schemas.openxmlformats.org/officeDocument/2006/math">
                    <m:r>
                      <a:rPr lang="en-US" sz="1700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1700"/>
                  <a:t>. </a:t>
                </a:r>
              </a:p>
              <a:p>
                <a:pPr lvl="1">
                  <a:spcAft>
                    <a:spcPts val="1000"/>
                  </a:spcAft>
                </a:pPr>
                <a:endParaRPr lang="en-US" sz="1700"/>
              </a:p>
              <a:p>
                <a:pPr lvl="1">
                  <a:spcAft>
                    <a:spcPts val="1000"/>
                  </a:spcAft>
                </a:pPr>
                <a:endParaRPr lang="en-US" sz="170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D75548B-7DF5-7C4C-9C82-B096F1740A4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112324" y="2470244"/>
                <a:ext cx="3416010" cy="3769835"/>
              </a:xfrm>
              <a:blipFill>
                <a:blip r:embed="rId3"/>
                <a:stretch>
                  <a:fillRect l="-893" t="-9208" r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26699F-F10D-784D-B9AB-434D111B4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49390" y="6356350"/>
            <a:ext cx="239953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16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2543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EF09D-182D-6C42-8BA5-06577F967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Profit Maximization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D75548B-7DF5-7C4C-9C82-B096F1740A4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667249"/>
              </a:xfrm>
            </p:spPr>
            <p:txBody>
              <a:bodyPr>
                <a:normAutofit fontScale="70000" lnSpcReduction="20000"/>
              </a:bodyPr>
              <a:lstStyle/>
              <a:p>
                <a:pPr>
                  <a:lnSpc>
                    <a:spcPct val="100000"/>
                  </a:lnSpc>
                  <a:spcBef>
                    <a:spcPts val="500"/>
                  </a:spcBef>
                </a:pPr>
                <a:r>
                  <a:rPr lang="en-US" sz="3100" dirty="0"/>
                  <a:t>A closer look at marginal revenue,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𝑀𝑅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spcBef>
                    <a:spcPts val="500"/>
                  </a:spcBef>
                  <a:spcAft>
                    <a:spcPts val="500"/>
                  </a:spcAft>
                  <a:buNone/>
                </a:pPr>
                <a:endParaRPr lang="en-US" dirty="0"/>
              </a:p>
              <a:p>
                <a:pPr>
                  <a:lnSpc>
                    <a:spcPct val="110000"/>
                  </a:lnSpc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3100" dirty="0"/>
                  <a:t>When monopolist increases output by 1 unit, this additional unit produces 2 effects on firm’s revenue: </a:t>
                </a:r>
              </a:p>
              <a:p>
                <a:pPr lvl="1">
                  <a:lnSpc>
                    <a:spcPct val="100000"/>
                  </a:lnSpc>
                  <a:spcAft>
                    <a:spcPts val="500"/>
                  </a:spcAft>
                </a:pPr>
                <a:r>
                  <a:rPr lang="en-US" sz="2900" dirty="0">
                    <a:solidFill>
                      <a:srgbClr val="0070C0"/>
                    </a:solidFill>
                  </a:rPr>
                  <a:t>Positive effect</a:t>
                </a:r>
                <a:r>
                  <a:rPr lang="en-US" sz="2900" dirty="0"/>
                  <a:t>. If the firm sells 1 more unit, it earns </a:t>
                </a:r>
                <a14:m>
                  <m:oMath xmlns:m="http://schemas.openxmlformats.org/officeDocument/2006/math">
                    <m:r>
                      <a:rPr lang="en-US" sz="29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9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9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9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900" dirty="0"/>
                  <a:t>, and the firm’s revenue increases.</a:t>
                </a:r>
              </a:p>
              <a:p>
                <a:pPr lvl="1">
                  <a:lnSpc>
                    <a:spcPct val="100000"/>
                  </a:lnSpc>
                  <a:spcAft>
                    <a:spcPts val="500"/>
                  </a:spcAft>
                </a:pPr>
                <a:r>
                  <a:rPr lang="en-US" sz="2900" dirty="0">
                    <a:solidFill>
                      <a:srgbClr val="0070C0"/>
                    </a:solidFill>
                  </a:rPr>
                  <a:t>Negative effect</a:t>
                </a:r>
                <a:r>
                  <a:rPr lang="en-US" sz="2900" dirty="0"/>
                  <a:t>. When offering 1 more unit, the firm needs to decrease the price of previous units sold,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9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9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9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US" sz="29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9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  <m:r>
                          <a:rPr lang="en-US" sz="29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9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9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den>
                    </m:f>
                    <m:r>
                      <a:rPr lang="en-US" sz="2900" b="0" i="1" smtClean="0">
                        <a:latin typeface="Cambria Math" panose="02040503050406030204" pitchFamily="18" charset="0"/>
                      </a:rPr>
                      <m:t>&lt;0</m:t>
                    </m:r>
                  </m:oMath>
                </a14:m>
                <a:r>
                  <a:rPr lang="en-US" sz="2900" dirty="0"/>
                  <a:t>.</a:t>
                </a:r>
              </a:p>
              <a:p>
                <a:pPr>
                  <a:lnSpc>
                    <a:spcPct val="110000"/>
                  </a:lnSpc>
                  <a:spcBef>
                    <a:spcPts val="500"/>
                  </a:spcBef>
                </a:pPr>
                <a:r>
                  <a:rPr lang="en-US" sz="3100" dirty="0"/>
                  <a:t>In summary, the total effect of increasing output must exactly offset the additional costs of producing 1 more unit, </a:t>
                </a:r>
                <a14:m>
                  <m:oMath xmlns:m="http://schemas.openxmlformats.org/officeDocument/2006/math">
                    <m:r>
                      <a:rPr lang="en-US" sz="3100" b="0" i="1" smtClean="0">
                        <a:latin typeface="Cambria Math" panose="02040503050406030204" pitchFamily="18" charset="0"/>
                      </a:rPr>
                      <m:t>𝑀𝑅</m:t>
                    </m:r>
                    <m:d>
                      <m:dPr>
                        <m:ctrlPr>
                          <a:rPr lang="en-US" sz="31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1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sz="31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100" b="0" i="1" smtClean="0">
                        <a:latin typeface="Cambria Math" panose="02040503050406030204" pitchFamily="18" charset="0"/>
                      </a:rPr>
                      <m:t>𝑀𝐶</m:t>
                    </m:r>
                    <m:r>
                      <a:rPr lang="en-US" sz="31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1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31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3100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D75548B-7DF5-7C4C-9C82-B096F1740A4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667249"/>
              </a:xfrm>
              <a:blipFill>
                <a:blip r:embed="rId2"/>
                <a:stretch>
                  <a:fillRect l="-805" t="-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37631B74-6A25-D745-A3C1-EC9842D28295}"/>
              </a:ext>
            </a:extLst>
          </p:cNvPr>
          <p:cNvSpPr txBox="1"/>
          <p:nvPr/>
        </p:nvSpPr>
        <p:spPr>
          <a:xfrm>
            <a:off x="3752018" y="2872116"/>
            <a:ext cx="12102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</a:rPr>
              <a:t>Positive effect</a:t>
            </a:r>
            <a:endParaRPr lang="en-US" sz="1400" i="1" dirty="0">
              <a:solidFill>
                <a:srgbClr val="0070C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D61C50-8186-CD4B-A163-07AE5DE38514}"/>
              </a:ext>
            </a:extLst>
          </p:cNvPr>
          <p:cNvSpPr txBox="1"/>
          <p:nvPr/>
        </p:nvSpPr>
        <p:spPr>
          <a:xfrm>
            <a:off x="4896100" y="2872116"/>
            <a:ext cx="12858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</a:rPr>
              <a:t>Negative effect</a:t>
            </a:r>
            <a:endParaRPr lang="en-US" sz="1400" i="1" dirty="0">
              <a:solidFill>
                <a:srgbClr val="0070C0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76F132C-1C3F-A742-9A83-B23F4A42B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17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7873650B-5309-454F-8BE0-6B4172273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8CD69713-1B7A-A04E-A579-2FFD0F0B61C8}"/>
              </a:ext>
            </a:extLst>
          </p:cNvPr>
          <p:cNvSpPr/>
          <p:nvPr/>
        </p:nvSpPr>
        <p:spPr>
          <a:xfrm rot="16200000">
            <a:off x="5370777" y="2364317"/>
            <a:ext cx="209772" cy="861592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907C6C36-C38E-E14A-8556-CA5BC8D6A0F2}"/>
              </a:ext>
            </a:extLst>
          </p:cNvPr>
          <p:cNvSpPr/>
          <p:nvPr/>
        </p:nvSpPr>
        <p:spPr>
          <a:xfrm rot="16200000">
            <a:off x="4366665" y="2513757"/>
            <a:ext cx="209773" cy="562709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7380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3200">
                <a:solidFill>
                  <a:srgbClr val="FFFFFF"/>
                </a:solidFill>
              </a:rPr>
              <a:t>Profit Maximization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607694" y="586856"/>
                <a:ext cx="4916510" cy="5608672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i="1" dirty="0"/>
                  <a:t>Example 10.1:</a:t>
                </a:r>
                <a:r>
                  <a:rPr lang="en-US" sz="2000" dirty="0"/>
                  <a:t> </a:t>
                </a:r>
                <a:r>
                  <a:rPr lang="en-US" sz="2000" i="1" dirty="0"/>
                  <a:t>Positive and negative effects of selling more units.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b="0" dirty="0"/>
                  <a:t>Consider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sz="2000" b="0" i="1">
                        <a:latin typeface="Cambria Math" panose="02040503050406030204" pitchFamily="18" charset="0"/>
                      </a:rPr>
                      <m:t>=10−3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000" b="0" dirty="0"/>
                  <a:t>. If the firm were to marginally increase its output,</a:t>
                </a:r>
              </a:p>
              <a:p>
                <a:pPr marL="14288" lvl="1" indent="0" algn="ctr">
                  <a:spcAft>
                    <a:spcPts val="500"/>
                  </a:spcAft>
                  <a:buNone/>
                </a:pPr>
                <a:r>
                  <a:rPr lang="en-US" sz="2000" b="0" dirty="0"/>
                  <a:t>     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𝑀𝑅</m:t>
                    </m:r>
                    <m:d>
                      <m:d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sz="2000" b="0" i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den>
                    </m:f>
                    <m:r>
                      <a:rPr lang="en-US" sz="2000" b="0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endParaRPr lang="en-US" sz="2000" b="0" i="1" dirty="0">
                  <a:latin typeface="Cambria Math" panose="02040503050406030204" pitchFamily="18" charset="0"/>
                </a:endParaRPr>
              </a:p>
              <a:p>
                <a:pPr marL="14288" lvl="1" indent="0" algn="ctr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10−3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US" sz="2000" b="0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2000" b="0" i="1" dirty="0">
                  <a:latin typeface="Cambria Math" panose="02040503050406030204" pitchFamily="18" charset="0"/>
                </a:endParaRPr>
              </a:p>
              <a:p>
                <a:pPr marL="14288" lvl="1" indent="0" algn="ctr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=10−6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b="0" dirty="0"/>
              </a:p>
              <a:p>
                <a:pPr lvl="1">
                  <a:spcBef>
                    <a:spcPts val="1100"/>
                  </a:spcBef>
                  <a:spcAft>
                    <a:spcPts val="1000"/>
                  </a:spcAft>
                </a:pPr>
                <a:r>
                  <a:rPr lang="en-US" sz="2000" dirty="0"/>
                  <a:t>If the firm sells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2000" dirty="0"/>
                  <a:t> units, </a:t>
                </a:r>
              </a:p>
              <a:p>
                <a:pPr marL="457200" lvl="1" indent="0">
                  <a:spcBef>
                    <a:spcPts val="11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𝑇𝑅</m:t>
                      </m:r>
                      <m:d>
                        <m:d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US" sz="2000" b="0" i="1">
                          <a:latin typeface="Cambria Math" panose="02040503050406030204" pitchFamily="18" charset="0"/>
                        </a:rPr>
                        <m:t>2=</m:t>
                      </m:r>
                      <m:d>
                        <m:d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10−3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×2</m:t>
                          </m:r>
                        </m:e>
                      </m:d>
                      <m:r>
                        <a:rPr lang="en-U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2=$8.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607694" y="586856"/>
                <a:ext cx="4916510" cy="5608672"/>
              </a:xfrm>
              <a:blipFill>
                <a:blip r:embed="rId2"/>
                <a:stretch>
                  <a:fillRect l="-1117" r="-9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9C918-9D23-1F40-A1A5-0E63BA5B8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18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926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C5FB7E8-B636-40FA-BE8D-48145C0F5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"/>
            <a:ext cx="9144000" cy="2295238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777" y="548640"/>
            <a:ext cx="7157553" cy="1188720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Profit Maximization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95556" y="2122815"/>
                <a:ext cx="6579954" cy="4097010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Example 10.1</a:t>
                </a:r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(continued):</a:t>
                </a:r>
                <a:endParaRPr lang="en-US" sz="2000" b="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 lvl="1">
                  <a:spcAft>
                    <a:spcPts val="1500"/>
                  </a:spcAft>
                </a:pPr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Evaluating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𝑀𝑅</m:t>
                    </m:r>
                    <m:r>
                      <a:rPr lang="en-US" sz="20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at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=2 </m:t>
                    </m:r>
                  </m:oMath>
                </a14:m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units yields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𝑀𝑅</m:t>
                      </m:r>
                      <m:d>
                        <m:dPr>
                          <m:ctrlP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10−3</m:t>
                          </m:r>
                          <m:r>
                            <a:rPr lang="en-US" sz="200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×2</m:t>
                          </m:r>
                        </m:e>
                      </m:d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2=4</m:t>
                      </m:r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−6=−$2.</m:t>
                      </m:r>
                    </m:oMath>
                  </m:oMathPara>
                </a14:m>
                <a:endPara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 lvl="1">
                  <a:spcBef>
                    <a:spcPts val="1100"/>
                  </a:spcBef>
                </a:pPr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The monopolist’s revenue experiences:</a:t>
                </a:r>
              </a:p>
              <a:p>
                <a:pPr lvl="2">
                  <a:spcAft>
                    <a:spcPts val="500"/>
                  </a:spcAft>
                </a:pPr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A positive effect of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$4 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because it now sells 1 more unit at price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$4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</a:t>
                </a:r>
              </a:p>
              <a:p>
                <a:pPr lvl="2">
                  <a:spcAft>
                    <a:spcPts val="500"/>
                  </a:spcAft>
                </a:pPr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A negative effect because selling 1 more unit entails applying a price discount of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$3 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on all previous units.</a:t>
                </a:r>
              </a:p>
              <a:p>
                <a:pPr lvl="2">
                  <a:spcAft>
                    <a:spcPts val="500"/>
                  </a:spcAft>
                </a:pPr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Overall, these two effect generates a total (net) decrease in revenue of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$2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95556" y="2122815"/>
                <a:ext cx="6579954" cy="4097010"/>
              </a:xfrm>
              <a:blipFill>
                <a:blip r:embed="rId2"/>
                <a:stretch>
                  <a:fillRect l="-834" r="-463" b="-10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42DCE2C-2863-46FA-9BE7-24365A24D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68439" y="5970896"/>
            <a:ext cx="7475562" cy="887104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9C918-9D23-1F40-A1A5-0E63BA5B8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900"/>
              <a:pPr>
                <a:spcAft>
                  <a:spcPts val="600"/>
                </a:spcAft>
              </a:pPr>
              <a:t>19</a:t>
            </a:fld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2810507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Profit Maximization Problem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74577" y="1749999"/>
                <a:ext cx="7994845" cy="4667249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10000"/>
                  </a:lnSpc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10.2:</a:t>
                </a:r>
                <a:r>
                  <a:rPr lang="en-US" sz="2400" dirty="0"/>
                  <a:t> </a:t>
                </a:r>
                <a:r>
                  <a:rPr lang="en-US" sz="2400" i="1" dirty="0"/>
                  <a:t>Finding marginal revenue with linear demand.</a:t>
                </a:r>
                <a:endParaRPr lang="en-US" sz="1400" i="1" dirty="0">
                  <a:solidFill>
                    <a:srgbClr val="0070C0"/>
                  </a:solidFill>
                </a:endParaRPr>
              </a:p>
              <a:p>
                <a:pPr lvl="1"/>
                <a:r>
                  <a:rPr lang="en-US" sz="2200" dirty="0"/>
                  <a:t>Consider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𝑏𝑞</m:t>
                    </m:r>
                  </m:oMath>
                </a14:m>
                <a:r>
                  <a:rPr lang="en-US" sz="2200" b="0" dirty="0">
                    <a:solidFill>
                      <a:schemeClr val="tx1"/>
                    </a:solidFill>
                  </a:rPr>
                  <a:t>. Marginal revenue is</a:t>
                </a:r>
              </a:p>
              <a:p>
                <a:pPr marL="15875" lvl="1" indent="0">
                  <a:lnSpc>
                    <a:spcPct val="110000"/>
                  </a:lnSpc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𝑀𝑅</m:t>
                      </m:r>
                      <m:d>
                        <m:dPr>
                          <m:ctrlP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US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US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𝑏𝑞</m:t>
                          </m:r>
                        </m:e>
                      </m:d>
                      <m:r>
                        <a:rPr lang="en-US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𝑏𝑞</m:t>
                      </m:r>
                      <m:r>
                        <a:rPr lang="en-US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200" b="0" dirty="0">
                  <a:solidFill>
                    <a:schemeClr val="tx1"/>
                  </a:solidFill>
                </a:endParaRPr>
              </a:p>
              <a:p>
                <a:pPr marL="457200" lvl="1" indent="0">
                  <a:lnSpc>
                    <a:spcPct val="110000"/>
                  </a:lnSpc>
                  <a:spcAft>
                    <a:spcPts val="500"/>
                  </a:spcAft>
                  <a:buNone/>
                </a:pPr>
                <a:r>
                  <a:rPr lang="en-US" dirty="0"/>
                  <a:t>	</a:t>
                </a:r>
                <a:endParaRPr lang="en-US" b="0" dirty="0">
                  <a:solidFill>
                    <a:schemeClr val="tx1"/>
                  </a:solidFill>
                </a:endParaRPr>
              </a:p>
              <a:p>
                <a:pPr marL="457200" lvl="1" indent="0">
                  <a:lnSpc>
                    <a:spcPct val="110000"/>
                  </a:lnSpc>
                  <a:spcAft>
                    <a:spcPts val="500"/>
                  </a:spcAft>
                  <a:buNone/>
                </a:pPr>
                <a:endParaRPr lang="en-US" dirty="0"/>
              </a:p>
              <a:p>
                <a:pPr marL="457200" lvl="1" indent="0">
                  <a:lnSpc>
                    <a:spcPct val="110000"/>
                  </a:lnSpc>
                  <a:spcAft>
                    <a:spcPts val="500"/>
                  </a:spcAft>
                  <a:buNone/>
                </a:pPr>
                <a:endParaRPr lang="en-US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4577" y="1749999"/>
                <a:ext cx="7994845" cy="4667249"/>
              </a:xfrm>
              <a:blipFill>
                <a:blip r:embed="rId2"/>
                <a:stretch>
                  <a:fillRect l="-1113" t="-543" r="-1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CADFE462-ECAA-6745-9842-429150FE0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20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A72D784-F7BA-3B48-8498-CDD0A1C05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635B15C-5A34-0E42-93C9-3F0D49D1724E}"/>
              </a:ext>
            </a:extLst>
          </p:cNvPr>
          <p:cNvGrpSpPr/>
          <p:nvPr/>
        </p:nvGrpSpPr>
        <p:grpSpPr>
          <a:xfrm>
            <a:off x="2879814" y="3553097"/>
            <a:ext cx="3534491" cy="2759194"/>
            <a:chOff x="2879814" y="3605349"/>
            <a:chExt cx="3534491" cy="275919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A3812A-A1DB-5741-8DCB-C4C3AE5833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55234" y="3605349"/>
              <a:ext cx="3459071" cy="2727344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E23888F-BAB2-714A-8ECA-376FB31C5F34}"/>
                </a:ext>
              </a:extLst>
            </p:cNvPr>
            <p:cNvSpPr txBox="1"/>
            <p:nvPr/>
          </p:nvSpPr>
          <p:spPr>
            <a:xfrm>
              <a:off x="2879814" y="6087544"/>
              <a:ext cx="8799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10.1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141620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Profit Maximization Problem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E4922F-EC08-E94D-BBC8-E8C57C90E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7733472" cy="4667249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sz="2400" dirty="0"/>
              <a:t>Two properties of marginal revenue curve:</a:t>
            </a:r>
          </a:p>
          <a:p>
            <a:pPr marL="457200" lvl="1" indent="0">
              <a:lnSpc>
                <a:spcPct val="110000"/>
              </a:lnSpc>
              <a:spcAft>
                <a:spcPts val="500"/>
              </a:spcAft>
              <a:buNone/>
            </a:pPr>
            <a:endParaRPr lang="en-US" b="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2495E38B-1634-7D43-817B-BE59FBD71FB8}"/>
                  </a:ext>
                </a:extLst>
              </p:cNvPr>
              <p:cNvSpPr/>
              <p:nvPr/>
            </p:nvSpPr>
            <p:spPr>
              <a:xfrm>
                <a:off x="868017" y="2480791"/>
                <a:ext cx="3982279" cy="3877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30200">
                  <a:lnSpc>
                    <a:spcPct val="90000"/>
                  </a:lnSpc>
                  <a:spcBef>
                    <a:spcPts val="500"/>
                  </a:spcBef>
                  <a:spcAft>
                    <a:spcPts val="1100"/>
                  </a:spcAft>
                  <a:buFont typeface="+mj-lt"/>
                  <a:buAutoNum type="arabicParenR"/>
                </a:pP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𝑀𝑅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i="1" dirty="0"/>
                  <a:t>lies below the demand curve</a:t>
                </a:r>
                <a:r>
                  <a:rPr lang="en-US" dirty="0"/>
                  <a:t>. We need,</a:t>
                </a:r>
              </a:p>
              <a:p>
                <a:pPr marL="12700" lvl="1" algn="ctr">
                  <a:lnSpc>
                    <a:spcPct val="90000"/>
                  </a:lnSpc>
                  <a:spcBef>
                    <a:spcPts val="500"/>
                  </a:spcBef>
                  <a:spcAft>
                    <a:spcPts val="5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𝑀𝑅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dirty="0"/>
              </a:p>
              <a:p>
                <a:pPr marL="12700" lvl="1" algn="ctr">
                  <a:lnSpc>
                    <a:spcPct val="90000"/>
                  </a:lnSpc>
                  <a:spcBef>
                    <a:spcPts val="500"/>
                  </a:spcBef>
                  <a:spcAft>
                    <a:spcPts val="500"/>
                  </a:spcAft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>
                    <a:sym typeface="Wingdings" pitchFamily="2" charset="2"/>
                  </a:rPr>
                  <a:t>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</m:t>
                    </m:r>
                  </m:oMath>
                </a14:m>
                <a:endParaRPr lang="en-US" dirty="0"/>
              </a:p>
              <a:p>
                <a:pPr marL="330200" indent="-330200">
                  <a:lnSpc>
                    <a:spcPct val="90000"/>
                  </a:lnSpc>
                  <a:spcBef>
                    <a:spcPts val="1700"/>
                  </a:spcBef>
                  <a:spcAft>
                    <a:spcPts val="500"/>
                  </a:spcAft>
                  <a:buFont typeface="+mj-lt"/>
                  <a:buAutoNum type="arabicParenR"/>
                </a:pP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𝑀𝑅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i="1" dirty="0"/>
                  <a:t>and the demand curve originate at the same height</a:t>
                </a:r>
                <a:r>
                  <a:rPr lang="en-US" dirty="0"/>
                  <a:t>.            At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,</a:t>
                </a:r>
              </a:p>
              <a:p>
                <a:pPr>
                  <a:lnSpc>
                    <a:spcPct val="90000"/>
                  </a:lnSpc>
                  <a:spcBef>
                    <a:spcPts val="500"/>
                  </a:spcBef>
                  <a:spcAft>
                    <a:spcPts val="5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dirty="0"/>
              </a:p>
              <a:p>
                <a:pPr>
                  <a:lnSpc>
                    <a:spcPct val="90000"/>
                  </a:lnSpc>
                  <a:spcBef>
                    <a:spcPts val="500"/>
                  </a:spcBef>
                  <a:spcAft>
                    <a:spcPts val="5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𝑀𝑅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  <a:p>
                <a:pPr marL="457200" indent="-457200">
                  <a:lnSpc>
                    <a:spcPct val="110000"/>
                  </a:lnSpc>
                  <a:spcBef>
                    <a:spcPts val="5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endParaRPr lang="en-US" sz="2000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2495E38B-1634-7D43-817B-BE59FBD71F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017" y="2480791"/>
                <a:ext cx="3982279" cy="3877665"/>
              </a:xfrm>
              <a:prstGeom prst="rect">
                <a:avLst/>
              </a:prstGeom>
              <a:blipFill>
                <a:blip r:embed="rId2"/>
                <a:stretch>
                  <a:fillRect l="-317" t="-977" r="-12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745A39-F47E-4B47-8053-11D496B45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C56878-2E8A-8C41-B91A-FBB7A0A3A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9A0278F-956B-C84D-A1D1-21520A640EBC}"/>
              </a:ext>
            </a:extLst>
          </p:cNvPr>
          <p:cNvGrpSpPr/>
          <p:nvPr/>
        </p:nvGrpSpPr>
        <p:grpSpPr>
          <a:xfrm>
            <a:off x="4904245" y="2807055"/>
            <a:ext cx="3534491" cy="2759194"/>
            <a:chOff x="2879814" y="3605349"/>
            <a:chExt cx="3534491" cy="275919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74725AD-8975-354E-B32B-4E0CB98860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55234" y="3605349"/>
              <a:ext cx="3459071" cy="2727344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36090E8-8AF0-6D4B-B3B2-3A5F75D3D0B2}"/>
                </a:ext>
              </a:extLst>
            </p:cNvPr>
            <p:cNvSpPr txBox="1"/>
            <p:nvPr/>
          </p:nvSpPr>
          <p:spPr>
            <a:xfrm>
              <a:off x="2879814" y="6087544"/>
              <a:ext cx="8799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10.1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656415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Profit Maximization Problem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49" y="1825624"/>
                <a:ext cx="8022981" cy="4667249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17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10.3:</a:t>
                </a:r>
                <a:r>
                  <a:rPr lang="en-US" sz="2400" dirty="0"/>
                  <a:t> </a:t>
                </a:r>
                <a:r>
                  <a:rPr lang="en-US" sz="2400" i="1" dirty="0"/>
                  <a:t>Finding monopoly output with linear demand</a:t>
                </a:r>
                <a:r>
                  <a:rPr lang="en-US" sz="2400" dirty="0"/>
                  <a:t>.</a:t>
                </a:r>
                <a:endParaRPr lang="en-US" sz="1400" i="1" dirty="0">
                  <a:solidFill>
                    <a:srgbClr val="0070C0"/>
                  </a:solidFill>
                </a:endParaRPr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dirty="0"/>
                  <a:t>Consider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𝑏𝑞</m:t>
                    </m:r>
                  </m:oMath>
                </a14:m>
                <a:r>
                  <a:rPr lang="en-US" b="0" dirty="0">
                    <a:solidFill>
                      <a:schemeClr val="tx1"/>
                    </a:solidFill>
                  </a:rPr>
                  <a:t>, and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𝑇𝐶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𝑐𝑞</m:t>
                    </m:r>
                  </m:oMath>
                </a14:m>
                <a:r>
                  <a:rPr lang="en-US" b="0" dirty="0">
                    <a:solidFill>
                      <a:schemeClr val="tx1"/>
                    </a:solidFill>
                  </a:rPr>
                  <a:t>, where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b="0" dirty="0">
                    <a:solidFill>
                      <a:schemeClr val="tx1"/>
                    </a:solidFill>
                  </a:rPr>
                  <a:t>.</a:t>
                </a:r>
              </a:p>
              <a:p>
                <a:pPr lvl="1">
                  <a:spcBef>
                    <a:spcPts val="1700"/>
                  </a:spcBef>
                  <a:spcAft>
                    <a:spcPts val="1700"/>
                  </a:spcAft>
                </a:pPr>
                <a:r>
                  <a:rPr lang="en-US" dirty="0"/>
                  <a:t>The monopolist maximizes its profits by solving</a:t>
                </a:r>
                <a:endParaRPr lang="en-US" b="0" dirty="0">
                  <a:solidFill>
                    <a:schemeClr val="tx1"/>
                  </a:solidFill>
                </a:endParaRPr>
              </a:p>
              <a:p>
                <a:pPr marL="12700" lvl="1" indent="0">
                  <a:spcBef>
                    <a:spcPts val="17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lim>
                          </m:limLow>
                        </m:fName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𝑇𝑅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𝑇𝐶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𝑏𝑞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𝑐𝑞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  <a:p>
                <a:pPr lvl="1">
                  <a:spcBef>
                    <a:spcPts val="2300"/>
                  </a:spcBef>
                  <a:spcAft>
                    <a:spcPts val="1100"/>
                  </a:spcAft>
                </a:pPr>
                <a:r>
                  <a:rPr lang="en-US" dirty="0"/>
                  <a:t>Differentiating with respect to q yields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𝑏𝑞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</m:t>
                      </m:r>
                    </m:oMath>
                  </m:oMathPara>
                </a14:m>
                <a:endParaRPr lang="en-US" dirty="0"/>
              </a:p>
              <a:p>
                <a:pPr lvl="1"/>
                <a:r>
                  <a:rPr lang="en-US" dirty="0"/>
                  <a:t>Rearranging,</a:t>
                </a:r>
              </a:p>
              <a:p>
                <a:pPr marL="457200" lvl="1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𝑏𝑞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49" y="1825624"/>
                <a:ext cx="8022981" cy="4667249"/>
              </a:xfrm>
              <a:blipFill>
                <a:blip r:embed="rId2"/>
                <a:stretch>
                  <a:fillRect l="-949" t="-1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Left Brace 4">
            <a:extLst>
              <a:ext uri="{FF2B5EF4-FFF2-40B4-BE49-F238E27FC236}">
                <a16:creationId xmlns:a16="http://schemas.microsoft.com/office/drawing/2014/main" id="{0190EF9C-7CCB-E748-A18E-84227AF75AC7}"/>
              </a:ext>
            </a:extLst>
          </p:cNvPr>
          <p:cNvSpPr/>
          <p:nvPr/>
        </p:nvSpPr>
        <p:spPr>
          <a:xfrm rot="16200000">
            <a:off x="6011446" y="3350959"/>
            <a:ext cx="147965" cy="1293353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02F6B5B9-E886-0549-8F0D-FA717DA3B6AD}"/>
              </a:ext>
            </a:extLst>
          </p:cNvPr>
          <p:cNvSpPr/>
          <p:nvPr/>
        </p:nvSpPr>
        <p:spPr>
          <a:xfrm rot="16200000">
            <a:off x="7111901" y="3749048"/>
            <a:ext cx="147964" cy="497174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2BA9076-6D61-5941-A104-945BCB6E1F15}"/>
                  </a:ext>
                </a:extLst>
              </p:cNvPr>
              <p:cNvSpPr txBox="1"/>
              <p:nvPr/>
            </p:nvSpPr>
            <p:spPr>
              <a:xfrm>
                <a:off x="5820065" y="4071619"/>
                <a:ext cx="45121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2BA9076-6D61-5941-A104-945BCB6E1F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0065" y="4071619"/>
                <a:ext cx="451214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72B66E9-DD06-3649-9CF3-313A033DBA76}"/>
                  </a:ext>
                </a:extLst>
              </p:cNvPr>
              <p:cNvSpPr txBox="1"/>
              <p:nvPr/>
            </p:nvSpPr>
            <p:spPr>
              <a:xfrm>
                <a:off x="6983256" y="4077798"/>
                <a:ext cx="44743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72B66E9-DD06-3649-9CF3-313A033DBA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3256" y="4077798"/>
                <a:ext cx="447430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Left Brace 9">
            <a:extLst>
              <a:ext uri="{FF2B5EF4-FFF2-40B4-BE49-F238E27FC236}">
                <a16:creationId xmlns:a16="http://schemas.microsoft.com/office/drawing/2014/main" id="{A16FB31E-DC47-B443-AC59-C0946086C3DF}"/>
              </a:ext>
            </a:extLst>
          </p:cNvPr>
          <p:cNvSpPr/>
          <p:nvPr/>
        </p:nvSpPr>
        <p:spPr>
          <a:xfrm rot="16200000">
            <a:off x="4040116" y="5448943"/>
            <a:ext cx="166416" cy="1048186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A2BC8B17-9F79-C543-8B0E-C676C34A45BA}"/>
              </a:ext>
            </a:extLst>
          </p:cNvPr>
          <p:cNvSpPr/>
          <p:nvPr/>
        </p:nvSpPr>
        <p:spPr>
          <a:xfrm rot="16200000">
            <a:off x="5038665" y="5837550"/>
            <a:ext cx="157800" cy="266337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E1CDE41-D876-184B-B291-5FC9A92E993F}"/>
                  </a:ext>
                </a:extLst>
              </p:cNvPr>
              <p:cNvSpPr txBox="1"/>
              <p:nvPr/>
            </p:nvSpPr>
            <p:spPr>
              <a:xfrm>
                <a:off x="3729536" y="6016489"/>
                <a:ext cx="74520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𝑀𝑅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E1CDE41-D876-184B-B291-5FC9A92E99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9536" y="6016489"/>
                <a:ext cx="745204" cy="307777"/>
              </a:xfrm>
              <a:prstGeom prst="rect">
                <a:avLst/>
              </a:prstGeom>
              <a:blipFill>
                <a:blip r:embed="rId5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DA3BA0-EACD-474A-BBE9-632F4F35C9CA}"/>
                  </a:ext>
                </a:extLst>
              </p:cNvPr>
              <p:cNvSpPr txBox="1"/>
              <p:nvPr/>
            </p:nvSpPr>
            <p:spPr>
              <a:xfrm>
                <a:off x="4703568" y="6009863"/>
                <a:ext cx="74142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𝑀𝐶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DA3BA0-EACD-474A-BBE9-632F4F35C9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3568" y="6009863"/>
                <a:ext cx="741421" cy="307777"/>
              </a:xfrm>
              <a:prstGeom prst="rect">
                <a:avLst/>
              </a:prstGeom>
              <a:blipFill>
                <a:blip r:embed="rId6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058AD2-C386-D342-9B5C-E8A764857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22</a:t>
            </a:fld>
            <a:endParaRPr 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C468D3AE-A90D-3345-A88B-FCE9C06F8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</p:spTree>
    <p:extLst>
      <p:ext uri="{BB962C8B-B14F-4D97-AF65-F5344CB8AC3E}">
        <p14:creationId xmlns:p14="http://schemas.microsoft.com/office/powerpoint/2010/main" val="21418098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Profit Maximization Problem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49"/>
              </a:xfrm>
            </p:spPr>
            <p:txBody>
              <a:bodyPr>
                <a:normAutofit fontScale="92500" lnSpcReduction="20000"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600" i="1" dirty="0">
                    <a:solidFill>
                      <a:srgbClr val="0070C0"/>
                    </a:solidFill>
                  </a:rPr>
                  <a:t>Example 10.3 </a:t>
                </a:r>
                <a:r>
                  <a:rPr lang="en-US" sz="2600" dirty="0"/>
                  <a:t>(continued):</a:t>
                </a:r>
                <a:endParaRPr lang="en-US" sz="2600" i="1" dirty="0">
                  <a:solidFill>
                    <a:srgbClr val="0070C0"/>
                  </a:solidFill>
                </a:endParaRPr>
              </a:p>
              <a:p>
                <a:pPr lvl="1">
                  <a:lnSpc>
                    <a:spcPct val="100000"/>
                  </a:lnSpc>
                  <a:spcAft>
                    <a:spcPts val="500"/>
                  </a:spcAft>
                </a:pPr>
                <a:r>
                  <a:rPr lang="en-US" dirty="0"/>
                  <a:t>Rearranging, </a:t>
                </a:r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457200" lvl="1" indent="0">
                  <a:lnSpc>
                    <a:spcPct val="100000"/>
                  </a:lnSpc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𝑏𝑞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pPr lvl="1">
                  <a:lnSpc>
                    <a:spcPct val="100000"/>
                  </a:lnSpc>
                  <a:spcBef>
                    <a:spcPts val="1100"/>
                  </a:spcBef>
                  <a:spcAft>
                    <a:spcPts val="500"/>
                  </a:spcAft>
                </a:pPr>
                <a:r>
                  <a:rPr lang="en-US" dirty="0"/>
                  <a:t>Solving for output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/>
                  <a:t>, </a:t>
                </a:r>
              </a:p>
              <a:p>
                <a:pPr marL="457200" lvl="1" indent="0">
                  <a:lnSpc>
                    <a:spcPct val="100000"/>
                  </a:lnSpc>
                  <a:spcBef>
                    <a:spcPts val="11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sup>
                      </m:sSup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pPr lvl="1">
                  <a:lnSpc>
                    <a:spcPct val="100000"/>
                  </a:lnSpc>
                  <a:spcAft>
                    <a:spcPts val="2000"/>
                  </a:spcAft>
                </a:pPr>
                <a:r>
                  <a:rPr lang="en-US" dirty="0"/>
                  <a:t>We find the monopoly price by inserting this output into the inverse demand function</a:t>
                </a:r>
              </a:p>
              <a:p>
                <a:pPr marL="1374775" lvl="1" indent="0">
                  <a:lnSpc>
                    <a:spcPct val="100000"/>
                  </a:lnSpc>
                  <a:spcAft>
                    <a:spcPts val="17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p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num>
                          <m:den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den>
                        </m:f>
                      </m:e>
                    </m:d>
                  </m:oMath>
                </a14:m>
                <a:r>
                  <a:rPr lang="en-US" b="0" dirty="0">
                    <a:solidFill>
                      <a:schemeClr val="tx1"/>
                    </a:solidFill>
                  </a:rPr>
                  <a:t> </a:t>
                </a:r>
              </a:p>
              <a:p>
                <a:pPr marL="2182813" lvl="1" indent="0">
                  <a:lnSpc>
                    <a:spcPct val="100000"/>
                  </a:lnSpc>
                  <a:spcBef>
                    <a:spcPts val="17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𝑎𝑏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49"/>
              </a:xfrm>
              <a:blipFill>
                <a:blip r:embed="rId2"/>
                <a:stretch>
                  <a:fillRect l="-966" t="-29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E46CCF28-4244-7D4F-B87C-05124D1C1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23</a:t>
            </a:fld>
            <a:endParaRPr lang="en-US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B8CE080B-E095-604A-A3CC-847A09676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18" name="Left Brace 17">
            <a:extLst>
              <a:ext uri="{FF2B5EF4-FFF2-40B4-BE49-F238E27FC236}">
                <a16:creationId xmlns:a16="http://schemas.microsoft.com/office/drawing/2014/main" id="{2F1BB8EC-C7DF-294B-9400-A185D366C453}"/>
              </a:ext>
            </a:extLst>
          </p:cNvPr>
          <p:cNvSpPr/>
          <p:nvPr/>
        </p:nvSpPr>
        <p:spPr>
          <a:xfrm rot="5400000">
            <a:off x="5473592" y="4521025"/>
            <a:ext cx="225977" cy="594768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D74BDE5-4C1E-CA4E-8EA6-52C30D01BEC5}"/>
                  </a:ext>
                </a:extLst>
              </p:cNvPr>
              <p:cNvSpPr txBox="1"/>
              <p:nvPr/>
            </p:nvSpPr>
            <p:spPr>
              <a:xfrm>
                <a:off x="5448220" y="4438827"/>
                <a:ext cx="41652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sup>
                      </m:sSup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D74BDE5-4C1E-CA4E-8EA6-52C30D01BE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8220" y="4438827"/>
                <a:ext cx="416524" cy="276999"/>
              </a:xfrm>
              <a:prstGeom prst="rect">
                <a:avLst/>
              </a:prstGeom>
              <a:blipFill>
                <a:blip r:embed="rId3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16711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Profit Maximization Problem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E4922F-EC08-E94D-BBC8-E8C57C90E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667249"/>
          </a:xfrm>
        </p:spPr>
        <p:txBody>
          <a:bodyPr>
            <a:norm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400" i="1" dirty="0">
                <a:solidFill>
                  <a:srgbClr val="0070C0"/>
                </a:solidFill>
              </a:rPr>
              <a:t>Example 10.3 </a:t>
            </a:r>
            <a:r>
              <a:rPr lang="en-US" sz="2400" dirty="0"/>
              <a:t>(continued):</a:t>
            </a:r>
            <a:endParaRPr lang="en-US" sz="1400" i="1" dirty="0">
              <a:solidFill>
                <a:srgbClr val="0070C0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575219-9C7A-8646-BA01-D8387B15A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24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D6E866F-F981-CF44-8663-9AD1155A7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036F3E2-C561-644C-8FD3-05CC05451F4B}"/>
              </a:ext>
            </a:extLst>
          </p:cNvPr>
          <p:cNvGrpSpPr/>
          <p:nvPr/>
        </p:nvGrpSpPr>
        <p:grpSpPr>
          <a:xfrm>
            <a:off x="1964636" y="2319130"/>
            <a:ext cx="5419838" cy="3906871"/>
            <a:chOff x="1964636" y="2319130"/>
            <a:chExt cx="5419838" cy="390687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19479D3-38D1-4E48-8F90-4B83CC9F8E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64636" y="2319130"/>
              <a:ext cx="5419838" cy="3752195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CFDE46D-79E2-164D-86F1-91D54DD14B72}"/>
                </a:ext>
              </a:extLst>
            </p:cNvPr>
            <p:cNvSpPr txBox="1"/>
            <p:nvPr/>
          </p:nvSpPr>
          <p:spPr>
            <a:xfrm>
              <a:off x="2561279" y="5949002"/>
              <a:ext cx="8799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10.2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4641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C5FB7E8-B636-40FA-BE8D-48145C0F5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"/>
            <a:ext cx="9144000" cy="2295238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777" y="548640"/>
            <a:ext cx="7157553" cy="1188720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Profit Maximization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09292" y="2061713"/>
                <a:ext cx="6666218" cy="3690083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Example 10.3 </a:t>
                </a:r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(continued):</a:t>
                </a:r>
                <a:endParaRPr lang="en-US" sz="20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 lvl="1">
                  <a:spcAft>
                    <a:spcPts val="1700"/>
                  </a:spcAft>
                </a:pPr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Monopoly profits are</a:t>
                </a:r>
              </a:p>
              <a:p>
                <a:pPr marL="457200" lvl="1" indent="0">
                  <a:spcBef>
                    <a:spcPts val="1700"/>
                  </a:spcBef>
                  <a:spcAft>
                    <a:spcPts val="17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sup>
                      </m:sSup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000" b="0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sz="2000" b="0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sup>
                          </m:sSup>
                        </m:e>
                      </m:d>
                      <m:sSup>
                        <m:sSupPr>
                          <m:ctrlP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sup>
                      </m:sSup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sup>
                      </m:sSup>
                    </m:oMath>
                  </m:oMathPara>
                </a14:m>
                <a:endParaRPr lang="en-US" sz="2000" b="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 marL="2698750" lvl="1" indent="0">
                  <a:spcBef>
                    <a:spcPts val="1700"/>
                  </a:spcBef>
                  <a:spcAft>
                    <a:spcPts val="17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f>
                        <m:fPr>
                          <m:ctrlP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en-US" sz="2000" b="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 marL="2698750" lvl="1" indent="0">
                  <a:spcBef>
                    <a:spcPts val="1700"/>
                  </a:spcBef>
                  <a:spcAft>
                    <a:spcPts val="17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b="0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000" b="0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000" b="0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en-US" sz="2000" b="0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f>
                        <m:fPr>
                          <m:ctrlP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en-US" sz="2000" b="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 marL="2698750" lvl="1" indent="0">
                  <a:spcBef>
                    <a:spcPts val="17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0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000" b="0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000" b="0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000" b="0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2000" b="0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b="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09292" y="2061713"/>
                <a:ext cx="6666218" cy="3690083"/>
              </a:xfrm>
              <a:blipFill>
                <a:blip r:embed="rId2"/>
                <a:stretch>
                  <a:fillRect l="-8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42DCE2C-2863-46FA-9BE7-24365A24D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68439" y="5970896"/>
            <a:ext cx="7475562" cy="887104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CD2927-1647-2C4C-8796-9D79286BB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900"/>
              <a:pPr>
                <a:spcAft>
                  <a:spcPts val="600"/>
                </a:spcAft>
              </a:pPr>
              <a:t>25</a:t>
            </a:fld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24842848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Profit Maximization Problem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E4922F-EC08-E94D-BBC8-E8C57C90E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667249"/>
          </a:xfrm>
        </p:spPr>
        <p:txBody>
          <a:bodyPr>
            <a:norm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400" i="1" dirty="0">
                <a:solidFill>
                  <a:srgbClr val="0070C0"/>
                </a:solidFill>
              </a:rPr>
              <a:t>Example 10.3 </a:t>
            </a:r>
            <a:r>
              <a:rPr lang="en-US" sz="2400" dirty="0"/>
              <a:t>(continued):</a:t>
            </a:r>
          </a:p>
          <a:p>
            <a:pPr lvl="1">
              <a:spcAft>
                <a:spcPts val="500"/>
              </a:spcAft>
            </a:pPr>
            <a:r>
              <a:rPr lang="en-US" sz="2200" dirty="0"/>
              <a:t>Consumer surplus under this monopoly 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9BF2F40-5C43-6C4E-9D4C-E227455F5248}"/>
                  </a:ext>
                </a:extLst>
              </p:cNvPr>
              <p:cNvSpPr txBox="1"/>
              <p:nvPr/>
            </p:nvSpPr>
            <p:spPr>
              <a:xfrm>
                <a:off x="2450993" y="2825000"/>
                <a:ext cx="6198363" cy="6227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7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𝐶𝑆</m:t>
                          </m:r>
                        </m:e>
                        <m:sup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sup>
                      </m:sSup>
                      <m:r>
                        <a:rPr lang="en-US" sz="17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7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7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7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7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7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7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en-US" sz="17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17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17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17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7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7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17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7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17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17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7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7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7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7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sz="17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700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7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17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7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9BF2F40-5C43-6C4E-9D4C-E227455F52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0993" y="2825000"/>
                <a:ext cx="6198363" cy="622799"/>
              </a:xfrm>
              <a:prstGeom prst="rect">
                <a:avLst/>
              </a:prstGeom>
              <a:blipFill>
                <a:blip r:embed="rId2"/>
                <a:stretch>
                  <a:fillRect b="-20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Left Brace 10">
            <a:extLst>
              <a:ext uri="{FF2B5EF4-FFF2-40B4-BE49-F238E27FC236}">
                <a16:creationId xmlns:a16="http://schemas.microsoft.com/office/drawing/2014/main" id="{74B7FBEF-6F5F-B041-8DA4-4ECA3D4FDE2C}"/>
              </a:ext>
            </a:extLst>
          </p:cNvPr>
          <p:cNvSpPr/>
          <p:nvPr/>
        </p:nvSpPr>
        <p:spPr>
          <a:xfrm rot="16200000">
            <a:off x="3961639" y="3032364"/>
            <a:ext cx="201561" cy="1048186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1A688595-8E24-7840-A0F3-8CDD13D76879}"/>
              </a:ext>
            </a:extLst>
          </p:cNvPr>
          <p:cNvSpPr/>
          <p:nvPr/>
        </p:nvSpPr>
        <p:spPr>
          <a:xfrm rot="16200000">
            <a:off x="4820323" y="3294563"/>
            <a:ext cx="201562" cy="542323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7A407C5-013F-804D-8C8B-B85C21B10415}"/>
              </a:ext>
            </a:extLst>
          </p:cNvPr>
          <p:cNvSpPr txBox="1"/>
          <p:nvPr/>
        </p:nvSpPr>
        <p:spPr>
          <a:xfrm>
            <a:off x="3737682" y="3671366"/>
            <a:ext cx="5791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height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1E40B82-31F5-5F41-AA52-0B4678ECAFD2}"/>
              </a:ext>
            </a:extLst>
          </p:cNvPr>
          <p:cNvSpPr txBox="1"/>
          <p:nvPr/>
        </p:nvSpPr>
        <p:spPr>
          <a:xfrm>
            <a:off x="4708100" y="3642176"/>
            <a:ext cx="4764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base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97DAE120-BE33-F943-8627-F0C9E99D3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26</a:t>
            </a:fld>
            <a:endParaRPr lang="en-US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2D1874FD-17D8-EA47-9321-BC2612929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639F082-60B7-8049-B63F-68F0EBC02312}"/>
              </a:ext>
            </a:extLst>
          </p:cNvPr>
          <p:cNvGrpSpPr/>
          <p:nvPr/>
        </p:nvGrpSpPr>
        <p:grpSpPr>
          <a:xfrm>
            <a:off x="914648" y="2895145"/>
            <a:ext cx="4704273" cy="3497117"/>
            <a:chOff x="914648" y="2895145"/>
            <a:chExt cx="4704273" cy="349711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19479D3-38D1-4E48-8F90-4B83CC9F8E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4648" y="2895145"/>
              <a:ext cx="4704273" cy="3256805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9EE460C-8581-0C47-AB2E-B1A3ABCB7425}"/>
                </a:ext>
              </a:extLst>
            </p:cNvPr>
            <p:cNvSpPr txBox="1"/>
            <p:nvPr/>
          </p:nvSpPr>
          <p:spPr>
            <a:xfrm>
              <a:off x="1411352" y="6115263"/>
              <a:ext cx="8799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10.2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1820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A5CF486-D9E5-4A66-898A-F3D62B81B1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860" y="-5"/>
            <a:ext cx="9144861" cy="2200064"/>
          </a:xfrm>
          <a:custGeom>
            <a:avLst/>
            <a:gdLst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810326 w 12192001"/>
              <a:gd name="connsiteY23" fmla="*/ 799074 h 2344739"/>
              <a:gd name="connsiteX24" fmla="*/ 11550277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810326 w 12192001"/>
              <a:gd name="connsiteY23" fmla="*/ 799074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522499 w 12192001"/>
              <a:gd name="connsiteY26" fmla="*/ 1207528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999965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37318 w 12192001"/>
              <a:gd name="connsiteY70" fmla="*/ 1920435 h 2344739"/>
              <a:gd name="connsiteX71" fmla="*/ 9113812 w 12192001"/>
              <a:gd name="connsiteY71" fmla="*/ 1919069 h 2344739"/>
              <a:gd name="connsiteX72" fmla="*/ 9053453 w 12192001"/>
              <a:gd name="connsiteY72" fmla="*/ 1910755 h 2344739"/>
              <a:gd name="connsiteX73" fmla="*/ 9005486 w 12192001"/>
              <a:gd name="connsiteY73" fmla="*/ 1914040 h 2344739"/>
              <a:gd name="connsiteX74" fmla="*/ 9005201 w 12192001"/>
              <a:gd name="connsiteY74" fmla="*/ 1913800 h 2344739"/>
              <a:gd name="connsiteX75" fmla="*/ 8996232 w 12192001"/>
              <a:gd name="connsiteY75" fmla="*/ 1915011 h 2344739"/>
              <a:gd name="connsiteX76" fmla="*/ 8990394 w 12192001"/>
              <a:gd name="connsiteY76" fmla="*/ 1917072 h 2344739"/>
              <a:gd name="connsiteX77" fmla="*/ 8974337 w 12192001"/>
              <a:gd name="connsiteY77" fmla="*/ 1920298 h 2344739"/>
              <a:gd name="connsiteX78" fmla="*/ 8968011 w 12192001"/>
              <a:gd name="connsiteY78" fmla="*/ 1919598 h 2344739"/>
              <a:gd name="connsiteX79" fmla="*/ 8963048 w 12192001"/>
              <a:gd name="connsiteY79" fmla="*/ 1917373 h 2344739"/>
              <a:gd name="connsiteX80" fmla="*/ 8928988 w 12192001"/>
              <a:gd name="connsiteY80" fmla="*/ 1914185 h 2344739"/>
              <a:gd name="connsiteX81" fmla="*/ 8752444 w 12192001"/>
              <a:gd name="connsiteY81" fmla="*/ 1933417 h 2344739"/>
              <a:gd name="connsiteX82" fmla="*/ 8707847 w 12192001"/>
              <a:gd name="connsiteY82" fmla="*/ 1935518 h 2344739"/>
              <a:gd name="connsiteX83" fmla="*/ 8596071 w 12192001"/>
              <a:gd name="connsiteY83" fmla="*/ 1944090 h 2344739"/>
              <a:gd name="connsiteX84" fmla="*/ 8525230 w 12192001"/>
              <a:gd name="connsiteY84" fmla="*/ 1929248 h 2344739"/>
              <a:gd name="connsiteX85" fmla="*/ 8510983 w 12192001"/>
              <a:gd name="connsiteY85" fmla="*/ 1935163 h 2344739"/>
              <a:gd name="connsiteX86" fmla="*/ 8506167 w 12192001"/>
              <a:gd name="connsiteY86" fmla="*/ 1938164 h 2344739"/>
              <a:gd name="connsiteX87" fmla="*/ 8497968 w 12192001"/>
              <a:gd name="connsiteY87" fmla="*/ 1940902 h 2344739"/>
              <a:gd name="connsiteX88" fmla="*/ 8497594 w 12192001"/>
              <a:gd name="connsiteY88" fmla="*/ 1940723 h 2344739"/>
              <a:gd name="connsiteX89" fmla="*/ 8490249 w 12192001"/>
              <a:gd name="connsiteY89" fmla="*/ 1943773 h 2344739"/>
              <a:gd name="connsiteX90" fmla="*/ 8367182 w 12192001"/>
              <a:gd name="connsiteY90" fmla="*/ 1957815 h 2344739"/>
              <a:gd name="connsiteX91" fmla="*/ 8353799 w 12192001"/>
              <a:gd name="connsiteY91" fmla="*/ 1958009 h 2344739"/>
              <a:gd name="connsiteX92" fmla="*/ 8352373 w 12192001"/>
              <a:gd name="connsiteY92" fmla="*/ 1957169 h 2344739"/>
              <a:gd name="connsiteX93" fmla="*/ 8320104 w 12192001"/>
              <a:gd name="connsiteY93" fmla="*/ 1974587 h 2344739"/>
              <a:gd name="connsiteX94" fmla="*/ 8314433 w 12192001"/>
              <a:gd name="connsiteY94" fmla="*/ 1974913 h 2344739"/>
              <a:gd name="connsiteX95" fmla="*/ 8295174 w 12192001"/>
              <a:gd name="connsiteY95" fmla="*/ 1988808 h 2344739"/>
              <a:gd name="connsiteX96" fmla="*/ 8284276 w 12192001"/>
              <a:gd name="connsiteY96" fmla="*/ 1994631 h 2344739"/>
              <a:gd name="connsiteX97" fmla="*/ 8283150 w 12192001"/>
              <a:gd name="connsiteY97" fmla="*/ 1999074 h 2344739"/>
              <a:gd name="connsiteX98" fmla="*/ 8266076 w 12192001"/>
              <a:gd name="connsiteY98" fmla="*/ 2006249 h 2344739"/>
              <a:gd name="connsiteX99" fmla="*/ 8263377 w 12192001"/>
              <a:gd name="connsiteY99" fmla="*/ 2006019 h 2344739"/>
              <a:gd name="connsiteX100" fmla="*/ 8252033 w 12192001"/>
              <a:gd name="connsiteY100" fmla="*/ 2015862 h 2344739"/>
              <a:gd name="connsiteX101" fmla="*/ 8245834 w 12192001"/>
              <a:gd name="connsiteY101" fmla="*/ 2028854 h 2344739"/>
              <a:gd name="connsiteX102" fmla="*/ 8090272 w 12192001"/>
              <a:gd name="connsiteY102" fmla="*/ 2075015 h 2344739"/>
              <a:gd name="connsiteX103" fmla="*/ 7905407 w 12192001"/>
              <a:gd name="connsiteY103" fmla="*/ 2116988 h 2344739"/>
              <a:gd name="connsiteX104" fmla="*/ 7718745 w 12192001"/>
              <a:gd name="connsiteY104" fmla="*/ 2142703 h 2344739"/>
              <a:gd name="connsiteX105" fmla="*/ 7614347 w 12192001"/>
              <a:gd name="connsiteY105" fmla="*/ 2139232 h 2344739"/>
              <a:gd name="connsiteX106" fmla="*/ 7527543 w 12192001"/>
              <a:gd name="connsiteY106" fmla="*/ 2145060 h 2344739"/>
              <a:gd name="connsiteX107" fmla="*/ 7519571 w 12192001"/>
              <a:gd name="connsiteY107" fmla="*/ 2147613 h 2344739"/>
              <a:gd name="connsiteX108" fmla="*/ 7507411 w 12192001"/>
              <a:gd name="connsiteY108" fmla="*/ 2148948 h 2344739"/>
              <a:gd name="connsiteX109" fmla="*/ 7507040 w 12192001"/>
              <a:gd name="connsiteY109" fmla="*/ 2148621 h 2344739"/>
              <a:gd name="connsiteX110" fmla="*/ 7495795 w 12192001"/>
              <a:gd name="connsiteY110" fmla="*/ 2150573 h 2344739"/>
              <a:gd name="connsiteX111" fmla="*/ 7405391 w 12192001"/>
              <a:gd name="connsiteY111" fmla="*/ 2142468 h 2344739"/>
              <a:gd name="connsiteX112" fmla="*/ 7312180 w 12192001"/>
              <a:gd name="connsiteY112" fmla="*/ 2132873 h 2344739"/>
              <a:gd name="connsiteX113" fmla="*/ 7310853 w 12192001"/>
              <a:gd name="connsiteY113" fmla="*/ 2131431 h 2344739"/>
              <a:gd name="connsiteX114" fmla="*/ 7218559 w 12192001"/>
              <a:gd name="connsiteY114" fmla="*/ 2156680 h 2344739"/>
              <a:gd name="connsiteX115" fmla="*/ 7201101 w 12192001"/>
              <a:gd name="connsiteY115" fmla="*/ 2161230 h 2344739"/>
              <a:gd name="connsiteX116" fmla="*/ 7197004 w 12192001"/>
              <a:gd name="connsiteY116" fmla="*/ 2166588 h 2344739"/>
              <a:gd name="connsiteX117" fmla="*/ 7170808 w 12192001"/>
              <a:gd name="connsiteY117" fmla="*/ 2171236 h 2344739"/>
              <a:gd name="connsiteX118" fmla="*/ 7096988 w 12192001"/>
              <a:gd name="connsiteY118" fmla="*/ 2183464 h 2344739"/>
              <a:gd name="connsiteX119" fmla="*/ 7018496 w 12192001"/>
              <a:gd name="connsiteY119" fmla="*/ 2183090 h 2344739"/>
              <a:gd name="connsiteX120" fmla="*/ 6904146 w 12192001"/>
              <a:gd name="connsiteY120" fmla="*/ 2212596 h 2344739"/>
              <a:gd name="connsiteX121" fmla="*/ 6708222 w 12192001"/>
              <a:gd name="connsiteY121" fmla="*/ 2240551 h 2344739"/>
              <a:gd name="connsiteX122" fmla="*/ 6549454 w 12192001"/>
              <a:gd name="connsiteY122" fmla="*/ 2269327 h 2344739"/>
              <a:gd name="connsiteX123" fmla="*/ 6317560 w 12192001"/>
              <a:gd name="connsiteY123" fmla="*/ 2316127 h 2344739"/>
              <a:gd name="connsiteX124" fmla="*/ 6168674 w 12192001"/>
              <a:gd name="connsiteY124" fmla="*/ 2318214 h 2344739"/>
              <a:gd name="connsiteX125" fmla="*/ 6073848 w 12192001"/>
              <a:gd name="connsiteY125" fmla="*/ 2338676 h 2344739"/>
              <a:gd name="connsiteX126" fmla="*/ 6068529 w 12192001"/>
              <a:gd name="connsiteY126" fmla="*/ 2337139 h 2344739"/>
              <a:gd name="connsiteX127" fmla="*/ 6048638 w 12192001"/>
              <a:gd name="connsiteY127" fmla="*/ 2337822 h 2344739"/>
              <a:gd name="connsiteX128" fmla="*/ 6041285 w 12192001"/>
              <a:gd name="connsiteY128" fmla="*/ 2329473 h 2344739"/>
              <a:gd name="connsiteX129" fmla="*/ 6010090 w 12192001"/>
              <a:gd name="connsiteY129" fmla="*/ 2324380 h 2344739"/>
              <a:gd name="connsiteX130" fmla="*/ 5957375 w 12192001"/>
              <a:gd name="connsiteY130" fmla="*/ 2328024 h 2344739"/>
              <a:gd name="connsiteX131" fmla="*/ 5758919 w 12192001"/>
              <a:gd name="connsiteY131" fmla="*/ 2343716 h 2344739"/>
              <a:gd name="connsiteX132" fmla="*/ 5626960 w 12192001"/>
              <a:gd name="connsiteY132" fmla="*/ 2344739 h 2344739"/>
              <a:gd name="connsiteX133" fmla="*/ 5470906 w 12192001"/>
              <a:gd name="connsiteY133" fmla="*/ 2330719 h 2344739"/>
              <a:gd name="connsiteX134" fmla="*/ 5432761 w 12192001"/>
              <a:gd name="connsiteY134" fmla="*/ 2319466 h 2344739"/>
              <a:gd name="connsiteX135" fmla="*/ 5381669 w 12192001"/>
              <a:gd name="connsiteY135" fmla="*/ 2301764 h 2344739"/>
              <a:gd name="connsiteX136" fmla="*/ 5261764 w 12192001"/>
              <a:gd name="connsiteY136" fmla="*/ 2281347 h 2344739"/>
              <a:gd name="connsiteX137" fmla="*/ 5222961 w 12192001"/>
              <a:gd name="connsiteY137" fmla="*/ 2270223 h 2344739"/>
              <a:gd name="connsiteX138" fmla="*/ 5174660 w 12192001"/>
              <a:gd name="connsiteY138" fmla="*/ 2267233 h 2344739"/>
              <a:gd name="connsiteX139" fmla="*/ 5156554 w 12192001"/>
              <a:gd name="connsiteY139" fmla="*/ 2260010 h 2344739"/>
              <a:gd name="connsiteX140" fmla="*/ 5142599 w 12192001"/>
              <a:gd name="connsiteY140" fmla="*/ 2256610 h 2344739"/>
              <a:gd name="connsiteX141" fmla="*/ 5139596 w 12192001"/>
              <a:gd name="connsiteY141" fmla="*/ 2254509 h 2344739"/>
              <a:gd name="connsiteX142" fmla="*/ 5121659 w 12192001"/>
              <a:gd name="connsiteY142" fmla="*/ 2243656 h 2344739"/>
              <a:gd name="connsiteX143" fmla="*/ 5065790 w 12192001"/>
              <a:gd name="connsiteY143" fmla="*/ 2250227 h 2344739"/>
              <a:gd name="connsiteX144" fmla="*/ 5011514 w 12192001"/>
              <a:gd name="connsiteY144" fmla="*/ 2233846 h 2344739"/>
              <a:gd name="connsiteX145" fmla="*/ 4840441 w 12192001"/>
              <a:gd name="connsiteY145" fmla="*/ 2209829 h 2344739"/>
              <a:gd name="connsiteX146" fmla="*/ 4762447 w 12192001"/>
              <a:gd name="connsiteY146" fmla="*/ 2182061 h 2344739"/>
              <a:gd name="connsiteX147" fmla="*/ 4723186 w 12192001"/>
              <a:gd name="connsiteY147" fmla="*/ 2173047 h 2344739"/>
              <a:gd name="connsiteX148" fmla="*/ 4721176 w 12192001"/>
              <a:gd name="connsiteY148" fmla="*/ 2172298 h 2344739"/>
              <a:gd name="connsiteX149" fmla="*/ 4722111 w 12192001"/>
              <a:gd name="connsiteY149" fmla="*/ 2172087 h 2344739"/>
              <a:gd name="connsiteX150" fmla="*/ 4717202 w 12192001"/>
              <a:gd name="connsiteY150" fmla="*/ 2170817 h 2344739"/>
              <a:gd name="connsiteX151" fmla="*/ 4721176 w 12192001"/>
              <a:gd name="connsiteY151" fmla="*/ 2172298 h 2344739"/>
              <a:gd name="connsiteX152" fmla="*/ 4715526 w 12192001"/>
              <a:gd name="connsiteY152" fmla="*/ 2173573 h 2344739"/>
              <a:gd name="connsiteX153" fmla="*/ 4515814 w 12192001"/>
              <a:gd name="connsiteY153" fmla="*/ 2163671 h 2344739"/>
              <a:gd name="connsiteX154" fmla="*/ 4428543 w 12192001"/>
              <a:gd name="connsiteY154" fmla="*/ 2153020 h 2344739"/>
              <a:gd name="connsiteX155" fmla="*/ 4362875 w 12192001"/>
              <a:gd name="connsiteY155" fmla="*/ 2151674 h 2344739"/>
              <a:gd name="connsiteX156" fmla="*/ 4316966 w 12192001"/>
              <a:gd name="connsiteY156" fmla="*/ 2158289 h 2344739"/>
              <a:gd name="connsiteX157" fmla="*/ 4315110 w 12192001"/>
              <a:gd name="connsiteY157" fmla="*/ 2156948 h 2344739"/>
              <a:gd name="connsiteX158" fmla="*/ 4295144 w 12192001"/>
              <a:gd name="connsiteY158" fmla="*/ 2155069 h 2344739"/>
              <a:gd name="connsiteX159" fmla="*/ 4290064 w 12192001"/>
              <a:gd name="connsiteY159" fmla="*/ 2157986 h 2344739"/>
              <a:gd name="connsiteX160" fmla="*/ 4276142 w 12192001"/>
              <a:gd name="connsiteY160" fmla="*/ 2157740 h 2344739"/>
              <a:gd name="connsiteX161" fmla="*/ 4248117 w 12192001"/>
              <a:gd name="connsiteY161" fmla="*/ 2160064 h 2344739"/>
              <a:gd name="connsiteX162" fmla="*/ 4202051 w 12192001"/>
              <a:gd name="connsiteY162" fmla="*/ 2157269 h 2344739"/>
              <a:gd name="connsiteX163" fmla="*/ 4201745 w 12192001"/>
              <a:gd name="connsiteY163" fmla="*/ 2156010 h 2344739"/>
              <a:gd name="connsiteX164" fmla="*/ 4191248 w 12192001"/>
              <a:gd name="connsiteY164" fmla="*/ 2150376 h 2344739"/>
              <a:gd name="connsiteX165" fmla="*/ 4142745 w 12192001"/>
              <a:gd name="connsiteY165" fmla="*/ 2134511 h 2344739"/>
              <a:gd name="connsiteX166" fmla="*/ 4083097 w 12192001"/>
              <a:gd name="connsiteY166" fmla="*/ 2107978 h 2344739"/>
              <a:gd name="connsiteX167" fmla="*/ 4074546 w 12192001"/>
              <a:gd name="connsiteY167" fmla="*/ 2107143 h 2344739"/>
              <a:gd name="connsiteX168" fmla="*/ 4074427 w 12192001"/>
              <a:gd name="connsiteY168" fmla="*/ 2106844 h 2344739"/>
              <a:gd name="connsiteX169" fmla="*/ 4065510 w 12192001"/>
              <a:gd name="connsiteY169" fmla="*/ 2105400 h 2344739"/>
              <a:gd name="connsiteX170" fmla="*/ 4058954 w 12192001"/>
              <a:gd name="connsiteY170" fmla="*/ 2105618 h 2344739"/>
              <a:gd name="connsiteX171" fmla="*/ 4042364 w 12192001"/>
              <a:gd name="connsiteY171" fmla="*/ 2103997 h 2344739"/>
              <a:gd name="connsiteX172" fmla="*/ 4036997 w 12192001"/>
              <a:gd name="connsiteY172" fmla="*/ 2101563 h 2344739"/>
              <a:gd name="connsiteX173" fmla="*/ 4035363 w 12192001"/>
              <a:gd name="connsiteY173" fmla="*/ 2097896 h 2344739"/>
              <a:gd name="connsiteX174" fmla="*/ 4033778 w 12192001"/>
              <a:gd name="connsiteY174" fmla="*/ 2098131 h 2344739"/>
              <a:gd name="connsiteX175" fmla="*/ 4004538 w 12192001"/>
              <a:gd name="connsiteY175" fmla="*/ 2085563 h 2344739"/>
              <a:gd name="connsiteX176" fmla="*/ 3936846 w 12192001"/>
              <a:gd name="connsiteY176" fmla="*/ 2068106 h 2344739"/>
              <a:gd name="connsiteX177" fmla="*/ 3897275 w 12192001"/>
              <a:gd name="connsiteY177" fmla="*/ 2062451 h 2344739"/>
              <a:gd name="connsiteX178" fmla="*/ 3789760 w 12192001"/>
              <a:gd name="connsiteY178" fmla="*/ 2042213 h 2344739"/>
              <a:gd name="connsiteX179" fmla="*/ 3682513 w 12192001"/>
              <a:gd name="connsiteY179" fmla="*/ 2018290 h 2344739"/>
              <a:gd name="connsiteX180" fmla="*/ 3610035 w 12192001"/>
              <a:gd name="connsiteY180" fmla="*/ 1986019 h 2344739"/>
              <a:gd name="connsiteX181" fmla="*/ 3603855 w 12192001"/>
              <a:gd name="connsiteY181" fmla="*/ 1987381 h 2344739"/>
              <a:gd name="connsiteX182" fmla="*/ 3594736 w 12192001"/>
              <a:gd name="connsiteY182" fmla="*/ 1987545 h 2344739"/>
              <a:gd name="connsiteX183" fmla="*/ 3594501 w 12192001"/>
              <a:gd name="connsiteY183" fmla="*/ 1987276 h 2344739"/>
              <a:gd name="connsiteX184" fmla="*/ 3585978 w 12192001"/>
              <a:gd name="connsiteY184" fmla="*/ 1987966 h 2344739"/>
              <a:gd name="connsiteX185" fmla="*/ 3536135 w 12192001"/>
              <a:gd name="connsiteY185" fmla="*/ 1978267 h 2344739"/>
              <a:gd name="connsiteX186" fmla="*/ 3473223 w 12192001"/>
              <a:gd name="connsiteY186" fmla="*/ 1974606 h 2344739"/>
              <a:gd name="connsiteX187" fmla="*/ 3400728 w 12192001"/>
              <a:gd name="connsiteY187" fmla="*/ 1962558 h 2344739"/>
              <a:gd name="connsiteX188" fmla="*/ 3363888 w 12192001"/>
              <a:gd name="connsiteY188" fmla="*/ 1979510 h 2344739"/>
              <a:gd name="connsiteX189" fmla="*/ 3344026 w 12192001"/>
              <a:gd name="connsiteY189" fmla="*/ 1981192 h 2344739"/>
              <a:gd name="connsiteX190" fmla="*/ 3341698 w 12192001"/>
              <a:gd name="connsiteY190" fmla="*/ 1980217 h 2344739"/>
              <a:gd name="connsiteX191" fmla="*/ 3262356 w 12192001"/>
              <a:gd name="connsiteY191" fmla="*/ 1986094 h 2344739"/>
              <a:gd name="connsiteX192" fmla="*/ 3142556 w 12192001"/>
              <a:gd name="connsiteY192" fmla="*/ 1993869 h 2344739"/>
              <a:gd name="connsiteX193" fmla="*/ 3030291 w 12192001"/>
              <a:gd name="connsiteY193" fmla="*/ 1996512 h 2344739"/>
              <a:gd name="connsiteX194" fmla="*/ 2781569 w 12192001"/>
              <a:gd name="connsiteY194" fmla="*/ 2018333 h 2344739"/>
              <a:gd name="connsiteX195" fmla="*/ 2646527 w 12192001"/>
              <a:gd name="connsiteY195" fmla="*/ 2028869 h 2344739"/>
              <a:gd name="connsiteX196" fmla="*/ 2568028 w 12192001"/>
              <a:gd name="connsiteY196" fmla="*/ 2002628 h 2344739"/>
              <a:gd name="connsiteX197" fmla="*/ 2443255 w 12192001"/>
              <a:gd name="connsiteY197" fmla="*/ 2016529 h 2344739"/>
              <a:gd name="connsiteX198" fmla="*/ 2315112 w 12192001"/>
              <a:gd name="connsiteY198" fmla="*/ 2024996 h 2344739"/>
              <a:gd name="connsiteX199" fmla="*/ 2208578 w 12192001"/>
              <a:gd name="connsiteY199" fmla="*/ 2019763 h 2344739"/>
              <a:gd name="connsiteX200" fmla="*/ 2094665 w 12192001"/>
              <a:gd name="connsiteY200" fmla="*/ 2003052 h 2344739"/>
              <a:gd name="connsiteX201" fmla="*/ 1997356 w 12192001"/>
              <a:gd name="connsiteY201" fmla="*/ 1995032 h 2344739"/>
              <a:gd name="connsiteX202" fmla="*/ 1928172 w 12192001"/>
              <a:gd name="connsiteY202" fmla="*/ 2016977 h 2344739"/>
              <a:gd name="connsiteX203" fmla="*/ 1921650 w 12192001"/>
              <a:gd name="connsiteY203" fmla="*/ 2012146 h 2344739"/>
              <a:gd name="connsiteX204" fmla="*/ 1873080 w 12192001"/>
              <a:gd name="connsiteY204" fmla="*/ 2013741 h 2344739"/>
              <a:gd name="connsiteX205" fmla="*/ 1786655 w 12192001"/>
              <a:gd name="connsiteY205" fmla="*/ 2041363 h 2344739"/>
              <a:gd name="connsiteX206" fmla="*/ 1738204 w 12192001"/>
              <a:gd name="connsiteY206" fmla="*/ 2036312 h 2344739"/>
              <a:gd name="connsiteX207" fmla="*/ 1675071 w 12192001"/>
              <a:gd name="connsiteY207" fmla="*/ 2019963 h 2344739"/>
              <a:gd name="connsiteX208" fmla="*/ 1608669 w 12192001"/>
              <a:gd name="connsiteY208" fmla="*/ 2013066 h 2344739"/>
              <a:gd name="connsiteX209" fmla="*/ 1496110 w 12192001"/>
              <a:gd name="connsiteY209" fmla="*/ 1987476 h 2344739"/>
              <a:gd name="connsiteX210" fmla="*/ 1149979 w 12192001"/>
              <a:gd name="connsiteY210" fmla="*/ 1938041 h 2344739"/>
              <a:gd name="connsiteX211" fmla="*/ 858269 w 12192001"/>
              <a:gd name="connsiteY211" fmla="*/ 1928608 h 2344739"/>
              <a:gd name="connsiteX212" fmla="*/ 837540 w 12192001"/>
              <a:gd name="connsiteY212" fmla="*/ 1929821 h 2344739"/>
              <a:gd name="connsiteX213" fmla="*/ 816809 w 12192001"/>
              <a:gd name="connsiteY213" fmla="*/ 1927857 h 2344739"/>
              <a:gd name="connsiteX214" fmla="*/ 811506 w 12192001"/>
              <a:gd name="connsiteY214" fmla="*/ 1930751 h 2344739"/>
              <a:gd name="connsiteX215" fmla="*/ 797041 w 12192001"/>
              <a:gd name="connsiteY215" fmla="*/ 1930446 h 2344739"/>
              <a:gd name="connsiteX216" fmla="*/ 767901 w 12192001"/>
              <a:gd name="connsiteY216" fmla="*/ 1932653 h 2344739"/>
              <a:gd name="connsiteX217" fmla="*/ 763053 w 12192001"/>
              <a:gd name="connsiteY217" fmla="*/ 1930432 h 2344739"/>
              <a:gd name="connsiteX218" fmla="*/ 720047 w 12192001"/>
              <a:gd name="connsiteY218" fmla="*/ 1929661 h 2344739"/>
              <a:gd name="connsiteX219" fmla="*/ 719742 w 12192001"/>
              <a:gd name="connsiteY219" fmla="*/ 1928399 h 2344739"/>
              <a:gd name="connsiteX220" fmla="*/ 708875 w 12192001"/>
              <a:gd name="connsiteY220" fmla="*/ 1922722 h 2344739"/>
              <a:gd name="connsiteX221" fmla="*/ 596792 w 12192001"/>
              <a:gd name="connsiteY221" fmla="*/ 1879864 h 2344739"/>
              <a:gd name="connsiteX222" fmla="*/ 578535 w 12192001"/>
              <a:gd name="connsiteY222" fmla="*/ 1877212 h 2344739"/>
              <a:gd name="connsiteX223" fmla="*/ 571717 w 12192001"/>
              <a:gd name="connsiteY223" fmla="*/ 1877401 h 2344739"/>
              <a:gd name="connsiteX224" fmla="*/ 445099 w 12192001"/>
              <a:gd name="connsiteY224" fmla="*/ 1839371 h 2344739"/>
              <a:gd name="connsiteX225" fmla="*/ 404015 w 12192001"/>
              <a:gd name="connsiteY225" fmla="*/ 1833548 h 2344739"/>
              <a:gd name="connsiteX226" fmla="*/ 292435 w 12192001"/>
              <a:gd name="connsiteY226" fmla="*/ 1812852 h 2344739"/>
              <a:gd name="connsiteX227" fmla="*/ 118381 w 12192001"/>
              <a:gd name="connsiteY227" fmla="*/ 1761047 h 2344739"/>
              <a:gd name="connsiteX228" fmla="*/ 15526 w 12192001"/>
              <a:gd name="connsiteY228" fmla="*/ 1758191 h 2344739"/>
              <a:gd name="connsiteX229" fmla="*/ 2 w 12192001"/>
              <a:gd name="connsiteY229" fmla="*/ 1752722 h 2344739"/>
              <a:gd name="connsiteX230" fmla="*/ 1 w 12192001"/>
              <a:gd name="connsiteY230" fmla="*/ 762497 h 2344739"/>
              <a:gd name="connsiteX231" fmla="*/ 0 w 12192001"/>
              <a:gd name="connsiteY231" fmla="*/ 762497 h 2344739"/>
              <a:gd name="connsiteX232" fmla="*/ 0 w 12192001"/>
              <a:gd name="connsiteY232" fmla="*/ 222213 h 2344739"/>
              <a:gd name="connsiteX233" fmla="*/ 0 w 12192001"/>
              <a:gd name="connsiteY233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13812 w 12192001"/>
              <a:gd name="connsiteY70" fmla="*/ 1919069 h 2344739"/>
              <a:gd name="connsiteX71" fmla="*/ 9053453 w 12192001"/>
              <a:gd name="connsiteY71" fmla="*/ 1910755 h 2344739"/>
              <a:gd name="connsiteX72" fmla="*/ 9005486 w 12192001"/>
              <a:gd name="connsiteY72" fmla="*/ 1914040 h 2344739"/>
              <a:gd name="connsiteX73" fmla="*/ 9005201 w 12192001"/>
              <a:gd name="connsiteY73" fmla="*/ 1913800 h 2344739"/>
              <a:gd name="connsiteX74" fmla="*/ 8996232 w 12192001"/>
              <a:gd name="connsiteY74" fmla="*/ 1915011 h 2344739"/>
              <a:gd name="connsiteX75" fmla="*/ 8990394 w 12192001"/>
              <a:gd name="connsiteY75" fmla="*/ 1917072 h 2344739"/>
              <a:gd name="connsiteX76" fmla="*/ 8974337 w 12192001"/>
              <a:gd name="connsiteY76" fmla="*/ 1920298 h 2344739"/>
              <a:gd name="connsiteX77" fmla="*/ 8968011 w 12192001"/>
              <a:gd name="connsiteY77" fmla="*/ 1919598 h 2344739"/>
              <a:gd name="connsiteX78" fmla="*/ 8963048 w 12192001"/>
              <a:gd name="connsiteY78" fmla="*/ 1917373 h 2344739"/>
              <a:gd name="connsiteX79" fmla="*/ 8928988 w 12192001"/>
              <a:gd name="connsiteY79" fmla="*/ 1914185 h 2344739"/>
              <a:gd name="connsiteX80" fmla="*/ 8752444 w 12192001"/>
              <a:gd name="connsiteY80" fmla="*/ 1933417 h 2344739"/>
              <a:gd name="connsiteX81" fmla="*/ 8707847 w 12192001"/>
              <a:gd name="connsiteY81" fmla="*/ 1935518 h 2344739"/>
              <a:gd name="connsiteX82" fmla="*/ 8596071 w 12192001"/>
              <a:gd name="connsiteY82" fmla="*/ 1944090 h 2344739"/>
              <a:gd name="connsiteX83" fmla="*/ 8525230 w 12192001"/>
              <a:gd name="connsiteY83" fmla="*/ 1929248 h 2344739"/>
              <a:gd name="connsiteX84" fmla="*/ 8510983 w 12192001"/>
              <a:gd name="connsiteY84" fmla="*/ 1935163 h 2344739"/>
              <a:gd name="connsiteX85" fmla="*/ 8506167 w 12192001"/>
              <a:gd name="connsiteY85" fmla="*/ 1938164 h 2344739"/>
              <a:gd name="connsiteX86" fmla="*/ 8497968 w 12192001"/>
              <a:gd name="connsiteY86" fmla="*/ 1940902 h 2344739"/>
              <a:gd name="connsiteX87" fmla="*/ 8497594 w 12192001"/>
              <a:gd name="connsiteY87" fmla="*/ 1940723 h 2344739"/>
              <a:gd name="connsiteX88" fmla="*/ 8490249 w 12192001"/>
              <a:gd name="connsiteY88" fmla="*/ 1943773 h 2344739"/>
              <a:gd name="connsiteX89" fmla="*/ 8367182 w 12192001"/>
              <a:gd name="connsiteY89" fmla="*/ 1957815 h 2344739"/>
              <a:gd name="connsiteX90" fmla="*/ 8353799 w 12192001"/>
              <a:gd name="connsiteY90" fmla="*/ 1958009 h 2344739"/>
              <a:gd name="connsiteX91" fmla="*/ 8352373 w 12192001"/>
              <a:gd name="connsiteY91" fmla="*/ 1957169 h 2344739"/>
              <a:gd name="connsiteX92" fmla="*/ 8320104 w 12192001"/>
              <a:gd name="connsiteY92" fmla="*/ 1974587 h 2344739"/>
              <a:gd name="connsiteX93" fmla="*/ 8314433 w 12192001"/>
              <a:gd name="connsiteY93" fmla="*/ 1974913 h 2344739"/>
              <a:gd name="connsiteX94" fmla="*/ 8295174 w 12192001"/>
              <a:gd name="connsiteY94" fmla="*/ 1988808 h 2344739"/>
              <a:gd name="connsiteX95" fmla="*/ 8284276 w 12192001"/>
              <a:gd name="connsiteY95" fmla="*/ 1994631 h 2344739"/>
              <a:gd name="connsiteX96" fmla="*/ 8283150 w 12192001"/>
              <a:gd name="connsiteY96" fmla="*/ 1999074 h 2344739"/>
              <a:gd name="connsiteX97" fmla="*/ 8266076 w 12192001"/>
              <a:gd name="connsiteY97" fmla="*/ 2006249 h 2344739"/>
              <a:gd name="connsiteX98" fmla="*/ 8263377 w 12192001"/>
              <a:gd name="connsiteY98" fmla="*/ 2006019 h 2344739"/>
              <a:gd name="connsiteX99" fmla="*/ 8252033 w 12192001"/>
              <a:gd name="connsiteY99" fmla="*/ 2015862 h 2344739"/>
              <a:gd name="connsiteX100" fmla="*/ 8245834 w 12192001"/>
              <a:gd name="connsiteY100" fmla="*/ 2028854 h 2344739"/>
              <a:gd name="connsiteX101" fmla="*/ 8090272 w 12192001"/>
              <a:gd name="connsiteY101" fmla="*/ 2075015 h 2344739"/>
              <a:gd name="connsiteX102" fmla="*/ 7905407 w 12192001"/>
              <a:gd name="connsiteY102" fmla="*/ 2116988 h 2344739"/>
              <a:gd name="connsiteX103" fmla="*/ 7718745 w 12192001"/>
              <a:gd name="connsiteY103" fmla="*/ 2142703 h 2344739"/>
              <a:gd name="connsiteX104" fmla="*/ 7614347 w 12192001"/>
              <a:gd name="connsiteY104" fmla="*/ 2139232 h 2344739"/>
              <a:gd name="connsiteX105" fmla="*/ 7527543 w 12192001"/>
              <a:gd name="connsiteY105" fmla="*/ 2145060 h 2344739"/>
              <a:gd name="connsiteX106" fmla="*/ 7519571 w 12192001"/>
              <a:gd name="connsiteY106" fmla="*/ 2147613 h 2344739"/>
              <a:gd name="connsiteX107" fmla="*/ 7507411 w 12192001"/>
              <a:gd name="connsiteY107" fmla="*/ 2148948 h 2344739"/>
              <a:gd name="connsiteX108" fmla="*/ 7507040 w 12192001"/>
              <a:gd name="connsiteY108" fmla="*/ 2148621 h 2344739"/>
              <a:gd name="connsiteX109" fmla="*/ 7495795 w 12192001"/>
              <a:gd name="connsiteY109" fmla="*/ 2150573 h 2344739"/>
              <a:gd name="connsiteX110" fmla="*/ 7405391 w 12192001"/>
              <a:gd name="connsiteY110" fmla="*/ 2142468 h 2344739"/>
              <a:gd name="connsiteX111" fmla="*/ 7312180 w 12192001"/>
              <a:gd name="connsiteY111" fmla="*/ 2132873 h 2344739"/>
              <a:gd name="connsiteX112" fmla="*/ 7310853 w 12192001"/>
              <a:gd name="connsiteY112" fmla="*/ 2131431 h 2344739"/>
              <a:gd name="connsiteX113" fmla="*/ 7218559 w 12192001"/>
              <a:gd name="connsiteY113" fmla="*/ 2156680 h 2344739"/>
              <a:gd name="connsiteX114" fmla="*/ 7201101 w 12192001"/>
              <a:gd name="connsiteY114" fmla="*/ 2161230 h 2344739"/>
              <a:gd name="connsiteX115" fmla="*/ 7197004 w 12192001"/>
              <a:gd name="connsiteY115" fmla="*/ 2166588 h 2344739"/>
              <a:gd name="connsiteX116" fmla="*/ 7170808 w 12192001"/>
              <a:gd name="connsiteY116" fmla="*/ 2171236 h 2344739"/>
              <a:gd name="connsiteX117" fmla="*/ 7096988 w 12192001"/>
              <a:gd name="connsiteY117" fmla="*/ 2183464 h 2344739"/>
              <a:gd name="connsiteX118" fmla="*/ 7018496 w 12192001"/>
              <a:gd name="connsiteY118" fmla="*/ 2183090 h 2344739"/>
              <a:gd name="connsiteX119" fmla="*/ 6904146 w 12192001"/>
              <a:gd name="connsiteY119" fmla="*/ 2212596 h 2344739"/>
              <a:gd name="connsiteX120" fmla="*/ 6708222 w 12192001"/>
              <a:gd name="connsiteY120" fmla="*/ 2240551 h 2344739"/>
              <a:gd name="connsiteX121" fmla="*/ 6549454 w 12192001"/>
              <a:gd name="connsiteY121" fmla="*/ 2269327 h 2344739"/>
              <a:gd name="connsiteX122" fmla="*/ 6317560 w 12192001"/>
              <a:gd name="connsiteY122" fmla="*/ 2316127 h 2344739"/>
              <a:gd name="connsiteX123" fmla="*/ 6168674 w 12192001"/>
              <a:gd name="connsiteY123" fmla="*/ 2318214 h 2344739"/>
              <a:gd name="connsiteX124" fmla="*/ 6073848 w 12192001"/>
              <a:gd name="connsiteY124" fmla="*/ 2338676 h 2344739"/>
              <a:gd name="connsiteX125" fmla="*/ 6068529 w 12192001"/>
              <a:gd name="connsiteY125" fmla="*/ 2337139 h 2344739"/>
              <a:gd name="connsiteX126" fmla="*/ 6048638 w 12192001"/>
              <a:gd name="connsiteY126" fmla="*/ 2337822 h 2344739"/>
              <a:gd name="connsiteX127" fmla="*/ 6041285 w 12192001"/>
              <a:gd name="connsiteY127" fmla="*/ 2329473 h 2344739"/>
              <a:gd name="connsiteX128" fmla="*/ 6010090 w 12192001"/>
              <a:gd name="connsiteY128" fmla="*/ 2324380 h 2344739"/>
              <a:gd name="connsiteX129" fmla="*/ 5957375 w 12192001"/>
              <a:gd name="connsiteY129" fmla="*/ 2328024 h 2344739"/>
              <a:gd name="connsiteX130" fmla="*/ 5758919 w 12192001"/>
              <a:gd name="connsiteY130" fmla="*/ 2343716 h 2344739"/>
              <a:gd name="connsiteX131" fmla="*/ 5626960 w 12192001"/>
              <a:gd name="connsiteY131" fmla="*/ 2344739 h 2344739"/>
              <a:gd name="connsiteX132" fmla="*/ 5470906 w 12192001"/>
              <a:gd name="connsiteY132" fmla="*/ 2330719 h 2344739"/>
              <a:gd name="connsiteX133" fmla="*/ 5432761 w 12192001"/>
              <a:gd name="connsiteY133" fmla="*/ 2319466 h 2344739"/>
              <a:gd name="connsiteX134" fmla="*/ 5381669 w 12192001"/>
              <a:gd name="connsiteY134" fmla="*/ 2301764 h 2344739"/>
              <a:gd name="connsiteX135" fmla="*/ 5261764 w 12192001"/>
              <a:gd name="connsiteY135" fmla="*/ 2281347 h 2344739"/>
              <a:gd name="connsiteX136" fmla="*/ 5222961 w 12192001"/>
              <a:gd name="connsiteY136" fmla="*/ 2270223 h 2344739"/>
              <a:gd name="connsiteX137" fmla="*/ 5174660 w 12192001"/>
              <a:gd name="connsiteY137" fmla="*/ 2267233 h 2344739"/>
              <a:gd name="connsiteX138" fmla="*/ 5156554 w 12192001"/>
              <a:gd name="connsiteY138" fmla="*/ 2260010 h 2344739"/>
              <a:gd name="connsiteX139" fmla="*/ 5142599 w 12192001"/>
              <a:gd name="connsiteY139" fmla="*/ 2256610 h 2344739"/>
              <a:gd name="connsiteX140" fmla="*/ 5139596 w 12192001"/>
              <a:gd name="connsiteY140" fmla="*/ 2254509 h 2344739"/>
              <a:gd name="connsiteX141" fmla="*/ 5121659 w 12192001"/>
              <a:gd name="connsiteY141" fmla="*/ 2243656 h 2344739"/>
              <a:gd name="connsiteX142" fmla="*/ 5065790 w 12192001"/>
              <a:gd name="connsiteY142" fmla="*/ 2250227 h 2344739"/>
              <a:gd name="connsiteX143" fmla="*/ 5011514 w 12192001"/>
              <a:gd name="connsiteY143" fmla="*/ 2233846 h 2344739"/>
              <a:gd name="connsiteX144" fmla="*/ 4840441 w 12192001"/>
              <a:gd name="connsiteY144" fmla="*/ 2209829 h 2344739"/>
              <a:gd name="connsiteX145" fmla="*/ 4762447 w 12192001"/>
              <a:gd name="connsiteY145" fmla="*/ 2182061 h 2344739"/>
              <a:gd name="connsiteX146" fmla="*/ 4723186 w 12192001"/>
              <a:gd name="connsiteY146" fmla="*/ 2173047 h 2344739"/>
              <a:gd name="connsiteX147" fmla="*/ 4721176 w 12192001"/>
              <a:gd name="connsiteY147" fmla="*/ 2172298 h 2344739"/>
              <a:gd name="connsiteX148" fmla="*/ 4722111 w 12192001"/>
              <a:gd name="connsiteY148" fmla="*/ 2172087 h 2344739"/>
              <a:gd name="connsiteX149" fmla="*/ 4717202 w 12192001"/>
              <a:gd name="connsiteY149" fmla="*/ 2170817 h 2344739"/>
              <a:gd name="connsiteX150" fmla="*/ 4721176 w 12192001"/>
              <a:gd name="connsiteY150" fmla="*/ 2172298 h 2344739"/>
              <a:gd name="connsiteX151" fmla="*/ 4715526 w 12192001"/>
              <a:gd name="connsiteY151" fmla="*/ 2173573 h 2344739"/>
              <a:gd name="connsiteX152" fmla="*/ 4515814 w 12192001"/>
              <a:gd name="connsiteY152" fmla="*/ 2163671 h 2344739"/>
              <a:gd name="connsiteX153" fmla="*/ 4428543 w 12192001"/>
              <a:gd name="connsiteY153" fmla="*/ 2153020 h 2344739"/>
              <a:gd name="connsiteX154" fmla="*/ 4362875 w 12192001"/>
              <a:gd name="connsiteY154" fmla="*/ 2151674 h 2344739"/>
              <a:gd name="connsiteX155" fmla="*/ 4316966 w 12192001"/>
              <a:gd name="connsiteY155" fmla="*/ 2158289 h 2344739"/>
              <a:gd name="connsiteX156" fmla="*/ 4315110 w 12192001"/>
              <a:gd name="connsiteY156" fmla="*/ 2156948 h 2344739"/>
              <a:gd name="connsiteX157" fmla="*/ 4295144 w 12192001"/>
              <a:gd name="connsiteY157" fmla="*/ 2155069 h 2344739"/>
              <a:gd name="connsiteX158" fmla="*/ 4290064 w 12192001"/>
              <a:gd name="connsiteY158" fmla="*/ 2157986 h 2344739"/>
              <a:gd name="connsiteX159" fmla="*/ 4276142 w 12192001"/>
              <a:gd name="connsiteY159" fmla="*/ 2157740 h 2344739"/>
              <a:gd name="connsiteX160" fmla="*/ 4248117 w 12192001"/>
              <a:gd name="connsiteY160" fmla="*/ 2160064 h 2344739"/>
              <a:gd name="connsiteX161" fmla="*/ 4202051 w 12192001"/>
              <a:gd name="connsiteY161" fmla="*/ 2157269 h 2344739"/>
              <a:gd name="connsiteX162" fmla="*/ 4201745 w 12192001"/>
              <a:gd name="connsiteY162" fmla="*/ 2156010 h 2344739"/>
              <a:gd name="connsiteX163" fmla="*/ 4191248 w 12192001"/>
              <a:gd name="connsiteY163" fmla="*/ 2150376 h 2344739"/>
              <a:gd name="connsiteX164" fmla="*/ 4142745 w 12192001"/>
              <a:gd name="connsiteY164" fmla="*/ 2134511 h 2344739"/>
              <a:gd name="connsiteX165" fmla="*/ 4083097 w 12192001"/>
              <a:gd name="connsiteY165" fmla="*/ 2107978 h 2344739"/>
              <a:gd name="connsiteX166" fmla="*/ 4074546 w 12192001"/>
              <a:gd name="connsiteY166" fmla="*/ 2107143 h 2344739"/>
              <a:gd name="connsiteX167" fmla="*/ 4074427 w 12192001"/>
              <a:gd name="connsiteY167" fmla="*/ 2106844 h 2344739"/>
              <a:gd name="connsiteX168" fmla="*/ 4065510 w 12192001"/>
              <a:gd name="connsiteY168" fmla="*/ 2105400 h 2344739"/>
              <a:gd name="connsiteX169" fmla="*/ 4058954 w 12192001"/>
              <a:gd name="connsiteY169" fmla="*/ 2105618 h 2344739"/>
              <a:gd name="connsiteX170" fmla="*/ 4042364 w 12192001"/>
              <a:gd name="connsiteY170" fmla="*/ 2103997 h 2344739"/>
              <a:gd name="connsiteX171" fmla="*/ 4036997 w 12192001"/>
              <a:gd name="connsiteY171" fmla="*/ 2101563 h 2344739"/>
              <a:gd name="connsiteX172" fmla="*/ 4035363 w 12192001"/>
              <a:gd name="connsiteY172" fmla="*/ 2097896 h 2344739"/>
              <a:gd name="connsiteX173" fmla="*/ 4033778 w 12192001"/>
              <a:gd name="connsiteY173" fmla="*/ 2098131 h 2344739"/>
              <a:gd name="connsiteX174" fmla="*/ 4004538 w 12192001"/>
              <a:gd name="connsiteY174" fmla="*/ 2085563 h 2344739"/>
              <a:gd name="connsiteX175" fmla="*/ 3936846 w 12192001"/>
              <a:gd name="connsiteY175" fmla="*/ 2068106 h 2344739"/>
              <a:gd name="connsiteX176" fmla="*/ 3897275 w 12192001"/>
              <a:gd name="connsiteY176" fmla="*/ 2062451 h 2344739"/>
              <a:gd name="connsiteX177" fmla="*/ 3789760 w 12192001"/>
              <a:gd name="connsiteY177" fmla="*/ 2042213 h 2344739"/>
              <a:gd name="connsiteX178" fmla="*/ 3682513 w 12192001"/>
              <a:gd name="connsiteY178" fmla="*/ 2018290 h 2344739"/>
              <a:gd name="connsiteX179" fmla="*/ 3610035 w 12192001"/>
              <a:gd name="connsiteY179" fmla="*/ 1986019 h 2344739"/>
              <a:gd name="connsiteX180" fmla="*/ 3603855 w 12192001"/>
              <a:gd name="connsiteY180" fmla="*/ 1987381 h 2344739"/>
              <a:gd name="connsiteX181" fmla="*/ 3594736 w 12192001"/>
              <a:gd name="connsiteY181" fmla="*/ 1987545 h 2344739"/>
              <a:gd name="connsiteX182" fmla="*/ 3594501 w 12192001"/>
              <a:gd name="connsiteY182" fmla="*/ 1987276 h 2344739"/>
              <a:gd name="connsiteX183" fmla="*/ 3585978 w 12192001"/>
              <a:gd name="connsiteY183" fmla="*/ 1987966 h 2344739"/>
              <a:gd name="connsiteX184" fmla="*/ 3536135 w 12192001"/>
              <a:gd name="connsiteY184" fmla="*/ 1978267 h 2344739"/>
              <a:gd name="connsiteX185" fmla="*/ 3473223 w 12192001"/>
              <a:gd name="connsiteY185" fmla="*/ 1974606 h 2344739"/>
              <a:gd name="connsiteX186" fmla="*/ 3400728 w 12192001"/>
              <a:gd name="connsiteY186" fmla="*/ 1962558 h 2344739"/>
              <a:gd name="connsiteX187" fmla="*/ 3363888 w 12192001"/>
              <a:gd name="connsiteY187" fmla="*/ 1979510 h 2344739"/>
              <a:gd name="connsiteX188" fmla="*/ 3344026 w 12192001"/>
              <a:gd name="connsiteY188" fmla="*/ 1981192 h 2344739"/>
              <a:gd name="connsiteX189" fmla="*/ 3341698 w 12192001"/>
              <a:gd name="connsiteY189" fmla="*/ 1980217 h 2344739"/>
              <a:gd name="connsiteX190" fmla="*/ 3262356 w 12192001"/>
              <a:gd name="connsiteY190" fmla="*/ 1986094 h 2344739"/>
              <a:gd name="connsiteX191" fmla="*/ 3142556 w 12192001"/>
              <a:gd name="connsiteY191" fmla="*/ 1993869 h 2344739"/>
              <a:gd name="connsiteX192" fmla="*/ 3030291 w 12192001"/>
              <a:gd name="connsiteY192" fmla="*/ 1996512 h 2344739"/>
              <a:gd name="connsiteX193" fmla="*/ 2781569 w 12192001"/>
              <a:gd name="connsiteY193" fmla="*/ 2018333 h 2344739"/>
              <a:gd name="connsiteX194" fmla="*/ 2646527 w 12192001"/>
              <a:gd name="connsiteY194" fmla="*/ 2028869 h 2344739"/>
              <a:gd name="connsiteX195" fmla="*/ 2568028 w 12192001"/>
              <a:gd name="connsiteY195" fmla="*/ 2002628 h 2344739"/>
              <a:gd name="connsiteX196" fmla="*/ 2443255 w 12192001"/>
              <a:gd name="connsiteY196" fmla="*/ 2016529 h 2344739"/>
              <a:gd name="connsiteX197" fmla="*/ 2315112 w 12192001"/>
              <a:gd name="connsiteY197" fmla="*/ 2024996 h 2344739"/>
              <a:gd name="connsiteX198" fmla="*/ 2208578 w 12192001"/>
              <a:gd name="connsiteY198" fmla="*/ 2019763 h 2344739"/>
              <a:gd name="connsiteX199" fmla="*/ 2094665 w 12192001"/>
              <a:gd name="connsiteY199" fmla="*/ 2003052 h 2344739"/>
              <a:gd name="connsiteX200" fmla="*/ 1997356 w 12192001"/>
              <a:gd name="connsiteY200" fmla="*/ 1995032 h 2344739"/>
              <a:gd name="connsiteX201" fmla="*/ 1928172 w 12192001"/>
              <a:gd name="connsiteY201" fmla="*/ 2016977 h 2344739"/>
              <a:gd name="connsiteX202" fmla="*/ 1921650 w 12192001"/>
              <a:gd name="connsiteY202" fmla="*/ 2012146 h 2344739"/>
              <a:gd name="connsiteX203" fmla="*/ 1873080 w 12192001"/>
              <a:gd name="connsiteY203" fmla="*/ 2013741 h 2344739"/>
              <a:gd name="connsiteX204" fmla="*/ 1786655 w 12192001"/>
              <a:gd name="connsiteY204" fmla="*/ 2041363 h 2344739"/>
              <a:gd name="connsiteX205" fmla="*/ 1738204 w 12192001"/>
              <a:gd name="connsiteY205" fmla="*/ 2036312 h 2344739"/>
              <a:gd name="connsiteX206" fmla="*/ 1675071 w 12192001"/>
              <a:gd name="connsiteY206" fmla="*/ 2019963 h 2344739"/>
              <a:gd name="connsiteX207" fmla="*/ 1608669 w 12192001"/>
              <a:gd name="connsiteY207" fmla="*/ 2013066 h 2344739"/>
              <a:gd name="connsiteX208" fmla="*/ 1496110 w 12192001"/>
              <a:gd name="connsiteY208" fmla="*/ 1987476 h 2344739"/>
              <a:gd name="connsiteX209" fmla="*/ 1149979 w 12192001"/>
              <a:gd name="connsiteY209" fmla="*/ 1938041 h 2344739"/>
              <a:gd name="connsiteX210" fmla="*/ 858269 w 12192001"/>
              <a:gd name="connsiteY210" fmla="*/ 1928608 h 2344739"/>
              <a:gd name="connsiteX211" fmla="*/ 837540 w 12192001"/>
              <a:gd name="connsiteY211" fmla="*/ 1929821 h 2344739"/>
              <a:gd name="connsiteX212" fmla="*/ 816809 w 12192001"/>
              <a:gd name="connsiteY212" fmla="*/ 1927857 h 2344739"/>
              <a:gd name="connsiteX213" fmla="*/ 811506 w 12192001"/>
              <a:gd name="connsiteY213" fmla="*/ 1930751 h 2344739"/>
              <a:gd name="connsiteX214" fmla="*/ 797041 w 12192001"/>
              <a:gd name="connsiteY214" fmla="*/ 1930446 h 2344739"/>
              <a:gd name="connsiteX215" fmla="*/ 767901 w 12192001"/>
              <a:gd name="connsiteY215" fmla="*/ 1932653 h 2344739"/>
              <a:gd name="connsiteX216" fmla="*/ 763053 w 12192001"/>
              <a:gd name="connsiteY216" fmla="*/ 1930432 h 2344739"/>
              <a:gd name="connsiteX217" fmla="*/ 720047 w 12192001"/>
              <a:gd name="connsiteY217" fmla="*/ 1929661 h 2344739"/>
              <a:gd name="connsiteX218" fmla="*/ 719742 w 12192001"/>
              <a:gd name="connsiteY218" fmla="*/ 1928399 h 2344739"/>
              <a:gd name="connsiteX219" fmla="*/ 708875 w 12192001"/>
              <a:gd name="connsiteY219" fmla="*/ 1922722 h 2344739"/>
              <a:gd name="connsiteX220" fmla="*/ 596792 w 12192001"/>
              <a:gd name="connsiteY220" fmla="*/ 1879864 h 2344739"/>
              <a:gd name="connsiteX221" fmla="*/ 578535 w 12192001"/>
              <a:gd name="connsiteY221" fmla="*/ 1877212 h 2344739"/>
              <a:gd name="connsiteX222" fmla="*/ 571717 w 12192001"/>
              <a:gd name="connsiteY222" fmla="*/ 1877401 h 2344739"/>
              <a:gd name="connsiteX223" fmla="*/ 445099 w 12192001"/>
              <a:gd name="connsiteY223" fmla="*/ 1839371 h 2344739"/>
              <a:gd name="connsiteX224" fmla="*/ 404015 w 12192001"/>
              <a:gd name="connsiteY224" fmla="*/ 1833548 h 2344739"/>
              <a:gd name="connsiteX225" fmla="*/ 292435 w 12192001"/>
              <a:gd name="connsiteY225" fmla="*/ 1812852 h 2344739"/>
              <a:gd name="connsiteX226" fmla="*/ 118381 w 12192001"/>
              <a:gd name="connsiteY226" fmla="*/ 1761047 h 2344739"/>
              <a:gd name="connsiteX227" fmla="*/ 15526 w 12192001"/>
              <a:gd name="connsiteY227" fmla="*/ 1758191 h 2344739"/>
              <a:gd name="connsiteX228" fmla="*/ 2 w 12192001"/>
              <a:gd name="connsiteY228" fmla="*/ 1752722 h 2344739"/>
              <a:gd name="connsiteX229" fmla="*/ 1 w 12192001"/>
              <a:gd name="connsiteY229" fmla="*/ 762497 h 2344739"/>
              <a:gd name="connsiteX230" fmla="*/ 0 w 12192001"/>
              <a:gd name="connsiteY230" fmla="*/ 762497 h 2344739"/>
              <a:gd name="connsiteX231" fmla="*/ 0 w 12192001"/>
              <a:gd name="connsiteY231" fmla="*/ 222213 h 2344739"/>
              <a:gd name="connsiteX232" fmla="*/ 0 w 12192001"/>
              <a:gd name="connsiteY232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312180 w 12192001"/>
              <a:gd name="connsiteY110" fmla="*/ 2132873 h 2344739"/>
              <a:gd name="connsiteX111" fmla="*/ 7310853 w 12192001"/>
              <a:gd name="connsiteY111" fmla="*/ 2131431 h 2344739"/>
              <a:gd name="connsiteX112" fmla="*/ 7218559 w 12192001"/>
              <a:gd name="connsiteY112" fmla="*/ 2156680 h 2344739"/>
              <a:gd name="connsiteX113" fmla="*/ 7201101 w 12192001"/>
              <a:gd name="connsiteY113" fmla="*/ 2161230 h 2344739"/>
              <a:gd name="connsiteX114" fmla="*/ 7197004 w 12192001"/>
              <a:gd name="connsiteY114" fmla="*/ 2166588 h 2344739"/>
              <a:gd name="connsiteX115" fmla="*/ 7170808 w 12192001"/>
              <a:gd name="connsiteY115" fmla="*/ 2171236 h 2344739"/>
              <a:gd name="connsiteX116" fmla="*/ 7096988 w 12192001"/>
              <a:gd name="connsiteY116" fmla="*/ 2183464 h 2344739"/>
              <a:gd name="connsiteX117" fmla="*/ 7018496 w 12192001"/>
              <a:gd name="connsiteY117" fmla="*/ 2183090 h 2344739"/>
              <a:gd name="connsiteX118" fmla="*/ 6904146 w 12192001"/>
              <a:gd name="connsiteY118" fmla="*/ 2212596 h 2344739"/>
              <a:gd name="connsiteX119" fmla="*/ 6708222 w 12192001"/>
              <a:gd name="connsiteY119" fmla="*/ 2240551 h 2344739"/>
              <a:gd name="connsiteX120" fmla="*/ 6549454 w 12192001"/>
              <a:gd name="connsiteY120" fmla="*/ 2269327 h 2344739"/>
              <a:gd name="connsiteX121" fmla="*/ 6317560 w 12192001"/>
              <a:gd name="connsiteY121" fmla="*/ 2316127 h 2344739"/>
              <a:gd name="connsiteX122" fmla="*/ 6168674 w 12192001"/>
              <a:gd name="connsiteY122" fmla="*/ 2318214 h 2344739"/>
              <a:gd name="connsiteX123" fmla="*/ 6073848 w 12192001"/>
              <a:gd name="connsiteY123" fmla="*/ 2338676 h 2344739"/>
              <a:gd name="connsiteX124" fmla="*/ 6068529 w 12192001"/>
              <a:gd name="connsiteY124" fmla="*/ 2337139 h 2344739"/>
              <a:gd name="connsiteX125" fmla="*/ 6048638 w 12192001"/>
              <a:gd name="connsiteY125" fmla="*/ 2337822 h 2344739"/>
              <a:gd name="connsiteX126" fmla="*/ 6041285 w 12192001"/>
              <a:gd name="connsiteY126" fmla="*/ 2329473 h 2344739"/>
              <a:gd name="connsiteX127" fmla="*/ 6010090 w 12192001"/>
              <a:gd name="connsiteY127" fmla="*/ 2324380 h 2344739"/>
              <a:gd name="connsiteX128" fmla="*/ 5957375 w 12192001"/>
              <a:gd name="connsiteY128" fmla="*/ 2328024 h 2344739"/>
              <a:gd name="connsiteX129" fmla="*/ 5758919 w 12192001"/>
              <a:gd name="connsiteY129" fmla="*/ 2343716 h 2344739"/>
              <a:gd name="connsiteX130" fmla="*/ 5626960 w 12192001"/>
              <a:gd name="connsiteY130" fmla="*/ 2344739 h 2344739"/>
              <a:gd name="connsiteX131" fmla="*/ 5470906 w 12192001"/>
              <a:gd name="connsiteY131" fmla="*/ 2330719 h 2344739"/>
              <a:gd name="connsiteX132" fmla="*/ 5432761 w 12192001"/>
              <a:gd name="connsiteY132" fmla="*/ 2319466 h 2344739"/>
              <a:gd name="connsiteX133" fmla="*/ 5381669 w 12192001"/>
              <a:gd name="connsiteY133" fmla="*/ 2301764 h 2344739"/>
              <a:gd name="connsiteX134" fmla="*/ 5261764 w 12192001"/>
              <a:gd name="connsiteY134" fmla="*/ 2281347 h 2344739"/>
              <a:gd name="connsiteX135" fmla="*/ 5222961 w 12192001"/>
              <a:gd name="connsiteY135" fmla="*/ 2270223 h 2344739"/>
              <a:gd name="connsiteX136" fmla="*/ 5174660 w 12192001"/>
              <a:gd name="connsiteY136" fmla="*/ 2267233 h 2344739"/>
              <a:gd name="connsiteX137" fmla="*/ 5156554 w 12192001"/>
              <a:gd name="connsiteY137" fmla="*/ 2260010 h 2344739"/>
              <a:gd name="connsiteX138" fmla="*/ 5142599 w 12192001"/>
              <a:gd name="connsiteY138" fmla="*/ 2256610 h 2344739"/>
              <a:gd name="connsiteX139" fmla="*/ 5139596 w 12192001"/>
              <a:gd name="connsiteY139" fmla="*/ 2254509 h 2344739"/>
              <a:gd name="connsiteX140" fmla="*/ 5121659 w 12192001"/>
              <a:gd name="connsiteY140" fmla="*/ 2243656 h 2344739"/>
              <a:gd name="connsiteX141" fmla="*/ 5065790 w 12192001"/>
              <a:gd name="connsiteY141" fmla="*/ 2250227 h 2344739"/>
              <a:gd name="connsiteX142" fmla="*/ 5011514 w 12192001"/>
              <a:gd name="connsiteY142" fmla="*/ 2233846 h 2344739"/>
              <a:gd name="connsiteX143" fmla="*/ 4840441 w 12192001"/>
              <a:gd name="connsiteY143" fmla="*/ 2209829 h 2344739"/>
              <a:gd name="connsiteX144" fmla="*/ 4762447 w 12192001"/>
              <a:gd name="connsiteY144" fmla="*/ 2182061 h 2344739"/>
              <a:gd name="connsiteX145" fmla="*/ 4723186 w 12192001"/>
              <a:gd name="connsiteY145" fmla="*/ 2173047 h 2344739"/>
              <a:gd name="connsiteX146" fmla="*/ 4721176 w 12192001"/>
              <a:gd name="connsiteY146" fmla="*/ 2172298 h 2344739"/>
              <a:gd name="connsiteX147" fmla="*/ 4722111 w 12192001"/>
              <a:gd name="connsiteY147" fmla="*/ 2172087 h 2344739"/>
              <a:gd name="connsiteX148" fmla="*/ 4717202 w 12192001"/>
              <a:gd name="connsiteY148" fmla="*/ 2170817 h 2344739"/>
              <a:gd name="connsiteX149" fmla="*/ 4721176 w 12192001"/>
              <a:gd name="connsiteY149" fmla="*/ 2172298 h 2344739"/>
              <a:gd name="connsiteX150" fmla="*/ 4715526 w 12192001"/>
              <a:gd name="connsiteY150" fmla="*/ 2173573 h 2344739"/>
              <a:gd name="connsiteX151" fmla="*/ 4515814 w 12192001"/>
              <a:gd name="connsiteY151" fmla="*/ 2163671 h 2344739"/>
              <a:gd name="connsiteX152" fmla="*/ 4428543 w 12192001"/>
              <a:gd name="connsiteY152" fmla="*/ 2153020 h 2344739"/>
              <a:gd name="connsiteX153" fmla="*/ 4362875 w 12192001"/>
              <a:gd name="connsiteY153" fmla="*/ 2151674 h 2344739"/>
              <a:gd name="connsiteX154" fmla="*/ 4316966 w 12192001"/>
              <a:gd name="connsiteY154" fmla="*/ 2158289 h 2344739"/>
              <a:gd name="connsiteX155" fmla="*/ 4315110 w 12192001"/>
              <a:gd name="connsiteY155" fmla="*/ 2156948 h 2344739"/>
              <a:gd name="connsiteX156" fmla="*/ 4295144 w 12192001"/>
              <a:gd name="connsiteY156" fmla="*/ 2155069 h 2344739"/>
              <a:gd name="connsiteX157" fmla="*/ 4290064 w 12192001"/>
              <a:gd name="connsiteY157" fmla="*/ 2157986 h 2344739"/>
              <a:gd name="connsiteX158" fmla="*/ 4276142 w 12192001"/>
              <a:gd name="connsiteY158" fmla="*/ 2157740 h 2344739"/>
              <a:gd name="connsiteX159" fmla="*/ 4248117 w 12192001"/>
              <a:gd name="connsiteY159" fmla="*/ 2160064 h 2344739"/>
              <a:gd name="connsiteX160" fmla="*/ 4202051 w 12192001"/>
              <a:gd name="connsiteY160" fmla="*/ 2157269 h 2344739"/>
              <a:gd name="connsiteX161" fmla="*/ 4201745 w 12192001"/>
              <a:gd name="connsiteY161" fmla="*/ 2156010 h 2344739"/>
              <a:gd name="connsiteX162" fmla="*/ 4191248 w 12192001"/>
              <a:gd name="connsiteY162" fmla="*/ 2150376 h 2344739"/>
              <a:gd name="connsiteX163" fmla="*/ 4142745 w 12192001"/>
              <a:gd name="connsiteY163" fmla="*/ 2134511 h 2344739"/>
              <a:gd name="connsiteX164" fmla="*/ 4083097 w 12192001"/>
              <a:gd name="connsiteY164" fmla="*/ 2107978 h 2344739"/>
              <a:gd name="connsiteX165" fmla="*/ 4074546 w 12192001"/>
              <a:gd name="connsiteY165" fmla="*/ 2107143 h 2344739"/>
              <a:gd name="connsiteX166" fmla="*/ 4074427 w 12192001"/>
              <a:gd name="connsiteY166" fmla="*/ 2106844 h 2344739"/>
              <a:gd name="connsiteX167" fmla="*/ 4065510 w 12192001"/>
              <a:gd name="connsiteY167" fmla="*/ 2105400 h 2344739"/>
              <a:gd name="connsiteX168" fmla="*/ 4058954 w 12192001"/>
              <a:gd name="connsiteY168" fmla="*/ 2105618 h 2344739"/>
              <a:gd name="connsiteX169" fmla="*/ 4042364 w 12192001"/>
              <a:gd name="connsiteY169" fmla="*/ 2103997 h 2344739"/>
              <a:gd name="connsiteX170" fmla="*/ 4036997 w 12192001"/>
              <a:gd name="connsiteY170" fmla="*/ 2101563 h 2344739"/>
              <a:gd name="connsiteX171" fmla="*/ 4035363 w 12192001"/>
              <a:gd name="connsiteY171" fmla="*/ 2097896 h 2344739"/>
              <a:gd name="connsiteX172" fmla="*/ 4033778 w 12192001"/>
              <a:gd name="connsiteY172" fmla="*/ 2098131 h 2344739"/>
              <a:gd name="connsiteX173" fmla="*/ 4004538 w 12192001"/>
              <a:gd name="connsiteY173" fmla="*/ 2085563 h 2344739"/>
              <a:gd name="connsiteX174" fmla="*/ 3936846 w 12192001"/>
              <a:gd name="connsiteY174" fmla="*/ 2068106 h 2344739"/>
              <a:gd name="connsiteX175" fmla="*/ 3897275 w 12192001"/>
              <a:gd name="connsiteY175" fmla="*/ 2062451 h 2344739"/>
              <a:gd name="connsiteX176" fmla="*/ 3789760 w 12192001"/>
              <a:gd name="connsiteY176" fmla="*/ 2042213 h 2344739"/>
              <a:gd name="connsiteX177" fmla="*/ 3682513 w 12192001"/>
              <a:gd name="connsiteY177" fmla="*/ 2018290 h 2344739"/>
              <a:gd name="connsiteX178" fmla="*/ 3610035 w 12192001"/>
              <a:gd name="connsiteY178" fmla="*/ 1986019 h 2344739"/>
              <a:gd name="connsiteX179" fmla="*/ 3603855 w 12192001"/>
              <a:gd name="connsiteY179" fmla="*/ 1987381 h 2344739"/>
              <a:gd name="connsiteX180" fmla="*/ 3594736 w 12192001"/>
              <a:gd name="connsiteY180" fmla="*/ 1987545 h 2344739"/>
              <a:gd name="connsiteX181" fmla="*/ 3594501 w 12192001"/>
              <a:gd name="connsiteY181" fmla="*/ 1987276 h 2344739"/>
              <a:gd name="connsiteX182" fmla="*/ 3585978 w 12192001"/>
              <a:gd name="connsiteY182" fmla="*/ 1987966 h 2344739"/>
              <a:gd name="connsiteX183" fmla="*/ 3536135 w 12192001"/>
              <a:gd name="connsiteY183" fmla="*/ 1978267 h 2344739"/>
              <a:gd name="connsiteX184" fmla="*/ 3473223 w 12192001"/>
              <a:gd name="connsiteY184" fmla="*/ 1974606 h 2344739"/>
              <a:gd name="connsiteX185" fmla="*/ 3400728 w 12192001"/>
              <a:gd name="connsiteY185" fmla="*/ 1962558 h 2344739"/>
              <a:gd name="connsiteX186" fmla="*/ 3363888 w 12192001"/>
              <a:gd name="connsiteY186" fmla="*/ 1979510 h 2344739"/>
              <a:gd name="connsiteX187" fmla="*/ 3344026 w 12192001"/>
              <a:gd name="connsiteY187" fmla="*/ 1981192 h 2344739"/>
              <a:gd name="connsiteX188" fmla="*/ 3341698 w 12192001"/>
              <a:gd name="connsiteY188" fmla="*/ 1980217 h 2344739"/>
              <a:gd name="connsiteX189" fmla="*/ 3262356 w 12192001"/>
              <a:gd name="connsiteY189" fmla="*/ 1986094 h 2344739"/>
              <a:gd name="connsiteX190" fmla="*/ 3142556 w 12192001"/>
              <a:gd name="connsiteY190" fmla="*/ 1993869 h 2344739"/>
              <a:gd name="connsiteX191" fmla="*/ 3030291 w 12192001"/>
              <a:gd name="connsiteY191" fmla="*/ 1996512 h 2344739"/>
              <a:gd name="connsiteX192" fmla="*/ 2781569 w 12192001"/>
              <a:gd name="connsiteY192" fmla="*/ 2018333 h 2344739"/>
              <a:gd name="connsiteX193" fmla="*/ 2646527 w 12192001"/>
              <a:gd name="connsiteY193" fmla="*/ 2028869 h 2344739"/>
              <a:gd name="connsiteX194" fmla="*/ 2568028 w 12192001"/>
              <a:gd name="connsiteY194" fmla="*/ 2002628 h 2344739"/>
              <a:gd name="connsiteX195" fmla="*/ 2443255 w 12192001"/>
              <a:gd name="connsiteY195" fmla="*/ 2016529 h 2344739"/>
              <a:gd name="connsiteX196" fmla="*/ 2315112 w 12192001"/>
              <a:gd name="connsiteY196" fmla="*/ 2024996 h 2344739"/>
              <a:gd name="connsiteX197" fmla="*/ 2208578 w 12192001"/>
              <a:gd name="connsiteY197" fmla="*/ 2019763 h 2344739"/>
              <a:gd name="connsiteX198" fmla="*/ 2094665 w 12192001"/>
              <a:gd name="connsiteY198" fmla="*/ 2003052 h 2344739"/>
              <a:gd name="connsiteX199" fmla="*/ 1997356 w 12192001"/>
              <a:gd name="connsiteY199" fmla="*/ 1995032 h 2344739"/>
              <a:gd name="connsiteX200" fmla="*/ 1928172 w 12192001"/>
              <a:gd name="connsiteY200" fmla="*/ 2016977 h 2344739"/>
              <a:gd name="connsiteX201" fmla="*/ 1921650 w 12192001"/>
              <a:gd name="connsiteY201" fmla="*/ 2012146 h 2344739"/>
              <a:gd name="connsiteX202" fmla="*/ 1873080 w 12192001"/>
              <a:gd name="connsiteY202" fmla="*/ 2013741 h 2344739"/>
              <a:gd name="connsiteX203" fmla="*/ 1786655 w 12192001"/>
              <a:gd name="connsiteY203" fmla="*/ 2041363 h 2344739"/>
              <a:gd name="connsiteX204" fmla="*/ 1738204 w 12192001"/>
              <a:gd name="connsiteY204" fmla="*/ 2036312 h 2344739"/>
              <a:gd name="connsiteX205" fmla="*/ 1675071 w 12192001"/>
              <a:gd name="connsiteY205" fmla="*/ 2019963 h 2344739"/>
              <a:gd name="connsiteX206" fmla="*/ 1608669 w 12192001"/>
              <a:gd name="connsiteY206" fmla="*/ 2013066 h 2344739"/>
              <a:gd name="connsiteX207" fmla="*/ 1496110 w 12192001"/>
              <a:gd name="connsiteY207" fmla="*/ 1987476 h 2344739"/>
              <a:gd name="connsiteX208" fmla="*/ 1149979 w 12192001"/>
              <a:gd name="connsiteY208" fmla="*/ 1938041 h 2344739"/>
              <a:gd name="connsiteX209" fmla="*/ 858269 w 12192001"/>
              <a:gd name="connsiteY209" fmla="*/ 1928608 h 2344739"/>
              <a:gd name="connsiteX210" fmla="*/ 837540 w 12192001"/>
              <a:gd name="connsiteY210" fmla="*/ 1929821 h 2344739"/>
              <a:gd name="connsiteX211" fmla="*/ 816809 w 12192001"/>
              <a:gd name="connsiteY211" fmla="*/ 1927857 h 2344739"/>
              <a:gd name="connsiteX212" fmla="*/ 811506 w 12192001"/>
              <a:gd name="connsiteY212" fmla="*/ 1930751 h 2344739"/>
              <a:gd name="connsiteX213" fmla="*/ 797041 w 12192001"/>
              <a:gd name="connsiteY213" fmla="*/ 1930446 h 2344739"/>
              <a:gd name="connsiteX214" fmla="*/ 767901 w 12192001"/>
              <a:gd name="connsiteY214" fmla="*/ 1932653 h 2344739"/>
              <a:gd name="connsiteX215" fmla="*/ 763053 w 12192001"/>
              <a:gd name="connsiteY215" fmla="*/ 1930432 h 2344739"/>
              <a:gd name="connsiteX216" fmla="*/ 720047 w 12192001"/>
              <a:gd name="connsiteY216" fmla="*/ 1929661 h 2344739"/>
              <a:gd name="connsiteX217" fmla="*/ 719742 w 12192001"/>
              <a:gd name="connsiteY217" fmla="*/ 1928399 h 2344739"/>
              <a:gd name="connsiteX218" fmla="*/ 708875 w 12192001"/>
              <a:gd name="connsiteY218" fmla="*/ 1922722 h 2344739"/>
              <a:gd name="connsiteX219" fmla="*/ 596792 w 12192001"/>
              <a:gd name="connsiteY219" fmla="*/ 1879864 h 2344739"/>
              <a:gd name="connsiteX220" fmla="*/ 578535 w 12192001"/>
              <a:gd name="connsiteY220" fmla="*/ 1877212 h 2344739"/>
              <a:gd name="connsiteX221" fmla="*/ 571717 w 12192001"/>
              <a:gd name="connsiteY221" fmla="*/ 1877401 h 2344739"/>
              <a:gd name="connsiteX222" fmla="*/ 445099 w 12192001"/>
              <a:gd name="connsiteY222" fmla="*/ 1839371 h 2344739"/>
              <a:gd name="connsiteX223" fmla="*/ 404015 w 12192001"/>
              <a:gd name="connsiteY223" fmla="*/ 1833548 h 2344739"/>
              <a:gd name="connsiteX224" fmla="*/ 292435 w 12192001"/>
              <a:gd name="connsiteY224" fmla="*/ 1812852 h 2344739"/>
              <a:gd name="connsiteX225" fmla="*/ 118381 w 12192001"/>
              <a:gd name="connsiteY225" fmla="*/ 1761047 h 2344739"/>
              <a:gd name="connsiteX226" fmla="*/ 15526 w 12192001"/>
              <a:gd name="connsiteY226" fmla="*/ 1758191 h 2344739"/>
              <a:gd name="connsiteX227" fmla="*/ 2 w 12192001"/>
              <a:gd name="connsiteY227" fmla="*/ 1752722 h 2344739"/>
              <a:gd name="connsiteX228" fmla="*/ 1 w 12192001"/>
              <a:gd name="connsiteY228" fmla="*/ 762497 h 2344739"/>
              <a:gd name="connsiteX229" fmla="*/ 0 w 12192001"/>
              <a:gd name="connsiteY229" fmla="*/ 762497 h 2344739"/>
              <a:gd name="connsiteX230" fmla="*/ 0 w 12192001"/>
              <a:gd name="connsiteY230" fmla="*/ 222213 h 2344739"/>
              <a:gd name="connsiteX231" fmla="*/ 0 w 12192001"/>
              <a:gd name="connsiteY231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312180 w 12192001"/>
              <a:gd name="connsiteY110" fmla="*/ 2132873 h 2344739"/>
              <a:gd name="connsiteX111" fmla="*/ 7218559 w 12192001"/>
              <a:gd name="connsiteY111" fmla="*/ 2156680 h 2344739"/>
              <a:gd name="connsiteX112" fmla="*/ 7201101 w 12192001"/>
              <a:gd name="connsiteY112" fmla="*/ 2161230 h 2344739"/>
              <a:gd name="connsiteX113" fmla="*/ 7197004 w 12192001"/>
              <a:gd name="connsiteY113" fmla="*/ 2166588 h 2344739"/>
              <a:gd name="connsiteX114" fmla="*/ 7170808 w 12192001"/>
              <a:gd name="connsiteY114" fmla="*/ 2171236 h 2344739"/>
              <a:gd name="connsiteX115" fmla="*/ 7096988 w 12192001"/>
              <a:gd name="connsiteY115" fmla="*/ 2183464 h 2344739"/>
              <a:gd name="connsiteX116" fmla="*/ 7018496 w 12192001"/>
              <a:gd name="connsiteY116" fmla="*/ 2183090 h 2344739"/>
              <a:gd name="connsiteX117" fmla="*/ 6904146 w 12192001"/>
              <a:gd name="connsiteY117" fmla="*/ 2212596 h 2344739"/>
              <a:gd name="connsiteX118" fmla="*/ 6708222 w 12192001"/>
              <a:gd name="connsiteY118" fmla="*/ 2240551 h 2344739"/>
              <a:gd name="connsiteX119" fmla="*/ 6549454 w 12192001"/>
              <a:gd name="connsiteY119" fmla="*/ 2269327 h 2344739"/>
              <a:gd name="connsiteX120" fmla="*/ 6317560 w 12192001"/>
              <a:gd name="connsiteY120" fmla="*/ 2316127 h 2344739"/>
              <a:gd name="connsiteX121" fmla="*/ 6168674 w 12192001"/>
              <a:gd name="connsiteY121" fmla="*/ 2318214 h 2344739"/>
              <a:gd name="connsiteX122" fmla="*/ 6073848 w 12192001"/>
              <a:gd name="connsiteY122" fmla="*/ 2338676 h 2344739"/>
              <a:gd name="connsiteX123" fmla="*/ 6068529 w 12192001"/>
              <a:gd name="connsiteY123" fmla="*/ 2337139 h 2344739"/>
              <a:gd name="connsiteX124" fmla="*/ 6048638 w 12192001"/>
              <a:gd name="connsiteY124" fmla="*/ 2337822 h 2344739"/>
              <a:gd name="connsiteX125" fmla="*/ 6041285 w 12192001"/>
              <a:gd name="connsiteY125" fmla="*/ 2329473 h 2344739"/>
              <a:gd name="connsiteX126" fmla="*/ 6010090 w 12192001"/>
              <a:gd name="connsiteY126" fmla="*/ 2324380 h 2344739"/>
              <a:gd name="connsiteX127" fmla="*/ 5957375 w 12192001"/>
              <a:gd name="connsiteY127" fmla="*/ 2328024 h 2344739"/>
              <a:gd name="connsiteX128" fmla="*/ 5758919 w 12192001"/>
              <a:gd name="connsiteY128" fmla="*/ 2343716 h 2344739"/>
              <a:gd name="connsiteX129" fmla="*/ 5626960 w 12192001"/>
              <a:gd name="connsiteY129" fmla="*/ 2344739 h 2344739"/>
              <a:gd name="connsiteX130" fmla="*/ 5470906 w 12192001"/>
              <a:gd name="connsiteY130" fmla="*/ 2330719 h 2344739"/>
              <a:gd name="connsiteX131" fmla="*/ 5432761 w 12192001"/>
              <a:gd name="connsiteY131" fmla="*/ 2319466 h 2344739"/>
              <a:gd name="connsiteX132" fmla="*/ 5381669 w 12192001"/>
              <a:gd name="connsiteY132" fmla="*/ 2301764 h 2344739"/>
              <a:gd name="connsiteX133" fmla="*/ 5261764 w 12192001"/>
              <a:gd name="connsiteY133" fmla="*/ 2281347 h 2344739"/>
              <a:gd name="connsiteX134" fmla="*/ 5222961 w 12192001"/>
              <a:gd name="connsiteY134" fmla="*/ 2270223 h 2344739"/>
              <a:gd name="connsiteX135" fmla="*/ 5174660 w 12192001"/>
              <a:gd name="connsiteY135" fmla="*/ 2267233 h 2344739"/>
              <a:gd name="connsiteX136" fmla="*/ 5156554 w 12192001"/>
              <a:gd name="connsiteY136" fmla="*/ 2260010 h 2344739"/>
              <a:gd name="connsiteX137" fmla="*/ 5142599 w 12192001"/>
              <a:gd name="connsiteY137" fmla="*/ 2256610 h 2344739"/>
              <a:gd name="connsiteX138" fmla="*/ 5139596 w 12192001"/>
              <a:gd name="connsiteY138" fmla="*/ 2254509 h 2344739"/>
              <a:gd name="connsiteX139" fmla="*/ 5121659 w 12192001"/>
              <a:gd name="connsiteY139" fmla="*/ 2243656 h 2344739"/>
              <a:gd name="connsiteX140" fmla="*/ 5065790 w 12192001"/>
              <a:gd name="connsiteY140" fmla="*/ 2250227 h 2344739"/>
              <a:gd name="connsiteX141" fmla="*/ 5011514 w 12192001"/>
              <a:gd name="connsiteY141" fmla="*/ 2233846 h 2344739"/>
              <a:gd name="connsiteX142" fmla="*/ 4840441 w 12192001"/>
              <a:gd name="connsiteY142" fmla="*/ 2209829 h 2344739"/>
              <a:gd name="connsiteX143" fmla="*/ 4762447 w 12192001"/>
              <a:gd name="connsiteY143" fmla="*/ 2182061 h 2344739"/>
              <a:gd name="connsiteX144" fmla="*/ 4723186 w 12192001"/>
              <a:gd name="connsiteY144" fmla="*/ 2173047 h 2344739"/>
              <a:gd name="connsiteX145" fmla="*/ 4721176 w 12192001"/>
              <a:gd name="connsiteY145" fmla="*/ 2172298 h 2344739"/>
              <a:gd name="connsiteX146" fmla="*/ 4722111 w 12192001"/>
              <a:gd name="connsiteY146" fmla="*/ 2172087 h 2344739"/>
              <a:gd name="connsiteX147" fmla="*/ 4717202 w 12192001"/>
              <a:gd name="connsiteY147" fmla="*/ 2170817 h 2344739"/>
              <a:gd name="connsiteX148" fmla="*/ 4721176 w 12192001"/>
              <a:gd name="connsiteY148" fmla="*/ 2172298 h 2344739"/>
              <a:gd name="connsiteX149" fmla="*/ 4715526 w 12192001"/>
              <a:gd name="connsiteY149" fmla="*/ 2173573 h 2344739"/>
              <a:gd name="connsiteX150" fmla="*/ 4515814 w 12192001"/>
              <a:gd name="connsiteY150" fmla="*/ 2163671 h 2344739"/>
              <a:gd name="connsiteX151" fmla="*/ 4428543 w 12192001"/>
              <a:gd name="connsiteY151" fmla="*/ 2153020 h 2344739"/>
              <a:gd name="connsiteX152" fmla="*/ 4362875 w 12192001"/>
              <a:gd name="connsiteY152" fmla="*/ 2151674 h 2344739"/>
              <a:gd name="connsiteX153" fmla="*/ 4316966 w 12192001"/>
              <a:gd name="connsiteY153" fmla="*/ 2158289 h 2344739"/>
              <a:gd name="connsiteX154" fmla="*/ 4315110 w 12192001"/>
              <a:gd name="connsiteY154" fmla="*/ 2156948 h 2344739"/>
              <a:gd name="connsiteX155" fmla="*/ 4295144 w 12192001"/>
              <a:gd name="connsiteY155" fmla="*/ 2155069 h 2344739"/>
              <a:gd name="connsiteX156" fmla="*/ 4290064 w 12192001"/>
              <a:gd name="connsiteY156" fmla="*/ 2157986 h 2344739"/>
              <a:gd name="connsiteX157" fmla="*/ 4276142 w 12192001"/>
              <a:gd name="connsiteY157" fmla="*/ 2157740 h 2344739"/>
              <a:gd name="connsiteX158" fmla="*/ 4248117 w 12192001"/>
              <a:gd name="connsiteY158" fmla="*/ 2160064 h 2344739"/>
              <a:gd name="connsiteX159" fmla="*/ 4202051 w 12192001"/>
              <a:gd name="connsiteY159" fmla="*/ 2157269 h 2344739"/>
              <a:gd name="connsiteX160" fmla="*/ 4201745 w 12192001"/>
              <a:gd name="connsiteY160" fmla="*/ 2156010 h 2344739"/>
              <a:gd name="connsiteX161" fmla="*/ 4191248 w 12192001"/>
              <a:gd name="connsiteY161" fmla="*/ 2150376 h 2344739"/>
              <a:gd name="connsiteX162" fmla="*/ 4142745 w 12192001"/>
              <a:gd name="connsiteY162" fmla="*/ 2134511 h 2344739"/>
              <a:gd name="connsiteX163" fmla="*/ 4083097 w 12192001"/>
              <a:gd name="connsiteY163" fmla="*/ 2107978 h 2344739"/>
              <a:gd name="connsiteX164" fmla="*/ 4074546 w 12192001"/>
              <a:gd name="connsiteY164" fmla="*/ 2107143 h 2344739"/>
              <a:gd name="connsiteX165" fmla="*/ 4074427 w 12192001"/>
              <a:gd name="connsiteY165" fmla="*/ 2106844 h 2344739"/>
              <a:gd name="connsiteX166" fmla="*/ 4065510 w 12192001"/>
              <a:gd name="connsiteY166" fmla="*/ 2105400 h 2344739"/>
              <a:gd name="connsiteX167" fmla="*/ 4058954 w 12192001"/>
              <a:gd name="connsiteY167" fmla="*/ 2105618 h 2344739"/>
              <a:gd name="connsiteX168" fmla="*/ 4042364 w 12192001"/>
              <a:gd name="connsiteY168" fmla="*/ 2103997 h 2344739"/>
              <a:gd name="connsiteX169" fmla="*/ 4036997 w 12192001"/>
              <a:gd name="connsiteY169" fmla="*/ 2101563 h 2344739"/>
              <a:gd name="connsiteX170" fmla="*/ 4035363 w 12192001"/>
              <a:gd name="connsiteY170" fmla="*/ 2097896 h 2344739"/>
              <a:gd name="connsiteX171" fmla="*/ 4033778 w 12192001"/>
              <a:gd name="connsiteY171" fmla="*/ 2098131 h 2344739"/>
              <a:gd name="connsiteX172" fmla="*/ 4004538 w 12192001"/>
              <a:gd name="connsiteY172" fmla="*/ 2085563 h 2344739"/>
              <a:gd name="connsiteX173" fmla="*/ 3936846 w 12192001"/>
              <a:gd name="connsiteY173" fmla="*/ 2068106 h 2344739"/>
              <a:gd name="connsiteX174" fmla="*/ 3897275 w 12192001"/>
              <a:gd name="connsiteY174" fmla="*/ 2062451 h 2344739"/>
              <a:gd name="connsiteX175" fmla="*/ 3789760 w 12192001"/>
              <a:gd name="connsiteY175" fmla="*/ 2042213 h 2344739"/>
              <a:gd name="connsiteX176" fmla="*/ 3682513 w 12192001"/>
              <a:gd name="connsiteY176" fmla="*/ 2018290 h 2344739"/>
              <a:gd name="connsiteX177" fmla="*/ 3610035 w 12192001"/>
              <a:gd name="connsiteY177" fmla="*/ 1986019 h 2344739"/>
              <a:gd name="connsiteX178" fmla="*/ 3603855 w 12192001"/>
              <a:gd name="connsiteY178" fmla="*/ 1987381 h 2344739"/>
              <a:gd name="connsiteX179" fmla="*/ 3594736 w 12192001"/>
              <a:gd name="connsiteY179" fmla="*/ 1987545 h 2344739"/>
              <a:gd name="connsiteX180" fmla="*/ 3594501 w 12192001"/>
              <a:gd name="connsiteY180" fmla="*/ 1987276 h 2344739"/>
              <a:gd name="connsiteX181" fmla="*/ 3585978 w 12192001"/>
              <a:gd name="connsiteY181" fmla="*/ 1987966 h 2344739"/>
              <a:gd name="connsiteX182" fmla="*/ 3536135 w 12192001"/>
              <a:gd name="connsiteY182" fmla="*/ 1978267 h 2344739"/>
              <a:gd name="connsiteX183" fmla="*/ 3473223 w 12192001"/>
              <a:gd name="connsiteY183" fmla="*/ 1974606 h 2344739"/>
              <a:gd name="connsiteX184" fmla="*/ 3400728 w 12192001"/>
              <a:gd name="connsiteY184" fmla="*/ 1962558 h 2344739"/>
              <a:gd name="connsiteX185" fmla="*/ 3363888 w 12192001"/>
              <a:gd name="connsiteY185" fmla="*/ 1979510 h 2344739"/>
              <a:gd name="connsiteX186" fmla="*/ 3344026 w 12192001"/>
              <a:gd name="connsiteY186" fmla="*/ 1981192 h 2344739"/>
              <a:gd name="connsiteX187" fmla="*/ 3341698 w 12192001"/>
              <a:gd name="connsiteY187" fmla="*/ 1980217 h 2344739"/>
              <a:gd name="connsiteX188" fmla="*/ 3262356 w 12192001"/>
              <a:gd name="connsiteY188" fmla="*/ 1986094 h 2344739"/>
              <a:gd name="connsiteX189" fmla="*/ 3142556 w 12192001"/>
              <a:gd name="connsiteY189" fmla="*/ 1993869 h 2344739"/>
              <a:gd name="connsiteX190" fmla="*/ 3030291 w 12192001"/>
              <a:gd name="connsiteY190" fmla="*/ 1996512 h 2344739"/>
              <a:gd name="connsiteX191" fmla="*/ 2781569 w 12192001"/>
              <a:gd name="connsiteY191" fmla="*/ 2018333 h 2344739"/>
              <a:gd name="connsiteX192" fmla="*/ 2646527 w 12192001"/>
              <a:gd name="connsiteY192" fmla="*/ 2028869 h 2344739"/>
              <a:gd name="connsiteX193" fmla="*/ 2568028 w 12192001"/>
              <a:gd name="connsiteY193" fmla="*/ 2002628 h 2344739"/>
              <a:gd name="connsiteX194" fmla="*/ 2443255 w 12192001"/>
              <a:gd name="connsiteY194" fmla="*/ 2016529 h 2344739"/>
              <a:gd name="connsiteX195" fmla="*/ 2315112 w 12192001"/>
              <a:gd name="connsiteY195" fmla="*/ 2024996 h 2344739"/>
              <a:gd name="connsiteX196" fmla="*/ 2208578 w 12192001"/>
              <a:gd name="connsiteY196" fmla="*/ 2019763 h 2344739"/>
              <a:gd name="connsiteX197" fmla="*/ 2094665 w 12192001"/>
              <a:gd name="connsiteY197" fmla="*/ 2003052 h 2344739"/>
              <a:gd name="connsiteX198" fmla="*/ 1997356 w 12192001"/>
              <a:gd name="connsiteY198" fmla="*/ 1995032 h 2344739"/>
              <a:gd name="connsiteX199" fmla="*/ 1928172 w 12192001"/>
              <a:gd name="connsiteY199" fmla="*/ 2016977 h 2344739"/>
              <a:gd name="connsiteX200" fmla="*/ 1921650 w 12192001"/>
              <a:gd name="connsiteY200" fmla="*/ 2012146 h 2344739"/>
              <a:gd name="connsiteX201" fmla="*/ 1873080 w 12192001"/>
              <a:gd name="connsiteY201" fmla="*/ 2013741 h 2344739"/>
              <a:gd name="connsiteX202" fmla="*/ 1786655 w 12192001"/>
              <a:gd name="connsiteY202" fmla="*/ 2041363 h 2344739"/>
              <a:gd name="connsiteX203" fmla="*/ 1738204 w 12192001"/>
              <a:gd name="connsiteY203" fmla="*/ 2036312 h 2344739"/>
              <a:gd name="connsiteX204" fmla="*/ 1675071 w 12192001"/>
              <a:gd name="connsiteY204" fmla="*/ 2019963 h 2344739"/>
              <a:gd name="connsiteX205" fmla="*/ 1608669 w 12192001"/>
              <a:gd name="connsiteY205" fmla="*/ 2013066 h 2344739"/>
              <a:gd name="connsiteX206" fmla="*/ 1496110 w 12192001"/>
              <a:gd name="connsiteY206" fmla="*/ 1987476 h 2344739"/>
              <a:gd name="connsiteX207" fmla="*/ 1149979 w 12192001"/>
              <a:gd name="connsiteY207" fmla="*/ 1938041 h 2344739"/>
              <a:gd name="connsiteX208" fmla="*/ 858269 w 12192001"/>
              <a:gd name="connsiteY208" fmla="*/ 1928608 h 2344739"/>
              <a:gd name="connsiteX209" fmla="*/ 837540 w 12192001"/>
              <a:gd name="connsiteY209" fmla="*/ 1929821 h 2344739"/>
              <a:gd name="connsiteX210" fmla="*/ 816809 w 12192001"/>
              <a:gd name="connsiteY210" fmla="*/ 1927857 h 2344739"/>
              <a:gd name="connsiteX211" fmla="*/ 811506 w 12192001"/>
              <a:gd name="connsiteY211" fmla="*/ 1930751 h 2344739"/>
              <a:gd name="connsiteX212" fmla="*/ 797041 w 12192001"/>
              <a:gd name="connsiteY212" fmla="*/ 1930446 h 2344739"/>
              <a:gd name="connsiteX213" fmla="*/ 767901 w 12192001"/>
              <a:gd name="connsiteY213" fmla="*/ 1932653 h 2344739"/>
              <a:gd name="connsiteX214" fmla="*/ 763053 w 12192001"/>
              <a:gd name="connsiteY214" fmla="*/ 1930432 h 2344739"/>
              <a:gd name="connsiteX215" fmla="*/ 720047 w 12192001"/>
              <a:gd name="connsiteY215" fmla="*/ 1929661 h 2344739"/>
              <a:gd name="connsiteX216" fmla="*/ 719742 w 12192001"/>
              <a:gd name="connsiteY216" fmla="*/ 1928399 h 2344739"/>
              <a:gd name="connsiteX217" fmla="*/ 708875 w 12192001"/>
              <a:gd name="connsiteY217" fmla="*/ 1922722 h 2344739"/>
              <a:gd name="connsiteX218" fmla="*/ 596792 w 12192001"/>
              <a:gd name="connsiteY218" fmla="*/ 1879864 h 2344739"/>
              <a:gd name="connsiteX219" fmla="*/ 578535 w 12192001"/>
              <a:gd name="connsiteY219" fmla="*/ 1877212 h 2344739"/>
              <a:gd name="connsiteX220" fmla="*/ 571717 w 12192001"/>
              <a:gd name="connsiteY220" fmla="*/ 1877401 h 2344739"/>
              <a:gd name="connsiteX221" fmla="*/ 445099 w 12192001"/>
              <a:gd name="connsiteY221" fmla="*/ 1839371 h 2344739"/>
              <a:gd name="connsiteX222" fmla="*/ 404015 w 12192001"/>
              <a:gd name="connsiteY222" fmla="*/ 1833548 h 2344739"/>
              <a:gd name="connsiteX223" fmla="*/ 292435 w 12192001"/>
              <a:gd name="connsiteY223" fmla="*/ 1812852 h 2344739"/>
              <a:gd name="connsiteX224" fmla="*/ 118381 w 12192001"/>
              <a:gd name="connsiteY224" fmla="*/ 1761047 h 2344739"/>
              <a:gd name="connsiteX225" fmla="*/ 15526 w 12192001"/>
              <a:gd name="connsiteY225" fmla="*/ 1758191 h 2344739"/>
              <a:gd name="connsiteX226" fmla="*/ 2 w 12192001"/>
              <a:gd name="connsiteY226" fmla="*/ 1752722 h 2344739"/>
              <a:gd name="connsiteX227" fmla="*/ 1 w 12192001"/>
              <a:gd name="connsiteY227" fmla="*/ 762497 h 2344739"/>
              <a:gd name="connsiteX228" fmla="*/ 0 w 12192001"/>
              <a:gd name="connsiteY228" fmla="*/ 762497 h 2344739"/>
              <a:gd name="connsiteX229" fmla="*/ 0 w 12192001"/>
              <a:gd name="connsiteY229" fmla="*/ 222213 h 2344739"/>
              <a:gd name="connsiteX230" fmla="*/ 0 w 12192001"/>
              <a:gd name="connsiteY230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20047 w 12192001"/>
              <a:gd name="connsiteY213" fmla="*/ 1929661 h 2344739"/>
              <a:gd name="connsiteX214" fmla="*/ 719742 w 12192001"/>
              <a:gd name="connsiteY214" fmla="*/ 1928399 h 2344739"/>
              <a:gd name="connsiteX215" fmla="*/ 708875 w 12192001"/>
              <a:gd name="connsiteY215" fmla="*/ 1922722 h 2344739"/>
              <a:gd name="connsiteX216" fmla="*/ 596792 w 12192001"/>
              <a:gd name="connsiteY216" fmla="*/ 1879864 h 2344739"/>
              <a:gd name="connsiteX217" fmla="*/ 578535 w 12192001"/>
              <a:gd name="connsiteY217" fmla="*/ 1877212 h 2344739"/>
              <a:gd name="connsiteX218" fmla="*/ 571717 w 12192001"/>
              <a:gd name="connsiteY218" fmla="*/ 1877401 h 2344739"/>
              <a:gd name="connsiteX219" fmla="*/ 445099 w 12192001"/>
              <a:gd name="connsiteY219" fmla="*/ 1839371 h 2344739"/>
              <a:gd name="connsiteX220" fmla="*/ 404015 w 12192001"/>
              <a:gd name="connsiteY220" fmla="*/ 1833548 h 2344739"/>
              <a:gd name="connsiteX221" fmla="*/ 292435 w 12192001"/>
              <a:gd name="connsiteY221" fmla="*/ 1812852 h 2344739"/>
              <a:gd name="connsiteX222" fmla="*/ 118381 w 12192001"/>
              <a:gd name="connsiteY222" fmla="*/ 1761047 h 2344739"/>
              <a:gd name="connsiteX223" fmla="*/ 15526 w 12192001"/>
              <a:gd name="connsiteY223" fmla="*/ 1758191 h 2344739"/>
              <a:gd name="connsiteX224" fmla="*/ 2 w 12192001"/>
              <a:gd name="connsiteY224" fmla="*/ 1752722 h 2344739"/>
              <a:gd name="connsiteX225" fmla="*/ 1 w 12192001"/>
              <a:gd name="connsiteY225" fmla="*/ 762497 h 2344739"/>
              <a:gd name="connsiteX226" fmla="*/ 0 w 12192001"/>
              <a:gd name="connsiteY226" fmla="*/ 762497 h 2344739"/>
              <a:gd name="connsiteX227" fmla="*/ 0 w 12192001"/>
              <a:gd name="connsiteY227" fmla="*/ 222213 h 2344739"/>
              <a:gd name="connsiteX228" fmla="*/ 0 w 12192001"/>
              <a:gd name="connsiteY228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67901 w 12192001"/>
              <a:gd name="connsiteY211" fmla="*/ 1932653 h 2344739"/>
              <a:gd name="connsiteX212" fmla="*/ 720047 w 12192001"/>
              <a:gd name="connsiteY212" fmla="*/ 1929661 h 2344739"/>
              <a:gd name="connsiteX213" fmla="*/ 719742 w 12192001"/>
              <a:gd name="connsiteY213" fmla="*/ 1928399 h 2344739"/>
              <a:gd name="connsiteX214" fmla="*/ 708875 w 12192001"/>
              <a:gd name="connsiteY214" fmla="*/ 1922722 h 2344739"/>
              <a:gd name="connsiteX215" fmla="*/ 596792 w 12192001"/>
              <a:gd name="connsiteY215" fmla="*/ 1879864 h 2344739"/>
              <a:gd name="connsiteX216" fmla="*/ 578535 w 12192001"/>
              <a:gd name="connsiteY216" fmla="*/ 1877212 h 2344739"/>
              <a:gd name="connsiteX217" fmla="*/ 571717 w 12192001"/>
              <a:gd name="connsiteY217" fmla="*/ 1877401 h 2344739"/>
              <a:gd name="connsiteX218" fmla="*/ 445099 w 12192001"/>
              <a:gd name="connsiteY218" fmla="*/ 1839371 h 2344739"/>
              <a:gd name="connsiteX219" fmla="*/ 404015 w 12192001"/>
              <a:gd name="connsiteY219" fmla="*/ 1833548 h 2344739"/>
              <a:gd name="connsiteX220" fmla="*/ 292435 w 12192001"/>
              <a:gd name="connsiteY220" fmla="*/ 1812852 h 2344739"/>
              <a:gd name="connsiteX221" fmla="*/ 118381 w 12192001"/>
              <a:gd name="connsiteY221" fmla="*/ 1761047 h 2344739"/>
              <a:gd name="connsiteX222" fmla="*/ 15526 w 12192001"/>
              <a:gd name="connsiteY222" fmla="*/ 1758191 h 2344739"/>
              <a:gd name="connsiteX223" fmla="*/ 2 w 12192001"/>
              <a:gd name="connsiteY223" fmla="*/ 1752722 h 2344739"/>
              <a:gd name="connsiteX224" fmla="*/ 1 w 12192001"/>
              <a:gd name="connsiteY224" fmla="*/ 762497 h 2344739"/>
              <a:gd name="connsiteX225" fmla="*/ 0 w 12192001"/>
              <a:gd name="connsiteY225" fmla="*/ 762497 h 2344739"/>
              <a:gd name="connsiteX226" fmla="*/ 0 w 12192001"/>
              <a:gd name="connsiteY226" fmla="*/ 222213 h 2344739"/>
              <a:gd name="connsiteX227" fmla="*/ 0 w 12192001"/>
              <a:gd name="connsiteY227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20047 w 12192001"/>
              <a:gd name="connsiteY211" fmla="*/ 1929661 h 2344739"/>
              <a:gd name="connsiteX212" fmla="*/ 719742 w 12192001"/>
              <a:gd name="connsiteY212" fmla="*/ 1928399 h 2344739"/>
              <a:gd name="connsiteX213" fmla="*/ 708875 w 12192001"/>
              <a:gd name="connsiteY213" fmla="*/ 1922722 h 2344739"/>
              <a:gd name="connsiteX214" fmla="*/ 596792 w 12192001"/>
              <a:gd name="connsiteY214" fmla="*/ 1879864 h 2344739"/>
              <a:gd name="connsiteX215" fmla="*/ 578535 w 12192001"/>
              <a:gd name="connsiteY215" fmla="*/ 1877212 h 2344739"/>
              <a:gd name="connsiteX216" fmla="*/ 571717 w 12192001"/>
              <a:gd name="connsiteY216" fmla="*/ 1877401 h 2344739"/>
              <a:gd name="connsiteX217" fmla="*/ 445099 w 12192001"/>
              <a:gd name="connsiteY217" fmla="*/ 1839371 h 2344739"/>
              <a:gd name="connsiteX218" fmla="*/ 404015 w 12192001"/>
              <a:gd name="connsiteY218" fmla="*/ 1833548 h 2344739"/>
              <a:gd name="connsiteX219" fmla="*/ 292435 w 12192001"/>
              <a:gd name="connsiteY219" fmla="*/ 1812852 h 2344739"/>
              <a:gd name="connsiteX220" fmla="*/ 118381 w 12192001"/>
              <a:gd name="connsiteY220" fmla="*/ 1761047 h 2344739"/>
              <a:gd name="connsiteX221" fmla="*/ 15526 w 12192001"/>
              <a:gd name="connsiteY221" fmla="*/ 1758191 h 2344739"/>
              <a:gd name="connsiteX222" fmla="*/ 2 w 12192001"/>
              <a:gd name="connsiteY222" fmla="*/ 1752722 h 2344739"/>
              <a:gd name="connsiteX223" fmla="*/ 1 w 12192001"/>
              <a:gd name="connsiteY223" fmla="*/ 762497 h 2344739"/>
              <a:gd name="connsiteX224" fmla="*/ 0 w 12192001"/>
              <a:gd name="connsiteY224" fmla="*/ 762497 h 2344739"/>
              <a:gd name="connsiteX225" fmla="*/ 0 w 12192001"/>
              <a:gd name="connsiteY225" fmla="*/ 222213 h 2344739"/>
              <a:gd name="connsiteX226" fmla="*/ 0 w 12192001"/>
              <a:gd name="connsiteY22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20047 w 12192001"/>
              <a:gd name="connsiteY211" fmla="*/ 1929661 h 2344739"/>
              <a:gd name="connsiteX212" fmla="*/ 719742 w 12192001"/>
              <a:gd name="connsiteY212" fmla="*/ 1928399 h 2344739"/>
              <a:gd name="connsiteX213" fmla="*/ 708875 w 12192001"/>
              <a:gd name="connsiteY213" fmla="*/ 1922722 h 2344739"/>
              <a:gd name="connsiteX214" fmla="*/ 596792 w 12192001"/>
              <a:gd name="connsiteY214" fmla="*/ 1879864 h 2344739"/>
              <a:gd name="connsiteX215" fmla="*/ 578535 w 12192001"/>
              <a:gd name="connsiteY215" fmla="*/ 1877212 h 2344739"/>
              <a:gd name="connsiteX216" fmla="*/ 571717 w 12192001"/>
              <a:gd name="connsiteY216" fmla="*/ 1877401 h 2344739"/>
              <a:gd name="connsiteX217" fmla="*/ 445099 w 12192001"/>
              <a:gd name="connsiteY217" fmla="*/ 1839371 h 2344739"/>
              <a:gd name="connsiteX218" fmla="*/ 404015 w 12192001"/>
              <a:gd name="connsiteY218" fmla="*/ 1833548 h 2344739"/>
              <a:gd name="connsiteX219" fmla="*/ 292435 w 12192001"/>
              <a:gd name="connsiteY219" fmla="*/ 1812852 h 2344739"/>
              <a:gd name="connsiteX220" fmla="*/ 118381 w 12192001"/>
              <a:gd name="connsiteY220" fmla="*/ 1761047 h 2344739"/>
              <a:gd name="connsiteX221" fmla="*/ 15526 w 12192001"/>
              <a:gd name="connsiteY221" fmla="*/ 1758191 h 2344739"/>
              <a:gd name="connsiteX222" fmla="*/ 2 w 12192001"/>
              <a:gd name="connsiteY222" fmla="*/ 1752722 h 2344739"/>
              <a:gd name="connsiteX223" fmla="*/ 1 w 12192001"/>
              <a:gd name="connsiteY223" fmla="*/ 762497 h 2344739"/>
              <a:gd name="connsiteX224" fmla="*/ 0 w 12192001"/>
              <a:gd name="connsiteY224" fmla="*/ 222213 h 2344739"/>
              <a:gd name="connsiteX225" fmla="*/ 0 w 12192001"/>
              <a:gd name="connsiteY225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90394 w 12193149"/>
              <a:gd name="connsiteY68" fmla="*/ 1912467 h 2344739"/>
              <a:gd name="connsiteX69" fmla="*/ 9114960 w 12193149"/>
              <a:gd name="connsiteY69" fmla="*/ 1919069 h 2344739"/>
              <a:gd name="connsiteX70" fmla="*/ 9054601 w 12193149"/>
              <a:gd name="connsiteY70" fmla="*/ 1910755 h 2344739"/>
              <a:gd name="connsiteX71" fmla="*/ 9006634 w 12193149"/>
              <a:gd name="connsiteY71" fmla="*/ 1914040 h 2344739"/>
              <a:gd name="connsiteX72" fmla="*/ 9006349 w 12193149"/>
              <a:gd name="connsiteY72" fmla="*/ 1913800 h 2344739"/>
              <a:gd name="connsiteX73" fmla="*/ 8997380 w 12193149"/>
              <a:gd name="connsiteY73" fmla="*/ 1915011 h 2344739"/>
              <a:gd name="connsiteX74" fmla="*/ 8991542 w 12193149"/>
              <a:gd name="connsiteY74" fmla="*/ 1917072 h 2344739"/>
              <a:gd name="connsiteX75" fmla="*/ 8975485 w 12193149"/>
              <a:gd name="connsiteY75" fmla="*/ 1920298 h 2344739"/>
              <a:gd name="connsiteX76" fmla="*/ 8969159 w 12193149"/>
              <a:gd name="connsiteY76" fmla="*/ 1919598 h 2344739"/>
              <a:gd name="connsiteX77" fmla="*/ 8964196 w 12193149"/>
              <a:gd name="connsiteY77" fmla="*/ 1917373 h 2344739"/>
              <a:gd name="connsiteX78" fmla="*/ 8930136 w 12193149"/>
              <a:gd name="connsiteY78" fmla="*/ 1914185 h 2344739"/>
              <a:gd name="connsiteX79" fmla="*/ 8753592 w 12193149"/>
              <a:gd name="connsiteY79" fmla="*/ 1933417 h 2344739"/>
              <a:gd name="connsiteX80" fmla="*/ 8708995 w 12193149"/>
              <a:gd name="connsiteY80" fmla="*/ 1935518 h 2344739"/>
              <a:gd name="connsiteX81" fmla="*/ 8597219 w 12193149"/>
              <a:gd name="connsiteY81" fmla="*/ 1944090 h 2344739"/>
              <a:gd name="connsiteX82" fmla="*/ 8526378 w 12193149"/>
              <a:gd name="connsiteY82" fmla="*/ 1929248 h 2344739"/>
              <a:gd name="connsiteX83" fmla="*/ 8512131 w 12193149"/>
              <a:gd name="connsiteY83" fmla="*/ 1935163 h 2344739"/>
              <a:gd name="connsiteX84" fmla="*/ 8507315 w 12193149"/>
              <a:gd name="connsiteY84" fmla="*/ 1938164 h 2344739"/>
              <a:gd name="connsiteX85" fmla="*/ 8499116 w 12193149"/>
              <a:gd name="connsiteY85" fmla="*/ 1940902 h 2344739"/>
              <a:gd name="connsiteX86" fmla="*/ 8498742 w 12193149"/>
              <a:gd name="connsiteY86" fmla="*/ 1940723 h 2344739"/>
              <a:gd name="connsiteX87" fmla="*/ 8491397 w 12193149"/>
              <a:gd name="connsiteY87" fmla="*/ 1943773 h 2344739"/>
              <a:gd name="connsiteX88" fmla="*/ 8368330 w 12193149"/>
              <a:gd name="connsiteY88" fmla="*/ 1957815 h 2344739"/>
              <a:gd name="connsiteX89" fmla="*/ 8354947 w 12193149"/>
              <a:gd name="connsiteY89" fmla="*/ 1958009 h 2344739"/>
              <a:gd name="connsiteX90" fmla="*/ 8353521 w 12193149"/>
              <a:gd name="connsiteY90" fmla="*/ 1957169 h 2344739"/>
              <a:gd name="connsiteX91" fmla="*/ 8321252 w 12193149"/>
              <a:gd name="connsiteY91" fmla="*/ 1974587 h 2344739"/>
              <a:gd name="connsiteX92" fmla="*/ 8315581 w 12193149"/>
              <a:gd name="connsiteY92" fmla="*/ 1974913 h 2344739"/>
              <a:gd name="connsiteX93" fmla="*/ 8296322 w 12193149"/>
              <a:gd name="connsiteY93" fmla="*/ 1988808 h 2344739"/>
              <a:gd name="connsiteX94" fmla="*/ 8285424 w 12193149"/>
              <a:gd name="connsiteY94" fmla="*/ 1994631 h 2344739"/>
              <a:gd name="connsiteX95" fmla="*/ 8284298 w 12193149"/>
              <a:gd name="connsiteY95" fmla="*/ 1999074 h 2344739"/>
              <a:gd name="connsiteX96" fmla="*/ 8267224 w 12193149"/>
              <a:gd name="connsiteY96" fmla="*/ 2006249 h 2344739"/>
              <a:gd name="connsiteX97" fmla="*/ 8264525 w 12193149"/>
              <a:gd name="connsiteY97" fmla="*/ 2006019 h 2344739"/>
              <a:gd name="connsiteX98" fmla="*/ 8253181 w 12193149"/>
              <a:gd name="connsiteY98" fmla="*/ 2015862 h 2344739"/>
              <a:gd name="connsiteX99" fmla="*/ 8246982 w 12193149"/>
              <a:gd name="connsiteY99" fmla="*/ 2028854 h 2344739"/>
              <a:gd name="connsiteX100" fmla="*/ 8091420 w 12193149"/>
              <a:gd name="connsiteY100" fmla="*/ 2075015 h 2344739"/>
              <a:gd name="connsiteX101" fmla="*/ 7906555 w 12193149"/>
              <a:gd name="connsiteY101" fmla="*/ 2116988 h 2344739"/>
              <a:gd name="connsiteX102" fmla="*/ 7719893 w 12193149"/>
              <a:gd name="connsiteY102" fmla="*/ 2142703 h 2344739"/>
              <a:gd name="connsiteX103" fmla="*/ 7615495 w 12193149"/>
              <a:gd name="connsiteY103" fmla="*/ 2139232 h 2344739"/>
              <a:gd name="connsiteX104" fmla="*/ 7528691 w 12193149"/>
              <a:gd name="connsiteY104" fmla="*/ 2145060 h 2344739"/>
              <a:gd name="connsiteX105" fmla="*/ 7520719 w 12193149"/>
              <a:gd name="connsiteY105" fmla="*/ 2147613 h 2344739"/>
              <a:gd name="connsiteX106" fmla="*/ 7508559 w 12193149"/>
              <a:gd name="connsiteY106" fmla="*/ 2148948 h 2344739"/>
              <a:gd name="connsiteX107" fmla="*/ 7508188 w 12193149"/>
              <a:gd name="connsiteY107" fmla="*/ 2148621 h 2344739"/>
              <a:gd name="connsiteX108" fmla="*/ 7496943 w 12193149"/>
              <a:gd name="connsiteY108" fmla="*/ 2150573 h 2344739"/>
              <a:gd name="connsiteX109" fmla="*/ 7406539 w 12193149"/>
              <a:gd name="connsiteY109" fmla="*/ 2142468 h 2344739"/>
              <a:gd name="connsiteX110" fmla="*/ 7219707 w 12193149"/>
              <a:gd name="connsiteY110" fmla="*/ 2156680 h 2344739"/>
              <a:gd name="connsiteX111" fmla="*/ 7202249 w 12193149"/>
              <a:gd name="connsiteY111" fmla="*/ 2161230 h 2344739"/>
              <a:gd name="connsiteX112" fmla="*/ 7198152 w 12193149"/>
              <a:gd name="connsiteY112" fmla="*/ 2166588 h 2344739"/>
              <a:gd name="connsiteX113" fmla="*/ 7171956 w 12193149"/>
              <a:gd name="connsiteY113" fmla="*/ 2171236 h 2344739"/>
              <a:gd name="connsiteX114" fmla="*/ 7098136 w 12193149"/>
              <a:gd name="connsiteY114" fmla="*/ 2183464 h 2344739"/>
              <a:gd name="connsiteX115" fmla="*/ 7019644 w 12193149"/>
              <a:gd name="connsiteY115" fmla="*/ 2183090 h 2344739"/>
              <a:gd name="connsiteX116" fmla="*/ 6905294 w 12193149"/>
              <a:gd name="connsiteY116" fmla="*/ 2212596 h 2344739"/>
              <a:gd name="connsiteX117" fmla="*/ 6709370 w 12193149"/>
              <a:gd name="connsiteY117" fmla="*/ 2240551 h 2344739"/>
              <a:gd name="connsiteX118" fmla="*/ 6550602 w 12193149"/>
              <a:gd name="connsiteY118" fmla="*/ 2269327 h 2344739"/>
              <a:gd name="connsiteX119" fmla="*/ 6318708 w 12193149"/>
              <a:gd name="connsiteY119" fmla="*/ 2316127 h 2344739"/>
              <a:gd name="connsiteX120" fmla="*/ 6169822 w 12193149"/>
              <a:gd name="connsiteY120" fmla="*/ 2318214 h 2344739"/>
              <a:gd name="connsiteX121" fmla="*/ 6074996 w 12193149"/>
              <a:gd name="connsiteY121" fmla="*/ 2338676 h 2344739"/>
              <a:gd name="connsiteX122" fmla="*/ 6069677 w 12193149"/>
              <a:gd name="connsiteY122" fmla="*/ 2337139 h 2344739"/>
              <a:gd name="connsiteX123" fmla="*/ 6049786 w 12193149"/>
              <a:gd name="connsiteY123" fmla="*/ 2337822 h 2344739"/>
              <a:gd name="connsiteX124" fmla="*/ 6042433 w 12193149"/>
              <a:gd name="connsiteY124" fmla="*/ 2329473 h 2344739"/>
              <a:gd name="connsiteX125" fmla="*/ 6011238 w 12193149"/>
              <a:gd name="connsiteY125" fmla="*/ 2324380 h 2344739"/>
              <a:gd name="connsiteX126" fmla="*/ 5958523 w 12193149"/>
              <a:gd name="connsiteY126" fmla="*/ 2328024 h 2344739"/>
              <a:gd name="connsiteX127" fmla="*/ 5760067 w 12193149"/>
              <a:gd name="connsiteY127" fmla="*/ 2343716 h 2344739"/>
              <a:gd name="connsiteX128" fmla="*/ 5628108 w 12193149"/>
              <a:gd name="connsiteY128" fmla="*/ 2344739 h 2344739"/>
              <a:gd name="connsiteX129" fmla="*/ 5472054 w 12193149"/>
              <a:gd name="connsiteY129" fmla="*/ 2330719 h 2344739"/>
              <a:gd name="connsiteX130" fmla="*/ 5433909 w 12193149"/>
              <a:gd name="connsiteY130" fmla="*/ 2319466 h 2344739"/>
              <a:gd name="connsiteX131" fmla="*/ 5382817 w 12193149"/>
              <a:gd name="connsiteY131" fmla="*/ 2301764 h 2344739"/>
              <a:gd name="connsiteX132" fmla="*/ 5262912 w 12193149"/>
              <a:gd name="connsiteY132" fmla="*/ 2281347 h 2344739"/>
              <a:gd name="connsiteX133" fmla="*/ 5224109 w 12193149"/>
              <a:gd name="connsiteY133" fmla="*/ 2270223 h 2344739"/>
              <a:gd name="connsiteX134" fmla="*/ 5175808 w 12193149"/>
              <a:gd name="connsiteY134" fmla="*/ 2267233 h 2344739"/>
              <a:gd name="connsiteX135" fmla="*/ 5157702 w 12193149"/>
              <a:gd name="connsiteY135" fmla="*/ 2260010 h 2344739"/>
              <a:gd name="connsiteX136" fmla="*/ 5143747 w 12193149"/>
              <a:gd name="connsiteY136" fmla="*/ 2256610 h 2344739"/>
              <a:gd name="connsiteX137" fmla="*/ 5140744 w 12193149"/>
              <a:gd name="connsiteY137" fmla="*/ 2254509 h 2344739"/>
              <a:gd name="connsiteX138" fmla="*/ 5122807 w 12193149"/>
              <a:gd name="connsiteY138" fmla="*/ 2243656 h 2344739"/>
              <a:gd name="connsiteX139" fmla="*/ 5066938 w 12193149"/>
              <a:gd name="connsiteY139" fmla="*/ 2250227 h 2344739"/>
              <a:gd name="connsiteX140" fmla="*/ 5012662 w 12193149"/>
              <a:gd name="connsiteY140" fmla="*/ 2233846 h 2344739"/>
              <a:gd name="connsiteX141" fmla="*/ 4841589 w 12193149"/>
              <a:gd name="connsiteY141" fmla="*/ 2209829 h 2344739"/>
              <a:gd name="connsiteX142" fmla="*/ 4763595 w 12193149"/>
              <a:gd name="connsiteY142" fmla="*/ 2182061 h 2344739"/>
              <a:gd name="connsiteX143" fmla="*/ 4724334 w 12193149"/>
              <a:gd name="connsiteY143" fmla="*/ 2173047 h 2344739"/>
              <a:gd name="connsiteX144" fmla="*/ 4722324 w 12193149"/>
              <a:gd name="connsiteY144" fmla="*/ 2172298 h 2344739"/>
              <a:gd name="connsiteX145" fmla="*/ 4723259 w 12193149"/>
              <a:gd name="connsiteY145" fmla="*/ 2172087 h 2344739"/>
              <a:gd name="connsiteX146" fmla="*/ 4718350 w 12193149"/>
              <a:gd name="connsiteY146" fmla="*/ 2170817 h 2344739"/>
              <a:gd name="connsiteX147" fmla="*/ 4722324 w 12193149"/>
              <a:gd name="connsiteY147" fmla="*/ 2172298 h 2344739"/>
              <a:gd name="connsiteX148" fmla="*/ 4716674 w 12193149"/>
              <a:gd name="connsiteY148" fmla="*/ 2173573 h 2344739"/>
              <a:gd name="connsiteX149" fmla="*/ 4516962 w 12193149"/>
              <a:gd name="connsiteY149" fmla="*/ 2163671 h 2344739"/>
              <a:gd name="connsiteX150" fmla="*/ 4429691 w 12193149"/>
              <a:gd name="connsiteY150" fmla="*/ 2153020 h 2344739"/>
              <a:gd name="connsiteX151" fmla="*/ 4364023 w 12193149"/>
              <a:gd name="connsiteY151" fmla="*/ 2151674 h 2344739"/>
              <a:gd name="connsiteX152" fmla="*/ 4318114 w 12193149"/>
              <a:gd name="connsiteY152" fmla="*/ 2158289 h 2344739"/>
              <a:gd name="connsiteX153" fmla="*/ 4316258 w 12193149"/>
              <a:gd name="connsiteY153" fmla="*/ 2156948 h 2344739"/>
              <a:gd name="connsiteX154" fmla="*/ 4296292 w 12193149"/>
              <a:gd name="connsiteY154" fmla="*/ 2155069 h 2344739"/>
              <a:gd name="connsiteX155" fmla="*/ 4291212 w 12193149"/>
              <a:gd name="connsiteY155" fmla="*/ 2157986 h 2344739"/>
              <a:gd name="connsiteX156" fmla="*/ 4277290 w 12193149"/>
              <a:gd name="connsiteY156" fmla="*/ 2157740 h 2344739"/>
              <a:gd name="connsiteX157" fmla="*/ 4249265 w 12193149"/>
              <a:gd name="connsiteY157" fmla="*/ 2160064 h 2344739"/>
              <a:gd name="connsiteX158" fmla="*/ 4203199 w 12193149"/>
              <a:gd name="connsiteY158" fmla="*/ 2157269 h 2344739"/>
              <a:gd name="connsiteX159" fmla="*/ 4202893 w 12193149"/>
              <a:gd name="connsiteY159" fmla="*/ 2156010 h 2344739"/>
              <a:gd name="connsiteX160" fmla="*/ 4192396 w 12193149"/>
              <a:gd name="connsiteY160" fmla="*/ 2150376 h 2344739"/>
              <a:gd name="connsiteX161" fmla="*/ 4143893 w 12193149"/>
              <a:gd name="connsiteY161" fmla="*/ 2134511 h 2344739"/>
              <a:gd name="connsiteX162" fmla="*/ 4084245 w 12193149"/>
              <a:gd name="connsiteY162" fmla="*/ 2107978 h 2344739"/>
              <a:gd name="connsiteX163" fmla="*/ 4075694 w 12193149"/>
              <a:gd name="connsiteY163" fmla="*/ 2107143 h 2344739"/>
              <a:gd name="connsiteX164" fmla="*/ 4075575 w 12193149"/>
              <a:gd name="connsiteY164" fmla="*/ 2106844 h 2344739"/>
              <a:gd name="connsiteX165" fmla="*/ 4066658 w 12193149"/>
              <a:gd name="connsiteY165" fmla="*/ 2105400 h 2344739"/>
              <a:gd name="connsiteX166" fmla="*/ 4060102 w 12193149"/>
              <a:gd name="connsiteY166" fmla="*/ 2105618 h 2344739"/>
              <a:gd name="connsiteX167" fmla="*/ 4043512 w 12193149"/>
              <a:gd name="connsiteY167" fmla="*/ 2103997 h 2344739"/>
              <a:gd name="connsiteX168" fmla="*/ 4038145 w 12193149"/>
              <a:gd name="connsiteY168" fmla="*/ 2101563 h 2344739"/>
              <a:gd name="connsiteX169" fmla="*/ 4036511 w 12193149"/>
              <a:gd name="connsiteY169" fmla="*/ 2097896 h 2344739"/>
              <a:gd name="connsiteX170" fmla="*/ 4034926 w 12193149"/>
              <a:gd name="connsiteY170" fmla="*/ 2098131 h 2344739"/>
              <a:gd name="connsiteX171" fmla="*/ 4005686 w 12193149"/>
              <a:gd name="connsiteY171" fmla="*/ 2085563 h 2344739"/>
              <a:gd name="connsiteX172" fmla="*/ 3937994 w 12193149"/>
              <a:gd name="connsiteY172" fmla="*/ 2068106 h 2344739"/>
              <a:gd name="connsiteX173" fmla="*/ 3898423 w 12193149"/>
              <a:gd name="connsiteY173" fmla="*/ 2062451 h 2344739"/>
              <a:gd name="connsiteX174" fmla="*/ 3790908 w 12193149"/>
              <a:gd name="connsiteY174" fmla="*/ 2042213 h 2344739"/>
              <a:gd name="connsiteX175" fmla="*/ 3683661 w 12193149"/>
              <a:gd name="connsiteY175" fmla="*/ 2018290 h 2344739"/>
              <a:gd name="connsiteX176" fmla="*/ 3611183 w 12193149"/>
              <a:gd name="connsiteY176" fmla="*/ 1986019 h 2344739"/>
              <a:gd name="connsiteX177" fmla="*/ 3605003 w 12193149"/>
              <a:gd name="connsiteY177" fmla="*/ 1987381 h 2344739"/>
              <a:gd name="connsiteX178" fmla="*/ 3595884 w 12193149"/>
              <a:gd name="connsiteY178" fmla="*/ 1987545 h 2344739"/>
              <a:gd name="connsiteX179" fmla="*/ 3595649 w 12193149"/>
              <a:gd name="connsiteY179" fmla="*/ 1987276 h 2344739"/>
              <a:gd name="connsiteX180" fmla="*/ 3587126 w 12193149"/>
              <a:gd name="connsiteY180" fmla="*/ 1987966 h 2344739"/>
              <a:gd name="connsiteX181" fmla="*/ 3537283 w 12193149"/>
              <a:gd name="connsiteY181" fmla="*/ 1978267 h 2344739"/>
              <a:gd name="connsiteX182" fmla="*/ 3474371 w 12193149"/>
              <a:gd name="connsiteY182" fmla="*/ 1974606 h 2344739"/>
              <a:gd name="connsiteX183" fmla="*/ 3401876 w 12193149"/>
              <a:gd name="connsiteY183" fmla="*/ 1962558 h 2344739"/>
              <a:gd name="connsiteX184" fmla="*/ 3365036 w 12193149"/>
              <a:gd name="connsiteY184" fmla="*/ 1979510 h 2344739"/>
              <a:gd name="connsiteX185" fmla="*/ 3345174 w 12193149"/>
              <a:gd name="connsiteY185" fmla="*/ 1981192 h 2344739"/>
              <a:gd name="connsiteX186" fmla="*/ 3342846 w 12193149"/>
              <a:gd name="connsiteY186" fmla="*/ 1980217 h 2344739"/>
              <a:gd name="connsiteX187" fmla="*/ 3263504 w 12193149"/>
              <a:gd name="connsiteY187" fmla="*/ 1986094 h 2344739"/>
              <a:gd name="connsiteX188" fmla="*/ 3143704 w 12193149"/>
              <a:gd name="connsiteY188" fmla="*/ 1993869 h 2344739"/>
              <a:gd name="connsiteX189" fmla="*/ 3031439 w 12193149"/>
              <a:gd name="connsiteY189" fmla="*/ 1996512 h 2344739"/>
              <a:gd name="connsiteX190" fmla="*/ 2782717 w 12193149"/>
              <a:gd name="connsiteY190" fmla="*/ 2018333 h 2344739"/>
              <a:gd name="connsiteX191" fmla="*/ 2647675 w 12193149"/>
              <a:gd name="connsiteY191" fmla="*/ 2028869 h 2344739"/>
              <a:gd name="connsiteX192" fmla="*/ 2569176 w 12193149"/>
              <a:gd name="connsiteY192" fmla="*/ 2002628 h 2344739"/>
              <a:gd name="connsiteX193" fmla="*/ 2444403 w 12193149"/>
              <a:gd name="connsiteY193" fmla="*/ 2016529 h 2344739"/>
              <a:gd name="connsiteX194" fmla="*/ 2316260 w 12193149"/>
              <a:gd name="connsiteY194" fmla="*/ 2024996 h 2344739"/>
              <a:gd name="connsiteX195" fmla="*/ 2209726 w 12193149"/>
              <a:gd name="connsiteY195" fmla="*/ 2019763 h 2344739"/>
              <a:gd name="connsiteX196" fmla="*/ 2095813 w 12193149"/>
              <a:gd name="connsiteY196" fmla="*/ 2003052 h 2344739"/>
              <a:gd name="connsiteX197" fmla="*/ 1998504 w 12193149"/>
              <a:gd name="connsiteY197" fmla="*/ 1995032 h 2344739"/>
              <a:gd name="connsiteX198" fmla="*/ 1929320 w 12193149"/>
              <a:gd name="connsiteY198" fmla="*/ 2016977 h 2344739"/>
              <a:gd name="connsiteX199" fmla="*/ 1922798 w 12193149"/>
              <a:gd name="connsiteY199" fmla="*/ 2012146 h 2344739"/>
              <a:gd name="connsiteX200" fmla="*/ 1874228 w 12193149"/>
              <a:gd name="connsiteY200" fmla="*/ 2013741 h 2344739"/>
              <a:gd name="connsiteX201" fmla="*/ 1787803 w 12193149"/>
              <a:gd name="connsiteY201" fmla="*/ 2041363 h 2344739"/>
              <a:gd name="connsiteX202" fmla="*/ 1739352 w 12193149"/>
              <a:gd name="connsiteY202" fmla="*/ 2036312 h 2344739"/>
              <a:gd name="connsiteX203" fmla="*/ 1676219 w 12193149"/>
              <a:gd name="connsiteY203" fmla="*/ 2019963 h 2344739"/>
              <a:gd name="connsiteX204" fmla="*/ 1609817 w 12193149"/>
              <a:gd name="connsiteY204" fmla="*/ 2013066 h 2344739"/>
              <a:gd name="connsiteX205" fmla="*/ 1497258 w 12193149"/>
              <a:gd name="connsiteY205" fmla="*/ 1987476 h 2344739"/>
              <a:gd name="connsiteX206" fmla="*/ 1151127 w 12193149"/>
              <a:gd name="connsiteY206" fmla="*/ 1938041 h 2344739"/>
              <a:gd name="connsiteX207" fmla="*/ 859417 w 12193149"/>
              <a:gd name="connsiteY207" fmla="*/ 1928608 h 2344739"/>
              <a:gd name="connsiteX208" fmla="*/ 838688 w 12193149"/>
              <a:gd name="connsiteY208" fmla="*/ 1929821 h 2344739"/>
              <a:gd name="connsiteX209" fmla="*/ 817957 w 12193149"/>
              <a:gd name="connsiteY209" fmla="*/ 1927857 h 2344739"/>
              <a:gd name="connsiteX210" fmla="*/ 812654 w 12193149"/>
              <a:gd name="connsiteY210" fmla="*/ 1930751 h 2344739"/>
              <a:gd name="connsiteX211" fmla="*/ 721195 w 12193149"/>
              <a:gd name="connsiteY211" fmla="*/ 1929661 h 2344739"/>
              <a:gd name="connsiteX212" fmla="*/ 720890 w 12193149"/>
              <a:gd name="connsiteY212" fmla="*/ 1928399 h 2344739"/>
              <a:gd name="connsiteX213" fmla="*/ 710023 w 12193149"/>
              <a:gd name="connsiteY213" fmla="*/ 1922722 h 2344739"/>
              <a:gd name="connsiteX214" fmla="*/ 597940 w 12193149"/>
              <a:gd name="connsiteY214" fmla="*/ 1879864 h 2344739"/>
              <a:gd name="connsiteX215" fmla="*/ 579683 w 12193149"/>
              <a:gd name="connsiteY215" fmla="*/ 1877212 h 2344739"/>
              <a:gd name="connsiteX216" fmla="*/ 572865 w 12193149"/>
              <a:gd name="connsiteY216" fmla="*/ 1877401 h 2344739"/>
              <a:gd name="connsiteX217" fmla="*/ 446247 w 12193149"/>
              <a:gd name="connsiteY217" fmla="*/ 1839371 h 2344739"/>
              <a:gd name="connsiteX218" fmla="*/ 405163 w 12193149"/>
              <a:gd name="connsiteY218" fmla="*/ 1833548 h 2344739"/>
              <a:gd name="connsiteX219" fmla="*/ 293583 w 12193149"/>
              <a:gd name="connsiteY219" fmla="*/ 1812852 h 2344739"/>
              <a:gd name="connsiteX220" fmla="*/ 119529 w 12193149"/>
              <a:gd name="connsiteY220" fmla="*/ 1761047 h 2344739"/>
              <a:gd name="connsiteX221" fmla="*/ 16674 w 12193149"/>
              <a:gd name="connsiteY221" fmla="*/ 1758191 h 2344739"/>
              <a:gd name="connsiteX222" fmla="*/ 1150 w 12193149"/>
              <a:gd name="connsiteY222" fmla="*/ 1752722 h 2344739"/>
              <a:gd name="connsiteX223" fmla="*/ 1148 w 12193149"/>
              <a:gd name="connsiteY223" fmla="*/ 222213 h 2344739"/>
              <a:gd name="connsiteX224" fmla="*/ 1148 w 12193149"/>
              <a:gd name="connsiteY224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90394 w 12193149"/>
              <a:gd name="connsiteY68" fmla="*/ 1912467 h 2344739"/>
              <a:gd name="connsiteX69" fmla="*/ 9114960 w 12193149"/>
              <a:gd name="connsiteY69" fmla="*/ 1919069 h 2344739"/>
              <a:gd name="connsiteX70" fmla="*/ 9054601 w 12193149"/>
              <a:gd name="connsiteY70" fmla="*/ 1910755 h 2344739"/>
              <a:gd name="connsiteX71" fmla="*/ 9006634 w 12193149"/>
              <a:gd name="connsiteY71" fmla="*/ 1914040 h 2344739"/>
              <a:gd name="connsiteX72" fmla="*/ 9006349 w 12193149"/>
              <a:gd name="connsiteY72" fmla="*/ 1913800 h 2344739"/>
              <a:gd name="connsiteX73" fmla="*/ 8997380 w 12193149"/>
              <a:gd name="connsiteY73" fmla="*/ 1915011 h 2344739"/>
              <a:gd name="connsiteX74" fmla="*/ 8991542 w 12193149"/>
              <a:gd name="connsiteY74" fmla="*/ 1917072 h 2344739"/>
              <a:gd name="connsiteX75" fmla="*/ 8975485 w 12193149"/>
              <a:gd name="connsiteY75" fmla="*/ 1920298 h 2344739"/>
              <a:gd name="connsiteX76" fmla="*/ 8969159 w 12193149"/>
              <a:gd name="connsiteY76" fmla="*/ 1919598 h 2344739"/>
              <a:gd name="connsiteX77" fmla="*/ 8964196 w 12193149"/>
              <a:gd name="connsiteY77" fmla="*/ 1917373 h 2344739"/>
              <a:gd name="connsiteX78" fmla="*/ 8930136 w 12193149"/>
              <a:gd name="connsiteY78" fmla="*/ 1914185 h 2344739"/>
              <a:gd name="connsiteX79" fmla="*/ 8753592 w 12193149"/>
              <a:gd name="connsiteY79" fmla="*/ 1933417 h 2344739"/>
              <a:gd name="connsiteX80" fmla="*/ 8708995 w 12193149"/>
              <a:gd name="connsiteY80" fmla="*/ 1935518 h 2344739"/>
              <a:gd name="connsiteX81" fmla="*/ 8597219 w 12193149"/>
              <a:gd name="connsiteY81" fmla="*/ 1944090 h 2344739"/>
              <a:gd name="connsiteX82" fmla="*/ 8526378 w 12193149"/>
              <a:gd name="connsiteY82" fmla="*/ 1929248 h 2344739"/>
              <a:gd name="connsiteX83" fmla="*/ 8512131 w 12193149"/>
              <a:gd name="connsiteY83" fmla="*/ 1935163 h 2344739"/>
              <a:gd name="connsiteX84" fmla="*/ 8507315 w 12193149"/>
              <a:gd name="connsiteY84" fmla="*/ 1938164 h 2344739"/>
              <a:gd name="connsiteX85" fmla="*/ 8499116 w 12193149"/>
              <a:gd name="connsiteY85" fmla="*/ 1940902 h 2344739"/>
              <a:gd name="connsiteX86" fmla="*/ 8498742 w 12193149"/>
              <a:gd name="connsiteY86" fmla="*/ 1940723 h 2344739"/>
              <a:gd name="connsiteX87" fmla="*/ 8491397 w 12193149"/>
              <a:gd name="connsiteY87" fmla="*/ 1943773 h 2344739"/>
              <a:gd name="connsiteX88" fmla="*/ 8368330 w 12193149"/>
              <a:gd name="connsiteY88" fmla="*/ 1957815 h 2344739"/>
              <a:gd name="connsiteX89" fmla="*/ 8354947 w 12193149"/>
              <a:gd name="connsiteY89" fmla="*/ 1958009 h 2344739"/>
              <a:gd name="connsiteX90" fmla="*/ 8321252 w 12193149"/>
              <a:gd name="connsiteY90" fmla="*/ 1974587 h 2344739"/>
              <a:gd name="connsiteX91" fmla="*/ 8315581 w 12193149"/>
              <a:gd name="connsiteY91" fmla="*/ 1974913 h 2344739"/>
              <a:gd name="connsiteX92" fmla="*/ 8296322 w 12193149"/>
              <a:gd name="connsiteY92" fmla="*/ 1988808 h 2344739"/>
              <a:gd name="connsiteX93" fmla="*/ 8285424 w 12193149"/>
              <a:gd name="connsiteY93" fmla="*/ 1994631 h 2344739"/>
              <a:gd name="connsiteX94" fmla="*/ 8284298 w 12193149"/>
              <a:gd name="connsiteY94" fmla="*/ 1999074 h 2344739"/>
              <a:gd name="connsiteX95" fmla="*/ 8267224 w 12193149"/>
              <a:gd name="connsiteY95" fmla="*/ 2006249 h 2344739"/>
              <a:gd name="connsiteX96" fmla="*/ 8264525 w 12193149"/>
              <a:gd name="connsiteY96" fmla="*/ 2006019 h 2344739"/>
              <a:gd name="connsiteX97" fmla="*/ 8253181 w 12193149"/>
              <a:gd name="connsiteY97" fmla="*/ 2015862 h 2344739"/>
              <a:gd name="connsiteX98" fmla="*/ 8246982 w 12193149"/>
              <a:gd name="connsiteY98" fmla="*/ 2028854 h 2344739"/>
              <a:gd name="connsiteX99" fmla="*/ 8091420 w 12193149"/>
              <a:gd name="connsiteY99" fmla="*/ 2075015 h 2344739"/>
              <a:gd name="connsiteX100" fmla="*/ 7906555 w 12193149"/>
              <a:gd name="connsiteY100" fmla="*/ 2116988 h 2344739"/>
              <a:gd name="connsiteX101" fmla="*/ 7719893 w 12193149"/>
              <a:gd name="connsiteY101" fmla="*/ 2142703 h 2344739"/>
              <a:gd name="connsiteX102" fmla="*/ 7615495 w 12193149"/>
              <a:gd name="connsiteY102" fmla="*/ 2139232 h 2344739"/>
              <a:gd name="connsiteX103" fmla="*/ 7528691 w 12193149"/>
              <a:gd name="connsiteY103" fmla="*/ 2145060 h 2344739"/>
              <a:gd name="connsiteX104" fmla="*/ 7520719 w 12193149"/>
              <a:gd name="connsiteY104" fmla="*/ 2147613 h 2344739"/>
              <a:gd name="connsiteX105" fmla="*/ 7508559 w 12193149"/>
              <a:gd name="connsiteY105" fmla="*/ 2148948 h 2344739"/>
              <a:gd name="connsiteX106" fmla="*/ 7508188 w 12193149"/>
              <a:gd name="connsiteY106" fmla="*/ 2148621 h 2344739"/>
              <a:gd name="connsiteX107" fmla="*/ 7496943 w 12193149"/>
              <a:gd name="connsiteY107" fmla="*/ 2150573 h 2344739"/>
              <a:gd name="connsiteX108" fmla="*/ 7406539 w 12193149"/>
              <a:gd name="connsiteY108" fmla="*/ 2142468 h 2344739"/>
              <a:gd name="connsiteX109" fmla="*/ 7219707 w 12193149"/>
              <a:gd name="connsiteY109" fmla="*/ 2156680 h 2344739"/>
              <a:gd name="connsiteX110" fmla="*/ 7202249 w 12193149"/>
              <a:gd name="connsiteY110" fmla="*/ 2161230 h 2344739"/>
              <a:gd name="connsiteX111" fmla="*/ 7198152 w 12193149"/>
              <a:gd name="connsiteY111" fmla="*/ 2166588 h 2344739"/>
              <a:gd name="connsiteX112" fmla="*/ 7171956 w 12193149"/>
              <a:gd name="connsiteY112" fmla="*/ 2171236 h 2344739"/>
              <a:gd name="connsiteX113" fmla="*/ 7098136 w 12193149"/>
              <a:gd name="connsiteY113" fmla="*/ 2183464 h 2344739"/>
              <a:gd name="connsiteX114" fmla="*/ 7019644 w 12193149"/>
              <a:gd name="connsiteY114" fmla="*/ 2183090 h 2344739"/>
              <a:gd name="connsiteX115" fmla="*/ 6905294 w 12193149"/>
              <a:gd name="connsiteY115" fmla="*/ 2212596 h 2344739"/>
              <a:gd name="connsiteX116" fmla="*/ 6709370 w 12193149"/>
              <a:gd name="connsiteY116" fmla="*/ 2240551 h 2344739"/>
              <a:gd name="connsiteX117" fmla="*/ 6550602 w 12193149"/>
              <a:gd name="connsiteY117" fmla="*/ 2269327 h 2344739"/>
              <a:gd name="connsiteX118" fmla="*/ 6318708 w 12193149"/>
              <a:gd name="connsiteY118" fmla="*/ 2316127 h 2344739"/>
              <a:gd name="connsiteX119" fmla="*/ 6169822 w 12193149"/>
              <a:gd name="connsiteY119" fmla="*/ 2318214 h 2344739"/>
              <a:gd name="connsiteX120" fmla="*/ 6074996 w 12193149"/>
              <a:gd name="connsiteY120" fmla="*/ 2338676 h 2344739"/>
              <a:gd name="connsiteX121" fmla="*/ 6069677 w 12193149"/>
              <a:gd name="connsiteY121" fmla="*/ 2337139 h 2344739"/>
              <a:gd name="connsiteX122" fmla="*/ 6049786 w 12193149"/>
              <a:gd name="connsiteY122" fmla="*/ 2337822 h 2344739"/>
              <a:gd name="connsiteX123" fmla="*/ 6042433 w 12193149"/>
              <a:gd name="connsiteY123" fmla="*/ 2329473 h 2344739"/>
              <a:gd name="connsiteX124" fmla="*/ 6011238 w 12193149"/>
              <a:gd name="connsiteY124" fmla="*/ 2324380 h 2344739"/>
              <a:gd name="connsiteX125" fmla="*/ 5958523 w 12193149"/>
              <a:gd name="connsiteY125" fmla="*/ 2328024 h 2344739"/>
              <a:gd name="connsiteX126" fmla="*/ 5760067 w 12193149"/>
              <a:gd name="connsiteY126" fmla="*/ 2343716 h 2344739"/>
              <a:gd name="connsiteX127" fmla="*/ 5628108 w 12193149"/>
              <a:gd name="connsiteY127" fmla="*/ 2344739 h 2344739"/>
              <a:gd name="connsiteX128" fmla="*/ 5472054 w 12193149"/>
              <a:gd name="connsiteY128" fmla="*/ 2330719 h 2344739"/>
              <a:gd name="connsiteX129" fmla="*/ 5433909 w 12193149"/>
              <a:gd name="connsiteY129" fmla="*/ 2319466 h 2344739"/>
              <a:gd name="connsiteX130" fmla="*/ 5382817 w 12193149"/>
              <a:gd name="connsiteY130" fmla="*/ 2301764 h 2344739"/>
              <a:gd name="connsiteX131" fmla="*/ 5262912 w 12193149"/>
              <a:gd name="connsiteY131" fmla="*/ 2281347 h 2344739"/>
              <a:gd name="connsiteX132" fmla="*/ 5224109 w 12193149"/>
              <a:gd name="connsiteY132" fmla="*/ 2270223 h 2344739"/>
              <a:gd name="connsiteX133" fmla="*/ 5175808 w 12193149"/>
              <a:gd name="connsiteY133" fmla="*/ 2267233 h 2344739"/>
              <a:gd name="connsiteX134" fmla="*/ 5157702 w 12193149"/>
              <a:gd name="connsiteY134" fmla="*/ 2260010 h 2344739"/>
              <a:gd name="connsiteX135" fmla="*/ 5143747 w 12193149"/>
              <a:gd name="connsiteY135" fmla="*/ 2256610 h 2344739"/>
              <a:gd name="connsiteX136" fmla="*/ 5140744 w 12193149"/>
              <a:gd name="connsiteY136" fmla="*/ 2254509 h 2344739"/>
              <a:gd name="connsiteX137" fmla="*/ 5122807 w 12193149"/>
              <a:gd name="connsiteY137" fmla="*/ 2243656 h 2344739"/>
              <a:gd name="connsiteX138" fmla="*/ 5066938 w 12193149"/>
              <a:gd name="connsiteY138" fmla="*/ 2250227 h 2344739"/>
              <a:gd name="connsiteX139" fmla="*/ 5012662 w 12193149"/>
              <a:gd name="connsiteY139" fmla="*/ 2233846 h 2344739"/>
              <a:gd name="connsiteX140" fmla="*/ 4841589 w 12193149"/>
              <a:gd name="connsiteY140" fmla="*/ 2209829 h 2344739"/>
              <a:gd name="connsiteX141" fmla="*/ 4763595 w 12193149"/>
              <a:gd name="connsiteY141" fmla="*/ 2182061 h 2344739"/>
              <a:gd name="connsiteX142" fmla="*/ 4724334 w 12193149"/>
              <a:gd name="connsiteY142" fmla="*/ 2173047 h 2344739"/>
              <a:gd name="connsiteX143" fmla="*/ 4722324 w 12193149"/>
              <a:gd name="connsiteY143" fmla="*/ 2172298 h 2344739"/>
              <a:gd name="connsiteX144" fmla="*/ 4723259 w 12193149"/>
              <a:gd name="connsiteY144" fmla="*/ 2172087 h 2344739"/>
              <a:gd name="connsiteX145" fmla="*/ 4718350 w 12193149"/>
              <a:gd name="connsiteY145" fmla="*/ 2170817 h 2344739"/>
              <a:gd name="connsiteX146" fmla="*/ 4722324 w 12193149"/>
              <a:gd name="connsiteY146" fmla="*/ 2172298 h 2344739"/>
              <a:gd name="connsiteX147" fmla="*/ 4716674 w 12193149"/>
              <a:gd name="connsiteY147" fmla="*/ 2173573 h 2344739"/>
              <a:gd name="connsiteX148" fmla="*/ 4516962 w 12193149"/>
              <a:gd name="connsiteY148" fmla="*/ 2163671 h 2344739"/>
              <a:gd name="connsiteX149" fmla="*/ 4429691 w 12193149"/>
              <a:gd name="connsiteY149" fmla="*/ 2153020 h 2344739"/>
              <a:gd name="connsiteX150" fmla="*/ 4364023 w 12193149"/>
              <a:gd name="connsiteY150" fmla="*/ 2151674 h 2344739"/>
              <a:gd name="connsiteX151" fmla="*/ 4318114 w 12193149"/>
              <a:gd name="connsiteY151" fmla="*/ 2158289 h 2344739"/>
              <a:gd name="connsiteX152" fmla="*/ 4316258 w 12193149"/>
              <a:gd name="connsiteY152" fmla="*/ 2156948 h 2344739"/>
              <a:gd name="connsiteX153" fmla="*/ 4296292 w 12193149"/>
              <a:gd name="connsiteY153" fmla="*/ 2155069 h 2344739"/>
              <a:gd name="connsiteX154" fmla="*/ 4291212 w 12193149"/>
              <a:gd name="connsiteY154" fmla="*/ 2157986 h 2344739"/>
              <a:gd name="connsiteX155" fmla="*/ 4277290 w 12193149"/>
              <a:gd name="connsiteY155" fmla="*/ 2157740 h 2344739"/>
              <a:gd name="connsiteX156" fmla="*/ 4249265 w 12193149"/>
              <a:gd name="connsiteY156" fmla="*/ 2160064 h 2344739"/>
              <a:gd name="connsiteX157" fmla="*/ 4203199 w 12193149"/>
              <a:gd name="connsiteY157" fmla="*/ 2157269 h 2344739"/>
              <a:gd name="connsiteX158" fmla="*/ 4202893 w 12193149"/>
              <a:gd name="connsiteY158" fmla="*/ 2156010 h 2344739"/>
              <a:gd name="connsiteX159" fmla="*/ 4192396 w 12193149"/>
              <a:gd name="connsiteY159" fmla="*/ 2150376 h 2344739"/>
              <a:gd name="connsiteX160" fmla="*/ 4143893 w 12193149"/>
              <a:gd name="connsiteY160" fmla="*/ 2134511 h 2344739"/>
              <a:gd name="connsiteX161" fmla="*/ 4084245 w 12193149"/>
              <a:gd name="connsiteY161" fmla="*/ 2107978 h 2344739"/>
              <a:gd name="connsiteX162" fmla="*/ 4075694 w 12193149"/>
              <a:gd name="connsiteY162" fmla="*/ 2107143 h 2344739"/>
              <a:gd name="connsiteX163" fmla="*/ 4075575 w 12193149"/>
              <a:gd name="connsiteY163" fmla="*/ 2106844 h 2344739"/>
              <a:gd name="connsiteX164" fmla="*/ 4066658 w 12193149"/>
              <a:gd name="connsiteY164" fmla="*/ 2105400 h 2344739"/>
              <a:gd name="connsiteX165" fmla="*/ 4060102 w 12193149"/>
              <a:gd name="connsiteY165" fmla="*/ 2105618 h 2344739"/>
              <a:gd name="connsiteX166" fmla="*/ 4043512 w 12193149"/>
              <a:gd name="connsiteY166" fmla="*/ 2103997 h 2344739"/>
              <a:gd name="connsiteX167" fmla="*/ 4038145 w 12193149"/>
              <a:gd name="connsiteY167" fmla="*/ 2101563 h 2344739"/>
              <a:gd name="connsiteX168" fmla="*/ 4036511 w 12193149"/>
              <a:gd name="connsiteY168" fmla="*/ 2097896 h 2344739"/>
              <a:gd name="connsiteX169" fmla="*/ 4034926 w 12193149"/>
              <a:gd name="connsiteY169" fmla="*/ 2098131 h 2344739"/>
              <a:gd name="connsiteX170" fmla="*/ 4005686 w 12193149"/>
              <a:gd name="connsiteY170" fmla="*/ 2085563 h 2344739"/>
              <a:gd name="connsiteX171" fmla="*/ 3937994 w 12193149"/>
              <a:gd name="connsiteY171" fmla="*/ 2068106 h 2344739"/>
              <a:gd name="connsiteX172" fmla="*/ 3898423 w 12193149"/>
              <a:gd name="connsiteY172" fmla="*/ 2062451 h 2344739"/>
              <a:gd name="connsiteX173" fmla="*/ 3790908 w 12193149"/>
              <a:gd name="connsiteY173" fmla="*/ 2042213 h 2344739"/>
              <a:gd name="connsiteX174" fmla="*/ 3683661 w 12193149"/>
              <a:gd name="connsiteY174" fmla="*/ 2018290 h 2344739"/>
              <a:gd name="connsiteX175" fmla="*/ 3611183 w 12193149"/>
              <a:gd name="connsiteY175" fmla="*/ 1986019 h 2344739"/>
              <a:gd name="connsiteX176" fmla="*/ 3605003 w 12193149"/>
              <a:gd name="connsiteY176" fmla="*/ 1987381 h 2344739"/>
              <a:gd name="connsiteX177" fmla="*/ 3595884 w 12193149"/>
              <a:gd name="connsiteY177" fmla="*/ 1987545 h 2344739"/>
              <a:gd name="connsiteX178" fmla="*/ 3595649 w 12193149"/>
              <a:gd name="connsiteY178" fmla="*/ 1987276 h 2344739"/>
              <a:gd name="connsiteX179" fmla="*/ 3587126 w 12193149"/>
              <a:gd name="connsiteY179" fmla="*/ 1987966 h 2344739"/>
              <a:gd name="connsiteX180" fmla="*/ 3537283 w 12193149"/>
              <a:gd name="connsiteY180" fmla="*/ 1978267 h 2344739"/>
              <a:gd name="connsiteX181" fmla="*/ 3474371 w 12193149"/>
              <a:gd name="connsiteY181" fmla="*/ 1974606 h 2344739"/>
              <a:gd name="connsiteX182" fmla="*/ 3401876 w 12193149"/>
              <a:gd name="connsiteY182" fmla="*/ 1962558 h 2344739"/>
              <a:gd name="connsiteX183" fmla="*/ 3365036 w 12193149"/>
              <a:gd name="connsiteY183" fmla="*/ 1979510 h 2344739"/>
              <a:gd name="connsiteX184" fmla="*/ 3345174 w 12193149"/>
              <a:gd name="connsiteY184" fmla="*/ 1981192 h 2344739"/>
              <a:gd name="connsiteX185" fmla="*/ 3342846 w 12193149"/>
              <a:gd name="connsiteY185" fmla="*/ 1980217 h 2344739"/>
              <a:gd name="connsiteX186" fmla="*/ 3263504 w 12193149"/>
              <a:gd name="connsiteY186" fmla="*/ 1986094 h 2344739"/>
              <a:gd name="connsiteX187" fmla="*/ 3143704 w 12193149"/>
              <a:gd name="connsiteY187" fmla="*/ 1993869 h 2344739"/>
              <a:gd name="connsiteX188" fmla="*/ 3031439 w 12193149"/>
              <a:gd name="connsiteY188" fmla="*/ 1996512 h 2344739"/>
              <a:gd name="connsiteX189" fmla="*/ 2782717 w 12193149"/>
              <a:gd name="connsiteY189" fmla="*/ 2018333 h 2344739"/>
              <a:gd name="connsiteX190" fmla="*/ 2647675 w 12193149"/>
              <a:gd name="connsiteY190" fmla="*/ 2028869 h 2344739"/>
              <a:gd name="connsiteX191" fmla="*/ 2569176 w 12193149"/>
              <a:gd name="connsiteY191" fmla="*/ 2002628 h 2344739"/>
              <a:gd name="connsiteX192" fmla="*/ 2444403 w 12193149"/>
              <a:gd name="connsiteY192" fmla="*/ 2016529 h 2344739"/>
              <a:gd name="connsiteX193" fmla="*/ 2316260 w 12193149"/>
              <a:gd name="connsiteY193" fmla="*/ 2024996 h 2344739"/>
              <a:gd name="connsiteX194" fmla="*/ 2209726 w 12193149"/>
              <a:gd name="connsiteY194" fmla="*/ 2019763 h 2344739"/>
              <a:gd name="connsiteX195" fmla="*/ 2095813 w 12193149"/>
              <a:gd name="connsiteY195" fmla="*/ 2003052 h 2344739"/>
              <a:gd name="connsiteX196" fmla="*/ 1998504 w 12193149"/>
              <a:gd name="connsiteY196" fmla="*/ 1995032 h 2344739"/>
              <a:gd name="connsiteX197" fmla="*/ 1929320 w 12193149"/>
              <a:gd name="connsiteY197" fmla="*/ 2016977 h 2344739"/>
              <a:gd name="connsiteX198" fmla="*/ 1922798 w 12193149"/>
              <a:gd name="connsiteY198" fmla="*/ 2012146 h 2344739"/>
              <a:gd name="connsiteX199" fmla="*/ 1874228 w 12193149"/>
              <a:gd name="connsiteY199" fmla="*/ 2013741 h 2344739"/>
              <a:gd name="connsiteX200" fmla="*/ 1787803 w 12193149"/>
              <a:gd name="connsiteY200" fmla="*/ 2041363 h 2344739"/>
              <a:gd name="connsiteX201" fmla="*/ 1739352 w 12193149"/>
              <a:gd name="connsiteY201" fmla="*/ 2036312 h 2344739"/>
              <a:gd name="connsiteX202" fmla="*/ 1676219 w 12193149"/>
              <a:gd name="connsiteY202" fmla="*/ 2019963 h 2344739"/>
              <a:gd name="connsiteX203" fmla="*/ 1609817 w 12193149"/>
              <a:gd name="connsiteY203" fmla="*/ 2013066 h 2344739"/>
              <a:gd name="connsiteX204" fmla="*/ 1497258 w 12193149"/>
              <a:gd name="connsiteY204" fmla="*/ 1987476 h 2344739"/>
              <a:gd name="connsiteX205" fmla="*/ 1151127 w 12193149"/>
              <a:gd name="connsiteY205" fmla="*/ 1938041 h 2344739"/>
              <a:gd name="connsiteX206" fmla="*/ 859417 w 12193149"/>
              <a:gd name="connsiteY206" fmla="*/ 1928608 h 2344739"/>
              <a:gd name="connsiteX207" fmla="*/ 838688 w 12193149"/>
              <a:gd name="connsiteY207" fmla="*/ 1929821 h 2344739"/>
              <a:gd name="connsiteX208" fmla="*/ 817957 w 12193149"/>
              <a:gd name="connsiteY208" fmla="*/ 1927857 h 2344739"/>
              <a:gd name="connsiteX209" fmla="*/ 812654 w 12193149"/>
              <a:gd name="connsiteY209" fmla="*/ 1930751 h 2344739"/>
              <a:gd name="connsiteX210" fmla="*/ 721195 w 12193149"/>
              <a:gd name="connsiteY210" fmla="*/ 1929661 h 2344739"/>
              <a:gd name="connsiteX211" fmla="*/ 720890 w 12193149"/>
              <a:gd name="connsiteY211" fmla="*/ 1928399 h 2344739"/>
              <a:gd name="connsiteX212" fmla="*/ 710023 w 12193149"/>
              <a:gd name="connsiteY212" fmla="*/ 1922722 h 2344739"/>
              <a:gd name="connsiteX213" fmla="*/ 597940 w 12193149"/>
              <a:gd name="connsiteY213" fmla="*/ 1879864 h 2344739"/>
              <a:gd name="connsiteX214" fmla="*/ 579683 w 12193149"/>
              <a:gd name="connsiteY214" fmla="*/ 1877212 h 2344739"/>
              <a:gd name="connsiteX215" fmla="*/ 572865 w 12193149"/>
              <a:gd name="connsiteY215" fmla="*/ 1877401 h 2344739"/>
              <a:gd name="connsiteX216" fmla="*/ 446247 w 12193149"/>
              <a:gd name="connsiteY216" fmla="*/ 1839371 h 2344739"/>
              <a:gd name="connsiteX217" fmla="*/ 405163 w 12193149"/>
              <a:gd name="connsiteY217" fmla="*/ 1833548 h 2344739"/>
              <a:gd name="connsiteX218" fmla="*/ 293583 w 12193149"/>
              <a:gd name="connsiteY218" fmla="*/ 1812852 h 2344739"/>
              <a:gd name="connsiteX219" fmla="*/ 119529 w 12193149"/>
              <a:gd name="connsiteY219" fmla="*/ 1761047 h 2344739"/>
              <a:gd name="connsiteX220" fmla="*/ 16674 w 12193149"/>
              <a:gd name="connsiteY220" fmla="*/ 1758191 h 2344739"/>
              <a:gd name="connsiteX221" fmla="*/ 1150 w 12193149"/>
              <a:gd name="connsiteY221" fmla="*/ 1752722 h 2344739"/>
              <a:gd name="connsiteX222" fmla="*/ 1148 w 12193149"/>
              <a:gd name="connsiteY222" fmla="*/ 222213 h 2344739"/>
              <a:gd name="connsiteX223" fmla="*/ 1148 w 12193149"/>
              <a:gd name="connsiteY223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14960 w 12193149"/>
              <a:gd name="connsiteY68" fmla="*/ 1919069 h 2344739"/>
              <a:gd name="connsiteX69" fmla="*/ 9054601 w 12193149"/>
              <a:gd name="connsiteY69" fmla="*/ 1910755 h 2344739"/>
              <a:gd name="connsiteX70" fmla="*/ 9006634 w 12193149"/>
              <a:gd name="connsiteY70" fmla="*/ 1914040 h 2344739"/>
              <a:gd name="connsiteX71" fmla="*/ 9006349 w 12193149"/>
              <a:gd name="connsiteY71" fmla="*/ 1913800 h 2344739"/>
              <a:gd name="connsiteX72" fmla="*/ 8997380 w 12193149"/>
              <a:gd name="connsiteY72" fmla="*/ 1915011 h 2344739"/>
              <a:gd name="connsiteX73" fmla="*/ 8991542 w 12193149"/>
              <a:gd name="connsiteY73" fmla="*/ 1917072 h 2344739"/>
              <a:gd name="connsiteX74" fmla="*/ 8975485 w 12193149"/>
              <a:gd name="connsiteY74" fmla="*/ 1920298 h 2344739"/>
              <a:gd name="connsiteX75" fmla="*/ 8969159 w 12193149"/>
              <a:gd name="connsiteY75" fmla="*/ 1919598 h 2344739"/>
              <a:gd name="connsiteX76" fmla="*/ 8964196 w 12193149"/>
              <a:gd name="connsiteY76" fmla="*/ 1917373 h 2344739"/>
              <a:gd name="connsiteX77" fmla="*/ 8930136 w 12193149"/>
              <a:gd name="connsiteY77" fmla="*/ 1914185 h 2344739"/>
              <a:gd name="connsiteX78" fmla="*/ 8753592 w 12193149"/>
              <a:gd name="connsiteY78" fmla="*/ 1933417 h 2344739"/>
              <a:gd name="connsiteX79" fmla="*/ 8708995 w 12193149"/>
              <a:gd name="connsiteY79" fmla="*/ 1935518 h 2344739"/>
              <a:gd name="connsiteX80" fmla="*/ 8597219 w 12193149"/>
              <a:gd name="connsiteY80" fmla="*/ 1944090 h 2344739"/>
              <a:gd name="connsiteX81" fmla="*/ 8526378 w 12193149"/>
              <a:gd name="connsiteY81" fmla="*/ 1929248 h 2344739"/>
              <a:gd name="connsiteX82" fmla="*/ 8512131 w 12193149"/>
              <a:gd name="connsiteY82" fmla="*/ 1935163 h 2344739"/>
              <a:gd name="connsiteX83" fmla="*/ 8507315 w 12193149"/>
              <a:gd name="connsiteY83" fmla="*/ 1938164 h 2344739"/>
              <a:gd name="connsiteX84" fmla="*/ 8499116 w 12193149"/>
              <a:gd name="connsiteY84" fmla="*/ 1940902 h 2344739"/>
              <a:gd name="connsiteX85" fmla="*/ 8498742 w 12193149"/>
              <a:gd name="connsiteY85" fmla="*/ 1940723 h 2344739"/>
              <a:gd name="connsiteX86" fmla="*/ 8491397 w 12193149"/>
              <a:gd name="connsiteY86" fmla="*/ 1943773 h 2344739"/>
              <a:gd name="connsiteX87" fmla="*/ 8368330 w 12193149"/>
              <a:gd name="connsiteY87" fmla="*/ 1957815 h 2344739"/>
              <a:gd name="connsiteX88" fmla="*/ 8354947 w 12193149"/>
              <a:gd name="connsiteY88" fmla="*/ 1958009 h 2344739"/>
              <a:gd name="connsiteX89" fmla="*/ 8321252 w 12193149"/>
              <a:gd name="connsiteY89" fmla="*/ 1974587 h 2344739"/>
              <a:gd name="connsiteX90" fmla="*/ 8315581 w 12193149"/>
              <a:gd name="connsiteY90" fmla="*/ 1974913 h 2344739"/>
              <a:gd name="connsiteX91" fmla="*/ 8296322 w 12193149"/>
              <a:gd name="connsiteY91" fmla="*/ 1988808 h 2344739"/>
              <a:gd name="connsiteX92" fmla="*/ 8285424 w 12193149"/>
              <a:gd name="connsiteY92" fmla="*/ 1994631 h 2344739"/>
              <a:gd name="connsiteX93" fmla="*/ 8284298 w 12193149"/>
              <a:gd name="connsiteY93" fmla="*/ 1999074 h 2344739"/>
              <a:gd name="connsiteX94" fmla="*/ 8267224 w 12193149"/>
              <a:gd name="connsiteY94" fmla="*/ 2006249 h 2344739"/>
              <a:gd name="connsiteX95" fmla="*/ 8264525 w 12193149"/>
              <a:gd name="connsiteY95" fmla="*/ 2006019 h 2344739"/>
              <a:gd name="connsiteX96" fmla="*/ 8253181 w 12193149"/>
              <a:gd name="connsiteY96" fmla="*/ 2015862 h 2344739"/>
              <a:gd name="connsiteX97" fmla="*/ 8246982 w 12193149"/>
              <a:gd name="connsiteY97" fmla="*/ 2028854 h 2344739"/>
              <a:gd name="connsiteX98" fmla="*/ 8091420 w 12193149"/>
              <a:gd name="connsiteY98" fmla="*/ 2075015 h 2344739"/>
              <a:gd name="connsiteX99" fmla="*/ 7906555 w 12193149"/>
              <a:gd name="connsiteY99" fmla="*/ 2116988 h 2344739"/>
              <a:gd name="connsiteX100" fmla="*/ 7719893 w 12193149"/>
              <a:gd name="connsiteY100" fmla="*/ 2142703 h 2344739"/>
              <a:gd name="connsiteX101" fmla="*/ 7615495 w 12193149"/>
              <a:gd name="connsiteY101" fmla="*/ 2139232 h 2344739"/>
              <a:gd name="connsiteX102" fmla="*/ 7528691 w 12193149"/>
              <a:gd name="connsiteY102" fmla="*/ 2145060 h 2344739"/>
              <a:gd name="connsiteX103" fmla="*/ 7520719 w 12193149"/>
              <a:gd name="connsiteY103" fmla="*/ 2147613 h 2344739"/>
              <a:gd name="connsiteX104" fmla="*/ 7508559 w 12193149"/>
              <a:gd name="connsiteY104" fmla="*/ 2148948 h 2344739"/>
              <a:gd name="connsiteX105" fmla="*/ 7508188 w 12193149"/>
              <a:gd name="connsiteY105" fmla="*/ 2148621 h 2344739"/>
              <a:gd name="connsiteX106" fmla="*/ 7496943 w 12193149"/>
              <a:gd name="connsiteY106" fmla="*/ 2150573 h 2344739"/>
              <a:gd name="connsiteX107" fmla="*/ 7406539 w 12193149"/>
              <a:gd name="connsiteY107" fmla="*/ 2142468 h 2344739"/>
              <a:gd name="connsiteX108" fmla="*/ 7219707 w 12193149"/>
              <a:gd name="connsiteY108" fmla="*/ 2156680 h 2344739"/>
              <a:gd name="connsiteX109" fmla="*/ 7202249 w 12193149"/>
              <a:gd name="connsiteY109" fmla="*/ 2161230 h 2344739"/>
              <a:gd name="connsiteX110" fmla="*/ 7198152 w 12193149"/>
              <a:gd name="connsiteY110" fmla="*/ 2166588 h 2344739"/>
              <a:gd name="connsiteX111" fmla="*/ 7171956 w 12193149"/>
              <a:gd name="connsiteY111" fmla="*/ 2171236 h 2344739"/>
              <a:gd name="connsiteX112" fmla="*/ 7098136 w 12193149"/>
              <a:gd name="connsiteY112" fmla="*/ 2183464 h 2344739"/>
              <a:gd name="connsiteX113" fmla="*/ 7019644 w 12193149"/>
              <a:gd name="connsiteY113" fmla="*/ 2183090 h 2344739"/>
              <a:gd name="connsiteX114" fmla="*/ 6905294 w 12193149"/>
              <a:gd name="connsiteY114" fmla="*/ 2212596 h 2344739"/>
              <a:gd name="connsiteX115" fmla="*/ 6709370 w 12193149"/>
              <a:gd name="connsiteY115" fmla="*/ 2240551 h 2344739"/>
              <a:gd name="connsiteX116" fmla="*/ 6550602 w 12193149"/>
              <a:gd name="connsiteY116" fmla="*/ 2269327 h 2344739"/>
              <a:gd name="connsiteX117" fmla="*/ 6318708 w 12193149"/>
              <a:gd name="connsiteY117" fmla="*/ 2316127 h 2344739"/>
              <a:gd name="connsiteX118" fmla="*/ 6169822 w 12193149"/>
              <a:gd name="connsiteY118" fmla="*/ 2318214 h 2344739"/>
              <a:gd name="connsiteX119" fmla="*/ 6074996 w 12193149"/>
              <a:gd name="connsiteY119" fmla="*/ 2338676 h 2344739"/>
              <a:gd name="connsiteX120" fmla="*/ 6069677 w 12193149"/>
              <a:gd name="connsiteY120" fmla="*/ 2337139 h 2344739"/>
              <a:gd name="connsiteX121" fmla="*/ 6049786 w 12193149"/>
              <a:gd name="connsiteY121" fmla="*/ 2337822 h 2344739"/>
              <a:gd name="connsiteX122" fmla="*/ 6042433 w 12193149"/>
              <a:gd name="connsiteY122" fmla="*/ 2329473 h 2344739"/>
              <a:gd name="connsiteX123" fmla="*/ 6011238 w 12193149"/>
              <a:gd name="connsiteY123" fmla="*/ 2324380 h 2344739"/>
              <a:gd name="connsiteX124" fmla="*/ 5958523 w 12193149"/>
              <a:gd name="connsiteY124" fmla="*/ 2328024 h 2344739"/>
              <a:gd name="connsiteX125" fmla="*/ 5760067 w 12193149"/>
              <a:gd name="connsiteY125" fmla="*/ 2343716 h 2344739"/>
              <a:gd name="connsiteX126" fmla="*/ 5628108 w 12193149"/>
              <a:gd name="connsiteY126" fmla="*/ 2344739 h 2344739"/>
              <a:gd name="connsiteX127" fmla="*/ 5472054 w 12193149"/>
              <a:gd name="connsiteY127" fmla="*/ 2330719 h 2344739"/>
              <a:gd name="connsiteX128" fmla="*/ 5433909 w 12193149"/>
              <a:gd name="connsiteY128" fmla="*/ 2319466 h 2344739"/>
              <a:gd name="connsiteX129" fmla="*/ 5382817 w 12193149"/>
              <a:gd name="connsiteY129" fmla="*/ 2301764 h 2344739"/>
              <a:gd name="connsiteX130" fmla="*/ 5262912 w 12193149"/>
              <a:gd name="connsiteY130" fmla="*/ 2281347 h 2344739"/>
              <a:gd name="connsiteX131" fmla="*/ 5224109 w 12193149"/>
              <a:gd name="connsiteY131" fmla="*/ 2270223 h 2344739"/>
              <a:gd name="connsiteX132" fmla="*/ 5175808 w 12193149"/>
              <a:gd name="connsiteY132" fmla="*/ 2267233 h 2344739"/>
              <a:gd name="connsiteX133" fmla="*/ 5157702 w 12193149"/>
              <a:gd name="connsiteY133" fmla="*/ 2260010 h 2344739"/>
              <a:gd name="connsiteX134" fmla="*/ 5143747 w 12193149"/>
              <a:gd name="connsiteY134" fmla="*/ 2256610 h 2344739"/>
              <a:gd name="connsiteX135" fmla="*/ 5140744 w 12193149"/>
              <a:gd name="connsiteY135" fmla="*/ 2254509 h 2344739"/>
              <a:gd name="connsiteX136" fmla="*/ 5122807 w 12193149"/>
              <a:gd name="connsiteY136" fmla="*/ 2243656 h 2344739"/>
              <a:gd name="connsiteX137" fmla="*/ 5066938 w 12193149"/>
              <a:gd name="connsiteY137" fmla="*/ 2250227 h 2344739"/>
              <a:gd name="connsiteX138" fmla="*/ 5012662 w 12193149"/>
              <a:gd name="connsiteY138" fmla="*/ 2233846 h 2344739"/>
              <a:gd name="connsiteX139" fmla="*/ 4841589 w 12193149"/>
              <a:gd name="connsiteY139" fmla="*/ 2209829 h 2344739"/>
              <a:gd name="connsiteX140" fmla="*/ 4763595 w 12193149"/>
              <a:gd name="connsiteY140" fmla="*/ 2182061 h 2344739"/>
              <a:gd name="connsiteX141" fmla="*/ 4724334 w 12193149"/>
              <a:gd name="connsiteY141" fmla="*/ 2173047 h 2344739"/>
              <a:gd name="connsiteX142" fmla="*/ 4722324 w 12193149"/>
              <a:gd name="connsiteY142" fmla="*/ 2172298 h 2344739"/>
              <a:gd name="connsiteX143" fmla="*/ 4723259 w 12193149"/>
              <a:gd name="connsiteY143" fmla="*/ 2172087 h 2344739"/>
              <a:gd name="connsiteX144" fmla="*/ 4718350 w 12193149"/>
              <a:gd name="connsiteY144" fmla="*/ 2170817 h 2344739"/>
              <a:gd name="connsiteX145" fmla="*/ 4722324 w 12193149"/>
              <a:gd name="connsiteY145" fmla="*/ 2172298 h 2344739"/>
              <a:gd name="connsiteX146" fmla="*/ 4716674 w 12193149"/>
              <a:gd name="connsiteY146" fmla="*/ 2173573 h 2344739"/>
              <a:gd name="connsiteX147" fmla="*/ 4516962 w 12193149"/>
              <a:gd name="connsiteY147" fmla="*/ 2163671 h 2344739"/>
              <a:gd name="connsiteX148" fmla="*/ 4429691 w 12193149"/>
              <a:gd name="connsiteY148" fmla="*/ 2153020 h 2344739"/>
              <a:gd name="connsiteX149" fmla="*/ 4364023 w 12193149"/>
              <a:gd name="connsiteY149" fmla="*/ 2151674 h 2344739"/>
              <a:gd name="connsiteX150" fmla="*/ 4318114 w 12193149"/>
              <a:gd name="connsiteY150" fmla="*/ 2158289 h 2344739"/>
              <a:gd name="connsiteX151" fmla="*/ 4316258 w 12193149"/>
              <a:gd name="connsiteY151" fmla="*/ 2156948 h 2344739"/>
              <a:gd name="connsiteX152" fmla="*/ 4296292 w 12193149"/>
              <a:gd name="connsiteY152" fmla="*/ 2155069 h 2344739"/>
              <a:gd name="connsiteX153" fmla="*/ 4291212 w 12193149"/>
              <a:gd name="connsiteY153" fmla="*/ 2157986 h 2344739"/>
              <a:gd name="connsiteX154" fmla="*/ 4277290 w 12193149"/>
              <a:gd name="connsiteY154" fmla="*/ 2157740 h 2344739"/>
              <a:gd name="connsiteX155" fmla="*/ 4249265 w 12193149"/>
              <a:gd name="connsiteY155" fmla="*/ 2160064 h 2344739"/>
              <a:gd name="connsiteX156" fmla="*/ 4203199 w 12193149"/>
              <a:gd name="connsiteY156" fmla="*/ 2157269 h 2344739"/>
              <a:gd name="connsiteX157" fmla="*/ 4202893 w 12193149"/>
              <a:gd name="connsiteY157" fmla="*/ 2156010 h 2344739"/>
              <a:gd name="connsiteX158" fmla="*/ 4192396 w 12193149"/>
              <a:gd name="connsiteY158" fmla="*/ 2150376 h 2344739"/>
              <a:gd name="connsiteX159" fmla="*/ 4143893 w 12193149"/>
              <a:gd name="connsiteY159" fmla="*/ 2134511 h 2344739"/>
              <a:gd name="connsiteX160" fmla="*/ 4084245 w 12193149"/>
              <a:gd name="connsiteY160" fmla="*/ 2107978 h 2344739"/>
              <a:gd name="connsiteX161" fmla="*/ 4075694 w 12193149"/>
              <a:gd name="connsiteY161" fmla="*/ 2107143 h 2344739"/>
              <a:gd name="connsiteX162" fmla="*/ 4075575 w 12193149"/>
              <a:gd name="connsiteY162" fmla="*/ 2106844 h 2344739"/>
              <a:gd name="connsiteX163" fmla="*/ 4066658 w 12193149"/>
              <a:gd name="connsiteY163" fmla="*/ 2105400 h 2344739"/>
              <a:gd name="connsiteX164" fmla="*/ 4060102 w 12193149"/>
              <a:gd name="connsiteY164" fmla="*/ 2105618 h 2344739"/>
              <a:gd name="connsiteX165" fmla="*/ 4043512 w 12193149"/>
              <a:gd name="connsiteY165" fmla="*/ 2103997 h 2344739"/>
              <a:gd name="connsiteX166" fmla="*/ 4038145 w 12193149"/>
              <a:gd name="connsiteY166" fmla="*/ 2101563 h 2344739"/>
              <a:gd name="connsiteX167" fmla="*/ 4036511 w 12193149"/>
              <a:gd name="connsiteY167" fmla="*/ 2097896 h 2344739"/>
              <a:gd name="connsiteX168" fmla="*/ 4034926 w 12193149"/>
              <a:gd name="connsiteY168" fmla="*/ 2098131 h 2344739"/>
              <a:gd name="connsiteX169" fmla="*/ 4005686 w 12193149"/>
              <a:gd name="connsiteY169" fmla="*/ 2085563 h 2344739"/>
              <a:gd name="connsiteX170" fmla="*/ 3937994 w 12193149"/>
              <a:gd name="connsiteY170" fmla="*/ 2068106 h 2344739"/>
              <a:gd name="connsiteX171" fmla="*/ 3898423 w 12193149"/>
              <a:gd name="connsiteY171" fmla="*/ 2062451 h 2344739"/>
              <a:gd name="connsiteX172" fmla="*/ 3790908 w 12193149"/>
              <a:gd name="connsiteY172" fmla="*/ 2042213 h 2344739"/>
              <a:gd name="connsiteX173" fmla="*/ 3683661 w 12193149"/>
              <a:gd name="connsiteY173" fmla="*/ 2018290 h 2344739"/>
              <a:gd name="connsiteX174" fmla="*/ 3611183 w 12193149"/>
              <a:gd name="connsiteY174" fmla="*/ 1986019 h 2344739"/>
              <a:gd name="connsiteX175" fmla="*/ 3605003 w 12193149"/>
              <a:gd name="connsiteY175" fmla="*/ 1987381 h 2344739"/>
              <a:gd name="connsiteX176" fmla="*/ 3595884 w 12193149"/>
              <a:gd name="connsiteY176" fmla="*/ 1987545 h 2344739"/>
              <a:gd name="connsiteX177" fmla="*/ 3595649 w 12193149"/>
              <a:gd name="connsiteY177" fmla="*/ 1987276 h 2344739"/>
              <a:gd name="connsiteX178" fmla="*/ 3587126 w 12193149"/>
              <a:gd name="connsiteY178" fmla="*/ 1987966 h 2344739"/>
              <a:gd name="connsiteX179" fmla="*/ 3537283 w 12193149"/>
              <a:gd name="connsiteY179" fmla="*/ 1978267 h 2344739"/>
              <a:gd name="connsiteX180" fmla="*/ 3474371 w 12193149"/>
              <a:gd name="connsiteY180" fmla="*/ 1974606 h 2344739"/>
              <a:gd name="connsiteX181" fmla="*/ 3401876 w 12193149"/>
              <a:gd name="connsiteY181" fmla="*/ 1962558 h 2344739"/>
              <a:gd name="connsiteX182" fmla="*/ 3365036 w 12193149"/>
              <a:gd name="connsiteY182" fmla="*/ 1979510 h 2344739"/>
              <a:gd name="connsiteX183" fmla="*/ 3345174 w 12193149"/>
              <a:gd name="connsiteY183" fmla="*/ 1981192 h 2344739"/>
              <a:gd name="connsiteX184" fmla="*/ 3342846 w 12193149"/>
              <a:gd name="connsiteY184" fmla="*/ 1980217 h 2344739"/>
              <a:gd name="connsiteX185" fmla="*/ 3263504 w 12193149"/>
              <a:gd name="connsiteY185" fmla="*/ 1986094 h 2344739"/>
              <a:gd name="connsiteX186" fmla="*/ 3143704 w 12193149"/>
              <a:gd name="connsiteY186" fmla="*/ 1993869 h 2344739"/>
              <a:gd name="connsiteX187" fmla="*/ 3031439 w 12193149"/>
              <a:gd name="connsiteY187" fmla="*/ 1996512 h 2344739"/>
              <a:gd name="connsiteX188" fmla="*/ 2782717 w 12193149"/>
              <a:gd name="connsiteY188" fmla="*/ 2018333 h 2344739"/>
              <a:gd name="connsiteX189" fmla="*/ 2647675 w 12193149"/>
              <a:gd name="connsiteY189" fmla="*/ 2028869 h 2344739"/>
              <a:gd name="connsiteX190" fmla="*/ 2569176 w 12193149"/>
              <a:gd name="connsiteY190" fmla="*/ 2002628 h 2344739"/>
              <a:gd name="connsiteX191" fmla="*/ 2444403 w 12193149"/>
              <a:gd name="connsiteY191" fmla="*/ 2016529 h 2344739"/>
              <a:gd name="connsiteX192" fmla="*/ 2316260 w 12193149"/>
              <a:gd name="connsiteY192" fmla="*/ 2024996 h 2344739"/>
              <a:gd name="connsiteX193" fmla="*/ 2209726 w 12193149"/>
              <a:gd name="connsiteY193" fmla="*/ 2019763 h 2344739"/>
              <a:gd name="connsiteX194" fmla="*/ 2095813 w 12193149"/>
              <a:gd name="connsiteY194" fmla="*/ 2003052 h 2344739"/>
              <a:gd name="connsiteX195" fmla="*/ 1998504 w 12193149"/>
              <a:gd name="connsiteY195" fmla="*/ 1995032 h 2344739"/>
              <a:gd name="connsiteX196" fmla="*/ 1929320 w 12193149"/>
              <a:gd name="connsiteY196" fmla="*/ 2016977 h 2344739"/>
              <a:gd name="connsiteX197" fmla="*/ 1922798 w 12193149"/>
              <a:gd name="connsiteY197" fmla="*/ 2012146 h 2344739"/>
              <a:gd name="connsiteX198" fmla="*/ 1874228 w 12193149"/>
              <a:gd name="connsiteY198" fmla="*/ 2013741 h 2344739"/>
              <a:gd name="connsiteX199" fmla="*/ 1787803 w 12193149"/>
              <a:gd name="connsiteY199" fmla="*/ 2041363 h 2344739"/>
              <a:gd name="connsiteX200" fmla="*/ 1739352 w 12193149"/>
              <a:gd name="connsiteY200" fmla="*/ 2036312 h 2344739"/>
              <a:gd name="connsiteX201" fmla="*/ 1676219 w 12193149"/>
              <a:gd name="connsiteY201" fmla="*/ 2019963 h 2344739"/>
              <a:gd name="connsiteX202" fmla="*/ 1609817 w 12193149"/>
              <a:gd name="connsiteY202" fmla="*/ 2013066 h 2344739"/>
              <a:gd name="connsiteX203" fmla="*/ 1497258 w 12193149"/>
              <a:gd name="connsiteY203" fmla="*/ 1987476 h 2344739"/>
              <a:gd name="connsiteX204" fmla="*/ 1151127 w 12193149"/>
              <a:gd name="connsiteY204" fmla="*/ 1938041 h 2344739"/>
              <a:gd name="connsiteX205" fmla="*/ 859417 w 12193149"/>
              <a:gd name="connsiteY205" fmla="*/ 1928608 h 2344739"/>
              <a:gd name="connsiteX206" fmla="*/ 838688 w 12193149"/>
              <a:gd name="connsiteY206" fmla="*/ 1929821 h 2344739"/>
              <a:gd name="connsiteX207" fmla="*/ 817957 w 12193149"/>
              <a:gd name="connsiteY207" fmla="*/ 1927857 h 2344739"/>
              <a:gd name="connsiteX208" fmla="*/ 812654 w 12193149"/>
              <a:gd name="connsiteY208" fmla="*/ 1930751 h 2344739"/>
              <a:gd name="connsiteX209" fmla="*/ 721195 w 12193149"/>
              <a:gd name="connsiteY209" fmla="*/ 1929661 h 2344739"/>
              <a:gd name="connsiteX210" fmla="*/ 720890 w 12193149"/>
              <a:gd name="connsiteY210" fmla="*/ 1928399 h 2344739"/>
              <a:gd name="connsiteX211" fmla="*/ 710023 w 12193149"/>
              <a:gd name="connsiteY211" fmla="*/ 1922722 h 2344739"/>
              <a:gd name="connsiteX212" fmla="*/ 597940 w 12193149"/>
              <a:gd name="connsiteY212" fmla="*/ 1879864 h 2344739"/>
              <a:gd name="connsiteX213" fmla="*/ 579683 w 12193149"/>
              <a:gd name="connsiteY213" fmla="*/ 1877212 h 2344739"/>
              <a:gd name="connsiteX214" fmla="*/ 572865 w 12193149"/>
              <a:gd name="connsiteY214" fmla="*/ 1877401 h 2344739"/>
              <a:gd name="connsiteX215" fmla="*/ 446247 w 12193149"/>
              <a:gd name="connsiteY215" fmla="*/ 1839371 h 2344739"/>
              <a:gd name="connsiteX216" fmla="*/ 405163 w 12193149"/>
              <a:gd name="connsiteY216" fmla="*/ 1833548 h 2344739"/>
              <a:gd name="connsiteX217" fmla="*/ 293583 w 12193149"/>
              <a:gd name="connsiteY217" fmla="*/ 1812852 h 2344739"/>
              <a:gd name="connsiteX218" fmla="*/ 119529 w 12193149"/>
              <a:gd name="connsiteY218" fmla="*/ 1761047 h 2344739"/>
              <a:gd name="connsiteX219" fmla="*/ 16674 w 12193149"/>
              <a:gd name="connsiteY219" fmla="*/ 1758191 h 2344739"/>
              <a:gd name="connsiteX220" fmla="*/ 1150 w 12193149"/>
              <a:gd name="connsiteY220" fmla="*/ 1752722 h 2344739"/>
              <a:gd name="connsiteX221" fmla="*/ 1148 w 12193149"/>
              <a:gd name="connsiteY221" fmla="*/ 222213 h 2344739"/>
              <a:gd name="connsiteX222" fmla="*/ 1148 w 12193149"/>
              <a:gd name="connsiteY222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56690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38590 w 12193149"/>
              <a:gd name="connsiteY65" fmla="*/ 1869293 h 2344739"/>
              <a:gd name="connsiteX66" fmla="*/ 9232518 w 12193149"/>
              <a:gd name="connsiteY66" fmla="*/ 1893149 h 2344739"/>
              <a:gd name="connsiteX67" fmla="*/ 9156690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585655 w 12193149"/>
              <a:gd name="connsiteY63" fmla="*/ 1795542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406539 w 12193149"/>
              <a:gd name="connsiteY105" fmla="*/ 2142468 h 2344739"/>
              <a:gd name="connsiteX106" fmla="*/ 7219707 w 12193149"/>
              <a:gd name="connsiteY106" fmla="*/ 2156680 h 2344739"/>
              <a:gd name="connsiteX107" fmla="*/ 7202249 w 12193149"/>
              <a:gd name="connsiteY107" fmla="*/ 2161230 h 2344739"/>
              <a:gd name="connsiteX108" fmla="*/ 7198152 w 12193149"/>
              <a:gd name="connsiteY108" fmla="*/ 2166588 h 2344739"/>
              <a:gd name="connsiteX109" fmla="*/ 7171956 w 12193149"/>
              <a:gd name="connsiteY109" fmla="*/ 2171236 h 2344739"/>
              <a:gd name="connsiteX110" fmla="*/ 7098136 w 12193149"/>
              <a:gd name="connsiteY110" fmla="*/ 2183464 h 2344739"/>
              <a:gd name="connsiteX111" fmla="*/ 7019644 w 12193149"/>
              <a:gd name="connsiteY111" fmla="*/ 2183090 h 2344739"/>
              <a:gd name="connsiteX112" fmla="*/ 6905294 w 12193149"/>
              <a:gd name="connsiteY112" fmla="*/ 2212596 h 2344739"/>
              <a:gd name="connsiteX113" fmla="*/ 6709370 w 12193149"/>
              <a:gd name="connsiteY113" fmla="*/ 2240551 h 2344739"/>
              <a:gd name="connsiteX114" fmla="*/ 6550602 w 12193149"/>
              <a:gd name="connsiteY114" fmla="*/ 2269327 h 2344739"/>
              <a:gd name="connsiteX115" fmla="*/ 6318708 w 12193149"/>
              <a:gd name="connsiteY115" fmla="*/ 2316127 h 2344739"/>
              <a:gd name="connsiteX116" fmla="*/ 6169822 w 12193149"/>
              <a:gd name="connsiteY116" fmla="*/ 2318214 h 2344739"/>
              <a:gd name="connsiteX117" fmla="*/ 6074996 w 12193149"/>
              <a:gd name="connsiteY117" fmla="*/ 2338676 h 2344739"/>
              <a:gd name="connsiteX118" fmla="*/ 6069677 w 12193149"/>
              <a:gd name="connsiteY118" fmla="*/ 2337139 h 2344739"/>
              <a:gd name="connsiteX119" fmla="*/ 6049786 w 12193149"/>
              <a:gd name="connsiteY119" fmla="*/ 2337822 h 2344739"/>
              <a:gd name="connsiteX120" fmla="*/ 6042433 w 12193149"/>
              <a:gd name="connsiteY120" fmla="*/ 2329473 h 2344739"/>
              <a:gd name="connsiteX121" fmla="*/ 6011238 w 12193149"/>
              <a:gd name="connsiteY121" fmla="*/ 2324380 h 2344739"/>
              <a:gd name="connsiteX122" fmla="*/ 5958523 w 12193149"/>
              <a:gd name="connsiteY122" fmla="*/ 2328024 h 2344739"/>
              <a:gd name="connsiteX123" fmla="*/ 5760067 w 12193149"/>
              <a:gd name="connsiteY123" fmla="*/ 2343716 h 2344739"/>
              <a:gd name="connsiteX124" fmla="*/ 5628108 w 12193149"/>
              <a:gd name="connsiteY124" fmla="*/ 2344739 h 2344739"/>
              <a:gd name="connsiteX125" fmla="*/ 5472054 w 12193149"/>
              <a:gd name="connsiteY125" fmla="*/ 2330719 h 2344739"/>
              <a:gd name="connsiteX126" fmla="*/ 5433909 w 12193149"/>
              <a:gd name="connsiteY126" fmla="*/ 2319466 h 2344739"/>
              <a:gd name="connsiteX127" fmla="*/ 5382817 w 12193149"/>
              <a:gd name="connsiteY127" fmla="*/ 2301764 h 2344739"/>
              <a:gd name="connsiteX128" fmla="*/ 5262912 w 12193149"/>
              <a:gd name="connsiteY128" fmla="*/ 2281347 h 2344739"/>
              <a:gd name="connsiteX129" fmla="*/ 5224109 w 12193149"/>
              <a:gd name="connsiteY129" fmla="*/ 2270223 h 2344739"/>
              <a:gd name="connsiteX130" fmla="*/ 5175808 w 12193149"/>
              <a:gd name="connsiteY130" fmla="*/ 2267233 h 2344739"/>
              <a:gd name="connsiteX131" fmla="*/ 5157702 w 12193149"/>
              <a:gd name="connsiteY131" fmla="*/ 2260010 h 2344739"/>
              <a:gd name="connsiteX132" fmla="*/ 5143747 w 12193149"/>
              <a:gd name="connsiteY132" fmla="*/ 2256610 h 2344739"/>
              <a:gd name="connsiteX133" fmla="*/ 5140744 w 12193149"/>
              <a:gd name="connsiteY133" fmla="*/ 2254509 h 2344739"/>
              <a:gd name="connsiteX134" fmla="*/ 5122807 w 12193149"/>
              <a:gd name="connsiteY134" fmla="*/ 2243656 h 2344739"/>
              <a:gd name="connsiteX135" fmla="*/ 5066938 w 12193149"/>
              <a:gd name="connsiteY135" fmla="*/ 2250227 h 2344739"/>
              <a:gd name="connsiteX136" fmla="*/ 5012662 w 12193149"/>
              <a:gd name="connsiteY136" fmla="*/ 2233846 h 2344739"/>
              <a:gd name="connsiteX137" fmla="*/ 4841589 w 12193149"/>
              <a:gd name="connsiteY137" fmla="*/ 2209829 h 2344739"/>
              <a:gd name="connsiteX138" fmla="*/ 4763595 w 12193149"/>
              <a:gd name="connsiteY138" fmla="*/ 2182061 h 2344739"/>
              <a:gd name="connsiteX139" fmla="*/ 4724334 w 12193149"/>
              <a:gd name="connsiteY139" fmla="*/ 2173047 h 2344739"/>
              <a:gd name="connsiteX140" fmla="*/ 4722324 w 12193149"/>
              <a:gd name="connsiteY140" fmla="*/ 2172298 h 2344739"/>
              <a:gd name="connsiteX141" fmla="*/ 4723259 w 12193149"/>
              <a:gd name="connsiteY141" fmla="*/ 2172087 h 2344739"/>
              <a:gd name="connsiteX142" fmla="*/ 4718350 w 12193149"/>
              <a:gd name="connsiteY142" fmla="*/ 2170817 h 2344739"/>
              <a:gd name="connsiteX143" fmla="*/ 4722324 w 12193149"/>
              <a:gd name="connsiteY143" fmla="*/ 2172298 h 2344739"/>
              <a:gd name="connsiteX144" fmla="*/ 4716674 w 12193149"/>
              <a:gd name="connsiteY144" fmla="*/ 2173573 h 2344739"/>
              <a:gd name="connsiteX145" fmla="*/ 4516962 w 12193149"/>
              <a:gd name="connsiteY145" fmla="*/ 2163671 h 2344739"/>
              <a:gd name="connsiteX146" fmla="*/ 4429691 w 12193149"/>
              <a:gd name="connsiteY146" fmla="*/ 2153020 h 2344739"/>
              <a:gd name="connsiteX147" fmla="*/ 4364023 w 12193149"/>
              <a:gd name="connsiteY147" fmla="*/ 2151674 h 2344739"/>
              <a:gd name="connsiteX148" fmla="*/ 4318114 w 12193149"/>
              <a:gd name="connsiteY148" fmla="*/ 2158289 h 2344739"/>
              <a:gd name="connsiteX149" fmla="*/ 4316258 w 12193149"/>
              <a:gd name="connsiteY149" fmla="*/ 2156948 h 2344739"/>
              <a:gd name="connsiteX150" fmla="*/ 4296292 w 12193149"/>
              <a:gd name="connsiteY150" fmla="*/ 2155069 h 2344739"/>
              <a:gd name="connsiteX151" fmla="*/ 4291212 w 12193149"/>
              <a:gd name="connsiteY151" fmla="*/ 2157986 h 2344739"/>
              <a:gd name="connsiteX152" fmla="*/ 4277290 w 12193149"/>
              <a:gd name="connsiteY152" fmla="*/ 2157740 h 2344739"/>
              <a:gd name="connsiteX153" fmla="*/ 4249265 w 12193149"/>
              <a:gd name="connsiteY153" fmla="*/ 2160064 h 2344739"/>
              <a:gd name="connsiteX154" fmla="*/ 4203199 w 12193149"/>
              <a:gd name="connsiteY154" fmla="*/ 2157269 h 2344739"/>
              <a:gd name="connsiteX155" fmla="*/ 4202893 w 12193149"/>
              <a:gd name="connsiteY155" fmla="*/ 2156010 h 2344739"/>
              <a:gd name="connsiteX156" fmla="*/ 4192396 w 12193149"/>
              <a:gd name="connsiteY156" fmla="*/ 2150376 h 2344739"/>
              <a:gd name="connsiteX157" fmla="*/ 4143893 w 12193149"/>
              <a:gd name="connsiteY157" fmla="*/ 2134511 h 2344739"/>
              <a:gd name="connsiteX158" fmla="*/ 4084245 w 12193149"/>
              <a:gd name="connsiteY158" fmla="*/ 2107978 h 2344739"/>
              <a:gd name="connsiteX159" fmla="*/ 4075694 w 12193149"/>
              <a:gd name="connsiteY159" fmla="*/ 2107143 h 2344739"/>
              <a:gd name="connsiteX160" fmla="*/ 4075575 w 12193149"/>
              <a:gd name="connsiteY160" fmla="*/ 2106844 h 2344739"/>
              <a:gd name="connsiteX161" fmla="*/ 4066658 w 12193149"/>
              <a:gd name="connsiteY161" fmla="*/ 2105400 h 2344739"/>
              <a:gd name="connsiteX162" fmla="*/ 4060102 w 12193149"/>
              <a:gd name="connsiteY162" fmla="*/ 2105618 h 2344739"/>
              <a:gd name="connsiteX163" fmla="*/ 4043512 w 12193149"/>
              <a:gd name="connsiteY163" fmla="*/ 2103997 h 2344739"/>
              <a:gd name="connsiteX164" fmla="*/ 4038145 w 12193149"/>
              <a:gd name="connsiteY164" fmla="*/ 2101563 h 2344739"/>
              <a:gd name="connsiteX165" fmla="*/ 4036511 w 12193149"/>
              <a:gd name="connsiteY165" fmla="*/ 2097896 h 2344739"/>
              <a:gd name="connsiteX166" fmla="*/ 4034926 w 12193149"/>
              <a:gd name="connsiteY166" fmla="*/ 2098131 h 2344739"/>
              <a:gd name="connsiteX167" fmla="*/ 4005686 w 12193149"/>
              <a:gd name="connsiteY167" fmla="*/ 2085563 h 2344739"/>
              <a:gd name="connsiteX168" fmla="*/ 3937994 w 12193149"/>
              <a:gd name="connsiteY168" fmla="*/ 2068106 h 2344739"/>
              <a:gd name="connsiteX169" fmla="*/ 3898423 w 12193149"/>
              <a:gd name="connsiteY169" fmla="*/ 2062451 h 2344739"/>
              <a:gd name="connsiteX170" fmla="*/ 3790908 w 12193149"/>
              <a:gd name="connsiteY170" fmla="*/ 2042213 h 2344739"/>
              <a:gd name="connsiteX171" fmla="*/ 3683661 w 12193149"/>
              <a:gd name="connsiteY171" fmla="*/ 2018290 h 2344739"/>
              <a:gd name="connsiteX172" fmla="*/ 3611183 w 12193149"/>
              <a:gd name="connsiteY172" fmla="*/ 1986019 h 2344739"/>
              <a:gd name="connsiteX173" fmla="*/ 3605003 w 12193149"/>
              <a:gd name="connsiteY173" fmla="*/ 1987381 h 2344739"/>
              <a:gd name="connsiteX174" fmla="*/ 3595884 w 12193149"/>
              <a:gd name="connsiteY174" fmla="*/ 1987545 h 2344739"/>
              <a:gd name="connsiteX175" fmla="*/ 3595649 w 12193149"/>
              <a:gd name="connsiteY175" fmla="*/ 1987276 h 2344739"/>
              <a:gd name="connsiteX176" fmla="*/ 3587126 w 12193149"/>
              <a:gd name="connsiteY176" fmla="*/ 1987966 h 2344739"/>
              <a:gd name="connsiteX177" fmla="*/ 3537283 w 12193149"/>
              <a:gd name="connsiteY177" fmla="*/ 1978267 h 2344739"/>
              <a:gd name="connsiteX178" fmla="*/ 3474371 w 12193149"/>
              <a:gd name="connsiteY178" fmla="*/ 1974606 h 2344739"/>
              <a:gd name="connsiteX179" fmla="*/ 3401876 w 12193149"/>
              <a:gd name="connsiteY179" fmla="*/ 1962558 h 2344739"/>
              <a:gd name="connsiteX180" fmla="*/ 3365036 w 12193149"/>
              <a:gd name="connsiteY180" fmla="*/ 1979510 h 2344739"/>
              <a:gd name="connsiteX181" fmla="*/ 3345174 w 12193149"/>
              <a:gd name="connsiteY181" fmla="*/ 1981192 h 2344739"/>
              <a:gd name="connsiteX182" fmla="*/ 3342846 w 12193149"/>
              <a:gd name="connsiteY182" fmla="*/ 1980217 h 2344739"/>
              <a:gd name="connsiteX183" fmla="*/ 3263504 w 12193149"/>
              <a:gd name="connsiteY183" fmla="*/ 1986094 h 2344739"/>
              <a:gd name="connsiteX184" fmla="*/ 3143704 w 12193149"/>
              <a:gd name="connsiteY184" fmla="*/ 1993869 h 2344739"/>
              <a:gd name="connsiteX185" fmla="*/ 3031439 w 12193149"/>
              <a:gd name="connsiteY185" fmla="*/ 1996512 h 2344739"/>
              <a:gd name="connsiteX186" fmla="*/ 2782717 w 12193149"/>
              <a:gd name="connsiteY186" fmla="*/ 2018333 h 2344739"/>
              <a:gd name="connsiteX187" fmla="*/ 2647675 w 12193149"/>
              <a:gd name="connsiteY187" fmla="*/ 2028869 h 2344739"/>
              <a:gd name="connsiteX188" fmla="*/ 2569176 w 12193149"/>
              <a:gd name="connsiteY188" fmla="*/ 2002628 h 2344739"/>
              <a:gd name="connsiteX189" fmla="*/ 2444403 w 12193149"/>
              <a:gd name="connsiteY189" fmla="*/ 2016529 h 2344739"/>
              <a:gd name="connsiteX190" fmla="*/ 2316260 w 12193149"/>
              <a:gd name="connsiteY190" fmla="*/ 2024996 h 2344739"/>
              <a:gd name="connsiteX191" fmla="*/ 2209726 w 12193149"/>
              <a:gd name="connsiteY191" fmla="*/ 2019763 h 2344739"/>
              <a:gd name="connsiteX192" fmla="*/ 2095813 w 12193149"/>
              <a:gd name="connsiteY192" fmla="*/ 2003052 h 2344739"/>
              <a:gd name="connsiteX193" fmla="*/ 1998504 w 12193149"/>
              <a:gd name="connsiteY193" fmla="*/ 1995032 h 2344739"/>
              <a:gd name="connsiteX194" fmla="*/ 1929320 w 12193149"/>
              <a:gd name="connsiteY194" fmla="*/ 2016977 h 2344739"/>
              <a:gd name="connsiteX195" fmla="*/ 1922798 w 12193149"/>
              <a:gd name="connsiteY195" fmla="*/ 2012146 h 2344739"/>
              <a:gd name="connsiteX196" fmla="*/ 1874228 w 12193149"/>
              <a:gd name="connsiteY196" fmla="*/ 2013741 h 2344739"/>
              <a:gd name="connsiteX197" fmla="*/ 1787803 w 12193149"/>
              <a:gd name="connsiteY197" fmla="*/ 2041363 h 2344739"/>
              <a:gd name="connsiteX198" fmla="*/ 1739352 w 12193149"/>
              <a:gd name="connsiteY198" fmla="*/ 2036312 h 2344739"/>
              <a:gd name="connsiteX199" fmla="*/ 1676219 w 12193149"/>
              <a:gd name="connsiteY199" fmla="*/ 2019963 h 2344739"/>
              <a:gd name="connsiteX200" fmla="*/ 1609817 w 12193149"/>
              <a:gd name="connsiteY200" fmla="*/ 2013066 h 2344739"/>
              <a:gd name="connsiteX201" fmla="*/ 1497258 w 12193149"/>
              <a:gd name="connsiteY201" fmla="*/ 1987476 h 2344739"/>
              <a:gd name="connsiteX202" fmla="*/ 1151127 w 12193149"/>
              <a:gd name="connsiteY202" fmla="*/ 1938041 h 2344739"/>
              <a:gd name="connsiteX203" fmla="*/ 859417 w 12193149"/>
              <a:gd name="connsiteY203" fmla="*/ 1928608 h 2344739"/>
              <a:gd name="connsiteX204" fmla="*/ 838688 w 12193149"/>
              <a:gd name="connsiteY204" fmla="*/ 1929821 h 2344739"/>
              <a:gd name="connsiteX205" fmla="*/ 817957 w 12193149"/>
              <a:gd name="connsiteY205" fmla="*/ 1927857 h 2344739"/>
              <a:gd name="connsiteX206" fmla="*/ 812654 w 12193149"/>
              <a:gd name="connsiteY206" fmla="*/ 1930751 h 2344739"/>
              <a:gd name="connsiteX207" fmla="*/ 721195 w 12193149"/>
              <a:gd name="connsiteY207" fmla="*/ 1929661 h 2344739"/>
              <a:gd name="connsiteX208" fmla="*/ 720890 w 12193149"/>
              <a:gd name="connsiteY208" fmla="*/ 1928399 h 2344739"/>
              <a:gd name="connsiteX209" fmla="*/ 710023 w 12193149"/>
              <a:gd name="connsiteY209" fmla="*/ 1922722 h 2344739"/>
              <a:gd name="connsiteX210" fmla="*/ 597940 w 12193149"/>
              <a:gd name="connsiteY210" fmla="*/ 1879864 h 2344739"/>
              <a:gd name="connsiteX211" fmla="*/ 579683 w 12193149"/>
              <a:gd name="connsiteY211" fmla="*/ 1877212 h 2344739"/>
              <a:gd name="connsiteX212" fmla="*/ 572865 w 12193149"/>
              <a:gd name="connsiteY212" fmla="*/ 1877401 h 2344739"/>
              <a:gd name="connsiteX213" fmla="*/ 446247 w 12193149"/>
              <a:gd name="connsiteY213" fmla="*/ 1839371 h 2344739"/>
              <a:gd name="connsiteX214" fmla="*/ 405163 w 12193149"/>
              <a:gd name="connsiteY214" fmla="*/ 1833548 h 2344739"/>
              <a:gd name="connsiteX215" fmla="*/ 293583 w 12193149"/>
              <a:gd name="connsiteY215" fmla="*/ 1812852 h 2344739"/>
              <a:gd name="connsiteX216" fmla="*/ 119529 w 12193149"/>
              <a:gd name="connsiteY216" fmla="*/ 1761047 h 2344739"/>
              <a:gd name="connsiteX217" fmla="*/ 16674 w 12193149"/>
              <a:gd name="connsiteY217" fmla="*/ 1758191 h 2344739"/>
              <a:gd name="connsiteX218" fmla="*/ 1150 w 12193149"/>
              <a:gd name="connsiteY218" fmla="*/ 1752722 h 2344739"/>
              <a:gd name="connsiteX219" fmla="*/ 1148 w 12193149"/>
              <a:gd name="connsiteY219" fmla="*/ 222213 h 2344739"/>
              <a:gd name="connsiteX220" fmla="*/ 1148 w 12193149"/>
              <a:gd name="connsiteY220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613704 w 12193149"/>
              <a:gd name="connsiteY63" fmla="*/ 1812371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406539 w 12193149"/>
              <a:gd name="connsiteY105" fmla="*/ 2142468 h 2344739"/>
              <a:gd name="connsiteX106" fmla="*/ 7219707 w 12193149"/>
              <a:gd name="connsiteY106" fmla="*/ 2156680 h 2344739"/>
              <a:gd name="connsiteX107" fmla="*/ 7202249 w 12193149"/>
              <a:gd name="connsiteY107" fmla="*/ 2161230 h 2344739"/>
              <a:gd name="connsiteX108" fmla="*/ 7198152 w 12193149"/>
              <a:gd name="connsiteY108" fmla="*/ 2166588 h 2344739"/>
              <a:gd name="connsiteX109" fmla="*/ 7171956 w 12193149"/>
              <a:gd name="connsiteY109" fmla="*/ 2171236 h 2344739"/>
              <a:gd name="connsiteX110" fmla="*/ 7098136 w 12193149"/>
              <a:gd name="connsiteY110" fmla="*/ 2183464 h 2344739"/>
              <a:gd name="connsiteX111" fmla="*/ 7019644 w 12193149"/>
              <a:gd name="connsiteY111" fmla="*/ 2183090 h 2344739"/>
              <a:gd name="connsiteX112" fmla="*/ 6905294 w 12193149"/>
              <a:gd name="connsiteY112" fmla="*/ 2212596 h 2344739"/>
              <a:gd name="connsiteX113" fmla="*/ 6709370 w 12193149"/>
              <a:gd name="connsiteY113" fmla="*/ 2240551 h 2344739"/>
              <a:gd name="connsiteX114" fmla="*/ 6550602 w 12193149"/>
              <a:gd name="connsiteY114" fmla="*/ 2269327 h 2344739"/>
              <a:gd name="connsiteX115" fmla="*/ 6318708 w 12193149"/>
              <a:gd name="connsiteY115" fmla="*/ 2316127 h 2344739"/>
              <a:gd name="connsiteX116" fmla="*/ 6169822 w 12193149"/>
              <a:gd name="connsiteY116" fmla="*/ 2318214 h 2344739"/>
              <a:gd name="connsiteX117" fmla="*/ 6074996 w 12193149"/>
              <a:gd name="connsiteY117" fmla="*/ 2338676 h 2344739"/>
              <a:gd name="connsiteX118" fmla="*/ 6069677 w 12193149"/>
              <a:gd name="connsiteY118" fmla="*/ 2337139 h 2344739"/>
              <a:gd name="connsiteX119" fmla="*/ 6049786 w 12193149"/>
              <a:gd name="connsiteY119" fmla="*/ 2337822 h 2344739"/>
              <a:gd name="connsiteX120" fmla="*/ 6042433 w 12193149"/>
              <a:gd name="connsiteY120" fmla="*/ 2329473 h 2344739"/>
              <a:gd name="connsiteX121" fmla="*/ 6011238 w 12193149"/>
              <a:gd name="connsiteY121" fmla="*/ 2324380 h 2344739"/>
              <a:gd name="connsiteX122" fmla="*/ 5958523 w 12193149"/>
              <a:gd name="connsiteY122" fmla="*/ 2328024 h 2344739"/>
              <a:gd name="connsiteX123" fmla="*/ 5760067 w 12193149"/>
              <a:gd name="connsiteY123" fmla="*/ 2343716 h 2344739"/>
              <a:gd name="connsiteX124" fmla="*/ 5628108 w 12193149"/>
              <a:gd name="connsiteY124" fmla="*/ 2344739 h 2344739"/>
              <a:gd name="connsiteX125" fmla="*/ 5472054 w 12193149"/>
              <a:gd name="connsiteY125" fmla="*/ 2330719 h 2344739"/>
              <a:gd name="connsiteX126" fmla="*/ 5433909 w 12193149"/>
              <a:gd name="connsiteY126" fmla="*/ 2319466 h 2344739"/>
              <a:gd name="connsiteX127" fmla="*/ 5382817 w 12193149"/>
              <a:gd name="connsiteY127" fmla="*/ 2301764 h 2344739"/>
              <a:gd name="connsiteX128" fmla="*/ 5262912 w 12193149"/>
              <a:gd name="connsiteY128" fmla="*/ 2281347 h 2344739"/>
              <a:gd name="connsiteX129" fmla="*/ 5224109 w 12193149"/>
              <a:gd name="connsiteY129" fmla="*/ 2270223 h 2344739"/>
              <a:gd name="connsiteX130" fmla="*/ 5175808 w 12193149"/>
              <a:gd name="connsiteY130" fmla="*/ 2267233 h 2344739"/>
              <a:gd name="connsiteX131" fmla="*/ 5157702 w 12193149"/>
              <a:gd name="connsiteY131" fmla="*/ 2260010 h 2344739"/>
              <a:gd name="connsiteX132" fmla="*/ 5143747 w 12193149"/>
              <a:gd name="connsiteY132" fmla="*/ 2256610 h 2344739"/>
              <a:gd name="connsiteX133" fmla="*/ 5140744 w 12193149"/>
              <a:gd name="connsiteY133" fmla="*/ 2254509 h 2344739"/>
              <a:gd name="connsiteX134" fmla="*/ 5122807 w 12193149"/>
              <a:gd name="connsiteY134" fmla="*/ 2243656 h 2344739"/>
              <a:gd name="connsiteX135" fmla="*/ 5066938 w 12193149"/>
              <a:gd name="connsiteY135" fmla="*/ 2250227 h 2344739"/>
              <a:gd name="connsiteX136" fmla="*/ 5012662 w 12193149"/>
              <a:gd name="connsiteY136" fmla="*/ 2233846 h 2344739"/>
              <a:gd name="connsiteX137" fmla="*/ 4841589 w 12193149"/>
              <a:gd name="connsiteY137" fmla="*/ 2209829 h 2344739"/>
              <a:gd name="connsiteX138" fmla="*/ 4763595 w 12193149"/>
              <a:gd name="connsiteY138" fmla="*/ 2182061 h 2344739"/>
              <a:gd name="connsiteX139" fmla="*/ 4724334 w 12193149"/>
              <a:gd name="connsiteY139" fmla="*/ 2173047 h 2344739"/>
              <a:gd name="connsiteX140" fmla="*/ 4722324 w 12193149"/>
              <a:gd name="connsiteY140" fmla="*/ 2172298 h 2344739"/>
              <a:gd name="connsiteX141" fmla="*/ 4723259 w 12193149"/>
              <a:gd name="connsiteY141" fmla="*/ 2172087 h 2344739"/>
              <a:gd name="connsiteX142" fmla="*/ 4718350 w 12193149"/>
              <a:gd name="connsiteY142" fmla="*/ 2170817 h 2344739"/>
              <a:gd name="connsiteX143" fmla="*/ 4722324 w 12193149"/>
              <a:gd name="connsiteY143" fmla="*/ 2172298 h 2344739"/>
              <a:gd name="connsiteX144" fmla="*/ 4716674 w 12193149"/>
              <a:gd name="connsiteY144" fmla="*/ 2173573 h 2344739"/>
              <a:gd name="connsiteX145" fmla="*/ 4516962 w 12193149"/>
              <a:gd name="connsiteY145" fmla="*/ 2163671 h 2344739"/>
              <a:gd name="connsiteX146" fmla="*/ 4429691 w 12193149"/>
              <a:gd name="connsiteY146" fmla="*/ 2153020 h 2344739"/>
              <a:gd name="connsiteX147" fmla="*/ 4364023 w 12193149"/>
              <a:gd name="connsiteY147" fmla="*/ 2151674 h 2344739"/>
              <a:gd name="connsiteX148" fmla="*/ 4318114 w 12193149"/>
              <a:gd name="connsiteY148" fmla="*/ 2158289 h 2344739"/>
              <a:gd name="connsiteX149" fmla="*/ 4316258 w 12193149"/>
              <a:gd name="connsiteY149" fmla="*/ 2156948 h 2344739"/>
              <a:gd name="connsiteX150" fmla="*/ 4296292 w 12193149"/>
              <a:gd name="connsiteY150" fmla="*/ 2155069 h 2344739"/>
              <a:gd name="connsiteX151" fmla="*/ 4291212 w 12193149"/>
              <a:gd name="connsiteY151" fmla="*/ 2157986 h 2344739"/>
              <a:gd name="connsiteX152" fmla="*/ 4277290 w 12193149"/>
              <a:gd name="connsiteY152" fmla="*/ 2157740 h 2344739"/>
              <a:gd name="connsiteX153" fmla="*/ 4249265 w 12193149"/>
              <a:gd name="connsiteY153" fmla="*/ 2160064 h 2344739"/>
              <a:gd name="connsiteX154" fmla="*/ 4203199 w 12193149"/>
              <a:gd name="connsiteY154" fmla="*/ 2157269 h 2344739"/>
              <a:gd name="connsiteX155" fmla="*/ 4202893 w 12193149"/>
              <a:gd name="connsiteY155" fmla="*/ 2156010 h 2344739"/>
              <a:gd name="connsiteX156" fmla="*/ 4192396 w 12193149"/>
              <a:gd name="connsiteY156" fmla="*/ 2150376 h 2344739"/>
              <a:gd name="connsiteX157" fmla="*/ 4143893 w 12193149"/>
              <a:gd name="connsiteY157" fmla="*/ 2134511 h 2344739"/>
              <a:gd name="connsiteX158" fmla="*/ 4084245 w 12193149"/>
              <a:gd name="connsiteY158" fmla="*/ 2107978 h 2344739"/>
              <a:gd name="connsiteX159" fmla="*/ 4075694 w 12193149"/>
              <a:gd name="connsiteY159" fmla="*/ 2107143 h 2344739"/>
              <a:gd name="connsiteX160" fmla="*/ 4075575 w 12193149"/>
              <a:gd name="connsiteY160" fmla="*/ 2106844 h 2344739"/>
              <a:gd name="connsiteX161" fmla="*/ 4066658 w 12193149"/>
              <a:gd name="connsiteY161" fmla="*/ 2105400 h 2344739"/>
              <a:gd name="connsiteX162" fmla="*/ 4060102 w 12193149"/>
              <a:gd name="connsiteY162" fmla="*/ 2105618 h 2344739"/>
              <a:gd name="connsiteX163" fmla="*/ 4043512 w 12193149"/>
              <a:gd name="connsiteY163" fmla="*/ 2103997 h 2344739"/>
              <a:gd name="connsiteX164" fmla="*/ 4038145 w 12193149"/>
              <a:gd name="connsiteY164" fmla="*/ 2101563 h 2344739"/>
              <a:gd name="connsiteX165" fmla="*/ 4036511 w 12193149"/>
              <a:gd name="connsiteY165" fmla="*/ 2097896 h 2344739"/>
              <a:gd name="connsiteX166" fmla="*/ 4034926 w 12193149"/>
              <a:gd name="connsiteY166" fmla="*/ 2098131 h 2344739"/>
              <a:gd name="connsiteX167" fmla="*/ 4005686 w 12193149"/>
              <a:gd name="connsiteY167" fmla="*/ 2085563 h 2344739"/>
              <a:gd name="connsiteX168" fmla="*/ 3937994 w 12193149"/>
              <a:gd name="connsiteY168" fmla="*/ 2068106 h 2344739"/>
              <a:gd name="connsiteX169" fmla="*/ 3898423 w 12193149"/>
              <a:gd name="connsiteY169" fmla="*/ 2062451 h 2344739"/>
              <a:gd name="connsiteX170" fmla="*/ 3790908 w 12193149"/>
              <a:gd name="connsiteY170" fmla="*/ 2042213 h 2344739"/>
              <a:gd name="connsiteX171" fmla="*/ 3683661 w 12193149"/>
              <a:gd name="connsiteY171" fmla="*/ 2018290 h 2344739"/>
              <a:gd name="connsiteX172" fmla="*/ 3611183 w 12193149"/>
              <a:gd name="connsiteY172" fmla="*/ 1986019 h 2344739"/>
              <a:gd name="connsiteX173" fmla="*/ 3605003 w 12193149"/>
              <a:gd name="connsiteY173" fmla="*/ 1987381 h 2344739"/>
              <a:gd name="connsiteX174" fmla="*/ 3595884 w 12193149"/>
              <a:gd name="connsiteY174" fmla="*/ 1987545 h 2344739"/>
              <a:gd name="connsiteX175" fmla="*/ 3595649 w 12193149"/>
              <a:gd name="connsiteY175" fmla="*/ 1987276 h 2344739"/>
              <a:gd name="connsiteX176" fmla="*/ 3587126 w 12193149"/>
              <a:gd name="connsiteY176" fmla="*/ 1987966 h 2344739"/>
              <a:gd name="connsiteX177" fmla="*/ 3537283 w 12193149"/>
              <a:gd name="connsiteY177" fmla="*/ 1978267 h 2344739"/>
              <a:gd name="connsiteX178" fmla="*/ 3474371 w 12193149"/>
              <a:gd name="connsiteY178" fmla="*/ 1974606 h 2344739"/>
              <a:gd name="connsiteX179" fmla="*/ 3401876 w 12193149"/>
              <a:gd name="connsiteY179" fmla="*/ 1962558 h 2344739"/>
              <a:gd name="connsiteX180" fmla="*/ 3365036 w 12193149"/>
              <a:gd name="connsiteY180" fmla="*/ 1979510 h 2344739"/>
              <a:gd name="connsiteX181" fmla="*/ 3345174 w 12193149"/>
              <a:gd name="connsiteY181" fmla="*/ 1981192 h 2344739"/>
              <a:gd name="connsiteX182" fmla="*/ 3342846 w 12193149"/>
              <a:gd name="connsiteY182" fmla="*/ 1980217 h 2344739"/>
              <a:gd name="connsiteX183" fmla="*/ 3263504 w 12193149"/>
              <a:gd name="connsiteY183" fmla="*/ 1986094 h 2344739"/>
              <a:gd name="connsiteX184" fmla="*/ 3143704 w 12193149"/>
              <a:gd name="connsiteY184" fmla="*/ 1993869 h 2344739"/>
              <a:gd name="connsiteX185" fmla="*/ 3031439 w 12193149"/>
              <a:gd name="connsiteY185" fmla="*/ 1996512 h 2344739"/>
              <a:gd name="connsiteX186" fmla="*/ 2782717 w 12193149"/>
              <a:gd name="connsiteY186" fmla="*/ 2018333 h 2344739"/>
              <a:gd name="connsiteX187" fmla="*/ 2647675 w 12193149"/>
              <a:gd name="connsiteY187" fmla="*/ 2028869 h 2344739"/>
              <a:gd name="connsiteX188" fmla="*/ 2569176 w 12193149"/>
              <a:gd name="connsiteY188" fmla="*/ 2002628 h 2344739"/>
              <a:gd name="connsiteX189" fmla="*/ 2444403 w 12193149"/>
              <a:gd name="connsiteY189" fmla="*/ 2016529 h 2344739"/>
              <a:gd name="connsiteX190" fmla="*/ 2316260 w 12193149"/>
              <a:gd name="connsiteY190" fmla="*/ 2024996 h 2344739"/>
              <a:gd name="connsiteX191" fmla="*/ 2209726 w 12193149"/>
              <a:gd name="connsiteY191" fmla="*/ 2019763 h 2344739"/>
              <a:gd name="connsiteX192" fmla="*/ 2095813 w 12193149"/>
              <a:gd name="connsiteY192" fmla="*/ 2003052 h 2344739"/>
              <a:gd name="connsiteX193" fmla="*/ 1998504 w 12193149"/>
              <a:gd name="connsiteY193" fmla="*/ 1995032 h 2344739"/>
              <a:gd name="connsiteX194" fmla="*/ 1929320 w 12193149"/>
              <a:gd name="connsiteY194" fmla="*/ 2016977 h 2344739"/>
              <a:gd name="connsiteX195" fmla="*/ 1922798 w 12193149"/>
              <a:gd name="connsiteY195" fmla="*/ 2012146 h 2344739"/>
              <a:gd name="connsiteX196" fmla="*/ 1874228 w 12193149"/>
              <a:gd name="connsiteY196" fmla="*/ 2013741 h 2344739"/>
              <a:gd name="connsiteX197" fmla="*/ 1787803 w 12193149"/>
              <a:gd name="connsiteY197" fmla="*/ 2041363 h 2344739"/>
              <a:gd name="connsiteX198" fmla="*/ 1739352 w 12193149"/>
              <a:gd name="connsiteY198" fmla="*/ 2036312 h 2344739"/>
              <a:gd name="connsiteX199" fmla="*/ 1676219 w 12193149"/>
              <a:gd name="connsiteY199" fmla="*/ 2019963 h 2344739"/>
              <a:gd name="connsiteX200" fmla="*/ 1609817 w 12193149"/>
              <a:gd name="connsiteY200" fmla="*/ 2013066 h 2344739"/>
              <a:gd name="connsiteX201" fmla="*/ 1497258 w 12193149"/>
              <a:gd name="connsiteY201" fmla="*/ 1987476 h 2344739"/>
              <a:gd name="connsiteX202" fmla="*/ 1151127 w 12193149"/>
              <a:gd name="connsiteY202" fmla="*/ 1938041 h 2344739"/>
              <a:gd name="connsiteX203" fmla="*/ 859417 w 12193149"/>
              <a:gd name="connsiteY203" fmla="*/ 1928608 h 2344739"/>
              <a:gd name="connsiteX204" fmla="*/ 838688 w 12193149"/>
              <a:gd name="connsiteY204" fmla="*/ 1929821 h 2344739"/>
              <a:gd name="connsiteX205" fmla="*/ 817957 w 12193149"/>
              <a:gd name="connsiteY205" fmla="*/ 1927857 h 2344739"/>
              <a:gd name="connsiteX206" fmla="*/ 812654 w 12193149"/>
              <a:gd name="connsiteY206" fmla="*/ 1930751 h 2344739"/>
              <a:gd name="connsiteX207" fmla="*/ 721195 w 12193149"/>
              <a:gd name="connsiteY207" fmla="*/ 1929661 h 2344739"/>
              <a:gd name="connsiteX208" fmla="*/ 720890 w 12193149"/>
              <a:gd name="connsiteY208" fmla="*/ 1928399 h 2344739"/>
              <a:gd name="connsiteX209" fmla="*/ 710023 w 12193149"/>
              <a:gd name="connsiteY209" fmla="*/ 1922722 h 2344739"/>
              <a:gd name="connsiteX210" fmla="*/ 597940 w 12193149"/>
              <a:gd name="connsiteY210" fmla="*/ 1879864 h 2344739"/>
              <a:gd name="connsiteX211" fmla="*/ 579683 w 12193149"/>
              <a:gd name="connsiteY211" fmla="*/ 1877212 h 2344739"/>
              <a:gd name="connsiteX212" fmla="*/ 572865 w 12193149"/>
              <a:gd name="connsiteY212" fmla="*/ 1877401 h 2344739"/>
              <a:gd name="connsiteX213" fmla="*/ 446247 w 12193149"/>
              <a:gd name="connsiteY213" fmla="*/ 1839371 h 2344739"/>
              <a:gd name="connsiteX214" fmla="*/ 405163 w 12193149"/>
              <a:gd name="connsiteY214" fmla="*/ 1833548 h 2344739"/>
              <a:gd name="connsiteX215" fmla="*/ 293583 w 12193149"/>
              <a:gd name="connsiteY215" fmla="*/ 1812852 h 2344739"/>
              <a:gd name="connsiteX216" fmla="*/ 119529 w 12193149"/>
              <a:gd name="connsiteY216" fmla="*/ 1761047 h 2344739"/>
              <a:gd name="connsiteX217" fmla="*/ 16674 w 12193149"/>
              <a:gd name="connsiteY217" fmla="*/ 1758191 h 2344739"/>
              <a:gd name="connsiteX218" fmla="*/ 1150 w 12193149"/>
              <a:gd name="connsiteY218" fmla="*/ 1752722 h 2344739"/>
              <a:gd name="connsiteX219" fmla="*/ 1148 w 12193149"/>
              <a:gd name="connsiteY219" fmla="*/ 222213 h 2344739"/>
              <a:gd name="connsiteX220" fmla="*/ 1148 w 12193149"/>
              <a:gd name="connsiteY220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613704 w 12193149"/>
              <a:gd name="connsiteY63" fmla="*/ 1812371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219707 w 12193149"/>
              <a:gd name="connsiteY105" fmla="*/ 2156680 h 2344739"/>
              <a:gd name="connsiteX106" fmla="*/ 7202249 w 12193149"/>
              <a:gd name="connsiteY106" fmla="*/ 2161230 h 2344739"/>
              <a:gd name="connsiteX107" fmla="*/ 7198152 w 12193149"/>
              <a:gd name="connsiteY107" fmla="*/ 2166588 h 2344739"/>
              <a:gd name="connsiteX108" fmla="*/ 7171956 w 12193149"/>
              <a:gd name="connsiteY108" fmla="*/ 2171236 h 2344739"/>
              <a:gd name="connsiteX109" fmla="*/ 7098136 w 12193149"/>
              <a:gd name="connsiteY109" fmla="*/ 2183464 h 2344739"/>
              <a:gd name="connsiteX110" fmla="*/ 7019644 w 12193149"/>
              <a:gd name="connsiteY110" fmla="*/ 2183090 h 2344739"/>
              <a:gd name="connsiteX111" fmla="*/ 6905294 w 12193149"/>
              <a:gd name="connsiteY111" fmla="*/ 2212596 h 2344739"/>
              <a:gd name="connsiteX112" fmla="*/ 6709370 w 12193149"/>
              <a:gd name="connsiteY112" fmla="*/ 2240551 h 2344739"/>
              <a:gd name="connsiteX113" fmla="*/ 6550602 w 12193149"/>
              <a:gd name="connsiteY113" fmla="*/ 2269327 h 2344739"/>
              <a:gd name="connsiteX114" fmla="*/ 6318708 w 12193149"/>
              <a:gd name="connsiteY114" fmla="*/ 2316127 h 2344739"/>
              <a:gd name="connsiteX115" fmla="*/ 6169822 w 12193149"/>
              <a:gd name="connsiteY115" fmla="*/ 2318214 h 2344739"/>
              <a:gd name="connsiteX116" fmla="*/ 6074996 w 12193149"/>
              <a:gd name="connsiteY116" fmla="*/ 2338676 h 2344739"/>
              <a:gd name="connsiteX117" fmla="*/ 6069677 w 12193149"/>
              <a:gd name="connsiteY117" fmla="*/ 2337139 h 2344739"/>
              <a:gd name="connsiteX118" fmla="*/ 6049786 w 12193149"/>
              <a:gd name="connsiteY118" fmla="*/ 2337822 h 2344739"/>
              <a:gd name="connsiteX119" fmla="*/ 6042433 w 12193149"/>
              <a:gd name="connsiteY119" fmla="*/ 2329473 h 2344739"/>
              <a:gd name="connsiteX120" fmla="*/ 6011238 w 12193149"/>
              <a:gd name="connsiteY120" fmla="*/ 2324380 h 2344739"/>
              <a:gd name="connsiteX121" fmla="*/ 5958523 w 12193149"/>
              <a:gd name="connsiteY121" fmla="*/ 2328024 h 2344739"/>
              <a:gd name="connsiteX122" fmla="*/ 5760067 w 12193149"/>
              <a:gd name="connsiteY122" fmla="*/ 2343716 h 2344739"/>
              <a:gd name="connsiteX123" fmla="*/ 5628108 w 12193149"/>
              <a:gd name="connsiteY123" fmla="*/ 2344739 h 2344739"/>
              <a:gd name="connsiteX124" fmla="*/ 5472054 w 12193149"/>
              <a:gd name="connsiteY124" fmla="*/ 2330719 h 2344739"/>
              <a:gd name="connsiteX125" fmla="*/ 5433909 w 12193149"/>
              <a:gd name="connsiteY125" fmla="*/ 2319466 h 2344739"/>
              <a:gd name="connsiteX126" fmla="*/ 5382817 w 12193149"/>
              <a:gd name="connsiteY126" fmla="*/ 2301764 h 2344739"/>
              <a:gd name="connsiteX127" fmla="*/ 5262912 w 12193149"/>
              <a:gd name="connsiteY127" fmla="*/ 2281347 h 2344739"/>
              <a:gd name="connsiteX128" fmla="*/ 5224109 w 12193149"/>
              <a:gd name="connsiteY128" fmla="*/ 2270223 h 2344739"/>
              <a:gd name="connsiteX129" fmla="*/ 5175808 w 12193149"/>
              <a:gd name="connsiteY129" fmla="*/ 2267233 h 2344739"/>
              <a:gd name="connsiteX130" fmla="*/ 5157702 w 12193149"/>
              <a:gd name="connsiteY130" fmla="*/ 2260010 h 2344739"/>
              <a:gd name="connsiteX131" fmla="*/ 5143747 w 12193149"/>
              <a:gd name="connsiteY131" fmla="*/ 2256610 h 2344739"/>
              <a:gd name="connsiteX132" fmla="*/ 5140744 w 12193149"/>
              <a:gd name="connsiteY132" fmla="*/ 2254509 h 2344739"/>
              <a:gd name="connsiteX133" fmla="*/ 5122807 w 12193149"/>
              <a:gd name="connsiteY133" fmla="*/ 2243656 h 2344739"/>
              <a:gd name="connsiteX134" fmla="*/ 5066938 w 12193149"/>
              <a:gd name="connsiteY134" fmla="*/ 2250227 h 2344739"/>
              <a:gd name="connsiteX135" fmla="*/ 5012662 w 12193149"/>
              <a:gd name="connsiteY135" fmla="*/ 2233846 h 2344739"/>
              <a:gd name="connsiteX136" fmla="*/ 4841589 w 12193149"/>
              <a:gd name="connsiteY136" fmla="*/ 2209829 h 2344739"/>
              <a:gd name="connsiteX137" fmla="*/ 4763595 w 12193149"/>
              <a:gd name="connsiteY137" fmla="*/ 2182061 h 2344739"/>
              <a:gd name="connsiteX138" fmla="*/ 4724334 w 12193149"/>
              <a:gd name="connsiteY138" fmla="*/ 2173047 h 2344739"/>
              <a:gd name="connsiteX139" fmla="*/ 4722324 w 12193149"/>
              <a:gd name="connsiteY139" fmla="*/ 2172298 h 2344739"/>
              <a:gd name="connsiteX140" fmla="*/ 4723259 w 12193149"/>
              <a:gd name="connsiteY140" fmla="*/ 2172087 h 2344739"/>
              <a:gd name="connsiteX141" fmla="*/ 4718350 w 12193149"/>
              <a:gd name="connsiteY141" fmla="*/ 2170817 h 2344739"/>
              <a:gd name="connsiteX142" fmla="*/ 4722324 w 12193149"/>
              <a:gd name="connsiteY142" fmla="*/ 2172298 h 2344739"/>
              <a:gd name="connsiteX143" fmla="*/ 4716674 w 12193149"/>
              <a:gd name="connsiteY143" fmla="*/ 2173573 h 2344739"/>
              <a:gd name="connsiteX144" fmla="*/ 4516962 w 12193149"/>
              <a:gd name="connsiteY144" fmla="*/ 2163671 h 2344739"/>
              <a:gd name="connsiteX145" fmla="*/ 4429691 w 12193149"/>
              <a:gd name="connsiteY145" fmla="*/ 2153020 h 2344739"/>
              <a:gd name="connsiteX146" fmla="*/ 4364023 w 12193149"/>
              <a:gd name="connsiteY146" fmla="*/ 2151674 h 2344739"/>
              <a:gd name="connsiteX147" fmla="*/ 4318114 w 12193149"/>
              <a:gd name="connsiteY147" fmla="*/ 2158289 h 2344739"/>
              <a:gd name="connsiteX148" fmla="*/ 4316258 w 12193149"/>
              <a:gd name="connsiteY148" fmla="*/ 2156948 h 2344739"/>
              <a:gd name="connsiteX149" fmla="*/ 4296292 w 12193149"/>
              <a:gd name="connsiteY149" fmla="*/ 2155069 h 2344739"/>
              <a:gd name="connsiteX150" fmla="*/ 4291212 w 12193149"/>
              <a:gd name="connsiteY150" fmla="*/ 2157986 h 2344739"/>
              <a:gd name="connsiteX151" fmla="*/ 4277290 w 12193149"/>
              <a:gd name="connsiteY151" fmla="*/ 2157740 h 2344739"/>
              <a:gd name="connsiteX152" fmla="*/ 4249265 w 12193149"/>
              <a:gd name="connsiteY152" fmla="*/ 2160064 h 2344739"/>
              <a:gd name="connsiteX153" fmla="*/ 4203199 w 12193149"/>
              <a:gd name="connsiteY153" fmla="*/ 2157269 h 2344739"/>
              <a:gd name="connsiteX154" fmla="*/ 4202893 w 12193149"/>
              <a:gd name="connsiteY154" fmla="*/ 2156010 h 2344739"/>
              <a:gd name="connsiteX155" fmla="*/ 4192396 w 12193149"/>
              <a:gd name="connsiteY155" fmla="*/ 2150376 h 2344739"/>
              <a:gd name="connsiteX156" fmla="*/ 4143893 w 12193149"/>
              <a:gd name="connsiteY156" fmla="*/ 2134511 h 2344739"/>
              <a:gd name="connsiteX157" fmla="*/ 4084245 w 12193149"/>
              <a:gd name="connsiteY157" fmla="*/ 2107978 h 2344739"/>
              <a:gd name="connsiteX158" fmla="*/ 4075694 w 12193149"/>
              <a:gd name="connsiteY158" fmla="*/ 2107143 h 2344739"/>
              <a:gd name="connsiteX159" fmla="*/ 4075575 w 12193149"/>
              <a:gd name="connsiteY159" fmla="*/ 2106844 h 2344739"/>
              <a:gd name="connsiteX160" fmla="*/ 4066658 w 12193149"/>
              <a:gd name="connsiteY160" fmla="*/ 2105400 h 2344739"/>
              <a:gd name="connsiteX161" fmla="*/ 4060102 w 12193149"/>
              <a:gd name="connsiteY161" fmla="*/ 2105618 h 2344739"/>
              <a:gd name="connsiteX162" fmla="*/ 4043512 w 12193149"/>
              <a:gd name="connsiteY162" fmla="*/ 2103997 h 2344739"/>
              <a:gd name="connsiteX163" fmla="*/ 4038145 w 12193149"/>
              <a:gd name="connsiteY163" fmla="*/ 2101563 h 2344739"/>
              <a:gd name="connsiteX164" fmla="*/ 4036511 w 12193149"/>
              <a:gd name="connsiteY164" fmla="*/ 2097896 h 2344739"/>
              <a:gd name="connsiteX165" fmla="*/ 4034926 w 12193149"/>
              <a:gd name="connsiteY165" fmla="*/ 2098131 h 2344739"/>
              <a:gd name="connsiteX166" fmla="*/ 4005686 w 12193149"/>
              <a:gd name="connsiteY166" fmla="*/ 2085563 h 2344739"/>
              <a:gd name="connsiteX167" fmla="*/ 3937994 w 12193149"/>
              <a:gd name="connsiteY167" fmla="*/ 2068106 h 2344739"/>
              <a:gd name="connsiteX168" fmla="*/ 3898423 w 12193149"/>
              <a:gd name="connsiteY168" fmla="*/ 2062451 h 2344739"/>
              <a:gd name="connsiteX169" fmla="*/ 3790908 w 12193149"/>
              <a:gd name="connsiteY169" fmla="*/ 2042213 h 2344739"/>
              <a:gd name="connsiteX170" fmla="*/ 3683661 w 12193149"/>
              <a:gd name="connsiteY170" fmla="*/ 2018290 h 2344739"/>
              <a:gd name="connsiteX171" fmla="*/ 3611183 w 12193149"/>
              <a:gd name="connsiteY171" fmla="*/ 1986019 h 2344739"/>
              <a:gd name="connsiteX172" fmla="*/ 3605003 w 12193149"/>
              <a:gd name="connsiteY172" fmla="*/ 1987381 h 2344739"/>
              <a:gd name="connsiteX173" fmla="*/ 3595884 w 12193149"/>
              <a:gd name="connsiteY173" fmla="*/ 1987545 h 2344739"/>
              <a:gd name="connsiteX174" fmla="*/ 3595649 w 12193149"/>
              <a:gd name="connsiteY174" fmla="*/ 1987276 h 2344739"/>
              <a:gd name="connsiteX175" fmla="*/ 3587126 w 12193149"/>
              <a:gd name="connsiteY175" fmla="*/ 1987966 h 2344739"/>
              <a:gd name="connsiteX176" fmla="*/ 3537283 w 12193149"/>
              <a:gd name="connsiteY176" fmla="*/ 1978267 h 2344739"/>
              <a:gd name="connsiteX177" fmla="*/ 3474371 w 12193149"/>
              <a:gd name="connsiteY177" fmla="*/ 1974606 h 2344739"/>
              <a:gd name="connsiteX178" fmla="*/ 3401876 w 12193149"/>
              <a:gd name="connsiteY178" fmla="*/ 1962558 h 2344739"/>
              <a:gd name="connsiteX179" fmla="*/ 3365036 w 12193149"/>
              <a:gd name="connsiteY179" fmla="*/ 1979510 h 2344739"/>
              <a:gd name="connsiteX180" fmla="*/ 3345174 w 12193149"/>
              <a:gd name="connsiteY180" fmla="*/ 1981192 h 2344739"/>
              <a:gd name="connsiteX181" fmla="*/ 3342846 w 12193149"/>
              <a:gd name="connsiteY181" fmla="*/ 1980217 h 2344739"/>
              <a:gd name="connsiteX182" fmla="*/ 3263504 w 12193149"/>
              <a:gd name="connsiteY182" fmla="*/ 1986094 h 2344739"/>
              <a:gd name="connsiteX183" fmla="*/ 3143704 w 12193149"/>
              <a:gd name="connsiteY183" fmla="*/ 1993869 h 2344739"/>
              <a:gd name="connsiteX184" fmla="*/ 3031439 w 12193149"/>
              <a:gd name="connsiteY184" fmla="*/ 1996512 h 2344739"/>
              <a:gd name="connsiteX185" fmla="*/ 2782717 w 12193149"/>
              <a:gd name="connsiteY185" fmla="*/ 2018333 h 2344739"/>
              <a:gd name="connsiteX186" fmla="*/ 2647675 w 12193149"/>
              <a:gd name="connsiteY186" fmla="*/ 2028869 h 2344739"/>
              <a:gd name="connsiteX187" fmla="*/ 2569176 w 12193149"/>
              <a:gd name="connsiteY187" fmla="*/ 2002628 h 2344739"/>
              <a:gd name="connsiteX188" fmla="*/ 2444403 w 12193149"/>
              <a:gd name="connsiteY188" fmla="*/ 2016529 h 2344739"/>
              <a:gd name="connsiteX189" fmla="*/ 2316260 w 12193149"/>
              <a:gd name="connsiteY189" fmla="*/ 2024996 h 2344739"/>
              <a:gd name="connsiteX190" fmla="*/ 2209726 w 12193149"/>
              <a:gd name="connsiteY190" fmla="*/ 2019763 h 2344739"/>
              <a:gd name="connsiteX191" fmla="*/ 2095813 w 12193149"/>
              <a:gd name="connsiteY191" fmla="*/ 2003052 h 2344739"/>
              <a:gd name="connsiteX192" fmla="*/ 1998504 w 12193149"/>
              <a:gd name="connsiteY192" fmla="*/ 1995032 h 2344739"/>
              <a:gd name="connsiteX193" fmla="*/ 1929320 w 12193149"/>
              <a:gd name="connsiteY193" fmla="*/ 2016977 h 2344739"/>
              <a:gd name="connsiteX194" fmla="*/ 1922798 w 12193149"/>
              <a:gd name="connsiteY194" fmla="*/ 2012146 h 2344739"/>
              <a:gd name="connsiteX195" fmla="*/ 1874228 w 12193149"/>
              <a:gd name="connsiteY195" fmla="*/ 2013741 h 2344739"/>
              <a:gd name="connsiteX196" fmla="*/ 1787803 w 12193149"/>
              <a:gd name="connsiteY196" fmla="*/ 2041363 h 2344739"/>
              <a:gd name="connsiteX197" fmla="*/ 1739352 w 12193149"/>
              <a:gd name="connsiteY197" fmla="*/ 2036312 h 2344739"/>
              <a:gd name="connsiteX198" fmla="*/ 1676219 w 12193149"/>
              <a:gd name="connsiteY198" fmla="*/ 2019963 h 2344739"/>
              <a:gd name="connsiteX199" fmla="*/ 1609817 w 12193149"/>
              <a:gd name="connsiteY199" fmla="*/ 2013066 h 2344739"/>
              <a:gd name="connsiteX200" fmla="*/ 1497258 w 12193149"/>
              <a:gd name="connsiteY200" fmla="*/ 1987476 h 2344739"/>
              <a:gd name="connsiteX201" fmla="*/ 1151127 w 12193149"/>
              <a:gd name="connsiteY201" fmla="*/ 1938041 h 2344739"/>
              <a:gd name="connsiteX202" fmla="*/ 859417 w 12193149"/>
              <a:gd name="connsiteY202" fmla="*/ 1928608 h 2344739"/>
              <a:gd name="connsiteX203" fmla="*/ 838688 w 12193149"/>
              <a:gd name="connsiteY203" fmla="*/ 1929821 h 2344739"/>
              <a:gd name="connsiteX204" fmla="*/ 817957 w 12193149"/>
              <a:gd name="connsiteY204" fmla="*/ 1927857 h 2344739"/>
              <a:gd name="connsiteX205" fmla="*/ 812654 w 12193149"/>
              <a:gd name="connsiteY205" fmla="*/ 1930751 h 2344739"/>
              <a:gd name="connsiteX206" fmla="*/ 721195 w 12193149"/>
              <a:gd name="connsiteY206" fmla="*/ 1929661 h 2344739"/>
              <a:gd name="connsiteX207" fmla="*/ 720890 w 12193149"/>
              <a:gd name="connsiteY207" fmla="*/ 1928399 h 2344739"/>
              <a:gd name="connsiteX208" fmla="*/ 710023 w 12193149"/>
              <a:gd name="connsiteY208" fmla="*/ 1922722 h 2344739"/>
              <a:gd name="connsiteX209" fmla="*/ 597940 w 12193149"/>
              <a:gd name="connsiteY209" fmla="*/ 1879864 h 2344739"/>
              <a:gd name="connsiteX210" fmla="*/ 579683 w 12193149"/>
              <a:gd name="connsiteY210" fmla="*/ 1877212 h 2344739"/>
              <a:gd name="connsiteX211" fmla="*/ 572865 w 12193149"/>
              <a:gd name="connsiteY211" fmla="*/ 1877401 h 2344739"/>
              <a:gd name="connsiteX212" fmla="*/ 446247 w 12193149"/>
              <a:gd name="connsiteY212" fmla="*/ 1839371 h 2344739"/>
              <a:gd name="connsiteX213" fmla="*/ 405163 w 12193149"/>
              <a:gd name="connsiteY213" fmla="*/ 1833548 h 2344739"/>
              <a:gd name="connsiteX214" fmla="*/ 293583 w 12193149"/>
              <a:gd name="connsiteY214" fmla="*/ 1812852 h 2344739"/>
              <a:gd name="connsiteX215" fmla="*/ 119529 w 12193149"/>
              <a:gd name="connsiteY215" fmla="*/ 1761047 h 2344739"/>
              <a:gd name="connsiteX216" fmla="*/ 16674 w 12193149"/>
              <a:gd name="connsiteY216" fmla="*/ 1758191 h 2344739"/>
              <a:gd name="connsiteX217" fmla="*/ 1150 w 12193149"/>
              <a:gd name="connsiteY217" fmla="*/ 1752722 h 2344739"/>
              <a:gd name="connsiteX218" fmla="*/ 1148 w 12193149"/>
              <a:gd name="connsiteY218" fmla="*/ 222213 h 2344739"/>
              <a:gd name="connsiteX219" fmla="*/ 1148 w 12193149"/>
              <a:gd name="connsiteY219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590693 w 12193149"/>
              <a:gd name="connsiteY23" fmla="*/ 963777 h 2344739"/>
              <a:gd name="connsiteX24" fmla="*/ 11506817 w 12193149"/>
              <a:gd name="connsiteY24" fmla="*/ 1033623 h 2344739"/>
              <a:gd name="connsiteX25" fmla="*/ 11280332 w 12193149"/>
              <a:gd name="connsiteY25" fmla="*/ 1223571 h 2344739"/>
              <a:gd name="connsiteX26" fmla="*/ 11228309 w 12193149"/>
              <a:gd name="connsiteY26" fmla="*/ 1276236 h 2344739"/>
              <a:gd name="connsiteX27" fmla="*/ 11218087 w 12193149"/>
              <a:gd name="connsiteY27" fmla="*/ 1275961 h 2344739"/>
              <a:gd name="connsiteX28" fmla="*/ 11217184 w 12193149"/>
              <a:gd name="connsiteY28" fmla="*/ 1275018 h 2344739"/>
              <a:gd name="connsiteX29" fmla="*/ 11188885 w 12193149"/>
              <a:gd name="connsiteY29" fmla="*/ 1292383 h 2344739"/>
              <a:gd name="connsiteX30" fmla="*/ 11184501 w 12193149"/>
              <a:gd name="connsiteY30" fmla="*/ 1292525 h 2344739"/>
              <a:gd name="connsiteX31" fmla="*/ 11166854 w 12193149"/>
              <a:gd name="connsiteY31" fmla="*/ 1306612 h 2344739"/>
              <a:gd name="connsiteX32" fmla="*/ 11157311 w 12193149"/>
              <a:gd name="connsiteY32" fmla="*/ 1312414 h 2344739"/>
              <a:gd name="connsiteX33" fmla="*/ 11155496 w 12193149"/>
              <a:gd name="connsiteY33" fmla="*/ 1317097 h 2344739"/>
              <a:gd name="connsiteX34" fmla="*/ 11140961 w 12193149"/>
              <a:gd name="connsiteY34" fmla="*/ 1324115 h 2344739"/>
              <a:gd name="connsiteX35" fmla="*/ 11138961 w 12193149"/>
              <a:gd name="connsiteY35" fmla="*/ 1323772 h 2344739"/>
              <a:gd name="connsiteX36" fmla="*/ 11128208 w 12193149"/>
              <a:gd name="connsiteY36" fmla="*/ 1333832 h 2344739"/>
              <a:gd name="connsiteX37" fmla="*/ 11120691 w 12193149"/>
              <a:gd name="connsiteY37" fmla="*/ 1347424 h 2344739"/>
              <a:gd name="connsiteX38" fmla="*/ 10894683 w 12193149"/>
              <a:gd name="connsiteY38" fmla="*/ 1473399 h 2344739"/>
              <a:gd name="connsiteX39" fmla="*/ 10773300 w 12193149"/>
              <a:gd name="connsiteY39" fmla="*/ 1523191 h 2344739"/>
              <a:gd name="connsiteX40" fmla="*/ 10627668 w 12193149"/>
              <a:gd name="connsiteY40" fmla="*/ 1559229 h 2344739"/>
              <a:gd name="connsiteX41" fmla="*/ 10581895 w 12193149"/>
              <a:gd name="connsiteY41" fmla="*/ 1568689 h 2344739"/>
              <a:gd name="connsiteX42" fmla="*/ 10547790 w 12193149"/>
              <a:gd name="connsiteY42" fmla="*/ 1598423 h 2344739"/>
              <a:gd name="connsiteX43" fmla="*/ 10529643 w 12193149"/>
              <a:gd name="connsiteY43" fmla="*/ 1596907 h 2344739"/>
              <a:gd name="connsiteX44" fmla="*/ 10526446 w 12193149"/>
              <a:gd name="connsiteY44" fmla="*/ 1596411 h 2344739"/>
              <a:gd name="connsiteX45" fmla="*/ 10515129 w 12193149"/>
              <a:gd name="connsiteY45" fmla="*/ 1599537 h 2344739"/>
              <a:gd name="connsiteX46" fmla="*/ 10491735 w 12193149"/>
              <a:gd name="connsiteY46" fmla="*/ 1594156 h 2344739"/>
              <a:gd name="connsiteX47" fmla="*/ 10471418 w 12193149"/>
              <a:gd name="connsiteY47" fmla="*/ 1601693 h 2344739"/>
              <a:gd name="connsiteX48" fmla="*/ 10377042 w 12193149"/>
              <a:gd name="connsiteY48" fmla="*/ 1644598 h 2344739"/>
              <a:gd name="connsiteX49" fmla="*/ 10319338 w 12193149"/>
              <a:gd name="connsiteY49" fmla="*/ 1666221 h 2344739"/>
              <a:gd name="connsiteX50" fmla="*/ 10295467 w 12193149"/>
              <a:gd name="connsiteY50" fmla="*/ 1668079 h 2344739"/>
              <a:gd name="connsiteX51" fmla="*/ 10263443 w 12193149"/>
              <a:gd name="connsiteY51" fmla="*/ 1674948 h 2344739"/>
              <a:gd name="connsiteX52" fmla="*/ 10205418 w 12193149"/>
              <a:gd name="connsiteY52" fmla="*/ 1682149 h 2344739"/>
              <a:gd name="connsiteX53" fmla="*/ 10177759 w 12193149"/>
              <a:gd name="connsiteY53" fmla="*/ 1692943 h 2344739"/>
              <a:gd name="connsiteX54" fmla="*/ 10165070 w 12193149"/>
              <a:gd name="connsiteY54" fmla="*/ 1693739 h 2344739"/>
              <a:gd name="connsiteX55" fmla="*/ 10156308 w 12193149"/>
              <a:gd name="connsiteY55" fmla="*/ 1707487 h 2344739"/>
              <a:gd name="connsiteX56" fmla="*/ 10118267 w 12193149"/>
              <a:gd name="connsiteY56" fmla="*/ 1731142 h 2344739"/>
              <a:gd name="connsiteX57" fmla="*/ 10083317 w 12193149"/>
              <a:gd name="connsiteY57" fmla="*/ 1743296 h 2344739"/>
              <a:gd name="connsiteX58" fmla="*/ 10040388 w 12193149"/>
              <a:gd name="connsiteY58" fmla="*/ 1741632 h 2344739"/>
              <a:gd name="connsiteX59" fmla="*/ 9961167 w 12193149"/>
              <a:gd name="connsiteY59" fmla="*/ 1757147 h 2344739"/>
              <a:gd name="connsiteX60" fmla="*/ 9848940 w 12193149"/>
              <a:gd name="connsiteY60" fmla="*/ 1763915 h 2344739"/>
              <a:gd name="connsiteX61" fmla="*/ 9729457 w 12193149"/>
              <a:gd name="connsiteY61" fmla="*/ 1784122 h 2344739"/>
              <a:gd name="connsiteX62" fmla="*/ 9613704 w 12193149"/>
              <a:gd name="connsiteY62" fmla="*/ 1812371 h 2344739"/>
              <a:gd name="connsiteX63" fmla="*/ 9338590 w 12193149"/>
              <a:gd name="connsiteY63" fmla="*/ 1869293 h 2344739"/>
              <a:gd name="connsiteX64" fmla="*/ 9232518 w 12193149"/>
              <a:gd name="connsiteY64" fmla="*/ 1893149 h 2344739"/>
              <a:gd name="connsiteX65" fmla="*/ 9156690 w 12193149"/>
              <a:gd name="connsiteY65" fmla="*/ 1903228 h 2344739"/>
              <a:gd name="connsiteX66" fmla="*/ 9054601 w 12193149"/>
              <a:gd name="connsiteY66" fmla="*/ 1910755 h 2344739"/>
              <a:gd name="connsiteX67" fmla="*/ 9006634 w 12193149"/>
              <a:gd name="connsiteY67" fmla="*/ 1914040 h 2344739"/>
              <a:gd name="connsiteX68" fmla="*/ 9006349 w 12193149"/>
              <a:gd name="connsiteY68" fmla="*/ 1913800 h 2344739"/>
              <a:gd name="connsiteX69" fmla="*/ 8997380 w 12193149"/>
              <a:gd name="connsiteY69" fmla="*/ 1915011 h 2344739"/>
              <a:gd name="connsiteX70" fmla="*/ 8991542 w 12193149"/>
              <a:gd name="connsiteY70" fmla="*/ 1917072 h 2344739"/>
              <a:gd name="connsiteX71" fmla="*/ 8975485 w 12193149"/>
              <a:gd name="connsiteY71" fmla="*/ 1920298 h 2344739"/>
              <a:gd name="connsiteX72" fmla="*/ 8969159 w 12193149"/>
              <a:gd name="connsiteY72" fmla="*/ 1919598 h 2344739"/>
              <a:gd name="connsiteX73" fmla="*/ 8964196 w 12193149"/>
              <a:gd name="connsiteY73" fmla="*/ 1917373 h 2344739"/>
              <a:gd name="connsiteX74" fmla="*/ 8930136 w 12193149"/>
              <a:gd name="connsiteY74" fmla="*/ 1914185 h 2344739"/>
              <a:gd name="connsiteX75" fmla="*/ 8753592 w 12193149"/>
              <a:gd name="connsiteY75" fmla="*/ 1933417 h 2344739"/>
              <a:gd name="connsiteX76" fmla="*/ 8708995 w 12193149"/>
              <a:gd name="connsiteY76" fmla="*/ 1935518 h 2344739"/>
              <a:gd name="connsiteX77" fmla="*/ 8597219 w 12193149"/>
              <a:gd name="connsiteY77" fmla="*/ 1944090 h 2344739"/>
              <a:gd name="connsiteX78" fmla="*/ 8526378 w 12193149"/>
              <a:gd name="connsiteY78" fmla="*/ 1929248 h 2344739"/>
              <a:gd name="connsiteX79" fmla="*/ 8512131 w 12193149"/>
              <a:gd name="connsiteY79" fmla="*/ 1935163 h 2344739"/>
              <a:gd name="connsiteX80" fmla="*/ 8507315 w 12193149"/>
              <a:gd name="connsiteY80" fmla="*/ 1938164 h 2344739"/>
              <a:gd name="connsiteX81" fmla="*/ 8499116 w 12193149"/>
              <a:gd name="connsiteY81" fmla="*/ 1940902 h 2344739"/>
              <a:gd name="connsiteX82" fmla="*/ 8498742 w 12193149"/>
              <a:gd name="connsiteY82" fmla="*/ 1940723 h 2344739"/>
              <a:gd name="connsiteX83" fmla="*/ 8491397 w 12193149"/>
              <a:gd name="connsiteY83" fmla="*/ 1943773 h 2344739"/>
              <a:gd name="connsiteX84" fmla="*/ 8368330 w 12193149"/>
              <a:gd name="connsiteY84" fmla="*/ 1957815 h 2344739"/>
              <a:gd name="connsiteX85" fmla="*/ 8354947 w 12193149"/>
              <a:gd name="connsiteY85" fmla="*/ 1958009 h 2344739"/>
              <a:gd name="connsiteX86" fmla="*/ 8321252 w 12193149"/>
              <a:gd name="connsiteY86" fmla="*/ 1974587 h 2344739"/>
              <a:gd name="connsiteX87" fmla="*/ 8315581 w 12193149"/>
              <a:gd name="connsiteY87" fmla="*/ 1974913 h 2344739"/>
              <a:gd name="connsiteX88" fmla="*/ 8296322 w 12193149"/>
              <a:gd name="connsiteY88" fmla="*/ 1988808 h 2344739"/>
              <a:gd name="connsiteX89" fmla="*/ 8285424 w 12193149"/>
              <a:gd name="connsiteY89" fmla="*/ 1994631 h 2344739"/>
              <a:gd name="connsiteX90" fmla="*/ 8284298 w 12193149"/>
              <a:gd name="connsiteY90" fmla="*/ 1999074 h 2344739"/>
              <a:gd name="connsiteX91" fmla="*/ 8267224 w 12193149"/>
              <a:gd name="connsiteY91" fmla="*/ 2006249 h 2344739"/>
              <a:gd name="connsiteX92" fmla="*/ 8264525 w 12193149"/>
              <a:gd name="connsiteY92" fmla="*/ 2006019 h 2344739"/>
              <a:gd name="connsiteX93" fmla="*/ 8253181 w 12193149"/>
              <a:gd name="connsiteY93" fmla="*/ 2015862 h 2344739"/>
              <a:gd name="connsiteX94" fmla="*/ 8246982 w 12193149"/>
              <a:gd name="connsiteY94" fmla="*/ 2028854 h 2344739"/>
              <a:gd name="connsiteX95" fmla="*/ 8091420 w 12193149"/>
              <a:gd name="connsiteY95" fmla="*/ 2075015 h 2344739"/>
              <a:gd name="connsiteX96" fmla="*/ 7906555 w 12193149"/>
              <a:gd name="connsiteY96" fmla="*/ 2116988 h 2344739"/>
              <a:gd name="connsiteX97" fmla="*/ 7719893 w 12193149"/>
              <a:gd name="connsiteY97" fmla="*/ 2142703 h 2344739"/>
              <a:gd name="connsiteX98" fmla="*/ 7615495 w 12193149"/>
              <a:gd name="connsiteY98" fmla="*/ 2139232 h 2344739"/>
              <a:gd name="connsiteX99" fmla="*/ 7528691 w 12193149"/>
              <a:gd name="connsiteY99" fmla="*/ 2145060 h 2344739"/>
              <a:gd name="connsiteX100" fmla="*/ 7520719 w 12193149"/>
              <a:gd name="connsiteY100" fmla="*/ 2147613 h 2344739"/>
              <a:gd name="connsiteX101" fmla="*/ 7508559 w 12193149"/>
              <a:gd name="connsiteY101" fmla="*/ 2148948 h 2344739"/>
              <a:gd name="connsiteX102" fmla="*/ 7508188 w 12193149"/>
              <a:gd name="connsiteY102" fmla="*/ 2148621 h 2344739"/>
              <a:gd name="connsiteX103" fmla="*/ 7496943 w 12193149"/>
              <a:gd name="connsiteY103" fmla="*/ 2150573 h 2344739"/>
              <a:gd name="connsiteX104" fmla="*/ 7219707 w 12193149"/>
              <a:gd name="connsiteY104" fmla="*/ 2156680 h 2344739"/>
              <a:gd name="connsiteX105" fmla="*/ 7202249 w 12193149"/>
              <a:gd name="connsiteY105" fmla="*/ 2161230 h 2344739"/>
              <a:gd name="connsiteX106" fmla="*/ 7198152 w 12193149"/>
              <a:gd name="connsiteY106" fmla="*/ 2166588 h 2344739"/>
              <a:gd name="connsiteX107" fmla="*/ 7171956 w 12193149"/>
              <a:gd name="connsiteY107" fmla="*/ 2171236 h 2344739"/>
              <a:gd name="connsiteX108" fmla="*/ 7098136 w 12193149"/>
              <a:gd name="connsiteY108" fmla="*/ 2183464 h 2344739"/>
              <a:gd name="connsiteX109" fmla="*/ 7019644 w 12193149"/>
              <a:gd name="connsiteY109" fmla="*/ 2183090 h 2344739"/>
              <a:gd name="connsiteX110" fmla="*/ 6905294 w 12193149"/>
              <a:gd name="connsiteY110" fmla="*/ 2212596 h 2344739"/>
              <a:gd name="connsiteX111" fmla="*/ 6709370 w 12193149"/>
              <a:gd name="connsiteY111" fmla="*/ 2240551 h 2344739"/>
              <a:gd name="connsiteX112" fmla="*/ 6550602 w 12193149"/>
              <a:gd name="connsiteY112" fmla="*/ 2269327 h 2344739"/>
              <a:gd name="connsiteX113" fmla="*/ 6318708 w 12193149"/>
              <a:gd name="connsiteY113" fmla="*/ 2316127 h 2344739"/>
              <a:gd name="connsiteX114" fmla="*/ 6169822 w 12193149"/>
              <a:gd name="connsiteY114" fmla="*/ 2318214 h 2344739"/>
              <a:gd name="connsiteX115" fmla="*/ 6074996 w 12193149"/>
              <a:gd name="connsiteY115" fmla="*/ 2338676 h 2344739"/>
              <a:gd name="connsiteX116" fmla="*/ 6069677 w 12193149"/>
              <a:gd name="connsiteY116" fmla="*/ 2337139 h 2344739"/>
              <a:gd name="connsiteX117" fmla="*/ 6049786 w 12193149"/>
              <a:gd name="connsiteY117" fmla="*/ 2337822 h 2344739"/>
              <a:gd name="connsiteX118" fmla="*/ 6042433 w 12193149"/>
              <a:gd name="connsiteY118" fmla="*/ 2329473 h 2344739"/>
              <a:gd name="connsiteX119" fmla="*/ 6011238 w 12193149"/>
              <a:gd name="connsiteY119" fmla="*/ 2324380 h 2344739"/>
              <a:gd name="connsiteX120" fmla="*/ 5958523 w 12193149"/>
              <a:gd name="connsiteY120" fmla="*/ 2328024 h 2344739"/>
              <a:gd name="connsiteX121" fmla="*/ 5760067 w 12193149"/>
              <a:gd name="connsiteY121" fmla="*/ 2343716 h 2344739"/>
              <a:gd name="connsiteX122" fmla="*/ 5628108 w 12193149"/>
              <a:gd name="connsiteY122" fmla="*/ 2344739 h 2344739"/>
              <a:gd name="connsiteX123" fmla="*/ 5472054 w 12193149"/>
              <a:gd name="connsiteY123" fmla="*/ 2330719 h 2344739"/>
              <a:gd name="connsiteX124" fmla="*/ 5433909 w 12193149"/>
              <a:gd name="connsiteY124" fmla="*/ 2319466 h 2344739"/>
              <a:gd name="connsiteX125" fmla="*/ 5382817 w 12193149"/>
              <a:gd name="connsiteY125" fmla="*/ 2301764 h 2344739"/>
              <a:gd name="connsiteX126" fmla="*/ 5262912 w 12193149"/>
              <a:gd name="connsiteY126" fmla="*/ 2281347 h 2344739"/>
              <a:gd name="connsiteX127" fmla="*/ 5224109 w 12193149"/>
              <a:gd name="connsiteY127" fmla="*/ 2270223 h 2344739"/>
              <a:gd name="connsiteX128" fmla="*/ 5175808 w 12193149"/>
              <a:gd name="connsiteY128" fmla="*/ 2267233 h 2344739"/>
              <a:gd name="connsiteX129" fmla="*/ 5157702 w 12193149"/>
              <a:gd name="connsiteY129" fmla="*/ 2260010 h 2344739"/>
              <a:gd name="connsiteX130" fmla="*/ 5143747 w 12193149"/>
              <a:gd name="connsiteY130" fmla="*/ 2256610 h 2344739"/>
              <a:gd name="connsiteX131" fmla="*/ 5140744 w 12193149"/>
              <a:gd name="connsiteY131" fmla="*/ 2254509 h 2344739"/>
              <a:gd name="connsiteX132" fmla="*/ 5122807 w 12193149"/>
              <a:gd name="connsiteY132" fmla="*/ 2243656 h 2344739"/>
              <a:gd name="connsiteX133" fmla="*/ 5066938 w 12193149"/>
              <a:gd name="connsiteY133" fmla="*/ 2250227 h 2344739"/>
              <a:gd name="connsiteX134" fmla="*/ 5012662 w 12193149"/>
              <a:gd name="connsiteY134" fmla="*/ 2233846 h 2344739"/>
              <a:gd name="connsiteX135" fmla="*/ 4841589 w 12193149"/>
              <a:gd name="connsiteY135" fmla="*/ 2209829 h 2344739"/>
              <a:gd name="connsiteX136" fmla="*/ 4763595 w 12193149"/>
              <a:gd name="connsiteY136" fmla="*/ 2182061 h 2344739"/>
              <a:gd name="connsiteX137" fmla="*/ 4724334 w 12193149"/>
              <a:gd name="connsiteY137" fmla="*/ 2173047 h 2344739"/>
              <a:gd name="connsiteX138" fmla="*/ 4722324 w 12193149"/>
              <a:gd name="connsiteY138" fmla="*/ 2172298 h 2344739"/>
              <a:gd name="connsiteX139" fmla="*/ 4723259 w 12193149"/>
              <a:gd name="connsiteY139" fmla="*/ 2172087 h 2344739"/>
              <a:gd name="connsiteX140" fmla="*/ 4718350 w 12193149"/>
              <a:gd name="connsiteY140" fmla="*/ 2170817 h 2344739"/>
              <a:gd name="connsiteX141" fmla="*/ 4722324 w 12193149"/>
              <a:gd name="connsiteY141" fmla="*/ 2172298 h 2344739"/>
              <a:gd name="connsiteX142" fmla="*/ 4716674 w 12193149"/>
              <a:gd name="connsiteY142" fmla="*/ 2173573 h 2344739"/>
              <a:gd name="connsiteX143" fmla="*/ 4516962 w 12193149"/>
              <a:gd name="connsiteY143" fmla="*/ 2163671 h 2344739"/>
              <a:gd name="connsiteX144" fmla="*/ 4429691 w 12193149"/>
              <a:gd name="connsiteY144" fmla="*/ 2153020 h 2344739"/>
              <a:gd name="connsiteX145" fmla="*/ 4364023 w 12193149"/>
              <a:gd name="connsiteY145" fmla="*/ 2151674 h 2344739"/>
              <a:gd name="connsiteX146" fmla="*/ 4318114 w 12193149"/>
              <a:gd name="connsiteY146" fmla="*/ 2158289 h 2344739"/>
              <a:gd name="connsiteX147" fmla="*/ 4316258 w 12193149"/>
              <a:gd name="connsiteY147" fmla="*/ 2156948 h 2344739"/>
              <a:gd name="connsiteX148" fmla="*/ 4296292 w 12193149"/>
              <a:gd name="connsiteY148" fmla="*/ 2155069 h 2344739"/>
              <a:gd name="connsiteX149" fmla="*/ 4291212 w 12193149"/>
              <a:gd name="connsiteY149" fmla="*/ 2157986 h 2344739"/>
              <a:gd name="connsiteX150" fmla="*/ 4277290 w 12193149"/>
              <a:gd name="connsiteY150" fmla="*/ 2157740 h 2344739"/>
              <a:gd name="connsiteX151" fmla="*/ 4249265 w 12193149"/>
              <a:gd name="connsiteY151" fmla="*/ 2160064 h 2344739"/>
              <a:gd name="connsiteX152" fmla="*/ 4203199 w 12193149"/>
              <a:gd name="connsiteY152" fmla="*/ 2157269 h 2344739"/>
              <a:gd name="connsiteX153" fmla="*/ 4202893 w 12193149"/>
              <a:gd name="connsiteY153" fmla="*/ 2156010 h 2344739"/>
              <a:gd name="connsiteX154" fmla="*/ 4192396 w 12193149"/>
              <a:gd name="connsiteY154" fmla="*/ 2150376 h 2344739"/>
              <a:gd name="connsiteX155" fmla="*/ 4143893 w 12193149"/>
              <a:gd name="connsiteY155" fmla="*/ 2134511 h 2344739"/>
              <a:gd name="connsiteX156" fmla="*/ 4084245 w 12193149"/>
              <a:gd name="connsiteY156" fmla="*/ 2107978 h 2344739"/>
              <a:gd name="connsiteX157" fmla="*/ 4075694 w 12193149"/>
              <a:gd name="connsiteY157" fmla="*/ 2107143 h 2344739"/>
              <a:gd name="connsiteX158" fmla="*/ 4075575 w 12193149"/>
              <a:gd name="connsiteY158" fmla="*/ 2106844 h 2344739"/>
              <a:gd name="connsiteX159" fmla="*/ 4066658 w 12193149"/>
              <a:gd name="connsiteY159" fmla="*/ 2105400 h 2344739"/>
              <a:gd name="connsiteX160" fmla="*/ 4060102 w 12193149"/>
              <a:gd name="connsiteY160" fmla="*/ 2105618 h 2344739"/>
              <a:gd name="connsiteX161" fmla="*/ 4043512 w 12193149"/>
              <a:gd name="connsiteY161" fmla="*/ 2103997 h 2344739"/>
              <a:gd name="connsiteX162" fmla="*/ 4038145 w 12193149"/>
              <a:gd name="connsiteY162" fmla="*/ 2101563 h 2344739"/>
              <a:gd name="connsiteX163" fmla="*/ 4036511 w 12193149"/>
              <a:gd name="connsiteY163" fmla="*/ 2097896 h 2344739"/>
              <a:gd name="connsiteX164" fmla="*/ 4034926 w 12193149"/>
              <a:gd name="connsiteY164" fmla="*/ 2098131 h 2344739"/>
              <a:gd name="connsiteX165" fmla="*/ 4005686 w 12193149"/>
              <a:gd name="connsiteY165" fmla="*/ 2085563 h 2344739"/>
              <a:gd name="connsiteX166" fmla="*/ 3937994 w 12193149"/>
              <a:gd name="connsiteY166" fmla="*/ 2068106 h 2344739"/>
              <a:gd name="connsiteX167" fmla="*/ 3898423 w 12193149"/>
              <a:gd name="connsiteY167" fmla="*/ 2062451 h 2344739"/>
              <a:gd name="connsiteX168" fmla="*/ 3790908 w 12193149"/>
              <a:gd name="connsiteY168" fmla="*/ 2042213 h 2344739"/>
              <a:gd name="connsiteX169" fmla="*/ 3683661 w 12193149"/>
              <a:gd name="connsiteY169" fmla="*/ 2018290 h 2344739"/>
              <a:gd name="connsiteX170" fmla="*/ 3611183 w 12193149"/>
              <a:gd name="connsiteY170" fmla="*/ 1986019 h 2344739"/>
              <a:gd name="connsiteX171" fmla="*/ 3605003 w 12193149"/>
              <a:gd name="connsiteY171" fmla="*/ 1987381 h 2344739"/>
              <a:gd name="connsiteX172" fmla="*/ 3595884 w 12193149"/>
              <a:gd name="connsiteY172" fmla="*/ 1987545 h 2344739"/>
              <a:gd name="connsiteX173" fmla="*/ 3595649 w 12193149"/>
              <a:gd name="connsiteY173" fmla="*/ 1987276 h 2344739"/>
              <a:gd name="connsiteX174" fmla="*/ 3587126 w 12193149"/>
              <a:gd name="connsiteY174" fmla="*/ 1987966 h 2344739"/>
              <a:gd name="connsiteX175" fmla="*/ 3537283 w 12193149"/>
              <a:gd name="connsiteY175" fmla="*/ 1978267 h 2344739"/>
              <a:gd name="connsiteX176" fmla="*/ 3474371 w 12193149"/>
              <a:gd name="connsiteY176" fmla="*/ 1974606 h 2344739"/>
              <a:gd name="connsiteX177" fmla="*/ 3401876 w 12193149"/>
              <a:gd name="connsiteY177" fmla="*/ 1962558 h 2344739"/>
              <a:gd name="connsiteX178" fmla="*/ 3365036 w 12193149"/>
              <a:gd name="connsiteY178" fmla="*/ 1979510 h 2344739"/>
              <a:gd name="connsiteX179" fmla="*/ 3345174 w 12193149"/>
              <a:gd name="connsiteY179" fmla="*/ 1981192 h 2344739"/>
              <a:gd name="connsiteX180" fmla="*/ 3342846 w 12193149"/>
              <a:gd name="connsiteY180" fmla="*/ 1980217 h 2344739"/>
              <a:gd name="connsiteX181" fmla="*/ 3263504 w 12193149"/>
              <a:gd name="connsiteY181" fmla="*/ 1986094 h 2344739"/>
              <a:gd name="connsiteX182" fmla="*/ 3143704 w 12193149"/>
              <a:gd name="connsiteY182" fmla="*/ 1993869 h 2344739"/>
              <a:gd name="connsiteX183" fmla="*/ 3031439 w 12193149"/>
              <a:gd name="connsiteY183" fmla="*/ 1996512 h 2344739"/>
              <a:gd name="connsiteX184" fmla="*/ 2782717 w 12193149"/>
              <a:gd name="connsiteY184" fmla="*/ 2018333 h 2344739"/>
              <a:gd name="connsiteX185" fmla="*/ 2647675 w 12193149"/>
              <a:gd name="connsiteY185" fmla="*/ 2028869 h 2344739"/>
              <a:gd name="connsiteX186" fmla="*/ 2569176 w 12193149"/>
              <a:gd name="connsiteY186" fmla="*/ 2002628 h 2344739"/>
              <a:gd name="connsiteX187" fmla="*/ 2444403 w 12193149"/>
              <a:gd name="connsiteY187" fmla="*/ 2016529 h 2344739"/>
              <a:gd name="connsiteX188" fmla="*/ 2316260 w 12193149"/>
              <a:gd name="connsiteY188" fmla="*/ 2024996 h 2344739"/>
              <a:gd name="connsiteX189" fmla="*/ 2209726 w 12193149"/>
              <a:gd name="connsiteY189" fmla="*/ 2019763 h 2344739"/>
              <a:gd name="connsiteX190" fmla="*/ 2095813 w 12193149"/>
              <a:gd name="connsiteY190" fmla="*/ 2003052 h 2344739"/>
              <a:gd name="connsiteX191" fmla="*/ 1998504 w 12193149"/>
              <a:gd name="connsiteY191" fmla="*/ 1995032 h 2344739"/>
              <a:gd name="connsiteX192" fmla="*/ 1929320 w 12193149"/>
              <a:gd name="connsiteY192" fmla="*/ 2016977 h 2344739"/>
              <a:gd name="connsiteX193" fmla="*/ 1922798 w 12193149"/>
              <a:gd name="connsiteY193" fmla="*/ 2012146 h 2344739"/>
              <a:gd name="connsiteX194" fmla="*/ 1874228 w 12193149"/>
              <a:gd name="connsiteY194" fmla="*/ 2013741 h 2344739"/>
              <a:gd name="connsiteX195" fmla="*/ 1787803 w 12193149"/>
              <a:gd name="connsiteY195" fmla="*/ 2041363 h 2344739"/>
              <a:gd name="connsiteX196" fmla="*/ 1739352 w 12193149"/>
              <a:gd name="connsiteY196" fmla="*/ 2036312 h 2344739"/>
              <a:gd name="connsiteX197" fmla="*/ 1676219 w 12193149"/>
              <a:gd name="connsiteY197" fmla="*/ 2019963 h 2344739"/>
              <a:gd name="connsiteX198" fmla="*/ 1609817 w 12193149"/>
              <a:gd name="connsiteY198" fmla="*/ 2013066 h 2344739"/>
              <a:gd name="connsiteX199" fmla="*/ 1497258 w 12193149"/>
              <a:gd name="connsiteY199" fmla="*/ 1987476 h 2344739"/>
              <a:gd name="connsiteX200" fmla="*/ 1151127 w 12193149"/>
              <a:gd name="connsiteY200" fmla="*/ 1938041 h 2344739"/>
              <a:gd name="connsiteX201" fmla="*/ 859417 w 12193149"/>
              <a:gd name="connsiteY201" fmla="*/ 1928608 h 2344739"/>
              <a:gd name="connsiteX202" fmla="*/ 838688 w 12193149"/>
              <a:gd name="connsiteY202" fmla="*/ 1929821 h 2344739"/>
              <a:gd name="connsiteX203" fmla="*/ 817957 w 12193149"/>
              <a:gd name="connsiteY203" fmla="*/ 1927857 h 2344739"/>
              <a:gd name="connsiteX204" fmla="*/ 812654 w 12193149"/>
              <a:gd name="connsiteY204" fmla="*/ 1930751 h 2344739"/>
              <a:gd name="connsiteX205" fmla="*/ 721195 w 12193149"/>
              <a:gd name="connsiteY205" fmla="*/ 1929661 h 2344739"/>
              <a:gd name="connsiteX206" fmla="*/ 720890 w 12193149"/>
              <a:gd name="connsiteY206" fmla="*/ 1928399 h 2344739"/>
              <a:gd name="connsiteX207" fmla="*/ 710023 w 12193149"/>
              <a:gd name="connsiteY207" fmla="*/ 1922722 h 2344739"/>
              <a:gd name="connsiteX208" fmla="*/ 597940 w 12193149"/>
              <a:gd name="connsiteY208" fmla="*/ 1879864 h 2344739"/>
              <a:gd name="connsiteX209" fmla="*/ 579683 w 12193149"/>
              <a:gd name="connsiteY209" fmla="*/ 1877212 h 2344739"/>
              <a:gd name="connsiteX210" fmla="*/ 572865 w 12193149"/>
              <a:gd name="connsiteY210" fmla="*/ 1877401 h 2344739"/>
              <a:gd name="connsiteX211" fmla="*/ 446247 w 12193149"/>
              <a:gd name="connsiteY211" fmla="*/ 1839371 h 2344739"/>
              <a:gd name="connsiteX212" fmla="*/ 405163 w 12193149"/>
              <a:gd name="connsiteY212" fmla="*/ 1833548 h 2344739"/>
              <a:gd name="connsiteX213" fmla="*/ 293583 w 12193149"/>
              <a:gd name="connsiteY213" fmla="*/ 1812852 h 2344739"/>
              <a:gd name="connsiteX214" fmla="*/ 119529 w 12193149"/>
              <a:gd name="connsiteY214" fmla="*/ 1761047 h 2344739"/>
              <a:gd name="connsiteX215" fmla="*/ 16674 w 12193149"/>
              <a:gd name="connsiteY215" fmla="*/ 1758191 h 2344739"/>
              <a:gd name="connsiteX216" fmla="*/ 1150 w 12193149"/>
              <a:gd name="connsiteY216" fmla="*/ 1752722 h 2344739"/>
              <a:gd name="connsiteX217" fmla="*/ 1148 w 12193149"/>
              <a:gd name="connsiteY217" fmla="*/ 222213 h 2344739"/>
              <a:gd name="connsiteX218" fmla="*/ 1148 w 12193149"/>
              <a:gd name="connsiteY218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9 w 12193149"/>
              <a:gd name="connsiteY3" fmla="*/ 579739 h 2344739"/>
              <a:gd name="connsiteX4" fmla="*/ 12185986 w 12193149"/>
              <a:gd name="connsiteY4" fmla="*/ 584189 h 2344739"/>
              <a:gd name="connsiteX5" fmla="*/ 12156363 w 12193149"/>
              <a:gd name="connsiteY5" fmla="*/ 597366 h 2344739"/>
              <a:gd name="connsiteX6" fmla="*/ 12139215 w 12193149"/>
              <a:gd name="connsiteY6" fmla="*/ 623179 h 2344739"/>
              <a:gd name="connsiteX7" fmla="*/ 12126327 w 12193149"/>
              <a:gd name="connsiteY7" fmla="*/ 624690 h 2344739"/>
              <a:gd name="connsiteX8" fmla="*/ 12124007 w 12193149"/>
              <a:gd name="connsiteY8" fmla="*/ 624794 h 2344739"/>
              <a:gd name="connsiteX9" fmla="*/ 12116854 w 12193149"/>
              <a:gd name="connsiteY9" fmla="*/ 628608 h 2344739"/>
              <a:gd name="connsiteX10" fmla="*/ 12099497 w 12193149"/>
              <a:gd name="connsiteY10" fmla="*/ 628139 h 2344739"/>
              <a:gd name="connsiteX11" fmla="*/ 12087073 w 12193149"/>
              <a:gd name="connsiteY11" fmla="*/ 636341 h 2344739"/>
              <a:gd name="connsiteX12" fmla="*/ 12031073 w 12193149"/>
              <a:gd name="connsiteY12" fmla="*/ 680009 h 2344739"/>
              <a:gd name="connsiteX13" fmla="*/ 11995833 w 12193149"/>
              <a:gd name="connsiteY13" fmla="*/ 703458 h 2344739"/>
              <a:gd name="connsiteX14" fmla="*/ 11979717 w 12193149"/>
              <a:gd name="connsiteY14" fmla="*/ 708161 h 2344739"/>
              <a:gd name="connsiteX15" fmla="*/ 11959046 w 12193149"/>
              <a:gd name="connsiteY15" fmla="*/ 717558 h 2344739"/>
              <a:gd name="connsiteX16" fmla="*/ 11920454 w 12193149"/>
              <a:gd name="connsiteY16" fmla="*/ 730883 h 2344739"/>
              <a:gd name="connsiteX17" fmla="*/ 11903656 w 12193149"/>
              <a:gd name="connsiteY17" fmla="*/ 742426 h 2344739"/>
              <a:gd name="connsiteX18" fmla="*/ 11895048 w 12193149"/>
              <a:gd name="connsiteY18" fmla="*/ 744791 h 2344739"/>
              <a:gd name="connsiteX19" fmla="*/ 11891968 w 12193149"/>
              <a:gd name="connsiteY19" fmla="*/ 755729 h 2344739"/>
              <a:gd name="connsiteX20" fmla="*/ 11870776 w 12193149"/>
              <a:gd name="connsiteY20" fmla="*/ 777816 h 2344739"/>
              <a:gd name="connsiteX21" fmla="*/ 11813376 w 12193149"/>
              <a:gd name="connsiteY21" fmla="*/ 797659 h 2344739"/>
              <a:gd name="connsiteX22" fmla="*/ 11590693 w 12193149"/>
              <a:gd name="connsiteY22" fmla="*/ 963777 h 2344739"/>
              <a:gd name="connsiteX23" fmla="*/ 11506817 w 12193149"/>
              <a:gd name="connsiteY23" fmla="*/ 1033623 h 2344739"/>
              <a:gd name="connsiteX24" fmla="*/ 11280332 w 12193149"/>
              <a:gd name="connsiteY24" fmla="*/ 1223571 h 2344739"/>
              <a:gd name="connsiteX25" fmla="*/ 11228309 w 12193149"/>
              <a:gd name="connsiteY25" fmla="*/ 1276236 h 2344739"/>
              <a:gd name="connsiteX26" fmla="*/ 11218087 w 12193149"/>
              <a:gd name="connsiteY26" fmla="*/ 1275961 h 2344739"/>
              <a:gd name="connsiteX27" fmla="*/ 11217184 w 12193149"/>
              <a:gd name="connsiteY27" fmla="*/ 1275018 h 2344739"/>
              <a:gd name="connsiteX28" fmla="*/ 11188885 w 12193149"/>
              <a:gd name="connsiteY28" fmla="*/ 1292383 h 2344739"/>
              <a:gd name="connsiteX29" fmla="*/ 11184501 w 12193149"/>
              <a:gd name="connsiteY29" fmla="*/ 1292525 h 2344739"/>
              <a:gd name="connsiteX30" fmla="*/ 11166854 w 12193149"/>
              <a:gd name="connsiteY30" fmla="*/ 1306612 h 2344739"/>
              <a:gd name="connsiteX31" fmla="*/ 11157311 w 12193149"/>
              <a:gd name="connsiteY31" fmla="*/ 1312414 h 2344739"/>
              <a:gd name="connsiteX32" fmla="*/ 11155496 w 12193149"/>
              <a:gd name="connsiteY32" fmla="*/ 1317097 h 2344739"/>
              <a:gd name="connsiteX33" fmla="*/ 11140961 w 12193149"/>
              <a:gd name="connsiteY33" fmla="*/ 1324115 h 2344739"/>
              <a:gd name="connsiteX34" fmla="*/ 11138961 w 12193149"/>
              <a:gd name="connsiteY34" fmla="*/ 1323772 h 2344739"/>
              <a:gd name="connsiteX35" fmla="*/ 11128208 w 12193149"/>
              <a:gd name="connsiteY35" fmla="*/ 1333832 h 2344739"/>
              <a:gd name="connsiteX36" fmla="*/ 11120691 w 12193149"/>
              <a:gd name="connsiteY36" fmla="*/ 1347424 h 2344739"/>
              <a:gd name="connsiteX37" fmla="*/ 10894683 w 12193149"/>
              <a:gd name="connsiteY37" fmla="*/ 1473399 h 2344739"/>
              <a:gd name="connsiteX38" fmla="*/ 10773300 w 12193149"/>
              <a:gd name="connsiteY38" fmla="*/ 1523191 h 2344739"/>
              <a:gd name="connsiteX39" fmla="*/ 10627668 w 12193149"/>
              <a:gd name="connsiteY39" fmla="*/ 1559229 h 2344739"/>
              <a:gd name="connsiteX40" fmla="*/ 10581895 w 12193149"/>
              <a:gd name="connsiteY40" fmla="*/ 1568689 h 2344739"/>
              <a:gd name="connsiteX41" fmla="*/ 10547790 w 12193149"/>
              <a:gd name="connsiteY41" fmla="*/ 1598423 h 2344739"/>
              <a:gd name="connsiteX42" fmla="*/ 10529643 w 12193149"/>
              <a:gd name="connsiteY42" fmla="*/ 1596907 h 2344739"/>
              <a:gd name="connsiteX43" fmla="*/ 10526446 w 12193149"/>
              <a:gd name="connsiteY43" fmla="*/ 1596411 h 2344739"/>
              <a:gd name="connsiteX44" fmla="*/ 10515129 w 12193149"/>
              <a:gd name="connsiteY44" fmla="*/ 1599537 h 2344739"/>
              <a:gd name="connsiteX45" fmla="*/ 10491735 w 12193149"/>
              <a:gd name="connsiteY45" fmla="*/ 1594156 h 2344739"/>
              <a:gd name="connsiteX46" fmla="*/ 10471418 w 12193149"/>
              <a:gd name="connsiteY46" fmla="*/ 1601693 h 2344739"/>
              <a:gd name="connsiteX47" fmla="*/ 10377042 w 12193149"/>
              <a:gd name="connsiteY47" fmla="*/ 1644598 h 2344739"/>
              <a:gd name="connsiteX48" fmla="*/ 10319338 w 12193149"/>
              <a:gd name="connsiteY48" fmla="*/ 1666221 h 2344739"/>
              <a:gd name="connsiteX49" fmla="*/ 10295467 w 12193149"/>
              <a:gd name="connsiteY49" fmla="*/ 1668079 h 2344739"/>
              <a:gd name="connsiteX50" fmla="*/ 10263443 w 12193149"/>
              <a:gd name="connsiteY50" fmla="*/ 1674948 h 2344739"/>
              <a:gd name="connsiteX51" fmla="*/ 10205418 w 12193149"/>
              <a:gd name="connsiteY51" fmla="*/ 1682149 h 2344739"/>
              <a:gd name="connsiteX52" fmla="*/ 10177759 w 12193149"/>
              <a:gd name="connsiteY52" fmla="*/ 1692943 h 2344739"/>
              <a:gd name="connsiteX53" fmla="*/ 10165070 w 12193149"/>
              <a:gd name="connsiteY53" fmla="*/ 1693739 h 2344739"/>
              <a:gd name="connsiteX54" fmla="*/ 10156308 w 12193149"/>
              <a:gd name="connsiteY54" fmla="*/ 1707487 h 2344739"/>
              <a:gd name="connsiteX55" fmla="*/ 10118267 w 12193149"/>
              <a:gd name="connsiteY55" fmla="*/ 1731142 h 2344739"/>
              <a:gd name="connsiteX56" fmla="*/ 10083317 w 12193149"/>
              <a:gd name="connsiteY56" fmla="*/ 1743296 h 2344739"/>
              <a:gd name="connsiteX57" fmla="*/ 10040388 w 12193149"/>
              <a:gd name="connsiteY57" fmla="*/ 1741632 h 2344739"/>
              <a:gd name="connsiteX58" fmla="*/ 9961167 w 12193149"/>
              <a:gd name="connsiteY58" fmla="*/ 1757147 h 2344739"/>
              <a:gd name="connsiteX59" fmla="*/ 9848940 w 12193149"/>
              <a:gd name="connsiteY59" fmla="*/ 1763915 h 2344739"/>
              <a:gd name="connsiteX60" fmla="*/ 9729457 w 12193149"/>
              <a:gd name="connsiteY60" fmla="*/ 1784122 h 2344739"/>
              <a:gd name="connsiteX61" fmla="*/ 9613704 w 12193149"/>
              <a:gd name="connsiteY61" fmla="*/ 1812371 h 2344739"/>
              <a:gd name="connsiteX62" fmla="*/ 9338590 w 12193149"/>
              <a:gd name="connsiteY62" fmla="*/ 1869293 h 2344739"/>
              <a:gd name="connsiteX63" fmla="*/ 9232518 w 12193149"/>
              <a:gd name="connsiteY63" fmla="*/ 1893149 h 2344739"/>
              <a:gd name="connsiteX64" fmla="*/ 9156690 w 12193149"/>
              <a:gd name="connsiteY64" fmla="*/ 1903228 h 2344739"/>
              <a:gd name="connsiteX65" fmla="*/ 9054601 w 12193149"/>
              <a:gd name="connsiteY65" fmla="*/ 1910755 h 2344739"/>
              <a:gd name="connsiteX66" fmla="*/ 9006634 w 12193149"/>
              <a:gd name="connsiteY66" fmla="*/ 1914040 h 2344739"/>
              <a:gd name="connsiteX67" fmla="*/ 9006349 w 12193149"/>
              <a:gd name="connsiteY67" fmla="*/ 1913800 h 2344739"/>
              <a:gd name="connsiteX68" fmla="*/ 8997380 w 12193149"/>
              <a:gd name="connsiteY68" fmla="*/ 1915011 h 2344739"/>
              <a:gd name="connsiteX69" fmla="*/ 8991542 w 12193149"/>
              <a:gd name="connsiteY69" fmla="*/ 1917072 h 2344739"/>
              <a:gd name="connsiteX70" fmla="*/ 8975485 w 12193149"/>
              <a:gd name="connsiteY70" fmla="*/ 1920298 h 2344739"/>
              <a:gd name="connsiteX71" fmla="*/ 8969159 w 12193149"/>
              <a:gd name="connsiteY71" fmla="*/ 1919598 h 2344739"/>
              <a:gd name="connsiteX72" fmla="*/ 8964196 w 12193149"/>
              <a:gd name="connsiteY72" fmla="*/ 1917373 h 2344739"/>
              <a:gd name="connsiteX73" fmla="*/ 8930136 w 12193149"/>
              <a:gd name="connsiteY73" fmla="*/ 1914185 h 2344739"/>
              <a:gd name="connsiteX74" fmla="*/ 8753592 w 12193149"/>
              <a:gd name="connsiteY74" fmla="*/ 1933417 h 2344739"/>
              <a:gd name="connsiteX75" fmla="*/ 8708995 w 12193149"/>
              <a:gd name="connsiteY75" fmla="*/ 1935518 h 2344739"/>
              <a:gd name="connsiteX76" fmla="*/ 8597219 w 12193149"/>
              <a:gd name="connsiteY76" fmla="*/ 1944090 h 2344739"/>
              <a:gd name="connsiteX77" fmla="*/ 8526378 w 12193149"/>
              <a:gd name="connsiteY77" fmla="*/ 1929248 h 2344739"/>
              <a:gd name="connsiteX78" fmla="*/ 8512131 w 12193149"/>
              <a:gd name="connsiteY78" fmla="*/ 1935163 h 2344739"/>
              <a:gd name="connsiteX79" fmla="*/ 8507315 w 12193149"/>
              <a:gd name="connsiteY79" fmla="*/ 1938164 h 2344739"/>
              <a:gd name="connsiteX80" fmla="*/ 8499116 w 12193149"/>
              <a:gd name="connsiteY80" fmla="*/ 1940902 h 2344739"/>
              <a:gd name="connsiteX81" fmla="*/ 8498742 w 12193149"/>
              <a:gd name="connsiteY81" fmla="*/ 1940723 h 2344739"/>
              <a:gd name="connsiteX82" fmla="*/ 8491397 w 12193149"/>
              <a:gd name="connsiteY82" fmla="*/ 1943773 h 2344739"/>
              <a:gd name="connsiteX83" fmla="*/ 8368330 w 12193149"/>
              <a:gd name="connsiteY83" fmla="*/ 1957815 h 2344739"/>
              <a:gd name="connsiteX84" fmla="*/ 8354947 w 12193149"/>
              <a:gd name="connsiteY84" fmla="*/ 1958009 h 2344739"/>
              <a:gd name="connsiteX85" fmla="*/ 8321252 w 12193149"/>
              <a:gd name="connsiteY85" fmla="*/ 1974587 h 2344739"/>
              <a:gd name="connsiteX86" fmla="*/ 8315581 w 12193149"/>
              <a:gd name="connsiteY86" fmla="*/ 1974913 h 2344739"/>
              <a:gd name="connsiteX87" fmla="*/ 8296322 w 12193149"/>
              <a:gd name="connsiteY87" fmla="*/ 1988808 h 2344739"/>
              <a:gd name="connsiteX88" fmla="*/ 8285424 w 12193149"/>
              <a:gd name="connsiteY88" fmla="*/ 1994631 h 2344739"/>
              <a:gd name="connsiteX89" fmla="*/ 8284298 w 12193149"/>
              <a:gd name="connsiteY89" fmla="*/ 1999074 h 2344739"/>
              <a:gd name="connsiteX90" fmla="*/ 8267224 w 12193149"/>
              <a:gd name="connsiteY90" fmla="*/ 2006249 h 2344739"/>
              <a:gd name="connsiteX91" fmla="*/ 8264525 w 12193149"/>
              <a:gd name="connsiteY91" fmla="*/ 2006019 h 2344739"/>
              <a:gd name="connsiteX92" fmla="*/ 8253181 w 12193149"/>
              <a:gd name="connsiteY92" fmla="*/ 2015862 h 2344739"/>
              <a:gd name="connsiteX93" fmla="*/ 8246982 w 12193149"/>
              <a:gd name="connsiteY93" fmla="*/ 2028854 h 2344739"/>
              <a:gd name="connsiteX94" fmla="*/ 8091420 w 12193149"/>
              <a:gd name="connsiteY94" fmla="*/ 2075015 h 2344739"/>
              <a:gd name="connsiteX95" fmla="*/ 7906555 w 12193149"/>
              <a:gd name="connsiteY95" fmla="*/ 2116988 h 2344739"/>
              <a:gd name="connsiteX96" fmla="*/ 7719893 w 12193149"/>
              <a:gd name="connsiteY96" fmla="*/ 2142703 h 2344739"/>
              <a:gd name="connsiteX97" fmla="*/ 7615495 w 12193149"/>
              <a:gd name="connsiteY97" fmla="*/ 2139232 h 2344739"/>
              <a:gd name="connsiteX98" fmla="*/ 7528691 w 12193149"/>
              <a:gd name="connsiteY98" fmla="*/ 2145060 h 2344739"/>
              <a:gd name="connsiteX99" fmla="*/ 7520719 w 12193149"/>
              <a:gd name="connsiteY99" fmla="*/ 2147613 h 2344739"/>
              <a:gd name="connsiteX100" fmla="*/ 7508559 w 12193149"/>
              <a:gd name="connsiteY100" fmla="*/ 2148948 h 2344739"/>
              <a:gd name="connsiteX101" fmla="*/ 7508188 w 12193149"/>
              <a:gd name="connsiteY101" fmla="*/ 2148621 h 2344739"/>
              <a:gd name="connsiteX102" fmla="*/ 7496943 w 12193149"/>
              <a:gd name="connsiteY102" fmla="*/ 2150573 h 2344739"/>
              <a:gd name="connsiteX103" fmla="*/ 7219707 w 12193149"/>
              <a:gd name="connsiteY103" fmla="*/ 2156680 h 2344739"/>
              <a:gd name="connsiteX104" fmla="*/ 7202249 w 12193149"/>
              <a:gd name="connsiteY104" fmla="*/ 2161230 h 2344739"/>
              <a:gd name="connsiteX105" fmla="*/ 7198152 w 12193149"/>
              <a:gd name="connsiteY105" fmla="*/ 2166588 h 2344739"/>
              <a:gd name="connsiteX106" fmla="*/ 7171956 w 12193149"/>
              <a:gd name="connsiteY106" fmla="*/ 2171236 h 2344739"/>
              <a:gd name="connsiteX107" fmla="*/ 7098136 w 12193149"/>
              <a:gd name="connsiteY107" fmla="*/ 2183464 h 2344739"/>
              <a:gd name="connsiteX108" fmla="*/ 7019644 w 12193149"/>
              <a:gd name="connsiteY108" fmla="*/ 2183090 h 2344739"/>
              <a:gd name="connsiteX109" fmla="*/ 6905294 w 12193149"/>
              <a:gd name="connsiteY109" fmla="*/ 2212596 h 2344739"/>
              <a:gd name="connsiteX110" fmla="*/ 6709370 w 12193149"/>
              <a:gd name="connsiteY110" fmla="*/ 2240551 h 2344739"/>
              <a:gd name="connsiteX111" fmla="*/ 6550602 w 12193149"/>
              <a:gd name="connsiteY111" fmla="*/ 2269327 h 2344739"/>
              <a:gd name="connsiteX112" fmla="*/ 6318708 w 12193149"/>
              <a:gd name="connsiteY112" fmla="*/ 2316127 h 2344739"/>
              <a:gd name="connsiteX113" fmla="*/ 6169822 w 12193149"/>
              <a:gd name="connsiteY113" fmla="*/ 2318214 h 2344739"/>
              <a:gd name="connsiteX114" fmla="*/ 6074996 w 12193149"/>
              <a:gd name="connsiteY114" fmla="*/ 2338676 h 2344739"/>
              <a:gd name="connsiteX115" fmla="*/ 6069677 w 12193149"/>
              <a:gd name="connsiteY115" fmla="*/ 2337139 h 2344739"/>
              <a:gd name="connsiteX116" fmla="*/ 6049786 w 12193149"/>
              <a:gd name="connsiteY116" fmla="*/ 2337822 h 2344739"/>
              <a:gd name="connsiteX117" fmla="*/ 6042433 w 12193149"/>
              <a:gd name="connsiteY117" fmla="*/ 2329473 h 2344739"/>
              <a:gd name="connsiteX118" fmla="*/ 6011238 w 12193149"/>
              <a:gd name="connsiteY118" fmla="*/ 2324380 h 2344739"/>
              <a:gd name="connsiteX119" fmla="*/ 5958523 w 12193149"/>
              <a:gd name="connsiteY119" fmla="*/ 2328024 h 2344739"/>
              <a:gd name="connsiteX120" fmla="*/ 5760067 w 12193149"/>
              <a:gd name="connsiteY120" fmla="*/ 2343716 h 2344739"/>
              <a:gd name="connsiteX121" fmla="*/ 5628108 w 12193149"/>
              <a:gd name="connsiteY121" fmla="*/ 2344739 h 2344739"/>
              <a:gd name="connsiteX122" fmla="*/ 5472054 w 12193149"/>
              <a:gd name="connsiteY122" fmla="*/ 2330719 h 2344739"/>
              <a:gd name="connsiteX123" fmla="*/ 5433909 w 12193149"/>
              <a:gd name="connsiteY123" fmla="*/ 2319466 h 2344739"/>
              <a:gd name="connsiteX124" fmla="*/ 5382817 w 12193149"/>
              <a:gd name="connsiteY124" fmla="*/ 2301764 h 2344739"/>
              <a:gd name="connsiteX125" fmla="*/ 5262912 w 12193149"/>
              <a:gd name="connsiteY125" fmla="*/ 2281347 h 2344739"/>
              <a:gd name="connsiteX126" fmla="*/ 5224109 w 12193149"/>
              <a:gd name="connsiteY126" fmla="*/ 2270223 h 2344739"/>
              <a:gd name="connsiteX127" fmla="*/ 5175808 w 12193149"/>
              <a:gd name="connsiteY127" fmla="*/ 2267233 h 2344739"/>
              <a:gd name="connsiteX128" fmla="*/ 5157702 w 12193149"/>
              <a:gd name="connsiteY128" fmla="*/ 2260010 h 2344739"/>
              <a:gd name="connsiteX129" fmla="*/ 5143747 w 12193149"/>
              <a:gd name="connsiteY129" fmla="*/ 2256610 h 2344739"/>
              <a:gd name="connsiteX130" fmla="*/ 5140744 w 12193149"/>
              <a:gd name="connsiteY130" fmla="*/ 2254509 h 2344739"/>
              <a:gd name="connsiteX131" fmla="*/ 5122807 w 12193149"/>
              <a:gd name="connsiteY131" fmla="*/ 2243656 h 2344739"/>
              <a:gd name="connsiteX132" fmla="*/ 5066938 w 12193149"/>
              <a:gd name="connsiteY132" fmla="*/ 2250227 h 2344739"/>
              <a:gd name="connsiteX133" fmla="*/ 5012662 w 12193149"/>
              <a:gd name="connsiteY133" fmla="*/ 2233846 h 2344739"/>
              <a:gd name="connsiteX134" fmla="*/ 4841589 w 12193149"/>
              <a:gd name="connsiteY134" fmla="*/ 2209829 h 2344739"/>
              <a:gd name="connsiteX135" fmla="*/ 4763595 w 12193149"/>
              <a:gd name="connsiteY135" fmla="*/ 2182061 h 2344739"/>
              <a:gd name="connsiteX136" fmla="*/ 4724334 w 12193149"/>
              <a:gd name="connsiteY136" fmla="*/ 2173047 h 2344739"/>
              <a:gd name="connsiteX137" fmla="*/ 4722324 w 12193149"/>
              <a:gd name="connsiteY137" fmla="*/ 2172298 h 2344739"/>
              <a:gd name="connsiteX138" fmla="*/ 4723259 w 12193149"/>
              <a:gd name="connsiteY138" fmla="*/ 2172087 h 2344739"/>
              <a:gd name="connsiteX139" fmla="*/ 4718350 w 12193149"/>
              <a:gd name="connsiteY139" fmla="*/ 2170817 h 2344739"/>
              <a:gd name="connsiteX140" fmla="*/ 4722324 w 12193149"/>
              <a:gd name="connsiteY140" fmla="*/ 2172298 h 2344739"/>
              <a:gd name="connsiteX141" fmla="*/ 4716674 w 12193149"/>
              <a:gd name="connsiteY141" fmla="*/ 2173573 h 2344739"/>
              <a:gd name="connsiteX142" fmla="*/ 4516962 w 12193149"/>
              <a:gd name="connsiteY142" fmla="*/ 2163671 h 2344739"/>
              <a:gd name="connsiteX143" fmla="*/ 4429691 w 12193149"/>
              <a:gd name="connsiteY143" fmla="*/ 2153020 h 2344739"/>
              <a:gd name="connsiteX144" fmla="*/ 4364023 w 12193149"/>
              <a:gd name="connsiteY144" fmla="*/ 2151674 h 2344739"/>
              <a:gd name="connsiteX145" fmla="*/ 4318114 w 12193149"/>
              <a:gd name="connsiteY145" fmla="*/ 2158289 h 2344739"/>
              <a:gd name="connsiteX146" fmla="*/ 4316258 w 12193149"/>
              <a:gd name="connsiteY146" fmla="*/ 2156948 h 2344739"/>
              <a:gd name="connsiteX147" fmla="*/ 4296292 w 12193149"/>
              <a:gd name="connsiteY147" fmla="*/ 2155069 h 2344739"/>
              <a:gd name="connsiteX148" fmla="*/ 4291212 w 12193149"/>
              <a:gd name="connsiteY148" fmla="*/ 2157986 h 2344739"/>
              <a:gd name="connsiteX149" fmla="*/ 4277290 w 12193149"/>
              <a:gd name="connsiteY149" fmla="*/ 2157740 h 2344739"/>
              <a:gd name="connsiteX150" fmla="*/ 4249265 w 12193149"/>
              <a:gd name="connsiteY150" fmla="*/ 2160064 h 2344739"/>
              <a:gd name="connsiteX151" fmla="*/ 4203199 w 12193149"/>
              <a:gd name="connsiteY151" fmla="*/ 2157269 h 2344739"/>
              <a:gd name="connsiteX152" fmla="*/ 4202893 w 12193149"/>
              <a:gd name="connsiteY152" fmla="*/ 2156010 h 2344739"/>
              <a:gd name="connsiteX153" fmla="*/ 4192396 w 12193149"/>
              <a:gd name="connsiteY153" fmla="*/ 2150376 h 2344739"/>
              <a:gd name="connsiteX154" fmla="*/ 4143893 w 12193149"/>
              <a:gd name="connsiteY154" fmla="*/ 2134511 h 2344739"/>
              <a:gd name="connsiteX155" fmla="*/ 4084245 w 12193149"/>
              <a:gd name="connsiteY155" fmla="*/ 2107978 h 2344739"/>
              <a:gd name="connsiteX156" fmla="*/ 4075694 w 12193149"/>
              <a:gd name="connsiteY156" fmla="*/ 2107143 h 2344739"/>
              <a:gd name="connsiteX157" fmla="*/ 4075575 w 12193149"/>
              <a:gd name="connsiteY157" fmla="*/ 2106844 h 2344739"/>
              <a:gd name="connsiteX158" fmla="*/ 4066658 w 12193149"/>
              <a:gd name="connsiteY158" fmla="*/ 2105400 h 2344739"/>
              <a:gd name="connsiteX159" fmla="*/ 4060102 w 12193149"/>
              <a:gd name="connsiteY159" fmla="*/ 2105618 h 2344739"/>
              <a:gd name="connsiteX160" fmla="*/ 4043512 w 12193149"/>
              <a:gd name="connsiteY160" fmla="*/ 2103997 h 2344739"/>
              <a:gd name="connsiteX161" fmla="*/ 4038145 w 12193149"/>
              <a:gd name="connsiteY161" fmla="*/ 2101563 h 2344739"/>
              <a:gd name="connsiteX162" fmla="*/ 4036511 w 12193149"/>
              <a:gd name="connsiteY162" fmla="*/ 2097896 h 2344739"/>
              <a:gd name="connsiteX163" fmla="*/ 4034926 w 12193149"/>
              <a:gd name="connsiteY163" fmla="*/ 2098131 h 2344739"/>
              <a:gd name="connsiteX164" fmla="*/ 4005686 w 12193149"/>
              <a:gd name="connsiteY164" fmla="*/ 2085563 h 2344739"/>
              <a:gd name="connsiteX165" fmla="*/ 3937994 w 12193149"/>
              <a:gd name="connsiteY165" fmla="*/ 2068106 h 2344739"/>
              <a:gd name="connsiteX166" fmla="*/ 3898423 w 12193149"/>
              <a:gd name="connsiteY166" fmla="*/ 2062451 h 2344739"/>
              <a:gd name="connsiteX167" fmla="*/ 3790908 w 12193149"/>
              <a:gd name="connsiteY167" fmla="*/ 2042213 h 2344739"/>
              <a:gd name="connsiteX168" fmla="*/ 3683661 w 12193149"/>
              <a:gd name="connsiteY168" fmla="*/ 2018290 h 2344739"/>
              <a:gd name="connsiteX169" fmla="*/ 3611183 w 12193149"/>
              <a:gd name="connsiteY169" fmla="*/ 1986019 h 2344739"/>
              <a:gd name="connsiteX170" fmla="*/ 3605003 w 12193149"/>
              <a:gd name="connsiteY170" fmla="*/ 1987381 h 2344739"/>
              <a:gd name="connsiteX171" fmla="*/ 3595884 w 12193149"/>
              <a:gd name="connsiteY171" fmla="*/ 1987545 h 2344739"/>
              <a:gd name="connsiteX172" fmla="*/ 3595649 w 12193149"/>
              <a:gd name="connsiteY172" fmla="*/ 1987276 h 2344739"/>
              <a:gd name="connsiteX173" fmla="*/ 3587126 w 12193149"/>
              <a:gd name="connsiteY173" fmla="*/ 1987966 h 2344739"/>
              <a:gd name="connsiteX174" fmla="*/ 3537283 w 12193149"/>
              <a:gd name="connsiteY174" fmla="*/ 1978267 h 2344739"/>
              <a:gd name="connsiteX175" fmla="*/ 3474371 w 12193149"/>
              <a:gd name="connsiteY175" fmla="*/ 1974606 h 2344739"/>
              <a:gd name="connsiteX176" fmla="*/ 3401876 w 12193149"/>
              <a:gd name="connsiteY176" fmla="*/ 1962558 h 2344739"/>
              <a:gd name="connsiteX177" fmla="*/ 3365036 w 12193149"/>
              <a:gd name="connsiteY177" fmla="*/ 1979510 h 2344739"/>
              <a:gd name="connsiteX178" fmla="*/ 3345174 w 12193149"/>
              <a:gd name="connsiteY178" fmla="*/ 1981192 h 2344739"/>
              <a:gd name="connsiteX179" fmla="*/ 3342846 w 12193149"/>
              <a:gd name="connsiteY179" fmla="*/ 1980217 h 2344739"/>
              <a:gd name="connsiteX180" fmla="*/ 3263504 w 12193149"/>
              <a:gd name="connsiteY180" fmla="*/ 1986094 h 2344739"/>
              <a:gd name="connsiteX181" fmla="*/ 3143704 w 12193149"/>
              <a:gd name="connsiteY181" fmla="*/ 1993869 h 2344739"/>
              <a:gd name="connsiteX182" fmla="*/ 3031439 w 12193149"/>
              <a:gd name="connsiteY182" fmla="*/ 1996512 h 2344739"/>
              <a:gd name="connsiteX183" fmla="*/ 2782717 w 12193149"/>
              <a:gd name="connsiteY183" fmla="*/ 2018333 h 2344739"/>
              <a:gd name="connsiteX184" fmla="*/ 2647675 w 12193149"/>
              <a:gd name="connsiteY184" fmla="*/ 2028869 h 2344739"/>
              <a:gd name="connsiteX185" fmla="*/ 2569176 w 12193149"/>
              <a:gd name="connsiteY185" fmla="*/ 2002628 h 2344739"/>
              <a:gd name="connsiteX186" fmla="*/ 2444403 w 12193149"/>
              <a:gd name="connsiteY186" fmla="*/ 2016529 h 2344739"/>
              <a:gd name="connsiteX187" fmla="*/ 2316260 w 12193149"/>
              <a:gd name="connsiteY187" fmla="*/ 2024996 h 2344739"/>
              <a:gd name="connsiteX188" fmla="*/ 2209726 w 12193149"/>
              <a:gd name="connsiteY188" fmla="*/ 2019763 h 2344739"/>
              <a:gd name="connsiteX189" fmla="*/ 2095813 w 12193149"/>
              <a:gd name="connsiteY189" fmla="*/ 2003052 h 2344739"/>
              <a:gd name="connsiteX190" fmla="*/ 1998504 w 12193149"/>
              <a:gd name="connsiteY190" fmla="*/ 1995032 h 2344739"/>
              <a:gd name="connsiteX191" fmla="*/ 1929320 w 12193149"/>
              <a:gd name="connsiteY191" fmla="*/ 2016977 h 2344739"/>
              <a:gd name="connsiteX192" fmla="*/ 1922798 w 12193149"/>
              <a:gd name="connsiteY192" fmla="*/ 2012146 h 2344739"/>
              <a:gd name="connsiteX193" fmla="*/ 1874228 w 12193149"/>
              <a:gd name="connsiteY193" fmla="*/ 2013741 h 2344739"/>
              <a:gd name="connsiteX194" fmla="*/ 1787803 w 12193149"/>
              <a:gd name="connsiteY194" fmla="*/ 2041363 h 2344739"/>
              <a:gd name="connsiteX195" fmla="*/ 1739352 w 12193149"/>
              <a:gd name="connsiteY195" fmla="*/ 2036312 h 2344739"/>
              <a:gd name="connsiteX196" fmla="*/ 1676219 w 12193149"/>
              <a:gd name="connsiteY196" fmla="*/ 2019963 h 2344739"/>
              <a:gd name="connsiteX197" fmla="*/ 1609817 w 12193149"/>
              <a:gd name="connsiteY197" fmla="*/ 2013066 h 2344739"/>
              <a:gd name="connsiteX198" fmla="*/ 1497258 w 12193149"/>
              <a:gd name="connsiteY198" fmla="*/ 1987476 h 2344739"/>
              <a:gd name="connsiteX199" fmla="*/ 1151127 w 12193149"/>
              <a:gd name="connsiteY199" fmla="*/ 1938041 h 2344739"/>
              <a:gd name="connsiteX200" fmla="*/ 859417 w 12193149"/>
              <a:gd name="connsiteY200" fmla="*/ 1928608 h 2344739"/>
              <a:gd name="connsiteX201" fmla="*/ 838688 w 12193149"/>
              <a:gd name="connsiteY201" fmla="*/ 1929821 h 2344739"/>
              <a:gd name="connsiteX202" fmla="*/ 817957 w 12193149"/>
              <a:gd name="connsiteY202" fmla="*/ 1927857 h 2344739"/>
              <a:gd name="connsiteX203" fmla="*/ 812654 w 12193149"/>
              <a:gd name="connsiteY203" fmla="*/ 1930751 h 2344739"/>
              <a:gd name="connsiteX204" fmla="*/ 721195 w 12193149"/>
              <a:gd name="connsiteY204" fmla="*/ 1929661 h 2344739"/>
              <a:gd name="connsiteX205" fmla="*/ 720890 w 12193149"/>
              <a:gd name="connsiteY205" fmla="*/ 1928399 h 2344739"/>
              <a:gd name="connsiteX206" fmla="*/ 710023 w 12193149"/>
              <a:gd name="connsiteY206" fmla="*/ 1922722 h 2344739"/>
              <a:gd name="connsiteX207" fmla="*/ 597940 w 12193149"/>
              <a:gd name="connsiteY207" fmla="*/ 1879864 h 2344739"/>
              <a:gd name="connsiteX208" fmla="*/ 579683 w 12193149"/>
              <a:gd name="connsiteY208" fmla="*/ 1877212 h 2344739"/>
              <a:gd name="connsiteX209" fmla="*/ 572865 w 12193149"/>
              <a:gd name="connsiteY209" fmla="*/ 1877401 h 2344739"/>
              <a:gd name="connsiteX210" fmla="*/ 446247 w 12193149"/>
              <a:gd name="connsiteY210" fmla="*/ 1839371 h 2344739"/>
              <a:gd name="connsiteX211" fmla="*/ 405163 w 12193149"/>
              <a:gd name="connsiteY211" fmla="*/ 1833548 h 2344739"/>
              <a:gd name="connsiteX212" fmla="*/ 293583 w 12193149"/>
              <a:gd name="connsiteY212" fmla="*/ 1812852 h 2344739"/>
              <a:gd name="connsiteX213" fmla="*/ 119529 w 12193149"/>
              <a:gd name="connsiteY213" fmla="*/ 1761047 h 2344739"/>
              <a:gd name="connsiteX214" fmla="*/ 16674 w 12193149"/>
              <a:gd name="connsiteY214" fmla="*/ 1758191 h 2344739"/>
              <a:gd name="connsiteX215" fmla="*/ 1150 w 12193149"/>
              <a:gd name="connsiteY215" fmla="*/ 1752722 h 2344739"/>
              <a:gd name="connsiteX216" fmla="*/ 1148 w 12193149"/>
              <a:gd name="connsiteY216" fmla="*/ 222213 h 2344739"/>
              <a:gd name="connsiteX217" fmla="*/ 1148 w 12193149"/>
              <a:gd name="connsiteY217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9 w 12193149"/>
              <a:gd name="connsiteY2" fmla="*/ 579739 h 2344739"/>
              <a:gd name="connsiteX3" fmla="*/ 12185986 w 12193149"/>
              <a:gd name="connsiteY3" fmla="*/ 584189 h 2344739"/>
              <a:gd name="connsiteX4" fmla="*/ 12156363 w 12193149"/>
              <a:gd name="connsiteY4" fmla="*/ 597366 h 2344739"/>
              <a:gd name="connsiteX5" fmla="*/ 12139215 w 12193149"/>
              <a:gd name="connsiteY5" fmla="*/ 623179 h 2344739"/>
              <a:gd name="connsiteX6" fmla="*/ 12126327 w 12193149"/>
              <a:gd name="connsiteY6" fmla="*/ 624690 h 2344739"/>
              <a:gd name="connsiteX7" fmla="*/ 12124007 w 12193149"/>
              <a:gd name="connsiteY7" fmla="*/ 624794 h 2344739"/>
              <a:gd name="connsiteX8" fmla="*/ 12116854 w 12193149"/>
              <a:gd name="connsiteY8" fmla="*/ 628608 h 2344739"/>
              <a:gd name="connsiteX9" fmla="*/ 12099497 w 12193149"/>
              <a:gd name="connsiteY9" fmla="*/ 628139 h 2344739"/>
              <a:gd name="connsiteX10" fmla="*/ 12087073 w 12193149"/>
              <a:gd name="connsiteY10" fmla="*/ 636341 h 2344739"/>
              <a:gd name="connsiteX11" fmla="*/ 12031073 w 12193149"/>
              <a:gd name="connsiteY11" fmla="*/ 680009 h 2344739"/>
              <a:gd name="connsiteX12" fmla="*/ 11995833 w 12193149"/>
              <a:gd name="connsiteY12" fmla="*/ 703458 h 2344739"/>
              <a:gd name="connsiteX13" fmla="*/ 11979717 w 12193149"/>
              <a:gd name="connsiteY13" fmla="*/ 708161 h 2344739"/>
              <a:gd name="connsiteX14" fmla="*/ 11959046 w 12193149"/>
              <a:gd name="connsiteY14" fmla="*/ 717558 h 2344739"/>
              <a:gd name="connsiteX15" fmla="*/ 11920454 w 12193149"/>
              <a:gd name="connsiteY15" fmla="*/ 730883 h 2344739"/>
              <a:gd name="connsiteX16" fmla="*/ 11903656 w 12193149"/>
              <a:gd name="connsiteY16" fmla="*/ 742426 h 2344739"/>
              <a:gd name="connsiteX17" fmla="*/ 11895048 w 12193149"/>
              <a:gd name="connsiteY17" fmla="*/ 744791 h 2344739"/>
              <a:gd name="connsiteX18" fmla="*/ 11891968 w 12193149"/>
              <a:gd name="connsiteY18" fmla="*/ 755729 h 2344739"/>
              <a:gd name="connsiteX19" fmla="*/ 11870776 w 12193149"/>
              <a:gd name="connsiteY19" fmla="*/ 777816 h 2344739"/>
              <a:gd name="connsiteX20" fmla="*/ 11813376 w 12193149"/>
              <a:gd name="connsiteY20" fmla="*/ 797659 h 2344739"/>
              <a:gd name="connsiteX21" fmla="*/ 11590693 w 12193149"/>
              <a:gd name="connsiteY21" fmla="*/ 963777 h 2344739"/>
              <a:gd name="connsiteX22" fmla="*/ 11506817 w 12193149"/>
              <a:gd name="connsiteY22" fmla="*/ 1033623 h 2344739"/>
              <a:gd name="connsiteX23" fmla="*/ 11280332 w 12193149"/>
              <a:gd name="connsiteY23" fmla="*/ 1223571 h 2344739"/>
              <a:gd name="connsiteX24" fmla="*/ 11228309 w 12193149"/>
              <a:gd name="connsiteY24" fmla="*/ 1276236 h 2344739"/>
              <a:gd name="connsiteX25" fmla="*/ 11218087 w 12193149"/>
              <a:gd name="connsiteY25" fmla="*/ 1275961 h 2344739"/>
              <a:gd name="connsiteX26" fmla="*/ 11217184 w 12193149"/>
              <a:gd name="connsiteY26" fmla="*/ 1275018 h 2344739"/>
              <a:gd name="connsiteX27" fmla="*/ 11188885 w 12193149"/>
              <a:gd name="connsiteY27" fmla="*/ 1292383 h 2344739"/>
              <a:gd name="connsiteX28" fmla="*/ 11184501 w 12193149"/>
              <a:gd name="connsiteY28" fmla="*/ 1292525 h 2344739"/>
              <a:gd name="connsiteX29" fmla="*/ 11166854 w 12193149"/>
              <a:gd name="connsiteY29" fmla="*/ 1306612 h 2344739"/>
              <a:gd name="connsiteX30" fmla="*/ 11157311 w 12193149"/>
              <a:gd name="connsiteY30" fmla="*/ 1312414 h 2344739"/>
              <a:gd name="connsiteX31" fmla="*/ 11155496 w 12193149"/>
              <a:gd name="connsiteY31" fmla="*/ 1317097 h 2344739"/>
              <a:gd name="connsiteX32" fmla="*/ 11140961 w 12193149"/>
              <a:gd name="connsiteY32" fmla="*/ 1324115 h 2344739"/>
              <a:gd name="connsiteX33" fmla="*/ 11138961 w 12193149"/>
              <a:gd name="connsiteY33" fmla="*/ 1323772 h 2344739"/>
              <a:gd name="connsiteX34" fmla="*/ 11128208 w 12193149"/>
              <a:gd name="connsiteY34" fmla="*/ 1333832 h 2344739"/>
              <a:gd name="connsiteX35" fmla="*/ 11120691 w 12193149"/>
              <a:gd name="connsiteY35" fmla="*/ 1347424 h 2344739"/>
              <a:gd name="connsiteX36" fmla="*/ 10894683 w 12193149"/>
              <a:gd name="connsiteY36" fmla="*/ 1473399 h 2344739"/>
              <a:gd name="connsiteX37" fmla="*/ 10773300 w 12193149"/>
              <a:gd name="connsiteY37" fmla="*/ 1523191 h 2344739"/>
              <a:gd name="connsiteX38" fmla="*/ 10627668 w 12193149"/>
              <a:gd name="connsiteY38" fmla="*/ 1559229 h 2344739"/>
              <a:gd name="connsiteX39" fmla="*/ 10581895 w 12193149"/>
              <a:gd name="connsiteY39" fmla="*/ 1568689 h 2344739"/>
              <a:gd name="connsiteX40" fmla="*/ 10547790 w 12193149"/>
              <a:gd name="connsiteY40" fmla="*/ 1598423 h 2344739"/>
              <a:gd name="connsiteX41" fmla="*/ 10529643 w 12193149"/>
              <a:gd name="connsiteY41" fmla="*/ 1596907 h 2344739"/>
              <a:gd name="connsiteX42" fmla="*/ 10526446 w 12193149"/>
              <a:gd name="connsiteY42" fmla="*/ 1596411 h 2344739"/>
              <a:gd name="connsiteX43" fmla="*/ 10515129 w 12193149"/>
              <a:gd name="connsiteY43" fmla="*/ 1599537 h 2344739"/>
              <a:gd name="connsiteX44" fmla="*/ 10491735 w 12193149"/>
              <a:gd name="connsiteY44" fmla="*/ 1594156 h 2344739"/>
              <a:gd name="connsiteX45" fmla="*/ 10471418 w 12193149"/>
              <a:gd name="connsiteY45" fmla="*/ 1601693 h 2344739"/>
              <a:gd name="connsiteX46" fmla="*/ 10377042 w 12193149"/>
              <a:gd name="connsiteY46" fmla="*/ 1644598 h 2344739"/>
              <a:gd name="connsiteX47" fmla="*/ 10319338 w 12193149"/>
              <a:gd name="connsiteY47" fmla="*/ 1666221 h 2344739"/>
              <a:gd name="connsiteX48" fmla="*/ 10295467 w 12193149"/>
              <a:gd name="connsiteY48" fmla="*/ 1668079 h 2344739"/>
              <a:gd name="connsiteX49" fmla="*/ 10263443 w 12193149"/>
              <a:gd name="connsiteY49" fmla="*/ 1674948 h 2344739"/>
              <a:gd name="connsiteX50" fmla="*/ 10205418 w 12193149"/>
              <a:gd name="connsiteY50" fmla="*/ 1682149 h 2344739"/>
              <a:gd name="connsiteX51" fmla="*/ 10177759 w 12193149"/>
              <a:gd name="connsiteY51" fmla="*/ 1692943 h 2344739"/>
              <a:gd name="connsiteX52" fmla="*/ 10165070 w 12193149"/>
              <a:gd name="connsiteY52" fmla="*/ 1693739 h 2344739"/>
              <a:gd name="connsiteX53" fmla="*/ 10156308 w 12193149"/>
              <a:gd name="connsiteY53" fmla="*/ 1707487 h 2344739"/>
              <a:gd name="connsiteX54" fmla="*/ 10118267 w 12193149"/>
              <a:gd name="connsiteY54" fmla="*/ 1731142 h 2344739"/>
              <a:gd name="connsiteX55" fmla="*/ 10083317 w 12193149"/>
              <a:gd name="connsiteY55" fmla="*/ 1743296 h 2344739"/>
              <a:gd name="connsiteX56" fmla="*/ 10040388 w 12193149"/>
              <a:gd name="connsiteY56" fmla="*/ 1741632 h 2344739"/>
              <a:gd name="connsiteX57" fmla="*/ 9961167 w 12193149"/>
              <a:gd name="connsiteY57" fmla="*/ 1757147 h 2344739"/>
              <a:gd name="connsiteX58" fmla="*/ 9848940 w 12193149"/>
              <a:gd name="connsiteY58" fmla="*/ 1763915 h 2344739"/>
              <a:gd name="connsiteX59" fmla="*/ 9729457 w 12193149"/>
              <a:gd name="connsiteY59" fmla="*/ 1784122 h 2344739"/>
              <a:gd name="connsiteX60" fmla="*/ 9613704 w 12193149"/>
              <a:gd name="connsiteY60" fmla="*/ 1812371 h 2344739"/>
              <a:gd name="connsiteX61" fmla="*/ 9338590 w 12193149"/>
              <a:gd name="connsiteY61" fmla="*/ 1869293 h 2344739"/>
              <a:gd name="connsiteX62" fmla="*/ 9232518 w 12193149"/>
              <a:gd name="connsiteY62" fmla="*/ 1893149 h 2344739"/>
              <a:gd name="connsiteX63" fmla="*/ 9156690 w 12193149"/>
              <a:gd name="connsiteY63" fmla="*/ 1903228 h 2344739"/>
              <a:gd name="connsiteX64" fmla="*/ 9054601 w 12193149"/>
              <a:gd name="connsiteY64" fmla="*/ 1910755 h 2344739"/>
              <a:gd name="connsiteX65" fmla="*/ 9006634 w 12193149"/>
              <a:gd name="connsiteY65" fmla="*/ 1914040 h 2344739"/>
              <a:gd name="connsiteX66" fmla="*/ 9006349 w 12193149"/>
              <a:gd name="connsiteY66" fmla="*/ 1913800 h 2344739"/>
              <a:gd name="connsiteX67" fmla="*/ 8997380 w 12193149"/>
              <a:gd name="connsiteY67" fmla="*/ 1915011 h 2344739"/>
              <a:gd name="connsiteX68" fmla="*/ 8991542 w 12193149"/>
              <a:gd name="connsiteY68" fmla="*/ 1917072 h 2344739"/>
              <a:gd name="connsiteX69" fmla="*/ 8975485 w 12193149"/>
              <a:gd name="connsiteY69" fmla="*/ 1920298 h 2344739"/>
              <a:gd name="connsiteX70" fmla="*/ 8969159 w 12193149"/>
              <a:gd name="connsiteY70" fmla="*/ 1919598 h 2344739"/>
              <a:gd name="connsiteX71" fmla="*/ 8964196 w 12193149"/>
              <a:gd name="connsiteY71" fmla="*/ 1917373 h 2344739"/>
              <a:gd name="connsiteX72" fmla="*/ 8930136 w 12193149"/>
              <a:gd name="connsiteY72" fmla="*/ 1914185 h 2344739"/>
              <a:gd name="connsiteX73" fmla="*/ 8753592 w 12193149"/>
              <a:gd name="connsiteY73" fmla="*/ 1933417 h 2344739"/>
              <a:gd name="connsiteX74" fmla="*/ 8708995 w 12193149"/>
              <a:gd name="connsiteY74" fmla="*/ 1935518 h 2344739"/>
              <a:gd name="connsiteX75" fmla="*/ 8597219 w 12193149"/>
              <a:gd name="connsiteY75" fmla="*/ 1944090 h 2344739"/>
              <a:gd name="connsiteX76" fmla="*/ 8526378 w 12193149"/>
              <a:gd name="connsiteY76" fmla="*/ 1929248 h 2344739"/>
              <a:gd name="connsiteX77" fmla="*/ 8512131 w 12193149"/>
              <a:gd name="connsiteY77" fmla="*/ 1935163 h 2344739"/>
              <a:gd name="connsiteX78" fmla="*/ 8507315 w 12193149"/>
              <a:gd name="connsiteY78" fmla="*/ 1938164 h 2344739"/>
              <a:gd name="connsiteX79" fmla="*/ 8499116 w 12193149"/>
              <a:gd name="connsiteY79" fmla="*/ 1940902 h 2344739"/>
              <a:gd name="connsiteX80" fmla="*/ 8498742 w 12193149"/>
              <a:gd name="connsiteY80" fmla="*/ 1940723 h 2344739"/>
              <a:gd name="connsiteX81" fmla="*/ 8491397 w 12193149"/>
              <a:gd name="connsiteY81" fmla="*/ 1943773 h 2344739"/>
              <a:gd name="connsiteX82" fmla="*/ 8368330 w 12193149"/>
              <a:gd name="connsiteY82" fmla="*/ 1957815 h 2344739"/>
              <a:gd name="connsiteX83" fmla="*/ 8354947 w 12193149"/>
              <a:gd name="connsiteY83" fmla="*/ 1958009 h 2344739"/>
              <a:gd name="connsiteX84" fmla="*/ 8321252 w 12193149"/>
              <a:gd name="connsiteY84" fmla="*/ 1974587 h 2344739"/>
              <a:gd name="connsiteX85" fmla="*/ 8315581 w 12193149"/>
              <a:gd name="connsiteY85" fmla="*/ 1974913 h 2344739"/>
              <a:gd name="connsiteX86" fmla="*/ 8296322 w 12193149"/>
              <a:gd name="connsiteY86" fmla="*/ 1988808 h 2344739"/>
              <a:gd name="connsiteX87" fmla="*/ 8285424 w 12193149"/>
              <a:gd name="connsiteY87" fmla="*/ 1994631 h 2344739"/>
              <a:gd name="connsiteX88" fmla="*/ 8284298 w 12193149"/>
              <a:gd name="connsiteY88" fmla="*/ 1999074 h 2344739"/>
              <a:gd name="connsiteX89" fmla="*/ 8267224 w 12193149"/>
              <a:gd name="connsiteY89" fmla="*/ 2006249 h 2344739"/>
              <a:gd name="connsiteX90" fmla="*/ 8264525 w 12193149"/>
              <a:gd name="connsiteY90" fmla="*/ 2006019 h 2344739"/>
              <a:gd name="connsiteX91" fmla="*/ 8253181 w 12193149"/>
              <a:gd name="connsiteY91" fmla="*/ 2015862 h 2344739"/>
              <a:gd name="connsiteX92" fmla="*/ 8246982 w 12193149"/>
              <a:gd name="connsiteY92" fmla="*/ 2028854 h 2344739"/>
              <a:gd name="connsiteX93" fmla="*/ 8091420 w 12193149"/>
              <a:gd name="connsiteY93" fmla="*/ 2075015 h 2344739"/>
              <a:gd name="connsiteX94" fmla="*/ 7906555 w 12193149"/>
              <a:gd name="connsiteY94" fmla="*/ 2116988 h 2344739"/>
              <a:gd name="connsiteX95" fmla="*/ 7719893 w 12193149"/>
              <a:gd name="connsiteY95" fmla="*/ 2142703 h 2344739"/>
              <a:gd name="connsiteX96" fmla="*/ 7615495 w 12193149"/>
              <a:gd name="connsiteY96" fmla="*/ 2139232 h 2344739"/>
              <a:gd name="connsiteX97" fmla="*/ 7528691 w 12193149"/>
              <a:gd name="connsiteY97" fmla="*/ 2145060 h 2344739"/>
              <a:gd name="connsiteX98" fmla="*/ 7520719 w 12193149"/>
              <a:gd name="connsiteY98" fmla="*/ 2147613 h 2344739"/>
              <a:gd name="connsiteX99" fmla="*/ 7508559 w 12193149"/>
              <a:gd name="connsiteY99" fmla="*/ 2148948 h 2344739"/>
              <a:gd name="connsiteX100" fmla="*/ 7508188 w 12193149"/>
              <a:gd name="connsiteY100" fmla="*/ 2148621 h 2344739"/>
              <a:gd name="connsiteX101" fmla="*/ 7496943 w 12193149"/>
              <a:gd name="connsiteY101" fmla="*/ 2150573 h 2344739"/>
              <a:gd name="connsiteX102" fmla="*/ 7219707 w 12193149"/>
              <a:gd name="connsiteY102" fmla="*/ 2156680 h 2344739"/>
              <a:gd name="connsiteX103" fmla="*/ 7202249 w 12193149"/>
              <a:gd name="connsiteY103" fmla="*/ 2161230 h 2344739"/>
              <a:gd name="connsiteX104" fmla="*/ 7198152 w 12193149"/>
              <a:gd name="connsiteY104" fmla="*/ 2166588 h 2344739"/>
              <a:gd name="connsiteX105" fmla="*/ 7171956 w 12193149"/>
              <a:gd name="connsiteY105" fmla="*/ 2171236 h 2344739"/>
              <a:gd name="connsiteX106" fmla="*/ 7098136 w 12193149"/>
              <a:gd name="connsiteY106" fmla="*/ 2183464 h 2344739"/>
              <a:gd name="connsiteX107" fmla="*/ 7019644 w 12193149"/>
              <a:gd name="connsiteY107" fmla="*/ 2183090 h 2344739"/>
              <a:gd name="connsiteX108" fmla="*/ 6905294 w 12193149"/>
              <a:gd name="connsiteY108" fmla="*/ 2212596 h 2344739"/>
              <a:gd name="connsiteX109" fmla="*/ 6709370 w 12193149"/>
              <a:gd name="connsiteY109" fmla="*/ 2240551 h 2344739"/>
              <a:gd name="connsiteX110" fmla="*/ 6550602 w 12193149"/>
              <a:gd name="connsiteY110" fmla="*/ 2269327 h 2344739"/>
              <a:gd name="connsiteX111" fmla="*/ 6318708 w 12193149"/>
              <a:gd name="connsiteY111" fmla="*/ 2316127 h 2344739"/>
              <a:gd name="connsiteX112" fmla="*/ 6169822 w 12193149"/>
              <a:gd name="connsiteY112" fmla="*/ 2318214 h 2344739"/>
              <a:gd name="connsiteX113" fmla="*/ 6074996 w 12193149"/>
              <a:gd name="connsiteY113" fmla="*/ 2338676 h 2344739"/>
              <a:gd name="connsiteX114" fmla="*/ 6069677 w 12193149"/>
              <a:gd name="connsiteY114" fmla="*/ 2337139 h 2344739"/>
              <a:gd name="connsiteX115" fmla="*/ 6049786 w 12193149"/>
              <a:gd name="connsiteY115" fmla="*/ 2337822 h 2344739"/>
              <a:gd name="connsiteX116" fmla="*/ 6042433 w 12193149"/>
              <a:gd name="connsiteY116" fmla="*/ 2329473 h 2344739"/>
              <a:gd name="connsiteX117" fmla="*/ 6011238 w 12193149"/>
              <a:gd name="connsiteY117" fmla="*/ 2324380 h 2344739"/>
              <a:gd name="connsiteX118" fmla="*/ 5958523 w 12193149"/>
              <a:gd name="connsiteY118" fmla="*/ 2328024 h 2344739"/>
              <a:gd name="connsiteX119" fmla="*/ 5760067 w 12193149"/>
              <a:gd name="connsiteY119" fmla="*/ 2343716 h 2344739"/>
              <a:gd name="connsiteX120" fmla="*/ 5628108 w 12193149"/>
              <a:gd name="connsiteY120" fmla="*/ 2344739 h 2344739"/>
              <a:gd name="connsiteX121" fmla="*/ 5472054 w 12193149"/>
              <a:gd name="connsiteY121" fmla="*/ 2330719 h 2344739"/>
              <a:gd name="connsiteX122" fmla="*/ 5433909 w 12193149"/>
              <a:gd name="connsiteY122" fmla="*/ 2319466 h 2344739"/>
              <a:gd name="connsiteX123" fmla="*/ 5382817 w 12193149"/>
              <a:gd name="connsiteY123" fmla="*/ 2301764 h 2344739"/>
              <a:gd name="connsiteX124" fmla="*/ 5262912 w 12193149"/>
              <a:gd name="connsiteY124" fmla="*/ 2281347 h 2344739"/>
              <a:gd name="connsiteX125" fmla="*/ 5224109 w 12193149"/>
              <a:gd name="connsiteY125" fmla="*/ 2270223 h 2344739"/>
              <a:gd name="connsiteX126" fmla="*/ 5175808 w 12193149"/>
              <a:gd name="connsiteY126" fmla="*/ 2267233 h 2344739"/>
              <a:gd name="connsiteX127" fmla="*/ 5157702 w 12193149"/>
              <a:gd name="connsiteY127" fmla="*/ 2260010 h 2344739"/>
              <a:gd name="connsiteX128" fmla="*/ 5143747 w 12193149"/>
              <a:gd name="connsiteY128" fmla="*/ 2256610 h 2344739"/>
              <a:gd name="connsiteX129" fmla="*/ 5140744 w 12193149"/>
              <a:gd name="connsiteY129" fmla="*/ 2254509 h 2344739"/>
              <a:gd name="connsiteX130" fmla="*/ 5122807 w 12193149"/>
              <a:gd name="connsiteY130" fmla="*/ 2243656 h 2344739"/>
              <a:gd name="connsiteX131" fmla="*/ 5066938 w 12193149"/>
              <a:gd name="connsiteY131" fmla="*/ 2250227 h 2344739"/>
              <a:gd name="connsiteX132" fmla="*/ 5012662 w 12193149"/>
              <a:gd name="connsiteY132" fmla="*/ 2233846 h 2344739"/>
              <a:gd name="connsiteX133" fmla="*/ 4841589 w 12193149"/>
              <a:gd name="connsiteY133" fmla="*/ 2209829 h 2344739"/>
              <a:gd name="connsiteX134" fmla="*/ 4763595 w 12193149"/>
              <a:gd name="connsiteY134" fmla="*/ 2182061 h 2344739"/>
              <a:gd name="connsiteX135" fmla="*/ 4724334 w 12193149"/>
              <a:gd name="connsiteY135" fmla="*/ 2173047 h 2344739"/>
              <a:gd name="connsiteX136" fmla="*/ 4722324 w 12193149"/>
              <a:gd name="connsiteY136" fmla="*/ 2172298 h 2344739"/>
              <a:gd name="connsiteX137" fmla="*/ 4723259 w 12193149"/>
              <a:gd name="connsiteY137" fmla="*/ 2172087 h 2344739"/>
              <a:gd name="connsiteX138" fmla="*/ 4718350 w 12193149"/>
              <a:gd name="connsiteY138" fmla="*/ 2170817 h 2344739"/>
              <a:gd name="connsiteX139" fmla="*/ 4722324 w 12193149"/>
              <a:gd name="connsiteY139" fmla="*/ 2172298 h 2344739"/>
              <a:gd name="connsiteX140" fmla="*/ 4716674 w 12193149"/>
              <a:gd name="connsiteY140" fmla="*/ 2173573 h 2344739"/>
              <a:gd name="connsiteX141" fmla="*/ 4516962 w 12193149"/>
              <a:gd name="connsiteY141" fmla="*/ 2163671 h 2344739"/>
              <a:gd name="connsiteX142" fmla="*/ 4429691 w 12193149"/>
              <a:gd name="connsiteY142" fmla="*/ 2153020 h 2344739"/>
              <a:gd name="connsiteX143" fmla="*/ 4364023 w 12193149"/>
              <a:gd name="connsiteY143" fmla="*/ 2151674 h 2344739"/>
              <a:gd name="connsiteX144" fmla="*/ 4318114 w 12193149"/>
              <a:gd name="connsiteY144" fmla="*/ 2158289 h 2344739"/>
              <a:gd name="connsiteX145" fmla="*/ 4316258 w 12193149"/>
              <a:gd name="connsiteY145" fmla="*/ 2156948 h 2344739"/>
              <a:gd name="connsiteX146" fmla="*/ 4296292 w 12193149"/>
              <a:gd name="connsiteY146" fmla="*/ 2155069 h 2344739"/>
              <a:gd name="connsiteX147" fmla="*/ 4291212 w 12193149"/>
              <a:gd name="connsiteY147" fmla="*/ 2157986 h 2344739"/>
              <a:gd name="connsiteX148" fmla="*/ 4277290 w 12193149"/>
              <a:gd name="connsiteY148" fmla="*/ 2157740 h 2344739"/>
              <a:gd name="connsiteX149" fmla="*/ 4249265 w 12193149"/>
              <a:gd name="connsiteY149" fmla="*/ 2160064 h 2344739"/>
              <a:gd name="connsiteX150" fmla="*/ 4203199 w 12193149"/>
              <a:gd name="connsiteY150" fmla="*/ 2157269 h 2344739"/>
              <a:gd name="connsiteX151" fmla="*/ 4202893 w 12193149"/>
              <a:gd name="connsiteY151" fmla="*/ 2156010 h 2344739"/>
              <a:gd name="connsiteX152" fmla="*/ 4192396 w 12193149"/>
              <a:gd name="connsiteY152" fmla="*/ 2150376 h 2344739"/>
              <a:gd name="connsiteX153" fmla="*/ 4143893 w 12193149"/>
              <a:gd name="connsiteY153" fmla="*/ 2134511 h 2344739"/>
              <a:gd name="connsiteX154" fmla="*/ 4084245 w 12193149"/>
              <a:gd name="connsiteY154" fmla="*/ 2107978 h 2344739"/>
              <a:gd name="connsiteX155" fmla="*/ 4075694 w 12193149"/>
              <a:gd name="connsiteY155" fmla="*/ 2107143 h 2344739"/>
              <a:gd name="connsiteX156" fmla="*/ 4075575 w 12193149"/>
              <a:gd name="connsiteY156" fmla="*/ 2106844 h 2344739"/>
              <a:gd name="connsiteX157" fmla="*/ 4066658 w 12193149"/>
              <a:gd name="connsiteY157" fmla="*/ 2105400 h 2344739"/>
              <a:gd name="connsiteX158" fmla="*/ 4060102 w 12193149"/>
              <a:gd name="connsiteY158" fmla="*/ 2105618 h 2344739"/>
              <a:gd name="connsiteX159" fmla="*/ 4043512 w 12193149"/>
              <a:gd name="connsiteY159" fmla="*/ 2103997 h 2344739"/>
              <a:gd name="connsiteX160" fmla="*/ 4038145 w 12193149"/>
              <a:gd name="connsiteY160" fmla="*/ 2101563 h 2344739"/>
              <a:gd name="connsiteX161" fmla="*/ 4036511 w 12193149"/>
              <a:gd name="connsiteY161" fmla="*/ 2097896 h 2344739"/>
              <a:gd name="connsiteX162" fmla="*/ 4034926 w 12193149"/>
              <a:gd name="connsiteY162" fmla="*/ 2098131 h 2344739"/>
              <a:gd name="connsiteX163" fmla="*/ 4005686 w 12193149"/>
              <a:gd name="connsiteY163" fmla="*/ 2085563 h 2344739"/>
              <a:gd name="connsiteX164" fmla="*/ 3937994 w 12193149"/>
              <a:gd name="connsiteY164" fmla="*/ 2068106 h 2344739"/>
              <a:gd name="connsiteX165" fmla="*/ 3898423 w 12193149"/>
              <a:gd name="connsiteY165" fmla="*/ 2062451 h 2344739"/>
              <a:gd name="connsiteX166" fmla="*/ 3790908 w 12193149"/>
              <a:gd name="connsiteY166" fmla="*/ 2042213 h 2344739"/>
              <a:gd name="connsiteX167" fmla="*/ 3683661 w 12193149"/>
              <a:gd name="connsiteY167" fmla="*/ 2018290 h 2344739"/>
              <a:gd name="connsiteX168" fmla="*/ 3611183 w 12193149"/>
              <a:gd name="connsiteY168" fmla="*/ 1986019 h 2344739"/>
              <a:gd name="connsiteX169" fmla="*/ 3605003 w 12193149"/>
              <a:gd name="connsiteY169" fmla="*/ 1987381 h 2344739"/>
              <a:gd name="connsiteX170" fmla="*/ 3595884 w 12193149"/>
              <a:gd name="connsiteY170" fmla="*/ 1987545 h 2344739"/>
              <a:gd name="connsiteX171" fmla="*/ 3595649 w 12193149"/>
              <a:gd name="connsiteY171" fmla="*/ 1987276 h 2344739"/>
              <a:gd name="connsiteX172" fmla="*/ 3587126 w 12193149"/>
              <a:gd name="connsiteY172" fmla="*/ 1987966 h 2344739"/>
              <a:gd name="connsiteX173" fmla="*/ 3537283 w 12193149"/>
              <a:gd name="connsiteY173" fmla="*/ 1978267 h 2344739"/>
              <a:gd name="connsiteX174" fmla="*/ 3474371 w 12193149"/>
              <a:gd name="connsiteY174" fmla="*/ 1974606 h 2344739"/>
              <a:gd name="connsiteX175" fmla="*/ 3401876 w 12193149"/>
              <a:gd name="connsiteY175" fmla="*/ 1962558 h 2344739"/>
              <a:gd name="connsiteX176" fmla="*/ 3365036 w 12193149"/>
              <a:gd name="connsiteY176" fmla="*/ 1979510 h 2344739"/>
              <a:gd name="connsiteX177" fmla="*/ 3345174 w 12193149"/>
              <a:gd name="connsiteY177" fmla="*/ 1981192 h 2344739"/>
              <a:gd name="connsiteX178" fmla="*/ 3342846 w 12193149"/>
              <a:gd name="connsiteY178" fmla="*/ 1980217 h 2344739"/>
              <a:gd name="connsiteX179" fmla="*/ 3263504 w 12193149"/>
              <a:gd name="connsiteY179" fmla="*/ 1986094 h 2344739"/>
              <a:gd name="connsiteX180" fmla="*/ 3143704 w 12193149"/>
              <a:gd name="connsiteY180" fmla="*/ 1993869 h 2344739"/>
              <a:gd name="connsiteX181" fmla="*/ 3031439 w 12193149"/>
              <a:gd name="connsiteY181" fmla="*/ 1996512 h 2344739"/>
              <a:gd name="connsiteX182" fmla="*/ 2782717 w 12193149"/>
              <a:gd name="connsiteY182" fmla="*/ 2018333 h 2344739"/>
              <a:gd name="connsiteX183" fmla="*/ 2647675 w 12193149"/>
              <a:gd name="connsiteY183" fmla="*/ 2028869 h 2344739"/>
              <a:gd name="connsiteX184" fmla="*/ 2569176 w 12193149"/>
              <a:gd name="connsiteY184" fmla="*/ 2002628 h 2344739"/>
              <a:gd name="connsiteX185" fmla="*/ 2444403 w 12193149"/>
              <a:gd name="connsiteY185" fmla="*/ 2016529 h 2344739"/>
              <a:gd name="connsiteX186" fmla="*/ 2316260 w 12193149"/>
              <a:gd name="connsiteY186" fmla="*/ 2024996 h 2344739"/>
              <a:gd name="connsiteX187" fmla="*/ 2209726 w 12193149"/>
              <a:gd name="connsiteY187" fmla="*/ 2019763 h 2344739"/>
              <a:gd name="connsiteX188" fmla="*/ 2095813 w 12193149"/>
              <a:gd name="connsiteY188" fmla="*/ 2003052 h 2344739"/>
              <a:gd name="connsiteX189" fmla="*/ 1998504 w 12193149"/>
              <a:gd name="connsiteY189" fmla="*/ 1995032 h 2344739"/>
              <a:gd name="connsiteX190" fmla="*/ 1929320 w 12193149"/>
              <a:gd name="connsiteY190" fmla="*/ 2016977 h 2344739"/>
              <a:gd name="connsiteX191" fmla="*/ 1922798 w 12193149"/>
              <a:gd name="connsiteY191" fmla="*/ 2012146 h 2344739"/>
              <a:gd name="connsiteX192" fmla="*/ 1874228 w 12193149"/>
              <a:gd name="connsiteY192" fmla="*/ 2013741 h 2344739"/>
              <a:gd name="connsiteX193" fmla="*/ 1787803 w 12193149"/>
              <a:gd name="connsiteY193" fmla="*/ 2041363 h 2344739"/>
              <a:gd name="connsiteX194" fmla="*/ 1739352 w 12193149"/>
              <a:gd name="connsiteY194" fmla="*/ 2036312 h 2344739"/>
              <a:gd name="connsiteX195" fmla="*/ 1676219 w 12193149"/>
              <a:gd name="connsiteY195" fmla="*/ 2019963 h 2344739"/>
              <a:gd name="connsiteX196" fmla="*/ 1609817 w 12193149"/>
              <a:gd name="connsiteY196" fmla="*/ 2013066 h 2344739"/>
              <a:gd name="connsiteX197" fmla="*/ 1497258 w 12193149"/>
              <a:gd name="connsiteY197" fmla="*/ 1987476 h 2344739"/>
              <a:gd name="connsiteX198" fmla="*/ 1151127 w 12193149"/>
              <a:gd name="connsiteY198" fmla="*/ 1938041 h 2344739"/>
              <a:gd name="connsiteX199" fmla="*/ 859417 w 12193149"/>
              <a:gd name="connsiteY199" fmla="*/ 1928608 h 2344739"/>
              <a:gd name="connsiteX200" fmla="*/ 838688 w 12193149"/>
              <a:gd name="connsiteY200" fmla="*/ 1929821 h 2344739"/>
              <a:gd name="connsiteX201" fmla="*/ 817957 w 12193149"/>
              <a:gd name="connsiteY201" fmla="*/ 1927857 h 2344739"/>
              <a:gd name="connsiteX202" fmla="*/ 812654 w 12193149"/>
              <a:gd name="connsiteY202" fmla="*/ 1930751 h 2344739"/>
              <a:gd name="connsiteX203" fmla="*/ 721195 w 12193149"/>
              <a:gd name="connsiteY203" fmla="*/ 1929661 h 2344739"/>
              <a:gd name="connsiteX204" fmla="*/ 720890 w 12193149"/>
              <a:gd name="connsiteY204" fmla="*/ 1928399 h 2344739"/>
              <a:gd name="connsiteX205" fmla="*/ 710023 w 12193149"/>
              <a:gd name="connsiteY205" fmla="*/ 1922722 h 2344739"/>
              <a:gd name="connsiteX206" fmla="*/ 597940 w 12193149"/>
              <a:gd name="connsiteY206" fmla="*/ 1879864 h 2344739"/>
              <a:gd name="connsiteX207" fmla="*/ 579683 w 12193149"/>
              <a:gd name="connsiteY207" fmla="*/ 1877212 h 2344739"/>
              <a:gd name="connsiteX208" fmla="*/ 572865 w 12193149"/>
              <a:gd name="connsiteY208" fmla="*/ 1877401 h 2344739"/>
              <a:gd name="connsiteX209" fmla="*/ 446247 w 12193149"/>
              <a:gd name="connsiteY209" fmla="*/ 1839371 h 2344739"/>
              <a:gd name="connsiteX210" fmla="*/ 405163 w 12193149"/>
              <a:gd name="connsiteY210" fmla="*/ 1833548 h 2344739"/>
              <a:gd name="connsiteX211" fmla="*/ 293583 w 12193149"/>
              <a:gd name="connsiteY211" fmla="*/ 1812852 h 2344739"/>
              <a:gd name="connsiteX212" fmla="*/ 119529 w 12193149"/>
              <a:gd name="connsiteY212" fmla="*/ 1761047 h 2344739"/>
              <a:gd name="connsiteX213" fmla="*/ 16674 w 12193149"/>
              <a:gd name="connsiteY213" fmla="*/ 1758191 h 2344739"/>
              <a:gd name="connsiteX214" fmla="*/ 1150 w 12193149"/>
              <a:gd name="connsiteY214" fmla="*/ 1752722 h 2344739"/>
              <a:gd name="connsiteX215" fmla="*/ 1148 w 12193149"/>
              <a:gd name="connsiteY215" fmla="*/ 222213 h 2344739"/>
              <a:gd name="connsiteX216" fmla="*/ 1148 w 12193149"/>
              <a:gd name="connsiteY216" fmla="*/ 0 h 2344739"/>
              <a:gd name="connsiteX0" fmla="*/ 1148 w 12193149"/>
              <a:gd name="connsiteY0" fmla="*/ 818782 h 3163521"/>
              <a:gd name="connsiteX1" fmla="*/ 12181789 w 12193149"/>
              <a:gd name="connsiteY1" fmla="*/ 0 h 3163521"/>
              <a:gd name="connsiteX2" fmla="*/ 12193149 w 12193149"/>
              <a:gd name="connsiteY2" fmla="*/ 1398521 h 3163521"/>
              <a:gd name="connsiteX3" fmla="*/ 12185986 w 12193149"/>
              <a:gd name="connsiteY3" fmla="*/ 1402971 h 3163521"/>
              <a:gd name="connsiteX4" fmla="*/ 12156363 w 12193149"/>
              <a:gd name="connsiteY4" fmla="*/ 1416148 h 3163521"/>
              <a:gd name="connsiteX5" fmla="*/ 12139215 w 12193149"/>
              <a:gd name="connsiteY5" fmla="*/ 1441961 h 3163521"/>
              <a:gd name="connsiteX6" fmla="*/ 12126327 w 12193149"/>
              <a:gd name="connsiteY6" fmla="*/ 1443472 h 3163521"/>
              <a:gd name="connsiteX7" fmla="*/ 12124007 w 12193149"/>
              <a:gd name="connsiteY7" fmla="*/ 1443576 h 3163521"/>
              <a:gd name="connsiteX8" fmla="*/ 12116854 w 12193149"/>
              <a:gd name="connsiteY8" fmla="*/ 1447390 h 3163521"/>
              <a:gd name="connsiteX9" fmla="*/ 12099497 w 12193149"/>
              <a:gd name="connsiteY9" fmla="*/ 1446921 h 3163521"/>
              <a:gd name="connsiteX10" fmla="*/ 12087073 w 12193149"/>
              <a:gd name="connsiteY10" fmla="*/ 1455123 h 3163521"/>
              <a:gd name="connsiteX11" fmla="*/ 12031073 w 12193149"/>
              <a:gd name="connsiteY11" fmla="*/ 1498791 h 3163521"/>
              <a:gd name="connsiteX12" fmla="*/ 11995833 w 12193149"/>
              <a:gd name="connsiteY12" fmla="*/ 1522240 h 3163521"/>
              <a:gd name="connsiteX13" fmla="*/ 11979717 w 12193149"/>
              <a:gd name="connsiteY13" fmla="*/ 1526943 h 3163521"/>
              <a:gd name="connsiteX14" fmla="*/ 11959046 w 12193149"/>
              <a:gd name="connsiteY14" fmla="*/ 1536340 h 3163521"/>
              <a:gd name="connsiteX15" fmla="*/ 11920454 w 12193149"/>
              <a:gd name="connsiteY15" fmla="*/ 1549665 h 3163521"/>
              <a:gd name="connsiteX16" fmla="*/ 11903656 w 12193149"/>
              <a:gd name="connsiteY16" fmla="*/ 1561208 h 3163521"/>
              <a:gd name="connsiteX17" fmla="*/ 11895048 w 12193149"/>
              <a:gd name="connsiteY17" fmla="*/ 1563573 h 3163521"/>
              <a:gd name="connsiteX18" fmla="*/ 11891968 w 12193149"/>
              <a:gd name="connsiteY18" fmla="*/ 1574511 h 3163521"/>
              <a:gd name="connsiteX19" fmla="*/ 11870776 w 12193149"/>
              <a:gd name="connsiteY19" fmla="*/ 1596598 h 3163521"/>
              <a:gd name="connsiteX20" fmla="*/ 11813376 w 12193149"/>
              <a:gd name="connsiteY20" fmla="*/ 1616441 h 3163521"/>
              <a:gd name="connsiteX21" fmla="*/ 11590693 w 12193149"/>
              <a:gd name="connsiteY21" fmla="*/ 1782559 h 3163521"/>
              <a:gd name="connsiteX22" fmla="*/ 11506817 w 12193149"/>
              <a:gd name="connsiteY22" fmla="*/ 1852405 h 3163521"/>
              <a:gd name="connsiteX23" fmla="*/ 11280332 w 12193149"/>
              <a:gd name="connsiteY23" fmla="*/ 2042353 h 3163521"/>
              <a:gd name="connsiteX24" fmla="*/ 11228309 w 12193149"/>
              <a:gd name="connsiteY24" fmla="*/ 2095018 h 3163521"/>
              <a:gd name="connsiteX25" fmla="*/ 11218087 w 12193149"/>
              <a:gd name="connsiteY25" fmla="*/ 2094743 h 3163521"/>
              <a:gd name="connsiteX26" fmla="*/ 11217184 w 12193149"/>
              <a:gd name="connsiteY26" fmla="*/ 2093800 h 3163521"/>
              <a:gd name="connsiteX27" fmla="*/ 11188885 w 12193149"/>
              <a:gd name="connsiteY27" fmla="*/ 2111165 h 3163521"/>
              <a:gd name="connsiteX28" fmla="*/ 11184501 w 12193149"/>
              <a:gd name="connsiteY28" fmla="*/ 2111307 h 3163521"/>
              <a:gd name="connsiteX29" fmla="*/ 11166854 w 12193149"/>
              <a:gd name="connsiteY29" fmla="*/ 2125394 h 3163521"/>
              <a:gd name="connsiteX30" fmla="*/ 11157311 w 12193149"/>
              <a:gd name="connsiteY30" fmla="*/ 2131196 h 3163521"/>
              <a:gd name="connsiteX31" fmla="*/ 11155496 w 12193149"/>
              <a:gd name="connsiteY31" fmla="*/ 2135879 h 3163521"/>
              <a:gd name="connsiteX32" fmla="*/ 11140961 w 12193149"/>
              <a:gd name="connsiteY32" fmla="*/ 2142897 h 3163521"/>
              <a:gd name="connsiteX33" fmla="*/ 11138961 w 12193149"/>
              <a:gd name="connsiteY33" fmla="*/ 2142554 h 3163521"/>
              <a:gd name="connsiteX34" fmla="*/ 11128208 w 12193149"/>
              <a:gd name="connsiteY34" fmla="*/ 2152614 h 3163521"/>
              <a:gd name="connsiteX35" fmla="*/ 11120691 w 12193149"/>
              <a:gd name="connsiteY35" fmla="*/ 2166206 h 3163521"/>
              <a:gd name="connsiteX36" fmla="*/ 10894683 w 12193149"/>
              <a:gd name="connsiteY36" fmla="*/ 2292181 h 3163521"/>
              <a:gd name="connsiteX37" fmla="*/ 10773300 w 12193149"/>
              <a:gd name="connsiteY37" fmla="*/ 2341973 h 3163521"/>
              <a:gd name="connsiteX38" fmla="*/ 10627668 w 12193149"/>
              <a:gd name="connsiteY38" fmla="*/ 2378011 h 3163521"/>
              <a:gd name="connsiteX39" fmla="*/ 10581895 w 12193149"/>
              <a:gd name="connsiteY39" fmla="*/ 2387471 h 3163521"/>
              <a:gd name="connsiteX40" fmla="*/ 10547790 w 12193149"/>
              <a:gd name="connsiteY40" fmla="*/ 2417205 h 3163521"/>
              <a:gd name="connsiteX41" fmla="*/ 10529643 w 12193149"/>
              <a:gd name="connsiteY41" fmla="*/ 2415689 h 3163521"/>
              <a:gd name="connsiteX42" fmla="*/ 10526446 w 12193149"/>
              <a:gd name="connsiteY42" fmla="*/ 2415193 h 3163521"/>
              <a:gd name="connsiteX43" fmla="*/ 10515129 w 12193149"/>
              <a:gd name="connsiteY43" fmla="*/ 2418319 h 3163521"/>
              <a:gd name="connsiteX44" fmla="*/ 10491735 w 12193149"/>
              <a:gd name="connsiteY44" fmla="*/ 2412938 h 3163521"/>
              <a:gd name="connsiteX45" fmla="*/ 10471418 w 12193149"/>
              <a:gd name="connsiteY45" fmla="*/ 2420475 h 3163521"/>
              <a:gd name="connsiteX46" fmla="*/ 10377042 w 12193149"/>
              <a:gd name="connsiteY46" fmla="*/ 2463380 h 3163521"/>
              <a:gd name="connsiteX47" fmla="*/ 10319338 w 12193149"/>
              <a:gd name="connsiteY47" fmla="*/ 2485003 h 3163521"/>
              <a:gd name="connsiteX48" fmla="*/ 10295467 w 12193149"/>
              <a:gd name="connsiteY48" fmla="*/ 2486861 h 3163521"/>
              <a:gd name="connsiteX49" fmla="*/ 10263443 w 12193149"/>
              <a:gd name="connsiteY49" fmla="*/ 2493730 h 3163521"/>
              <a:gd name="connsiteX50" fmla="*/ 10205418 w 12193149"/>
              <a:gd name="connsiteY50" fmla="*/ 2500931 h 3163521"/>
              <a:gd name="connsiteX51" fmla="*/ 10177759 w 12193149"/>
              <a:gd name="connsiteY51" fmla="*/ 2511725 h 3163521"/>
              <a:gd name="connsiteX52" fmla="*/ 10165070 w 12193149"/>
              <a:gd name="connsiteY52" fmla="*/ 2512521 h 3163521"/>
              <a:gd name="connsiteX53" fmla="*/ 10156308 w 12193149"/>
              <a:gd name="connsiteY53" fmla="*/ 2526269 h 3163521"/>
              <a:gd name="connsiteX54" fmla="*/ 10118267 w 12193149"/>
              <a:gd name="connsiteY54" fmla="*/ 2549924 h 3163521"/>
              <a:gd name="connsiteX55" fmla="*/ 10083317 w 12193149"/>
              <a:gd name="connsiteY55" fmla="*/ 2562078 h 3163521"/>
              <a:gd name="connsiteX56" fmla="*/ 10040388 w 12193149"/>
              <a:gd name="connsiteY56" fmla="*/ 2560414 h 3163521"/>
              <a:gd name="connsiteX57" fmla="*/ 9961167 w 12193149"/>
              <a:gd name="connsiteY57" fmla="*/ 2575929 h 3163521"/>
              <a:gd name="connsiteX58" fmla="*/ 9848940 w 12193149"/>
              <a:gd name="connsiteY58" fmla="*/ 2582697 h 3163521"/>
              <a:gd name="connsiteX59" fmla="*/ 9729457 w 12193149"/>
              <a:gd name="connsiteY59" fmla="*/ 2602904 h 3163521"/>
              <a:gd name="connsiteX60" fmla="*/ 9613704 w 12193149"/>
              <a:gd name="connsiteY60" fmla="*/ 2631153 h 3163521"/>
              <a:gd name="connsiteX61" fmla="*/ 9338590 w 12193149"/>
              <a:gd name="connsiteY61" fmla="*/ 2688075 h 3163521"/>
              <a:gd name="connsiteX62" fmla="*/ 9232518 w 12193149"/>
              <a:gd name="connsiteY62" fmla="*/ 2711931 h 3163521"/>
              <a:gd name="connsiteX63" fmla="*/ 9156690 w 12193149"/>
              <a:gd name="connsiteY63" fmla="*/ 2722010 h 3163521"/>
              <a:gd name="connsiteX64" fmla="*/ 9054601 w 12193149"/>
              <a:gd name="connsiteY64" fmla="*/ 2729537 h 3163521"/>
              <a:gd name="connsiteX65" fmla="*/ 9006634 w 12193149"/>
              <a:gd name="connsiteY65" fmla="*/ 2732822 h 3163521"/>
              <a:gd name="connsiteX66" fmla="*/ 9006349 w 12193149"/>
              <a:gd name="connsiteY66" fmla="*/ 2732582 h 3163521"/>
              <a:gd name="connsiteX67" fmla="*/ 8997380 w 12193149"/>
              <a:gd name="connsiteY67" fmla="*/ 2733793 h 3163521"/>
              <a:gd name="connsiteX68" fmla="*/ 8991542 w 12193149"/>
              <a:gd name="connsiteY68" fmla="*/ 2735854 h 3163521"/>
              <a:gd name="connsiteX69" fmla="*/ 8975485 w 12193149"/>
              <a:gd name="connsiteY69" fmla="*/ 2739080 h 3163521"/>
              <a:gd name="connsiteX70" fmla="*/ 8969159 w 12193149"/>
              <a:gd name="connsiteY70" fmla="*/ 2738380 h 3163521"/>
              <a:gd name="connsiteX71" fmla="*/ 8964196 w 12193149"/>
              <a:gd name="connsiteY71" fmla="*/ 2736155 h 3163521"/>
              <a:gd name="connsiteX72" fmla="*/ 8930136 w 12193149"/>
              <a:gd name="connsiteY72" fmla="*/ 2732967 h 3163521"/>
              <a:gd name="connsiteX73" fmla="*/ 8753592 w 12193149"/>
              <a:gd name="connsiteY73" fmla="*/ 2752199 h 3163521"/>
              <a:gd name="connsiteX74" fmla="*/ 8708995 w 12193149"/>
              <a:gd name="connsiteY74" fmla="*/ 2754300 h 3163521"/>
              <a:gd name="connsiteX75" fmla="*/ 8597219 w 12193149"/>
              <a:gd name="connsiteY75" fmla="*/ 2762872 h 3163521"/>
              <a:gd name="connsiteX76" fmla="*/ 8526378 w 12193149"/>
              <a:gd name="connsiteY76" fmla="*/ 2748030 h 3163521"/>
              <a:gd name="connsiteX77" fmla="*/ 8512131 w 12193149"/>
              <a:gd name="connsiteY77" fmla="*/ 2753945 h 3163521"/>
              <a:gd name="connsiteX78" fmla="*/ 8507315 w 12193149"/>
              <a:gd name="connsiteY78" fmla="*/ 2756946 h 3163521"/>
              <a:gd name="connsiteX79" fmla="*/ 8499116 w 12193149"/>
              <a:gd name="connsiteY79" fmla="*/ 2759684 h 3163521"/>
              <a:gd name="connsiteX80" fmla="*/ 8498742 w 12193149"/>
              <a:gd name="connsiteY80" fmla="*/ 2759505 h 3163521"/>
              <a:gd name="connsiteX81" fmla="*/ 8491397 w 12193149"/>
              <a:gd name="connsiteY81" fmla="*/ 2762555 h 3163521"/>
              <a:gd name="connsiteX82" fmla="*/ 8368330 w 12193149"/>
              <a:gd name="connsiteY82" fmla="*/ 2776597 h 3163521"/>
              <a:gd name="connsiteX83" fmla="*/ 8354947 w 12193149"/>
              <a:gd name="connsiteY83" fmla="*/ 2776791 h 3163521"/>
              <a:gd name="connsiteX84" fmla="*/ 8321252 w 12193149"/>
              <a:gd name="connsiteY84" fmla="*/ 2793369 h 3163521"/>
              <a:gd name="connsiteX85" fmla="*/ 8315581 w 12193149"/>
              <a:gd name="connsiteY85" fmla="*/ 2793695 h 3163521"/>
              <a:gd name="connsiteX86" fmla="*/ 8296322 w 12193149"/>
              <a:gd name="connsiteY86" fmla="*/ 2807590 h 3163521"/>
              <a:gd name="connsiteX87" fmla="*/ 8285424 w 12193149"/>
              <a:gd name="connsiteY87" fmla="*/ 2813413 h 3163521"/>
              <a:gd name="connsiteX88" fmla="*/ 8284298 w 12193149"/>
              <a:gd name="connsiteY88" fmla="*/ 2817856 h 3163521"/>
              <a:gd name="connsiteX89" fmla="*/ 8267224 w 12193149"/>
              <a:gd name="connsiteY89" fmla="*/ 2825031 h 3163521"/>
              <a:gd name="connsiteX90" fmla="*/ 8264525 w 12193149"/>
              <a:gd name="connsiteY90" fmla="*/ 2824801 h 3163521"/>
              <a:gd name="connsiteX91" fmla="*/ 8253181 w 12193149"/>
              <a:gd name="connsiteY91" fmla="*/ 2834644 h 3163521"/>
              <a:gd name="connsiteX92" fmla="*/ 8246982 w 12193149"/>
              <a:gd name="connsiteY92" fmla="*/ 2847636 h 3163521"/>
              <a:gd name="connsiteX93" fmla="*/ 8091420 w 12193149"/>
              <a:gd name="connsiteY93" fmla="*/ 2893797 h 3163521"/>
              <a:gd name="connsiteX94" fmla="*/ 7906555 w 12193149"/>
              <a:gd name="connsiteY94" fmla="*/ 2935770 h 3163521"/>
              <a:gd name="connsiteX95" fmla="*/ 7719893 w 12193149"/>
              <a:gd name="connsiteY95" fmla="*/ 2961485 h 3163521"/>
              <a:gd name="connsiteX96" fmla="*/ 7615495 w 12193149"/>
              <a:gd name="connsiteY96" fmla="*/ 2958014 h 3163521"/>
              <a:gd name="connsiteX97" fmla="*/ 7528691 w 12193149"/>
              <a:gd name="connsiteY97" fmla="*/ 2963842 h 3163521"/>
              <a:gd name="connsiteX98" fmla="*/ 7520719 w 12193149"/>
              <a:gd name="connsiteY98" fmla="*/ 2966395 h 3163521"/>
              <a:gd name="connsiteX99" fmla="*/ 7508559 w 12193149"/>
              <a:gd name="connsiteY99" fmla="*/ 2967730 h 3163521"/>
              <a:gd name="connsiteX100" fmla="*/ 7508188 w 12193149"/>
              <a:gd name="connsiteY100" fmla="*/ 2967403 h 3163521"/>
              <a:gd name="connsiteX101" fmla="*/ 7496943 w 12193149"/>
              <a:gd name="connsiteY101" fmla="*/ 2969355 h 3163521"/>
              <a:gd name="connsiteX102" fmla="*/ 7219707 w 12193149"/>
              <a:gd name="connsiteY102" fmla="*/ 2975462 h 3163521"/>
              <a:gd name="connsiteX103" fmla="*/ 7202249 w 12193149"/>
              <a:gd name="connsiteY103" fmla="*/ 2980012 h 3163521"/>
              <a:gd name="connsiteX104" fmla="*/ 7198152 w 12193149"/>
              <a:gd name="connsiteY104" fmla="*/ 2985370 h 3163521"/>
              <a:gd name="connsiteX105" fmla="*/ 7171956 w 12193149"/>
              <a:gd name="connsiteY105" fmla="*/ 2990018 h 3163521"/>
              <a:gd name="connsiteX106" fmla="*/ 7098136 w 12193149"/>
              <a:gd name="connsiteY106" fmla="*/ 3002246 h 3163521"/>
              <a:gd name="connsiteX107" fmla="*/ 7019644 w 12193149"/>
              <a:gd name="connsiteY107" fmla="*/ 3001872 h 3163521"/>
              <a:gd name="connsiteX108" fmla="*/ 6905294 w 12193149"/>
              <a:gd name="connsiteY108" fmla="*/ 3031378 h 3163521"/>
              <a:gd name="connsiteX109" fmla="*/ 6709370 w 12193149"/>
              <a:gd name="connsiteY109" fmla="*/ 3059333 h 3163521"/>
              <a:gd name="connsiteX110" fmla="*/ 6550602 w 12193149"/>
              <a:gd name="connsiteY110" fmla="*/ 3088109 h 3163521"/>
              <a:gd name="connsiteX111" fmla="*/ 6318708 w 12193149"/>
              <a:gd name="connsiteY111" fmla="*/ 3134909 h 3163521"/>
              <a:gd name="connsiteX112" fmla="*/ 6169822 w 12193149"/>
              <a:gd name="connsiteY112" fmla="*/ 3136996 h 3163521"/>
              <a:gd name="connsiteX113" fmla="*/ 6074996 w 12193149"/>
              <a:gd name="connsiteY113" fmla="*/ 3157458 h 3163521"/>
              <a:gd name="connsiteX114" fmla="*/ 6069677 w 12193149"/>
              <a:gd name="connsiteY114" fmla="*/ 3155921 h 3163521"/>
              <a:gd name="connsiteX115" fmla="*/ 6049786 w 12193149"/>
              <a:gd name="connsiteY115" fmla="*/ 3156604 h 3163521"/>
              <a:gd name="connsiteX116" fmla="*/ 6042433 w 12193149"/>
              <a:gd name="connsiteY116" fmla="*/ 3148255 h 3163521"/>
              <a:gd name="connsiteX117" fmla="*/ 6011238 w 12193149"/>
              <a:gd name="connsiteY117" fmla="*/ 3143162 h 3163521"/>
              <a:gd name="connsiteX118" fmla="*/ 5958523 w 12193149"/>
              <a:gd name="connsiteY118" fmla="*/ 3146806 h 3163521"/>
              <a:gd name="connsiteX119" fmla="*/ 5760067 w 12193149"/>
              <a:gd name="connsiteY119" fmla="*/ 3162498 h 3163521"/>
              <a:gd name="connsiteX120" fmla="*/ 5628108 w 12193149"/>
              <a:gd name="connsiteY120" fmla="*/ 3163521 h 3163521"/>
              <a:gd name="connsiteX121" fmla="*/ 5472054 w 12193149"/>
              <a:gd name="connsiteY121" fmla="*/ 3149501 h 3163521"/>
              <a:gd name="connsiteX122" fmla="*/ 5433909 w 12193149"/>
              <a:gd name="connsiteY122" fmla="*/ 3138248 h 3163521"/>
              <a:gd name="connsiteX123" fmla="*/ 5382817 w 12193149"/>
              <a:gd name="connsiteY123" fmla="*/ 3120546 h 3163521"/>
              <a:gd name="connsiteX124" fmla="*/ 5262912 w 12193149"/>
              <a:gd name="connsiteY124" fmla="*/ 3100129 h 3163521"/>
              <a:gd name="connsiteX125" fmla="*/ 5224109 w 12193149"/>
              <a:gd name="connsiteY125" fmla="*/ 3089005 h 3163521"/>
              <a:gd name="connsiteX126" fmla="*/ 5175808 w 12193149"/>
              <a:gd name="connsiteY126" fmla="*/ 3086015 h 3163521"/>
              <a:gd name="connsiteX127" fmla="*/ 5157702 w 12193149"/>
              <a:gd name="connsiteY127" fmla="*/ 3078792 h 3163521"/>
              <a:gd name="connsiteX128" fmla="*/ 5143747 w 12193149"/>
              <a:gd name="connsiteY128" fmla="*/ 3075392 h 3163521"/>
              <a:gd name="connsiteX129" fmla="*/ 5140744 w 12193149"/>
              <a:gd name="connsiteY129" fmla="*/ 3073291 h 3163521"/>
              <a:gd name="connsiteX130" fmla="*/ 5122807 w 12193149"/>
              <a:gd name="connsiteY130" fmla="*/ 3062438 h 3163521"/>
              <a:gd name="connsiteX131" fmla="*/ 5066938 w 12193149"/>
              <a:gd name="connsiteY131" fmla="*/ 3069009 h 3163521"/>
              <a:gd name="connsiteX132" fmla="*/ 5012662 w 12193149"/>
              <a:gd name="connsiteY132" fmla="*/ 3052628 h 3163521"/>
              <a:gd name="connsiteX133" fmla="*/ 4841589 w 12193149"/>
              <a:gd name="connsiteY133" fmla="*/ 3028611 h 3163521"/>
              <a:gd name="connsiteX134" fmla="*/ 4763595 w 12193149"/>
              <a:gd name="connsiteY134" fmla="*/ 3000843 h 3163521"/>
              <a:gd name="connsiteX135" fmla="*/ 4724334 w 12193149"/>
              <a:gd name="connsiteY135" fmla="*/ 2991829 h 3163521"/>
              <a:gd name="connsiteX136" fmla="*/ 4722324 w 12193149"/>
              <a:gd name="connsiteY136" fmla="*/ 2991080 h 3163521"/>
              <a:gd name="connsiteX137" fmla="*/ 4723259 w 12193149"/>
              <a:gd name="connsiteY137" fmla="*/ 2990869 h 3163521"/>
              <a:gd name="connsiteX138" fmla="*/ 4718350 w 12193149"/>
              <a:gd name="connsiteY138" fmla="*/ 2989599 h 3163521"/>
              <a:gd name="connsiteX139" fmla="*/ 4722324 w 12193149"/>
              <a:gd name="connsiteY139" fmla="*/ 2991080 h 3163521"/>
              <a:gd name="connsiteX140" fmla="*/ 4716674 w 12193149"/>
              <a:gd name="connsiteY140" fmla="*/ 2992355 h 3163521"/>
              <a:gd name="connsiteX141" fmla="*/ 4516962 w 12193149"/>
              <a:gd name="connsiteY141" fmla="*/ 2982453 h 3163521"/>
              <a:gd name="connsiteX142" fmla="*/ 4429691 w 12193149"/>
              <a:gd name="connsiteY142" fmla="*/ 2971802 h 3163521"/>
              <a:gd name="connsiteX143" fmla="*/ 4364023 w 12193149"/>
              <a:gd name="connsiteY143" fmla="*/ 2970456 h 3163521"/>
              <a:gd name="connsiteX144" fmla="*/ 4318114 w 12193149"/>
              <a:gd name="connsiteY144" fmla="*/ 2977071 h 3163521"/>
              <a:gd name="connsiteX145" fmla="*/ 4316258 w 12193149"/>
              <a:gd name="connsiteY145" fmla="*/ 2975730 h 3163521"/>
              <a:gd name="connsiteX146" fmla="*/ 4296292 w 12193149"/>
              <a:gd name="connsiteY146" fmla="*/ 2973851 h 3163521"/>
              <a:gd name="connsiteX147" fmla="*/ 4291212 w 12193149"/>
              <a:gd name="connsiteY147" fmla="*/ 2976768 h 3163521"/>
              <a:gd name="connsiteX148" fmla="*/ 4277290 w 12193149"/>
              <a:gd name="connsiteY148" fmla="*/ 2976522 h 3163521"/>
              <a:gd name="connsiteX149" fmla="*/ 4249265 w 12193149"/>
              <a:gd name="connsiteY149" fmla="*/ 2978846 h 3163521"/>
              <a:gd name="connsiteX150" fmla="*/ 4203199 w 12193149"/>
              <a:gd name="connsiteY150" fmla="*/ 2976051 h 3163521"/>
              <a:gd name="connsiteX151" fmla="*/ 4202893 w 12193149"/>
              <a:gd name="connsiteY151" fmla="*/ 2974792 h 3163521"/>
              <a:gd name="connsiteX152" fmla="*/ 4192396 w 12193149"/>
              <a:gd name="connsiteY152" fmla="*/ 2969158 h 3163521"/>
              <a:gd name="connsiteX153" fmla="*/ 4143893 w 12193149"/>
              <a:gd name="connsiteY153" fmla="*/ 2953293 h 3163521"/>
              <a:gd name="connsiteX154" fmla="*/ 4084245 w 12193149"/>
              <a:gd name="connsiteY154" fmla="*/ 2926760 h 3163521"/>
              <a:gd name="connsiteX155" fmla="*/ 4075694 w 12193149"/>
              <a:gd name="connsiteY155" fmla="*/ 2925925 h 3163521"/>
              <a:gd name="connsiteX156" fmla="*/ 4075575 w 12193149"/>
              <a:gd name="connsiteY156" fmla="*/ 2925626 h 3163521"/>
              <a:gd name="connsiteX157" fmla="*/ 4066658 w 12193149"/>
              <a:gd name="connsiteY157" fmla="*/ 2924182 h 3163521"/>
              <a:gd name="connsiteX158" fmla="*/ 4060102 w 12193149"/>
              <a:gd name="connsiteY158" fmla="*/ 2924400 h 3163521"/>
              <a:gd name="connsiteX159" fmla="*/ 4043512 w 12193149"/>
              <a:gd name="connsiteY159" fmla="*/ 2922779 h 3163521"/>
              <a:gd name="connsiteX160" fmla="*/ 4038145 w 12193149"/>
              <a:gd name="connsiteY160" fmla="*/ 2920345 h 3163521"/>
              <a:gd name="connsiteX161" fmla="*/ 4036511 w 12193149"/>
              <a:gd name="connsiteY161" fmla="*/ 2916678 h 3163521"/>
              <a:gd name="connsiteX162" fmla="*/ 4034926 w 12193149"/>
              <a:gd name="connsiteY162" fmla="*/ 2916913 h 3163521"/>
              <a:gd name="connsiteX163" fmla="*/ 4005686 w 12193149"/>
              <a:gd name="connsiteY163" fmla="*/ 2904345 h 3163521"/>
              <a:gd name="connsiteX164" fmla="*/ 3937994 w 12193149"/>
              <a:gd name="connsiteY164" fmla="*/ 2886888 h 3163521"/>
              <a:gd name="connsiteX165" fmla="*/ 3898423 w 12193149"/>
              <a:gd name="connsiteY165" fmla="*/ 2881233 h 3163521"/>
              <a:gd name="connsiteX166" fmla="*/ 3790908 w 12193149"/>
              <a:gd name="connsiteY166" fmla="*/ 2860995 h 3163521"/>
              <a:gd name="connsiteX167" fmla="*/ 3683661 w 12193149"/>
              <a:gd name="connsiteY167" fmla="*/ 2837072 h 3163521"/>
              <a:gd name="connsiteX168" fmla="*/ 3611183 w 12193149"/>
              <a:gd name="connsiteY168" fmla="*/ 2804801 h 3163521"/>
              <a:gd name="connsiteX169" fmla="*/ 3605003 w 12193149"/>
              <a:gd name="connsiteY169" fmla="*/ 2806163 h 3163521"/>
              <a:gd name="connsiteX170" fmla="*/ 3595884 w 12193149"/>
              <a:gd name="connsiteY170" fmla="*/ 2806327 h 3163521"/>
              <a:gd name="connsiteX171" fmla="*/ 3595649 w 12193149"/>
              <a:gd name="connsiteY171" fmla="*/ 2806058 h 3163521"/>
              <a:gd name="connsiteX172" fmla="*/ 3587126 w 12193149"/>
              <a:gd name="connsiteY172" fmla="*/ 2806748 h 3163521"/>
              <a:gd name="connsiteX173" fmla="*/ 3537283 w 12193149"/>
              <a:gd name="connsiteY173" fmla="*/ 2797049 h 3163521"/>
              <a:gd name="connsiteX174" fmla="*/ 3474371 w 12193149"/>
              <a:gd name="connsiteY174" fmla="*/ 2793388 h 3163521"/>
              <a:gd name="connsiteX175" fmla="*/ 3401876 w 12193149"/>
              <a:gd name="connsiteY175" fmla="*/ 2781340 h 3163521"/>
              <a:gd name="connsiteX176" fmla="*/ 3365036 w 12193149"/>
              <a:gd name="connsiteY176" fmla="*/ 2798292 h 3163521"/>
              <a:gd name="connsiteX177" fmla="*/ 3345174 w 12193149"/>
              <a:gd name="connsiteY177" fmla="*/ 2799974 h 3163521"/>
              <a:gd name="connsiteX178" fmla="*/ 3342846 w 12193149"/>
              <a:gd name="connsiteY178" fmla="*/ 2798999 h 3163521"/>
              <a:gd name="connsiteX179" fmla="*/ 3263504 w 12193149"/>
              <a:gd name="connsiteY179" fmla="*/ 2804876 h 3163521"/>
              <a:gd name="connsiteX180" fmla="*/ 3143704 w 12193149"/>
              <a:gd name="connsiteY180" fmla="*/ 2812651 h 3163521"/>
              <a:gd name="connsiteX181" fmla="*/ 3031439 w 12193149"/>
              <a:gd name="connsiteY181" fmla="*/ 2815294 h 3163521"/>
              <a:gd name="connsiteX182" fmla="*/ 2782717 w 12193149"/>
              <a:gd name="connsiteY182" fmla="*/ 2837115 h 3163521"/>
              <a:gd name="connsiteX183" fmla="*/ 2647675 w 12193149"/>
              <a:gd name="connsiteY183" fmla="*/ 2847651 h 3163521"/>
              <a:gd name="connsiteX184" fmla="*/ 2569176 w 12193149"/>
              <a:gd name="connsiteY184" fmla="*/ 2821410 h 3163521"/>
              <a:gd name="connsiteX185" fmla="*/ 2444403 w 12193149"/>
              <a:gd name="connsiteY185" fmla="*/ 2835311 h 3163521"/>
              <a:gd name="connsiteX186" fmla="*/ 2316260 w 12193149"/>
              <a:gd name="connsiteY186" fmla="*/ 2843778 h 3163521"/>
              <a:gd name="connsiteX187" fmla="*/ 2209726 w 12193149"/>
              <a:gd name="connsiteY187" fmla="*/ 2838545 h 3163521"/>
              <a:gd name="connsiteX188" fmla="*/ 2095813 w 12193149"/>
              <a:gd name="connsiteY188" fmla="*/ 2821834 h 3163521"/>
              <a:gd name="connsiteX189" fmla="*/ 1998504 w 12193149"/>
              <a:gd name="connsiteY189" fmla="*/ 2813814 h 3163521"/>
              <a:gd name="connsiteX190" fmla="*/ 1929320 w 12193149"/>
              <a:gd name="connsiteY190" fmla="*/ 2835759 h 3163521"/>
              <a:gd name="connsiteX191" fmla="*/ 1922798 w 12193149"/>
              <a:gd name="connsiteY191" fmla="*/ 2830928 h 3163521"/>
              <a:gd name="connsiteX192" fmla="*/ 1874228 w 12193149"/>
              <a:gd name="connsiteY192" fmla="*/ 2832523 h 3163521"/>
              <a:gd name="connsiteX193" fmla="*/ 1787803 w 12193149"/>
              <a:gd name="connsiteY193" fmla="*/ 2860145 h 3163521"/>
              <a:gd name="connsiteX194" fmla="*/ 1739352 w 12193149"/>
              <a:gd name="connsiteY194" fmla="*/ 2855094 h 3163521"/>
              <a:gd name="connsiteX195" fmla="*/ 1676219 w 12193149"/>
              <a:gd name="connsiteY195" fmla="*/ 2838745 h 3163521"/>
              <a:gd name="connsiteX196" fmla="*/ 1609817 w 12193149"/>
              <a:gd name="connsiteY196" fmla="*/ 2831848 h 3163521"/>
              <a:gd name="connsiteX197" fmla="*/ 1497258 w 12193149"/>
              <a:gd name="connsiteY197" fmla="*/ 2806258 h 3163521"/>
              <a:gd name="connsiteX198" fmla="*/ 1151127 w 12193149"/>
              <a:gd name="connsiteY198" fmla="*/ 2756823 h 3163521"/>
              <a:gd name="connsiteX199" fmla="*/ 859417 w 12193149"/>
              <a:gd name="connsiteY199" fmla="*/ 2747390 h 3163521"/>
              <a:gd name="connsiteX200" fmla="*/ 838688 w 12193149"/>
              <a:gd name="connsiteY200" fmla="*/ 2748603 h 3163521"/>
              <a:gd name="connsiteX201" fmla="*/ 817957 w 12193149"/>
              <a:gd name="connsiteY201" fmla="*/ 2746639 h 3163521"/>
              <a:gd name="connsiteX202" fmla="*/ 812654 w 12193149"/>
              <a:gd name="connsiteY202" fmla="*/ 2749533 h 3163521"/>
              <a:gd name="connsiteX203" fmla="*/ 721195 w 12193149"/>
              <a:gd name="connsiteY203" fmla="*/ 2748443 h 3163521"/>
              <a:gd name="connsiteX204" fmla="*/ 720890 w 12193149"/>
              <a:gd name="connsiteY204" fmla="*/ 2747181 h 3163521"/>
              <a:gd name="connsiteX205" fmla="*/ 710023 w 12193149"/>
              <a:gd name="connsiteY205" fmla="*/ 2741504 h 3163521"/>
              <a:gd name="connsiteX206" fmla="*/ 597940 w 12193149"/>
              <a:gd name="connsiteY206" fmla="*/ 2698646 h 3163521"/>
              <a:gd name="connsiteX207" fmla="*/ 579683 w 12193149"/>
              <a:gd name="connsiteY207" fmla="*/ 2695994 h 3163521"/>
              <a:gd name="connsiteX208" fmla="*/ 572865 w 12193149"/>
              <a:gd name="connsiteY208" fmla="*/ 2696183 h 3163521"/>
              <a:gd name="connsiteX209" fmla="*/ 446247 w 12193149"/>
              <a:gd name="connsiteY209" fmla="*/ 2658153 h 3163521"/>
              <a:gd name="connsiteX210" fmla="*/ 405163 w 12193149"/>
              <a:gd name="connsiteY210" fmla="*/ 2652330 h 3163521"/>
              <a:gd name="connsiteX211" fmla="*/ 293583 w 12193149"/>
              <a:gd name="connsiteY211" fmla="*/ 2631634 h 3163521"/>
              <a:gd name="connsiteX212" fmla="*/ 119529 w 12193149"/>
              <a:gd name="connsiteY212" fmla="*/ 2579829 h 3163521"/>
              <a:gd name="connsiteX213" fmla="*/ 16674 w 12193149"/>
              <a:gd name="connsiteY213" fmla="*/ 2576973 h 3163521"/>
              <a:gd name="connsiteX214" fmla="*/ 1150 w 12193149"/>
              <a:gd name="connsiteY214" fmla="*/ 2571504 h 3163521"/>
              <a:gd name="connsiteX215" fmla="*/ 1148 w 12193149"/>
              <a:gd name="connsiteY215" fmla="*/ 1040995 h 3163521"/>
              <a:gd name="connsiteX216" fmla="*/ 1148 w 12193149"/>
              <a:gd name="connsiteY216" fmla="*/ 818782 h 3163521"/>
              <a:gd name="connsiteX0" fmla="*/ 1148 w 12193149"/>
              <a:gd name="connsiteY0" fmla="*/ 0 h 3171710"/>
              <a:gd name="connsiteX1" fmla="*/ 12181789 w 12193149"/>
              <a:gd name="connsiteY1" fmla="*/ 8189 h 3171710"/>
              <a:gd name="connsiteX2" fmla="*/ 12193149 w 12193149"/>
              <a:gd name="connsiteY2" fmla="*/ 1406710 h 3171710"/>
              <a:gd name="connsiteX3" fmla="*/ 12185986 w 12193149"/>
              <a:gd name="connsiteY3" fmla="*/ 1411160 h 3171710"/>
              <a:gd name="connsiteX4" fmla="*/ 12156363 w 12193149"/>
              <a:gd name="connsiteY4" fmla="*/ 1424337 h 3171710"/>
              <a:gd name="connsiteX5" fmla="*/ 12139215 w 12193149"/>
              <a:gd name="connsiteY5" fmla="*/ 1450150 h 3171710"/>
              <a:gd name="connsiteX6" fmla="*/ 12126327 w 12193149"/>
              <a:gd name="connsiteY6" fmla="*/ 1451661 h 3171710"/>
              <a:gd name="connsiteX7" fmla="*/ 12124007 w 12193149"/>
              <a:gd name="connsiteY7" fmla="*/ 1451765 h 3171710"/>
              <a:gd name="connsiteX8" fmla="*/ 12116854 w 12193149"/>
              <a:gd name="connsiteY8" fmla="*/ 1455579 h 3171710"/>
              <a:gd name="connsiteX9" fmla="*/ 12099497 w 12193149"/>
              <a:gd name="connsiteY9" fmla="*/ 1455110 h 3171710"/>
              <a:gd name="connsiteX10" fmla="*/ 12087073 w 12193149"/>
              <a:gd name="connsiteY10" fmla="*/ 1463312 h 3171710"/>
              <a:gd name="connsiteX11" fmla="*/ 12031073 w 12193149"/>
              <a:gd name="connsiteY11" fmla="*/ 1506980 h 3171710"/>
              <a:gd name="connsiteX12" fmla="*/ 11995833 w 12193149"/>
              <a:gd name="connsiteY12" fmla="*/ 1530429 h 3171710"/>
              <a:gd name="connsiteX13" fmla="*/ 11979717 w 12193149"/>
              <a:gd name="connsiteY13" fmla="*/ 1535132 h 3171710"/>
              <a:gd name="connsiteX14" fmla="*/ 11959046 w 12193149"/>
              <a:gd name="connsiteY14" fmla="*/ 1544529 h 3171710"/>
              <a:gd name="connsiteX15" fmla="*/ 11920454 w 12193149"/>
              <a:gd name="connsiteY15" fmla="*/ 1557854 h 3171710"/>
              <a:gd name="connsiteX16" fmla="*/ 11903656 w 12193149"/>
              <a:gd name="connsiteY16" fmla="*/ 1569397 h 3171710"/>
              <a:gd name="connsiteX17" fmla="*/ 11895048 w 12193149"/>
              <a:gd name="connsiteY17" fmla="*/ 1571762 h 3171710"/>
              <a:gd name="connsiteX18" fmla="*/ 11891968 w 12193149"/>
              <a:gd name="connsiteY18" fmla="*/ 1582700 h 3171710"/>
              <a:gd name="connsiteX19" fmla="*/ 11870776 w 12193149"/>
              <a:gd name="connsiteY19" fmla="*/ 1604787 h 3171710"/>
              <a:gd name="connsiteX20" fmla="*/ 11813376 w 12193149"/>
              <a:gd name="connsiteY20" fmla="*/ 1624630 h 3171710"/>
              <a:gd name="connsiteX21" fmla="*/ 11590693 w 12193149"/>
              <a:gd name="connsiteY21" fmla="*/ 1790748 h 3171710"/>
              <a:gd name="connsiteX22" fmla="*/ 11506817 w 12193149"/>
              <a:gd name="connsiteY22" fmla="*/ 1860594 h 3171710"/>
              <a:gd name="connsiteX23" fmla="*/ 11280332 w 12193149"/>
              <a:gd name="connsiteY23" fmla="*/ 2050542 h 3171710"/>
              <a:gd name="connsiteX24" fmla="*/ 11228309 w 12193149"/>
              <a:gd name="connsiteY24" fmla="*/ 2103207 h 3171710"/>
              <a:gd name="connsiteX25" fmla="*/ 11218087 w 12193149"/>
              <a:gd name="connsiteY25" fmla="*/ 2102932 h 3171710"/>
              <a:gd name="connsiteX26" fmla="*/ 11217184 w 12193149"/>
              <a:gd name="connsiteY26" fmla="*/ 2101989 h 3171710"/>
              <a:gd name="connsiteX27" fmla="*/ 11188885 w 12193149"/>
              <a:gd name="connsiteY27" fmla="*/ 2119354 h 3171710"/>
              <a:gd name="connsiteX28" fmla="*/ 11184501 w 12193149"/>
              <a:gd name="connsiteY28" fmla="*/ 2119496 h 3171710"/>
              <a:gd name="connsiteX29" fmla="*/ 11166854 w 12193149"/>
              <a:gd name="connsiteY29" fmla="*/ 2133583 h 3171710"/>
              <a:gd name="connsiteX30" fmla="*/ 11157311 w 12193149"/>
              <a:gd name="connsiteY30" fmla="*/ 2139385 h 3171710"/>
              <a:gd name="connsiteX31" fmla="*/ 11155496 w 12193149"/>
              <a:gd name="connsiteY31" fmla="*/ 2144068 h 3171710"/>
              <a:gd name="connsiteX32" fmla="*/ 11140961 w 12193149"/>
              <a:gd name="connsiteY32" fmla="*/ 2151086 h 3171710"/>
              <a:gd name="connsiteX33" fmla="*/ 11138961 w 12193149"/>
              <a:gd name="connsiteY33" fmla="*/ 2150743 h 3171710"/>
              <a:gd name="connsiteX34" fmla="*/ 11128208 w 12193149"/>
              <a:gd name="connsiteY34" fmla="*/ 2160803 h 3171710"/>
              <a:gd name="connsiteX35" fmla="*/ 11120691 w 12193149"/>
              <a:gd name="connsiteY35" fmla="*/ 2174395 h 3171710"/>
              <a:gd name="connsiteX36" fmla="*/ 10894683 w 12193149"/>
              <a:gd name="connsiteY36" fmla="*/ 2300370 h 3171710"/>
              <a:gd name="connsiteX37" fmla="*/ 10773300 w 12193149"/>
              <a:gd name="connsiteY37" fmla="*/ 2350162 h 3171710"/>
              <a:gd name="connsiteX38" fmla="*/ 10627668 w 12193149"/>
              <a:gd name="connsiteY38" fmla="*/ 2386200 h 3171710"/>
              <a:gd name="connsiteX39" fmla="*/ 10581895 w 12193149"/>
              <a:gd name="connsiteY39" fmla="*/ 2395660 h 3171710"/>
              <a:gd name="connsiteX40" fmla="*/ 10547790 w 12193149"/>
              <a:gd name="connsiteY40" fmla="*/ 2425394 h 3171710"/>
              <a:gd name="connsiteX41" fmla="*/ 10529643 w 12193149"/>
              <a:gd name="connsiteY41" fmla="*/ 2423878 h 3171710"/>
              <a:gd name="connsiteX42" fmla="*/ 10526446 w 12193149"/>
              <a:gd name="connsiteY42" fmla="*/ 2423382 h 3171710"/>
              <a:gd name="connsiteX43" fmla="*/ 10515129 w 12193149"/>
              <a:gd name="connsiteY43" fmla="*/ 2426508 h 3171710"/>
              <a:gd name="connsiteX44" fmla="*/ 10491735 w 12193149"/>
              <a:gd name="connsiteY44" fmla="*/ 2421127 h 3171710"/>
              <a:gd name="connsiteX45" fmla="*/ 10471418 w 12193149"/>
              <a:gd name="connsiteY45" fmla="*/ 2428664 h 3171710"/>
              <a:gd name="connsiteX46" fmla="*/ 10377042 w 12193149"/>
              <a:gd name="connsiteY46" fmla="*/ 2471569 h 3171710"/>
              <a:gd name="connsiteX47" fmla="*/ 10319338 w 12193149"/>
              <a:gd name="connsiteY47" fmla="*/ 2493192 h 3171710"/>
              <a:gd name="connsiteX48" fmla="*/ 10295467 w 12193149"/>
              <a:gd name="connsiteY48" fmla="*/ 2495050 h 3171710"/>
              <a:gd name="connsiteX49" fmla="*/ 10263443 w 12193149"/>
              <a:gd name="connsiteY49" fmla="*/ 2501919 h 3171710"/>
              <a:gd name="connsiteX50" fmla="*/ 10205418 w 12193149"/>
              <a:gd name="connsiteY50" fmla="*/ 2509120 h 3171710"/>
              <a:gd name="connsiteX51" fmla="*/ 10177759 w 12193149"/>
              <a:gd name="connsiteY51" fmla="*/ 2519914 h 3171710"/>
              <a:gd name="connsiteX52" fmla="*/ 10165070 w 12193149"/>
              <a:gd name="connsiteY52" fmla="*/ 2520710 h 3171710"/>
              <a:gd name="connsiteX53" fmla="*/ 10156308 w 12193149"/>
              <a:gd name="connsiteY53" fmla="*/ 2534458 h 3171710"/>
              <a:gd name="connsiteX54" fmla="*/ 10118267 w 12193149"/>
              <a:gd name="connsiteY54" fmla="*/ 2558113 h 3171710"/>
              <a:gd name="connsiteX55" fmla="*/ 10083317 w 12193149"/>
              <a:gd name="connsiteY55" fmla="*/ 2570267 h 3171710"/>
              <a:gd name="connsiteX56" fmla="*/ 10040388 w 12193149"/>
              <a:gd name="connsiteY56" fmla="*/ 2568603 h 3171710"/>
              <a:gd name="connsiteX57" fmla="*/ 9961167 w 12193149"/>
              <a:gd name="connsiteY57" fmla="*/ 2584118 h 3171710"/>
              <a:gd name="connsiteX58" fmla="*/ 9848940 w 12193149"/>
              <a:gd name="connsiteY58" fmla="*/ 2590886 h 3171710"/>
              <a:gd name="connsiteX59" fmla="*/ 9729457 w 12193149"/>
              <a:gd name="connsiteY59" fmla="*/ 2611093 h 3171710"/>
              <a:gd name="connsiteX60" fmla="*/ 9613704 w 12193149"/>
              <a:gd name="connsiteY60" fmla="*/ 2639342 h 3171710"/>
              <a:gd name="connsiteX61" fmla="*/ 9338590 w 12193149"/>
              <a:gd name="connsiteY61" fmla="*/ 2696264 h 3171710"/>
              <a:gd name="connsiteX62" fmla="*/ 9232518 w 12193149"/>
              <a:gd name="connsiteY62" fmla="*/ 2720120 h 3171710"/>
              <a:gd name="connsiteX63" fmla="*/ 9156690 w 12193149"/>
              <a:gd name="connsiteY63" fmla="*/ 2730199 h 3171710"/>
              <a:gd name="connsiteX64" fmla="*/ 9054601 w 12193149"/>
              <a:gd name="connsiteY64" fmla="*/ 2737726 h 3171710"/>
              <a:gd name="connsiteX65" fmla="*/ 9006634 w 12193149"/>
              <a:gd name="connsiteY65" fmla="*/ 2741011 h 3171710"/>
              <a:gd name="connsiteX66" fmla="*/ 9006349 w 12193149"/>
              <a:gd name="connsiteY66" fmla="*/ 2740771 h 3171710"/>
              <a:gd name="connsiteX67" fmla="*/ 8997380 w 12193149"/>
              <a:gd name="connsiteY67" fmla="*/ 2741982 h 3171710"/>
              <a:gd name="connsiteX68" fmla="*/ 8991542 w 12193149"/>
              <a:gd name="connsiteY68" fmla="*/ 2744043 h 3171710"/>
              <a:gd name="connsiteX69" fmla="*/ 8975485 w 12193149"/>
              <a:gd name="connsiteY69" fmla="*/ 2747269 h 3171710"/>
              <a:gd name="connsiteX70" fmla="*/ 8969159 w 12193149"/>
              <a:gd name="connsiteY70" fmla="*/ 2746569 h 3171710"/>
              <a:gd name="connsiteX71" fmla="*/ 8964196 w 12193149"/>
              <a:gd name="connsiteY71" fmla="*/ 2744344 h 3171710"/>
              <a:gd name="connsiteX72" fmla="*/ 8930136 w 12193149"/>
              <a:gd name="connsiteY72" fmla="*/ 2741156 h 3171710"/>
              <a:gd name="connsiteX73" fmla="*/ 8753592 w 12193149"/>
              <a:gd name="connsiteY73" fmla="*/ 2760388 h 3171710"/>
              <a:gd name="connsiteX74" fmla="*/ 8708995 w 12193149"/>
              <a:gd name="connsiteY74" fmla="*/ 2762489 h 3171710"/>
              <a:gd name="connsiteX75" fmla="*/ 8597219 w 12193149"/>
              <a:gd name="connsiteY75" fmla="*/ 2771061 h 3171710"/>
              <a:gd name="connsiteX76" fmla="*/ 8526378 w 12193149"/>
              <a:gd name="connsiteY76" fmla="*/ 2756219 h 3171710"/>
              <a:gd name="connsiteX77" fmla="*/ 8512131 w 12193149"/>
              <a:gd name="connsiteY77" fmla="*/ 2762134 h 3171710"/>
              <a:gd name="connsiteX78" fmla="*/ 8507315 w 12193149"/>
              <a:gd name="connsiteY78" fmla="*/ 2765135 h 3171710"/>
              <a:gd name="connsiteX79" fmla="*/ 8499116 w 12193149"/>
              <a:gd name="connsiteY79" fmla="*/ 2767873 h 3171710"/>
              <a:gd name="connsiteX80" fmla="*/ 8498742 w 12193149"/>
              <a:gd name="connsiteY80" fmla="*/ 2767694 h 3171710"/>
              <a:gd name="connsiteX81" fmla="*/ 8491397 w 12193149"/>
              <a:gd name="connsiteY81" fmla="*/ 2770744 h 3171710"/>
              <a:gd name="connsiteX82" fmla="*/ 8368330 w 12193149"/>
              <a:gd name="connsiteY82" fmla="*/ 2784786 h 3171710"/>
              <a:gd name="connsiteX83" fmla="*/ 8354947 w 12193149"/>
              <a:gd name="connsiteY83" fmla="*/ 2784980 h 3171710"/>
              <a:gd name="connsiteX84" fmla="*/ 8321252 w 12193149"/>
              <a:gd name="connsiteY84" fmla="*/ 2801558 h 3171710"/>
              <a:gd name="connsiteX85" fmla="*/ 8315581 w 12193149"/>
              <a:gd name="connsiteY85" fmla="*/ 2801884 h 3171710"/>
              <a:gd name="connsiteX86" fmla="*/ 8296322 w 12193149"/>
              <a:gd name="connsiteY86" fmla="*/ 2815779 h 3171710"/>
              <a:gd name="connsiteX87" fmla="*/ 8285424 w 12193149"/>
              <a:gd name="connsiteY87" fmla="*/ 2821602 h 3171710"/>
              <a:gd name="connsiteX88" fmla="*/ 8284298 w 12193149"/>
              <a:gd name="connsiteY88" fmla="*/ 2826045 h 3171710"/>
              <a:gd name="connsiteX89" fmla="*/ 8267224 w 12193149"/>
              <a:gd name="connsiteY89" fmla="*/ 2833220 h 3171710"/>
              <a:gd name="connsiteX90" fmla="*/ 8264525 w 12193149"/>
              <a:gd name="connsiteY90" fmla="*/ 2832990 h 3171710"/>
              <a:gd name="connsiteX91" fmla="*/ 8253181 w 12193149"/>
              <a:gd name="connsiteY91" fmla="*/ 2842833 h 3171710"/>
              <a:gd name="connsiteX92" fmla="*/ 8246982 w 12193149"/>
              <a:gd name="connsiteY92" fmla="*/ 2855825 h 3171710"/>
              <a:gd name="connsiteX93" fmla="*/ 8091420 w 12193149"/>
              <a:gd name="connsiteY93" fmla="*/ 2901986 h 3171710"/>
              <a:gd name="connsiteX94" fmla="*/ 7906555 w 12193149"/>
              <a:gd name="connsiteY94" fmla="*/ 2943959 h 3171710"/>
              <a:gd name="connsiteX95" fmla="*/ 7719893 w 12193149"/>
              <a:gd name="connsiteY95" fmla="*/ 2969674 h 3171710"/>
              <a:gd name="connsiteX96" fmla="*/ 7615495 w 12193149"/>
              <a:gd name="connsiteY96" fmla="*/ 2966203 h 3171710"/>
              <a:gd name="connsiteX97" fmla="*/ 7528691 w 12193149"/>
              <a:gd name="connsiteY97" fmla="*/ 2972031 h 3171710"/>
              <a:gd name="connsiteX98" fmla="*/ 7520719 w 12193149"/>
              <a:gd name="connsiteY98" fmla="*/ 2974584 h 3171710"/>
              <a:gd name="connsiteX99" fmla="*/ 7508559 w 12193149"/>
              <a:gd name="connsiteY99" fmla="*/ 2975919 h 3171710"/>
              <a:gd name="connsiteX100" fmla="*/ 7508188 w 12193149"/>
              <a:gd name="connsiteY100" fmla="*/ 2975592 h 3171710"/>
              <a:gd name="connsiteX101" fmla="*/ 7496943 w 12193149"/>
              <a:gd name="connsiteY101" fmla="*/ 2977544 h 3171710"/>
              <a:gd name="connsiteX102" fmla="*/ 7219707 w 12193149"/>
              <a:gd name="connsiteY102" fmla="*/ 2983651 h 3171710"/>
              <a:gd name="connsiteX103" fmla="*/ 7202249 w 12193149"/>
              <a:gd name="connsiteY103" fmla="*/ 2988201 h 3171710"/>
              <a:gd name="connsiteX104" fmla="*/ 7198152 w 12193149"/>
              <a:gd name="connsiteY104" fmla="*/ 2993559 h 3171710"/>
              <a:gd name="connsiteX105" fmla="*/ 7171956 w 12193149"/>
              <a:gd name="connsiteY105" fmla="*/ 2998207 h 3171710"/>
              <a:gd name="connsiteX106" fmla="*/ 7098136 w 12193149"/>
              <a:gd name="connsiteY106" fmla="*/ 3010435 h 3171710"/>
              <a:gd name="connsiteX107" fmla="*/ 7019644 w 12193149"/>
              <a:gd name="connsiteY107" fmla="*/ 3010061 h 3171710"/>
              <a:gd name="connsiteX108" fmla="*/ 6905294 w 12193149"/>
              <a:gd name="connsiteY108" fmla="*/ 3039567 h 3171710"/>
              <a:gd name="connsiteX109" fmla="*/ 6709370 w 12193149"/>
              <a:gd name="connsiteY109" fmla="*/ 3067522 h 3171710"/>
              <a:gd name="connsiteX110" fmla="*/ 6550602 w 12193149"/>
              <a:gd name="connsiteY110" fmla="*/ 3096298 h 3171710"/>
              <a:gd name="connsiteX111" fmla="*/ 6318708 w 12193149"/>
              <a:gd name="connsiteY111" fmla="*/ 3143098 h 3171710"/>
              <a:gd name="connsiteX112" fmla="*/ 6169822 w 12193149"/>
              <a:gd name="connsiteY112" fmla="*/ 3145185 h 3171710"/>
              <a:gd name="connsiteX113" fmla="*/ 6074996 w 12193149"/>
              <a:gd name="connsiteY113" fmla="*/ 3165647 h 3171710"/>
              <a:gd name="connsiteX114" fmla="*/ 6069677 w 12193149"/>
              <a:gd name="connsiteY114" fmla="*/ 3164110 h 3171710"/>
              <a:gd name="connsiteX115" fmla="*/ 6049786 w 12193149"/>
              <a:gd name="connsiteY115" fmla="*/ 3164793 h 3171710"/>
              <a:gd name="connsiteX116" fmla="*/ 6042433 w 12193149"/>
              <a:gd name="connsiteY116" fmla="*/ 3156444 h 3171710"/>
              <a:gd name="connsiteX117" fmla="*/ 6011238 w 12193149"/>
              <a:gd name="connsiteY117" fmla="*/ 3151351 h 3171710"/>
              <a:gd name="connsiteX118" fmla="*/ 5958523 w 12193149"/>
              <a:gd name="connsiteY118" fmla="*/ 3154995 h 3171710"/>
              <a:gd name="connsiteX119" fmla="*/ 5760067 w 12193149"/>
              <a:gd name="connsiteY119" fmla="*/ 3170687 h 3171710"/>
              <a:gd name="connsiteX120" fmla="*/ 5628108 w 12193149"/>
              <a:gd name="connsiteY120" fmla="*/ 3171710 h 3171710"/>
              <a:gd name="connsiteX121" fmla="*/ 5472054 w 12193149"/>
              <a:gd name="connsiteY121" fmla="*/ 3157690 h 3171710"/>
              <a:gd name="connsiteX122" fmla="*/ 5433909 w 12193149"/>
              <a:gd name="connsiteY122" fmla="*/ 3146437 h 3171710"/>
              <a:gd name="connsiteX123" fmla="*/ 5382817 w 12193149"/>
              <a:gd name="connsiteY123" fmla="*/ 3128735 h 3171710"/>
              <a:gd name="connsiteX124" fmla="*/ 5262912 w 12193149"/>
              <a:gd name="connsiteY124" fmla="*/ 3108318 h 3171710"/>
              <a:gd name="connsiteX125" fmla="*/ 5224109 w 12193149"/>
              <a:gd name="connsiteY125" fmla="*/ 3097194 h 3171710"/>
              <a:gd name="connsiteX126" fmla="*/ 5175808 w 12193149"/>
              <a:gd name="connsiteY126" fmla="*/ 3094204 h 3171710"/>
              <a:gd name="connsiteX127" fmla="*/ 5157702 w 12193149"/>
              <a:gd name="connsiteY127" fmla="*/ 3086981 h 3171710"/>
              <a:gd name="connsiteX128" fmla="*/ 5143747 w 12193149"/>
              <a:gd name="connsiteY128" fmla="*/ 3083581 h 3171710"/>
              <a:gd name="connsiteX129" fmla="*/ 5140744 w 12193149"/>
              <a:gd name="connsiteY129" fmla="*/ 3081480 h 3171710"/>
              <a:gd name="connsiteX130" fmla="*/ 5122807 w 12193149"/>
              <a:gd name="connsiteY130" fmla="*/ 3070627 h 3171710"/>
              <a:gd name="connsiteX131" fmla="*/ 5066938 w 12193149"/>
              <a:gd name="connsiteY131" fmla="*/ 3077198 h 3171710"/>
              <a:gd name="connsiteX132" fmla="*/ 5012662 w 12193149"/>
              <a:gd name="connsiteY132" fmla="*/ 3060817 h 3171710"/>
              <a:gd name="connsiteX133" fmla="*/ 4841589 w 12193149"/>
              <a:gd name="connsiteY133" fmla="*/ 3036800 h 3171710"/>
              <a:gd name="connsiteX134" fmla="*/ 4763595 w 12193149"/>
              <a:gd name="connsiteY134" fmla="*/ 3009032 h 3171710"/>
              <a:gd name="connsiteX135" fmla="*/ 4724334 w 12193149"/>
              <a:gd name="connsiteY135" fmla="*/ 3000018 h 3171710"/>
              <a:gd name="connsiteX136" fmla="*/ 4722324 w 12193149"/>
              <a:gd name="connsiteY136" fmla="*/ 2999269 h 3171710"/>
              <a:gd name="connsiteX137" fmla="*/ 4723259 w 12193149"/>
              <a:gd name="connsiteY137" fmla="*/ 2999058 h 3171710"/>
              <a:gd name="connsiteX138" fmla="*/ 4718350 w 12193149"/>
              <a:gd name="connsiteY138" fmla="*/ 2997788 h 3171710"/>
              <a:gd name="connsiteX139" fmla="*/ 4722324 w 12193149"/>
              <a:gd name="connsiteY139" fmla="*/ 2999269 h 3171710"/>
              <a:gd name="connsiteX140" fmla="*/ 4716674 w 12193149"/>
              <a:gd name="connsiteY140" fmla="*/ 3000544 h 3171710"/>
              <a:gd name="connsiteX141" fmla="*/ 4516962 w 12193149"/>
              <a:gd name="connsiteY141" fmla="*/ 2990642 h 3171710"/>
              <a:gd name="connsiteX142" fmla="*/ 4429691 w 12193149"/>
              <a:gd name="connsiteY142" fmla="*/ 2979991 h 3171710"/>
              <a:gd name="connsiteX143" fmla="*/ 4364023 w 12193149"/>
              <a:gd name="connsiteY143" fmla="*/ 2978645 h 3171710"/>
              <a:gd name="connsiteX144" fmla="*/ 4318114 w 12193149"/>
              <a:gd name="connsiteY144" fmla="*/ 2985260 h 3171710"/>
              <a:gd name="connsiteX145" fmla="*/ 4316258 w 12193149"/>
              <a:gd name="connsiteY145" fmla="*/ 2983919 h 3171710"/>
              <a:gd name="connsiteX146" fmla="*/ 4296292 w 12193149"/>
              <a:gd name="connsiteY146" fmla="*/ 2982040 h 3171710"/>
              <a:gd name="connsiteX147" fmla="*/ 4291212 w 12193149"/>
              <a:gd name="connsiteY147" fmla="*/ 2984957 h 3171710"/>
              <a:gd name="connsiteX148" fmla="*/ 4277290 w 12193149"/>
              <a:gd name="connsiteY148" fmla="*/ 2984711 h 3171710"/>
              <a:gd name="connsiteX149" fmla="*/ 4249265 w 12193149"/>
              <a:gd name="connsiteY149" fmla="*/ 2987035 h 3171710"/>
              <a:gd name="connsiteX150" fmla="*/ 4203199 w 12193149"/>
              <a:gd name="connsiteY150" fmla="*/ 2984240 h 3171710"/>
              <a:gd name="connsiteX151" fmla="*/ 4202893 w 12193149"/>
              <a:gd name="connsiteY151" fmla="*/ 2982981 h 3171710"/>
              <a:gd name="connsiteX152" fmla="*/ 4192396 w 12193149"/>
              <a:gd name="connsiteY152" fmla="*/ 2977347 h 3171710"/>
              <a:gd name="connsiteX153" fmla="*/ 4143893 w 12193149"/>
              <a:gd name="connsiteY153" fmla="*/ 2961482 h 3171710"/>
              <a:gd name="connsiteX154" fmla="*/ 4084245 w 12193149"/>
              <a:gd name="connsiteY154" fmla="*/ 2934949 h 3171710"/>
              <a:gd name="connsiteX155" fmla="*/ 4075694 w 12193149"/>
              <a:gd name="connsiteY155" fmla="*/ 2934114 h 3171710"/>
              <a:gd name="connsiteX156" fmla="*/ 4075575 w 12193149"/>
              <a:gd name="connsiteY156" fmla="*/ 2933815 h 3171710"/>
              <a:gd name="connsiteX157" fmla="*/ 4066658 w 12193149"/>
              <a:gd name="connsiteY157" fmla="*/ 2932371 h 3171710"/>
              <a:gd name="connsiteX158" fmla="*/ 4060102 w 12193149"/>
              <a:gd name="connsiteY158" fmla="*/ 2932589 h 3171710"/>
              <a:gd name="connsiteX159" fmla="*/ 4043512 w 12193149"/>
              <a:gd name="connsiteY159" fmla="*/ 2930968 h 3171710"/>
              <a:gd name="connsiteX160" fmla="*/ 4038145 w 12193149"/>
              <a:gd name="connsiteY160" fmla="*/ 2928534 h 3171710"/>
              <a:gd name="connsiteX161" fmla="*/ 4036511 w 12193149"/>
              <a:gd name="connsiteY161" fmla="*/ 2924867 h 3171710"/>
              <a:gd name="connsiteX162" fmla="*/ 4034926 w 12193149"/>
              <a:gd name="connsiteY162" fmla="*/ 2925102 h 3171710"/>
              <a:gd name="connsiteX163" fmla="*/ 4005686 w 12193149"/>
              <a:gd name="connsiteY163" fmla="*/ 2912534 h 3171710"/>
              <a:gd name="connsiteX164" fmla="*/ 3937994 w 12193149"/>
              <a:gd name="connsiteY164" fmla="*/ 2895077 h 3171710"/>
              <a:gd name="connsiteX165" fmla="*/ 3898423 w 12193149"/>
              <a:gd name="connsiteY165" fmla="*/ 2889422 h 3171710"/>
              <a:gd name="connsiteX166" fmla="*/ 3790908 w 12193149"/>
              <a:gd name="connsiteY166" fmla="*/ 2869184 h 3171710"/>
              <a:gd name="connsiteX167" fmla="*/ 3683661 w 12193149"/>
              <a:gd name="connsiteY167" fmla="*/ 2845261 h 3171710"/>
              <a:gd name="connsiteX168" fmla="*/ 3611183 w 12193149"/>
              <a:gd name="connsiteY168" fmla="*/ 2812990 h 3171710"/>
              <a:gd name="connsiteX169" fmla="*/ 3605003 w 12193149"/>
              <a:gd name="connsiteY169" fmla="*/ 2814352 h 3171710"/>
              <a:gd name="connsiteX170" fmla="*/ 3595884 w 12193149"/>
              <a:gd name="connsiteY170" fmla="*/ 2814516 h 3171710"/>
              <a:gd name="connsiteX171" fmla="*/ 3595649 w 12193149"/>
              <a:gd name="connsiteY171" fmla="*/ 2814247 h 3171710"/>
              <a:gd name="connsiteX172" fmla="*/ 3587126 w 12193149"/>
              <a:gd name="connsiteY172" fmla="*/ 2814937 h 3171710"/>
              <a:gd name="connsiteX173" fmla="*/ 3537283 w 12193149"/>
              <a:gd name="connsiteY173" fmla="*/ 2805238 h 3171710"/>
              <a:gd name="connsiteX174" fmla="*/ 3474371 w 12193149"/>
              <a:gd name="connsiteY174" fmla="*/ 2801577 h 3171710"/>
              <a:gd name="connsiteX175" fmla="*/ 3401876 w 12193149"/>
              <a:gd name="connsiteY175" fmla="*/ 2789529 h 3171710"/>
              <a:gd name="connsiteX176" fmla="*/ 3365036 w 12193149"/>
              <a:gd name="connsiteY176" fmla="*/ 2806481 h 3171710"/>
              <a:gd name="connsiteX177" fmla="*/ 3345174 w 12193149"/>
              <a:gd name="connsiteY177" fmla="*/ 2808163 h 3171710"/>
              <a:gd name="connsiteX178" fmla="*/ 3342846 w 12193149"/>
              <a:gd name="connsiteY178" fmla="*/ 2807188 h 3171710"/>
              <a:gd name="connsiteX179" fmla="*/ 3263504 w 12193149"/>
              <a:gd name="connsiteY179" fmla="*/ 2813065 h 3171710"/>
              <a:gd name="connsiteX180" fmla="*/ 3143704 w 12193149"/>
              <a:gd name="connsiteY180" fmla="*/ 2820840 h 3171710"/>
              <a:gd name="connsiteX181" fmla="*/ 3031439 w 12193149"/>
              <a:gd name="connsiteY181" fmla="*/ 2823483 h 3171710"/>
              <a:gd name="connsiteX182" fmla="*/ 2782717 w 12193149"/>
              <a:gd name="connsiteY182" fmla="*/ 2845304 h 3171710"/>
              <a:gd name="connsiteX183" fmla="*/ 2647675 w 12193149"/>
              <a:gd name="connsiteY183" fmla="*/ 2855840 h 3171710"/>
              <a:gd name="connsiteX184" fmla="*/ 2569176 w 12193149"/>
              <a:gd name="connsiteY184" fmla="*/ 2829599 h 3171710"/>
              <a:gd name="connsiteX185" fmla="*/ 2444403 w 12193149"/>
              <a:gd name="connsiteY185" fmla="*/ 2843500 h 3171710"/>
              <a:gd name="connsiteX186" fmla="*/ 2316260 w 12193149"/>
              <a:gd name="connsiteY186" fmla="*/ 2851967 h 3171710"/>
              <a:gd name="connsiteX187" fmla="*/ 2209726 w 12193149"/>
              <a:gd name="connsiteY187" fmla="*/ 2846734 h 3171710"/>
              <a:gd name="connsiteX188" fmla="*/ 2095813 w 12193149"/>
              <a:gd name="connsiteY188" fmla="*/ 2830023 h 3171710"/>
              <a:gd name="connsiteX189" fmla="*/ 1998504 w 12193149"/>
              <a:gd name="connsiteY189" fmla="*/ 2822003 h 3171710"/>
              <a:gd name="connsiteX190" fmla="*/ 1929320 w 12193149"/>
              <a:gd name="connsiteY190" fmla="*/ 2843948 h 3171710"/>
              <a:gd name="connsiteX191" fmla="*/ 1922798 w 12193149"/>
              <a:gd name="connsiteY191" fmla="*/ 2839117 h 3171710"/>
              <a:gd name="connsiteX192" fmla="*/ 1874228 w 12193149"/>
              <a:gd name="connsiteY192" fmla="*/ 2840712 h 3171710"/>
              <a:gd name="connsiteX193" fmla="*/ 1787803 w 12193149"/>
              <a:gd name="connsiteY193" fmla="*/ 2868334 h 3171710"/>
              <a:gd name="connsiteX194" fmla="*/ 1739352 w 12193149"/>
              <a:gd name="connsiteY194" fmla="*/ 2863283 h 3171710"/>
              <a:gd name="connsiteX195" fmla="*/ 1676219 w 12193149"/>
              <a:gd name="connsiteY195" fmla="*/ 2846934 h 3171710"/>
              <a:gd name="connsiteX196" fmla="*/ 1609817 w 12193149"/>
              <a:gd name="connsiteY196" fmla="*/ 2840037 h 3171710"/>
              <a:gd name="connsiteX197" fmla="*/ 1497258 w 12193149"/>
              <a:gd name="connsiteY197" fmla="*/ 2814447 h 3171710"/>
              <a:gd name="connsiteX198" fmla="*/ 1151127 w 12193149"/>
              <a:gd name="connsiteY198" fmla="*/ 2765012 h 3171710"/>
              <a:gd name="connsiteX199" fmla="*/ 859417 w 12193149"/>
              <a:gd name="connsiteY199" fmla="*/ 2755579 h 3171710"/>
              <a:gd name="connsiteX200" fmla="*/ 838688 w 12193149"/>
              <a:gd name="connsiteY200" fmla="*/ 2756792 h 3171710"/>
              <a:gd name="connsiteX201" fmla="*/ 817957 w 12193149"/>
              <a:gd name="connsiteY201" fmla="*/ 2754828 h 3171710"/>
              <a:gd name="connsiteX202" fmla="*/ 812654 w 12193149"/>
              <a:gd name="connsiteY202" fmla="*/ 2757722 h 3171710"/>
              <a:gd name="connsiteX203" fmla="*/ 721195 w 12193149"/>
              <a:gd name="connsiteY203" fmla="*/ 2756632 h 3171710"/>
              <a:gd name="connsiteX204" fmla="*/ 720890 w 12193149"/>
              <a:gd name="connsiteY204" fmla="*/ 2755370 h 3171710"/>
              <a:gd name="connsiteX205" fmla="*/ 710023 w 12193149"/>
              <a:gd name="connsiteY205" fmla="*/ 2749693 h 3171710"/>
              <a:gd name="connsiteX206" fmla="*/ 597940 w 12193149"/>
              <a:gd name="connsiteY206" fmla="*/ 2706835 h 3171710"/>
              <a:gd name="connsiteX207" fmla="*/ 579683 w 12193149"/>
              <a:gd name="connsiteY207" fmla="*/ 2704183 h 3171710"/>
              <a:gd name="connsiteX208" fmla="*/ 572865 w 12193149"/>
              <a:gd name="connsiteY208" fmla="*/ 2704372 h 3171710"/>
              <a:gd name="connsiteX209" fmla="*/ 446247 w 12193149"/>
              <a:gd name="connsiteY209" fmla="*/ 2666342 h 3171710"/>
              <a:gd name="connsiteX210" fmla="*/ 405163 w 12193149"/>
              <a:gd name="connsiteY210" fmla="*/ 2660519 h 3171710"/>
              <a:gd name="connsiteX211" fmla="*/ 293583 w 12193149"/>
              <a:gd name="connsiteY211" fmla="*/ 2639823 h 3171710"/>
              <a:gd name="connsiteX212" fmla="*/ 119529 w 12193149"/>
              <a:gd name="connsiteY212" fmla="*/ 2588018 h 3171710"/>
              <a:gd name="connsiteX213" fmla="*/ 16674 w 12193149"/>
              <a:gd name="connsiteY213" fmla="*/ 2585162 h 3171710"/>
              <a:gd name="connsiteX214" fmla="*/ 1150 w 12193149"/>
              <a:gd name="connsiteY214" fmla="*/ 2579693 h 3171710"/>
              <a:gd name="connsiteX215" fmla="*/ 1148 w 12193149"/>
              <a:gd name="connsiteY215" fmla="*/ 1049184 h 3171710"/>
              <a:gd name="connsiteX216" fmla="*/ 1148 w 12193149"/>
              <a:gd name="connsiteY216" fmla="*/ 0 h 3171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</a:cxnLst>
            <a:rect l="l" t="t" r="r" b="b"/>
            <a:pathLst>
              <a:path w="12193149" h="3171710">
                <a:moveTo>
                  <a:pt x="1148" y="0"/>
                </a:moveTo>
                <a:lnTo>
                  <a:pt x="12181789" y="8189"/>
                </a:lnTo>
                <a:cubicBezTo>
                  <a:pt x="12181789" y="201435"/>
                  <a:pt x="12193149" y="1213464"/>
                  <a:pt x="12193149" y="1406710"/>
                </a:cubicBezTo>
                <a:lnTo>
                  <a:pt x="12185986" y="1411160"/>
                </a:lnTo>
                <a:cubicBezTo>
                  <a:pt x="12156393" y="1404401"/>
                  <a:pt x="12176978" y="1415299"/>
                  <a:pt x="12156363" y="1424337"/>
                </a:cubicBezTo>
                <a:cubicBezTo>
                  <a:pt x="12172308" y="1438279"/>
                  <a:pt x="12127905" y="1429847"/>
                  <a:pt x="12139215" y="1450150"/>
                </a:cubicBezTo>
                <a:cubicBezTo>
                  <a:pt x="12135103" y="1451151"/>
                  <a:pt x="12130766" y="1451483"/>
                  <a:pt x="12126327" y="1451661"/>
                </a:cubicBezTo>
                <a:lnTo>
                  <a:pt x="12124007" y="1451765"/>
                </a:lnTo>
                <a:lnTo>
                  <a:pt x="12116854" y="1455579"/>
                </a:lnTo>
                <a:lnTo>
                  <a:pt x="12099497" y="1455110"/>
                </a:lnTo>
                <a:cubicBezTo>
                  <a:pt x="12095162" y="1456775"/>
                  <a:pt x="12090978" y="1459336"/>
                  <a:pt x="12087073" y="1463312"/>
                </a:cubicBezTo>
                <a:cubicBezTo>
                  <a:pt x="12078890" y="1483714"/>
                  <a:pt x="12040481" y="1480817"/>
                  <a:pt x="12031073" y="1506980"/>
                </a:cubicBezTo>
                <a:cubicBezTo>
                  <a:pt x="12026399" y="1515225"/>
                  <a:pt x="12004497" y="1532326"/>
                  <a:pt x="11995833" y="1530429"/>
                </a:cubicBezTo>
                <a:cubicBezTo>
                  <a:pt x="11990333" y="1532938"/>
                  <a:pt x="11986699" y="1539016"/>
                  <a:pt x="11979717" y="1535132"/>
                </a:cubicBezTo>
                <a:cubicBezTo>
                  <a:pt x="11970382" y="1531211"/>
                  <a:pt x="11963763" y="1554233"/>
                  <a:pt x="11959046" y="1544529"/>
                </a:cubicBezTo>
                <a:lnTo>
                  <a:pt x="11920454" y="1557854"/>
                </a:lnTo>
                <a:cubicBezTo>
                  <a:pt x="11919152" y="1564914"/>
                  <a:pt x="11912619" y="1567116"/>
                  <a:pt x="11903656" y="1569397"/>
                </a:cubicBezTo>
                <a:lnTo>
                  <a:pt x="11895048" y="1571762"/>
                </a:lnTo>
                <a:lnTo>
                  <a:pt x="11891968" y="1582700"/>
                </a:lnTo>
                <a:cubicBezTo>
                  <a:pt x="11881074" y="1573372"/>
                  <a:pt x="11884523" y="1604713"/>
                  <a:pt x="11870776" y="1604787"/>
                </a:cubicBezTo>
                <a:lnTo>
                  <a:pt x="11813376" y="1624630"/>
                </a:lnTo>
                <a:lnTo>
                  <a:pt x="11590693" y="1790748"/>
                </a:lnTo>
                <a:cubicBezTo>
                  <a:pt x="11550201" y="1817685"/>
                  <a:pt x="11542649" y="1767741"/>
                  <a:pt x="11506817" y="1860594"/>
                </a:cubicBezTo>
                <a:cubicBezTo>
                  <a:pt x="11450023" y="1916431"/>
                  <a:pt x="11337127" y="2017145"/>
                  <a:pt x="11280332" y="2050542"/>
                </a:cubicBezTo>
                <a:cubicBezTo>
                  <a:pt x="11267547" y="2058142"/>
                  <a:pt x="11229147" y="2123560"/>
                  <a:pt x="11228309" y="2103207"/>
                </a:cubicBezTo>
                <a:cubicBezTo>
                  <a:pt x="11223950" y="2105174"/>
                  <a:pt x="11220761" y="2104651"/>
                  <a:pt x="11218087" y="2102932"/>
                </a:cubicBezTo>
                <a:lnTo>
                  <a:pt x="11217184" y="2101989"/>
                </a:lnTo>
                <a:lnTo>
                  <a:pt x="11188885" y="2119354"/>
                </a:lnTo>
                <a:lnTo>
                  <a:pt x="11184501" y="2119496"/>
                </a:lnTo>
                <a:lnTo>
                  <a:pt x="11166854" y="2133583"/>
                </a:lnTo>
                <a:lnTo>
                  <a:pt x="11157311" y="2139385"/>
                </a:lnTo>
                <a:lnTo>
                  <a:pt x="11155496" y="2144068"/>
                </a:lnTo>
                <a:cubicBezTo>
                  <a:pt x="11153045" y="2147436"/>
                  <a:pt x="11148902" y="2150083"/>
                  <a:pt x="11140961" y="2151086"/>
                </a:cubicBezTo>
                <a:lnTo>
                  <a:pt x="11138961" y="2150743"/>
                </a:lnTo>
                <a:lnTo>
                  <a:pt x="11128208" y="2160803"/>
                </a:lnTo>
                <a:cubicBezTo>
                  <a:pt x="11124962" y="2164785"/>
                  <a:pt x="11122359" y="2169258"/>
                  <a:pt x="11120691" y="2174395"/>
                </a:cubicBezTo>
                <a:cubicBezTo>
                  <a:pt x="11081770" y="2197656"/>
                  <a:pt x="10952581" y="2271077"/>
                  <a:pt x="10894683" y="2300370"/>
                </a:cubicBezTo>
                <a:cubicBezTo>
                  <a:pt x="10861781" y="2315405"/>
                  <a:pt x="10817803" y="2335857"/>
                  <a:pt x="10773300" y="2350162"/>
                </a:cubicBezTo>
                <a:cubicBezTo>
                  <a:pt x="10733414" y="2394390"/>
                  <a:pt x="10677791" y="2353706"/>
                  <a:pt x="10627668" y="2386200"/>
                </a:cubicBezTo>
                <a:cubicBezTo>
                  <a:pt x="10590276" y="2369074"/>
                  <a:pt x="10613693" y="2389253"/>
                  <a:pt x="10581895" y="2395660"/>
                </a:cubicBezTo>
                <a:cubicBezTo>
                  <a:pt x="10597733" y="2418627"/>
                  <a:pt x="10540912" y="2395212"/>
                  <a:pt x="10547790" y="2425394"/>
                </a:cubicBezTo>
                <a:cubicBezTo>
                  <a:pt x="10541784" y="2425603"/>
                  <a:pt x="10535750" y="2424857"/>
                  <a:pt x="10529643" y="2423878"/>
                </a:cubicBezTo>
                <a:lnTo>
                  <a:pt x="10526446" y="2423382"/>
                </a:lnTo>
                <a:lnTo>
                  <a:pt x="10515129" y="2426508"/>
                </a:lnTo>
                <a:lnTo>
                  <a:pt x="10491735" y="2421127"/>
                </a:lnTo>
                <a:cubicBezTo>
                  <a:pt x="10485147" y="2422161"/>
                  <a:pt x="10478389" y="2424430"/>
                  <a:pt x="10471418" y="2428664"/>
                </a:cubicBezTo>
                <a:cubicBezTo>
                  <a:pt x="10451763" y="2453636"/>
                  <a:pt x="10400774" y="2439247"/>
                  <a:pt x="10377042" y="2471569"/>
                </a:cubicBezTo>
                <a:cubicBezTo>
                  <a:pt x="10367240" y="2481286"/>
                  <a:pt x="10330319" y="2498097"/>
                  <a:pt x="10319338" y="2493192"/>
                </a:cubicBezTo>
                <a:cubicBezTo>
                  <a:pt x="10310813" y="2495031"/>
                  <a:pt x="10303331" y="2502144"/>
                  <a:pt x="10295467" y="2495050"/>
                </a:cubicBezTo>
                <a:cubicBezTo>
                  <a:pt x="10284420" y="2487261"/>
                  <a:pt x="10265794" y="2516157"/>
                  <a:pt x="10263443" y="2501919"/>
                </a:cubicBezTo>
                <a:lnTo>
                  <a:pt x="10205418" y="2509120"/>
                </a:lnTo>
                <a:cubicBezTo>
                  <a:pt x="10200696" y="2518180"/>
                  <a:pt x="10190895" y="2519327"/>
                  <a:pt x="10177759" y="2519914"/>
                </a:cubicBezTo>
                <a:lnTo>
                  <a:pt x="10165070" y="2520710"/>
                </a:lnTo>
                <a:lnTo>
                  <a:pt x="10156308" y="2534458"/>
                </a:lnTo>
                <a:cubicBezTo>
                  <a:pt x="10145406" y="2519028"/>
                  <a:pt x="10136981" y="2561781"/>
                  <a:pt x="10118267" y="2558113"/>
                </a:cubicBezTo>
                <a:lnTo>
                  <a:pt x="10083317" y="2570267"/>
                </a:lnTo>
                <a:cubicBezTo>
                  <a:pt x="10075718" y="2568198"/>
                  <a:pt x="10048011" y="2569526"/>
                  <a:pt x="10040388" y="2568603"/>
                </a:cubicBezTo>
                <a:cubicBezTo>
                  <a:pt x="9999609" y="2578704"/>
                  <a:pt x="9985545" y="2579194"/>
                  <a:pt x="9961167" y="2584118"/>
                </a:cubicBezTo>
                <a:cubicBezTo>
                  <a:pt x="9920131" y="2584260"/>
                  <a:pt x="9889892" y="2581061"/>
                  <a:pt x="9848940" y="2590886"/>
                </a:cubicBezTo>
                <a:lnTo>
                  <a:pt x="9729457" y="2611093"/>
                </a:lnTo>
                <a:cubicBezTo>
                  <a:pt x="9676207" y="2601507"/>
                  <a:pt x="9631235" y="2626730"/>
                  <a:pt x="9613704" y="2639342"/>
                </a:cubicBezTo>
                <a:cubicBezTo>
                  <a:pt x="9548152" y="2653618"/>
                  <a:pt x="9410970" y="2690964"/>
                  <a:pt x="9338590" y="2696264"/>
                </a:cubicBezTo>
                <a:lnTo>
                  <a:pt x="9232518" y="2720120"/>
                </a:lnTo>
                <a:lnTo>
                  <a:pt x="9156690" y="2730199"/>
                </a:lnTo>
                <a:lnTo>
                  <a:pt x="9054601" y="2737726"/>
                </a:lnTo>
                <a:lnTo>
                  <a:pt x="9006634" y="2741011"/>
                </a:lnTo>
                <a:lnTo>
                  <a:pt x="9006349" y="2740771"/>
                </a:lnTo>
                <a:cubicBezTo>
                  <a:pt x="9004294" y="2740551"/>
                  <a:pt x="9001475" y="2740879"/>
                  <a:pt x="8997380" y="2741982"/>
                </a:cubicBezTo>
                <a:lnTo>
                  <a:pt x="8991542" y="2744043"/>
                </a:lnTo>
                <a:lnTo>
                  <a:pt x="8975485" y="2747269"/>
                </a:lnTo>
                <a:lnTo>
                  <a:pt x="8969159" y="2746569"/>
                </a:lnTo>
                <a:lnTo>
                  <a:pt x="8964196" y="2744344"/>
                </a:lnTo>
                <a:cubicBezTo>
                  <a:pt x="8955841" y="2752295"/>
                  <a:pt x="8956668" y="2761243"/>
                  <a:pt x="8930136" y="2741156"/>
                </a:cubicBezTo>
                <a:cubicBezTo>
                  <a:pt x="8899182" y="2742176"/>
                  <a:pt x="8790451" y="2756831"/>
                  <a:pt x="8753592" y="2760388"/>
                </a:cubicBezTo>
                <a:cubicBezTo>
                  <a:pt x="8720970" y="2771108"/>
                  <a:pt x="8749345" y="2757447"/>
                  <a:pt x="8708995" y="2762489"/>
                </a:cubicBezTo>
                <a:cubicBezTo>
                  <a:pt x="8672757" y="2782024"/>
                  <a:pt x="8640293" y="2765584"/>
                  <a:pt x="8597219" y="2771061"/>
                </a:cubicBezTo>
                <a:lnTo>
                  <a:pt x="8526378" y="2756219"/>
                </a:lnTo>
                <a:lnTo>
                  <a:pt x="8512131" y="2762134"/>
                </a:lnTo>
                <a:lnTo>
                  <a:pt x="8507315" y="2765135"/>
                </a:lnTo>
                <a:cubicBezTo>
                  <a:pt x="8503797" y="2766912"/>
                  <a:pt x="8501196" y="2767723"/>
                  <a:pt x="8499116" y="2767873"/>
                </a:cubicBezTo>
                <a:lnTo>
                  <a:pt x="8498742" y="2767694"/>
                </a:lnTo>
                <a:lnTo>
                  <a:pt x="8491397" y="2770744"/>
                </a:lnTo>
                <a:lnTo>
                  <a:pt x="8368330" y="2784786"/>
                </a:lnTo>
                <a:cubicBezTo>
                  <a:pt x="8363173" y="2786811"/>
                  <a:pt x="8358881" y="2786463"/>
                  <a:pt x="8354947" y="2784980"/>
                </a:cubicBezTo>
                <a:lnTo>
                  <a:pt x="8321252" y="2801558"/>
                </a:lnTo>
                <a:lnTo>
                  <a:pt x="8315581" y="2801884"/>
                </a:lnTo>
                <a:lnTo>
                  <a:pt x="8296322" y="2815779"/>
                </a:lnTo>
                <a:lnTo>
                  <a:pt x="8285424" y="2821602"/>
                </a:lnTo>
                <a:lnTo>
                  <a:pt x="8284298" y="2826045"/>
                </a:lnTo>
                <a:cubicBezTo>
                  <a:pt x="8281994" y="2829290"/>
                  <a:pt x="8277300" y="2831938"/>
                  <a:pt x="8267224" y="2833220"/>
                </a:cubicBezTo>
                <a:lnTo>
                  <a:pt x="8264525" y="2832990"/>
                </a:lnTo>
                <a:lnTo>
                  <a:pt x="8253181" y="2842833"/>
                </a:lnTo>
                <a:cubicBezTo>
                  <a:pt x="8250007" y="2846683"/>
                  <a:pt x="8247795" y="2850965"/>
                  <a:pt x="8246982" y="2855825"/>
                </a:cubicBezTo>
                <a:cubicBezTo>
                  <a:pt x="8182975" y="2852918"/>
                  <a:pt x="8148279" y="2887040"/>
                  <a:pt x="8091420" y="2901986"/>
                </a:cubicBezTo>
                <a:cubicBezTo>
                  <a:pt x="8026616" y="2925128"/>
                  <a:pt x="7968218" y="2946364"/>
                  <a:pt x="7906555" y="2943959"/>
                </a:cubicBezTo>
                <a:cubicBezTo>
                  <a:pt x="7836267" y="2958871"/>
                  <a:pt x="7782114" y="2961102"/>
                  <a:pt x="7719893" y="2969674"/>
                </a:cubicBezTo>
                <a:lnTo>
                  <a:pt x="7615495" y="2966203"/>
                </a:lnTo>
                <a:lnTo>
                  <a:pt x="7528691" y="2972031"/>
                </a:lnTo>
                <a:lnTo>
                  <a:pt x="7520719" y="2974584"/>
                </a:lnTo>
                <a:cubicBezTo>
                  <a:pt x="7515141" y="2975923"/>
                  <a:pt x="7511320" y="2976273"/>
                  <a:pt x="7508559" y="2975919"/>
                </a:cubicBezTo>
                <a:lnTo>
                  <a:pt x="7508188" y="2975592"/>
                </a:lnTo>
                <a:lnTo>
                  <a:pt x="7496943" y="2977544"/>
                </a:lnTo>
                <a:lnTo>
                  <a:pt x="7219707" y="2983651"/>
                </a:lnTo>
                <a:lnTo>
                  <a:pt x="7202249" y="2988201"/>
                </a:lnTo>
                <a:lnTo>
                  <a:pt x="7198152" y="2993559"/>
                </a:lnTo>
                <a:cubicBezTo>
                  <a:pt x="7193259" y="2997082"/>
                  <a:pt x="7185654" y="2999221"/>
                  <a:pt x="7171956" y="2998207"/>
                </a:cubicBezTo>
                <a:lnTo>
                  <a:pt x="7098136" y="3010435"/>
                </a:lnTo>
                <a:cubicBezTo>
                  <a:pt x="7062296" y="3011413"/>
                  <a:pt x="7051336" y="3012390"/>
                  <a:pt x="7019644" y="3010061"/>
                </a:cubicBezTo>
                <a:cubicBezTo>
                  <a:pt x="6938675" y="3020999"/>
                  <a:pt x="6944793" y="3045165"/>
                  <a:pt x="6905294" y="3039567"/>
                </a:cubicBezTo>
                <a:cubicBezTo>
                  <a:pt x="6873070" y="3034359"/>
                  <a:pt x="6789137" y="3053433"/>
                  <a:pt x="6709370" y="3067522"/>
                </a:cubicBezTo>
                <a:cubicBezTo>
                  <a:pt x="6650254" y="3076977"/>
                  <a:pt x="6629253" y="3091078"/>
                  <a:pt x="6550602" y="3096298"/>
                </a:cubicBezTo>
                <a:cubicBezTo>
                  <a:pt x="6473302" y="3140388"/>
                  <a:pt x="6410843" y="3116665"/>
                  <a:pt x="6318708" y="3143098"/>
                </a:cubicBezTo>
                <a:cubicBezTo>
                  <a:pt x="6298698" y="3158620"/>
                  <a:pt x="6210439" y="3141427"/>
                  <a:pt x="6169822" y="3145185"/>
                </a:cubicBezTo>
                <a:cubicBezTo>
                  <a:pt x="6129203" y="3148943"/>
                  <a:pt x="6091688" y="3162491"/>
                  <a:pt x="6074996" y="3165647"/>
                </a:cubicBezTo>
                <a:lnTo>
                  <a:pt x="6069677" y="3164110"/>
                </a:lnTo>
                <a:lnTo>
                  <a:pt x="6049786" y="3164793"/>
                </a:lnTo>
                <a:lnTo>
                  <a:pt x="6042433" y="3156444"/>
                </a:lnTo>
                <a:lnTo>
                  <a:pt x="6011238" y="3151351"/>
                </a:lnTo>
                <a:cubicBezTo>
                  <a:pt x="5999830" y="3150764"/>
                  <a:pt x="5971276" y="3151677"/>
                  <a:pt x="5958523" y="3154995"/>
                </a:cubicBezTo>
                <a:lnTo>
                  <a:pt x="5760067" y="3170687"/>
                </a:lnTo>
                <a:lnTo>
                  <a:pt x="5628108" y="3171710"/>
                </a:lnTo>
                <a:lnTo>
                  <a:pt x="5472054" y="3157690"/>
                </a:lnTo>
                <a:cubicBezTo>
                  <a:pt x="5479284" y="3144662"/>
                  <a:pt x="5440157" y="3158728"/>
                  <a:pt x="5433909" y="3146437"/>
                </a:cubicBezTo>
                <a:cubicBezTo>
                  <a:pt x="5430517" y="3136405"/>
                  <a:pt x="5392976" y="3131721"/>
                  <a:pt x="5382817" y="3128735"/>
                </a:cubicBezTo>
                <a:lnTo>
                  <a:pt x="5262912" y="3108318"/>
                </a:lnTo>
                <a:cubicBezTo>
                  <a:pt x="5252746" y="3108134"/>
                  <a:pt x="5231699" y="3099824"/>
                  <a:pt x="5224109" y="3097194"/>
                </a:cubicBezTo>
                <a:lnTo>
                  <a:pt x="5175808" y="3094204"/>
                </a:lnTo>
                <a:lnTo>
                  <a:pt x="5157702" y="3086981"/>
                </a:lnTo>
                <a:lnTo>
                  <a:pt x="5143747" y="3083581"/>
                </a:lnTo>
                <a:lnTo>
                  <a:pt x="5140744" y="3081480"/>
                </a:lnTo>
                <a:cubicBezTo>
                  <a:pt x="5135026" y="3077440"/>
                  <a:pt x="5129229" y="3073629"/>
                  <a:pt x="5122807" y="3070627"/>
                </a:cubicBezTo>
                <a:cubicBezTo>
                  <a:pt x="5109467" y="3099246"/>
                  <a:pt x="5066004" y="3049810"/>
                  <a:pt x="5066938" y="3077198"/>
                </a:cubicBezTo>
                <a:cubicBezTo>
                  <a:pt x="5029345" y="3065682"/>
                  <a:pt x="5040096" y="3094771"/>
                  <a:pt x="5012662" y="3060817"/>
                </a:cubicBezTo>
                <a:cubicBezTo>
                  <a:pt x="4938174" y="3061200"/>
                  <a:pt x="4917504" y="3074207"/>
                  <a:pt x="4841589" y="3036800"/>
                </a:cubicBezTo>
                <a:cubicBezTo>
                  <a:pt x="4807890" y="3020158"/>
                  <a:pt x="4785258" y="3009012"/>
                  <a:pt x="4763595" y="3009032"/>
                </a:cubicBezTo>
                <a:cubicBezTo>
                  <a:pt x="4742475" y="3004532"/>
                  <a:pt x="4730631" y="3001709"/>
                  <a:pt x="4724334" y="3000018"/>
                </a:cubicBezTo>
                <a:lnTo>
                  <a:pt x="4722324" y="2999269"/>
                </a:lnTo>
                <a:lnTo>
                  <a:pt x="4723259" y="2999058"/>
                </a:lnTo>
                <a:cubicBezTo>
                  <a:pt x="4722296" y="2998416"/>
                  <a:pt x="4719415" y="2997810"/>
                  <a:pt x="4718350" y="2997788"/>
                </a:cubicBezTo>
                <a:lnTo>
                  <a:pt x="4722324" y="2999269"/>
                </a:lnTo>
                <a:lnTo>
                  <a:pt x="4716674" y="3000544"/>
                </a:lnTo>
                <a:cubicBezTo>
                  <a:pt x="4681300" y="2993588"/>
                  <a:pt x="4525895" y="2992780"/>
                  <a:pt x="4516962" y="2990642"/>
                </a:cubicBezTo>
                <a:cubicBezTo>
                  <a:pt x="4458971" y="2977530"/>
                  <a:pt x="4463810" y="2976789"/>
                  <a:pt x="4429691" y="2979991"/>
                </a:cubicBezTo>
                <a:cubicBezTo>
                  <a:pt x="4424455" y="2983362"/>
                  <a:pt x="4370126" y="2977068"/>
                  <a:pt x="4364023" y="2978645"/>
                </a:cubicBezTo>
                <a:lnTo>
                  <a:pt x="4318114" y="2985260"/>
                </a:lnTo>
                <a:lnTo>
                  <a:pt x="4316258" y="2983919"/>
                </a:lnTo>
                <a:cubicBezTo>
                  <a:pt x="4307275" y="2980548"/>
                  <a:pt x="4301145" y="2980549"/>
                  <a:pt x="4296292" y="2982040"/>
                </a:cubicBezTo>
                <a:lnTo>
                  <a:pt x="4291212" y="2984957"/>
                </a:lnTo>
                <a:lnTo>
                  <a:pt x="4277290" y="2984711"/>
                </a:lnTo>
                <a:lnTo>
                  <a:pt x="4249265" y="2987035"/>
                </a:lnTo>
                <a:lnTo>
                  <a:pt x="4203199" y="2984240"/>
                </a:lnTo>
                <a:cubicBezTo>
                  <a:pt x="4203096" y="2983820"/>
                  <a:pt x="4202995" y="2983401"/>
                  <a:pt x="4202893" y="2982981"/>
                </a:cubicBezTo>
                <a:cubicBezTo>
                  <a:pt x="4201267" y="2980144"/>
                  <a:pt x="4198292" y="2978025"/>
                  <a:pt x="4192396" y="2977347"/>
                </a:cubicBezTo>
                <a:cubicBezTo>
                  <a:pt x="4205365" y="2960058"/>
                  <a:pt x="4162425" y="2961953"/>
                  <a:pt x="4143893" y="2961482"/>
                </a:cubicBezTo>
                <a:cubicBezTo>
                  <a:pt x="4125868" y="2954416"/>
                  <a:pt x="4100250" y="2940836"/>
                  <a:pt x="4084245" y="2934949"/>
                </a:cubicBezTo>
                <a:lnTo>
                  <a:pt x="4075694" y="2934114"/>
                </a:lnTo>
                <a:cubicBezTo>
                  <a:pt x="4075655" y="2934013"/>
                  <a:pt x="4075614" y="2933914"/>
                  <a:pt x="4075575" y="2933815"/>
                </a:cubicBezTo>
                <a:cubicBezTo>
                  <a:pt x="4073829" y="2933031"/>
                  <a:pt x="4071057" y="2932530"/>
                  <a:pt x="4066658" y="2932371"/>
                </a:cubicBezTo>
                <a:lnTo>
                  <a:pt x="4060102" y="2932589"/>
                </a:lnTo>
                <a:lnTo>
                  <a:pt x="4043512" y="2930968"/>
                </a:lnTo>
                <a:lnTo>
                  <a:pt x="4038145" y="2928534"/>
                </a:lnTo>
                <a:lnTo>
                  <a:pt x="4036511" y="2924867"/>
                </a:lnTo>
                <a:lnTo>
                  <a:pt x="4034926" y="2925102"/>
                </a:lnTo>
                <a:cubicBezTo>
                  <a:pt x="4022576" y="2929966"/>
                  <a:pt x="4018025" y="2938342"/>
                  <a:pt x="4005686" y="2912534"/>
                </a:cubicBezTo>
                <a:lnTo>
                  <a:pt x="3937994" y="2895077"/>
                </a:lnTo>
                <a:cubicBezTo>
                  <a:pt x="3921658" y="2902801"/>
                  <a:pt x="3909686" y="2898112"/>
                  <a:pt x="3898423" y="2889422"/>
                </a:cubicBezTo>
                <a:cubicBezTo>
                  <a:pt x="3862243" y="2889918"/>
                  <a:pt x="3830779" y="2876048"/>
                  <a:pt x="3790908" y="2869184"/>
                </a:cubicBezTo>
                <a:cubicBezTo>
                  <a:pt x="3742158" y="2854478"/>
                  <a:pt x="3726280" y="2852501"/>
                  <a:pt x="3683661" y="2845261"/>
                </a:cubicBezTo>
                <a:lnTo>
                  <a:pt x="3611183" y="2812990"/>
                </a:lnTo>
                <a:lnTo>
                  <a:pt x="3605003" y="2814352"/>
                </a:lnTo>
                <a:cubicBezTo>
                  <a:pt x="3600731" y="2814971"/>
                  <a:pt x="3597877" y="2814971"/>
                  <a:pt x="3595884" y="2814516"/>
                </a:cubicBezTo>
                <a:lnTo>
                  <a:pt x="3595649" y="2814247"/>
                </a:lnTo>
                <a:lnTo>
                  <a:pt x="3587126" y="2814937"/>
                </a:lnTo>
                <a:cubicBezTo>
                  <a:pt x="3572774" y="2816728"/>
                  <a:pt x="3550540" y="2802529"/>
                  <a:pt x="3537283" y="2805238"/>
                </a:cubicBezTo>
                <a:cubicBezTo>
                  <a:pt x="3515092" y="2800942"/>
                  <a:pt x="3489773" y="2807207"/>
                  <a:pt x="3474371" y="2801577"/>
                </a:cubicBezTo>
                <a:lnTo>
                  <a:pt x="3401876" y="2789529"/>
                </a:lnTo>
                <a:lnTo>
                  <a:pt x="3365036" y="2806481"/>
                </a:lnTo>
                <a:cubicBezTo>
                  <a:pt x="3361007" y="2808779"/>
                  <a:pt x="3355145" y="2809857"/>
                  <a:pt x="3345174" y="2808163"/>
                </a:cubicBezTo>
                <a:lnTo>
                  <a:pt x="3342846" y="2807188"/>
                </a:lnTo>
                <a:cubicBezTo>
                  <a:pt x="3337528" y="2809659"/>
                  <a:pt x="3296694" y="2810789"/>
                  <a:pt x="3263504" y="2813065"/>
                </a:cubicBezTo>
                <a:cubicBezTo>
                  <a:pt x="3210873" y="2815406"/>
                  <a:pt x="3204538" y="2823378"/>
                  <a:pt x="3143704" y="2820840"/>
                </a:cubicBezTo>
                <a:cubicBezTo>
                  <a:pt x="3083839" y="2822069"/>
                  <a:pt x="3073438" y="2828075"/>
                  <a:pt x="3031439" y="2823483"/>
                </a:cubicBezTo>
                <a:lnTo>
                  <a:pt x="2782717" y="2845304"/>
                </a:lnTo>
                <a:cubicBezTo>
                  <a:pt x="2720447" y="2872959"/>
                  <a:pt x="2718750" y="2842390"/>
                  <a:pt x="2647675" y="2855840"/>
                </a:cubicBezTo>
                <a:cubicBezTo>
                  <a:pt x="2583664" y="2795905"/>
                  <a:pt x="2609849" y="2834173"/>
                  <a:pt x="2569176" y="2829599"/>
                </a:cubicBezTo>
                <a:lnTo>
                  <a:pt x="2444403" y="2843500"/>
                </a:lnTo>
                <a:cubicBezTo>
                  <a:pt x="2412730" y="2860060"/>
                  <a:pt x="2355175" y="2829971"/>
                  <a:pt x="2316260" y="2851967"/>
                </a:cubicBezTo>
                <a:cubicBezTo>
                  <a:pt x="2277148" y="2852505"/>
                  <a:pt x="2234330" y="2848310"/>
                  <a:pt x="2209726" y="2846734"/>
                </a:cubicBezTo>
                <a:cubicBezTo>
                  <a:pt x="2172984" y="2843077"/>
                  <a:pt x="2131016" y="2834145"/>
                  <a:pt x="2095813" y="2830023"/>
                </a:cubicBezTo>
                <a:cubicBezTo>
                  <a:pt x="2078687" y="2843632"/>
                  <a:pt x="2046700" y="2821328"/>
                  <a:pt x="1998504" y="2822003"/>
                </a:cubicBezTo>
                <a:cubicBezTo>
                  <a:pt x="1979851" y="2837650"/>
                  <a:pt x="1965997" y="2822267"/>
                  <a:pt x="1929320" y="2843948"/>
                </a:cubicBezTo>
                <a:cubicBezTo>
                  <a:pt x="1927506" y="2842156"/>
                  <a:pt x="1925308" y="2840529"/>
                  <a:pt x="1922798" y="2839117"/>
                </a:cubicBezTo>
                <a:cubicBezTo>
                  <a:pt x="1908224" y="2830923"/>
                  <a:pt x="1886476" y="2831636"/>
                  <a:pt x="1874228" y="2840712"/>
                </a:cubicBezTo>
                <a:cubicBezTo>
                  <a:pt x="1844711" y="2855471"/>
                  <a:pt x="1815838" y="2863248"/>
                  <a:pt x="1787803" y="2868334"/>
                </a:cubicBezTo>
                <a:lnTo>
                  <a:pt x="1739352" y="2863283"/>
                </a:lnTo>
                <a:cubicBezTo>
                  <a:pt x="1720756" y="2859717"/>
                  <a:pt x="1697809" y="2850808"/>
                  <a:pt x="1676219" y="2846934"/>
                </a:cubicBezTo>
                <a:cubicBezTo>
                  <a:pt x="1653856" y="2845729"/>
                  <a:pt x="1629782" y="2852334"/>
                  <a:pt x="1609817" y="2840037"/>
                </a:cubicBezTo>
                <a:cubicBezTo>
                  <a:pt x="1570834" y="2828361"/>
                  <a:pt x="1525521" y="2848516"/>
                  <a:pt x="1497258" y="2814447"/>
                </a:cubicBezTo>
                <a:cubicBezTo>
                  <a:pt x="1419429" y="2799738"/>
                  <a:pt x="1265224" y="2779725"/>
                  <a:pt x="1151127" y="2765012"/>
                </a:cubicBezTo>
                <a:cubicBezTo>
                  <a:pt x="1044820" y="2755201"/>
                  <a:pt x="911490" y="2756949"/>
                  <a:pt x="859417" y="2755579"/>
                </a:cubicBezTo>
                <a:lnTo>
                  <a:pt x="838688" y="2756792"/>
                </a:lnTo>
                <a:cubicBezTo>
                  <a:pt x="829380" y="2753383"/>
                  <a:pt x="823010" y="2753358"/>
                  <a:pt x="817957" y="2754828"/>
                </a:cubicBezTo>
                <a:lnTo>
                  <a:pt x="812654" y="2757722"/>
                </a:lnTo>
                <a:lnTo>
                  <a:pt x="721195" y="2756632"/>
                </a:lnTo>
                <a:cubicBezTo>
                  <a:pt x="721095" y="2756212"/>
                  <a:pt x="720991" y="2755791"/>
                  <a:pt x="720890" y="2755370"/>
                </a:cubicBezTo>
                <a:cubicBezTo>
                  <a:pt x="719222" y="2752527"/>
                  <a:pt x="716144" y="2750395"/>
                  <a:pt x="710023" y="2749693"/>
                </a:cubicBezTo>
                <a:cubicBezTo>
                  <a:pt x="689532" y="2741604"/>
                  <a:pt x="619665" y="2714421"/>
                  <a:pt x="597940" y="2706835"/>
                </a:cubicBezTo>
                <a:cubicBezTo>
                  <a:pt x="587430" y="2706236"/>
                  <a:pt x="583862" y="2704593"/>
                  <a:pt x="579683" y="2704183"/>
                </a:cubicBezTo>
                <a:lnTo>
                  <a:pt x="572865" y="2704372"/>
                </a:lnTo>
                <a:cubicBezTo>
                  <a:pt x="550627" y="2698066"/>
                  <a:pt x="474197" y="2673651"/>
                  <a:pt x="446247" y="2666342"/>
                </a:cubicBezTo>
                <a:cubicBezTo>
                  <a:pt x="429213" y="2673994"/>
                  <a:pt x="416808" y="2669256"/>
                  <a:pt x="405163" y="2660519"/>
                </a:cubicBezTo>
                <a:cubicBezTo>
                  <a:pt x="367566" y="2660861"/>
                  <a:pt x="334968" y="2646856"/>
                  <a:pt x="293583" y="2639823"/>
                </a:cubicBezTo>
                <a:lnTo>
                  <a:pt x="119529" y="2588018"/>
                </a:lnTo>
                <a:cubicBezTo>
                  <a:pt x="73377" y="2578908"/>
                  <a:pt x="36403" y="2586550"/>
                  <a:pt x="16674" y="2585162"/>
                </a:cubicBezTo>
                <a:lnTo>
                  <a:pt x="1150" y="2579693"/>
                </a:lnTo>
                <a:cubicBezTo>
                  <a:pt x="-1438" y="2323697"/>
                  <a:pt x="1148" y="1341304"/>
                  <a:pt x="1148" y="1049184"/>
                </a:cubicBezTo>
                <a:lnTo>
                  <a:pt x="1148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777" y="548640"/>
            <a:ext cx="7437474" cy="1188720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Profit Maximization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15993" y="2159260"/>
                <a:ext cx="7106166" cy="4167353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Example 10.3 </a:t>
                </a:r>
                <a:r>
                  <a:rPr 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(continued):</a:t>
                </a:r>
                <a:endParaRPr lang="en-US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 lvl="1">
                  <a:spcAft>
                    <a:spcPts val="1700"/>
                  </a:spcAft>
                </a:pPr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If inverse demand is </a:t>
                </a:r>
                <a14:m>
                  <m:oMath xmlns:m="http://schemas.openxmlformats.org/officeDocument/2006/math">
                    <m:r>
                      <a:rPr lang="en-US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=10−</m:t>
                    </m:r>
                    <m:r>
                      <a:rPr lang="en-US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(i.e., </a:t>
                </a:r>
                <a14:m>
                  <m:oMath xmlns:m="http://schemas.openxmlformats.org/officeDocument/2006/math">
                    <m:r>
                      <a:rPr lang="en-US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), and </a:t>
                </a:r>
                <a14:m>
                  <m:oMath xmlns:m="http://schemas.openxmlformats.org/officeDocument/2006/math">
                    <m:r>
                      <a:rPr lang="en-US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𝑇𝐶</m:t>
                    </m:r>
                    <m:d>
                      <m:dPr>
                        <m:ctrlPr>
                          <a:rPr lang="en-US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=4</m:t>
                    </m:r>
                    <m:r>
                      <a:rPr lang="en-US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(i.e., </a:t>
                </a:r>
                <a14:m>
                  <m:oMath xmlns:m="http://schemas.openxmlformats.org/officeDocument/2006/math">
                    <m:r>
                      <a:rPr lang="en-US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)</a:t>
                </a:r>
              </a:p>
              <a:p>
                <a:pPr lvl="2">
                  <a:spcAft>
                    <a:spcPts val="1700"/>
                  </a:spcAft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p>
                    <m:r>
                      <a:rPr lang="en-US" sz="24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sz="24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10−4</m:t>
                        </m:r>
                      </m:num>
                      <m:den>
                        <m: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units.</a:t>
                </a:r>
              </a:p>
              <a:p>
                <a:pPr lvl="2">
                  <a:spcAft>
                    <a:spcPts val="1700"/>
                  </a:spcAft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p>
                    <m:r>
                      <a:rPr lang="en-US" sz="24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𝑏</m:t>
                    </m:r>
                    <m:sSup>
                      <m:sSupPr>
                        <m:ctrlP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p>
                    <m:r>
                      <a:rPr lang="en-US" sz="24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=$7</m:t>
                    </m:r>
                  </m:oMath>
                </a14:m>
                <a:r>
                  <a:rPr 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</a:t>
                </a:r>
              </a:p>
              <a:p>
                <a:pPr lvl="2">
                  <a:spcAft>
                    <a:spcPts val="1700"/>
                  </a:spcAft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p>
                    <m:r>
                      <a:rPr lang="en-US" sz="24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sz="24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b="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  <m:r>
                              <a:rPr lang="en-US" sz="24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sz="24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b="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(10−4)</m:t>
                            </m:r>
                          </m:e>
                          <m:sup>
                            <m:r>
                              <a:rPr lang="en-US" sz="2400" b="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24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36</m:t>
                        </m:r>
                      </m:num>
                      <m:den>
                        <m: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24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=$9</m:t>
                    </m:r>
                  </m:oMath>
                </a14:m>
                <a:r>
                  <a:rPr 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</a:t>
                </a:r>
              </a:p>
              <a:p>
                <a:pPr lvl="2">
                  <a:spcAft>
                    <a:spcPts val="1700"/>
                  </a:spcAft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𝐶𝑆</m:t>
                        </m:r>
                      </m:e>
                      <m:sup>
                        <m: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p>
                    <m:r>
                      <a:rPr lang="en-US" sz="24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sz="24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b="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  <m:r>
                              <a:rPr lang="en-US" sz="24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sz="24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(10−4)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sz="24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36</m:t>
                        </m:r>
                      </m:num>
                      <m:den>
                        <m:r>
                          <a:rPr lang="en-US" sz="24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sz="24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=$4.5</m:t>
                    </m:r>
                  </m:oMath>
                </a14:m>
                <a:r>
                  <a:rPr 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15993" y="2159260"/>
                <a:ext cx="7106166" cy="4167353"/>
              </a:xfrm>
              <a:blipFill>
                <a:blip r:embed="rId2"/>
                <a:stretch>
                  <a:fillRect l="-1115" t="-1901" b="-1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CD2927-1647-2C4C-8796-9D79286BB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900"/>
              <a:pPr>
                <a:spcAft>
                  <a:spcPts val="600"/>
                </a:spcAft>
              </a:pPr>
              <a:t>27</a:t>
            </a:fld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2681821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22693"/>
            <a:ext cx="9143998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84720" y="-2407841"/>
            <a:ext cx="4374557" cy="9144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55756" y="-2236808"/>
            <a:ext cx="4374128" cy="880235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2690"/>
            <a:ext cx="6406863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4459073" y="-1032053"/>
            <a:ext cx="3742610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118" y="735106"/>
            <a:ext cx="7540322" cy="292847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2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Common misunderstandings of Monopoly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4B742D-F953-AA4C-BF40-F0FBB86BB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46837"/>
            <a:ext cx="33604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 defTabSz="914400">
                <a:spcAft>
                  <a:spcPts val="600"/>
                </a:spcAft>
              </a:pPr>
              <a:t>28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1506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Red toy person in front of two lines of white figures">
            <a:extLst>
              <a:ext uri="{FF2B5EF4-FFF2-40B4-BE49-F238E27FC236}">
                <a16:creationId xmlns:a16="http://schemas.microsoft.com/office/drawing/2014/main" id="{113DD59E-1AE1-04E6-BE48-E1A8AF566E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461" r="28637"/>
          <a:stretch>
            <a:fillRect/>
          </a:stretch>
        </p:blipFill>
        <p:spPr>
          <a:xfrm>
            <a:off x="20" y="-2"/>
            <a:ext cx="4057627" cy="6858002"/>
          </a:xfrm>
          <a:prstGeom prst="rect">
            <a:avLst/>
          </a:prstGeom>
        </p:spPr>
      </p:pic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7647" y="-1"/>
            <a:ext cx="508635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487" y="405685"/>
            <a:ext cx="4098726" cy="1559301"/>
          </a:xfrm>
        </p:spPr>
        <p:txBody>
          <a:bodyPr>
            <a:normAutofit/>
          </a:bodyPr>
          <a:lstStyle/>
          <a:p>
            <a:r>
              <a:rPr lang="en-US" sz="3500"/>
              <a:t>Common Misunderstandings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261449" y="2285999"/>
                <a:ext cx="4634521" cy="4252913"/>
              </a:xfrm>
            </p:spPr>
            <p:txBody>
              <a:bodyPr anchor="ctr">
                <a:normAutofit/>
              </a:bodyPr>
              <a:lstStyle/>
              <a:p>
                <a:pPr marL="514350" indent="-514350">
                  <a:spcAft>
                    <a:spcPts val="600"/>
                  </a:spcAft>
                  <a:buFont typeface="+mj-lt"/>
                  <a:buAutoNum type="arabicPeriod"/>
                </a:pPr>
                <a:r>
                  <a:rPr lang="en-US" sz="1800" i="1" dirty="0"/>
                  <a:t>Monopolies do not set infinitely high prices.</a:t>
                </a:r>
              </a:p>
              <a:p>
                <a:pPr lvl="1"/>
                <a:r>
                  <a:rPr lang="en-US" sz="1800" dirty="0"/>
                  <a:t>While the monopolist is the only firm in its industry, it faces a demand curve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</m:oMath>
                </a14:m>
                <a:r>
                  <a:rPr lang="en-US" sz="1800" dirty="0"/>
                  <a:t>, such as </a:t>
                </a:r>
                <a14:m>
                  <m:oMath xmlns:m="http://schemas.openxmlformats.org/officeDocument/2006/math">
                    <m:r>
                      <a:rPr lang="en-US" sz="1800" b="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18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sz="18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800" b="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800" b="0" i="1">
                        <a:latin typeface="Cambria Math" panose="02040503050406030204" pitchFamily="18" charset="0"/>
                      </a:rPr>
                      <m:t>𝑏𝑞</m:t>
                    </m:r>
                  </m:oMath>
                </a14:m>
                <a:r>
                  <a:rPr lang="en-US" sz="1800" dirty="0"/>
                  <a:t>.</a:t>
                </a:r>
              </a:p>
              <a:p>
                <a:pPr lvl="1">
                  <a:spcBef>
                    <a:spcPts val="1100"/>
                  </a:spcBef>
                </a:pPr>
                <a:r>
                  <a:rPr lang="en-US" sz="1800" dirty="0"/>
                  <a:t>Setting higher prices might be attractive but could lead to fewer sales.</a:t>
                </a:r>
              </a:p>
              <a:p>
                <a:pPr lvl="1">
                  <a:spcBef>
                    <a:spcPts val="1100"/>
                  </a:spcBef>
                </a:pPr>
                <a:r>
                  <a:rPr lang="en-US" sz="1800" dirty="0"/>
                  <a:t>This trade-off implies the monopolist does not set an infinitely high price because it would imply no sales at all. </a:t>
                </a:r>
              </a:p>
              <a:p>
                <a:pPr lvl="2"/>
                <a:r>
                  <a:rPr lang="en-US" sz="1800" dirty="0"/>
                  <a:t>In example 10.3, any price above </a:t>
                </a:r>
                <a14:m>
                  <m:oMath xmlns:m="http://schemas.openxmlformats.org/officeDocument/2006/math">
                    <m:r>
                      <a:rPr lang="en-US" sz="1800" b="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1800" b="0" i="1">
                        <a:latin typeface="Cambria Math" panose="02040503050406030204" pitchFamily="18" charset="0"/>
                      </a:rPr>
                      <m:t>=$</m:t>
                    </m:r>
                    <m:r>
                      <a:rPr lang="en-US" sz="1800" b="0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800" dirty="0"/>
                  <a:t> (e.g., </a:t>
                </a:r>
                <a14:m>
                  <m:oMath xmlns:m="http://schemas.openxmlformats.org/officeDocument/2006/math">
                    <m:r>
                      <a:rPr lang="en-US" sz="1800" b="0" i="1">
                        <a:latin typeface="Cambria Math" panose="02040503050406030204" pitchFamily="18" charset="0"/>
                      </a:rPr>
                      <m:t>$10</m:t>
                    </m:r>
                  </m:oMath>
                </a14:m>
                <a:r>
                  <a:rPr lang="en-US" sz="1800" dirty="0"/>
                  <a:t> if </a:t>
                </a:r>
                <a14:m>
                  <m:oMath xmlns:m="http://schemas.openxmlformats.org/officeDocument/2006/math">
                    <m:r>
                      <a:rPr lang="en-US" sz="1800" b="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800" b="0" i="1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US" sz="1800" dirty="0"/>
                  <a:t>) entails no sales.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261449" y="2285999"/>
                <a:ext cx="4634521" cy="4252913"/>
              </a:xfrm>
              <a:blipFill>
                <a:blip r:embed="rId3"/>
                <a:stretch>
                  <a:fillRect l="-1053" r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535818-277D-D24F-A014-211D6E358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49390" y="6356350"/>
            <a:ext cx="24003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29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41622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57834E-0137-4BD7-9DFB-B2CE58030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03999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2A17F1C3-D8CF-D841-A262-BC1128EB65E3}" type="slidenum">
              <a:rPr lang="en-US" smtClean="0"/>
              <a:pPr defTabSz="914400">
                <a:spcAft>
                  <a:spcPts val="600"/>
                </a:spcAft>
              </a:pPr>
              <a:t>30</a:t>
            </a:fld>
            <a:endParaRPr lang="en-US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A392E61-5935-FA0B-9ABC-0DEFD9D545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0295" y="643467"/>
            <a:ext cx="7403409" cy="5571065"/>
          </a:xfrm>
          <a:prstGeom prst="rect">
            <a:avLst/>
          </a:prstGeom>
          <a:ln>
            <a:noFill/>
          </a:ln>
        </p:spPr>
      </p:pic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6228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914400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282344"/>
            <a:ext cx="9143997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5282344"/>
            <a:ext cx="6086475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5282344"/>
            <a:ext cx="9143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BFABB9-5776-2FF7-2A2C-40CACB7E12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917" y="642365"/>
            <a:ext cx="7486355" cy="5465039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1D9348-26B0-2509-EF0C-3ED599802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39" y="6455664"/>
            <a:ext cx="33604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rgbClr val="FFFFFF"/>
                </a:solidFill>
              </a:rPr>
              <a:pPr defTabSz="914400">
                <a:spcAft>
                  <a:spcPts val="600"/>
                </a:spcAft>
              </a:pPr>
              <a:t>31</a:t>
            </a:fld>
            <a:endParaRPr lang="en-US" sz="1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314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Common Misunderstandings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95223" y="1885279"/>
                <a:ext cx="7726499" cy="4116276"/>
              </a:xfrm>
            </p:spPr>
            <p:txBody>
              <a:bodyPr anchor="ctr">
                <a:normAutofit/>
              </a:bodyPr>
              <a:lstStyle/>
              <a:p>
                <a:pPr marL="514350" indent="-514350">
                  <a:spcAft>
                    <a:spcPts val="500"/>
                  </a:spcAft>
                  <a:buFont typeface="+mj-lt"/>
                  <a:buAutoNum type="arabicPeriod" startAt="2"/>
                </a:pPr>
                <a:r>
                  <a:rPr lang="en-US" sz="2000" i="1"/>
                  <a:t>The monopolist does not have a supply curve.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/>
                  <a:t>A common misunderstanding is to consider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p>
                  </m:oMath>
                </a14:m>
                <a:r>
                  <a:rPr lang="en-US" sz="2000"/>
                  <a:t>, where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𝑀𝑅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𝑀𝐶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/>
                  <a:t>, constitutes the monopolist’s supply curve.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/>
                  <a:t>In perfectly competitive markets, the firm observes the given market price offers the output that satisfies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𝑀𝐶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</m:oMath>
                </a14:m>
                <a:r>
                  <a:rPr lang="en-US" sz="2000"/>
                  <a:t>, obtaining the supply function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/>
                  <a:t>In a monopoly, the monopolist determines output and price simultaneously. </a:t>
                </a:r>
              </a:p>
              <a:p>
                <a:pPr lvl="2">
                  <a:spcBef>
                    <a:spcPts val="0"/>
                  </a:spcBef>
                </a:pPr>
                <a:r>
                  <a:rPr lang="en-US"/>
                  <a:t>In example 10.3, when the monopolist chooses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p>
                    <m:r>
                      <a:rPr lang="en-US" b="0" i="1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/>
                  <a:t> units,  it simultaneously determines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p>
                    <m:r>
                      <a:rPr lang="en-US" b="0" i="1">
                        <a:latin typeface="Cambria Math" panose="02040503050406030204" pitchFamily="18" charset="0"/>
                      </a:rPr>
                      <m:t>=10−3=$7</m:t>
                    </m:r>
                  </m:oMath>
                </a14:m>
                <a:r>
                  <a:rPr lang="en-US"/>
                  <a:t>, not allowing the firm to choose different output levels for a given market price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$7</m:t>
                    </m:r>
                  </m:oMath>
                </a14:m>
                <a:r>
                  <a:rPr lang="en-US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95223" y="1885279"/>
                <a:ext cx="7726499" cy="4116276"/>
              </a:xfrm>
              <a:blipFill>
                <a:blip r:embed="rId2"/>
                <a:stretch>
                  <a:fillRect l="-868" r="-1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535818-277D-D24F-A014-211D6E358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32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6095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Common Misunderstandings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715FD2-C3F4-4D44-894D-C5AEC9639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370793" y="1984248"/>
            <a:ext cx="3086099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1000">
                <a:solidFill>
                  <a:srgbClr val="FFFFFF"/>
                </a:solidFill>
              </a:rPr>
              <a:t>Intermediate Microeconomic Theory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E4922F-EC08-E94D-BBC8-E8C57C90E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034" y="1785668"/>
            <a:ext cx="8539880" cy="4669763"/>
          </a:xfrm>
        </p:spPr>
        <p:txBody>
          <a:bodyPr anchor="ctr">
            <a:normAutofit/>
          </a:bodyPr>
          <a:lstStyle/>
          <a:p>
            <a:pPr marL="514350" indent="-514350">
              <a:spcAft>
                <a:spcPts val="500"/>
              </a:spcAft>
              <a:buFont typeface="+mj-lt"/>
              <a:buAutoNum type="arabicPeriod" startAt="3"/>
            </a:pPr>
            <a:r>
              <a:rPr lang="en-US" sz="2400" i="1" dirty="0"/>
              <a:t>The monopolist produces in the elastic portion of the demand curve.</a:t>
            </a:r>
          </a:p>
          <a:p>
            <a:pPr lvl="1">
              <a:spcAft>
                <a:spcPts val="500"/>
              </a:spcAft>
            </a:pPr>
            <a:r>
              <a:rPr lang="en-US" dirty="0"/>
              <a:t>Goods with few (or no) close substitutes tend to have a relatively inelastic demand curve. </a:t>
            </a:r>
          </a:p>
          <a:p>
            <a:pPr lvl="1">
              <a:spcAft>
                <a:spcPts val="500"/>
              </a:spcAft>
            </a:pPr>
            <a:r>
              <a:rPr lang="en-US" dirty="0"/>
              <a:t>Monopolies often produce goods with no close substitutes. However, it does not mean that it produces in the inelastic portion of the demand curve.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535818-277D-D24F-A014-211D6E358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33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5968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Common Misunderstandings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69343" y="1885279"/>
                <a:ext cx="7752380" cy="4392321"/>
              </a:xfrm>
            </p:spPr>
            <p:txBody>
              <a:bodyPr anchor="ctr">
                <a:normAutofit/>
              </a:bodyPr>
              <a:lstStyle/>
              <a:p>
                <a:pPr marL="514350" indent="-514350">
                  <a:spcAft>
                    <a:spcPts val="500"/>
                  </a:spcAft>
                  <a:buFont typeface="+mj-lt"/>
                  <a:buAutoNum type="arabicPeriod" startAt="3"/>
                </a:pPr>
                <a:r>
                  <a:rPr lang="en-US" sz="2000" i="1" dirty="0"/>
                  <a:t>The monopolist produces in the elastic portion of the demand curve.</a:t>
                </a:r>
              </a:p>
              <a:p>
                <a:pPr lvl="1"/>
                <a:r>
                  <a:rPr lang="en-US" sz="2000" dirty="0"/>
                  <a:t>Consider the formula of price elasticity of demand</a:t>
                </a:r>
              </a:p>
              <a:p>
                <a:pPr marL="12700" lvl="1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%</m:t>
                        </m:r>
                        <m:r>
                          <m:rPr>
                            <m:sty m:val="p"/>
                          </m:rPr>
                          <a:rPr lang="el-GR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Δ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%</m:t>
                        </m:r>
                        <m:r>
                          <m:rPr>
                            <m:sty m:val="p"/>
                          </m:rPr>
                          <a:rPr lang="el-GR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Δ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den>
                    </m:f>
                  </m:oMath>
                </a14:m>
                <a:r>
                  <a:rPr lang="en-US" sz="2000" dirty="0"/>
                  <a:t>,</a:t>
                </a:r>
              </a:p>
              <a:p>
                <a:pPr lvl="2">
                  <a:spcBef>
                    <a:spcPts val="1000"/>
                  </a:spcBef>
                </a:pPr>
                <a:r>
                  <a:rPr lang="en-US" dirty="0"/>
                  <a:t>If the monopolist produces in the inelastic portion of the demand curve,</a:t>
                </a:r>
                <a:r>
                  <a:rPr lang="en-US" dirty="0">
                    <a:sym typeface="Wingdings" pitchFamily="2" charset="2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𝜀</m:t>
                            </m:r>
                          </m:e>
                          <m:sub>
                            <m:r>
                              <a:rPr lang="en-US" b="0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𝑞</m:t>
                            </m:r>
                            <m:r>
                              <a:rPr lang="en-US" b="0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,</m:t>
                            </m:r>
                            <m:r>
                              <a:rPr lang="en-US" b="0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𝑝</m:t>
                            </m:r>
                          </m:sub>
                        </m:sSub>
                      </m:e>
                    </m:d>
                    <m:r>
                      <a:rPr lang="en-US" b="0" i="1">
                        <a:latin typeface="Cambria Math" panose="02040503050406030204" pitchFamily="18" charset="0"/>
                        <a:sym typeface="Wingdings" pitchFamily="2" charset="2"/>
                      </a:rPr>
                      <m:t>&lt;1</m:t>
                    </m:r>
                  </m:oMath>
                </a14:m>
                <a:r>
                  <a:rPr lang="en-US" dirty="0"/>
                  <a:t>, an increase in price by 1% reduces sales by less than 1%. It would increase its price, as sales would not be greatly affected but it would not be profit maximizing.</a:t>
                </a:r>
              </a:p>
              <a:p>
                <a:pPr lvl="2">
                  <a:spcBef>
                    <a:spcPts val="1000"/>
                  </a:spcBef>
                </a:pPr>
                <a:r>
                  <a:rPr lang="en-US" dirty="0"/>
                  <a:t>If it produces in the elastic segment,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𝜀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𝑞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𝑝</m:t>
                            </m:r>
                          </m:sub>
                        </m:sSub>
                      </m:e>
                    </m:d>
                    <m:r>
                      <a:rPr lang="en-US" b="0" i="1">
                        <a:latin typeface="Cambria Math" panose="02040503050406030204" pitchFamily="18" charset="0"/>
                        <a:sym typeface="Wingdings" pitchFamily="2" charset="2"/>
                      </a:rPr>
                      <m:t>&gt;</m:t>
                    </m:r>
                    <m:r>
                      <a:rPr lang="en-US" i="1">
                        <a:latin typeface="Cambria Math" panose="02040503050406030204" pitchFamily="18" charset="0"/>
                        <a:sym typeface="Wingdings" pitchFamily="2" charset="2"/>
                      </a:rPr>
                      <m:t>1</m:t>
                    </m:r>
                  </m:oMath>
                </a14:m>
                <a:r>
                  <a:rPr lang="en-US" dirty="0"/>
                  <a:t>, an increase in price by 1% reduces sales by more than 1%. The firm does not have incentives to adjust its price.</a:t>
                </a:r>
              </a:p>
              <a:p>
                <a:pPr marL="457200" lvl="1" indent="0">
                  <a:spcBef>
                    <a:spcPts val="1100"/>
                  </a:spcBef>
                  <a:buNone/>
                </a:pP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69343" y="1885279"/>
                <a:ext cx="7752380" cy="4392321"/>
              </a:xfrm>
              <a:blipFill>
                <a:blip r:embed="rId2"/>
                <a:stretch>
                  <a:fillRect l="-865" r="-10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535818-277D-D24F-A014-211D6E358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34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3879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Common Misunderstandings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28699" y="2318197"/>
                <a:ext cx="7293023" cy="3683358"/>
              </a:xfrm>
            </p:spPr>
            <p:txBody>
              <a:bodyPr anchor="ctr">
                <a:normAutofit/>
              </a:bodyPr>
              <a:lstStyle/>
              <a:p>
                <a:r>
                  <a:rPr lang="en-US" sz="2000" i="1" dirty="0"/>
                  <a:t>Example 10.5</a:t>
                </a:r>
                <a:r>
                  <a:rPr lang="en-US" sz="2000" dirty="0"/>
                  <a:t>: </a:t>
                </a:r>
                <a:r>
                  <a:rPr lang="en-US" sz="2000" i="1" dirty="0"/>
                  <a:t>Price elasticity of output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p>
                  </m:oMath>
                </a14:m>
                <a:r>
                  <a:rPr lang="en-US" sz="2000" i="1" dirty="0"/>
                  <a:t>under linear demand.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Consider the monopolist in example 10.3, facing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sz="2000" b="0" i="1">
                        <a:latin typeface="Cambria Math" panose="02040503050406030204" pitchFamily="18" charset="0"/>
                      </a:rPr>
                      <m:t>=10−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000" dirty="0"/>
                  <a:t>. 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We found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p>
                    <m:r>
                      <a:rPr lang="en-US" sz="2000" b="0" i="1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sz="2000" dirty="0"/>
                  <a:t> units,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p>
                    <m:r>
                      <a:rPr lang="en-US" sz="2000" b="0" i="1">
                        <a:latin typeface="Cambria Math" panose="02040503050406030204" pitchFamily="18" charset="0"/>
                      </a:rPr>
                      <m:t>=$7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lvl="1">
                  <a:spcAft>
                    <a:spcPts val="1000"/>
                  </a:spcAft>
                </a:pPr>
                <a:r>
                  <a:rPr lang="en-US" sz="2000" dirty="0"/>
                  <a:t>We find price elasticity as </a:t>
                </a:r>
              </a:p>
              <a:p>
                <a:pPr marL="4572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%</m:t>
                          </m:r>
                          <m:r>
                            <m:rPr>
                              <m:sty m:val="p"/>
                            </m:rPr>
                            <a:rPr lang="el-GR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%</m:t>
                          </m:r>
                          <m:r>
                            <m:rPr>
                              <m:sty m:val="p"/>
                            </m:rPr>
                            <a:rPr lang="el-GR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If the change in price is small,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den>
                    </m:f>
                    <m:r>
                      <a:rPr lang="en-US" sz="2000" b="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28699" y="2318197"/>
                <a:ext cx="7293023" cy="3683358"/>
              </a:xfrm>
              <a:blipFill>
                <a:blip r:embed="rId2"/>
                <a:stretch>
                  <a:fillRect l="-7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535818-277D-D24F-A014-211D6E358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35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2521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Common Misunderstandings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24619" y="1820174"/>
                <a:ext cx="7597103" cy="4181381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i="1" dirty="0"/>
                  <a:t>Example 10.5</a:t>
                </a:r>
                <a:r>
                  <a:rPr lang="en-US" sz="2000" dirty="0"/>
                  <a:t> (continued):</a:t>
                </a:r>
              </a:p>
              <a:p>
                <a:pPr lvl="1">
                  <a:spcAft>
                    <a:spcPts val="1500"/>
                  </a:spcAft>
                </a:pPr>
                <a:r>
                  <a:rPr lang="en-US" sz="2000" dirty="0"/>
                  <a:t>From the inverse demand function, we obtain the direct demand function,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𝑞</m:t>
                    </m:r>
                    <m:d>
                      <m:d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sz="2000" b="0" i="1">
                        <a:latin typeface="Cambria Math" panose="02040503050406030204" pitchFamily="18" charset="0"/>
                      </a:rPr>
                      <m:t>=10−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000" dirty="0"/>
                  <a:t>. Then,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sup>
                          </m:sSup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=−1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≅−2.33.</m:t>
                      </m:r>
                    </m:oMath>
                  </m:oMathPara>
                </a14:m>
                <a:endParaRPr lang="en-US" sz="2000" dirty="0"/>
              </a:p>
              <a:p>
                <a:pPr lvl="1">
                  <a:spcBef>
                    <a:spcPts val="1000"/>
                  </a:spcBef>
                  <a:spcAft>
                    <a:spcPts val="500"/>
                  </a:spcAft>
                </a:pPr>
                <a:r>
                  <a:rPr lang="en-US" sz="2000" dirty="0"/>
                  <a:t>If the monopolist increases prices by 1%, its sales decrease by 2.33%. </a:t>
                </a:r>
              </a:p>
              <a:p>
                <a:pPr lvl="1">
                  <a:spcBef>
                    <a:spcPts val="1000"/>
                  </a:spcBef>
                  <a:spcAft>
                    <a:spcPts val="500"/>
                  </a:spcAft>
                </a:pPr>
                <a:r>
                  <a:rPr lang="en-US" sz="2000" dirty="0"/>
                  <a:t>Therefore,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𝜀</m:t>
                            </m:r>
                          </m:e>
                          <m:sub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e>
                    </m:d>
                    <m:r>
                      <a:rPr lang="en-US" sz="2000" b="0" i="1">
                        <a:latin typeface="Cambria Math" panose="02040503050406030204" pitchFamily="18" charset="0"/>
                      </a:rPr>
                      <m:t>=2.33&gt;1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>
                    <a:sym typeface="Wingdings" pitchFamily="2" charset="2"/>
                  </a:rPr>
                  <a:t> the monopolist sets a price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pPr>
                      <m:e>
                        <m:r>
                          <a:rPr lang="en-US" sz="2000" b="0" i="1">
                            <a:latin typeface="Cambria Math" panose="02040503050406030204" pitchFamily="18" charset="0"/>
                            <a:sym typeface="Wingdings" pitchFamily="2" charset="2"/>
                          </a:rPr>
                          <m:t>𝑝</m:t>
                        </m:r>
                      </m:e>
                      <m:sup>
                        <m:r>
                          <a:rPr lang="en-US" sz="2000" b="0" i="1">
                            <a:latin typeface="Cambria Math" panose="02040503050406030204" pitchFamily="18" charset="0"/>
                            <a:sym typeface="Wingdings" pitchFamily="2" charset="2"/>
                          </a:rPr>
                          <m:t>𝑀</m:t>
                        </m:r>
                      </m:sup>
                    </m:sSup>
                  </m:oMath>
                </a14:m>
                <a:r>
                  <a:rPr lang="en-US" sz="2000" dirty="0"/>
                  <a:t> lying in the elastic portion of the demand curve.</a:t>
                </a:r>
              </a:p>
              <a:p>
                <a:pPr marL="457200" lvl="1" indent="0">
                  <a:buNone/>
                </a:pP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24619" y="1820174"/>
                <a:ext cx="7597103" cy="4181381"/>
              </a:xfrm>
              <a:blipFill>
                <a:blip r:embed="rId2"/>
                <a:stretch>
                  <a:fillRect l="-722" r="-1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535818-277D-D24F-A014-211D6E358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36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8059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digital balance scale using circles">
            <a:extLst>
              <a:ext uri="{FF2B5EF4-FFF2-40B4-BE49-F238E27FC236}">
                <a16:creationId xmlns:a16="http://schemas.microsoft.com/office/drawing/2014/main" id="{CD6F66E1-F77F-4BC7-3FD8-A829DECFAB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976" r="8358" b="1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200" b="1">
                <a:solidFill>
                  <a:schemeClr val="tx1">
                    <a:lumMod val="85000"/>
                    <a:lumOff val="15000"/>
                  </a:schemeClr>
                </a:solidFill>
              </a:rPr>
              <a:t>The Lernex Index and </a:t>
            </a:r>
            <a:br>
              <a:rPr lang="en-US" sz="2200" b="1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2200" b="1">
                <a:solidFill>
                  <a:schemeClr val="tx1">
                    <a:lumMod val="85000"/>
                    <a:lumOff val="15000"/>
                  </a:schemeClr>
                </a:solidFill>
              </a:rPr>
              <a:t>Inverse Elasticity Pricing Rule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F085EF-9768-6E49-A646-AA5ED4526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Intermediate Microeconomic Theory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4B742D-F953-AA4C-BF40-F0FBB86BB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37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646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3500">
                <a:solidFill>
                  <a:srgbClr val="FFFFFF"/>
                </a:solidFill>
              </a:rPr>
              <a:t>The Lernex Index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D58978-249F-2248-9D26-99E2510DD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371600" y="1984248"/>
            <a:ext cx="30861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1000">
                <a:solidFill>
                  <a:srgbClr val="FFFFFF"/>
                </a:solidFill>
              </a:rPr>
              <a:t>Intermediate Microeconomic Theory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20425" y="319178"/>
                <a:ext cx="5103779" cy="5876350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1800" dirty="0"/>
                  <a:t>We can rewrite the profit-maximizing condition for the monopolist,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𝑀𝑅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𝑀𝐶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</m:oMath>
                </a14:m>
                <a:r>
                  <a:rPr lang="en-US" sz="1800" dirty="0"/>
                  <a:t>, to show a relationship between margin, </a:t>
                </a:r>
                <a14:m>
                  <m:oMath xmlns:m="http://schemas.openxmlformats.org/officeDocument/2006/math">
                    <m:r>
                      <a:rPr lang="en-US" sz="1800" b="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1800" b="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800" b="0" i="1">
                        <a:latin typeface="Cambria Math" panose="02040503050406030204" pitchFamily="18" charset="0"/>
                      </a:rPr>
                      <m:t>𝑀𝐶</m:t>
                    </m:r>
                    <m:r>
                      <a:rPr lang="en-US" sz="1800" b="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800" b="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1800" b="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/>
                  <a:t>, and price elasticity,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1800" dirty="0"/>
                  <a:t>,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18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US" sz="1800" b="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8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8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18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18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18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8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sz="1800" b="0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1800" b="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0" i="1">
                          <a:latin typeface="Cambria Math" panose="02040503050406030204" pitchFamily="18" charset="0"/>
                        </a:rPr>
                        <m:t>𝑀𝐶</m:t>
                      </m:r>
                      <m:d>
                        <m:dPr>
                          <m:ctrlPr>
                            <a:rPr lang="en-US" sz="18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US" sz="18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800" dirty="0"/>
              </a:p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1800" dirty="0"/>
                  <a:t>Marginal revenue can be rearranged as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>
                          <a:latin typeface="Cambria Math" panose="02040503050406030204" pitchFamily="18" charset="0"/>
                        </a:rPr>
                        <m:t>𝑀𝑅</m:t>
                      </m:r>
                      <m:d>
                        <m:dPr>
                          <m:ctrlPr>
                            <a:rPr lang="en-US" sz="18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US" sz="1800" b="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0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18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en-US" sz="1800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18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sz="18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8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sz="18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sz="18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18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den>
                          </m:f>
                          <m:r>
                            <a:rPr lang="en-US" sz="18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f>
                            <m:fPr>
                              <m:ctrlPr>
                                <a:rPr lang="en-US" sz="1800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num>
                            <m:den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den>
                          </m:f>
                        </m:e>
                      </m:d>
                      <m:r>
                        <a:rPr lang="en-US" sz="1800" b="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800" dirty="0"/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 panose="02040503050406030204" pitchFamily="18" charset="0"/>
                        </a:rPr>
                        <m:t>𝑀𝑅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US" sz="1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f>
                                <m:f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1800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en-US" sz="1800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1800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en-US" sz="1800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1800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</m:den>
                              </m:f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f>
                                <m:f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</m:num>
                                <m:den>
                                  <m:r>
                                    <a:rPr lang="en-US" sz="1800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den>
                              </m:f>
                            </m:den>
                          </m:f>
                        </m:e>
                      </m:d>
                      <m:r>
                        <a:rPr lang="en-US" sz="1800" b="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0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18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en-US" sz="1800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18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20425" y="319178"/>
                <a:ext cx="5103779" cy="5876350"/>
              </a:xfrm>
              <a:blipFill>
                <a:blip r:embed="rId2"/>
                <a:stretch>
                  <a:fillRect l="-7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CFE025-7E8D-EF45-9AB9-EC2277AB3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38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79730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548640"/>
            <a:ext cx="2700645" cy="5431536"/>
          </a:xfrm>
        </p:spPr>
        <p:txBody>
          <a:bodyPr>
            <a:normAutofit/>
          </a:bodyPr>
          <a:lstStyle/>
          <a:p>
            <a:r>
              <a:rPr lang="en-US" sz="4700"/>
              <a:t>The Lernex Index</a:t>
            </a:r>
          </a:p>
        </p:txBody>
      </p:sp>
      <p:sp>
        <p:nvSpPr>
          <p:cNvPr id="29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347917" y="3261001"/>
            <a:ext cx="4480560" cy="13716"/>
          </a:xfrm>
          <a:custGeom>
            <a:avLst/>
            <a:gdLst>
              <a:gd name="csX0" fmla="*/ 0 w 4480560"/>
              <a:gd name="csY0" fmla="*/ 0 h 13716"/>
              <a:gd name="csX1" fmla="*/ 595274 w 4480560"/>
              <a:gd name="csY1" fmla="*/ 0 h 13716"/>
              <a:gd name="csX2" fmla="*/ 1100938 w 4480560"/>
              <a:gd name="csY2" fmla="*/ 0 h 13716"/>
              <a:gd name="csX3" fmla="*/ 1651406 w 4480560"/>
              <a:gd name="csY3" fmla="*/ 0 h 13716"/>
              <a:gd name="csX4" fmla="*/ 2336292 w 4480560"/>
              <a:gd name="csY4" fmla="*/ 0 h 13716"/>
              <a:gd name="csX5" fmla="*/ 2931566 w 4480560"/>
              <a:gd name="csY5" fmla="*/ 0 h 13716"/>
              <a:gd name="csX6" fmla="*/ 3482035 w 4480560"/>
              <a:gd name="csY6" fmla="*/ 0 h 13716"/>
              <a:gd name="csX7" fmla="*/ 4480560 w 4480560"/>
              <a:gd name="csY7" fmla="*/ 0 h 13716"/>
              <a:gd name="csX8" fmla="*/ 4480560 w 4480560"/>
              <a:gd name="csY8" fmla="*/ 13716 h 13716"/>
              <a:gd name="csX9" fmla="*/ 3840480 w 4480560"/>
              <a:gd name="csY9" fmla="*/ 13716 h 13716"/>
              <a:gd name="csX10" fmla="*/ 3290011 w 4480560"/>
              <a:gd name="csY10" fmla="*/ 13716 h 13716"/>
              <a:gd name="csX11" fmla="*/ 2560320 w 4480560"/>
              <a:gd name="csY11" fmla="*/ 13716 h 13716"/>
              <a:gd name="csX12" fmla="*/ 1965046 w 4480560"/>
              <a:gd name="csY12" fmla="*/ 13716 h 13716"/>
              <a:gd name="csX13" fmla="*/ 1459382 w 4480560"/>
              <a:gd name="csY13" fmla="*/ 13716 h 13716"/>
              <a:gd name="csX14" fmla="*/ 774497 w 4480560"/>
              <a:gd name="csY14" fmla="*/ 13716 h 13716"/>
              <a:gd name="csX15" fmla="*/ 0 w 4480560"/>
              <a:gd name="csY15" fmla="*/ 13716 h 13716"/>
              <a:gd name="csX16" fmla="*/ 0 w 4480560"/>
              <a:gd name="csY16" fmla="*/ 0 h 137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13716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273" y="3379"/>
                  <a:pt x="4480768" y="9289"/>
                  <a:pt x="4480560" y="13716"/>
                </a:cubicBezTo>
                <a:cubicBezTo>
                  <a:pt x="4314132" y="10352"/>
                  <a:pt x="4028383" y="32060"/>
                  <a:pt x="3840480" y="13716"/>
                </a:cubicBezTo>
                <a:cubicBezTo>
                  <a:pt x="3652577" y="-4628"/>
                  <a:pt x="3547615" y="-1724"/>
                  <a:pt x="3290011" y="13716"/>
                </a:cubicBezTo>
                <a:cubicBezTo>
                  <a:pt x="3032407" y="29156"/>
                  <a:pt x="2830268" y="4147"/>
                  <a:pt x="2560320" y="13716"/>
                </a:cubicBezTo>
                <a:cubicBezTo>
                  <a:pt x="2290372" y="23285"/>
                  <a:pt x="2147422" y="2156"/>
                  <a:pt x="1965046" y="13716"/>
                </a:cubicBezTo>
                <a:cubicBezTo>
                  <a:pt x="1782670" y="25276"/>
                  <a:pt x="1689791" y="36108"/>
                  <a:pt x="1459382" y="13716"/>
                </a:cubicBezTo>
                <a:cubicBezTo>
                  <a:pt x="1228973" y="-8676"/>
                  <a:pt x="915486" y="31929"/>
                  <a:pt x="774497" y="13716"/>
                </a:cubicBezTo>
                <a:cubicBezTo>
                  <a:pt x="633508" y="-4497"/>
                  <a:pt x="361442" y="-15679"/>
                  <a:pt x="0" y="13716"/>
                </a:cubicBezTo>
                <a:cubicBezTo>
                  <a:pt x="-362" y="8190"/>
                  <a:pt x="-434" y="6098"/>
                  <a:pt x="0" y="0"/>
                </a:cubicBezTo>
                <a:close/>
              </a:path>
              <a:path w="4480560" h="13716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0360" y="3832"/>
                  <a:pt x="4481152" y="9314"/>
                  <a:pt x="4480560" y="13716"/>
                </a:cubicBezTo>
                <a:cubicBezTo>
                  <a:pt x="4279652" y="-11422"/>
                  <a:pt x="4200762" y="36994"/>
                  <a:pt x="3930091" y="13716"/>
                </a:cubicBezTo>
                <a:cubicBezTo>
                  <a:pt x="3659420" y="-9562"/>
                  <a:pt x="3456052" y="17722"/>
                  <a:pt x="3290011" y="13716"/>
                </a:cubicBezTo>
                <a:cubicBezTo>
                  <a:pt x="3123970" y="9710"/>
                  <a:pt x="2882392" y="28246"/>
                  <a:pt x="2649931" y="13716"/>
                </a:cubicBezTo>
                <a:cubicBezTo>
                  <a:pt x="2417470" y="-814"/>
                  <a:pt x="2238426" y="2765"/>
                  <a:pt x="2054657" y="13716"/>
                </a:cubicBezTo>
                <a:cubicBezTo>
                  <a:pt x="1870888" y="24667"/>
                  <a:pt x="1566368" y="40468"/>
                  <a:pt x="1324966" y="13716"/>
                </a:cubicBezTo>
                <a:cubicBezTo>
                  <a:pt x="1083564" y="-13036"/>
                  <a:pt x="787410" y="6374"/>
                  <a:pt x="595274" y="13716"/>
                </a:cubicBezTo>
                <a:cubicBezTo>
                  <a:pt x="403138" y="21058"/>
                  <a:pt x="169622" y="5927"/>
                  <a:pt x="0" y="13716"/>
                </a:cubicBezTo>
                <a:cubicBezTo>
                  <a:pt x="-475" y="8699"/>
                  <a:pt x="-565" y="440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44813" y="552091"/>
                <a:ext cx="4668251" cy="5431536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1900"/>
                  <a:t>Substituting this expression of </a:t>
                </a:r>
                <a14:m>
                  <m:oMath xmlns:m="http://schemas.openxmlformats.org/officeDocument/2006/math">
                    <m:r>
                      <a:rPr lang="en-US" sz="1900" b="0" i="1">
                        <a:latin typeface="Cambria Math" panose="02040503050406030204" pitchFamily="18" charset="0"/>
                      </a:rPr>
                      <m:t>𝑀𝑅</m:t>
                    </m:r>
                    <m:r>
                      <a:rPr lang="en-US" sz="1900" b="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900" b="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1900" b="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900"/>
                  <a:t> into </a:t>
                </a:r>
                <a14:m>
                  <m:oMath xmlns:m="http://schemas.openxmlformats.org/officeDocument/2006/math">
                    <m:r>
                      <a:rPr lang="en-US" sz="1900" i="1">
                        <a:latin typeface="Cambria Math" panose="02040503050406030204" pitchFamily="18" charset="0"/>
                      </a:rPr>
                      <m:t>𝑀𝑅</m:t>
                    </m:r>
                    <m:r>
                      <a:rPr lang="en-US" sz="19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9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1900" i="1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sz="1900" i="1">
                        <a:latin typeface="Cambria Math" panose="02040503050406030204" pitchFamily="18" charset="0"/>
                      </a:rPr>
                      <m:t>𝑀𝐶</m:t>
                    </m:r>
                    <m:r>
                      <a:rPr lang="en-US" sz="19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9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1900" i="1">
                        <a:latin typeface="Cambria Math" panose="02040503050406030204" pitchFamily="18" charset="0"/>
                      </a:rPr>
                      <m:t>), </m:t>
                    </m:r>
                  </m:oMath>
                </a14:m>
                <a:endParaRPr lang="en-US" sz="1900"/>
              </a:p>
              <a:p>
                <a:pPr marL="0" indent="0">
                  <a:spcBef>
                    <a:spcPts val="500"/>
                  </a:spcBef>
                  <a:spcAft>
                    <a:spcPts val="17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9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900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19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900" i="1">
                              <a:latin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en-US" sz="19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9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19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9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sz="190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en-US" sz="19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9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19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900" i="1">
                          <a:latin typeface="Cambria Math" panose="02040503050406030204" pitchFamily="18" charset="0"/>
                        </a:rPr>
                        <m:t>𝑀𝐶</m:t>
                      </m:r>
                      <m:d>
                        <m:dPr>
                          <m:ctrlPr>
                            <a:rPr lang="en-US" sz="19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9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US" sz="19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900"/>
              </a:p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1900"/>
                  <a:t>Rearranging, </a:t>
                </a:r>
                <a14:m>
                  <m:oMath xmlns:m="http://schemas.openxmlformats.org/officeDocument/2006/math">
                    <m:r>
                      <a:rPr lang="en-US" sz="1900" b="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1900" b="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900" b="0" i="1">
                        <a:latin typeface="Cambria Math" panose="02040503050406030204" pitchFamily="18" charset="0"/>
                      </a:rPr>
                      <m:t>𝑝</m:t>
                    </m:r>
                    <m:f>
                      <m:fPr>
                        <m:ctrlPr>
                          <a:rPr lang="en-US" sz="19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900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sz="19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𝜀</m:t>
                            </m:r>
                          </m:e>
                          <m:sub>
                            <m:r>
                              <a:rPr lang="en-US" sz="19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US" sz="19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9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den>
                    </m:f>
                    <m:r>
                      <a:rPr lang="en-US" sz="19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900" b="0" i="1">
                        <a:latin typeface="Cambria Math" panose="02040503050406030204" pitchFamily="18" charset="0"/>
                      </a:rPr>
                      <m:t>𝑀𝐶</m:t>
                    </m:r>
                    <m:r>
                      <a:rPr lang="en-US" sz="1900" b="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900" b="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1900" b="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900"/>
                  <a:t>, or </a:t>
                </a:r>
                <a14:m>
                  <m:oMath xmlns:m="http://schemas.openxmlformats.org/officeDocument/2006/math">
                    <m:r>
                      <a:rPr lang="en-US" sz="1900" b="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1900" b="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900" b="0" i="1">
                        <a:latin typeface="Cambria Math" panose="02040503050406030204" pitchFamily="18" charset="0"/>
                      </a:rPr>
                      <m:t>𝑀𝐶</m:t>
                    </m:r>
                    <m:d>
                      <m:dPr>
                        <m:ctrlPr>
                          <a:rPr lang="en-US" sz="19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9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sz="1900" b="0" i="1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1900" b="0" i="1">
                        <a:latin typeface="Cambria Math" panose="02040503050406030204" pitchFamily="18" charset="0"/>
                      </a:rPr>
                      <m:t>𝑝</m:t>
                    </m:r>
                    <m:f>
                      <m:fPr>
                        <m:ctrlPr>
                          <a:rPr lang="en-US" sz="19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900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sz="19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𝜀</m:t>
                            </m:r>
                          </m:e>
                          <m:sub>
                            <m:r>
                              <a:rPr lang="en-US" sz="19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US" sz="19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9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den>
                    </m:f>
                    <m:r>
                      <a:rPr lang="en-US" sz="1900" b="0" i="1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1900"/>
              </a:p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1900"/>
                  <a:t>Dividing both sides by </a:t>
                </a:r>
                <a14:m>
                  <m:oMath xmlns:m="http://schemas.openxmlformats.org/officeDocument/2006/math">
                    <m:r>
                      <a:rPr lang="en-US" sz="1900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900"/>
                  <a:t> yields, 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9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900" b="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1900" b="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900" b="0" i="1">
                              <a:latin typeface="Cambria Math" panose="02040503050406030204" pitchFamily="18" charset="0"/>
                            </a:rPr>
                            <m:t>𝑀𝐶</m:t>
                          </m:r>
                          <m:d>
                            <m:dPr>
                              <m:ctrlPr>
                                <a:rPr lang="en-US" sz="1900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900" b="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d>
                        </m:num>
                        <m:den>
                          <m:r>
                            <a:rPr lang="en-US" sz="1900" b="0" i="1"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r>
                        <a:rPr lang="en-US" sz="1900" b="0" i="1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19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9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19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sz="19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sz="19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9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en-US" sz="19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900"/>
              </a:p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1900"/>
                  <a:t>Which is known as the “Lernex Index”: 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1900"/>
                  <a:t>A monopolist’s ability to set a price above marginal cost is inversely related to the price elasticity of demand.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44813" y="552091"/>
                <a:ext cx="4668251" cy="5431536"/>
              </a:xfrm>
              <a:blipFill>
                <a:blip r:embed="rId2"/>
                <a:stretch>
                  <a:fillRect l="-10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DCDA1F-933B-E948-938F-F88FD515E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/>
              <a:pPr>
                <a:spcAft>
                  <a:spcPts val="600"/>
                </a:spcAft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2919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The Lernex Index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72861" y="1811547"/>
                <a:ext cx="7648862" cy="4190008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dirty="0"/>
                  <a:t>The “</a:t>
                </a:r>
                <a:r>
                  <a:rPr lang="en-US" sz="2400" dirty="0" err="1"/>
                  <a:t>Lernex</a:t>
                </a:r>
                <a:r>
                  <a:rPr lang="en-US" sz="2400" dirty="0"/>
                  <a:t> Index” is also known as the “markup index” because it measures the price markup over marginal cost.</a:t>
                </a:r>
              </a:p>
              <a:p>
                <a:pPr lvl="1">
                  <a:spcBef>
                    <a:spcPts val="1100"/>
                  </a:spcBef>
                  <a:spcAft>
                    <a:spcPts val="500"/>
                  </a:spcAft>
                </a:pPr>
                <a:r>
                  <a:rPr lang="en-US" dirty="0"/>
                  <a:t>As demand becomes relatively elastic, (i.e., a more negative number) the price markup decreases. </a:t>
                </a:r>
              </a:p>
              <a:p>
                <a:pPr lvl="2">
                  <a:spcAft>
                    <a:spcPts val="1000"/>
                  </a:spcAft>
                </a:pPr>
                <a:r>
                  <a:rPr lang="en-US" sz="2400" i="1" dirty="0"/>
                  <a:t>Example</a:t>
                </a:r>
                <a:r>
                  <a:rPr lang="en-US" sz="2400" dirty="0"/>
                  <a:t>: If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2400" b="0" i="0">
                        <a:latin typeface="Cambria Math" panose="02040503050406030204" pitchFamily="18" charset="0"/>
                      </a:rPr>
                      <m:t>=−4</m:t>
                    </m:r>
                  </m:oMath>
                </a14:m>
                <a:r>
                  <a:rPr lang="en-US" sz="2400" dirty="0"/>
                  <a:t>, </a:t>
                </a:r>
              </a:p>
              <a:p>
                <a:pPr marL="12700" lvl="2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en-US" sz="2400" b="0" i="1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−4</m:t>
                          </m:r>
                        </m:den>
                      </m:f>
                      <m:r>
                        <a:rPr lang="en-US" sz="2400" b="0" i="0">
                          <a:latin typeface="Cambria Math" panose="02040503050406030204" pitchFamily="18" charset="0"/>
                        </a:rPr>
                        <m:t>=0.25,</m:t>
                      </m:r>
                    </m:oMath>
                  </m:oMathPara>
                </a14:m>
                <a:endParaRPr lang="en-US" sz="2400" dirty="0">
                  <a:sym typeface="Wingdings" pitchFamily="2" charset="2"/>
                </a:endParaRPr>
              </a:p>
              <a:p>
                <a:pPr marL="1150938" lvl="2" indent="0">
                  <a:spcAft>
                    <a:spcPts val="500"/>
                  </a:spcAft>
                  <a:buNone/>
                </a:pPr>
                <a:r>
                  <a:rPr lang="en-US" sz="2400" dirty="0">
                    <a:sym typeface="Wingdings" pitchFamily="2" charset="2"/>
                  </a:rPr>
                  <a:t>price markup over marginal cost decreases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sym typeface="Wingdings" pitchFamily="2" charset="2"/>
                      </a:rPr>
                      <m:t>25%</m:t>
                    </m:r>
                  </m:oMath>
                </a14:m>
                <a:r>
                  <a:rPr lang="en-US" sz="2400" dirty="0">
                    <a:sym typeface="Wingdings" pitchFamily="2" charset="2"/>
                  </a:rPr>
                  <a:t>.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2861" y="1811547"/>
                <a:ext cx="7648862" cy="4190008"/>
              </a:xfrm>
              <a:blipFill>
                <a:blip r:embed="rId2"/>
                <a:stretch>
                  <a:fillRect l="-10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9983B0-6FC0-3E44-AB42-70C1C9552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40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990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The Lernex Index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67419" y="1759789"/>
                <a:ext cx="8609162" cy="4695642"/>
              </a:xfrm>
            </p:spPr>
            <p:txBody>
              <a:bodyPr anchor="ctr">
                <a:normAutofit/>
              </a:bodyPr>
              <a:lstStyle/>
              <a:p>
                <a:pPr lvl="1">
                  <a:spcBef>
                    <a:spcPts val="1100"/>
                  </a:spcBef>
                  <a:spcAft>
                    <a:spcPts val="500"/>
                  </a:spcAft>
                </a:pPr>
                <a:r>
                  <a:rPr lang="en-US" sz="2800" dirty="0"/>
                  <a:t>As demand becomes relatively inelastic, the price markup increases. </a:t>
                </a:r>
              </a:p>
              <a:p>
                <a:pPr lvl="2">
                  <a:spcAft>
                    <a:spcPts val="1000"/>
                  </a:spcAft>
                </a:pPr>
                <a:r>
                  <a:rPr lang="en-US" sz="2800" i="1" dirty="0"/>
                  <a:t>Example</a:t>
                </a:r>
                <a:r>
                  <a:rPr lang="en-US" sz="2800" dirty="0"/>
                  <a:t>: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280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800" b="0" i="0">
                        <a:latin typeface="Cambria Math" panose="02040503050406030204" pitchFamily="18" charset="0"/>
                      </a:rPr>
                      <m:t>0.5,</m:t>
                    </m:r>
                  </m:oMath>
                </a14:m>
                <a:endParaRPr lang="en-US" sz="2800" b="0" i="0" dirty="0">
                  <a:latin typeface="Cambria Math" panose="02040503050406030204" pitchFamily="18" charset="0"/>
                </a:endParaRPr>
              </a:p>
              <a:p>
                <a:pPr marL="12700" lvl="2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en-US" sz="2800" i="1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0" i="1">
                              <a:latin typeface="Cambria Math" panose="02040503050406030204" pitchFamily="18" charset="0"/>
                            </a:rPr>
                            <m:t>0.5</m:t>
                          </m:r>
                        </m:den>
                      </m:f>
                      <m:r>
                        <a:rPr lang="en-US" sz="28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80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800" dirty="0">
                  <a:sym typeface="Wingdings" pitchFamily="2" charset="2"/>
                </a:endParaRPr>
              </a:p>
              <a:p>
                <a:pPr marL="1150938" lvl="2" indent="0">
                  <a:spcBef>
                    <a:spcPts val="1000"/>
                  </a:spcBef>
                  <a:spcAft>
                    <a:spcPts val="500"/>
                  </a:spcAft>
                  <a:buNone/>
                </a:pPr>
                <a:r>
                  <a:rPr lang="en-US" sz="2800" dirty="0">
                    <a:sym typeface="Wingdings" pitchFamily="2" charset="2"/>
                  </a:rPr>
                  <a:t>price markup of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sym typeface="Wingdings" pitchFamily="2" charset="2"/>
                      </a:rPr>
                      <m:t>200%</m:t>
                    </m:r>
                  </m:oMath>
                </a14:m>
                <a:r>
                  <a:rPr lang="en-US" sz="2800" dirty="0">
                    <a:sym typeface="Wingdings" pitchFamily="2" charset="2"/>
                  </a:rPr>
                  <a:t>.</a:t>
                </a:r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67419" y="1759789"/>
                <a:ext cx="8609162" cy="4695642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9983B0-6FC0-3E44-AB42-70C1C9552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41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110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3500">
                <a:solidFill>
                  <a:srgbClr val="FFFFFF"/>
                </a:solidFill>
              </a:rPr>
              <a:t>The Lernex Index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51B37-0706-B047-BE43-7B7055894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371600" y="1984248"/>
            <a:ext cx="30861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1000">
                <a:solidFill>
                  <a:srgbClr val="FFFFFF"/>
                </a:solidFill>
              </a:rPr>
              <a:t>Intermediate Microeconomic Theory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607694" y="649480"/>
                <a:ext cx="5212554" cy="5880716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i="1" dirty="0"/>
                  <a:t>Example 10.6</a:t>
                </a:r>
                <a:r>
                  <a:rPr lang="en-US" sz="2000" dirty="0"/>
                  <a:t>: </a:t>
                </a:r>
                <a:r>
                  <a:rPr lang="en-US" sz="2000" i="1" dirty="0" err="1"/>
                  <a:t>Lernex</a:t>
                </a:r>
                <a:r>
                  <a:rPr lang="en-US" sz="2000" i="1" dirty="0"/>
                  <a:t> index with a linear demand</a:t>
                </a:r>
                <a:r>
                  <a:rPr lang="en-US" sz="2000" dirty="0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Consider market inverse demand function is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sz="2000" b="0" i="1">
                        <a:latin typeface="Cambria Math" panose="02040503050406030204" pitchFamily="18" charset="0"/>
                      </a:rPr>
                      <m:t>=10−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000" dirty="0"/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Solving for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000" dirty="0"/>
                  <a:t>, we obtain direct demand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𝑞</m:t>
                    </m:r>
                    <m:d>
                      <m:d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sz="2000" b="0" i="1">
                        <a:latin typeface="Cambria Math" panose="02040503050406030204" pitchFamily="18" charset="0"/>
                      </a:rPr>
                      <m:t>=10−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000" dirty="0"/>
              </a:p>
              <a:p>
                <a:pPr lvl="1">
                  <a:spcAft>
                    <a:spcPts val="1500"/>
                  </a:spcAft>
                </a:pPr>
                <a:r>
                  <a:rPr lang="en-US" sz="2000" dirty="0"/>
                  <a:t>Which yields and elasticity of 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=−1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10−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marL="457200" lvl="1" indent="0">
                  <a:buNone/>
                </a:pPr>
                <a:endParaRPr lang="en-US" sz="2000" dirty="0"/>
              </a:p>
              <a:p>
                <a:pPr marL="457200" lvl="1" indent="0">
                  <a:buNone/>
                </a:pPr>
                <a:endParaRPr lang="en-US" sz="2000" dirty="0"/>
              </a:p>
              <a:p>
                <a:pPr marL="457200" lvl="1" indent="0">
                  <a:buNone/>
                </a:pP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607694" y="649480"/>
                <a:ext cx="5212554" cy="5880716"/>
              </a:xfrm>
              <a:blipFill>
                <a:blip r:embed="rId2"/>
                <a:stretch>
                  <a:fillRect l="-1053" r="-19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6E8B6B-D0B6-3C45-BECF-78C73D1E3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42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97184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329184"/>
            <a:ext cx="4688333" cy="1783080"/>
          </a:xfrm>
        </p:spPr>
        <p:txBody>
          <a:bodyPr anchor="b">
            <a:normAutofit/>
          </a:bodyPr>
          <a:lstStyle/>
          <a:p>
            <a:r>
              <a:rPr lang="en-US" sz="4700"/>
              <a:t>The Lernex Index</a:t>
            </a:r>
          </a:p>
        </p:txBody>
      </p:sp>
      <p:pic>
        <p:nvPicPr>
          <p:cNvPr id="7" name="Picture 6" descr="Stock exchange numbers">
            <a:extLst>
              <a:ext uri="{FF2B5EF4-FFF2-40B4-BE49-F238E27FC236}">
                <a16:creationId xmlns:a16="http://schemas.microsoft.com/office/drawing/2014/main" id="{63D643DA-0A97-3832-D346-A46DF9FABB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742" r="32260" b="-1"/>
          <a:stretch>
            <a:fillRect/>
          </a:stretch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3321" y="2374947"/>
            <a:ext cx="3182692" cy="18288"/>
          </a:xfrm>
          <a:custGeom>
            <a:avLst/>
            <a:gdLst>
              <a:gd name="csX0" fmla="*/ 0 w 3182692"/>
              <a:gd name="csY0" fmla="*/ 0 h 18288"/>
              <a:gd name="csX1" fmla="*/ 636538 w 3182692"/>
              <a:gd name="csY1" fmla="*/ 0 h 18288"/>
              <a:gd name="csX2" fmla="*/ 1273077 w 3182692"/>
              <a:gd name="csY2" fmla="*/ 0 h 18288"/>
              <a:gd name="csX3" fmla="*/ 1909615 w 3182692"/>
              <a:gd name="csY3" fmla="*/ 0 h 18288"/>
              <a:gd name="csX4" fmla="*/ 2482500 w 3182692"/>
              <a:gd name="csY4" fmla="*/ 0 h 18288"/>
              <a:gd name="csX5" fmla="*/ 3182692 w 3182692"/>
              <a:gd name="csY5" fmla="*/ 0 h 18288"/>
              <a:gd name="csX6" fmla="*/ 3182692 w 3182692"/>
              <a:gd name="csY6" fmla="*/ 18288 h 18288"/>
              <a:gd name="csX7" fmla="*/ 2609807 w 3182692"/>
              <a:gd name="csY7" fmla="*/ 18288 h 18288"/>
              <a:gd name="csX8" fmla="*/ 2068750 w 3182692"/>
              <a:gd name="csY8" fmla="*/ 18288 h 18288"/>
              <a:gd name="csX9" fmla="*/ 1432211 w 3182692"/>
              <a:gd name="csY9" fmla="*/ 18288 h 18288"/>
              <a:gd name="csX10" fmla="*/ 859327 w 3182692"/>
              <a:gd name="csY10" fmla="*/ 18288 h 18288"/>
              <a:gd name="csX11" fmla="*/ 0 w 3182692"/>
              <a:gd name="csY11" fmla="*/ 18288 h 18288"/>
              <a:gd name="csX12" fmla="*/ 0 w 3182692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07727" y="-28"/>
                  <a:pt x="1273077" y="0"/>
                </a:cubicBezTo>
                <a:cubicBezTo>
                  <a:pt x="1538427" y="28"/>
                  <a:pt x="1698640" y="-12775"/>
                  <a:pt x="1909615" y="0"/>
                </a:cubicBezTo>
                <a:cubicBezTo>
                  <a:pt x="2120590" y="12775"/>
                  <a:pt x="2210293" y="-21823"/>
                  <a:pt x="2482500" y="0"/>
                </a:cubicBezTo>
                <a:cubicBezTo>
                  <a:pt x="2754708" y="21823"/>
                  <a:pt x="3004133" y="-28750"/>
                  <a:pt x="3182692" y="0"/>
                </a:cubicBezTo>
                <a:cubicBezTo>
                  <a:pt x="3183134" y="4516"/>
                  <a:pt x="3181865" y="12266"/>
                  <a:pt x="3182692" y="18288"/>
                </a:cubicBezTo>
                <a:cubicBezTo>
                  <a:pt x="2947402" y="22440"/>
                  <a:pt x="2876226" y="27191"/>
                  <a:pt x="2609807" y="18288"/>
                </a:cubicBezTo>
                <a:cubicBezTo>
                  <a:pt x="2343389" y="9385"/>
                  <a:pt x="2326689" y="25579"/>
                  <a:pt x="2068750" y="18288"/>
                </a:cubicBezTo>
                <a:cubicBezTo>
                  <a:pt x="1810811" y="10997"/>
                  <a:pt x="1713836" y="48219"/>
                  <a:pt x="1432211" y="18288"/>
                </a:cubicBezTo>
                <a:cubicBezTo>
                  <a:pt x="1150586" y="-11643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43108" y="-22426"/>
                  <a:pt x="387854" y="22949"/>
                  <a:pt x="572885" y="0"/>
                </a:cubicBezTo>
                <a:cubicBezTo>
                  <a:pt x="757916" y="-22949"/>
                  <a:pt x="923707" y="6797"/>
                  <a:pt x="1113942" y="0"/>
                </a:cubicBezTo>
                <a:cubicBezTo>
                  <a:pt x="1304177" y="-6797"/>
                  <a:pt x="1495991" y="20627"/>
                  <a:pt x="1686827" y="0"/>
                </a:cubicBezTo>
                <a:cubicBezTo>
                  <a:pt x="1877663" y="-20627"/>
                  <a:pt x="2170182" y="-20672"/>
                  <a:pt x="2323365" y="0"/>
                </a:cubicBezTo>
                <a:cubicBezTo>
                  <a:pt x="2476548" y="20672"/>
                  <a:pt x="2919164" y="6097"/>
                  <a:pt x="3182692" y="0"/>
                </a:cubicBezTo>
                <a:cubicBezTo>
                  <a:pt x="3183269" y="4624"/>
                  <a:pt x="3183511" y="11191"/>
                  <a:pt x="3182692" y="18288"/>
                </a:cubicBezTo>
                <a:cubicBezTo>
                  <a:pt x="3026065" y="-10849"/>
                  <a:pt x="2775006" y="23067"/>
                  <a:pt x="2546154" y="18288"/>
                </a:cubicBezTo>
                <a:cubicBezTo>
                  <a:pt x="2317302" y="13509"/>
                  <a:pt x="2168173" y="-8513"/>
                  <a:pt x="1845961" y="18288"/>
                </a:cubicBezTo>
                <a:cubicBezTo>
                  <a:pt x="1523749" y="45089"/>
                  <a:pt x="1450078" y="-844"/>
                  <a:pt x="1304904" y="18288"/>
                </a:cubicBezTo>
                <a:cubicBezTo>
                  <a:pt x="1159730" y="37420"/>
                  <a:pt x="942635" y="-10021"/>
                  <a:pt x="604711" y="18288"/>
                </a:cubicBezTo>
                <a:cubicBezTo>
                  <a:pt x="266787" y="46597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79963" y="2655918"/>
                <a:ext cx="5426014" cy="3700432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i="1" dirty="0"/>
                  <a:t>Example 10.6</a:t>
                </a:r>
                <a:r>
                  <a:rPr lang="en-US" sz="2000" dirty="0"/>
                  <a:t> (continued):</a:t>
                </a:r>
              </a:p>
              <a:p>
                <a:pPr lvl="1">
                  <a:spcAft>
                    <a:spcPts val="1000"/>
                  </a:spcAft>
                </a:pPr>
                <a:r>
                  <a:rPr lang="en-US" sz="2000" dirty="0"/>
                  <a:t>Assuming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𝑀𝐶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)=4</m:t>
                    </m:r>
                  </m:oMath>
                </a14:m>
                <a:r>
                  <a:rPr lang="en-US" sz="2000" dirty="0"/>
                  <a:t>, the </a:t>
                </a:r>
                <a:r>
                  <a:rPr lang="en-US" sz="2000" dirty="0" err="1"/>
                  <a:t>Lernex</a:t>
                </a:r>
                <a:r>
                  <a:rPr lang="en-US" sz="2000" dirty="0"/>
                  <a:t> Index becomes</a:t>
                </a:r>
              </a:p>
              <a:p>
                <a:pPr marL="12700" lvl="1" indent="0" algn="ctr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𝑀𝐶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  <m:r>
                      <a:rPr lang="en-US" sz="2000" b="0" i="1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sz="2000" b="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𝜀</m:t>
                            </m:r>
                          </m:e>
                          <m:sub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den>
                    </m:f>
                    <m:r>
                      <a:rPr lang="en-US" sz="2000" b="0" i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000" dirty="0"/>
                  <a:t> 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−4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</a:rPr>
                        <m:t>=−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num>
                                <m:den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10−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den>
                              </m:f>
                            </m:den>
                          </m:f>
                        </m:e>
                      </m:d>
                      <m:r>
                        <a:rPr lang="en-US" sz="20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marL="457200" lvl="1" indent="0">
                  <a:buNone/>
                </a:pPr>
                <a:endParaRPr lang="en-US" sz="2000" dirty="0"/>
              </a:p>
              <a:p>
                <a:pPr marL="457200" lvl="1" indent="0">
                  <a:buNone/>
                </a:pPr>
                <a:endParaRPr lang="en-US" sz="2000" dirty="0"/>
              </a:p>
              <a:p>
                <a:pPr marL="457200" lvl="1" indent="0">
                  <a:buNone/>
                </a:pP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79963" y="2655918"/>
                <a:ext cx="5426014" cy="3700432"/>
              </a:xfrm>
              <a:blipFill>
                <a:blip r:embed="rId3"/>
                <a:stretch>
                  <a:fillRect l="-1011" t="-1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6E8B6B-D0B6-3C45-BECF-78C73D1E3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39733" y="6356350"/>
            <a:ext cx="97561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63120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3500">
                <a:solidFill>
                  <a:srgbClr val="FFFFFF"/>
                </a:solidFill>
              </a:rPr>
              <a:t>The Lernex Index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607694" y="649480"/>
                <a:ext cx="5277514" cy="5889343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endParaRPr lang="en-US" sz="2400" i="1" dirty="0"/>
              </a:p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endParaRPr lang="en-US" sz="2400" i="1" dirty="0"/>
              </a:p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i="1" dirty="0"/>
                  <a:t>Example 10.6</a:t>
                </a:r>
                <a:r>
                  <a:rPr lang="en-US" sz="2400" dirty="0"/>
                  <a:t> (continued):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dirty="0"/>
                  <a:t>Rearranging terms,</a:t>
                </a:r>
              </a:p>
              <a:p>
                <a:pPr marL="4572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−4</m:t>
                          </m:r>
                        </m:num>
                        <m:den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r>
                        <a:rPr lang="en-US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10−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r>
                        <a:rPr lang="en-US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  <a:p>
                <a:pPr lvl="1">
                  <a:spcAft>
                    <a:spcPts val="500"/>
                  </a:spcAft>
                </a:pPr>
                <a:r>
                  <a:rPr lang="en-US" dirty="0"/>
                  <a:t>Which simplifies to</a:t>
                </a:r>
              </a:p>
              <a:p>
                <a:pPr marL="4572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−4=10−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  <a:p>
                <a:pPr lvl="1">
                  <a:spcAft>
                    <a:spcPts val="500"/>
                  </a:spcAft>
                </a:pPr>
                <a:r>
                  <a:rPr lang="en-US" dirty="0"/>
                  <a:t>And solving for price,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=$7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457200" lvl="1" indent="0">
                  <a:buNone/>
                </a:pPr>
                <a:endParaRPr lang="en-US" dirty="0"/>
              </a:p>
              <a:p>
                <a:pPr marL="457200" lvl="1" indent="0">
                  <a:buNone/>
                </a:pPr>
                <a:endParaRPr lang="en-US" dirty="0"/>
              </a:p>
              <a:p>
                <a:pPr marL="457200" lvl="1" indent="0">
                  <a:buNone/>
                </a:pPr>
                <a:endParaRPr lang="en-US" dirty="0"/>
              </a:p>
              <a:p>
                <a:pPr marL="457200" lvl="1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607694" y="649480"/>
                <a:ext cx="5277514" cy="5889343"/>
              </a:xfrm>
              <a:blipFill>
                <a:blip r:embed="rId2"/>
                <a:stretch>
                  <a:fillRect l="-16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ACFE3F-0A03-744C-95D6-05C4C95EA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44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81132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The Lernex Index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4C02E6-AB30-F84D-9C2A-7BF2C6DA3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370793" y="1984248"/>
            <a:ext cx="3086099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1000">
                <a:solidFill>
                  <a:srgbClr val="FFFFFF"/>
                </a:solidFill>
              </a:rPr>
              <a:t>Intermediate Microeconomic Theory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28699" y="2318196"/>
                <a:ext cx="7649475" cy="4245265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i="1" dirty="0"/>
                  <a:t>Example 10.7</a:t>
                </a:r>
                <a:r>
                  <a:rPr lang="en-US" sz="2400" dirty="0"/>
                  <a:t>: </a:t>
                </a:r>
                <a:r>
                  <a:rPr lang="en-US" sz="2400" i="1" dirty="0" err="1"/>
                  <a:t>Lernex</a:t>
                </a:r>
                <a:r>
                  <a:rPr lang="en-US" sz="2400" i="1" dirty="0"/>
                  <a:t> index with constant elasticity demand</a:t>
                </a:r>
                <a:r>
                  <a:rPr lang="en-US" sz="2400" dirty="0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dirty="0"/>
                  <a:t>Consider monopolist facing demand curve 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b="0" i="1">
                          <a:latin typeface="Cambria Math" panose="02040503050406030204" pitchFamily="18" charset="0"/>
                        </a:rPr>
                        <m:t>=5</m:t>
                      </m:r>
                      <m:sSup>
                        <m:s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sup>
                      </m:sSup>
                      <m:r>
                        <a:rPr lang="en-US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  <a:p>
                <a:pPr lvl="1">
                  <a:spcAft>
                    <a:spcPts val="500"/>
                  </a:spcAft>
                </a:pPr>
                <a:r>
                  <a:rPr lang="en-US" dirty="0"/>
                  <a:t>Assuming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𝑀𝐶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$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US" dirty="0"/>
                  <a:t>, the </a:t>
                </a:r>
                <a:r>
                  <a:rPr lang="en-US" dirty="0" err="1"/>
                  <a:t>Lernex</a:t>
                </a:r>
                <a:r>
                  <a:rPr lang="en-US" dirty="0"/>
                  <a:t> Index becomes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−4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en-US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28699" y="2318196"/>
                <a:ext cx="7649475" cy="4245265"/>
              </a:xfrm>
              <a:blipFill>
                <a:blip r:embed="rId2"/>
                <a:stretch>
                  <a:fillRect l="-11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FA988A-F577-A24C-8D25-797388CB6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45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4445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The Lernex Index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41873" y="1891970"/>
                <a:ext cx="7579850" cy="4109585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i="1" dirty="0"/>
                  <a:t>Example 10.7</a:t>
                </a:r>
                <a:r>
                  <a:rPr lang="en-US" sz="2000" dirty="0"/>
                  <a:t> (continued):</a:t>
                </a:r>
              </a:p>
              <a:p>
                <a:pPr lvl="1">
                  <a:spcAft>
                    <a:spcPts val="1500"/>
                  </a:spcAft>
                </a:pPr>
                <a:r>
                  <a:rPr lang="en-US" sz="2000" dirty="0"/>
                  <a:t>If demand curve is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𝑞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=5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/>
                  <a:t> (i.e.,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r>
                      <a:rPr lang="en-US" sz="20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=−2)</m:t>
                    </m:r>
                  </m:oMath>
                </a14:m>
                <a:r>
                  <a:rPr lang="en-US" sz="2000" dirty="0"/>
                  <a:t>,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−4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−2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695325" lvl="1" indent="0">
                  <a:spcAft>
                    <a:spcPts val="500"/>
                  </a:spcAft>
                  <a:buNone/>
                </a:pPr>
                <a:r>
                  <a:rPr lang="en-US" sz="2000" dirty="0"/>
                  <a:t>which simplifies to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−8=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000" dirty="0"/>
                  <a:t>, or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=$8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lvl="1">
                  <a:spcBef>
                    <a:spcPts val="1500"/>
                  </a:spcBef>
                  <a:spcAft>
                    <a:spcPts val="1000"/>
                  </a:spcAft>
                </a:pPr>
                <a:r>
                  <a:rPr lang="en-US" sz="2000" dirty="0"/>
                  <a:t>If demand function changes to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𝑞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=5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US" sz="2000" dirty="0"/>
                  <a:t>, </a:t>
                </a:r>
              </a:p>
              <a:p>
                <a:pPr marL="12700" lvl="1" indent="0" algn="ctr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20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2000" b="0" i="0">
                        <a:latin typeface="Cambria Math" panose="02040503050406030204" pitchFamily="18" charset="0"/>
                      </a:rPr>
                      <m:t>=$5.</m:t>
                    </m:r>
                  </m:oMath>
                </a14:m>
                <a:r>
                  <a:rPr lang="en-US" sz="2000" dirty="0"/>
                  <a:t> </a:t>
                </a:r>
              </a:p>
              <a:p>
                <a:pPr marL="687388" lvl="1" indent="0">
                  <a:spcAft>
                    <a:spcPts val="500"/>
                  </a:spcAft>
                  <a:buNone/>
                </a:pPr>
                <a:r>
                  <a:rPr lang="en-US" sz="2000" dirty="0">
                    <a:sym typeface="Wingdings" pitchFamily="2" charset="2"/>
                  </a:rPr>
                  <a:t>As demand becomes more elastic, price decreases.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41873" y="1891970"/>
                <a:ext cx="7579850" cy="4109585"/>
              </a:xfrm>
              <a:blipFill>
                <a:blip r:embed="rId2"/>
                <a:stretch>
                  <a:fillRect l="-7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FA988A-F577-A24C-8D25-797388CB6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46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89379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Inverse elasticity pricing rule (IEPR)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28699" y="2318197"/>
                <a:ext cx="7293023" cy="3683358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dirty="0"/>
                  <a:t>Using the </a:t>
                </a:r>
                <a:r>
                  <a:rPr lang="en-US" sz="2000" dirty="0" err="1"/>
                  <a:t>Lernex</a:t>
                </a:r>
                <a:r>
                  <a:rPr lang="en-US" sz="2000" dirty="0"/>
                  <a:t> index, and solving for price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𝑀𝐶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𝜀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den>
                    </m:f>
                    <m:r>
                      <a:rPr lang="en-US" sz="2000" b="0" i="1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000" dirty="0"/>
                  <a:t> </a:t>
                </a:r>
                <a:endParaRPr lang="en-US" sz="2000" dirty="0">
                  <a:sym typeface="Wingdings" pitchFamily="2" charset="2"/>
                </a:endParaRP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𝑀𝐶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den>
                          </m:f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marL="231775" indent="-231775">
                  <a:spcBef>
                    <a:spcPts val="500"/>
                  </a:spcBef>
                  <a:spcAft>
                    <a:spcPts val="500"/>
                  </a:spcAft>
                  <a:buNone/>
                </a:pPr>
                <a:r>
                  <a:rPr lang="en-US" sz="2000" dirty="0"/>
                  <a:t>which is known as the “inverse elasticity price rule” (IEPR)</a:t>
                </a:r>
              </a:p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i="1" dirty="0"/>
                  <a:t>Example</a:t>
                </a:r>
                <a:r>
                  <a:rPr lang="en-US" sz="2000" dirty="0"/>
                  <a:t>: If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𝑀𝐶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)=$4 </m:t>
                    </m:r>
                  </m:oMath>
                </a14:m>
                <a:r>
                  <a:rPr lang="en-US" sz="2000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2000" b="0" i="0">
                        <a:latin typeface="Cambria Math" panose="02040503050406030204" pitchFamily="18" charset="0"/>
                      </a:rPr>
                      <m:t>=−2, </m:t>
                    </m:r>
                  </m:oMath>
                </a14:m>
                <a:endParaRPr lang="en-US" sz="2000" dirty="0"/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den>
                          </m:f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f>
                            <m:f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=$8.</m:t>
                      </m:r>
                    </m:oMath>
                  </m:oMathPara>
                </a14:m>
                <a:endParaRPr lang="en-US" sz="2000" dirty="0"/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28699" y="2318197"/>
                <a:ext cx="7293023" cy="3683358"/>
              </a:xfrm>
              <a:blipFill>
                <a:blip r:embed="rId2"/>
                <a:stretch>
                  <a:fillRect l="-920" t="-4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7BD824-DF1F-4944-9299-63AF74AF9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47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13641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C790BE2-4E4F-4AAF-81A2-4A6F4885E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9143998" cy="685800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rgbClr val="00000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4"/>
            <a:ext cx="9144000" cy="6402581"/>
          </a:xfrm>
          <a:prstGeom prst="rect">
            <a:avLst/>
          </a:prstGeom>
          <a:gradFill>
            <a:gsLst>
              <a:gs pos="1000">
                <a:schemeClr val="accent1">
                  <a:lumMod val="75000"/>
                  <a:alpha val="59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12088DD-B1AD-40E0-8B86-1D87A2CCD9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140040" y="-1133192"/>
            <a:ext cx="6858001" cy="9124385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rgbClr val="000000">
                  <a:alpha val="28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71072" y="0"/>
            <a:ext cx="4572001" cy="6858000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chemeClr val="accent1">
                  <a:lumMod val="75000"/>
                  <a:alpha val="5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C395952-4E26-45A2-8756-2ADFD6E53C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3"/>
            <a:ext cx="9137153" cy="6871922"/>
          </a:xfrm>
          <a:prstGeom prst="rect">
            <a:avLst/>
          </a:prstGeom>
          <a:gradFill>
            <a:gsLst>
              <a:gs pos="13000">
                <a:srgbClr val="000000">
                  <a:alpha val="35000"/>
                </a:srgbClr>
              </a:gs>
              <a:gs pos="99000">
                <a:schemeClr val="accent1">
                  <a:lumMod val="75000"/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4734BADF-9461-4621-B112-2D7BABEA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0784" y="4049"/>
            <a:ext cx="7662432" cy="4729040"/>
          </a:xfrm>
          <a:custGeom>
            <a:avLst/>
            <a:gdLst>
              <a:gd name="connsiteX0" fmla="*/ 0 w 10216576"/>
              <a:gd name="connsiteY0" fmla="*/ 0 h 4729040"/>
              <a:gd name="connsiteX1" fmla="*/ 10216576 w 10216576"/>
              <a:gd name="connsiteY1" fmla="*/ 0 h 4729040"/>
              <a:gd name="connsiteX2" fmla="*/ 10210268 w 10216576"/>
              <a:gd name="connsiteY2" fmla="*/ 124944 h 4729040"/>
              <a:gd name="connsiteX3" fmla="*/ 5108288 w 10216576"/>
              <a:gd name="connsiteY3" fmla="*/ 4729040 h 4729040"/>
              <a:gd name="connsiteX4" fmla="*/ 6309 w 10216576"/>
              <a:gd name="connsiteY4" fmla="*/ 124944 h 472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6576" h="4729040">
                <a:moveTo>
                  <a:pt x="0" y="0"/>
                </a:moveTo>
                <a:lnTo>
                  <a:pt x="10216576" y="0"/>
                </a:lnTo>
                <a:lnTo>
                  <a:pt x="10210268" y="124944"/>
                </a:lnTo>
                <a:cubicBezTo>
                  <a:pt x="9947637" y="2710997"/>
                  <a:pt x="7763635" y="4729040"/>
                  <a:pt x="5108288" y="4729040"/>
                </a:cubicBezTo>
                <a:cubicBezTo>
                  <a:pt x="2452942" y="4729040"/>
                  <a:pt x="268937" y="2710997"/>
                  <a:pt x="6309" y="124944"/>
                </a:cubicBezTo>
                <a:close/>
              </a:path>
            </a:pathLst>
          </a:custGeom>
          <a:gradFill>
            <a:gsLst>
              <a:gs pos="7000">
                <a:schemeClr val="accent1">
                  <a:lumMod val="50000"/>
                  <a:alpha val="4000"/>
                </a:schemeClr>
              </a:gs>
              <a:gs pos="99000">
                <a:schemeClr val="accent1">
                  <a:alpha val="2400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0019" y="1030406"/>
            <a:ext cx="6110785" cy="308124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2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Multiplant Monopoly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5378B4-73C3-6F48-942C-76A85131D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371600" y="1984248"/>
            <a:ext cx="30861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spcAft>
                <a:spcPts val="600"/>
              </a:spcAft>
            </a:pPr>
            <a:r>
              <a:rPr lang="en-US" sz="10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Intermediate Microeconomic Theory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4D790B8-6974-AE41-93D8-80751D46D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rgbClr val="FFFFFF"/>
                </a:solidFill>
              </a:rPr>
              <a:pPr defTabSz="914400">
                <a:spcAft>
                  <a:spcPts val="600"/>
                </a:spcAft>
              </a:pPr>
              <a:t>48</a:t>
            </a:fld>
            <a:endParaRPr lang="en-US" sz="1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593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Multiplant Monopoly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pPr>
                  <a:spcBef>
                    <a:spcPts val="500"/>
                  </a:spcBef>
                </a:pPr>
                <a:r>
                  <a:rPr lang="en-US" sz="2400" dirty="0"/>
                  <a:t>Consider a monopoly producing in two plants (factories),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is the output produced in plant 1,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is the output produced in plant 2,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represents total output across plants.</a:t>
                </a:r>
              </a:p>
              <a:p>
                <a:pPr>
                  <a:spcBef>
                    <a:spcPts val="1800"/>
                  </a:spcBef>
                  <a:spcAft>
                    <a:spcPts val="1800"/>
                  </a:spcAft>
                </a:pPr>
                <a:r>
                  <a:rPr lang="en-US" sz="2400" dirty="0"/>
                  <a:t>The monopolist maximizes the joint profits from both plants</a:t>
                </a:r>
              </a:p>
              <a:p>
                <a:pPr marL="0" indent="0">
                  <a:spcAft>
                    <a:spcPts val="12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2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2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20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2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𝑇𝑅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𝑇𝐶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</m:e>
                      </m:func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𝑇𝑅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𝑇𝐶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3500" dirty="0"/>
              </a:p>
              <a:p>
                <a:pPr marL="0" indent="0">
                  <a:spcAft>
                    <a:spcPts val="1200"/>
                  </a:spcAft>
                  <a:buNone/>
                </a:pPr>
                <a:endParaRPr lang="en-US" sz="1200" dirty="0"/>
              </a:p>
              <a:p>
                <a:pPr marL="977900" indent="0">
                  <a:spcAft>
                    <a:spcPts val="1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𝑇𝐶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𝑇𝐶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pPr marL="97790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𝑇𝐶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𝑇𝐶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04" t="-2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Left Brace 3">
            <a:extLst>
              <a:ext uri="{FF2B5EF4-FFF2-40B4-BE49-F238E27FC236}">
                <a16:creationId xmlns:a16="http://schemas.microsoft.com/office/drawing/2014/main" id="{2BF62556-AC59-2347-ABA9-07B28A6E44F2}"/>
              </a:ext>
            </a:extLst>
          </p:cNvPr>
          <p:cNvSpPr/>
          <p:nvPr/>
        </p:nvSpPr>
        <p:spPr>
          <a:xfrm rot="16200000">
            <a:off x="4112966" y="3327885"/>
            <a:ext cx="214446" cy="2373405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64786E40-D47F-3A46-B40C-0DC527B462BC}"/>
              </a:ext>
            </a:extLst>
          </p:cNvPr>
          <p:cNvSpPr/>
          <p:nvPr/>
        </p:nvSpPr>
        <p:spPr>
          <a:xfrm rot="16200000">
            <a:off x="6777992" y="3334437"/>
            <a:ext cx="214298" cy="2373405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F534B67-BECF-874A-9A18-EA4C5E67EDF4}"/>
                  </a:ext>
                </a:extLst>
              </p:cNvPr>
              <p:cNvSpPr txBox="1"/>
              <p:nvPr/>
            </p:nvSpPr>
            <p:spPr>
              <a:xfrm>
                <a:off x="4043156" y="4548777"/>
                <a:ext cx="4758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F534B67-BECF-874A-9A18-EA4C5E67ED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3156" y="4548777"/>
                <a:ext cx="475836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33FC553-D250-F549-9DF4-5A6B64D4F202}"/>
                  </a:ext>
                </a:extLst>
              </p:cNvPr>
              <p:cNvSpPr txBox="1"/>
              <p:nvPr/>
            </p:nvSpPr>
            <p:spPr>
              <a:xfrm>
                <a:off x="6680305" y="4542299"/>
                <a:ext cx="4811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33FC553-D250-F549-9DF4-5A6B64D4F2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0305" y="4542299"/>
                <a:ext cx="481157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9CB882E-BE03-D641-B149-91C1247D1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49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E0609EB-0F05-E242-B526-745EC41C9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</p:spTree>
    <p:extLst>
      <p:ext uri="{BB962C8B-B14F-4D97-AF65-F5344CB8AC3E}">
        <p14:creationId xmlns:p14="http://schemas.microsoft.com/office/powerpoint/2010/main" val="63409223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Multiplant Monopoly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652257"/>
                <a:ext cx="7886700" cy="4775680"/>
              </a:xfrm>
            </p:spPr>
            <p:txBody>
              <a:bodyPr>
                <a:normAutofit fontScale="70000" lnSpcReduction="20000"/>
              </a:bodyPr>
              <a:lstStyle/>
              <a:p>
                <a:pPr>
                  <a:lnSpc>
                    <a:spcPct val="110000"/>
                  </a:lnSpc>
                  <a:spcBef>
                    <a:spcPts val="500"/>
                  </a:spcBef>
                  <a:spcAft>
                    <a:spcPts val="1200"/>
                  </a:spcAft>
                </a:pPr>
                <a:r>
                  <a:rPr lang="en-US" sz="3100" dirty="0"/>
                  <a:t>Differentiating with respect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1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1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31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3100" dirty="0"/>
                  <a:t>, yields</a:t>
                </a:r>
              </a:p>
              <a:p>
                <a:pPr marL="0" indent="0">
                  <a:lnSpc>
                    <a:spcPct val="110000"/>
                  </a:lnSpc>
                  <a:spcBef>
                    <a:spcPts val="5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900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29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9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9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9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9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9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9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9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9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9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9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9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9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9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9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9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9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9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9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9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9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9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9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9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9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9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9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9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9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9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𝑇𝐶</m:t>
                              </m:r>
                            </m:e>
                            <m:sub>
                              <m:r>
                                <a:rPr lang="en-US" sz="29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9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9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9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9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9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9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9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9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9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9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900" dirty="0"/>
              </a:p>
              <a:p>
                <a:pPr>
                  <a:lnSpc>
                    <a:spcPct val="110000"/>
                  </a:lnSpc>
                  <a:spcBef>
                    <a:spcPts val="3500"/>
                  </a:spcBef>
                  <a:spcAft>
                    <a:spcPts val="1200"/>
                  </a:spcAft>
                </a:pPr>
                <a:r>
                  <a:rPr lang="en-US" sz="3100" dirty="0"/>
                  <a:t>And differentiating with respect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1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1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31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3100" dirty="0"/>
                  <a:t>,</a:t>
                </a:r>
              </a:p>
              <a:p>
                <a:pPr marL="0" indent="0">
                  <a:lnSpc>
                    <a:spcPct val="110000"/>
                  </a:lnSpc>
                  <a:spcBef>
                    <a:spcPts val="5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900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29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9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9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9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9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9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9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9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9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9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9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29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9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𝑇𝐶</m:t>
                              </m:r>
                            </m:e>
                            <m:sub>
                              <m:r>
                                <a:rPr lang="en-US" sz="29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9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9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29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900" dirty="0"/>
              </a:p>
              <a:p>
                <a:pPr>
                  <a:lnSpc>
                    <a:spcPct val="110000"/>
                  </a:lnSpc>
                  <a:spcBef>
                    <a:spcPts val="4700"/>
                  </a:spcBef>
                </a:pPr>
                <a:r>
                  <a:rPr lang="en-US" sz="3100" dirty="0"/>
                  <a:t>In the </a:t>
                </a:r>
                <a:r>
                  <a:rPr lang="en-US" sz="3100"/>
                  <a:t>special case that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𝑀𝑅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dirty="0"/>
              </a:p>
              <a:p>
                <a:pPr>
                  <a:lnSpc>
                    <a:spcPct val="110000"/>
                  </a:lnSpc>
                  <a:spcBef>
                    <a:spcPts val="1100"/>
                  </a:spcBef>
                  <a:spcAft>
                    <a:spcPts val="600"/>
                  </a:spcAft>
                </a:pPr>
                <a:r>
                  <a:rPr lang="en-US" sz="3100" dirty="0"/>
                  <a:t>The multiplant monopoly maximizes its joint profits at</a:t>
                </a:r>
              </a:p>
              <a:p>
                <a:pPr marL="0" indent="0">
                  <a:lnSpc>
                    <a:spcPct val="110000"/>
                  </a:lnSpc>
                  <a:spcBef>
                    <a:spcPts val="5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𝑀𝑅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652257"/>
                <a:ext cx="7886700" cy="4775680"/>
              </a:xfrm>
              <a:blipFill>
                <a:blip r:embed="rId2"/>
                <a:stretch>
                  <a:fillRect l="-850" t="-15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eft Brace 7">
            <a:extLst>
              <a:ext uri="{FF2B5EF4-FFF2-40B4-BE49-F238E27FC236}">
                <a16:creationId xmlns:a16="http://schemas.microsoft.com/office/drawing/2014/main" id="{8AE5E34F-943B-9D48-8532-D7FA96F52BDB}"/>
              </a:ext>
            </a:extLst>
          </p:cNvPr>
          <p:cNvSpPr/>
          <p:nvPr/>
        </p:nvSpPr>
        <p:spPr>
          <a:xfrm rot="16200000">
            <a:off x="3837556" y="1705397"/>
            <a:ext cx="105185" cy="2373405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4A41A10-7897-C846-BC88-73A68CE1A594}"/>
                  </a:ext>
                </a:extLst>
              </p:cNvPr>
              <p:cNvSpPr txBox="1"/>
              <p:nvPr/>
            </p:nvSpPr>
            <p:spPr>
              <a:xfrm>
                <a:off x="3658809" y="2914808"/>
                <a:ext cx="68025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4A41A10-7897-C846-BC88-73A68CE1A5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8809" y="2914808"/>
                <a:ext cx="680250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Left Brace 9">
            <a:extLst>
              <a:ext uri="{FF2B5EF4-FFF2-40B4-BE49-F238E27FC236}">
                <a16:creationId xmlns:a16="http://schemas.microsoft.com/office/drawing/2014/main" id="{37A4C319-5B61-3E4D-AA71-C3C05AB3A8DC}"/>
              </a:ext>
            </a:extLst>
          </p:cNvPr>
          <p:cNvSpPr/>
          <p:nvPr/>
        </p:nvSpPr>
        <p:spPr>
          <a:xfrm rot="16200000">
            <a:off x="5890647" y="2349391"/>
            <a:ext cx="98378" cy="1085416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6C48528-5EB6-3D49-8B9D-823223ED9FB9}"/>
                  </a:ext>
                </a:extLst>
              </p:cNvPr>
              <p:cNvSpPr txBox="1"/>
              <p:nvPr/>
            </p:nvSpPr>
            <p:spPr>
              <a:xfrm>
                <a:off x="5608139" y="2917614"/>
                <a:ext cx="6610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6C48528-5EB6-3D49-8B9D-823223ED9F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8139" y="2917614"/>
                <a:ext cx="661078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Left Brace 11">
            <a:extLst>
              <a:ext uri="{FF2B5EF4-FFF2-40B4-BE49-F238E27FC236}">
                <a16:creationId xmlns:a16="http://schemas.microsoft.com/office/drawing/2014/main" id="{276FCAC2-0F10-AC41-992F-2F4858287913}"/>
              </a:ext>
            </a:extLst>
          </p:cNvPr>
          <p:cNvSpPr/>
          <p:nvPr/>
        </p:nvSpPr>
        <p:spPr>
          <a:xfrm rot="16200000">
            <a:off x="3840957" y="3301390"/>
            <a:ext cx="98378" cy="2373405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B0037C9-0797-DF4E-8BDF-A3AC150D6770}"/>
                  </a:ext>
                </a:extLst>
              </p:cNvPr>
              <p:cNvSpPr txBox="1"/>
              <p:nvPr/>
            </p:nvSpPr>
            <p:spPr>
              <a:xfrm>
                <a:off x="3645555" y="4500952"/>
                <a:ext cx="68557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B0037C9-0797-DF4E-8BDF-A3AC150D67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5555" y="4500952"/>
                <a:ext cx="685572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Left Brace 13">
            <a:extLst>
              <a:ext uri="{FF2B5EF4-FFF2-40B4-BE49-F238E27FC236}">
                <a16:creationId xmlns:a16="http://schemas.microsoft.com/office/drawing/2014/main" id="{82450AE9-9FC4-E743-89F8-E2442EFE9CBA}"/>
              </a:ext>
            </a:extLst>
          </p:cNvPr>
          <p:cNvSpPr/>
          <p:nvPr/>
        </p:nvSpPr>
        <p:spPr>
          <a:xfrm rot="16200000">
            <a:off x="5835409" y="3934939"/>
            <a:ext cx="98378" cy="1085416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7892919-ED1C-D549-B558-F6D93DC7BAD2}"/>
                  </a:ext>
                </a:extLst>
              </p:cNvPr>
              <p:cNvSpPr txBox="1"/>
              <p:nvPr/>
            </p:nvSpPr>
            <p:spPr>
              <a:xfrm>
                <a:off x="5568381" y="4490506"/>
                <a:ext cx="6664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7892919-ED1C-D549-B558-F6D93DC7BA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8381" y="4490506"/>
                <a:ext cx="666401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FAA9009B-01C6-4945-B973-4C9F2AE3B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50</a:t>
            </a:fld>
            <a:endParaRPr lang="en-US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3485A1E9-6F5B-2A41-A725-8922238F6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</p:spTree>
    <p:extLst>
      <p:ext uri="{BB962C8B-B14F-4D97-AF65-F5344CB8AC3E}">
        <p14:creationId xmlns:p14="http://schemas.microsoft.com/office/powerpoint/2010/main" val="166528129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Multiplant Monopoly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40279" y="1891970"/>
                <a:ext cx="7996687" cy="4526017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1500"/>
                  </a:spcAft>
                </a:pPr>
                <a:r>
                  <a:rPr lang="en-US" sz="2400" dirty="0"/>
                  <a:t>When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, </a:t>
                </a:r>
                <a:endParaRPr lang="en-US" sz="2400" i="1" dirty="0">
                  <a:latin typeface="Cambria Math" panose="02040503050406030204" pitchFamily="18" charset="0"/>
                </a:endParaRPr>
              </a:p>
              <a:p>
                <a:pPr marL="0" indent="0">
                  <a:spcBef>
                    <a:spcPts val="500"/>
                  </a:spcBef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𝑀𝑅</m:t>
                      </m:r>
                      <m:r>
                        <a:rPr lang="en-US" sz="2400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dirty="0"/>
              </a:p>
              <a:p>
                <a:pPr lvl="1">
                  <a:spcBef>
                    <a:spcPts val="1000"/>
                  </a:spcBef>
                  <a:spcAft>
                    <a:spcPts val="1000"/>
                  </a:spcAft>
                </a:pPr>
                <a:r>
                  <a:rPr lang="en-US" dirty="0"/>
                  <a:t>This occurs when prices are affected to the same extent when either plant increases its productions, if </a:t>
                </a:r>
                <a14:m>
                  <m:oMath xmlns:m="http://schemas.openxmlformats.org/officeDocument/2006/math">
                    <m:r>
                      <a:rPr lang="en-US" b="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>
                        <a:latin typeface="Cambria Math" panose="02040503050406030204" pitchFamily="18" charset="0"/>
                      </a:rPr>
                      <m:t>=300−</m:t>
                    </m:r>
                    <m:sSub>
                      <m:sSubPr>
                        <m:ctrlPr>
                          <a:rPr lang="en-US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dirty="0"/>
                  <a:t>The </a:t>
                </a:r>
                <a:r>
                  <a:rPr lang="en-US" dirty="0" err="1"/>
                  <a:t>multiplant</a:t>
                </a:r>
                <a:r>
                  <a:rPr lang="en-US" dirty="0"/>
                  <a:t> monopoly only needs to equate marginal costs across plants.</a:t>
                </a:r>
              </a:p>
              <a:p>
                <a:pPr>
                  <a:spcBef>
                    <a:spcPts val="500"/>
                  </a:spcBef>
                  <a:spcAft>
                    <a:spcPts val="1200"/>
                  </a:spcAft>
                </a:pP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40279" y="1891970"/>
                <a:ext cx="7996687" cy="4526017"/>
              </a:xfrm>
              <a:blipFill>
                <a:blip r:embed="rId2"/>
                <a:stretch>
                  <a:fillRect l="-9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FAA9009B-01C6-4945-B973-4C9F2AE3B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51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09099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Multiplant Monopoly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28699" y="2318196"/>
                <a:ext cx="7494199" cy="4245265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1500"/>
                  </a:spcAft>
                </a:pPr>
                <a:r>
                  <a:rPr lang="en-US" sz="2400" dirty="0"/>
                  <a:t>When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/>
                  <a:t>, </a:t>
                </a:r>
              </a:p>
              <a:p>
                <a:pPr marL="0" indent="0"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𝑀𝑅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𝑀𝑅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dirty="0"/>
              </a:p>
              <a:p>
                <a:pPr lvl="1">
                  <a:spcBef>
                    <a:spcPts val="1000"/>
                  </a:spcBef>
                  <a:spcAft>
                    <a:spcPts val="1000"/>
                  </a:spcAft>
                </a:pPr>
                <a:r>
                  <a:rPr lang="en-US" dirty="0"/>
                  <a:t>This may occur if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=300−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0.5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.</a:t>
                </a:r>
              </a:p>
              <a:p>
                <a:pPr lvl="1">
                  <a:spcAft>
                    <a:spcPts val="1000"/>
                  </a:spcAft>
                </a:pPr>
                <a:r>
                  <a:rPr lang="en-US" dirty="0"/>
                  <a:t>The </a:t>
                </a:r>
                <a:r>
                  <a:rPr lang="en-US" dirty="0" err="1"/>
                  <a:t>multiplant</a:t>
                </a:r>
                <a:r>
                  <a:rPr lang="en-US" dirty="0"/>
                  <a:t> monopoly maximizes joint profits 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𝑀𝑅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𝑀𝑅</m:t>
                        </m:r>
                      </m:e>
                      <m:sub>
                        <m:r>
                          <a:rPr lang="en-US" b="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.</a:t>
                </a:r>
              </a:p>
              <a:p>
                <a:pPr>
                  <a:spcBef>
                    <a:spcPts val="500"/>
                  </a:spcBef>
                  <a:spcAft>
                    <a:spcPts val="1200"/>
                  </a:spcAft>
                </a:pP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28699" y="2318196"/>
                <a:ext cx="7494199" cy="4245265"/>
              </a:xfrm>
              <a:blipFill>
                <a:blip r:embed="rId2"/>
                <a:stretch>
                  <a:fillRect l="-11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FAA9009B-01C6-4945-B973-4C9F2AE3B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52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56687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Multiplant Monopoly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</p:spPr>
            <p:txBody>
              <a:bodyPr>
                <a:normAutofit fontScale="92500" lnSpcReduction="10000"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i="1" dirty="0">
                    <a:solidFill>
                      <a:srgbClr val="0070C0"/>
                    </a:solidFill>
                  </a:rPr>
                  <a:t>Example 10.8</a:t>
                </a:r>
                <a:r>
                  <a:rPr lang="en-US" dirty="0">
                    <a:solidFill>
                      <a:srgbClr val="0070C0"/>
                    </a:solidFill>
                  </a:rPr>
                  <a:t>:</a:t>
                </a:r>
                <a:r>
                  <a:rPr lang="en-US" dirty="0"/>
                  <a:t> </a:t>
                </a:r>
                <a:r>
                  <a:rPr lang="en-US" i="1" dirty="0"/>
                  <a:t>Multiplant Monopoly</a:t>
                </a:r>
                <a:r>
                  <a:rPr lang="en-US" dirty="0"/>
                  <a:t>.</a:t>
                </a:r>
              </a:p>
              <a:p>
                <a:pPr lvl="1"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dirty="0"/>
                  <a:t>Consider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=100−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=100−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/>
              </a:p>
              <a:p>
                <a:pPr lvl="1"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dirty="0"/>
                  <a:t>Assume the e monopolist operates 2 plants</a:t>
                </a:r>
              </a:p>
              <a:p>
                <a:pPr lvl="2"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dirty="0"/>
                  <a:t>Plant 1 (US)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=5+12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+6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:pPr lvl="2"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dirty="0"/>
                  <a:t>Plant 2 (Chile)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𝑇𝐶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=5+1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:pPr lvl="1">
                  <a:lnSpc>
                    <a:spcPct val="110000"/>
                  </a:lnSpc>
                  <a:spcBef>
                    <a:spcPts val="1100"/>
                  </a:spcBef>
                </a:pPr>
                <a:r>
                  <a:rPr lang="en-US" dirty="0"/>
                  <a:t>The monopolist chooses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to maximize joint profits from both plants</a:t>
                </a:r>
              </a:p>
              <a:p>
                <a:pPr marL="457200" lvl="1" indent="0">
                  <a:lnSpc>
                    <a:spcPct val="110000"/>
                  </a:lnSpc>
                  <a:spcAft>
                    <a:spcPts val="24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0, 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≥0</m:t>
                              </m:r>
                            </m:lim>
                          </m:limLow>
                        </m:fName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100−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b="0" i="1" dirty="0">
                  <a:latin typeface="Cambria Math" panose="02040503050406030204" pitchFamily="18" charset="0"/>
                </a:endParaRPr>
              </a:p>
              <a:p>
                <a:pPr marL="3200400" lvl="1" indent="0">
                  <a:lnSpc>
                    <a:spcPct val="110000"/>
                  </a:lnSpc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100−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  <a:blipFill>
                <a:blip r:embed="rId2"/>
                <a:stretch>
                  <a:fillRect l="-1288" t="-2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Left Brace 3">
            <a:extLst>
              <a:ext uri="{FF2B5EF4-FFF2-40B4-BE49-F238E27FC236}">
                <a16:creationId xmlns:a16="http://schemas.microsoft.com/office/drawing/2014/main" id="{1EB3FE03-52B6-8C48-A20B-59ECF2BA07B2}"/>
              </a:ext>
            </a:extLst>
          </p:cNvPr>
          <p:cNvSpPr/>
          <p:nvPr/>
        </p:nvSpPr>
        <p:spPr>
          <a:xfrm rot="16200000">
            <a:off x="5629056" y="3567656"/>
            <a:ext cx="258034" cy="3485321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F254EFB-A9FF-C743-AED9-EF48CE70098C}"/>
                  </a:ext>
                </a:extLst>
              </p:cNvPr>
              <p:cNvSpPr txBox="1"/>
              <p:nvPr/>
            </p:nvSpPr>
            <p:spPr>
              <a:xfrm>
                <a:off x="4866014" y="5353877"/>
                <a:ext cx="187870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F254EFB-A9FF-C743-AED9-EF48CE7009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6014" y="5353877"/>
                <a:ext cx="1878707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C23BE4E-EEC5-A04A-AD78-AE6C46351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53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3D1AD5F3-D314-E343-B068-F477BE190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905BFE12-38DF-EF4E-8D5B-4A319C79BD12}"/>
              </a:ext>
            </a:extLst>
          </p:cNvPr>
          <p:cNvSpPr/>
          <p:nvPr/>
        </p:nvSpPr>
        <p:spPr>
          <a:xfrm rot="16200000">
            <a:off x="5662188" y="4369413"/>
            <a:ext cx="258034" cy="3485321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9B5159B-D114-8443-B51D-2B3576E60825}"/>
                  </a:ext>
                </a:extLst>
              </p:cNvPr>
              <p:cNvSpPr txBox="1"/>
              <p:nvPr/>
            </p:nvSpPr>
            <p:spPr>
              <a:xfrm>
                <a:off x="4899146" y="6155634"/>
                <a:ext cx="187870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9B5159B-D114-8443-B51D-2B3576E608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9146" y="6155634"/>
                <a:ext cx="1878707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0507296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Multiplant Monopoly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59125" y="1794294"/>
                <a:ext cx="7562597" cy="4207261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i="1" dirty="0"/>
                  <a:t>Example 10.8 </a:t>
                </a:r>
                <a:r>
                  <a:rPr lang="en-US" sz="2000" dirty="0"/>
                  <a:t>(continued):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Differentiating with respect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,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>
                          <a:latin typeface="Cambria Math" panose="02040503050406030204" pitchFamily="18" charset="0"/>
                        </a:rPr>
                        <m:t>100−</m:t>
                      </m:r>
                      <m:sSub>
                        <m:sSub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>
                          <a:latin typeface="Cambria Math" panose="02040503050406030204" pitchFamily="18" charset="0"/>
                        </a:rPr>
                        <m:t>−12−12</m:t>
                      </m:r>
                      <m:sSub>
                        <m:sSub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=0,</m:t>
                      </m:r>
                    </m:oMath>
                  </m:oMathPara>
                </a14:m>
                <a:endParaRPr lang="en-US" sz="2000" b="0" dirty="0"/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88−14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−2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44−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Similarly, differentiating total profits with respect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,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100−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6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b="0" i="1" dirty="0">
                  <a:latin typeface="Cambria Math" panose="02040503050406030204" pitchFamily="18" charset="0"/>
                </a:endParaRPr>
              </a:p>
              <a:p>
                <a:pPr marL="12700" lvl="1" indent="0" algn="ctr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2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8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=0,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9125" y="1794294"/>
                <a:ext cx="7562597" cy="4207261"/>
              </a:xfrm>
              <a:blipFill>
                <a:blip r:embed="rId2"/>
                <a:stretch>
                  <a:fillRect l="-7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681BCD-BC04-6B4E-BE87-7AC5F1403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54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28958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Multiplant Monopoly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4509" y="1590740"/>
                <a:ext cx="7977213" cy="5229815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i="1" dirty="0"/>
                  <a:t>Example 10.8 </a:t>
                </a:r>
                <a:r>
                  <a:rPr lang="en-US" sz="2000" dirty="0"/>
                  <a:t>(continued):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Inserting the result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 into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, we obtain</a:t>
                </a:r>
              </a:p>
              <a:p>
                <a:pPr marL="4572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44−</m:t>
                          </m:r>
                          <m:sSub>
                            <m:sSub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44−</m:t>
                          </m:r>
                          <m:d>
                            <m:d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b="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>
                                      <a:latin typeface="Cambria Math" panose="02040503050406030204" pitchFamily="18" charset="0"/>
                                    </a:rPr>
                                    <m:t>41−</m:t>
                                  </m:r>
                                  <m:sSub>
                                    <m:sSubPr>
                                      <m:ctrlPr>
                                        <a:rPr lang="en-US" sz="2000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000" b="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000" b="0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695325" lvl="1" indent="0">
                  <a:spcAft>
                    <a:spcPts val="500"/>
                  </a:spcAft>
                  <a:buNone/>
                </a:pPr>
                <a:r>
                  <a:rPr lang="en-US" sz="2000" dirty="0"/>
                  <a:t>which simplifies to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7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135−</m:t>
                        </m:r>
                        <m:sSub>
                          <m:sSubPr>
                            <m:ctrlPr>
                              <a:rPr lang="en-US" sz="2000" b="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000" dirty="0"/>
                  <a:t>, yielding an optimal production in the US plant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r>
                  <a:rPr lang="en-US" sz="2000" dirty="0"/>
                  <a:t> units.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The optimal production in the Chilean plant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2000" b="0" i="1">
                        <a:latin typeface="Cambria Math" panose="02040503050406030204" pitchFamily="18" charset="0"/>
                      </a:rPr>
                      <m:t>=9</m:t>
                    </m:r>
                  </m:oMath>
                </a14:m>
                <a:r>
                  <a:rPr lang="en-US" sz="2000" dirty="0"/>
                  <a:t> units.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Aggregate output is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>
                        <a:latin typeface="Cambria Math" panose="02040503050406030204" pitchFamily="18" charset="0"/>
                      </a:rPr>
                      <m:t>=5+9=14</m:t>
                    </m:r>
                  </m:oMath>
                </a14:m>
                <a:r>
                  <a:rPr lang="en-US" sz="2000" dirty="0"/>
                  <a:t> units.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In summary, the monopoly produces a share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𝑄</m:t>
                        </m:r>
                      </m:den>
                    </m:f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  <m:r>
                      <a:rPr lang="en-US" sz="20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≅0.56</m:t>
                    </m:r>
                  </m:oMath>
                </a14:m>
                <a:r>
                  <a:rPr lang="en-US" sz="2000" dirty="0"/>
                  <a:t> in the US plant, and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𝑄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≅0.</m:t>
                    </m:r>
                    <m:r>
                      <a:rPr lang="en-US" sz="20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44</m:t>
                    </m:r>
                  </m:oMath>
                </a14:m>
                <a:r>
                  <a:rPr lang="en-US" sz="2000" dirty="0"/>
                  <a:t> in the Chilean plant.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4509" y="1590740"/>
                <a:ext cx="7977213" cy="5229815"/>
              </a:xfrm>
              <a:blipFill>
                <a:blip r:embed="rId2"/>
                <a:stretch>
                  <a:fillRect l="-688" r="-4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41B9BF-422D-E64B-9442-C5B871245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55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1641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Multiplant Monopoly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77971" y="1885278"/>
                <a:ext cx="7962180" cy="4765687"/>
              </a:xfrm>
            </p:spPr>
            <p:txBody>
              <a:bodyPr anchor="ctr">
                <a:noAutofit/>
              </a:bodyPr>
              <a:lstStyle/>
              <a:p>
                <a:pPr>
                  <a:spcBef>
                    <a:spcPts val="500"/>
                  </a:spcBef>
                  <a:spcAft>
                    <a:spcPts val="1200"/>
                  </a:spcAft>
                </a:pPr>
                <a:r>
                  <a:rPr lang="en-US" sz="2000" dirty="0"/>
                  <a:t>The analysis about how the </a:t>
                </a:r>
                <a:r>
                  <a:rPr lang="en-US" sz="2000" dirty="0" err="1"/>
                  <a:t>multiplant</a:t>
                </a:r>
                <a:r>
                  <a:rPr lang="en-US" sz="2000" dirty="0"/>
                  <a:t> monopolist determines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2000" dirty="0"/>
                  <a:t>, and how it distributes such production among its plants,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, is analogous to a “cartel” problem.</a:t>
                </a:r>
              </a:p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dirty="0"/>
                  <a:t>A cartel is a group of firms (equivalent to a monopolist with different plants) coordinating their production decisions to increase their joint profits.</a:t>
                </a:r>
              </a:p>
              <a:p>
                <a:pPr lvl="1">
                  <a:spcAft>
                    <a:spcPts val="600"/>
                  </a:spcAft>
                </a:pPr>
                <a:r>
                  <a:rPr lang="en-US" sz="2000" i="1" dirty="0"/>
                  <a:t>Example</a:t>
                </a:r>
                <a:r>
                  <a:rPr lang="en-US" sz="2000" dirty="0"/>
                  <a:t>: Organization of the Petroleum-Exporting Countries (OPEC).</a:t>
                </a:r>
              </a:p>
              <a:p>
                <a:pPr lvl="2">
                  <a:spcBef>
                    <a:spcPts val="0"/>
                  </a:spcBef>
                </a:pPr>
                <a:r>
                  <a:rPr lang="en-US" dirty="0"/>
                  <a:t>Some countries have a lower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𝑀𝐶</m:t>
                    </m:r>
                  </m:oMath>
                </a14:m>
                <a:r>
                  <a:rPr lang="en-US" dirty="0"/>
                  <a:t> (i.e., lower cost of extracting an additional barrel of oil), such as Saudi Arabia.</a:t>
                </a:r>
              </a:p>
              <a:p>
                <a:pPr lvl="2"/>
                <a:r>
                  <a:rPr lang="en-US" dirty="0"/>
                  <a:t>Other countries have higher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C, such as Angola o Venezuela.</a:t>
                </a:r>
              </a:p>
              <a:p>
                <a:pPr lvl="2"/>
                <a:r>
                  <a:rPr lang="en-US" dirty="0"/>
                  <a:t>They coordinate their total production and distribute it among the cartel participants.</a:t>
                </a:r>
              </a:p>
              <a:p>
                <a:pPr marL="0" indent="0">
                  <a:spcBef>
                    <a:spcPts val="500"/>
                  </a:spcBef>
                  <a:buNone/>
                </a:pP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7971" y="1885278"/>
                <a:ext cx="7962180" cy="4765687"/>
              </a:xfrm>
              <a:blipFill>
                <a:blip r:embed="rId2"/>
                <a:stretch>
                  <a:fillRect l="-689" r="-5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FAA9009B-01C6-4945-B973-4C9F2AE3B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56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48528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D2C4BFA1-2075-4901-9E24-E41D1FDD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66612" y="1231011"/>
            <a:ext cx="7426997" cy="4395978"/>
            <a:chOff x="1155481" y="498348"/>
            <a:chExt cx="9902663" cy="5861304"/>
          </a:xfrm>
        </p:grpSpPr>
        <p:sp>
          <p:nvSpPr>
            <p:cNvPr id="18" name="Oval 5">
              <a:extLst>
                <a:ext uri="{FF2B5EF4-FFF2-40B4-BE49-F238E27FC236}">
                  <a16:creationId xmlns:a16="http://schemas.microsoft.com/office/drawing/2014/main" id="{985A7375-E3AF-4F5C-85AE-17E8832952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5481" y="498348"/>
              <a:ext cx="5861304" cy="5861304"/>
            </a:xfrm>
            <a:prstGeom prst="ellipse">
              <a:avLst/>
            </a:pr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F0307F65-8304-4FA8-A841-D4D7625411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196840" y="498348"/>
              <a:ext cx="5861304" cy="5861304"/>
            </a:xfrm>
            <a:prstGeom prst="ellipse">
              <a:avLst/>
            </a:pr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Oval 5">
              <a:extLst>
                <a:ext uri="{FF2B5EF4-FFF2-40B4-BE49-F238E27FC236}">
                  <a16:creationId xmlns:a16="http://schemas.microsoft.com/office/drawing/2014/main" id="{C8B8394C-136F-4E05-A002-D93A5E79CD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65348" y="498348"/>
              <a:ext cx="5861304" cy="5861304"/>
            </a:xfrm>
            <a:prstGeom prst="ellipse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053FB2EE-284F-4C87-AB3D-BBF87A9FA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743200"/>
            <a:ext cx="9144000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939654"/>
            <a:ext cx="6858000" cy="103589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000" b="1" kern="1200">
                <a:solidFill>
                  <a:schemeClr val="bg2"/>
                </a:solidFill>
                <a:latin typeface="+mj-lt"/>
                <a:ea typeface="+mj-ea"/>
                <a:cs typeface="+mj-cs"/>
              </a:rPr>
              <a:t>Welfare Analysis under Monopoly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4613DD-E901-AD4A-AA41-40551D950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r>
              <a:rPr lang="en-US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Intermediate Microeconomic Theory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C70F82-6517-9048-88DC-81706D6E1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2A17F1C3-D8CF-D841-A262-BC1128EB65E3}" type="slidenum">
              <a:rPr lang="en-US">
                <a:solidFill>
                  <a:schemeClr val="tx1"/>
                </a:solidFill>
              </a:rPr>
              <a:pPr defTabSz="914400">
                <a:spcAft>
                  <a:spcPts val="600"/>
                </a:spcAft>
              </a:pPr>
              <a:t>57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4924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62114" y="0"/>
            <a:ext cx="3072908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486646" y="-3486043"/>
            <a:ext cx="2170709" cy="9144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673" y="348865"/>
            <a:ext cx="7288583" cy="1576446"/>
          </a:xfrm>
        </p:spPr>
        <p:txBody>
          <a:bodyPr anchor="ctr"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Welfare Analysis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7CBFA3-B260-F24E-AC25-7B17D1CE1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58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9B341C16-A855-A2CA-E4B1-CDAFF49C4C0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7393556"/>
              </p:ext>
            </p:extLst>
          </p:nvPr>
        </p:nvGraphicFramePr>
        <p:xfrm>
          <a:off x="483042" y="2615979"/>
          <a:ext cx="8195871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6727128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Welfare Analysis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746D05E-F899-7945-A42E-EB5911AE55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6761" y="1531665"/>
            <a:ext cx="3951190" cy="2947713"/>
          </a:xfr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2B2E23CC-21DE-EF41-9C84-4CDD34E68C8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03743909"/>
                  </p:ext>
                </p:extLst>
              </p:nvPr>
            </p:nvGraphicFramePr>
            <p:xfrm>
              <a:off x="947490" y="4903499"/>
              <a:ext cx="5976811" cy="12852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35430">
                      <a:extLst>
                        <a:ext uri="{9D8B030D-6E8A-4147-A177-3AD203B41FA5}">
                          <a16:colId xmlns:a16="http://schemas.microsoft.com/office/drawing/2014/main" val="2311935051"/>
                        </a:ext>
                      </a:extLst>
                    </a:gridCol>
                    <a:gridCol w="1997075">
                      <a:extLst>
                        <a:ext uri="{9D8B030D-6E8A-4147-A177-3AD203B41FA5}">
                          <a16:colId xmlns:a16="http://schemas.microsoft.com/office/drawing/2014/main" val="2330843200"/>
                        </a:ext>
                      </a:extLst>
                    </a:gridCol>
                    <a:gridCol w="1340168">
                      <a:extLst>
                        <a:ext uri="{9D8B030D-6E8A-4147-A177-3AD203B41FA5}">
                          <a16:colId xmlns:a16="http://schemas.microsoft.com/office/drawing/2014/main" val="724211671"/>
                        </a:ext>
                      </a:extLst>
                    </a:gridCol>
                    <a:gridCol w="1104138">
                      <a:extLst>
                        <a:ext uri="{9D8B030D-6E8A-4147-A177-3AD203B41FA5}">
                          <a16:colId xmlns:a16="http://schemas.microsoft.com/office/drawing/2014/main" val="1670680728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 sz="1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b="0" dirty="0">
                              <a:solidFill>
                                <a:schemeClr val="tx1"/>
                              </a:solidFill>
                            </a:rPr>
                            <a:t>Perfect Competition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b="0" dirty="0">
                              <a:solidFill>
                                <a:schemeClr val="tx1"/>
                              </a:solidFill>
                            </a:rPr>
                            <a:t>Monopoly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b="0" dirty="0">
                              <a:solidFill>
                                <a:schemeClr val="tx1"/>
                              </a:solidFill>
                            </a:rPr>
                            <a:t>Difference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635433"/>
                      </a:ext>
                    </a:extLst>
                  </a:tr>
                  <a:tr h="159053">
                    <a:tc>
                      <a:txBody>
                        <a:bodyPr/>
                        <a:lstStyle/>
                        <a:p>
                          <a:r>
                            <a:rPr lang="en-US" sz="1400" b="0" dirty="0">
                              <a:solidFill>
                                <a:schemeClr val="tx1"/>
                              </a:solidFill>
                            </a:rPr>
                            <a:t>Consumer Surplus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oMath>
                            </m:oMathPara>
                          </a14:m>
                          <a:endParaRPr lang="en-US" sz="1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lang="en-US" sz="1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oMath>
                            </m:oMathPara>
                          </a14:m>
                          <a:endParaRPr lang="en-US" sz="1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69341833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r>
                            <a:rPr lang="en-US" sz="1400" b="0" dirty="0">
                              <a:solidFill>
                                <a:schemeClr val="tx1"/>
                              </a:solidFill>
                            </a:rPr>
                            <a:t>Profits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en-US" sz="1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oMath>
                            </m:oMathPara>
                          </a14:m>
                          <a:endParaRPr lang="en-US" sz="1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oMath>
                            </m:oMathPara>
                          </a14:m>
                          <a:endParaRPr lang="en-US" sz="1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70529023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r>
                            <a:rPr lang="en-US" sz="1400" b="0" dirty="0">
                              <a:solidFill>
                                <a:schemeClr val="tx1"/>
                              </a:solidFill>
                            </a:rPr>
                            <a:t>Welfare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en-US" sz="1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oMath>
                            </m:oMathPara>
                          </a14:m>
                          <a:endParaRPr lang="en-US" sz="1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oMath>
                            </m:oMathPara>
                          </a14:m>
                          <a:endParaRPr lang="en-US" sz="1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4495607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2B2E23CC-21DE-EF41-9C84-4CDD34E68C8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03743909"/>
                  </p:ext>
                </p:extLst>
              </p:nvPr>
            </p:nvGraphicFramePr>
            <p:xfrm>
              <a:off x="947490" y="4903499"/>
              <a:ext cx="5976811" cy="12852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35430">
                      <a:extLst>
                        <a:ext uri="{9D8B030D-6E8A-4147-A177-3AD203B41FA5}">
                          <a16:colId xmlns:a16="http://schemas.microsoft.com/office/drawing/2014/main" val="2311935051"/>
                        </a:ext>
                      </a:extLst>
                    </a:gridCol>
                    <a:gridCol w="1997075">
                      <a:extLst>
                        <a:ext uri="{9D8B030D-6E8A-4147-A177-3AD203B41FA5}">
                          <a16:colId xmlns:a16="http://schemas.microsoft.com/office/drawing/2014/main" val="2330843200"/>
                        </a:ext>
                      </a:extLst>
                    </a:gridCol>
                    <a:gridCol w="1340168">
                      <a:extLst>
                        <a:ext uri="{9D8B030D-6E8A-4147-A177-3AD203B41FA5}">
                          <a16:colId xmlns:a16="http://schemas.microsoft.com/office/drawing/2014/main" val="724211671"/>
                        </a:ext>
                      </a:extLst>
                    </a:gridCol>
                    <a:gridCol w="1104138">
                      <a:extLst>
                        <a:ext uri="{9D8B030D-6E8A-4147-A177-3AD203B41FA5}">
                          <a16:colId xmlns:a16="http://schemas.microsoft.com/office/drawing/2014/main" val="1670680728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 sz="1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b="0" dirty="0">
                              <a:solidFill>
                                <a:schemeClr val="tx1"/>
                              </a:solidFill>
                            </a:rPr>
                            <a:t>Perfect Competition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b="0" dirty="0">
                              <a:solidFill>
                                <a:schemeClr val="tx1"/>
                              </a:solidFill>
                            </a:rPr>
                            <a:t>Monopoly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b="0" dirty="0">
                              <a:solidFill>
                                <a:schemeClr val="tx1"/>
                              </a:solidFill>
                            </a:rPr>
                            <a:t>Difference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635433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r>
                            <a:rPr lang="en-US" sz="1400" b="0" dirty="0">
                              <a:solidFill>
                                <a:schemeClr val="tx1"/>
                              </a:solidFill>
                            </a:rPr>
                            <a:t>Consumer Surplus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76582" t="-120000" r="-121519" b="-20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263208" t="-120000" r="-81132" b="-20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442529" t="-120000" r="1149" b="-208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69341833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r>
                            <a:rPr lang="en-US" sz="1400" b="0" dirty="0">
                              <a:solidFill>
                                <a:schemeClr val="tx1"/>
                              </a:solidFill>
                            </a:rPr>
                            <a:t>Profits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76582" t="-229167" r="-121519" b="-1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263208" t="-229167" r="-81132" b="-1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442529" t="-229167" r="1149" b="-11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70529023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r>
                            <a:rPr lang="en-US" sz="1400" b="0" dirty="0">
                              <a:solidFill>
                                <a:schemeClr val="tx1"/>
                              </a:solidFill>
                            </a:rPr>
                            <a:t>Welfare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76582" t="-329167" r="-121519" b="-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263208" t="-329167" r="-81132" b="-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442529" t="-329167" r="1149" b="-1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4495607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892C45DB-ED27-0A4A-808B-95854F5142EF}"/>
              </a:ext>
            </a:extLst>
          </p:cNvPr>
          <p:cNvSpPr txBox="1"/>
          <p:nvPr/>
        </p:nvSpPr>
        <p:spPr>
          <a:xfrm>
            <a:off x="6520070" y="5890564"/>
            <a:ext cx="239648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“Deadweight loss”</a:t>
            </a:r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1805A4F9-A1A4-2E4E-BBC6-6FE1A354EE29}"/>
              </a:ext>
            </a:extLst>
          </p:cNvPr>
          <p:cNvSpPr/>
          <p:nvPr/>
        </p:nvSpPr>
        <p:spPr>
          <a:xfrm>
            <a:off x="6605158" y="5929051"/>
            <a:ext cx="117169" cy="212008"/>
          </a:xfrm>
          <a:prstGeom prst="righ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E5B2A0-F2B1-2C45-AE40-F1C62C74B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59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10939BC2-3E54-2A47-85FE-81DAFDDE4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235118-6039-AF49-9B69-A545D2342DAA}"/>
              </a:ext>
            </a:extLst>
          </p:cNvPr>
          <p:cNvSpPr txBox="1"/>
          <p:nvPr/>
        </p:nvSpPr>
        <p:spPr>
          <a:xfrm>
            <a:off x="2660788" y="4369068"/>
            <a:ext cx="8799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Figure 10.3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736687E-3634-B14C-B16E-F0409F885499}"/>
              </a:ext>
            </a:extLst>
          </p:cNvPr>
          <p:cNvSpPr txBox="1"/>
          <p:nvPr/>
        </p:nvSpPr>
        <p:spPr>
          <a:xfrm>
            <a:off x="859259" y="4552939"/>
            <a:ext cx="8234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Table 10.1</a:t>
            </a:r>
          </a:p>
        </p:txBody>
      </p:sp>
    </p:spTree>
    <p:extLst>
      <p:ext uri="{BB962C8B-B14F-4D97-AF65-F5344CB8AC3E}">
        <p14:creationId xmlns:p14="http://schemas.microsoft.com/office/powerpoint/2010/main" val="120444423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Welfare Analysis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just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</a:t>
                </a:r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  <a:r>
                  <a:rPr lang="en-US" sz="2400" i="1" dirty="0">
                    <a:solidFill>
                      <a:srgbClr val="0070C0"/>
                    </a:solidFill>
                  </a:rPr>
                  <a:t>10.9</a:t>
                </a:r>
                <a:r>
                  <a:rPr lang="en-US" sz="2400" dirty="0">
                    <a:solidFill>
                      <a:srgbClr val="0070C0"/>
                    </a:solidFill>
                  </a:rPr>
                  <a:t>:</a:t>
                </a:r>
                <a:r>
                  <a:rPr lang="en-US" sz="2400" dirty="0"/>
                  <a:t> </a:t>
                </a:r>
                <a:r>
                  <a:rPr lang="en-US" sz="2400" i="1" dirty="0"/>
                  <a:t>Finding the deadweight loss of a monopoly</a:t>
                </a:r>
                <a:r>
                  <a:rPr lang="en-US" sz="2400" dirty="0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dirty="0"/>
                  <a:t>Consider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=10−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>
                    <a:latin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𝑀𝐶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=4.</m:t>
                    </m:r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 marL="457200" lvl="1" indent="0">
                  <a:spcAft>
                    <a:spcPts val="500"/>
                  </a:spcAft>
                  <a:buNone/>
                </a:pPr>
                <a:endParaRPr lang="en-US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6" t="-17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4EA93867-E59F-A74E-9C01-D9D4A21F9E2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43751083"/>
                  </p:ext>
                </p:extLst>
              </p:nvPr>
            </p:nvGraphicFramePr>
            <p:xfrm>
              <a:off x="1275106" y="2910524"/>
              <a:ext cx="6777126" cy="262280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522179">
                      <a:extLst>
                        <a:ext uri="{9D8B030D-6E8A-4147-A177-3AD203B41FA5}">
                          <a16:colId xmlns:a16="http://schemas.microsoft.com/office/drawing/2014/main" val="2485184510"/>
                        </a:ext>
                      </a:extLst>
                    </a:gridCol>
                    <a:gridCol w="3254947">
                      <a:extLst>
                        <a:ext uri="{9D8B030D-6E8A-4147-A177-3AD203B41FA5}">
                          <a16:colId xmlns:a16="http://schemas.microsoft.com/office/drawing/2014/main" val="107283920"/>
                        </a:ext>
                      </a:extLst>
                    </a:gridCol>
                  </a:tblGrid>
                  <a:tr h="250417">
                    <a:tc>
                      <a:txBody>
                        <a:bodyPr/>
                        <a:lstStyle/>
                        <a:p>
                          <a:r>
                            <a:rPr lang="en-US" sz="1800" b="0" dirty="0">
                              <a:solidFill>
                                <a:sysClr val="windowText" lastClr="000000"/>
                              </a:solidFill>
                            </a:rPr>
                            <a:t>Monopoly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b="0" dirty="0">
                              <a:solidFill>
                                <a:sysClr val="windowText" lastClr="000000"/>
                              </a:solidFill>
                            </a:rPr>
                            <a:t>Perfect Competition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99735073"/>
                      </a:ext>
                    </a:extLst>
                  </a:tr>
                  <a:tr h="2118260">
                    <a:tc>
                      <a:txBody>
                        <a:bodyPr/>
                        <a:lstStyle/>
                        <a:p>
                          <a:pPr marL="12700" lvl="2" indent="0">
                            <a:spcAft>
                              <a:spcPts val="500"/>
                            </a:spcAft>
                            <a:tabLst/>
                          </a:pP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1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p>
                                  <m:r>
                                    <a:rPr lang="en-US" sz="1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sup>
                              </m:sSup>
                              <m:r>
                                <a:rPr lang="en-US" sz="1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=3</m:t>
                              </m:r>
                            </m:oMath>
                          </a14:m>
                          <a:r>
                            <a:rPr lang="en-US" sz="1800" b="0" dirty="0">
                              <a:solidFill>
                                <a:sysClr val="windowText" lastClr="000000"/>
                              </a:solidFill>
                            </a:rPr>
                            <a:t> units</a:t>
                          </a:r>
                        </a:p>
                        <a:p>
                          <a:pPr marL="12700" lvl="2" indent="0"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sup>
                                </m:sSup>
                                <m:r>
                                  <a:rPr lang="en-US" sz="18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=$7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ysClr val="windowText" lastClr="000000"/>
                            </a:solidFill>
                          </a:endParaRPr>
                        </a:p>
                        <a:p>
                          <a:pPr marL="12700" lvl="2" indent="0"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𝐶𝑆</m:t>
                                    </m:r>
                                  </m:e>
                                  <m:sup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sup>
                                </m:sSup>
                                <m:r>
                                  <a:rPr lang="en-US" sz="18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d>
                                  <m:dPr>
                                    <m:ctrlP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10−7</m:t>
                                    </m:r>
                                  </m:e>
                                </m:d>
                                <m:r>
                                  <a:rPr lang="en-US" sz="18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3=$4.50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ysClr val="windowText" lastClr="000000"/>
                            </a:solidFill>
                          </a:endParaRPr>
                        </a:p>
                        <a:p>
                          <a:pPr marL="12700" lvl="2" indent="0"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𝜋</m:t>
                                    </m:r>
                                  </m:e>
                                  <m:sup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sup>
                                </m:sSup>
                                <m:r>
                                  <a:rPr lang="en-US" sz="18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d>
                                  <m:dPr>
                                    <m:ctrlP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×3</m:t>
                                    </m:r>
                                  </m:e>
                                </m:d>
                                <m:r>
                                  <a:rPr lang="en-US" sz="18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d>
                                  <m:dPr>
                                    <m:ctrlP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4×3</m:t>
                                    </m:r>
                                  </m:e>
                                </m:d>
                                <m:r>
                                  <a:rPr lang="en-US" sz="18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=$9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ysClr val="windowText" lastClr="000000"/>
                            </a:solidFill>
                          </a:endParaRPr>
                        </a:p>
                        <a:p>
                          <a:pPr lvl="1"/>
                          <a:endParaRPr lang="en-US" sz="1400" b="0" dirty="0">
                            <a:solidFill>
                              <a:sysClr val="windowText" lastClr="000000"/>
                            </a:solidFill>
                          </a:endParaRPr>
                        </a:p>
                        <a:p>
                          <a:pPr marL="12700" lvl="1" indent="0"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p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sup>
                                </m:sSup>
                                <m:r>
                                  <a:rPr lang="en-US" sz="18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𝐶𝑆</m:t>
                                    </m:r>
                                  </m:e>
                                  <m:sup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sup>
                                </m:sSup>
                                <m:r>
                                  <a:rPr lang="en-US" sz="18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𝜋</m:t>
                                    </m:r>
                                  </m:e>
                                  <m:sup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800" b="0" dirty="0">
                            <a:solidFill>
                              <a:sysClr val="windowText" lastClr="000000"/>
                            </a:solidFill>
                          </a:endParaRPr>
                        </a:p>
                        <a:p>
                          <a:pPr marL="461963" lvl="1" indent="0"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=4.5+9=$13.50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12700" lvl="2" indent="0">
                            <a:spcAft>
                              <a:spcPts val="500"/>
                            </a:spcAft>
                            <a:tabLst/>
                          </a:pP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1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p>
                                  <m:r>
                                    <a:rPr lang="en-US" sz="1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𝑃𝐶</m:t>
                                  </m:r>
                                </m:sup>
                              </m:sSup>
                              <m:r>
                                <a:rPr lang="en-US" sz="1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=6</m:t>
                              </m:r>
                            </m:oMath>
                          </a14:m>
                          <a:r>
                            <a:rPr lang="en-US" sz="1800" b="0" dirty="0">
                              <a:solidFill>
                                <a:sysClr val="windowText" lastClr="000000"/>
                              </a:solidFill>
                            </a:rPr>
                            <a:t> units</a:t>
                          </a:r>
                        </a:p>
                        <a:p>
                          <a:pPr marL="12700" lvl="2" indent="0"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𝑃𝐶</m:t>
                                    </m:r>
                                  </m:sup>
                                </m:sSup>
                                <m:r>
                                  <a:rPr lang="en-US" sz="18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=$4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ysClr val="windowText" lastClr="000000"/>
                            </a:solidFill>
                          </a:endParaRPr>
                        </a:p>
                        <a:p>
                          <a:pPr marL="12700" lvl="2" indent="0"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𝐶𝑆</m:t>
                                    </m:r>
                                  </m:e>
                                  <m:sup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𝑃𝐶</m:t>
                                    </m:r>
                                  </m:sup>
                                </m:sSup>
                                <m:r>
                                  <a:rPr lang="en-US" sz="18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d>
                                  <m:dPr>
                                    <m:ctrlP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10−4</m:t>
                                    </m:r>
                                  </m:e>
                                </m:d>
                                <m:r>
                                  <a:rPr lang="en-US" sz="18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6=$18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ysClr val="windowText" lastClr="000000"/>
                            </a:solidFill>
                          </a:endParaRPr>
                        </a:p>
                        <a:p>
                          <a:pPr marL="12700" lvl="2" indent="0"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𝜋</m:t>
                                    </m:r>
                                  </m:e>
                                  <m:sup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𝑃𝐶</m:t>
                                    </m:r>
                                  </m:sup>
                                </m:sSup>
                                <m:r>
                                  <a:rPr lang="en-US" sz="18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d>
                                  <m:dPr>
                                    <m:ctrlP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×6</m:t>
                                    </m:r>
                                  </m:e>
                                </m:d>
                                <m:r>
                                  <a:rPr lang="en-US" sz="18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d>
                                  <m:dPr>
                                    <m:ctrlP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4×6</m:t>
                                    </m:r>
                                  </m:e>
                                </m:d>
                                <m:r>
                                  <a:rPr lang="en-US" sz="18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=$0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ysClr val="windowText" lastClr="000000"/>
                            </a:solidFill>
                          </a:endParaRPr>
                        </a:p>
                        <a:p>
                          <a:endParaRPr lang="en-US" sz="1400" b="0" dirty="0">
                            <a:solidFill>
                              <a:sysClr val="windowText" lastClr="000000"/>
                            </a:solidFill>
                          </a:endParaRPr>
                        </a:p>
                        <a:p>
                          <a:pPr marL="12700" lvl="1" indent="0"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p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𝑃𝐶</m:t>
                                    </m:r>
                                  </m:sup>
                                </m:sSup>
                                <m:r>
                                  <a:rPr lang="en-US" sz="18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𝐶𝑆</m:t>
                                    </m:r>
                                  </m:e>
                                  <m:sup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𝑃𝐶</m:t>
                                    </m:r>
                                  </m:sup>
                                </m:sSup>
                                <m:r>
                                  <a:rPr lang="en-US" sz="18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𝜋</m:t>
                                    </m:r>
                                  </m:e>
                                  <m:sup>
                                    <m:r>
                                      <a:rPr lang="en-US" sz="1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𝑃𝐶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800" b="0" dirty="0">
                            <a:solidFill>
                              <a:sysClr val="windowText" lastClr="000000"/>
                            </a:solidFill>
                          </a:endParaRPr>
                        </a:p>
                        <a:p>
                          <a:pPr marL="515938" lvl="1" indent="0">
                            <a:buNone/>
                            <a:tabLst/>
                          </a:pPr>
                          <a:r>
                            <a:rPr lang="en-US" sz="1800" b="0" dirty="0">
                              <a:solidFill>
                                <a:sysClr val="windowText" lastClr="000000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1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=18+0=$18</m:t>
                              </m:r>
                            </m:oMath>
                          </a14:m>
                          <a:endParaRPr lang="en-US" sz="18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1343349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4EA93867-E59F-A74E-9C01-D9D4A21F9E2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43751083"/>
                  </p:ext>
                </p:extLst>
              </p:nvPr>
            </p:nvGraphicFramePr>
            <p:xfrm>
              <a:off x="1275106" y="2910524"/>
              <a:ext cx="6777126" cy="262280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522179">
                      <a:extLst>
                        <a:ext uri="{9D8B030D-6E8A-4147-A177-3AD203B41FA5}">
                          <a16:colId xmlns:a16="http://schemas.microsoft.com/office/drawing/2014/main" val="2485184510"/>
                        </a:ext>
                      </a:extLst>
                    </a:gridCol>
                    <a:gridCol w="3254947">
                      <a:extLst>
                        <a:ext uri="{9D8B030D-6E8A-4147-A177-3AD203B41FA5}">
                          <a16:colId xmlns:a16="http://schemas.microsoft.com/office/drawing/2014/main" val="107283920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r>
                            <a:rPr lang="en-US" sz="1800" b="0" dirty="0">
                              <a:solidFill>
                                <a:sysClr val="windowText" lastClr="000000"/>
                              </a:solidFill>
                            </a:rPr>
                            <a:t>Monopoly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b="0" dirty="0">
                              <a:solidFill>
                                <a:sysClr val="windowText" lastClr="000000"/>
                              </a:solidFill>
                            </a:rPr>
                            <a:t>Perfect Competition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99735073"/>
                      </a:ext>
                    </a:extLst>
                  </a:tr>
                  <a:tr h="225704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t="-17416" r="-920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08171" t="-17416" r="38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1343349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532F75F2-F58E-604F-8B8D-03B58FDF1428}"/>
                  </a:ext>
                </a:extLst>
              </p:cNvPr>
              <p:cNvSpPr/>
              <p:nvPr/>
            </p:nvSpPr>
            <p:spPr>
              <a:xfrm>
                <a:off x="2924746" y="5817157"/>
                <a:ext cx="4051494" cy="40113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p>
                          <m:r>
                            <a:rPr lang="en-US" sz="20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𝑃𝐶</m:t>
                          </m:r>
                        </m:sup>
                      </m:sSup>
                      <m:r>
                        <a:rPr lang="en-US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0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p>
                          <m:r>
                            <a:rPr lang="en-US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sup>
                      </m:sSup>
                      <m:r>
                        <a:rPr lang="en-US" sz="20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18−13.50=$4.50.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532F75F2-F58E-604F-8B8D-03B58FDF14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4746" y="5817157"/>
                <a:ext cx="4051494" cy="401135"/>
              </a:xfrm>
              <a:prstGeom prst="rect">
                <a:avLst/>
              </a:prstGeom>
              <a:blipFill>
                <a:blip r:embed="rId4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C0BCE7-17A8-6945-A140-C02C12A61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60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1C77CAA-3EAC-7441-842A-8F0D78787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</p:spTree>
    <p:extLst>
      <p:ext uri="{BB962C8B-B14F-4D97-AF65-F5344CB8AC3E}">
        <p14:creationId xmlns:p14="http://schemas.microsoft.com/office/powerpoint/2010/main" val="294729602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Welfare Analysis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E4922F-EC08-E94D-BBC8-E8C57C90E8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600" i="1" dirty="0">
                <a:solidFill>
                  <a:srgbClr val="0070C0"/>
                </a:solidFill>
              </a:rPr>
              <a:t>Example 10.9</a:t>
            </a:r>
            <a:r>
              <a:rPr lang="en-US" sz="2600" dirty="0"/>
              <a:t> (continued):</a:t>
            </a:r>
          </a:p>
          <a:p>
            <a:pPr lvl="1">
              <a:spcAft>
                <a:spcPts val="500"/>
              </a:spcAft>
            </a:pPr>
            <a:r>
              <a:rPr lang="en-US" sz="2000" dirty="0"/>
              <a:t>Deadweight loss under this monopoly is </a:t>
            </a:r>
          </a:p>
          <a:p>
            <a:pPr marL="0" indent="0">
              <a:spcBef>
                <a:spcPts val="500"/>
              </a:spcBef>
              <a:spcAft>
                <a:spcPts val="500"/>
              </a:spcAft>
              <a:buNone/>
            </a:pPr>
            <a:endParaRPr lang="en-US" sz="2600" i="1" dirty="0">
              <a:latin typeface="Cambria Math" panose="02040503050406030204" pitchFamily="18" charset="0"/>
            </a:endParaRPr>
          </a:p>
          <a:p>
            <a:pPr marL="457200" lvl="1" indent="0">
              <a:spcAft>
                <a:spcPts val="500"/>
              </a:spcAft>
              <a:buNone/>
            </a:pPr>
            <a:endParaRPr lang="en-US" i="1" dirty="0">
              <a:latin typeface="Cambria Math" panose="02040503050406030204" pitchFamily="18" charset="0"/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F216BEC6-7EFD-EC4C-B175-48B315421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61</a:t>
            </a:fld>
            <a:endParaRPr 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DEB27DBD-3D37-B843-8811-435EB2D13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86B54CE-45E0-264B-A663-13FD8A644CDE}"/>
                  </a:ext>
                </a:extLst>
              </p:cNvPr>
              <p:cNvSpPr txBox="1"/>
              <p:nvPr/>
            </p:nvSpPr>
            <p:spPr>
              <a:xfrm>
                <a:off x="2284254" y="2852817"/>
                <a:ext cx="6527556" cy="5533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𝐷𝑊𝐿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𝑀𝐶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𝑃𝐶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sup>
                          </m:sSup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$7−$4</m:t>
                          </m:r>
                        </m:e>
                      </m:d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6−3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=$4.50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86B54CE-45E0-264B-A663-13FD8A644C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4254" y="2852817"/>
                <a:ext cx="6527556" cy="553357"/>
              </a:xfrm>
              <a:prstGeom prst="rect">
                <a:avLst/>
              </a:prstGeom>
              <a:blipFill>
                <a:blip r:embed="rId3"/>
                <a:stretch>
                  <a:fillRect b="-2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Left Brace 15">
            <a:extLst>
              <a:ext uri="{FF2B5EF4-FFF2-40B4-BE49-F238E27FC236}">
                <a16:creationId xmlns:a16="http://schemas.microsoft.com/office/drawing/2014/main" id="{B6351F69-9FD2-A34A-8935-C0DFD3342FE7}"/>
              </a:ext>
            </a:extLst>
          </p:cNvPr>
          <p:cNvSpPr/>
          <p:nvPr/>
        </p:nvSpPr>
        <p:spPr>
          <a:xfrm rot="16200000">
            <a:off x="3881846" y="2759447"/>
            <a:ext cx="192981" cy="1366539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ADADBB8-5D0F-6F48-A9CE-110B66819E55}"/>
              </a:ext>
            </a:extLst>
          </p:cNvPr>
          <p:cNvSpPr txBox="1"/>
          <p:nvPr/>
        </p:nvSpPr>
        <p:spPr>
          <a:xfrm>
            <a:off x="3038982" y="3501547"/>
            <a:ext cx="18787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height</a:t>
            </a:r>
          </a:p>
        </p:txBody>
      </p:sp>
      <p:sp>
        <p:nvSpPr>
          <p:cNvPr id="18" name="Left Brace 17">
            <a:extLst>
              <a:ext uri="{FF2B5EF4-FFF2-40B4-BE49-F238E27FC236}">
                <a16:creationId xmlns:a16="http://schemas.microsoft.com/office/drawing/2014/main" id="{E15E4BA3-77D1-BC49-9B89-17B16FBE6DC5}"/>
              </a:ext>
            </a:extLst>
          </p:cNvPr>
          <p:cNvSpPr/>
          <p:nvPr/>
        </p:nvSpPr>
        <p:spPr>
          <a:xfrm rot="16200000">
            <a:off x="5043028" y="3014582"/>
            <a:ext cx="192982" cy="879295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6DA664-81D5-1944-A9A6-94EAAF64498C}"/>
              </a:ext>
            </a:extLst>
          </p:cNvPr>
          <p:cNvSpPr txBox="1"/>
          <p:nvPr/>
        </p:nvSpPr>
        <p:spPr>
          <a:xfrm>
            <a:off x="4210057" y="3501546"/>
            <a:ext cx="18787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base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11D10F6-B953-9945-AA93-A48748542167}"/>
              </a:ext>
            </a:extLst>
          </p:cNvPr>
          <p:cNvGrpSpPr/>
          <p:nvPr/>
        </p:nvGrpSpPr>
        <p:grpSpPr>
          <a:xfrm>
            <a:off x="974901" y="2826309"/>
            <a:ext cx="4693640" cy="3728072"/>
            <a:chOff x="974901" y="2826309"/>
            <a:chExt cx="4693640" cy="372807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E4AFB18-1B73-1842-8622-CA987DBD77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4901" y="2826309"/>
              <a:ext cx="4693640" cy="3415462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CB5DC96-1D4F-3A41-940E-2FBDA6517DDD}"/>
                </a:ext>
              </a:extLst>
            </p:cNvPr>
            <p:cNvSpPr txBox="1"/>
            <p:nvPr/>
          </p:nvSpPr>
          <p:spPr>
            <a:xfrm>
              <a:off x="1510349" y="6277382"/>
              <a:ext cx="8799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10.4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8676669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64EC53C-35C4-4E84-AFE2-A7D0818526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!!Rectangle">
            <a:extLst>
              <a:ext uri="{FF2B5EF4-FFF2-40B4-BE49-F238E27FC236}">
                <a16:creationId xmlns:a16="http://schemas.microsoft.com/office/drawing/2014/main" id="{9A3F5928-D955-456A-97B5-AA390B8CE9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89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purple pawn and a rolling dice">
            <a:extLst>
              <a:ext uri="{FF2B5EF4-FFF2-40B4-BE49-F238E27FC236}">
                <a16:creationId xmlns:a16="http://schemas.microsoft.com/office/drawing/2014/main" id="{9FC22C22-ED06-AB7A-C578-B7A16103D40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alphaModFix amt="35000"/>
          </a:blip>
          <a:srcRect l="6049" r="4949" b="-1"/>
          <a:stretch>
            <a:fillRect/>
          </a:stretch>
        </p:blipFill>
        <p:spPr>
          <a:xfrm>
            <a:off x="20" y="10"/>
            <a:ext cx="9143980" cy="68579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206" y="2271449"/>
            <a:ext cx="7259587" cy="284705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000" b="1">
                <a:solidFill>
                  <a:srgbClr val="FFFFFF"/>
                </a:solidFill>
              </a:rPr>
              <a:t>Advertising in Monopoly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658" y="806470"/>
            <a:ext cx="6340078" cy="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02A9E1-22E0-0242-B816-A9C26D558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79317" y="623907"/>
            <a:ext cx="2725443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r>
              <a:rPr lang="en-US" sz="1000" kern="1200">
                <a:solidFill>
                  <a:srgbClr val="FFFFFF"/>
                </a:solidFill>
                <a:latin typeface="Calibri" panose="020F0502020204030204"/>
                <a:ea typeface="+mn-ea"/>
                <a:cs typeface="+mn-cs"/>
              </a:rPr>
              <a:t>Intermediate Microeconomic Theory</a:t>
            </a:r>
          </a:p>
        </p:txBody>
      </p:sp>
      <p:sp>
        <p:nvSpPr>
          <p:cNvPr id="16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8715" y="2875093"/>
            <a:ext cx="10427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7800" y="3104388"/>
            <a:ext cx="68354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060" y="3619532"/>
            <a:ext cx="95786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45CCF9A-C8D6-E343-BEDA-41880AC2C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160417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2A17F1C3-D8CF-D841-A262-BC1128EB65E3}" type="slidenum">
              <a:rPr lang="en-US" sz="1000">
                <a:solidFill>
                  <a:srgbClr val="FFFFFF"/>
                </a:solidFill>
                <a:latin typeface="Calibri" panose="020F0502020204030204"/>
              </a:rPr>
              <a:pPr defTabSz="914400">
                <a:spcAft>
                  <a:spcPts val="600"/>
                </a:spcAft>
                <a:defRPr/>
              </a:pPr>
              <a:t>62</a:t>
            </a:fld>
            <a:endParaRPr lang="en-US" sz="1000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560606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Advertising in Monopoly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95223" y="1794294"/>
                <a:ext cx="7726499" cy="4207261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dirty="0"/>
                  <a:t>When investing in advertising, the monopolist faces a trade-off: advertising increases demand but it is costly.</a:t>
                </a:r>
              </a:p>
              <a:p>
                <a:pPr>
                  <a:spcBef>
                    <a:spcPts val="1100"/>
                  </a:spcBef>
                  <a:spcAft>
                    <a:spcPts val="500"/>
                  </a:spcAft>
                </a:pPr>
                <a:r>
                  <a:rPr lang="en-US" sz="2000" dirty="0"/>
                  <a:t>To find the profit-maximizing amount of advertising,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/>
                  <a:t>,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i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lim>
                          </m:limLow>
                        </m:fName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</m:func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𝑇𝑅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𝑇𝐶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>
                  <a:spcBef>
                    <a:spcPts val="1100"/>
                  </a:spcBef>
                  <a:spcAft>
                    <a:spcPts val="500"/>
                  </a:spcAft>
                </a:pPr>
                <a:r>
                  <a:rPr lang="en-US" sz="2000" dirty="0"/>
                  <a:t>We can rewrite this problem as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:r>
                  <a:rPr lang="en-US" sz="2000" dirty="0"/>
                  <a:t>                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lim>
                        </m:limLow>
                      </m:fName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</m:func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sz="20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𝑇𝐶</m:t>
                    </m:r>
                    <m:d>
                      <m:d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sz="2000" dirty="0"/>
              </a:p>
              <a:p>
                <a:pPr marL="2176463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e>
                      </m:d>
                      <m:r>
                        <a:rPr lang="en-U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𝑇𝐶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e>
                      </m:d>
                      <m:r>
                        <a:rPr lang="en-U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>
                  <a:spcBef>
                    <a:spcPts val="1100"/>
                  </a:spcBef>
                  <a:spcAft>
                    <a:spcPts val="500"/>
                  </a:spcAft>
                </a:pPr>
                <a:r>
                  <a:rPr lang="en-US" sz="2000" dirty="0"/>
                  <a:t>where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 represents the demand function (sales) which is decreasing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000" dirty="0"/>
                  <a:t>, and increasing in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/>
                  <a:t>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95223" y="1794294"/>
                <a:ext cx="7726499" cy="4207261"/>
              </a:xfrm>
              <a:blipFill>
                <a:blip r:embed="rId2"/>
                <a:stretch>
                  <a:fillRect l="-7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DEF522-4545-E44A-8417-223AF804F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63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77530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Advertising in Monopoly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4513" y="1885279"/>
                <a:ext cx="7977210" cy="4116276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dirty="0"/>
                  <a:t>Differentiating with respect to the amount of advertising A,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>
                          <a:latin typeface="Cambria Math" panose="02040503050406030204" pitchFamily="18" charset="0"/>
                        </a:rPr>
                        <m:t>𝑝</m:t>
                      </m:r>
                      <m:f>
                        <m:f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r>
                        <a:rPr lang="en-US" b="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𝑇𝐶</m:t>
                          </m:r>
                        </m:num>
                        <m:den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en-US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num>
                        <m:den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r>
                        <a:rPr lang="en-US" b="0" i="1">
                          <a:latin typeface="Cambria Math" panose="02040503050406030204" pitchFamily="18" charset="0"/>
                        </a:rPr>
                        <m:t>−1=0.</m:t>
                      </m:r>
                    </m:oMath>
                  </m:oMathPara>
                </a14:m>
                <a:endParaRPr lang="en-US" dirty="0"/>
              </a:p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dirty="0"/>
                  <a:t>Rearranging, 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𝑀𝐶</m:t>
                          </m:r>
                        </m:e>
                      </m:d>
                      <m:r>
                        <a:rPr lang="en-US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en-US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num>
                        <m:den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r>
                        <a:rPr lang="en-US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=1.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4513" y="1885279"/>
                <a:ext cx="7977210" cy="4116276"/>
              </a:xfrm>
              <a:blipFill>
                <a:blip r:embed="rId2"/>
                <a:stretch>
                  <a:fillRect l="-13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6B8358-FDDD-AD4F-8457-1424A3766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64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08979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Advertising in Monopoly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9729" y="1716657"/>
                <a:ext cx="7691994" cy="4284898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1000"/>
                  </a:spcAft>
                </a:pPr>
                <a:r>
                  <a:rPr lang="en-US" sz="2000" dirty="0"/>
                  <a:t>Let us define the advertising elasticity of demand,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2000" dirty="0"/>
                  <a:t>, as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% 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𝑖𝑛𝑐𝑟𝑒𝑎𝑠𝑒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% 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𝑖𝑛𝑐𝑟𝑒𝑎𝑠𝑒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l-GR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num>
                            <m:den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l-GR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dirty="0"/>
                  <a:t>In the case of a small change in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/>
                  <a:t>, the elasticity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2000" dirty="0"/>
                  <a:t> can be written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2000" b="0" i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den>
                    </m:f>
                    <m:r>
                      <a:rPr lang="en-US" sz="20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𝐴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den>
                    </m:f>
                  </m:oMath>
                </a14:m>
                <a:r>
                  <a:rPr lang="en-US" sz="2000" dirty="0"/>
                  <a:t>. </a:t>
                </a:r>
              </a:p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dirty="0"/>
                  <a:t>Rearranging, we find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𝐴</m:t>
                        </m:r>
                      </m:den>
                    </m:f>
                    <m:r>
                      <a:rPr lang="en-US" sz="200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den>
                    </m:f>
                    <m:r>
                      <a:rPr lang="en-US" sz="20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9729" y="1716657"/>
                <a:ext cx="7691994" cy="4284898"/>
              </a:xfrm>
              <a:blipFill>
                <a:blip r:embed="rId2"/>
                <a:stretch>
                  <a:fillRect l="-7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6B8358-FDDD-AD4F-8457-1424A3766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65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3617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Advertising in Monopoly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pPr>
                  <a:lnSpc>
                    <a:spcPct val="110000"/>
                  </a:lnSpc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dirty="0"/>
                  <a:t>Therefore, we can rewrite the profit-maximizing condition as</a:t>
                </a:r>
              </a:p>
              <a:p>
                <a:pPr marL="0" indent="0">
                  <a:lnSpc>
                    <a:spcPct val="110000"/>
                  </a:lnSpc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𝑀𝐶</m:t>
                          </m:r>
                        </m:e>
                      </m:d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=1.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10000"/>
                  </a:lnSpc>
                  <a:spcBef>
                    <a:spcPts val="500"/>
                  </a:spcBef>
                  <a:spcAft>
                    <a:spcPts val="500"/>
                  </a:spcAft>
                  <a:buNone/>
                </a:pPr>
                <a:endParaRPr lang="en-US" dirty="0"/>
              </a:p>
              <a:p>
                <a:pPr>
                  <a:lnSpc>
                    <a:spcPct val="110000"/>
                  </a:lnSpc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dirty="0"/>
                  <a:t>Dividing both sides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dirty="0"/>
                  <a:t> and rearranging, </a:t>
                </a:r>
              </a:p>
              <a:p>
                <a:pPr marL="0" indent="0">
                  <a:lnSpc>
                    <a:spcPct val="110000"/>
                  </a:lnSpc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𝑀𝐶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  <a:p>
                <a:pPr>
                  <a:lnSpc>
                    <a:spcPct val="110000"/>
                  </a:lnSpc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dirty="0"/>
                  <a:t>Dividing both sides by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, we find</a:t>
                </a:r>
              </a:p>
              <a:p>
                <a:pPr marL="0" indent="0">
                  <a:lnSpc>
                    <a:spcPct val="110000"/>
                  </a:lnSpc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𝑀𝐶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𝑝𝑞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04" t="-2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Left Brace 3">
            <a:extLst>
              <a:ext uri="{FF2B5EF4-FFF2-40B4-BE49-F238E27FC236}">
                <a16:creationId xmlns:a16="http://schemas.microsoft.com/office/drawing/2014/main" id="{FB979CB5-7F21-9948-BE58-2F73F4A24F21}"/>
              </a:ext>
            </a:extLst>
          </p:cNvPr>
          <p:cNvSpPr/>
          <p:nvPr/>
        </p:nvSpPr>
        <p:spPr>
          <a:xfrm rot="16200000">
            <a:off x="4641576" y="2613991"/>
            <a:ext cx="152400" cy="556594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BAEC1A2B-117E-4742-BCFC-DB0D02D6B934}"/>
                  </a:ext>
                </a:extLst>
              </p:cNvPr>
              <p:cNvSpPr/>
              <p:nvPr/>
            </p:nvSpPr>
            <p:spPr>
              <a:xfrm>
                <a:off x="4386471" y="2978500"/>
                <a:ext cx="715773" cy="4208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05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5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05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en-US" sz="105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5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sz="105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05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num>
                        <m:den>
                          <m:r>
                            <a:rPr lang="en-US" sz="105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05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BAEC1A2B-117E-4742-BCFC-DB0D02D6B9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6471" y="2978500"/>
                <a:ext cx="715773" cy="4208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34C07B-6AE1-C945-954E-036913280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66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CF1EFCF-F60B-234E-BBAC-206D7DD48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</p:spTree>
    <p:extLst>
      <p:ext uri="{BB962C8B-B14F-4D97-AF65-F5344CB8AC3E}">
        <p14:creationId xmlns:p14="http://schemas.microsoft.com/office/powerpoint/2010/main" val="4964740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79E27D9-03C7-44E2-9FF8-15D0C8506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297" y="502022"/>
            <a:ext cx="7266222" cy="800568"/>
          </a:xfrm>
        </p:spPr>
        <p:txBody>
          <a:bodyPr anchor="b">
            <a:normAutofit/>
          </a:bodyPr>
          <a:lstStyle/>
          <a:p>
            <a:r>
              <a:rPr lang="en-US" sz="3500" dirty="0"/>
              <a:t>Advertising in Monopoly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33244" y="1804612"/>
                <a:ext cx="8126083" cy="4484045"/>
              </a:xfrm>
            </p:spPr>
            <p:txBody>
              <a:bodyPr anchor="t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dirty="0"/>
                  <a:t>From the IERP, we know</a:t>
                </a:r>
              </a:p>
              <a:p>
                <a:pPr marL="0" indent="0" algn="ctr">
                  <a:spcBef>
                    <a:spcPts val="500"/>
                  </a:spcBef>
                  <a:spcAft>
                    <a:spcPts val="500"/>
                  </a:spcAft>
                  <a:buNone/>
                </a:pP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𝑀𝐶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  <m:r>
                      <a:rPr lang="en-US" sz="2000" b="0" i="1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𝜀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den>
                    </m:f>
                    <m:r>
                      <a:rPr lang="en-US" sz="2000" b="0" i="1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000" dirty="0"/>
              </a:p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dirty="0"/>
                  <a:t>Hence, </a:t>
                </a:r>
                <a:endParaRPr lang="en-US" sz="2000" i="1" dirty="0">
                  <a:latin typeface="Cambria Math" panose="02040503050406030204" pitchFamily="18" charset="0"/>
                </a:endParaRP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𝑝𝑞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𝑝𝑞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The right side represents the advertising-to-sales ratio. 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For two markets with the same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2000" dirty="0"/>
                  <a:t>, the advertising-to-sales ratio must be larger in the market where demand is more sensitive to advertising (higher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2000" dirty="0"/>
                  <a:t>).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3244" y="1804612"/>
                <a:ext cx="8126083" cy="4484045"/>
              </a:xfrm>
              <a:blipFill>
                <a:blip r:embed="rId2"/>
                <a:stretch>
                  <a:fillRect l="-675" t="-13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9144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028950" y="6400799"/>
            <a:ext cx="611504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58226E-A571-524E-BC9C-6D4517D24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67</a:t>
            </a:fld>
            <a:endParaRPr lang="en-US" sz="1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17466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79E27D9-03C7-44E2-9FF8-15D0C8506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297" y="502022"/>
            <a:ext cx="7266222" cy="973096"/>
          </a:xfrm>
        </p:spPr>
        <p:txBody>
          <a:bodyPr anchor="b">
            <a:normAutofit/>
          </a:bodyPr>
          <a:lstStyle/>
          <a:p>
            <a:r>
              <a:rPr lang="en-US" sz="3500" dirty="0"/>
              <a:t>Advertising in Monopoly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52297" y="1828800"/>
                <a:ext cx="7774118" cy="4321834"/>
              </a:xfrm>
            </p:spPr>
            <p:txBody>
              <a:bodyPr anchor="t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i="1" dirty="0"/>
                  <a:t>Example 10.11</a:t>
                </a:r>
                <a:r>
                  <a:rPr lang="en-US" sz="2400" dirty="0"/>
                  <a:t>: </a:t>
                </a:r>
                <a:r>
                  <a:rPr lang="en-US" sz="2400" i="1" dirty="0"/>
                  <a:t>Monopolist’s optimal advertising ratio</a:t>
                </a:r>
                <a:r>
                  <a:rPr lang="en-US" sz="2400" dirty="0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dirty="0"/>
                  <a:t>Consider a monopolist with price elasticity of demand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b="0" i="1">
                        <a:latin typeface="Cambria Math" panose="02040503050406030204" pitchFamily="18" charset="0"/>
                      </a:rPr>
                      <m:t>=−1.5</m:t>
                    </m:r>
                  </m:oMath>
                </a14:m>
                <a:r>
                  <a:rPr lang="en-US" dirty="0"/>
                  <a:t> and advertising elasticity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b="0" i="1">
                        <a:latin typeface="Cambria Math" panose="02040503050406030204" pitchFamily="18" charset="0"/>
                      </a:rPr>
                      <m:t>=0.1</m:t>
                    </m:r>
                  </m:oMath>
                </a14:m>
                <a:r>
                  <a:rPr lang="en-US" dirty="0"/>
                  <a:t>.</a:t>
                </a:r>
              </a:p>
              <a:p>
                <a:pPr lvl="1">
                  <a:spcBef>
                    <a:spcPts val="1100"/>
                  </a:spcBef>
                  <a:spcAft>
                    <a:spcPts val="500"/>
                  </a:spcAft>
                </a:pPr>
                <a:r>
                  <a:rPr lang="en-US" dirty="0"/>
                  <a:t>The advertising-to-sales ratio should be</a:t>
                </a:r>
              </a:p>
              <a:p>
                <a:pPr marL="4572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𝑝𝑞</m:t>
                          </m:r>
                        </m:den>
                      </m:f>
                      <m:r>
                        <a:rPr lang="en-US" b="0" i="1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  <a:p>
                <a:pPr marL="3319463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0.1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−1.5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=0.067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  <a:p>
                <a:pPr lvl="1">
                  <a:spcBef>
                    <a:spcPts val="1100"/>
                  </a:spcBef>
                  <a:spcAft>
                    <a:spcPts val="500"/>
                  </a:spcAft>
                </a:pPr>
                <a:r>
                  <a:rPr lang="en-US" dirty="0"/>
                  <a:t>Advertising should account for 6.7% of this monopolist’s total revenue.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52297" y="1828800"/>
                <a:ext cx="7774118" cy="4321834"/>
              </a:xfrm>
              <a:blipFill>
                <a:blip r:embed="rId2"/>
                <a:stretch>
                  <a:fillRect l="-1098" t="-19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9144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028950" y="6400799"/>
            <a:ext cx="611504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18864C-FB58-B745-8F84-962FCE3A7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68</a:t>
            </a:fld>
            <a:endParaRPr lang="en-US" sz="1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78449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93898FF-D987-4B0E-BFB4-85F5EB356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EB84055-029C-4E86-8844-D05D96C02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A2842C0-6210-4FDB-B1FF-C14C927377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714" cy="686238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99037F2-4CAF-446B-90DB-1480B247AA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128589C-AF3D-49CF-BD92-C1D1D2F53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6883" y="1110000"/>
            <a:ext cx="7646805" cy="4629235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3613" y="1600200"/>
            <a:ext cx="6151164" cy="229574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2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Monopsony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1267319-EC94-5641-A5B4-6D38778C3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88722" y="17978"/>
            <a:ext cx="352992" cy="47548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spcAft>
                <a:spcPts val="600"/>
              </a:spcAft>
            </a:pPr>
            <a:fld id="{2A17F1C3-D8CF-D841-A262-BC1128EB65E3}" type="slidenum">
              <a:rPr lang="en-US" sz="800">
                <a:solidFill>
                  <a:schemeClr val="tx1">
                    <a:alpha val="70000"/>
                  </a:schemeClr>
                </a:solidFill>
              </a:rPr>
              <a:pPr algn="ctr" defTabSz="914400">
                <a:spcAft>
                  <a:spcPts val="600"/>
                </a:spcAft>
              </a:pPr>
              <a:t>69</a:t>
            </a:fld>
            <a:endParaRPr lang="en-US" sz="80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AC340C-93BB-8845-923F-DC83FF220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7701771" y="3246438"/>
            <a:ext cx="260604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r>
              <a:rPr lang="en-US" sz="8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rPr>
              <a:t>Intermediate Microeconomic Theory</a:t>
            </a:r>
          </a:p>
        </p:txBody>
      </p:sp>
    </p:spTree>
    <p:extLst>
      <p:ext uri="{BB962C8B-B14F-4D97-AF65-F5344CB8AC3E}">
        <p14:creationId xmlns:p14="http://schemas.microsoft.com/office/powerpoint/2010/main" val="1381084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Monopsony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C89007-EDB0-FC4C-9167-0BEFC9D0E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371600" y="1984248"/>
            <a:ext cx="30861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1000">
                <a:solidFill>
                  <a:srgbClr val="FFFFFF"/>
                </a:solidFill>
              </a:rPr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5A4989-F9AD-EA43-9952-A1FC58C5E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70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FA18B5CE-EAF7-789C-D74B-E2B2283179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4968117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5457321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B74BCF-189C-257A-3394-9017B434BD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D72C17F-8E56-C72C-6ECA-5577032E33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F1FBB8A-E216-93F1-2623-968D821428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DFB0DA-44DD-B409-77D2-DD1465D6F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DB6DDE-5C67-E871-6E72-C1A0266EBA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E4DE68-0C08-459C-FE55-261899849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71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58D3559-9D89-20E1-5647-FEFF0664C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435" y="224287"/>
            <a:ext cx="7453714" cy="640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29923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4DE760-BE55-5C28-C895-608308DB7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8FBE5B-91CE-069E-04F9-B09B233C1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72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6E1FEC-1BF5-DD0A-BBA5-4D92B619E9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6430"/>
            <a:ext cx="9144000" cy="5858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83698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C5FB7E8-B636-40FA-BE8D-48145C0F5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"/>
            <a:ext cx="9144000" cy="2295238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777" y="548640"/>
            <a:ext cx="7157553" cy="1188720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Monopsony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43464" y="2431765"/>
                <a:ext cx="7132045" cy="3924585"/>
              </a:xfrm>
            </p:spPr>
            <p:txBody>
              <a:bodyPr anchor="ctr">
                <a:noAutofit/>
              </a:bodyPr>
              <a:lstStyle/>
              <a:p>
                <a:r>
                  <a:rPr lang="en-US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Consider a firm (e.g., a coal mine) with production function </a:t>
                </a:r>
                <a14:m>
                  <m:oMath xmlns:m="http://schemas.openxmlformats.org/officeDocument/2006/math">
                    <m:r>
                      <a:rPr lang="en-US" sz="18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18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8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8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18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 which:</a:t>
                </a:r>
              </a:p>
              <a:p>
                <a:pPr lvl="1"/>
                <a:r>
                  <a:rPr lang="en-US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increases with the number of workers hired,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18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18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  <m:r>
                      <a:rPr lang="en-US" sz="18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, </a:t>
                </a:r>
              </a:p>
              <a:p>
                <a:pPr lvl="1"/>
                <a:r>
                  <a:rPr lang="en-US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but at a decreasing rate,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18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′′</m:t>
                        </m:r>
                      </m:sup>
                    </m:sSup>
                    <m:d>
                      <m:dPr>
                        <m:ctrlPr>
                          <a:rPr lang="en-US" sz="18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  <m:r>
                      <a:rPr lang="en-US" sz="18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&lt;0</m:t>
                    </m:r>
                  </m:oMath>
                </a14:m>
                <a:r>
                  <a:rPr lang="en-US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 </a:t>
                </a:r>
              </a:p>
              <a:p>
                <a:pPr>
                  <a:spcBef>
                    <a:spcPts val="1600"/>
                  </a:spcBef>
                </a:pPr>
                <a:r>
                  <a:rPr lang="en-US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Cambria Math" panose="02040503050406030204" pitchFamily="18" charset="0"/>
                  </a:rPr>
                  <a:t>The profits of the coal mine is given by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18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18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18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𝑇𝑅</m:t>
                    </m:r>
                    <m:r>
                      <a:rPr lang="en-US" sz="18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sz="18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𝑇𝐶</m:t>
                    </m:r>
                    <m:r>
                      <a:rPr lang="en-US" sz="18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18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𝑝𝑞</m:t>
                    </m:r>
                    <m:r>
                      <a:rPr lang="en-US" sz="18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sz="18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d>
                      <m:dPr>
                        <m:ctrlPr>
                          <a:rPr lang="en-US" sz="18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e>
                    </m:d>
                    <m:r>
                      <a:rPr lang="en-US" sz="18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  <m:r>
                      <a:rPr lang="en-US" sz="18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Cambria Math" panose="02040503050406030204" pitchFamily="18" charset="0"/>
                  </a:rPr>
                  <a:t> </a:t>
                </a:r>
              </a:p>
              <a:p>
                <a:pPr lvl="1">
                  <a:spcBef>
                    <a:spcPts val="1100"/>
                  </a:spcBef>
                </a:pPr>
                <a:r>
                  <a:rPr lang="en-US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Cambria Math" panose="02040503050406030204" pitchFamily="18" charset="0"/>
                  </a:rPr>
                  <a:t>The firm extracts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Cambria Math" panose="02040503050406030204" pitchFamily="18" charset="0"/>
                  </a:rPr>
                  <a:t> units of coal, each sold at price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18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Cambria Math" panose="02040503050406030204" pitchFamily="18" charset="0"/>
                  </a:rPr>
                  <a:t>, yielding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𝑇𝑅</m:t>
                    </m:r>
                    <m:r>
                      <a:rPr lang="en-US" sz="18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18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𝑝𝑞</m:t>
                    </m:r>
                  </m:oMath>
                </a14:m>
                <a:r>
                  <a:rPr lang="en-US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Cambria Math" panose="02040503050406030204" pitchFamily="18" charset="0"/>
                  </a:rPr>
                  <a:t>.</a:t>
                </a:r>
              </a:p>
              <a:p>
                <a:pPr lvl="1"/>
                <a:r>
                  <a:rPr lang="en-US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Cambria Math" panose="02040503050406030204" pitchFamily="18" charset="0"/>
                  </a:rPr>
                  <a:t>The firm hires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Cambria Math" panose="02040503050406030204" pitchFamily="18" charset="0"/>
                  </a:rPr>
                  <a:t> workers, paying each of them a wage of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en-US" sz="18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18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  <m:r>
                      <a:rPr lang="en-US" sz="18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Cambria Math" panose="02040503050406030204" pitchFamily="18" charset="0"/>
                  </a:rPr>
                  <a:t>.</a:t>
                </a:r>
              </a:p>
              <a:p>
                <a:pPr lvl="2"/>
                <a14:m>
                  <m:oMath xmlns:m="http://schemas.openxmlformats.org/officeDocument/2006/math">
                    <m:sSup>
                      <m:sSupPr>
                        <m:ctrlPr>
                          <a:rPr lang="en-US" sz="18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sz="18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18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e>
                    </m:d>
                    <m:r>
                      <a:rPr lang="en-US" sz="18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Cambria Math" panose="02040503050406030204" pitchFamily="18" charset="0"/>
                  </a:rPr>
                  <a:t>, as the firm hires more workers, labor becomes scarce, and a more generous wage must be offered to attract new workers.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3464" y="2431765"/>
                <a:ext cx="7132045" cy="3924585"/>
              </a:xfrm>
              <a:blipFill>
                <a:blip r:embed="rId2"/>
                <a:stretch>
                  <a:fillRect l="-513" b="-6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42DCE2C-2863-46FA-9BE7-24365A24D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68439" y="5970896"/>
            <a:ext cx="7475562" cy="887104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BEC5CF-4BFC-A74A-B645-BEFF0225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900"/>
              <a:pPr>
                <a:spcAft>
                  <a:spcPts val="600"/>
                </a:spcAft>
              </a:pPr>
              <a:t>73</a:t>
            </a:fld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32057199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Monopsony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2400" dirty="0"/>
                  <a:t>The monopsonist’s PMP 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≥0</m:t>
                              </m:r>
                            </m:lim>
                          </m:limLow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𝑝𝑞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𝑝𝑓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</m:e>
                      </m:func>
                    </m:oMath>
                  </m:oMathPara>
                </a14:m>
                <a:endParaRPr lang="en-US" sz="2400" dirty="0">
                  <a:ea typeface="Cambria Math" panose="02040503050406030204" pitchFamily="18" charset="0"/>
                </a:endParaRPr>
              </a:p>
              <a:p>
                <a:pPr lvl="1">
                  <a:spcBef>
                    <a:spcPts val="1700"/>
                  </a:spcBef>
                </a:pPr>
                <a:r>
                  <a:rPr lang="en-US" sz="2000" dirty="0">
                    <a:ea typeface="Cambria Math" panose="02040503050406030204" pitchFamily="18" charset="0"/>
                  </a:rPr>
                  <a:t>Intuitively, this problem says “choose the number of workers you plan to  hire,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000" dirty="0">
                    <a:ea typeface="Cambria Math" panose="02040503050406030204" pitchFamily="18" charset="0"/>
                  </a:rPr>
                  <a:t>, so as to maximize your profits.”</a:t>
                </a:r>
              </a:p>
              <a:p>
                <a:pPr>
                  <a:spcBef>
                    <a:spcPts val="2300"/>
                  </a:spcBef>
                  <a:spcAft>
                    <a:spcPts val="1200"/>
                  </a:spcAft>
                </a:pPr>
                <a:r>
                  <a:rPr lang="en-US" sz="2400" dirty="0">
                    <a:ea typeface="Cambria Math" panose="02040503050406030204" pitchFamily="18" charset="0"/>
                  </a:rPr>
                  <a:t>Differentiating with respect to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400" dirty="0">
                    <a:ea typeface="Cambria Math" panose="02040503050406030204" pitchFamily="18" charset="0"/>
                  </a:rPr>
                  <a:t>,</a:t>
                </a:r>
              </a:p>
              <a:p>
                <a:pPr marL="0" indent="0">
                  <a:spcBef>
                    <a:spcPts val="17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</m:t>
                      </m:r>
                    </m:oMath>
                  </m:oMathPara>
                </a14:m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2300"/>
                  </a:spcBef>
                </a:pPr>
                <a:r>
                  <a:rPr lang="en-US" sz="2400" dirty="0">
                    <a:ea typeface="Cambria Math" panose="02040503050406030204" pitchFamily="18" charset="0"/>
                  </a:rPr>
                  <a:t>Rearranging,</a:t>
                </a:r>
              </a:p>
              <a:p>
                <a:pPr marL="0" indent="0">
                  <a:spcBef>
                    <a:spcPts val="17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dirty="0">
                  <a:ea typeface="Cambria Math" panose="02040503050406030204" pitchFamily="18" charset="0"/>
                </a:endParaRPr>
              </a:p>
              <a:p>
                <a:pPr marL="0" indent="0">
                  <a:spcBef>
                    <a:spcPts val="1700"/>
                  </a:spcBef>
                  <a:buNone/>
                </a:pPr>
                <a:endParaRPr lang="en-US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Left Brace 3">
            <a:extLst>
              <a:ext uri="{FF2B5EF4-FFF2-40B4-BE49-F238E27FC236}">
                <a16:creationId xmlns:a16="http://schemas.microsoft.com/office/drawing/2014/main" id="{F629D255-4470-B844-A3EB-1973062223D3}"/>
              </a:ext>
            </a:extLst>
          </p:cNvPr>
          <p:cNvSpPr/>
          <p:nvPr/>
        </p:nvSpPr>
        <p:spPr>
          <a:xfrm rot="16200000">
            <a:off x="3261943" y="5184352"/>
            <a:ext cx="196437" cy="1021891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E824E79-8FDE-1840-9B76-4DE73C4F8072}"/>
                  </a:ext>
                </a:extLst>
              </p:cNvPr>
              <p:cNvSpPr txBox="1"/>
              <p:nvPr/>
            </p:nvSpPr>
            <p:spPr>
              <a:xfrm>
                <a:off x="2491923" y="5785227"/>
                <a:ext cx="187870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𝑀𝑅𝑃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E824E79-8FDE-1840-9B76-4DE73C4F80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1923" y="5785227"/>
                <a:ext cx="1878707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Left Brace 5">
            <a:extLst>
              <a:ext uri="{FF2B5EF4-FFF2-40B4-BE49-F238E27FC236}">
                <a16:creationId xmlns:a16="http://schemas.microsoft.com/office/drawing/2014/main" id="{2FEEC77C-A5AB-7140-BC7D-88CB561DE2B5}"/>
              </a:ext>
            </a:extLst>
          </p:cNvPr>
          <p:cNvSpPr/>
          <p:nvPr/>
        </p:nvSpPr>
        <p:spPr>
          <a:xfrm rot="16200000">
            <a:off x="5131746" y="4679296"/>
            <a:ext cx="165742" cy="2001312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8D58848-A353-2649-9125-A0FD83D69F22}"/>
                  </a:ext>
                </a:extLst>
              </p:cNvPr>
              <p:cNvSpPr txBox="1"/>
              <p:nvPr/>
            </p:nvSpPr>
            <p:spPr>
              <a:xfrm>
                <a:off x="4336566" y="5785227"/>
                <a:ext cx="187870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𝑀𝐸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8D58848-A353-2649-9125-A0FD83D69F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6566" y="5785227"/>
                <a:ext cx="1878707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53A5A71-5A83-B647-9A3A-C974A7E34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74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F949F18-9552-824C-89D9-AB93B4978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</p:spTree>
    <p:extLst>
      <p:ext uri="{BB962C8B-B14F-4D97-AF65-F5344CB8AC3E}">
        <p14:creationId xmlns:p14="http://schemas.microsoft.com/office/powerpoint/2010/main" val="234793334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Monopsony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49"/>
              </a:xfrm>
            </p:spPr>
            <p:txBody>
              <a:bodyPr>
                <a:normAutofit fontScale="85000" lnSpcReduction="20000"/>
              </a:bodyPr>
              <a:lstStyle/>
              <a:p>
                <a:pPr marL="0" indent="0">
                  <a:spcBef>
                    <a:spcPts val="17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1700"/>
                  </a:spcBef>
                </a:pPr>
                <a:endParaRPr lang="en-US" dirty="0">
                  <a:ea typeface="Cambria Math" panose="02040503050406030204" pitchFamily="18" charset="0"/>
                </a:endParaRPr>
              </a:p>
              <a:p>
                <a:pPr>
                  <a:lnSpc>
                    <a:spcPct val="110000"/>
                  </a:lnSpc>
                  <a:spcBef>
                    <a:spcPts val="1700"/>
                  </a:spcBef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𝑀𝑅𝑃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 (“marginal revenue product” of labor): </a:t>
                </a:r>
              </a:p>
              <a:p>
                <a:pPr lvl="1">
                  <a:lnSpc>
                    <a:spcPct val="110000"/>
                  </a:lnSpc>
                  <a:spcBef>
                    <a:spcPts val="1700"/>
                  </a:spcBef>
                </a:pPr>
                <a:r>
                  <a:rPr lang="en-US" dirty="0">
                    <a:ea typeface="Cambria Math" panose="02040503050406030204" pitchFamily="18" charset="0"/>
                  </a:rPr>
                  <a:t>After hiring 1 more worker (increase in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), the firm produces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’(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more units of output (e.g., coal), sold at a price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.</a:t>
                </a:r>
              </a:p>
              <a:p>
                <a:pPr>
                  <a:lnSpc>
                    <a:spcPct val="110000"/>
                  </a:lnSpc>
                  <a:spcBef>
                    <a:spcPts val="1700"/>
                  </a:spcBef>
                </a:pPr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 (“marginal expenditure” on labor).  After hiring 1 more worker, the firm experiences an increase in cost:</a:t>
                </a:r>
              </a:p>
              <a:p>
                <a:pPr lvl="1">
                  <a:lnSpc>
                    <a:spcPct val="110000"/>
                  </a:lnSpc>
                </a:pPr>
                <a:r>
                  <a:rPr lang="en-US" dirty="0">
                    <a:ea typeface="Cambria Math" panose="02040503050406030204" pitchFamily="18" charset="0"/>
                  </a:rPr>
                  <a:t>This extra worker must be paid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.</a:t>
                </a:r>
              </a:p>
              <a:p>
                <a:pPr lvl="1">
                  <a:lnSpc>
                    <a:spcPct val="110000"/>
                  </a:lnSpc>
                </a:pPr>
                <a:r>
                  <a:rPr lang="en-US" dirty="0">
                    <a:ea typeface="Cambria Math" panose="02040503050406030204" pitchFamily="18" charset="0"/>
                  </a:rPr>
                  <a:t>The additional worker is only attracted to the job if the firm offers her a higher salary because labor becomes scarcer. Such a wage increase,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’(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, must be passed on to all existing worker, entailing a cost increase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’(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49"/>
              </a:xfrm>
              <a:blipFill>
                <a:blip r:embed="rId2"/>
                <a:stretch>
                  <a:fillRect l="-965" r="-1768" b="-2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Left Brace 3">
            <a:extLst>
              <a:ext uri="{FF2B5EF4-FFF2-40B4-BE49-F238E27FC236}">
                <a16:creationId xmlns:a16="http://schemas.microsoft.com/office/drawing/2014/main" id="{F629D255-4470-B844-A3EB-1973062223D3}"/>
              </a:ext>
            </a:extLst>
          </p:cNvPr>
          <p:cNvSpPr/>
          <p:nvPr/>
        </p:nvSpPr>
        <p:spPr>
          <a:xfrm rot="16200000">
            <a:off x="3235071" y="1744313"/>
            <a:ext cx="196437" cy="1021155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E824E79-8FDE-1840-9B76-4DE73C4F8072}"/>
                  </a:ext>
                </a:extLst>
              </p:cNvPr>
              <p:cNvSpPr txBox="1"/>
              <p:nvPr/>
            </p:nvSpPr>
            <p:spPr>
              <a:xfrm>
                <a:off x="2441506" y="2353110"/>
                <a:ext cx="187870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𝑀𝑅𝑃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E824E79-8FDE-1840-9B76-4DE73C4F80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1506" y="2353110"/>
                <a:ext cx="1878707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Left Brace 5">
            <a:extLst>
              <a:ext uri="{FF2B5EF4-FFF2-40B4-BE49-F238E27FC236}">
                <a16:creationId xmlns:a16="http://schemas.microsoft.com/office/drawing/2014/main" id="{2FEEC77C-A5AB-7140-BC7D-88CB561DE2B5}"/>
              </a:ext>
            </a:extLst>
          </p:cNvPr>
          <p:cNvSpPr/>
          <p:nvPr/>
        </p:nvSpPr>
        <p:spPr>
          <a:xfrm rot="16200000">
            <a:off x="5083269" y="1207851"/>
            <a:ext cx="196435" cy="2094077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8D58848-A353-2649-9125-A0FD83D69F22}"/>
                  </a:ext>
                </a:extLst>
              </p:cNvPr>
              <p:cNvSpPr txBox="1"/>
              <p:nvPr/>
            </p:nvSpPr>
            <p:spPr>
              <a:xfrm>
                <a:off x="4305869" y="2353110"/>
                <a:ext cx="187870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𝑀𝐸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8D58848-A353-2649-9125-A0FD83D69F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5869" y="2353110"/>
                <a:ext cx="1878707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BF4A0CC-5F72-EE4D-9A9A-47EDDDF14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75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FFC08F8-7C55-344D-891A-62D1348B4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</p:spTree>
    <p:extLst>
      <p:ext uri="{BB962C8B-B14F-4D97-AF65-F5344CB8AC3E}">
        <p14:creationId xmlns:p14="http://schemas.microsoft.com/office/powerpoint/2010/main" val="290940087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C5FB7E8-B636-40FA-BE8D-48145C0F5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"/>
            <a:ext cx="9144000" cy="2295238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777" y="548640"/>
            <a:ext cx="7157553" cy="1188720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Monopsony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52778" y="2122814"/>
                <a:ext cx="7662572" cy="4186545"/>
              </a:xfrm>
            </p:spPr>
            <p:txBody>
              <a:bodyPr anchor="ctr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20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Example 10.12</a:t>
                </a:r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: </a:t>
                </a:r>
                <a:r>
                  <a:rPr lang="en-US" sz="20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Finding optimal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0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in monopsony</a:t>
                </a:r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Consider a coal company in a small town with production function </a:t>
                </a:r>
                <a14:m>
                  <m:oMath xmlns:m="http://schemas.openxmlformats.org/officeDocument/2006/math">
                    <m:r>
                      <a:rPr lang="en-US" sz="20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=100×</m:t>
                    </m:r>
                    <m:r>
                      <m:rPr>
                        <m:sty m:val="p"/>
                      </m:rPr>
                      <a:rPr lang="en-US" sz="2000" b="0" i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ln</m:t>
                    </m:r>
                    <m:r>
                      <a:rPr lang="en-US" sz="20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0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  <m:r>
                      <a:rPr lang="en-US" sz="20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It faces an international perfectly competitive price of coal, </a:t>
                </a:r>
                <a14:m>
                  <m:oMath xmlns:m="http://schemas.openxmlformats.org/officeDocument/2006/math">
                    <m:r>
                      <a:rPr lang="en-US" sz="20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0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=$8</m:t>
                    </m:r>
                  </m:oMath>
                </a14:m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</a:t>
                </a:r>
              </a:p>
              <a:p>
                <a:pPr lvl="1">
                  <a:spcAft>
                    <a:spcPts val="1000"/>
                  </a:spcAft>
                </a:pPr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Assume the supply curve for labor is </a:t>
                </a:r>
                <a14:m>
                  <m:oMath xmlns:m="http://schemas.openxmlformats.org/officeDocument/2006/math">
                    <m:r>
                      <a:rPr lang="en-US" sz="20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𝑤</m:t>
                    </m:r>
                    <m:d>
                      <m:dPr>
                        <m:ctrlPr>
                          <a:rPr lang="en-US" sz="20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  <m:r>
                      <a:rPr lang="en-US" sz="20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=3+</m:t>
                    </m:r>
                    <m:f>
                      <m:fPr>
                        <m:ctrlPr>
                          <a:rPr lang="en-US" sz="20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0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 Then,</a:t>
                </a:r>
              </a:p>
              <a:p>
                <a:pPr marL="457200" lvl="1" indent="0">
                  <a:spcBef>
                    <a:spcPts val="0"/>
                  </a:spcBef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𝑀𝑅𝑃</m:t>
                          </m:r>
                        </m:e>
                        <m:sub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sSup>
                        <m:sSupPr>
                          <m:ctrlP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×100</m:t>
                      </m:r>
                      <m:f>
                        <m:fPr>
                          <m:ctrlP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800</m:t>
                          </m:r>
                        </m:num>
                        <m:den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 marL="750888" lvl="1" indent="0"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𝑀𝐸</m:t>
                          </m:r>
                        </m:e>
                        <m:sub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d>
                        <m:dPr>
                          <m:ctrlP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3+</m:t>
                          </m:r>
                          <m:f>
                            <m:fPr>
                              <m:ctrlPr>
                                <a:rPr lang="en-US" sz="2000" b="0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b="0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=3+</m:t>
                      </m:r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20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52778" y="2122814"/>
                <a:ext cx="7662572" cy="4186545"/>
              </a:xfrm>
              <a:blipFill>
                <a:blip r:embed="rId2"/>
                <a:stretch>
                  <a:fillRect l="-7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42DCE2C-2863-46FA-9BE7-24365A24D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68439" y="5970896"/>
            <a:ext cx="7475562" cy="887104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CFE46B1-F798-724B-984C-8BB5167FA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900"/>
              <a:pPr>
                <a:spcAft>
                  <a:spcPts val="600"/>
                </a:spcAft>
              </a:pPr>
              <a:t>76</a:t>
            </a:fld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41346357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Monopsony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E4922F-EC08-E94D-BBC8-E8C57C90E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66725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600" i="1" dirty="0">
                <a:solidFill>
                  <a:srgbClr val="0070C0"/>
                </a:solidFill>
              </a:rPr>
              <a:t>Example 10.12</a:t>
            </a:r>
            <a:r>
              <a:rPr lang="en-US" sz="2600" i="1" dirty="0"/>
              <a:t> </a:t>
            </a:r>
            <a:r>
              <a:rPr lang="en-US" sz="2600" dirty="0"/>
              <a:t>(continued):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69C2DA-93D9-CB4E-A761-872970708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77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2F0149E-E3ED-5E4A-82FF-A33DCBA60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BBF99B8-F2F7-0F4A-B07D-ED31A3D639EA}"/>
              </a:ext>
            </a:extLst>
          </p:cNvPr>
          <p:cNvGrpSpPr/>
          <p:nvPr/>
        </p:nvGrpSpPr>
        <p:grpSpPr>
          <a:xfrm>
            <a:off x="2205614" y="2521131"/>
            <a:ext cx="4835529" cy="3702701"/>
            <a:chOff x="2205614" y="2573383"/>
            <a:chExt cx="4835529" cy="370270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A66B09C-B605-8F4B-8A20-C35A98128E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05614" y="2573383"/>
              <a:ext cx="4835529" cy="342985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AC6E568-2AD8-2A4C-BAB8-4D038F080199}"/>
                </a:ext>
              </a:extLst>
            </p:cNvPr>
            <p:cNvSpPr txBox="1"/>
            <p:nvPr/>
          </p:nvSpPr>
          <p:spPr>
            <a:xfrm>
              <a:off x="2286317" y="5999085"/>
              <a:ext cx="8799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10.5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465460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Monopsony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9729" y="1891970"/>
                <a:ext cx="7691994" cy="4109585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2000" i="1" dirty="0"/>
                  <a:t>Example 10.12 </a:t>
                </a:r>
                <a:r>
                  <a:rPr lang="en-US" sz="2000" dirty="0"/>
                  <a:t>(continued):</a:t>
                </a:r>
              </a:p>
              <a:p>
                <a:pPr lvl="1"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2000" dirty="0"/>
                  <a:t>Setting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𝑀𝑅𝑃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sz="2000" dirty="0"/>
                  <a:t>,</a:t>
                </a:r>
              </a:p>
              <a:p>
                <a:pPr marL="457200" lvl="1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800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=3+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687388" lvl="1" indent="0">
                  <a:spcBef>
                    <a:spcPts val="1500"/>
                  </a:spcBef>
                  <a:spcAft>
                    <a:spcPts val="1000"/>
                  </a:spcAft>
                  <a:buNone/>
                </a:pPr>
                <a:r>
                  <a:rPr lang="en-US" sz="2000" dirty="0"/>
                  <a:t>which expanding yields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800=3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/>
                  <a:t> or</a:t>
                </a:r>
              </a:p>
              <a:p>
                <a:pPr marL="457200" lvl="1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−800=0.</m:t>
                      </m:r>
                    </m:oMath>
                  </m:oMathPara>
                </a14:m>
                <a:endParaRPr lang="en-US" sz="2000" dirty="0"/>
              </a:p>
              <a:p>
                <a:pPr lvl="1">
                  <a:spcBef>
                    <a:spcPts val="1500"/>
                  </a:spcBef>
                  <a:spcAft>
                    <a:spcPts val="500"/>
                  </a:spcAft>
                </a:pPr>
                <a:r>
                  <a:rPr lang="en-US" sz="2000" dirty="0"/>
                  <a:t>Solving for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000" dirty="0"/>
                  <a:t>, we find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=−29.82</m:t>
                    </m:r>
                  </m:oMath>
                </a14:m>
                <a:r>
                  <a:rPr lang="en-US" sz="2000" b="0" dirty="0"/>
                  <a:t> and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=26.82</m:t>
                    </m:r>
                  </m:oMath>
                </a14:m>
                <a:r>
                  <a:rPr lang="en-US" sz="2000" b="0" dirty="0"/>
                  <a:t>. Because the firm must hire a positive number of workers (or zero), we find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p>
                    <m:r>
                      <a:rPr lang="en-US" sz="2000" b="0" i="1">
                        <a:latin typeface="Cambria Math" panose="02040503050406030204" pitchFamily="18" charset="0"/>
                      </a:rPr>
                      <m:t>=26</m:t>
                    </m:r>
                  </m:oMath>
                </a14:m>
                <a:r>
                  <a:rPr lang="en-US" sz="2000" b="0" dirty="0"/>
                  <a:t> workers is optimal.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b="0" dirty="0"/>
                  <a:t>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p>
                    <m:r>
                      <a:rPr lang="en-US" sz="2000" b="0" i="1">
                        <a:latin typeface="Cambria Math" panose="02040503050406030204" pitchFamily="18" charset="0"/>
                      </a:rPr>
                      <m:t>=26</m:t>
                    </m:r>
                  </m:oMath>
                </a14:m>
                <a:r>
                  <a:rPr lang="en-US" sz="2000" b="0" dirty="0"/>
                  <a:t>, wages become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𝑤</m:t>
                    </m:r>
                    <m:d>
                      <m:d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26</m:t>
                        </m:r>
                      </m:e>
                    </m:d>
                    <m:r>
                      <a:rPr lang="en-US" sz="2000" b="0" i="1">
                        <a:latin typeface="Cambria Math" panose="02040503050406030204" pitchFamily="18" charset="0"/>
                      </a:rPr>
                      <m:t>=3+26</m:t>
                    </m:r>
                    <m:r>
                      <a:rPr lang="en-US" sz="20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0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=$16</m:t>
                    </m:r>
                  </m:oMath>
                </a14:m>
                <a:r>
                  <a:rPr lang="en-US" sz="2000" b="0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9729" y="1891970"/>
                <a:ext cx="7691994" cy="4109585"/>
              </a:xfrm>
              <a:blipFill>
                <a:blip r:embed="rId2"/>
                <a:stretch>
                  <a:fillRect l="-7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061E9D-3B78-DF4F-AD8B-CFA714F82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78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28571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9D7B5-EE05-8145-939E-34E4EC43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Monopsony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9729" y="1885279"/>
                <a:ext cx="7962180" cy="4570152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2000" i="1" dirty="0"/>
                  <a:t>Example 10.12 </a:t>
                </a:r>
                <a:r>
                  <a:rPr lang="en-US" sz="2000" dirty="0"/>
                  <a:t>(continued):</a:t>
                </a:r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000" dirty="0"/>
                  <a:t>Under a </a:t>
                </a:r>
                <a:r>
                  <a:rPr lang="en-US" sz="2000" u="sng" dirty="0"/>
                  <a:t>perfectly competitive</a:t>
                </a:r>
                <a:r>
                  <a:rPr lang="en-US" sz="2000" dirty="0"/>
                  <a:t> labor market, we have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𝑀𝑅𝑃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, that is,</a:t>
                </a:r>
              </a:p>
              <a:p>
                <a:pPr marL="457200" lvl="1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800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=3+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687388" lvl="1" indent="0">
                  <a:spcBef>
                    <a:spcPts val="1200"/>
                  </a:spcBef>
                  <a:spcAft>
                    <a:spcPts val="500"/>
                  </a:spcAft>
                  <a:buNone/>
                </a:pPr>
                <a:r>
                  <a:rPr lang="en-US" sz="2000" dirty="0"/>
                  <a:t>which expanding yields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800=3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000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p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000" b="0" i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000" dirty="0"/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Solving for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000" dirty="0"/>
                  <a:t>, we obtain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=−43.11</m:t>
                    </m:r>
                  </m:oMath>
                </a14:m>
                <a:r>
                  <a:rPr lang="en-US" sz="2000" b="0" dirty="0"/>
                  <a:t> and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=37.11</m:t>
                    </m:r>
                  </m:oMath>
                </a14:m>
                <a:r>
                  <a:rPr lang="en-US" sz="2000" b="0" dirty="0"/>
                  <a:t>. 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𝑃𝐶</m:t>
                        </m:r>
                      </m:sup>
                    </m:sSup>
                    <m:r>
                      <a:rPr lang="en-US" sz="2000" b="0" i="1">
                        <a:latin typeface="Cambria Math" panose="02040503050406030204" pitchFamily="18" charset="0"/>
                      </a:rPr>
                      <m:t>=37</m:t>
                    </m:r>
                  </m:oMath>
                </a14:m>
                <a:r>
                  <a:rPr lang="en-US" sz="2000" b="0" dirty="0"/>
                  <a:t> is the optimal</a:t>
                </a:r>
                <a:r>
                  <a:rPr lang="en-US" sz="2000" dirty="0"/>
                  <a:t> number of workers.</a:t>
                </a:r>
                <a:endParaRPr lang="en-US" sz="2000" b="0" dirty="0"/>
              </a:p>
              <a:p>
                <a:pPr lvl="1">
                  <a:spcAft>
                    <a:spcPts val="500"/>
                  </a:spcAft>
                </a:pPr>
                <a:r>
                  <a:rPr lang="en-US" sz="2000" b="0" dirty="0"/>
                  <a:t>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𝑃𝐶</m:t>
                        </m:r>
                      </m:sup>
                    </m:sSup>
                    <m:r>
                      <a:rPr lang="en-US" sz="2000" b="0" i="1">
                        <a:latin typeface="Cambria Math" panose="02040503050406030204" pitchFamily="18" charset="0"/>
                      </a:rPr>
                      <m:t>=37</m:t>
                    </m:r>
                  </m:oMath>
                </a14:m>
                <a:r>
                  <a:rPr lang="en-US" sz="2000" b="0" dirty="0"/>
                  <a:t>, wages become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(37)=3+</m:t>
                    </m:r>
                    <m:f>
                      <m:fPr>
                        <m:ctrlP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0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37=$21.5</m:t>
                    </m:r>
                  </m:oMath>
                </a14:m>
                <a:r>
                  <a:rPr lang="en-US" sz="2000" b="0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4922F-EC08-E94D-BBC8-E8C57C90E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9729" y="1885279"/>
                <a:ext cx="7962180" cy="4570152"/>
              </a:xfrm>
              <a:blipFill>
                <a:blip r:embed="rId2"/>
                <a:stretch>
                  <a:fillRect l="-689" r="-12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68B420-08CB-4E4C-8219-B38D86869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79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4464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7417</TotalTime>
  <Words>4401</Words>
  <Application>Microsoft Office PowerPoint</Application>
  <PresentationFormat>On-screen Show (4:3)</PresentationFormat>
  <Paragraphs>582</Paragraphs>
  <Slides>79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86" baseType="lpstr">
      <vt:lpstr>Arial</vt:lpstr>
      <vt:lpstr>Britannic Bold</vt:lpstr>
      <vt:lpstr>Calibri</vt:lpstr>
      <vt:lpstr>Calibri Light</vt:lpstr>
      <vt:lpstr>Cambria Math</vt:lpstr>
      <vt:lpstr>Wingdings</vt:lpstr>
      <vt:lpstr>Office Theme</vt:lpstr>
      <vt:lpstr>PowerPoint Presentation</vt:lpstr>
      <vt:lpstr>Outline</vt:lpstr>
      <vt:lpstr>PowerPoint Presentation</vt:lpstr>
      <vt:lpstr>PowerPoint Presentation</vt:lpstr>
      <vt:lpstr>PowerPoint Presentation</vt:lpstr>
      <vt:lpstr>Barriers to Entry</vt:lpstr>
      <vt:lpstr>Barriers to entry</vt:lpstr>
      <vt:lpstr>TECHNOLOGICAL SUPERIORITY</vt:lpstr>
      <vt:lpstr>PowerPoint Presentation</vt:lpstr>
      <vt:lpstr>PowerPoint Presentation</vt:lpstr>
      <vt:lpstr>PowerPoint Presentation</vt:lpstr>
      <vt:lpstr>PowerPoint Presentation</vt:lpstr>
      <vt:lpstr>Profit Maximization Problem (PMP)</vt:lpstr>
      <vt:lpstr>Profit Maximization Problem</vt:lpstr>
      <vt:lpstr>Profit Maximization Problem</vt:lpstr>
      <vt:lpstr>Profit Maximization Problem</vt:lpstr>
      <vt:lpstr>Profit Maximization Problem</vt:lpstr>
      <vt:lpstr>Profit Maximization Problem</vt:lpstr>
      <vt:lpstr>Profit Maximization Problem</vt:lpstr>
      <vt:lpstr>Profit Maximization Problem</vt:lpstr>
      <vt:lpstr>Profit Maximization Problem</vt:lpstr>
      <vt:lpstr>Profit Maximization Problem</vt:lpstr>
      <vt:lpstr>Profit Maximization Problem</vt:lpstr>
      <vt:lpstr>Profit Maximization Problem</vt:lpstr>
      <vt:lpstr>Profit Maximization Problem</vt:lpstr>
      <vt:lpstr>Profit Maximization Problem</vt:lpstr>
      <vt:lpstr>Profit Maximization Problem</vt:lpstr>
      <vt:lpstr>Common misunderstandings of Monopoly</vt:lpstr>
      <vt:lpstr>Common Misunderstandings</vt:lpstr>
      <vt:lpstr>PowerPoint Presentation</vt:lpstr>
      <vt:lpstr>PowerPoint Presentation</vt:lpstr>
      <vt:lpstr>Common Misunderstandings</vt:lpstr>
      <vt:lpstr>Common Misunderstandings</vt:lpstr>
      <vt:lpstr>Common Misunderstandings</vt:lpstr>
      <vt:lpstr>Common Misunderstandings</vt:lpstr>
      <vt:lpstr>Common Misunderstandings</vt:lpstr>
      <vt:lpstr>The Lernex Index and  Inverse Elasticity Pricing Rule</vt:lpstr>
      <vt:lpstr>The Lernex Index</vt:lpstr>
      <vt:lpstr>The Lernex Index</vt:lpstr>
      <vt:lpstr>The Lernex Index</vt:lpstr>
      <vt:lpstr>The Lernex Index</vt:lpstr>
      <vt:lpstr>The Lernex Index</vt:lpstr>
      <vt:lpstr>The Lernex Index</vt:lpstr>
      <vt:lpstr>The Lernex Index</vt:lpstr>
      <vt:lpstr>The Lernex Index</vt:lpstr>
      <vt:lpstr>The Lernex Index</vt:lpstr>
      <vt:lpstr>Inverse elasticity pricing rule (IEPR)</vt:lpstr>
      <vt:lpstr>Multiplant Monopoly</vt:lpstr>
      <vt:lpstr>Multiplant Monopoly</vt:lpstr>
      <vt:lpstr>Multiplant Monopoly</vt:lpstr>
      <vt:lpstr>Multiplant Monopoly</vt:lpstr>
      <vt:lpstr>Multiplant Monopoly</vt:lpstr>
      <vt:lpstr>Multiplant Monopoly</vt:lpstr>
      <vt:lpstr>Multiplant Monopoly</vt:lpstr>
      <vt:lpstr>Multiplant Monopoly</vt:lpstr>
      <vt:lpstr>Multiplant Monopoly</vt:lpstr>
      <vt:lpstr>Welfare Analysis under Monopoly</vt:lpstr>
      <vt:lpstr>Welfare Analysis</vt:lpstr>
      <vt:lpstr>Welfare Analysis</vt:lpstr>
      <vt:lpstr>Welfare Analysis</vt:lpstr>
      <vt:lpstr>Welfare Analysis</vt:lpstr>
      <vt:lpstr>Advertising in Monopoly</vt:lpstr>
      <vt:lpstr>Advertising in Monopoly</vt:lpstr>
      <vt:lpstr>Advertising in Monopoly</vt:lpstr>
      <vt:lpstr>Advertising in Monopoly</vt:lpstr>
      <vt:lpstr>Advertising in Monopoly</vt:lpstr>
      <vt:lpstr>Advertising in Monopoly</vt:lpstr>
      <vt:lpstr>Advertising in Monopoly</vt:lpstr>
      <vt:lpstr>Monopsony</vt:lpstr>
      <vt:lpstr>Monopsony</vt:lpstr>
      <vt:lpstr>PowerPoint Presentation</vt:lpstr>
      <vt:lpstr>PowerPoint Presentation</vt:lpstr>
      <vt:lpstr>Monopsony</vt:lpstr>
      <vt:lpstr>Monopsony</vt:lpstr>
      <vt:lpstr>Monopsony</vt:lpstr>
      <vt:lpstr>Monopsony</vt:lpstr>
      <vt:lpstr>Monopsony</vt:lpstr>
      <vt:lpstr>Monopsony</vt:lpstr>
      <vt:lpstr>Monopsony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Dolores Garrido</dc:creator>
  <cp:lastModifiedBy>Espinola-Arredondo, Ana</cp:lastModifiedBy>
  <cp:revision>146</cp:revision>
  <dcterms:created xsi:type="dcterms:W3CDTF">2020-05-29T21:56:59Z</dcterms:created>
  <dcterms:modified xsi:type="dcterms:W3CDTF">2026-03-26T00:24:06Z</dcterms:modified>
</cp:coreProperties>
</file>