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52"/>
  </p:notesMasterIdLst>
  <p:handoutMasterIdLst>
    <p:handoutMasterId r:id="rId53"/>
  </p:handoutMasterIdLst>
  <p:sldIdLst>
    <p:sldId id="256" r:id="rId2"/>
    <p:sldId id="257" r:id="rId3"/>
    <p:sldId id="320" r:id="rId4"/>
    <p:sldId id="321" r:id="rId5"/>
    <p:sldId id="322" r:id="rId6"/>
    <p:sldId id="323" r:id="rId7"/>
    <p:sldId id="324" r:id="rId8"/>
    <p:sldId id="258" r:id="rId9"/>
    <p:sldId id="259" r:id="rId10"/>
    <p:sldId id="261" r:id="rId11"/>
    <p:sldId id="262" r:id="rId12"/>
    <p:sldId id="263" r:id="rId13"/>
    <p:sldId id="264" r:id="rId14"/>
    <p:sldId id="265" r:id="rId15"/>
    <p:sldId id="306" r:id="rId16"/>
    <p:sldId id="266" r:id="rId17"/>
    <p:sldId id="267" r:id="rId18"/>
    <p:sldId id="268" r:id="rId19"/>
    <p:sldId id="269" r:id="rId20"/>
    <p:sldId id="270" r:id="rId21"/>
    <p:sldId id="271" r:id="rId22"/>
    <p:sldId id="272" r:id="rId23"/>
    <p:sldId id="325" r:id="rId24"/>
    <p:sldId id="273" r:id="rId25"/>
    <p:sldId id="308" r:id="rId26"/>
    <p:sldId id="275" r:id="rId27"/>
    <p:sldId id="276" r:id="rId28"/>
    <p:sldId id="310" r:id="rId29"/>
    <p:sldId id="278" r:id="rId30"/>
    <p:sldId id="279" r:id="rId31"/>
    <p:sldId id="311" r:id="rId32"/>
    <p:sldId id="281" r:id="rId33"/>
    <p:sldId id="282" r:id="rId34"/>
    <p:sldId id="283" r:id="rId35"/>
    <p:sldId id="284" r:id="rId36"/>
    <p:sldId id="312" r:id="rId37"/>
    <p:sldId id="313" r:id="rId38"/>
    <p:sldId id="314" r:id="rId39"/>
    <p:sldId id="315" r:id="rId40"/>
    <p:sldId id="318" r:id="rId41"/>
    <p:sldId id="286" r:id="rId42"/>
    <p:sldId id="319" r:id="rId43"/>
    <p:sldId id="287" r:id="rId44"/>
    <p:sldId id="288" r:id="rId45"/>
    <p:sldId id="285" r:id="rId46"/>
    <p:sldId id="289" r:id="rId47"/>
    <p:sldId id="290" r:id="rId48"/>
    <p:sldId id="291" r:id="rId49"/>
    <p:sldId id="292" r:id="rId50"/>
    <p:sldId id="317"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5385"/>
  </p:normalViewPr>
  <p:slideViewPr>
    <p:cSldViewPr snapToGrid="0" snapToObjects="1">
      <p:cViewPr varScale="1">
        <p:scale>
          <a:sx n="111" d="100"/>
          <a:sy n="111" d="100"/>
        </p:scale>
        <p:origin x="17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userId="2389861a-9b00-4e05-a52a-bbe4d3cfc079" providerId="ADAL" clId="{C3B567F4-D47D-4E0A-8CE6-A4A2CCB9A48E}"/>
    <pc:docChg chg="undo custSel addSld modSld">
      <pc:chgData name="Espinola-Arredondo, Ana" userId="2389861a-9b00-4e05-a52a-bbe4d3cfc079" providerId="ADAL" clId="{C3B567F4-D47D-4E0A-8CE6-A4A2CCB9A48E}" dt="2026-02-19T01:44:22.376" v="192" actId="20577"/>
      <pc:docMkLst>
        <pc:docMk/>
      </pc:docMkLst>
      <pc:sldChg chg="delSp mod">
        <pc:chgData name="Espinola-Arredondo, Ana" userId="2389861a-9b00-4e05-a52a-bbe4d3cfc079" providerId="ADAL" clId="{C3B567F4-D47D-4E0A-8CE6-A4A2CCB9A48E}" dt="2026-02-16T00:39:35.330" v="9" actId="478"/>
        <pc:sldMkLst>
          <pc:docMk/>
          <pc:sldMk cId="1637864388" sldId="257"/>
        </pc:sldMkLst>
      </pc:sldChg>
      <pc:sldChg chg="modSp">
        <pc:chgData name="Espinola-Arredondo, Ana" userId="2389861a-9b00-4e05-a52a-bbe4d3cfc079" providerId="ADAL" clId="{C3B567F4-D47D-4E0A-8CE6-A4A2CCB9A48E}" dt="2026-02-16T00:40:30.898" v="24" actId="403"/>
        <pc:sldMkLst>
          <pc:docMk/>
          <pc:sldMk cId="2858225247" sldId="258"/>
        </pc:sldMkLst>
        <pc:spChg chg="mod">
          <ac:chgData name="Espinola-Arredondo, Ana" userId="2389861a-9b00-4e05-a52a-bbe4d3cfc079" providerId="ADAL" clId="{C3B567F4-D47D-4E0A-8CE6-A4A2CCB9A48E}" dt="2026-02-16T00:40:30.898" v="24" actId="403"/>
          <ac:spMkLst>
            <pc:docMk/>
            <pc:sldMk cId="2858225247" sldId="258"/>
            <ac:spMk id="2" creationId="{78CC2ABA-BF0B-8E41-A314-C2F2C156C52F}"/>
          </ac:spMkLst>
        </pc:spChg>
      </pc:sldChg>
      <pc:sldChg chg="delSp modSp mod">
        <pc:chgData name="Espinola-Arredondo, Ana" userId="2389861a-9b00-4e05-a52a-bbe4d3cfc079" providerId="ADAL" clId="{C3B567F4-D47D-4E0A-8CE6-A4A2CCB9A48E}" dt="2026-02-16T00:40:24.295" v="21" actId="1076"/>
        <pc:sldMkLst>
          <pc:docMk/>
          <pc:sldMk cId="3654881096" sldId="259"/>
        </pc:sldMkLst>
        <pc:spChg chg="mod">
          <ac:chgData name="Espinola-Arredondo, Ana" userId="2389861a-9b00-4e05-a52a-bbe4d3cfc079" providerId="ADAL" clId="{C3B567F4-D47D-4E0A-8CE6-A4A2CCB9A48E}" dt="2026-02-16T00:40:24.295" v="21" actId="1076"/>
          <ac:spMkLst>
            <pc:docMk/>
            <pc:sldMk cId="3654881096" sldId="259"/>
            <ac:spMk id="3" creationId="{231DA6B5-3383-004A-93B6-C079653E42D6}"/>
          </ac:spMkLst>
        </pc:spChg>
      </pc:sldChg>
      <pc:sldChg chg="delSp mod">
        <pc:chgData name="Espinola-Arredondo, Ana" userId="2389861a-9b00-4e05-a52a-bbe4d3cfc079" providerId="ADAL" clId="{C3B567F4-D47D-4E0A-8CE6-A4A2CCB9A48E}" dt="2026-02-16T00:40:40.870" v="25" actId="478"/>
        <pc:sldMkLst>
          <pc:docMk/>
          <pc:sldMk cId="476839020" sldId="262"/>
        </pc:sldMkLst>
      </pc:sldChg>
      <pc:sldChg chg="delSp modSp mod">
        <pc:chgData name="Espinola-Arredondo, Ana" userId="2389861a-9b00-4e05-a52a-bbe4d3cfc079" providerId="ADAL" clId="{C3B567F4-D47D-4E0A-8CE6-A4A2CCB9A48E}" dt="2026-02-16T00:40:58.066" v="34" actId="403"/>
        <pc:sldMkLst>
          <pc:docMk/>
          <pc:sldMk cId="1643182442" sldId="263"/>
        </pc:sldMkLst>
        <pc:spChg chg="mod">
          <ac:chgData name="Espinola-Arredondo, Ana" userId="2389861a-9b00-4e05-a52a-bbe4d3cfc079" providerId="ADAL" clId="{C3B567F4-D47D-4E0A-8CE6-A4A2CCB9A48E}" dt="2026-02-16T00:40:58.066" v="34" actId="403"/>
          <ac:spMkLst>
            <pc:docMk/>
            <pc:sldMk cId="1643182442" sldId="263"/>
            <ac:spMk id="3" creationId="{231DA6B5-3383-004A-93B6-C079653E42D6}"/>
          </ac:spMkLst>
        </pc:spChg>
      </pc:sldChg>
      <pc:sldChg chg="delSp modSp mod">
        <pc:chgData name="Espinola-Arredondo, Ana" userId="2389861a-9b00-4e05-a52a-bbe4d3cfc079" providerId="ADAL" clId="{C3B567F4-D47D-4E0A-8CE6-A4A2CCB9A48E}" dt="2026-02-16T00:42:18.920" v="65" actId="403"/>
        <pc:sldMkLst>
          <pc:docMk/>
          <pc:sldMk cId="1778388687" sldId="265"/>
        </pc:sldMkLst>
        <pc:spChg chg="mod">
          <ac:chgData name="Espinola-Arredondo, Ana" userId="2389861a-9b00-4e05-a52a-bbe4d3cfc079" providerId="ADAL" clId="{C3B567F4-D47D-4E0A-8CE6-A4A2CCB9A48E}" dt="2026-02-16T00:42:18.920" v="65" actId="403"/>
          <ac:spMkLst>
            <pc:docMk/>
            <pc:sldMk cId="1778388687" sldId="265"/>
            <ac:spMk id="2" creationId="{E0F4CE85-F54F-524D-88E1-4E08D37BF5F2}"/>
          </ac:spMkLst>
        </pc:spChg>
        <pc:spChg chg="mod">
          <ac:chgData name="Espinola-Arredondo, Ana" userId="2389861a-9b00-4e05-a52a-bbe4d3cfc079" providerId="ADAL" clId="{C3B567F4-D47D-4E0A-8CE6-A4A2CCB9A48E}" dt="2026-02-16T00:42:13.311" v="61" actId="403"/>
          <ac:spMkLst>
            <pc:docMk/>
            <pc:sldMk cId="1778388687" sldId="265"/>
            <ac:spMk id="3" creationId="{231DA6B5-3383-004A-93B6-C079653E42D6}"/>
          </ac:spMkLst>
        </pc:spChg>
        <pc:graphicFrameChg chg="mod modGraphic">
          <ac:chgData name="Espinola-Arredondo, Ana" userId="2389861a-9b00-4e05-a52a-bbe4d3cfc079" providerId="ADAL" clId="{C3B567F4-D47D-4E0A-8CE6-A4A2CCB9A48E}" dt="2026-02-16T00:41:28.655" v="43" actId="14100"/>
          <ac:graphicFrameMkLst>
            <pc:docMk/>
            <pc:sldMk cId="1778388687" sldId="265"/>
            <ac:graphicFrameMk id="6" creationId="{CCCE6D75-5AAE-EB43-B892-203859839867}"/>
          </ac:graphicFrameMkLst>
        </pc:graphicFrameChg>
      </pc:sldChg>
      <pc:sldChg chg="delSp modSp mod">
        <pc:chgData name="Espinola-Arredondo, Ana" userId="2389861a-9b00-4e05-a52a-bbe4d3cfc079" providerId="ADAL" clId="{C3B567F4-D47D-4E0A-8CE6-A4A2CCB9A48E}" dt="2026-02-16T00:42:57.127" v="74" actId="403"/>
        <pc:sldMkLst>
          <pc:docMk/>
          <pc:sldMk cId="1010419109" sldId="266"/>
        </pc:sldMkLst>
        <pc:spChg chg="mod">
          <ac:chgData name="Espinola-Arredondo, Ana" userId="2389861a-9b00-4e05-a52a-bbe4d3cfc079" providerId="ADAL" clId="{C3B567F4-D47D-4E0A-8CE6-A4A2CCB9A48E}" dt="2026-02-16T00:42:37.161" v="70" actId="403"/>
          <ac:spMkLst>
            <pc:docMk/>
            <pc:sldMk cId="1010419109" sldId="266"/>
            <ac:spMk id="2" creationId="{E0F4CE85-F54F-524D-88E1-4E08D37BF5F2}"/>
          </ac:spMkLst>
        </pc:spChg>
        <pc:graphicFrameChg chg="modGraphic">
          <ac:chgData name="Espinola-Arredondo, Ana" userId="2389861a-9b00-4e05-a52a-bbe4d3cfc079" providerId="ADAL" clId="{C3B567F4-D47D-4E0A-8CE6-A4A2CCB9A48E}" dt="2026-02-16T00:42:57.127" v="74" actId="403"/>
          <ac:graphicFrameMkLst>
            <pc:docMk/>
            <pc:sldMk cId="1010419109" sldId="266"/>
            <ac:graphicFrameMk id="7" creationId="{4557BDA9-E66D-A268-35F0-2F55FEC2B59B}"/>
          </ac:graphicFrameMkLst>
        </pc:graphicFrameChg>
      </pc:sldChg>
      <pc:sldChg chg="delSp modSp mod">
        <pc:chgData name="Espinola-Arredondo, Ana" userId="2389861a-9b00-4e05-a52a-bbe4d3cfc079" providerId="ADAL" clId="{C3B567F4-D47D-4E0A-8CE6-A4A2CCB9A48E}" dt="2026-02-16T00:43:25.546" v="79" actId="403"/>
        <pc:sldMkLst>
          <pc:docMk/>
          <pc:sldMk cId="1186260586" sldId="268"/>
        </pc:sldMkLst>
        <pc:spChg chg="mod">
          <ac:chgData name="Espinola-Arredondo, Ana" userId="2389861a-9b00-4e05-a52a-bbe4d3cfc079" providerId="ADAL" clId="{C3B567F4-D47D-4E0A-8CE6-A4A2CCB9A48E}" dt="2026-02-16T00:43:25.546" v="79" actId="403"/>
          <ac:spMkLst>
            <pc:docMk/>
            <pc:sldMk cId="1186260586" sldId="268"/>
            <ac:spMk id="3" creationId="{231DA6B5-3383-004A-93B6-C079653E42D6}"/>
          </ac:spMkLst>
        </pc:spChg>
      </pc:sldChg>
      <pc:sldChg chg="delSp modSp mod">
        <pc:chgData name="Espinola-Arredondo, Ana" userId="2389861a-9b00-4e05-a52a-bbe4d3cfc079" providerId="ADAL" clId="{C3B567F4-D47D-4E0A-8CE6-A4A2CCB9A48E}" dt="2026-02-16T00:43:34.723" v="81" actId="478"/>
        <pc:sldMkLst>
          <pc:docMk/>
          <pc:sldMk cId="1278566649" sldId="269"/>
        </pc:sldMkLst>
      </pc:sldChg>
      <pc:sldChg chg="delSp modSp mod">
        <pc:chgData name="Espinola-Arredondo, Ana" userId="2389861a-9b00-4e05-a52a-bbe4d3cfc079" providerId="ADAL" clId="{C3B567F4-D47D-4E0A-8CE6-A4A2CCB9A48E}" dt="2026-02-16T00:44:16.649" v="90" actId="14100"/>
        <pc:sldMkLst>
          <pc:docMk/>
          <pc:sldMk cId="1628914682" sldId="270"/>
        </pc:sldMkLst>
        <pc:graphicFrameChg chg="mod modGraphic">
          <ac:chgData name="Espinola-Arredondo, Ana" userId="2389861a-9b00-4e05-a52a-bbe4d3cfc079" providerId="ADAL" clId="{C3B567F4-D47D-4E0A-8CE6-A4A2CCB9A48E}" dt="2026-02-16T00:44:16.649" v="90" actId="14100"/>
          <ac:graphicFrameMkLst>
            <pc:docMk/>
            <pc:sldMk cId="1628914682" sldId="270"/>
            <ac:graphicFrameMk id="7" creationId="{DC9578ED-EAEF-7165-E49F-E6E09D6F128A}"/>
          </ac:graphicFrameMkLst>
        </pc:graphicFrameChg>
      </pc:sldChg>
      <pc:sldChg chg="delSp modSp mod">
        <pc:chgData name="Espinola-Arredondo, Ana" userId="2389861a-9b00-4e05-a52a-bbe4d3cfc079" providerId="ADAL" clId="{C3B567F4-D47D-4E0A-8CE6-A4A2CCB9A48E}" dt="2026-02-16T00:44:35.180" v="95" actId="403"/>
        <pc:sldMkLst>
          <pc:docMk/>
          <pc:sldMk cId="2020577562" sldId="272"/>
        </pc:sldMkLst>
        <pc:spChg chg="mod">
          <ac:chgData name="Espinola-Arredondo, Ana" userId="2389861a-9b00-4e05-a52a-bbe4d3cfc079" providerId="ADAL" clId="{C3B567F4-D47D-4E0A-8CE6-A4A2CCB9A48E}" dt="2026-02-16T00:44:35.180" v="95" actId="403"/>
          <ac:spMkLst>
            <pc:docMk/>
            <pc:sldMk cId="2020577562" sldId="272"/>
            <ac:spMk id="2" creationId="{78CC2ABA-BF0B-8E41-A314-C2F2C156C52F}"/>
          </ac:spMkLst>
        </pc:spChg>
      </pc:sldChg>
      <pc:sldChg chg="addSp modSp mod">
        <pc:chgData name="Espinola-Arredondo, Ana" userId="2389861a-9b00-4e05-a52a-bbe4d3cfc079" providerId="ADAL" clId="{C3B567F4-D47D-4E0A-8CE6-A4A2CCB9A48E}" dt="2026-02-17T22:33:17.234" v="169" actId="1076"/>
        <pc:sldMkLst>
          <pc:docMk/>
          <pc:sldMk cId="3365552743" sldId="273"/>
        </pc:sldMkLst>
        <pc:picChg chg="add mod">
          <ac:chgData name="Espinola-Arredondo, Ana" userId="2389861a-9b00-4e05-a52a-bbe4d3cfc079" providerId="ADAL" clId="{C3B567F4-D47D-4E0A-8CE6-A4A2CCB9A48E}" dt="2026-02-17T22:33:17.234" v="169" actId="1076"/>
          <ac:picMkLst>
            <pc:docMk/>
            <pc:sldMk cId="3365552743" sldId="273"/>
            <ac:picMk id="6" creationId="{0A2AF235-6359-43C8-9B42-2A36C8D309F7}"/>
          </ac:picMkLst>
        </pc:picChg>
      </pc:sldChg>
      <pc:sldChg chg="modSp mod">
        <pc:chgData name="Espinola-Arredondo, Ana" userId="2389861a-9b00-4e05-a52a-bbe4d3cfc079" providerId="ADAL" clId="{C3B567F4-D47D-4E0A-8CE6-A4A2CCB9A48E}" dt="2026-02-16T00:45:10.645" v="101" actId="403"/>
        <pc:sldMkLst>
          <pc:docMk/>
          <pc:sldMk cId="3293867543" sldId="275"/>
        </pc:sldMkLst>
        <pc:spChg chg="mod">
          <ac:chgData name="Espinola-Arredondo, Ana" userId="2389861a-9b00-4e05-a52a-bbe4d3cfc079" providerId="ADAL" clId="{C3B567F4-D47D-4E0A-8CE6-A4A2CCB9A48E}" dt="2026-02-16T00:45:10.645" v="101" actId="403"/>
          <ac:spMkLst>
            <pc:docMk/>
            <pc:sldMk cId="3293867543" sldId="275"/>
            <ac:spMk id="2" creationId="{E0F4CE85-F54F-524D-88E1-4E08D37BF5F2}"/>
          </ac:spMkLst>
        </pc:spChg>
        <pc:spChg chg="mod">
          <ac:chgData name="Espinola-Arredondo, Ana" userId="2389861a-9b00-4e05-a52a-bbe4d3cfc079" providerId="ADAL" clId="{C3B567F4-D47D-4E0A-8CE6-A4A2CCB9A48E}" dt="2026-02-16T00:44:53.907" v="97" actId="27636"/>
          <ac:spMkLst>
            <pc:docMk/>
            <pc:sldMk cId="3293867543" sldId="275"/>
            <ac:spMk id="3" creationId="{231DA6B5-3383-004A-93B6-C079653E42D6}"/>
          </ac:spMkLst>
        </pc:spChg>
      </pc:sldChg>
      <pc:sldChg chg="modSp mod">
        <pc:chgData name="Espinola-Arredondo, Ana" userId="2389861a-9b00-4e05-a52a-bbe4d3cfc079" providerId="ADAL" clId="{C3B567F4-D47D-4E0A-8CE6-A4A2CCB9A48E}" dt="2026-02-16T00:45:26.086" v="105" actId="403"/>
        <pc:sldMkLst>
          <pc:docMk/>
          <pc:sldMk cId="2557134867" sldId="278"/>
        </pc:sldMkLst>
        <pc:spChg chg="mod">
          <ac:chgData name="Espinola-Arredondo, Ana" userId="2389861a-9b00-4e05-a52a-bbe4d3cfc079" providerId="ADAL" clId="{C3B567F4-D47D-4E0A-8CE6-A4A2CCB9A48E}" dt="2026-02-16T00:45:26.086" v="105" actId="403"/>
          <ac:spMkLst>
            <pc:docMk/>
            <pc:sldMk cId="2557134867" sldId="278"/>
            <ac:spMk id="2" creationId="{E0F4CE85-F54F-524D-88E1-4E08D37BF5F2}"/>
          </ac:spMkLst>
        </pc:spChg>
      </pc:sldChg>
      <pc:sldChg chg="addSp modSp mod">
        <pc:chgData name="Espinola-Arredondo, Ana" userId="2389861a-9b00-4e05-a52a-bbe4d3cfc079" providerId="ADAL" clId="{C3B567F4-D47D-4E0A-8CE6-A4A2CCB9A48E}" dt="2026-02-17T22:31:40.256" v="167" actId="1076"/>
        <pc:sldMkLst>
          <pc:docMk/>
          <pc:sldMk cId="3071099506" sldId="279"/>
        </pc:sldMkLst>
        <pc:spChg chg="mod">
          <ac:chgData name="Espinola-Arredondo, Ana" userId="2389861a-9b00-4e05-a52a-bbe4d3cfc079" providerId="ADAL" clId="{C3B567F4-D47D-4E0A-8CE6-A4A2CCB9A48E}" dt="2026-02-16T00:45:35.054" v="107" actId="403"/>
          <ac:spMkLst>
            <pc:docMk/>
            <pc:sldMk cId="3071099506" sldId="279"/>
            <ac:spMk id="2" creationId="{E0F4CE85-F54F-524D-88E1-4E08D37BF5F2}"/>
          </ac:spMkLst>
        </pc:spChg>
        <pc:spChg chg="mod">
          <ac:chgData name="Espinola-Arredondo, Ana" userId="2389861a-9b00-4e05-a52a-bbe4d3cfc079" providerId="ADAL" clId="{C3B567F4-D47D-4E0A-8CE6-A4A2CCB9A48E}" dt="2026-02-16T00:45:43.488" v="109" actId="403"/>
          <ac:spMkLst>
            <pc:docMk/>
            <pc:sldMk cId="3071099506" sldId="279"/>
            <ac:spMk id="3" creationId="{231DA6B5-3383-004A-93B6-C079653E42D6}"/>
          </ac:spMkLst>
        </pc:spChg>
        <pc:picChg chg="add mod">
          <ac:chgData name="Espinola-Arredondo, Ana" userId="2389861a-9b00-4e05-a52a-bbe4d3cfc079" providerId="ADAL" clId="{C3B567F4-D47D-4E0A-8CE6-A4A2CCB9A48E}" dt="2026-02-17T22:31:40.256" v="167" actId="1076"/>
          <ac:picMkLst>
            <pc:docMk/>
            <pc:sldMk cId="3071099506" sldId="279"/>
            <ac:picMk id="4" creationId="{E271F9B4-2F7A-42FB-6EF2-E69CCD89CAD0}"/>
          </ac:picMkLst>
        </pc:picChg>
      </pc:sldChg>
      <pc:sldChg chg="addSp delSp modSp mod">
        <pc:chgData name="Espinola-Arredondo, Ana" userId="2389861a-9b00-4e05-a52a-bbe4d3cfc079" providerId="ADAL" clId="{C3B567F4-D47D-4E0A-8CE6-A4A2CCB9A48E}" dt="2026-02-17T22:31:26.243" v="163" actId="1076"/>
        <pc:sldMkLst>
          <pc:docMk/>
          <pc:sldMk cId="874014044" sldId="281"/>
        </pc:sldMkLst>
        <pc:spChg chg="mod">
          <ac:chgData name="Espinola-Arredondo, Ana" userId="2389861a-9b00-4e05-a52a-bbe4d3cfc079" providerId="ADAL" clId="{C3B567F4-D47D-4E0A-8CE6-A4A2CCB9A48E}" dt="2026-02-16T00:45:51.818" v="110" actId="403"/>
          <ac:spMkLst>
            <pc:docMk/>
            <pc:sldMk cId="874014044" sldId="281"/>
            <ac:spMk id="2" creationId="{E0F4CE85-F54F-524D-88E1-4E08D37BF5F2}"/>
          </ac:spMkLst>
        </pc:spChg>
        <pc:picChg chg="add mod">
          <ac:chgData name="Espinola-Arredondo, Ana" userId="2389861a-9b00-4e05-a52a-bbe4d3cfc079" providerId="ADAL" clId="{C3B567F4-D47D-4E0A-8CE6-A4A2CCB9A48E}" dt="2026-02-17T22:31:26.243" v="163" actId="1076"/>
          <ac:picMkLst>
            <pc:docMk/>
            <pc:sldMk cId="874014044" sldId="281"/>
            <ac:picMk id="4" creationId="{9983E7F5-F770-7E7B-C6C4-076B6F84E4A0}"/>
          </ac:picMkLst>
        </pc:picChg>
      </pc:sldChg>
      <pc:sldChg chg="delSp mod">
        <pc:chgData name="Espinola-Arredondo, Ana" userId="2389861a-9b00-4e05-a52a-bbe4d3cfc079" providerId="ADAL" clId="{C3B567F4-D47D-4E0A-8CE6-A4A2CCB9A48E}" dt="2026-02-16T00:45:57.825" v="111" actId="478"/>
        <pc:sldMkLst>
          <pc:docMk/>
          <pc:sldMk cId="3491040084" sldId="282"/>
        </pc:sldMkLst>
      </pc:sldChg>
      <pc:sldChg chg="delSp modSp mod">
        <pc:chgData name="Espinola-Arredondo, Ana" userId="2389861a-9b00-4e05-a52a-bbe4d3cfc079" providerId="ADAL" clId="{C3B567F4-D47D-4E0A-8CE6-A4A2CCB9A48E}" dt="2026-02-16T00:46:29.454" v="120" actId="403"/>
        <pc:sldMkLst>
          <pc:docMk/>
          <pc:sldMk cId="968700862" sldId="283"/>
        </pc:sldMkLst>
        <pc:spChg chg="mod">
          <ac:chgData name="Espinola-Arredondo, Ana" userId="2389861a-9b00-4e05-a52a-bbe4d3cfc079" providerId="ADAL" clId="{C3B567F4-D47D-4E0A-8CE6-A4A2CCB9A48E}" dt="2026-02-16T00:46:29.454" v="120" actId="403"/>
          <ac:spMkLst>
            <pc:docMk/>
            <pc:sldMk cId="968700862" sldId="283"/>
            <ac:spMk id="2" creationId="{E0F4CE85-F54F-524D-88E1-4E08D37BF5F2}"/>
          </ac:spMkLst>
        </pc:spChg>
        <pc:spChg chg="mod">
          <ac:chgData name="Espinola-Arredondo, Ana" userId="2389861a-9b00-4e05-a52a-bbe4d3cfc079" providerId="ADAL" clId="{C3B567F4-D47D-4E0A-8CE6-A4A2CCB9A48E}" dt="2026-02-16T00:46:19.935" v="118" actId="27636"/>
          <ac:spMkLst>
            <pc:docMk/>
            <pc:sldMk cId="968700862" sldId="283"/>
            <ac:spMk id="8" creationId="{1E60D792-61E0-A747-9D6E-8ADB4C0F4509}"/>
          </ac:spMkLst>
        </pc:spChg>
      </pc:sldChg>
      <pc:sldChg chg="modSp mod">
        <pc:chgData name="Espinola-Arredondo, Ana" userId="2389861a-9b00-4e05-a52a-bbe4d3cfc079" providerId="ADAL" clId="{C3B567F4-D47D-4E0A-8CE6-A4A2CCB9A48E}" dt="2026-02-16T00:46:49.971" v="129" actId="27636"/>
        <pc:sldMkLst>
          <pc:docMk/>
          <pc:sldMk cId="3576963111" sldId="284"/>
        </pc:sldMkLst>
        <pc:spChg chg="mod">
          <ac:chgData name="Espinola-Arredondo, Ana" userId="2389861a-9b00-4e05-a52a-bbe4d3cfc079" providerId="ADAL" clId="{C3B567F4-D47D-4E0A-8CE6-A4A2CCB9A48E}" dt="2026-02-16T00:46:49.971" v="129" actId="27636"/>
          <ac:spMkLst>
            <pc:docMk/>
            <pc:sldMk cId="3576963111" sldId="284"/>
            <ac:spMk id="8" creationId="{1E60D792-61E0-A747-9D6E-8ADB4C0F4509}"/>
          </ac:spMkLst>
        </pc:spChg>
      </pc:sldChg>
      <pc:sldChg chg="delSp mod">
        <pc:chgData name="Espinola-Arredondo, Ana" userId="2389861a-9b00-4e05-a52a-bbe4d3cfc079" providerId="ADAL" clId="{C3B567F4-D47D-4E0A-8CE6-A4A2CCB9A48E}" dt="2026-02-16T00:48:02.616" v="154" actId="478"/>
        <pc:sldMkLst>
          <pc:docMk/>
          <pc:sldMk cId="2054536980" sldId="285"/>
        </pc:sldMkLst>
      </pc:sldChg>
      <pc:sldChg chg="modSp">
        <pc:chgData name="Espinola-Arredondo, Ana" userId="2389861a-9b00-4e05-a52a-bbe4d3cfc079" providerId="ADAL" clId="{C3B567F4-D47D-4E0A-8CE6-A4A2CCB9A48E}" dt="2026-02-17T22:29:32.757" v="158" actId="20577"/>
        <pc:sldMkLst>
          <pc:docMk/>
          <pc:sldMk cId="4193520326" sldId="286"/>
        </pc:sldMkLst>
        <pc:spChg chg="mod">
          <ac:chgData name="Espinola-Arredondo, Ana" userId="2389861a-9b00-4e05-a52a-bbe4d3cfc079" providerId="ADAL" clId="{C3B567F4-D47D-4E0A-8CE6-A4A2CCB9A48E}" dt="2026-02-17T22:29:32.757" v="158" actId="20577"/>
          <ac:spMkLst>
            <pc:docMk/>
            <pc:sldMk cId="4193520326" sldId="286"/>
            <ac:spMk id="8" creationId="{1E60D792-61E0-A747-9D6E-8ADB4C0F4509}"/>
          </ac:spMkLst>
        </pc:spChg>
      </pc:sldChg>
      <pc:sldChg chg="delSp modSp mod">
        <pc:chgData name="Espinola-Arredondo, Ana" userId="2389861a-9b00-4e05-a52a-bbe4d3cfc079" providerId="ADAL" clId="{C3B567F4-D47D-4E0A-8CE6-A4A2CCB9A48E}" dt="2026-02-16T00:48:10.640" v="156" actId="478"/>
        <pc:sldMkLst>
          <pc:docMk/>
          <pc:sldMk cId="2586800692" sldId="289"/>
        </pc:sldMkLst>
      </pc:sldChg>
      <pc:sldChg chg="delSp mod">
        <pc:chgData name="Espinola-Arredondo, Ana" userId="2389861a-9b00-4e05-a52a-bbe4d3cfc079" providerId="ADAL" clId="{C3B567F4-D47D-4E0A-8CE6-A4A2CCB9A48E}" dt="2026-02-16T00:48:15.723" v="157" actId="478"/>
        <pc:sldMkLst>
          <pc:docMk/>
          <pc:sldMk cId="4109680614" sldId="290"/>
        </pc:sldMkLst>
      </pc:sldChg>
      <pc:sldChg chg="delSp modSp mod">
        <pc:chgData name="Espinola-Arredondo, Ana" userId="2389861a-9b00-4e05-a52a-bbe4d3cfc079" providerId="ADAL" clId="{C3B567F4-D47D-4E0A-8CE6-A4A2CCB9A48E}" dt="2026-02-16T00:47:09.321" v="132" actId="403"/>
        <pc:sldMkLst>
          <pc:docMk/>
          <pc:sldMk cId="275920742" sldId="313"/>
        </pc:sldMkLst>
        <pc:spChg chg="mod">
          <ac:chgData name="Espinola-Arredondo, Ana" userId="2389861a-9b00-4e05-a52a-bbe4d3cfc079" providerId="ADAL" clId="{C3B567F4-D47D-4E0A-8CE6-A4A2CCB9A48E}" dt="2026-02-16T00:47:09.321" v="132" actId="403"/>
          <ac:spMkLst>
            <pc:docMk/>
            <pc:sldMk cId="275920742" sldId="313"/>
            <ac:spMk id="2" creationId="{E0F4CE85-F54F-524D-88E1-4E08D37BF5F2}"/>
          </ac:spMkLst>
        </pc:spChg>
      </pc:sldChg>
      <pc:sldChg chg="modSp mod">
        <pc:chgData name="Espinola-Arredondo, Ana" userId="2389861a-9b00-4e05-a52a-bbe4d3cfc079" providerId="ADAL" clId="{C3B567F4-D47D-4E0A-8CE6-A4A2CCB9A48E}" dt="2026-02-19T01:44:22.376" v="192" actId="20577"/>
        <pc:sldMkLst>
          <pc:docMk/>
          <pc:sldMk cId="3315363109" sldId="314"/>
        </pc:sldMkLst>
        <pc:spChg chg="mod">
          <ac:chgData name="Espinola-Arredondo, Ana" userId="2389861a-9b00-4e05-a52a-bbe4d3cfc079" providerId="ADAL" clId="{C3B567F4-D47D-4E0A-8CE6-A4A2CCB9A48E}" dt="2026-02-16T00:47:30.214" v="146" actId="403"/>
          <ac:spMkLst>
            <pc:docMk/>
            <pc:sldMk cId="3315363109" sldId="314"/>
            <ac:spMk id="2" creationId="{E0F4CE85-F54F-524D-88E1-4E08D37BF5F2}"/>
          </ac:spMkLst>
        </pc:spChg>
        <pc:spChg chg="mod">
          <ac:chgData name="Espinola-Arredondo, Ana" userId="2389861a-9b00-4e05-a52a-bbe4d3cfc079" providerId="ADAL" clId="{C3B567F4-D47D-4E0A-8CE6-A4A2CCB9A48E}" dt="2026-02-19T01:44:22.376" v="192" actId="20577"/>
          <ac:spMkLst>
            <pc:docMk/>
            <pc:sldMk cId="3315363109" sldId="314"/>
            <ac:spMk id="8" creationId="{1E60D792-61E0-A747-9D6E-8ADB4C0F4509}"/>
          </ac:spMkLst>
        </pc:spChg>
      </pc:sldChg>
      <pc:sldChg chg="delSp modSp mod">
        <pc:chgData name="Espinola-Arredondo, Ana" userId="2389861a-9b00-4e05-a52a-bbe4d3cfc079" providerId="ADAL" clId="{C3B567F4-D47D-4E0A-8CE6-A4A2CCB9A48E}" dt="2026-02-16T00:47:39.323" v="149" actId="403"/>
        <pc:sldMkLst>
          <pc:docMk/>
          <pc:sldMk cId="2282587223" sldId="315"/>
        </pc:sldMkLst>
        <pc:spChg chg="mod">
          <ac:chgData name="Espinola-Arredondo, Ana" userId="2389861a-9b00-4e05-a52a-bbe4d3cfc079" providerId="ADAL" clId="{C3B567F4-D47D-4E0A-8CE6-A4A2CCB9A48E}" dt="2026-02-16T00:47:39.323" v="149" actId="403"/>
          <ac:spMkLst>
            <pc:docMk/>
            <pc:sldMk cId="2282587223" sldId="315"/>
            <ac:spMk id="2" creationId="{E0F4CE85-F54F-524D-88E1-4E08D37BF5F2}"/>
          </ac:spMkLst>
        </pc:spChg>
      </pc:sldChg>
      <pc:sldChg chg="delSp modSp mod">
        <pc:chgData name="Espinola-Arredondo, Ana" userId="2389861a-9b00-4e05-a52a-bbe4d3cfc079" providerId="ADAL" clId="{C3B567F4-D47D-4E0A-8CE6-A4A2CCB9A48E}" dt="2026-02-16T00:47:47.918" v="152" actId="403"/>
        <pc:sldMkLst>
          <pc:docMk/>
          <pc:sldMk cId="2427190851" sldId="318"/>
        </pc:sldMkLst>
        <pc:spChg chg="mod">
          <ac:chgData name="Espinola-Arredondo, Ana" userId="2389861a-9b00-4e05-a52a-bbe4d3cfc079" providerId="ADAL" clId="{C3B567F4-D47D-4E0A-8CE6-A4A2CCB9A48E}" dt="2026-02-16T00:47:47.918" v="152" actId="403"/>
          <ac:spMkLst>
            <pc:docMk/>
            <pc:sldMk cId="2427190851" sldId="318"/>
            <ac:spMk id="2" creationId="{E0F4CE85-F54F-524D-88E1-4E08D37BF5F2}"/>
          </ac:spMkLst>
        </pc:spChg>
      </pc:sldChg>
      <pc:sldChg chg="delSp mod">
        <pc:chgData name="Espinola-Arredondo, Ana" userId="2389861a-9b00-4e05-a52a-bbe4d3cfc079" providerId="ADAL" clId="{C3B567F4-D47D-4E0A-8CE6-A4A2CCB9A48E}" dt="2026-02-16T00:47:57.546" v="153" actId="478"/>
        <pc:sldMkLst>
          <pc:docMk/>
          <pc:sldMk cId="1927271859" sldId="319"/>
        </pc:sldMkLst>
      </pc:sldChg>
      <pc:sldChg chg="delSp mod">
        <pc:chgData name="Espinola-Arredondo, Ana" userId="2389861a-9b00-4e05-a52a-bbe4d3cfc079" providerId="ADAL" clId="{C3B567F4-D47D-4E0A-8CE6-A4A2CCB9A48E}" dt="2026-02-16T00:39:40.713" v="10" actId="478"/>
        <pc:sldMkLst>
          <pc:docMk/>
          <pc:sldMk cId="3060740545" sldId="320"/>
        </pc:sldMkLst>
      </pc:sldChg>
      <pc:sldChg chg="addSp delSp modSp mod setBg addAnim">
        <pc:chgData name="Espinola-Arredondo, Ana" userId="2389861a-9b00-4e05-a52a-bbe4d3cfc079" providerId="ADAL" clId="{C3B567F4-D47D-4E0A-8CE6-A4A2CCB9A48E}" dt="2026-02-16T00:39:30.613" v="8" actId="478"/>
        <pc:sldMkLst>
          <pc:docMk/>
          <pc:sldMk cId="1134496012" sldId="321"/>
        </pc:sldMkLst>
        <pc:spChg chg="mod">
          <ac:chgData name="Espinola-Arredondo, Ana" userId="2389861a-9b00-4e05-a52a-bbe4d3cfc079" providerId="ADAL" clId="{C3B567F4-D47D-4E0A-8CE6-A4A2CCB9A48E}" dt="2026-02-16T00:37:50.743" v="0" actId="26606"/>
          <ac:spMkLst>
            <pc:docMk/>
            <pc:sldMk cId="1134496012" sldId="321"/>
            <ac:spMk id="2" creationId="{1A69CD3A-CD3D-4E46-B21F-FCE1A585D415}"/>
          </ac:spMkLst>
        </pc:spChg>
        <pc:spChg chg="mod ord">
          <ac:chgData name="Espinola-Arredondo, Ana" userId="2389861a-9b00-4e05-a52a-bbe4d3cfc079" providerId="ADAL" clId="{C3B567F4-D47D-4E0A-8CE6-A4A2CCB9A48E}" dt="2026-02-16T00:37:50.743" v="0" actId="26606"/>
          <ac:spMkLst>
            <pc:docMk/>
            <pc:sldMk cId="1134496012" sldId="321"/>
            <ac:spMk id="4" creationId="{D16F49C4-1018-BE4D-8374-36096850F61A}"/>
          </ac:spMkLst>
        </pc:spChg>
        <pc:spChg chg="add">
          <ac:chgData name="Espinola-Arredondo, Ana" userId="2389861a-9b00-4e05-a52a-bbe4d3cfc079" providerId="ADAL" clId="{C3B567F4-D47D-4E0A-8CE6-A4A2CCB9A48E}" dt="2026-02-16T00:37:50.743" v="0" actId="26606"/>
          <ac:spMkLst>
            <pc:docMk/>
            <pc:sldMk cId="1134496012" sldId="321"/>
            <ac:spMk id="11" creationId="{9203DE33-2CD4-4CA8-9AF3-37C3B65133B0}"/>
          </ac:spMkLst>
        </pc:spChg>
        <pc:spChg chg="add">
          <ac:chgData name="Espinola-Arredondo, Ana" userId="2389861a-9b00-4e05-a52a-bbe4d3cfc079" providerId="ADAL" clId="{C3B567F4-D47D-4E0A-8CE6-A4A2CCB9A48E}" dt="2026-02-16T00:37:50.743" v="0" actId="26606"/>
          <ac:spMkLst>
            <pc:docMk/>
            <pc:sldMk cId="1134496012" sldId="321"/>
            <ac:spMk id="13" creationId="{0AF57B88-1D4C-41FA-A761-EC1DD10C35CB}"/>
          </ac:spMkLst>
        </pc:spChg>
        <pc:spChg chg="add">
          <ac:chgData name="Espinola-Arredondo, Ana" userId="2389861a-9b00-4e05-a52a-bbe4d3cfc079" providerId="ADAL" clId="{C3B567F4-D47D-4E0A-8CE6-A4A2CCB9A48E}" dt="2026-02-16T00:37:50.743" v="0" actId="26606"/>
          <ac:spMkLst>
            <pc:docMk/>
            <pc:sldMk cId="1134496012" sldId="321"/>
            <ac:spMk id="15" creationId="{D2548F45-5164-4ABB-8212-7F293FDED8D4}"/>
          </ac:spMkLst>
        </pc:spChg>
        <pc:spChg chg="add">
          <ac:chgData name="Espinola-Arredondo, Ana" userId="2389861a-9b00-4e05-a52a-bbe4d3cfc079" providerId="ADAL" clId="{C3B567F4-D47D-4E0A-8CE6-A4A2CCB9A48E}" dt="2026-02-16T00:37:50.743" v="0" actId="26606"/>
          <ac:spMkLst>
            <pc:docMk/>
            <pc:sldMk cId="1134496012" sldId="321"/>
            <ac:spMk id="17" creationId="{5E81CCFB-7BEF-4186-86FB-D09450B4D02D}"/>
          </ac:spMkLst>
        </pc:spChg>
        <pc:picChg chg="add mod">
          <ac:chgData name="Espinola-Arredondo, Ana" userId="2389861a-9b00-4e05-a52a-bbe4d3cfc079" providerId="ADAL" clId="{C3B567F4-D47D-4E0A-8CE6-A4A2CCB9A48E}" dt="2026-02-16T00:38:53.439" v="4" actId="1076"/>
          <ac:picMkLst>
            <pc:docMk/>
            <pc:sldMk cId="1134496012" sldId="321"/>
            <ac:picMk id="7" creationId="{64330D36-7B62-EF9A-A4A1-84D1C2ECED8C}"/>
          </ac:picMkLst>
        </pc:picChg>
      </pc:sldChg>
      <pc:sldChg chg="addSp delSp modSp mod setBg">
        <pc:chgData name="Espinola-Arredondo, Ana" userId="2389861a-9b00-4e05-a52a-bbe4d3cfc079" providerId="ADAL" clId="{C3B567F4-D47D-4E0A-8CE6-A4A2CCB9A48E}" dt="2026-02-16T00:39:20.864" v="6" actId="478"/>
        <pc:sldMkLst>
          <pc:docMk/>
          <pc:sldMk cId="1021776955" sldId="322"/>
        </pc:sldMkLst>
        <pc:spChg chg="mod">
          <ac:chgData name="Espinola-Arredondo, Ana" userId="2389861a-9b00-4e05-a52a-bbe4d3cfc079" providerId="ADAL" clId="{C3B567F4-D47D-4E0A-8CE6-A4A2CCB9A48E}" dt="2026-02-16T00:39:15.930" v="5" actId="26606"/>
          <ac:spMkLst>
            <pc:docMk/>
            <pc:sldMk cId="1021776955" sldId="322"/>
            <ac:spMk id="2" creationId="{1A69CD3A-CD3D-4E46-B21F-FCE1A585D415}"/>
          </ac:spMkLst>
        </pc:spChg>
        <pc:spChg chg="mod ord">
          <ac:chgData name="Espinola-Arredondo, Ana" userId="2389861a-9b00-4e05-a52a-bbe4d3cfc079" providerId="ADAL" clId="{C3B567F4-D47D-4E0A-8CE6-A4A2CCB9A48E}" dt="2026-02-16T00:39:15.930" v="5" actId="26606"/>
          <ac:spMkLst>
            <pc:docMk/>
            <pc:sldMk cId="1021776955" sldId="322"/>
            <ac:spMk id="4" creationId="{D16F49C4-1018-BE4D-8374-36096850F61A}"/>
          </ac:spMkLst>
        </pc:spChg>
        <pc:spChg chg="add">
          <ac:chgData name="Espinola-Arredondo, Ana" userId="2389861a-9b00-4e05-a52a-bbe4d3cfc079" providerId="ADAL" clId="{C3B567F4-D47D-4E0A-8CE6-A4A2CCB9A48E}" dt="2026-02-16T00:39:15.930" v="5" actId="26606"/>
          <ac:spMkLst>
            <pc:docMk/>
            <pc:sldMk cId="1021776955" sldId="322"/>
            <ac:spMk id="14" creationId="{A8384FB5-9ADC-4DDC-881B-597D56F5B15D}"/>
          </ac:spMkLst>
        </pc:spChg>
        <pc:spChg chg="add">
          <ac:chgData name="Espinola-Arredondo, Ana" userId="2389861a-9b00-4e05-a52a-bbe4d3cfc079" providerId="ADAL" clId="{C3B567F4-D47D-4E0A-8CE6-A4A2CCB9A48E}" dt="2026-02-16T00:39:15.930" v="5" actId="26606"/>
          <ac:spMkLst>
            <pc:docMk/>
            <pc:sldMk cId="1021776955" sldId="322"/>
            <ac:spMk id="16" creationId="{1199E1B1-A8C0-4FE8-A5A8-1CB41D69F857}"/>
          </ac:spMkLst>
        </pc:spChg>
        <pc:spChg chg="add">
          <ac:chgData name="Espinola-Arredondo, Ana" userId="2389861a-9b00-4e05-a52a-bbe4d3cfc079" providerId="ADAL" clId="{C3B567F4-D47D-4E0A-8CE6-A4A2CCB9A48E}" dt="2026-02-16T00:39:15.930" v="5" actId="26606"/>
          <ac:spMkLst>
            <pc:docMk/>
            <pc:sldMk cId="1021776955" sldId="322"/>
            <ac:spMk id="18" creationId="{84A8DE83-DE75-4B41-9DB4-A7EC0B0DEC0B}"/>
          </ac:spMkLst>
        </pc:spChg>
        <pc:spChg chg="add">
          <ac:chgData name="Espinola-Arredondo, Ana" userId="2389861a-9b00-4e05-a52a-bbe4d3cfc079" providerId="ADAL" clId="{C3B567F4-D47D-4E0A-8CE6-A4A2CCB9A48E}" dt="2026-02-16T00:39:15.930" v="5" actId="26606"/>
          <ac:spMkLst>
            <pc:docMk/>
            <pc:sldMk cId="1021776955" sldId="322"/>
            <ac:spMk id="20" creationId="{A7009A0A-BEF5-4EAC-AF15-E4F9F002E239}"/>
          </ac:spMkLst>
        </pc:spChg>
        <pc:picChg chg="mod">
          <ac:chgData name="Espinola-Arredondo, Ana" userId="2389861a-9b00-4e05-a52a-bbe4d3cfc079" providerId="ADAL" clId="{C3B567F4-D47D-4E0A-8CE6-A4A2CCB9A48E}" dt="2026-02-16T00:39:15.930" v="5" actId="26606"/>
          <ac:picMkLst>
            <pc:docMk/>
            <pc:sldMk cId="1021776955" sldId="322"/>
            <ac:picMk id="9" creationId="{F1360B57-03AE-412C-9101-8BF0F0661AB1}"/>
          </ac:picMkLst>
        </pc:picChg>
      </pc:sldChg>
      <pc:sldChg chg="delSp mod">
        <pc:chgData name="Espinola-Arredondo, Ana" userId="2389861a-9b00-4e05-a52a-bbe4d3cfc079" providerId="ADAL" clId="{C3B567F4-D47D-4E0A-8CE6-A4A2CCB9A48E}" dt="2026-02-16T00:39:47.025" v="11" actId="478"/>
        <pc:sldMkLst>
          <pc:docMk/>
          <pc:sldMk cId="2349944344" sldId="323"/>
        </pc:sldMkLst>
      </pc:sldChg>
      <pc:sldChg chg="delSp mod">
        <pc:chgData name="Espinola-Arredondo, Ana" userId="2389861a-9b00-4e05-a52a-bbe4d3cfc079" providerId="ADAL" clId="{C3B567F4-D47D-4E0A-8CE6-A4A2CCB9A48E}" dt="2026-02-16T00:39:52.127" v="12" actId="478"/>
        <pc:sldMkLst>
          <pc:docMk/>
          <pc:sldMk cId="572397381" sldId="324"/>
        </pc:sldMkLst>
      </pc:sldChg>
      <pc:sldChg chg="addSp delSp modSp new mod setBg">
        <pc:chgData name="Espinola-Arredondo, Ana" userId="2389861a-9b00-4e05-a52a-bbe4d3cfc079" providerId="ADAL" clId="{C3B567F4-D47D-4E0A-8CE6-A4A2CCB9A48E}" dt="2026-02-17T22:34:44.706" v="190" actId="478"/>
        <pc:sldMkLst>
          <pc:docMk/>
          <pc:sldMk cId="3520405845" sldId="325"/>
        </pc:sldMkLst>
        <pc:spChg chg="mod">
          <ac:chgData name="Espinola-Arredondo, Ana" userId="2389861a-9b00-4e05-a52a-bbe4d3cfc079" providerId="ADAL" clId="{C3B567F4-D47D-4E0A-8CE6-A4A2CCB9A48E}" dt="2026-02-17T22:34:38.847" v="189" actId="26606"/>
          <ac:spMkLst>
            <pc:docMk/>
            <pc:sldMk cId="3520405845" sldId="325"/>
            <ac:spMk id="2" creationId="{04CD60F3-5C24-6DF5-3B0C-CDF30E2432C9}"/>
          </ac:spMkLst>
        </pc:spChg>
        <pc:spChg chg="mod">
          <ac:chgData name="Espinola-Arredondo, Ana" userId="2389861a-9b00-4e05-a52a-bbe4d3cfc079" providerId="ADAL" clId="{C3B567F4-D47D-4E0A-8CE6-A4A2CCB9A48E}" dt="2026-02-17T22:34:38.847" v="189" actId="26606"/>
          <ac:spMkLst>
            <pc:docMk/>
            <pc:sldMk cId="3520405845" sldId="325"/>
            <ac:spMk id="5" creationId="{CBA6C50A-81ED-D7AD-E2FB-91F1C116039F}"/>
          </ac:spMkLst>
        </pc:spChg>
        <pc:spChg chg="add">
          <ac:chgData name="Espinola-Arredondo, Ana" userId="2389861a-9b00-4e05-a52a-bbe4d3cfc079" providerId="ADAL" clId="{C3B567F4-D47D-4E0A-8CE6-A4A2CCB9A48E}" dt="2026-02-17T22:34:38.847" v="189" actId="26606"/>
          <ac:spMkLst>
            <pc:docMk/>
            <pc:sldMk cId="3520405845" sldId="325"/>
            <ac:spMk id="16" creationId="{A8384FB5-9ADC-4DDC-881B-597D56F5B15D}"/>
          </ac:spMkLst>
        </pc:spChg>
        <pc:spChg chg="add">
          <ac:chgData name="Espinola-Arredondo, Ana" userId="2389861a-9b00-4e05-a52a-bbe4d3cfc079" providerId="ADAL" clId="{C3B567F4-D47D-4E0A-8CE6-A4A2CCB9A48E}" dt="2026-02-17T22:34:38.847" v="189" actId="26606"/>
          <ac:spMkLst>
            <pc:docMk/>
            <pc:sldMk cId="3520405845" sldId="325"/>
            <ac:spMk id="18" creationId="{91E5A9A7-95C6-4F4F-B00E-C82E07FE62EF}"/>
          </ac:spMkLst>
        </pc:spChg>
        <pc:spChg chg="add">
          <ac:chgData name="Espinola-Arredondo, Ana" userId="2389861a-9b00-4e05-a52a-bbe4d3cfc079" providerId="ADAL" clId="{C3B567F4-D47D-4E0A-8CE6-A4A2CCB9A48E}" dt="2026-02-17T22:34:38.847" v="189" actId="26606"/>
          <ac:spMkLst>
            <pc:docMk/>
            <pc:sldMk cId="3520405845" sldId="325"/>
            <ac:spMk id="20" creationId="{D07DD2DE-F619-49DD-B5E7-03A290FF4ED1}"/>
          </ac:spMkLst>
        </pc:spChg>
        <pc:spChg chg="add">
          <ac:chgData name="Espinola-Arredondo, Ana" userId="2389861a-9b00-4e05-a52a-bbe4d3cfc079" providerId="ADAL" clId="{C3B567F4-D47D-4E0A-8CE6-A4A2CCB9A48E}" dt="2026-02-17T22:34:38.847" v="189" actId="26606"/>
          <ac:spMkLst>
            <pc:docMk/>
            <pc:sldMk cId="3520405845" sldId="325"/>
            <ac:spMk id="22" creationId="{85149191-5F60-4A28-AAFF-039F96B0F3EC}"/>
          </ac:spMkLst>
        </pc:spChg>
        <pc:spChg chg="add">
          <ac:chgData name="Espinola-Arredondo, Ana" userId="2389861a-9b00-4e05-a52a-bbe4d3cfc079" providerId="ADAL" clId="{C3B567F4-D47D-4E0A-8CE6-A4A2CCB9A48E}" dt="2026-02-17T22:34:38.847" v="189" actId="26606"/>
          <ac:spMkLst>
            <pc:docMk/>
            <pc:sldMk cId="3520405845" sldId="325"/>
            <ac:spMk id="24" creationId="{F8260ED5-17F7-4158-B241-D51DD4CF1B7E}"/>
          </ac:spMkLst>
        </pc:spChg>
        <pc:picChg chg="add mod ord">
          <ac:chgData name="Espinola-Arredondo, Ana" userId="2389861a-9b00-4e05-a52a-bbe4d3cfc079" providerId="ADAL" clId="{C3B567F4-D47D-4E0A-8CE6-A4A2CCB9A48E}" dt="2026-02-17T22:34:38.847" v="189" actId="26606"/>
          <ac:picMkLst>
            <pc:docMk/>
            <pc:sldMk cId="3520405845" sldId="325"/>
            <ac:picMk id="6" creationId="{0BEE72C0-3EA8-45FD-2C38-A8C663272B50}"/>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C7830A-E7C1-4AB9-9820-340B124CC0E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B7B318A-1692-4155-A2E1-A1D728A4C6C6}">
      <dgm:prSet/>
      <dgm:spPr/>
      <dgm:t>
        <a:bodyPr/>
        <a:lstStyle/>
        <a:p>
          <a:r>
            <a:rPr lang="en-US"/>
            <a:t>Chapter 6: </a:t>
          </a:r>
        </a:p>
      </dgm:t>
    </dgm:pt>
    <dgm:pt modelId="{2FA51AF1-357B-400B-8D2B-15A13DD87404}" type="parTrans" cxnId="{F2056BE7-9A90-49FE-A05A-51D90A17AE0B}">
      <dgm:prSet/>
      <dgm:spPr/>
      <dgm:t>
        <a:bodyPr/>
        <a:lstStyle/>
        <a:p>
          <a:endParaRPr lang="en-US"/>
        </a:p>
      </dgm:t>
    </dgm:pt>
    <dgm:pt modelId="{9DB36494-C70A-44DD-9B82-AFEC0071A499}" type="sibTrans" cxnId="{F2056BE7-9A90-49FE-A05A-51D90A17AE0B}">
      <dgm:prSet/>
      <dgm:spPr/>
      <dgm:t>
        <a:bodyPr/>
        <a:lstStyle/>
        <a:p>
          <a:endParaRPr lang="en-US"/>
        </a:p>
      </dgm:t>
    </dgm:pt>
    <dgm:pt modelId="{081CF2C9-2CE4-4C61-A716-A0F248B7F769}">
      <dgm:prSet/>
      <dgm:spPr/>
      <dgm:t>
        <a:bodyPr/>
        <a:lstStyle/>
        <a:p>
          <a:r>
            <a:rPr lang="en-US"/>
            <a:t>Choice under Uncertainty</a:t>
          </a:r>
        </a:p>
      </dgm:t>
    </dgm:pt>
    <dgm:pt modelId="{417E4CED-2B6A-4B2D-B924-B2959975313E}" type="parTrans" cxnId="{CDACED25-D96E-4D82-B867-DF6EF6C66D1B}">
      <dgm:prSet/>
      <dgm:spPr/>
      <dgm:t>
        <a:bodyPr/>
        <a:lstStyle/>
        <a:p>
          <a:endParaRPr lang="en-US"/>
        </a:p>
      </dgm:t>
    </dgm:pt>
    <dgm:pt modelId="{625A766A-1CD9-41DA-A4CB-E7B1EC3BD743}" type="sibTrans" cxnId="{CDACED25-D96E-4D82-B867-DF6EF6C66D1B}">
      <dgm:prSet/>
      <dgm:spPr/>
      <dgm:t>
        <a:bodyPr/>
        <a:lstStyle/>
        <a:p>
          <a:endParaRPr lang="en-US"/>
        </a:p>
      </dgm:t>
    </dgm:pt>
    <dgm:pt modelId="{7CC804B8-55D1-4F10-8986-0C2608066308}" type="pres">
      <dgm:prSet presAssocID="{2AC7830A-E7C1-4AB9-9820-340B124CC0E3}" presName="hierChild1" presStyleCnt="0">
        <dgm:presLayoutVars>
          <dgm:chPref val="1"/>
          <dgm:dir/>
          <dgm:animOne val="branch"/>
          <dgm:animLvl val="lvl"/>
          <dgm:resizeHandles/>
        </dgm:presLayoutVars>
      </dgm:prSet>
      <dgm:spPr/>
    </dgm:pt>
    <dgm:pt modelId="{FA37B006-FD46-4825-B79B-BC06B608B48C}" type="pres">
      <dgm:prSet presAssocID="{5B7B318A-1692-4155-A2E1-A1D728A4C6C6}" presName="hierRoot1" presStyleCnt="0"/>
      <dgm:spPr/>
    </dgm:pt>
    <dgm:pt modelId="{FE0E945B-4169-4C41-872B-EF2C33016CE2}" type="pres">
      <dgm:prSet presAssocID="{5B7B318A-1692-4155-A2E1-A1D728A4C6C6}" presName="composite" presStyleCnt="0"/>
      <dgm:spPr/>
    </dgm:pt>
    <dgm:pt modelId="{F1429ACB-50A4-4877-80F6-F123857E801C}" type="pres">
      <dgm:prSet presAssocID="{5B7B318A-1692-4155-A2E1-A1D728A4C6C6}" presName="background" presStyleLbl="node0" presStyleIdx="0" presStyleCnt="2"/>
      <dgm:spPr/>
    </dgm:pt>
    <dgm:pt modelId="{28B52CB2-6220-4A63-AF0E-FB71F5BB3013}" type="pres">
      <dgm:prSet presAssocID="{5B7B318A-1692-4155-A2E1-A1D728A4C6C6}" presName="text" presStyleLbl="fgAcc0" presStyleIdx="0" presStyleCnt="2">
        <dgm:presLayoutVars>
          <dgm:chPref val="3"/>
        </dgm:presLayoutVars>
      </dgm:prSet>
      <dgm:spPr/>
    </dgm:pt>
    <dgm:pt modelId="{4166E164-E810-46D6-B366-D680BBED55C1}" type="pres">
      <dgm:prSet presAssocID="{5B7B318A-1692-4155-A2E1-A1D728A4C6C6}" presName="hierChild2" presStyleCnt="0"/>
      <dgm:spPr/>
    </dgm:pt>
    <dgm:pt modelId="{45CF3BC7-FBE0-4EC4-9C08-4C3AE0E4C66A}" type="pres">
      <dgm:prSet presAssocID="{081CF2C9-2CE4-4C61-A716-A0F248B7F769}" presName="hierRoot1" presStyleCnt="0"/>
      <dgm:spPr/>
    </dgm:pt>
    <dgm:pt modelId="{C35D377E-2928-4D72-A0FC-2505961A2DC5}" type="pres">
      <dgm:prSet presAssocID="{081CF2C9-2CE4-4C61-A716-A0F248B7F769}" presName="composite" presStyleCnt="0"/>
      <dgm:spPr/>
    </dgm:pt>
    <dgm:pt modelId="{7ED5256C-E398-4B2C-8476-6A5A664DA6D0}" type="pres">
      <dgm:prSet presAssocID="{081CF2C9-2CE4-4C61-A716-A0F248B7F769}" presName="background" presStyleLbl="node0" presStyleIdx="1" presStyleCnt="2"/>
      <dgm:spPr/>
    </dgm:pt>
    <dgm:pt modelId="{D9E87B98-6A3F-49FB-B16C-083E9834BE75}" type="pres">
      <dgm:prSet presAssocID="{081CF2C9-2CE4-4C61-A716-A0F248B7F769}" presName="text" presStyleLbl="fgAcc0" presStyleIdx="1" presStyleCnt="2">
        <dgm:presLayoutVars>
          <dgm:chPref val="3"/>
        </dgm:presLayoutVars>
      </dgm:prSet>
      <dgm:spPr/>
    </dgm:pt>
    <dgm:pt modelId="{352BDB6B-3633-4BD2-A501-D9FB66708FCA}" type="pres">
      <dgm:prSet presAssocID="{081CF2C9-2CE4-4C61-A716-A0F248B7F769}" presName="hierChild2" presStyleCnt="0"/>
      <dgm:spPr/>
    </dgm:pt>
  </dgm:ptLst>
  <dgm:cxnLst>
    <dgm:cxn modelId="{CDACED25-D96E-4D82-B867-DF6EF6C66D1B}" srcId="{2AC7830A-E7C1-4AB9-9820-340B124CC0E3}" destId="{081CF2C9-2CE4-4C61-A716-A0F248B7F769}" srcOrd="1" destOrd="0" parTransId="{417E4CED-2B6A-4B2D-B924-B2959975313E}" sibTransId="{625A766A-1CD9-41DA-A4CB-E7B1EC3BD743}"/>
    <dgm:cxn modelId="{45C52ED0-2711-48E4-80C9-C4FFA05BB234}" type="presOf" srcId="{5B7B318A-1692-4155-A2E1-A1D728A4C6C6}" destId="{28B52CB2-6220-4A63-AF0E-FB71F5BB3013}" srcOrd="0" destOrd="0" presId="urn:microsoft.com/office/officeart/2005/8/layout/hierarchy1"/>
    <dgm:cxn modelId="{24FD8FD3-A2EE-47D3-8918-CD31003D47D3}" type="presOf" srcId="{2AC7830A-E7C1-4AB9-9820-340B124CC0E3}" destId="{7CC804B8-55D1-4F10-8986-0C2608066308}" srcOrd="0" destOrd="0" presId="urn:microsoft.com/office/officeart/2005/8/layout/hierarchy1"/>
    <dgm:cxn modelId="{F2056BE7-9A90-49FE-A05A-51D90A17AE0B}" srcId="{2AC7830A-E7C1-4AB9-9820-340B124CC0E3}" destId="{5B7B318A-1692-4155-A2E1-A1D728A4C6C6}" srcOrd="0" destOrd="0" parTransId="{2FA51AF1-357B-400B-8D2B-15A13DD87404}" sibTransId="{9DB36494-C70A-44DD-9B82-AFEC0071A499}"/>
    <dgm:cxn modelId="{7A276EFB-E44D-48F4-ADA3-24605D27CC34}" type="presOf" srcId="{081CF2C9-2CE4-4C61-A716-A0F248B7F769}" destId="{D9E87B98-6A3F-49FB-B16C-083E9834BE75}" srcOrd="0" destOrd="0" presId="urn:microsoft.com/office/officeart/2005/8/layout/hierarchy1"/>
    <dgm:cxn modelId="{D544BB04-E143-475B-81EB-32F41EBA4011}" type="presParOf" srcId="{7CC804B8-55D1-4F10-8986-0C2608066308}" destId="{FA37B006-FD46-4825-B79B-BC06B608B48C}" srcOrd="0" destOrd="0" presId="urn:microsoft.com/office/officeart/2005/8/layout/hierarchy1"/>
    <dgm:cxn modelId="{D7652022-D465-4421-8A02-C031BA84050E}" type="presParOf" srcId="{FA37B006-FD46-4825-B79B-BC06B608B48C}" destId="{FE0E945B-4169-4C41-872B-EF2C33016CE2}" srcOrd="0" destOrd="0" presId="urn:microsoft.com/office/officeart/2005/8/layout/hierarchy1"/>
    <dgm:cxn modelId="{ADE494DD-BB05-44CE-BDBF-3635F8AFD05D}" type="presParOf" srcId="{FE0E945B-4169-4C41-872B-EF2C33016CE2}" destId="{F1429ACB-50A4-4877-80F6-F123857E801C}" srcOrd="0" destOrd="0" presId="urn:microsoft.com/office/officeart/2005/8/layout/hierarchy1"/>
    <dgm:cxn modelId="{876AA289-7F54-475E-917A-EF107E8D641F}" type="presParOf" srcId="{FE0E945B-4169-4C41-872B-EF2C33016CE2}" destId="{28B52CB2-6220-4A63-AF0E-FB71F5BB3013}" srcOrd="1" destOrd="0" presId="urn:microsoft.com/office/officeart/2005/8/layout/hierarchy1"/>
    <dgm:cxn modelId="{EEAA02DF-E201-4BA6-B890-257BC85229CE}" type="presParOf" srcId="{FA37B006-FD46-4825-B79B-BC06B608B48C}" destId="{4166E164-E810-46D6-B366-D680BBED55C1}" srcOrd="1" destOrd="0" presId="urn:microsoft.com/office/officeart/2005/8/layout/hierarchy1"/>
    <dgm:cxn modelId="{943FAE1A-4624-43F7-9786-2E30DBD0D46F}" type="presParOf" srcId="{7CC804B8-55D1-4F10-8986-0C2608066308}" destId="{45CF3BC7-FBE0-4EC4-9C08-4C3AE0E4C66A}" srcOrd="1" destOrd="0" presId="urn:microsoft.com/office/officeart/2005/8/layout/hierarchy1"/>
    <dgm:cxn modelId="{F03C787E-3B2F-4830-8F6A-D0A9F5DE6E84}" type="presParOf" srcId="{45CF3BC7-FBE0-4EC4-9C08-4C3AE0E4C66A}" destId="{C35D377E-2928-4D72-A0FC-2505961A2DC5}" srcOrd="0" destOrd="0" presId="urn:microsoft.com/office/officeart/2005/8/layout/hierarchy1"/>
    <dgm:cxn modelId="{CC0235D0-D376-4192-84F0-FD0D578B0795}" type="presParOf" srcId="{C35D377E-2928-4D72-A0FC-2505961A2DC5}" destId="{7ED5256C-E398-4B2C-8476-6A5A664DA6D0}" srcOrd="0" destOrd="0" presId="urn:microsoft.com/office/officeart/2005/8/layout/hierarchy1"/>
    <dgm:cxn modelId="{1DF103ED-B94B-42FE-8AD7-6FFAFDB3D935}" type="presParOf" srcId="{C35D377E-2928-4D72-A0FC-2505961A2DC5}" destId="{D9E87B98-6A3F-49FB-B16C-083E9834BE75}" srcOrd="1" destOrd="0" presId="urn:microsoft.com/office/officeart/2005/8/layout/hierarchy1"/>
    <dgm:cxn modelId="{E5FA648F-744F-4B18-B05C-2793D37E3F80}" type="presParOf" srcId="{45CF3BC7-FBE0-4EC4-9C08-4C3AE0E4C66A}" destId="{352BDB6B-3633-4BD2-A501-D9FB66708FC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96F2C0-3468-4D43-8F02-B412EF04B85E}"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36122A0-4D1F-4C2C-BDE0-D83AB24F46E7}">
      <dgm:prSet/>
      <dgm:spPr/>
      <dgm:t>
        <a:bodyPr/>
        <a:lstStyle/>
        <a:p>
          <a:r>
            <a:rPr lang="en-US"/>
            <a:t>Lotteries</a:t>
          </a:r>
        </a:p>
      </dgm:t>
    </dgm:pt>
    <dgm:pt modelId="{0046DE20-D05F-48BB-9A29-A062F1409EA9}" type="parTrans" cxnId="{1E587AF0-F067-4F7A-805C-91793D331A9C}">
      <dgm:prSet/>
      <dgm:spPr/>
      <dgm:t>
        <a:bodyPr/>
        <a:lstStyle/>
        <a:p>
          <a:endParaRPr lang="en-US"/>
        </a:p>
      </dgm:t>
    </dgm:pt>
    <dgm:pt modelId="{7CD3615A-6AE8-4413-B511-33160E936BD6}" type="sibTrans" cxnId="{1E587AF0-F067-4F7A-805C-91793D331A9C}">
      <dgm:prSet/>
      <dgm:spPr/>
      <dgm:t>
        <a:bodyPr/>
        <a:lstStyle/>
        <a:p>
          <a:endParaRPr lang="en-US"/>
        </a:p>
      </dgm:t>
    </dgm:pt>
    <dgm:pt modelId="{32462B55-7090-4972-ABB0-CA28F6F4AC11}">
      <dgm:prSet/>
      <dgm:spPr/>
      <dgm:t>
        <a:bodyPr/>
        <a:lstStyle/>
        <a:p>
          <a:r>
            <a:rPr lang="en-US"/>
            <a:t>Expected Value</a:t>
          </a:r>
        </a:p>
      </dgm:t>
    </dgm:pt>
    <dgm:pt modelId="{1AF196FA-2465-408E-94D4-56DAB5104171}" type="parTrans" cxnId="{28839E7B-0C93-4289-A819-E5F2128C8B9F}">
      <dgm:prSet/>
      <dgm:spPr/>
      <dgm:t>
        <a:bodyPr/>
        <a:lstStyle/>
        <a:p>
          <a:endParaRPr lang="en-US"/>
        </a:p>
      </dgm:t>
    </dgm:pt>
    <dgm:pt modelId="{E9464578-F46E-40EE-AE82-E5A9591C20BA}" type="sibTrans" cxnId="{28839E7B-0C93-4289-A819-E5F2128C8B9F}">
      <dgm:prSet/>
      <dgm:spPr/>
      <dgm:t>
        <a:bodyPr/>
        <a:lstStyle/>
        <a:p>
          <a:endParaRPr lang="en-US"/>
        </a:p>
      </dgm:t>
    </dgm:pt>
    <dgm:pt modelId="{EDD0E175-385C-470F-B280-3248BB5EBD2F}">
      <dgm:prSet/>
      <dgm:spPr/>
      <dgm:t>
        <a:bodyPr/>
        <a:lstStyle/>
        <a:p>
          <a:r>
            <a:rPr lang="en-US"/>
            <a:t>Variance and Standard Deviation</a:t>
          </a:r>
        </a:p>
      </dgm:t>
    </dgm:pt>
    <dgm:pt modelId="{49F36812-8FE8-4DFB-9A57-7500CC117227}" type="parTrans" cxnId="{09E96BE5-AB38-480A-8F13-0B2BD5208506}">
      <dgm:prSet/>
      <dgm:spPr/>
      <dgm:t>
        <a:bodyPr/>
        <a:lstStyle/>
        <a:p>
          <a:endParaRPr lang="en-US"/>
        </a:p>
      </dgm:t>
    </dgm:pt>
    <dgm:pt modelId="{CA73809D-7203-4573-99C3-8A106965FD7B}" type="sibTrans" cxnId="{09E96BE5-AB38-480A-8F13-0B2BD5208506}">
      <dgm:prSet/>
      <dgm:spPr/>
      <dgm:t>
        <a:bodyPr/>
        <a:lstStyle/>
        <a:p>
          <a:endParaRPr lang="en-US"/>
        </a:p>
      </dgm:t>
    </dgm:pt>
    <dgm:pt modelId="{AC76B745-1DCA-4445-B0DC-A998398F9A4E}">
      <dgm:prSet/>
      <dgm:spPr/>
      <dgm:t>
        <a:bodyPr/>
        <a:lstStyle/>
        <a:p>
          <a:r>
            <a:rPr lang="en-US"/>
            <a:t>Expected Utility</a:t>
          </a:r>
        </a:p>
      </dgm:t>
    </dgm:pt>
    <dgm:pt modelId="{DA07C27B-EF09-4136-B1A0-B47903D543A1}" type="parTrans" cxnId="{D3E1A3BD-9984-4CB3-AC58-EDC9BECE679F}">
      <dgm:prSet/>
      <dgm:spPr/>
      <dgm:t>
        <a:bodyPr/>
        <a:lstStyle/>
        <a:p>
          <a:endParaRPr lang="en-US"/>
        </a:p>
      </dgm:t>
    </dgm:pt>
    <dgm:pt modelId="{9D84AEAA-E493-4026-930F-F9B40DD1C112}" type="sibTrans" cxnId="{D3E1A3BD-9984-4CB3-AC58-EDC9BECE679F}">
      <dgm:prSet/>
      <dgm:spPr/>
      <dgm:t>
        <a:bodyPr/>
        <a:lstStyle/>
        <a:p>
          <a:endParaRPr lang="en-US"/>
        </a:p>
      </dgm:t>
    </dgm:pt>
    <dgm:pt modelId="{BB2C2B71-0274-4199-85AE-085B7947B721}">
      <dgm:prSet/>
      <dgm:spPr/>
      <dgm:t>
        <a:bodyPr/>
        <a:lstStyle/>
        <a:p>
          <a:r>
            <a:rPr lang="en-US"/>
            <a:t>Risk Attitudes</a:t>
          </a:r>
        </a:p>
      </dgm:t>
    </dgm:pt>
    <dgm:pt modelId="{6050C863-E9C3-476D-AC4A-8F46376C3619}" type="parTrans" cxnId="{5D2D229C-8842-4823-9B21-7D05B54887EE}">
      <dgm:prSet/>
      <dgm:spPr/>
      <dgm:t>
        <a:bodyPr/>
        <a:lstStyle/>
        <a:p>
          <a:endParaRPr lang="en-US"/>
        </a:p>
      </dgm:t>
    </dgm:pt>
    <dgm:pt modelId="{7BE03C3B-5CFC-41FC-9BB7-CBB036727D32}" type="sibTrans" cxnId="{5D2D229C-8842-4823-9B21-7D05B54887EE}">
      <dgm:prSet/>
      <dgm:spPr/>
      <dgm:t>
        <a:bodyPr/>
        <a:lstStyle/>
        <a:p>
          <a:endParaRPr lang="en-US"/>
        </a:p>
      </dgm:t>
    </dgm:pt>
    <dgm:pt modelId="{ACFF0E34-7C84-4262-9D11-1CC81A0F38FB}">
      <dgm:prSet/>
      <dgm:spPr/>
      <dgm:t>
        <a:bodyPr/>
        <a:lstStyle/>
        <a:p>
          <a:r>
            <a:rPr lang="en-US"/>
            <a:t>Measuring Risk</a:t>
          </a:r>
        </a:p>
      </dgm:t>
    </dgm:pt>
    <dgm:pt modelId="{2A2EE350-543B-45DF-BD71-62B2642D6D8B}" type="parTrans" cxnId="{1E5D6A34-7524-4151-800C-F5F515198F26}">
      <dgm:prSet/>
      <dgm:spPr/>
      <dgm:t>
        <a:bodyPr/>
        <a:lstStyle/>
        <a:p>
          <a:endParaRPr lang="en-US"/>
        </a:p>
      </dgm:t>
    </dgm:pt>
    <dgm:pt modelId="{846143C2-D39A-4B71-9883-B73E90AC38D7}" type="sibTrans" cxnId="{1E5D6A34-7524-4151-800C-F5F515198F26}">
      <dgm:prSet/>
      <dgm:spPr/>
      <dgm:t>
        <a:bodyPr/>
        <a:lstStyle/>
        <a:p>
          <a:endParaRPr lang="en-US"/>
        </a:p>
      </dgm:t>
    </dgm:pt>
    <dgm:pt modelId="{8C857153-6C19-4D49-AFCB-90828352A51A}">
      <dgm:prSet/>
      <dgm:spPr/>
      <dgm:t>
        <a:bodyPr/>
        <a:lstStyle/>
        <a:p>
          <a:r>
            <a:rPr lang="en-US"/>
            <a:t>A Look at Behavioral Economics–Nonexpected Utility</a:t>
          </a:r>
        </a:p>
      </dgm:t>
    </dgm:pt>
    <dgm:pt modelId="{F19B8A47-EE88-483B-94CF-8231C1706E41}" type="parTrans" cxnId="{3B552BB6-747D-48DE-8872-266D2963C977}">
      <dgm:prSet/>
      <dgm:spPr/>
      <dgm:t>
        <a:bodyPr/>
        <a:lstStyle/>
        <a:p>
          <a:endParaRPr lang="en-US"/>
        </a:p>
      </dgm:t>
    </dgm:pt>
    <dgm:pt modelId="{6CBAFF06-84DE-4CCA-A4EE-49160CED0AEA}" type="sibTrans" cxnId="{3B552BB6-747D-48DE-8872-266D2963C977}">
      <dgm:prSet/>
      <dgm:spPr/>
      <dgm:t>
        <a:bodyPr/>
        <a:lstStyle/>
        <a:p>
          <a:endParaRPr lang="en-US"/>
        </a:p>
      </dgm:t>
    </dgm:pt>
    <dgm:pt modelId="{71C5BAF8-04E5-4F5F-8E55-CF18D2A2E084}" type="pres">
      <dgm:prSet presAssocID="{5C96F2C0-3468-4D43-8F02-B412EF04B85E}" presName="root" presStyleCnt="0">
        <dgm:presLayoutVars>
          <dgm:dir/>
          <dgm:resizeHandles val="exact"/>
        </dgm:presLayoutVars>
      </dgm:prSet>
      <dgm:spPr/>
    </dgm:pt>
    <dgm:pt modelId="{3223C466-C68F-4367-9B9B-124DB069CA24}" type="pres">
      <dgm:prSet presAssocID="{5C96F2C0-3468-4D43-8F02-B412EF04B85E}" presName="container" presStyleCnt="0">
        <dgm:presLayoutVars>
          <dgm:dir/>
          <dgm:resizeHandles val="exact"/>
        </dgm:presLayoutVars>
      </dgm:prSet>
      <dgm:spPr/>
    </dgm:pt>
    <dgm:pt modelId="{80880BD1-BCC5-47AE-BF5B-E4BDFBC90606}" type="pres">
      <dgm:prSet presAssocID="{036122A0-4D1F-4C2C-BDE0-D83AB24F46E7}" presName="compNode" presStyleCnt="0"/>
      <dgm:spPr/>
    </dgm:pt>
    <dgm:pt modelId="{BA087932-1527-466E-9821-E959E0A3D494}" type="pres">
      <dgm:prSet presAssocID="{036122A0-4D1F-4C2C-BDE0-D83AB24F46E7}" presName="iconBgRect" presStyleLbl="bgShp" presStyleIdx="0" presStyleCnt="7"/>
      <dgm:spPr/>
    </dgm:pt>
    <dgm:pt modelId="{3C1055F5-60A6-45DB-9C86-ACD5A51E5240}" type="pres">
      <dgm:prSet presAssocID="{036122A0-4D1F-4C2C-BDE0-D83AB24F46E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thbrush"/>
        </a:ext>
      </dgm:extLst>
    </dgm:pt>
    <dgm:pt modelId="{7B50FA66-BB7D-4EEE-8852-5FC8491324C1}" type="pres">
      <dgm:prSet presAssocID="{036122A0-4D1F-4C2C-BDE0-D83AB24F46E7}" presName="spaceRect" presStyleCnt="0"/>
      <dgm:spPr/>
    </dgm:pt>
    <dgm:pt modelId="{AC9FBB94-854A-4959-8940-5A4DAF780374}" type="pres">
      <dgm:prSet presAssocID="{036122A0-4D1F-4C2C-BDE0-D83AB24F46E7}" presName="textRect" presStyleLbl="revTx" presStyleIdx="0" presStyleCnt="7">
        <dgm:presLayoutVars>
          <dgm:chMax val="1"/>
          <dgm:chPref val="1"/>
        </dgm:presLayoutVars>
      </dgm:prSet>
      <dgm:spPr/>
    </dgm:pt>
    <dgm:pt modelId="{F164E9D8-975C-441D-AB67-754A9912DA28}" type="pres">
      <dgm:prSet presAssocID="{7CD3615A-6AE8-4413-B511-33160E936BD6}" presName="sibTrans" presStyleLbl="sibTrans2D1" presStyleIdx="0" presStyleCnt="0"/>
      <dgm:spPr/>
    </dgm:pt>
    <dgm:pt modelId="{ED703E9C-3B25-4D3A-8EE9-6319884827B2}" type="pres">
      <dgm:prSet presAssocID="{32462B55-7090-4972-ABB0-CA28F6F4AC11}" presName="compNode" presStyleCnt="0"/>
      <dgm:spPr/>
    </dgm:pt>
    <dgm:pt modelId="{8EEDDC2A-E522-48AE-A16A-1AF132BFE35B}" type="pres">
      <dgm:prSet presAssocID="{32462B55-7090-4972-ABB0-CA28F6F4AC11}" presName="iconBgRect" presStyleLbl="bgShp" presStyleIdx="1" presStyleCnt="7"/>
      <dgm:spPr/>
    </dgm:pt>
    <dgm:pt modelId="{DA9F242D-61F8-4599-BED1-E05F4DFD86EC}" type="pres">
      <dgm:prSet presAssocID="{32462B55-7090-4972-ABB0-CA28F6F4AC11}"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DA6BF5B8-02CD-4984-BDBD-8F71A6DE191A}" type="pres">
      <dgm:prSet presAssocID="{32462B55-7090-4972-ABB0-CA28F6F4AC11}" presName="spaceRect" presStyleCnt="0"/>
      <dgm:spPr/>
    </dgm:pt>
    <dgm:pt modelId="{11EFE3F5-D66B-4CBA-9EE2-47B5DB286568}" type="pres">
      <dgm:prSet presAssocID="{32462B55-7090-4972-ABB0-CA28F6F4AC11}" presName="textRect" presStyleLbl="revTx" presStyleIdx="1" presStyleCnt="7">
        <dgm:presLayoutVars>
          <dgm:chMax val="1"/>
          <dgm:chPref val="1"/>
        </dgm:presLayoutVars>
      </dgm:prSet>
      <dgm:spPr/>
    </dgm:pt>
    <dgm:pt modelId="{F4B9BE8C-C00D-4B35-817A-3865A24FF6BC}" type="pres">
      <dgm:prSet presAssocID="{E9464578-F46E-40EE-AE82-E5A9591C20BA}" presName="sibTrans" presStyleLbl="sibTrans2D1" presStyleIdx="0" presStyleCnt="0"/>
      <dgm:spPr/>
    </dgm:pt>
    <dgm:pt modelId="{BC397CC0-2D26-4D14-AA97-5F676E0BE30F}" type="pres">
      <dgm:prSet presAssocID="{EDD0E175-385C-470F-B280-3248BB5EBD2F}" presName="compNode" presStyleCnt="0"/>
      <dgm:spPr/>
    </dgm:pt>
    <dgm:pt modelId="{AA69CC9D-8E29-4A31-BD1D-D694A9D1AF69}" type="pres">
      <dgm:prSet presAssocID="{EDD0E175-385C-470F-B280-3248BB5EBD2F}" presName="iconBgRect" presStyleLbl="bgShp" presStyleIdx="2" presStyleCnt="7"/>
      <dgm:spPr/>
    </dgm:pt>
    <dgm:pt modelId="{9AFD54D2-CA7C-469F-AEE3-18171CEECEA7}" type="pres">
      <dgm:prSet presAssocID="{EDD0E175-385C-470F-B280-3248BB5EBD2F}"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5DD9BC30-B276-48A2-9CF0-19B804C7C8CE}" type="pres">
      <dgm:prSet presAssocID="{EDD0E175-385C-470F-B280-3248BB5EBD2F}" presName="spaceRect" presStyleCnt="0"/>
      <dgm:spPr/>
    </dgm:pt>
    <dgm:pt modelId="{4B0F50E8-A816-48CD-AB09-1AF32C433C4C}" type="pres">
      <dgm:prSet presAssocID="{EDD0E175-385C-470F-B280-3248BB5EBD2F}" presName="textRect" presStyleLbl="revTx" presStyleIdx="2" presStyleCnt="7">
        <dgm:presLayoutVars>
          <dgm:chMax val="1"/>
          <dgm:chPref val="1"/>
        </dgm:presLayoutVars>
      </dgm:prSet>
      <dgm:spPr/>
    </dgm:pt>
    <dgm:pt modelId="{90584D0A-4655-4E1E-A7AC-E360295E0824}" type="pres">
      <dgm:prSet presAssocID="{CA73809D-7203-4573-99C3-8A106965FD7B}" presName="sibTrans" presStyleLbl="sibTrans2D1" presStyleIdx="0" presStyleCnt="0"/>
      <dgm:spPr/>
    </dgm:pt>
    <dgm:pt modelId="{4F157867-C7AE-426F-8015-E04AA894D8F3}" type="pres">
      <dgm:prSet presAssocID="{AC76B745-1DCA-4445-B0DC-A998398F9A4E}" presName="compNode" presStyleCnt="0"/>
      <dgm:spPr/>
    </dgm:pt>
    <dgm:pt modelId="{038211C5-7EED-44BF-9E35-03D7BAFD6658}" type="pres">
      <dgm:prSet presAssocID="{AC76B745-1DCA-4445-B0DC-A998398F9A4E}" presName="iconBgRect" presStyleLbl="bgShp" presStyleIdx="3" presStyleCnt="7"/>
      <dgm:spPr/>
    </dgm:pt>
    <dgm:pt modelId="{E1C078D9-2750-4ECB-A1EB-E1E2149BEF3B}" type="pres">
      <dgm:prSet presAssocID="{AC76B745-1DCA-4445-B0DC-A998398F9A4E}"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4B6DB861-4F97-444D-91BA-E4DC265CCF81}" type="pres">
      <dgm:prSet presAssocID="{AC76B745-1DCA-4445-B0DC-A998398F9A4E}" presName="spaceRect" presStyleCnt="0"/>
      <dgm:spPr/>
    </dgm:pt>
    <dgm:pt modelId="{6A46351D-9EDA-47E3-A5AF-3E316B73E615}" type="pres">
      <dgm:prSet presAssocID="{AC76B745-1DCA-4445-B0DC-A998398F9A4E}" presName="textRect" presStyleLbl="revTx" presStyleIdx="3" presStyleCnt="7">
        <dgm:presLayoutVars>
          <dgm:chMax val="1"/>
          <dgm:chPref val="1"/>
        </dgm:presLayoutVars>
      </dgm:prSet>
      <dgm:spPr/>
    </dgm:pt>
    <dgm:pt modelId="{9F131798-3A36-4BC8-8C2B-1754213CF146}" type="pres">
      <dgm:prSet presAssocID="{9D84AEAA-E493-4026-930F-F9B40DD1C112}" presName="sibTrans" presStyleLbl="sibTrans2D1" presStyleIdx="0" presStyleCnt="0"/>
      <dgm:spPr/>
    </dgm:pt>
    <dgm:pt modelId="{3A6924D3-FE73-4062-B417-451AFB99091A}" type="pres">
      <dgm:prSet presAssocID="{BB2C2B71-0274-4199-85AE-085B7947B721}" presName="compNode" presStyleCnt="0"/>
      <dgm:spPr/>
    </dgm:pt>
    <dgm:pt modelId="{ADBD9882-E396-4CB9-9A22-2B1266018082}" type="pres">
      <dgm:prSet presAssocID="{BB2C2B71-0274-4199-85AE-085B7947B721}" presName="iconBgRect" presStyleLbl="bgShp" presStyleIdx="4" presStyleCnt="7"/>
      <dgm:spPr/>
    </dgm:pt>
    <dgm:pt modelId="{71FA2819-D842-4F15-AF54-6136F5EAAED6}" type="pres">
      <dgm:prSet presAssocID="{BB2C2B71-0274-4199-85AE-085B7947B721}"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rning"/>
        </a:ext>
      </dgm:extLst>
    </dgm:pt>
    <dgm:pt modelId="{12F2EAC4-5026-4C32-8C5B-F3FA0DB0942D}" type="pres">
      <dgm:prSet presAssocID="{BB2C2B71-0274-4199-85AE-085B7947B721}" presName="spaceRect" presStyleCnt="0"/>
      <dgm:spPr/>
    </dgm:pt>
    <dgm:pt modelId="{1ECE7A4C-AD1D-4AB6-A682-B10524D7AC5F}" type="pres">
      <dgm:prSet presAssocID="{BB2C2B71-0274-4199-85AE-085B7947B721}" presName="textRect" presStyleLbl="revTx" presStyleIdx="4" presStyleCnt="7">
        <dgm:presLayoutVars>
          <dgm:chMax val="1"/>
          <dgm:chPref val="1"/>
        </dgm:presLayoutVars>
      </dgm:prSet>
      <dgm:spPr/>
    </dgm:pt>
    <dgm:pt modelId="{28EBD3F7-D70A-4114-8950-000703E5EAF7}" type="pres">
      <dgm:prSet presAssocID="{7BE03C3B-5CFC-41FC-9BB7-CBB036727D32}" presName="sibTrans" presStyleLbl="sibTrans2D1" presStyleIdx="0" presStyleCnt="0"/>
      <dgm:spPr/>
    </dgm:pt>
    <dgm:pt modelId="{08CD97CA-D03E-4079-B4D7-5B823AA63B5F}" type="pres">
      <dgm:prSet presAssocID="{ACFF0E34-7C84-4262-9D11-1CC81A0F38FB}" presName="compNode" presStyleCnt="0"/>
      <dgm:spPr/>
    </dgm:pt>
    <dgm:pt modelId="{BF1F0799-6302-41F7-9480-2D2CD204043D}" type="pres">
      <dgm:prSet presAssocID="{ACFF0E34-7C84-4262-9D11-1CC81A0F38FB}" presName="iconBgRect" presStyleLbl="bgShp" presStyleIdx="5" presStyleCnt="7"/>
      <dgm:spPr/>
    </dgm:pt>
    <dgm:pt modelId="{CDC6E2D3-C9BA-446E-8C25-2F40C53AE626}" type="pres">
      <dgm:prSet presAssocID="{ACFF0E34-7C84-4262-9D11-1CC81A0F38FB}"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ar chart"/>
        </a:ext>
      </dgm:extLst>
    </dgm:pt>
    <dgm:pt modelId="{E2FF6839-AD56-4737-BCA7-E23AE0077DF5}" type="pres">
      <dgm:prSet presAssocID="{ACFF0E34-7C84-4262-9D11-1CC81A0F38FB}" presName="spaceRect" presStyleCnt="0"/>
      <dgm:spPr/>
    </dgm:pt>
    <dgm:pt modelId="{E1C494FC-9E64-4F3B-8907-7D34092AC4DF}" type="pres">
      <dgm:prSet presAssocID="{ACFF0E34-7C84-4262-9D11-1CC81A0F38FB}" presName="textRect" presStyleLbl="revTx" presStyleIdx="5" presStyleCnt="7">
        <dgm:presLayoutVars>
          <dgm:chMax val="1"/>
          <dgm:chPref val="1"/>
        </dgm:presLayoutVars>
      </dgm:prSet>
      <dgm:spPr/>
    </dgm:pt>
    <dgm:pt modelId="{188F23B6-5EB4-412E-9ECD-ACD48E0F558B}" type="pres">
      <dgm:prSet presAssocID="{846143C2-D39A-4B71-9883-B73E90AC38D7}" presName="sibTrans" presStyleLbl="sibTrans2D1" presStyleIdx="0" presStyleCnt="0"/>
      <dgm:spPr/>
    </dgm:pt>
    <dgm:pt modelId="{3EA13609-F933-4EA3-8CDB-C632E0A1864D}" type="pres">
      <dgm:prSet presAssocID="{8C857153-6C19-4D49-AFCB-90828352A51A}" presName="compNode" presStyleCnt="0"/>
      <dgm:spPr/>
    </dgm:pt>
    <dgm:pt modelId="{AC2C8ED4-482B-4F04-9AAD-169DDE30EE72}" type="pres">
      <dgm:prSet presAssocID="{8C857153-6C19-4D49-AFCB-90828352A51A}" presName="iconBgRect" presStyleLbl="bgShp" presStyleIdx="6" presStyleCnt="7"/>
      <dgm:spPr/>
    </dgm:pt>
    <dgm:pt modelId="{1C6BE1C9-507D-4FC4-8C97-68855A6256C8}" type="pres">
      <dgm:prSet presAssocID="{8C857153-6C19-4D49-AFCB-90828352A51A}"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oins"/>
        </a:ext>
      </dgm:extLst>
    </dgm:pt>
    <dgm:pt modelId="{80BA80A2-88CB-4723-B332-00BD2BC8B0ED}" type="pres">
      <dgm:prSet presAssocID="{8C857153-6C19-4D49-AFCB-90828352A51A}" presName="spaceRect" presStyleCnt="0"/>
      <dgm:spPr/>
    </dgm:pt>
    <dgm:pt modelId="{7D5BD06F-5139-44DC-9B62-C21609ED3F86}" type="pres">
      <dgm:prSet presAssocID="{8C857153-6C19-4D49-AFCB-90828352A51A}" presName="textRect" presStyleLbl="revTx" presStyleIdx="6" presStyleCnt="7">
        <dgm:presLayoutVars>
          <dgm:chMax val="1"/>
          <dgm:chPref val="1"/>
        </dgm:presLayoutVars>
      </dgm:prSet>
      <dgm:spPr/>
    </dgm:pt>
  </dgm:ptLst>
  <dgm:cxnLst>
    <dgm:cxn modelId="{7D14600B-7A62-4BB7-AB93-66DD8FB8DD80}" type="presOf" srcId="{E9464578-F46E-40EE-AE82-E5A9591C20BA}" destId="{F4B9BE8C-C00D-4B35-817A-3865A24FF6BC}" srcOrd="0" destOrd="0" presId="urn:microsoft.com/office/officeart/2018/2/layout/IconCircleList"/>
    <dgm:cxn modelId="{1E5D6A34-7524-4151-800C-F5F515198F26}" srcId="{5C96F2C0-3468-4D43-8F02-B412EF04B85E}" destId="{ACFF0E34-7C84-4262-9D11-1CC81A0F38FB}" srcOrd="5" destOrd="0" parTransId="{2A2EE350-543B-45DF-BD71-62B2642D6D8B}" sibTransId="{846143C2-D39A-4B71-9883-B73E90AC38D7}"/>
    <dgm:cxn modelId="{1781C554-F955-4C6C-AF64-6F8E8380628B}" type="presOf" srcId="{9D84AEAA-E493-4026-930F-F9B40DD1C112}" destId="{9F131798-3A36-4BC8-8C2B-1754213CF146}" srcOrd="0" destOrd="0" presId="urn:microsoft.com/office/officeart/2018/2/layout/IconCircleList"/>
    <dgm:cxn modelId="{B59DDE58-9ECD-47DB-8F38-92F81D52EF56}" type="presOf" srcId="{EDD0E175-385C-470F-B280-3248BB5EBD2F}" destId="{4B0F50E8-A816-48CD-AB09-1AF32C433C4C}" srcOrd="0" destOrd="0" presId="urn:microsoft.com/office/officeart/2018/2/layout/IconCircleList"/>
    <dgm:cxn modelId="{24DAC359-8351-4987-89AE-B47D4D7F3894}" type="presOf" srcId="{036122A0-4D1F-4C2C-BDE0-D83AB24F46E7}" destId="{AC9FBB94-854A-4959-8940-5A4DAF780374}" srcOrd="0" destOrd="0" presId="urn:microsoft.com/office/officeart/2018/2/layout/IconCircleList"/>
    <dgm:cxn modelId="{28839E7B-0C93-4289-A819-E5F2128C8B9F}" srcId="{5C96F2C0-3468-4D43-8F02-B412EF04B85E}" destId="{32462B55-7090-4972-ABB0-CA28F6F4AC11}" srcOrd="1" destOrd="0" parTransId="{1AF196FA-2465-408E-94D4-56DAB5104171}" sibTransId="{E9464578-F46E-40EE-AE82-E5A9591C20BA}"/>
    <dgm:cxn modelId="{8823118B-82F3-4608-B1B7-9ADDD3D7F151}" type="presOf" srcId="{7BE03C3B-5CFC-41FC-9BB7-CBB036727D32}" destId="{28EBD3F7-D70A-4114-8950-000703E5EAF7}" srcOrd="0" destOrd="0" presId="urn:microsoft.com/office/officeart/2018/2/layout/IconCircleList"/>
    <dgm:cxn modelId="{7648528C-ACF9-4E57-8171-A3E02E230E2B}" type="presOf" srcId="{7CD3615A-6AE8-4413-B511-33160E936BD6}" destId="{F164E9D8-975C-441D-AB67-754A9912DA28}" srcOrd="0" destOrd="0" presId="urn:microsoft.com/office/officeart/2018/2/layout/IconCircleList"/>
    <dgm:cxn modelId="{84F01D97-3389-44D3-A7FD-76B34DE8E314}" type="presOf" srcId="{AC76B745-1DCA-4445-B0DC-A998398F9A4E}" destId="{6A46351D-9EDA-47E3-A5AF-3E316B73E615}" srcOrd="0" destOrd="0" presId="urn:microsoft.com/office/officeart/2018/2/layout/IconCircleList"/>
    <dgm:cxn modelId="{5D2D229C-8842-4823-9B21-7D05B54887EE}" srcId="{5C96F2C0-3468-4D43-8F02-B412EF04B85E}" destId="{BB2C2B71-0274-4199-85AE-085B7947B721}" srcOrd="4" destOrd="0" parTransId="{6050C863-E9C3-476D-AC4A-8F46376C3619}" sibTransId="{7BE03C3B-5CFC-41FC-9BB7-CBB036727D32}"/>
    <dgm:cxn modelId="{8F7A5EA7-AAD5-4A20-96B8-23BC03F01D67}" type="presOf" srcId="{5C96F2C0-3468-4D43-8F02-B412EF04B85E}" destId="{71C5BAF8-04E5-4F5F-8E55-CF18D2A2E084}" srcOrd="0" destOrd="0" presId="urn:microsoft.com/office/officeart/2018/2/layout/IconCircleList"/>
    <dgm:cxn modelId="{28A107AA-459F-49E5-B0DA-CFA06B9031C1}" type="presOf" srcId="{846143C2-D39A-4B71-9883-B73E90AC38D7}" destId="{188F23B6-5EB4-412E-9ECD-ACD48E0F558B}" srcOrd="0" destOrd="0" presId="urn:microsoft.com/office/officeart/2018/2/layout/IconCircleList"/>
    <dgm:cxn modelId="{F45487B4-333D-4760-A0F2-233622998318}" type="presOf" srcId="{32462B55-7090-4972-ABB0-CA28F6F4AC11}" destId="{11EFE3F5-D66B-4CBA-9EE2-47B5DB286568}" srcOrd="0" destOrd="0" presId="urn:microsoft.com/office/officeart/2018/2/layout/IconCircleList"/>
    <dgm:cxn modelId="{3B552BB6-747D-48DE-8872-266D2963C977}" srcId="{5C96F2C0-3468-4D43-8F02-B412EF04B85E}" destId="{8C857153-6C19-4D49-AFCB-90828352A51A}" srcOrd="6" destOrd="0" parTransId="{F19B8A47-EE88-483B-94CF-8231C1706E41}" sibTransId="{6CBAFF06-84DE-4CCA-A4EE-49160CED0AEA}"/>
    <dgm:cxn modelId="{8A068ABB-446C-4B63-8CAE-CC5459DE31F5}" type="presOf" srcId="{BB2C2B71-0274-4199-85AE-085B7947B721}" destId="{1ECE7A4C-AD1D-4AB6-A682-B10524D7AC5F}" srcOrd="0" destOrd="0" presId="urn:microsoft.com/office/officeart/2018/2/layout/IconCircleList"/>
    <dgm:cxn modelId="{D3E1A3BD-9984-4CB3-AC58-EDC9BECE679F}" srcId="{5C96F2C0-3468-4D43-8F02-B412EF04B85E}" destId="{AC76B745-1DCA-4445-B0DC-A998398F9A4E}" srcOrd="3" destOrd="0" parTransId="{DA07C27B-EF09-4136-B1A0-B47903D543A1}" sibTransId="{9D84AEAA-E493-4026-930F-F9B40DD1C112}"/>
    <dgm:cxn modelId="{601D90D4-8173-48EA-9FCE-AD7B0E81A619}" type="presOf" srcId="{ACFF0E34-7C84-4262-9D11-1CC81A0F38FB}" destId="{E1C494FC-9E64-4F3B-8907-7D34092AC4DF}" srcOrd="0" destOrd="0" presId="urn:microsoft.com/office/officeart/2018/2/layout/IconCircleList"/>
    <dgm:cxn modelId="{7AEB2CD8-CB91-4FFE-B107-8B15002B4986}" type="presOf" srcId="{8C857153-6C19-4D49-AFCB-90828352A51A}" destId="{7D5BD06F-5139-44DC-9B62-C21609ED3F86}" srcOrd="0" destOrd="0" presId="urn:microsoft.com/office/officeart/2018/2/layout/IconCircleList"/>
    <dgm:cxn modelId="{09E96BE5-AB38-480A-8F13-0B2BD5208506}" srcId="{5C96F2C0-3468-4D43-8F02-B412EF04B85E}" destId="{EDD0E175-385C-470F-B280-3248BB5EBD2F}" srcOrd="2" destOrd="0" parTransId="{49F36812-8FE8-4DFB-9A57-7500CC117227}" sibTransId="{CA73809D-7203-4573-99C3-8A106965FD7B}"/>
    <dgm:cxn modelId="{357C31EC-6C6D-4FA0-9C56-448AD641C542}" type="presOf" srcId="{CA73809D-7203-4573-99C3-8A106965FD7B}" destId="{90584D0A-4655-4E1E-A7AC-E360295E0824}" srcOrd="0" destOrd="0" presId="urn:microsoft.com/office/officeart/2018/2/layout/IconCircleList"/>
    <dgm:cxn modelId="{1E587AF0-F067-4F7A-805C-91793D331A9C}" srcId="{5C96F2C0-3468-4D43-8F02-B412EF04B85E}" destId="{036122A0-4D1F-4C2C-BDE0-D83AB24F46E7}" srcOrd="0" destOrd="0" parTransId="{0046DE20-D05F-48BB-9A29-A062F1409EA9}" sibTransId="{7CD3615A-6AE8-4413-B511-33160E936BD6}"/>
    <dgm:cxn modelId="{B04AF091-2C3A-45BE-86D2-881165807925}" type="presParOf" srcId="{71C5BAF8-04E5-4F5F-8E55-CF18D2A2E084}" destId="{3223C466-C68F-4367-9B9B-124DB069CA24}" srcOrd="0" destOrd="0" presId="urn:microsoft.com/office/officeart/2018/2/layout/IconCircleList"/>
    <dgm:cxn modelId="{AFA0C0DF-6B3E-4F1B-B452-5D86472E2AE4}" type="presParOf" srcId="{3223C466-C68F-4367-9B9B-124DB069CA24}" destId="{80880BD1-BCC5-47AE-BF5B-E4BDFBC90606}" srcOrd="0" destOrd="0" presId="urn:microsoft.com/office/officeart/2018/2/layout/IconCircleList"/>
    <dgm:cxn modelId="{2200CAB3-B6DE-4909-A0C2-9034132CFB3C}" type="presParOf" srcId="{80880BD1-BCC5-47AE-BF5B-E4BDFBC90606}" destId="{BA087932-1527-466E-9821-E959E0A3D494}" srcOrd="0" destOrd="0" presId="urn:microsoft.com/office/officeart/2018/2/layout/IconCircleList"/>
    <dgm:cxn modelId="{908179D4-D0A9-4A3F-99D8-0B779DAA958A}" type="presParOf" srcId="{80880BD1-BCC5-47AE-BF5B-E4BDFBC90606}" destId="{3C1055F5-60A6-45DB-9C86-ACD5A51E5240}" srcOrd="1" destOrd="0" presId="urn:microsoft.com/office/officeart/2018/2/layout/IconCircleList"/>
    <dgm:cxn modelId="{F97A43A8-BCB1-42D2-AC80-82DC7B3D64E1}" type="presParOf" srcId="{80880BD1-BCC5-47AE-BF5B-E4BDFBC90606}" destId="{7B50FA66-BB7D-4EEE-8852-5FC8491324C1}" srcOrd="2" destOrd="0" presId="urn:microsoft.com/office/officeart/2018/2/layout/IconCircleList"/>
    <dgm:cxn modelId="{D440EEFE-C5B4-40A9-B779-8BF662380B40}" type="presParOf" srcId="{80880BD1-BCC5-47AE-BF5B-E4BDFBC90606}" destId="{AC9FBB94-854A-4959-8940-5A4DAF780374}" srcOrd="3" destOrd="0" presId="urn:microsoft.com/office/officeart/2018/2/layout/IconCircleList"/>
    <dgm:cxn modelId="{8F497A70-5086-4358-8DA4-064F69C2052C}" type="presParOf" srcId="{3223C466-C68F-4367-9B9B-124DB069CA24}" destId="{F164E9D8-975C-441D-AB67-754A9912DA28}" srcOrd="1" destOrd="0" presId="urn:microsoft.com/office/officeart/2018/2/layout/IconCircleList"/>
    <dgm:cxn modelId="{A23B79FD-2EAB-4FAB-BBCD-FCE3E45F543D}" type="presParOf" srcId="{3223C466-C68F-4367-9B9B-124DB069CA24}" destId="{ED703E9C-3B25-4D3A-8EE9-6319884827B2}" srcOrd="2" destOrd="0" presId="urn:microsoft.com/office/officeart/2018/2/layout/IconCircleList"/>
    <dgm:cxn modelId="{89CDABE1-E19A-4078-8DCF-A3A0EB705749}" type="presParOf" srcId="{ED703E9C-3B25-4D3A-8EE9-6319884827B2}" destId="{8EEDDC2A-E522-48AE-A16A-1AF132BFE35B}" srcOrd="0" destOrd="0" presId="urn:microsoft.com/office/officeart/2018/2/layout/IconCircleList"/>
    <dgm:cxn modelId="{5F276BD1-FD52-4824-964E-11B390800021}" type="presParOf" srcId="{ED703E9C-3B25-4D3A-8EE9-6319884827B2}" destId="{DA9F242D-61F8-4599-BED1-E05F4DFD86EC}" srcOrd="1" destOrd="0" presId="urn:microsoft.com/office/officeart/2018/2/layout/IconCircleList"/>
    <dgm:cxn modelId="{8C4E8968-C746-4E6D-83F8-BDBD61582051}" type="presParOf" srcId="{ED703E9C-3B25-4D3A-8EE9-6319884827B2}" destId="{DA6BF5B8-02CD-4984-BDBD-8F71A6DE191A}" srcOrd="2" destOrd="0" presId="urn:microsoft.com/office/officeart/2018/2/layout/IconCircleList"/>
    <dgm:cxn modelId="{AE63AC4B-11F1-4C63-9BE1-D0CB448E657D}" type="presParOf" srcId="{ED703E9C-3B25-4D3A-8EE9-6319884827B2}" destId="{11EFE3F5-D66B-4CBA-9EE2-47B5DB286568}" srcOrd="3" destOrd="0" presId="urn:microsoft.com/office/officeart/2018/2/layout/IconCircleList"/>
    <dgm:cxn modelId="{5CDDAA7E-1FAC-4D50-A2A3-2C2A8DFE9392}" type="presParOf" srcId="{3223C466-C68F-4367-9B9B-124DB069CA24}" destId="{F4B9BE8C-C00D-4B35-817A-3865A24FF6BC}" srcOrd="3" destOrd="0" presId="urn:microsoft.com/office/officeart/2018/2/layout/IconCircleList"/>
    <dgm:cxn modelId="{FBF2D72F-6543-43F9-99B3-A738700E9FDC}" type="presParOf" srcId="{3223C466-C68F-4367-9B9B-124DB069CA24}" destId="{BC397CC0-2D26-4D14-AA97-5F676E0BE30F}" srcOrd="4" destOrd="0" presId="urn:microsoft.com/office/officeart/2018/2/layout/IconCircleList"/>
    <dgm:cxn modelId="{EAD3C08A-7071-4B8E-AA77-AA480931E037}" type="presParOf" srcId="{BC397CC0-2D26-4D14-AA97-5F676E0BE30F}" destId="{AA69CC9D-8E29-4A31-BD1D-D694A9D1AF69}" srcOrd="0" destOrd="0" presId="urn:microsoft.com/office/officeart/2018/2/layout/IconCircleList"/>
    <dgm:cxn modelId="{7551CDFE-0A6E-4DED-B822-0C3E71031D93}" type="presParOf" srcId="{BC397CC0-2D26-4D14-AA97-5F676E0BE30F}" destId="{9AFD54D2-CA7C-469F-AEE3-18171CEECEA7}" srcOrd="1" destOrd="0" presId="urn:microsoft.com/office/officeart/2018/2/layout/IconCircleList"/>
    <dgm:cxn modelId="{74419A1B-E970-4E2E-BB89-1A441291AF44}" type="presParOf" srcId="{BC397CC0-2D26-4D14-AA97-5F676E0BE30F}" destId="{5DD9BC30-B276-48A2-9CF0-19B804C7C8CE}" srcOrd="2" destOrd="0" presId="urn:microsoft.com/office/officeart/2018/2/layout/IconCircleList"/>
    <dgm:cxn modelId="{04446948-953E-44F8-AEA4-0077ABFF82A5}" type="presParOf" srcId="{BC397CC0-2D26-4D14-AA97-5F676E0BE30F}" destId="{4B0F50E8-A816-48CD-AB09-1AF32C433C4C}" srcOrd="3" destOrd="0" presId="urn:microsoft.com/office/officeart/2018/2/layout/IconCircleList"/>
    <dgm:cxn modelId="{D024A13F-D6A5-4558-8E3E-9F367EE8046A}" type="presParOf" srcId="{3223C466-C68F-4367-9B9B-124DB069CA24}" destId="{90584D0A-4655-4E1E-A7AC-E360295E0824}" srcOrd="5" destOrd="0" presId="urn:microsoft.com/office/officeart/2018/2/layout/IconCircleList"/>
    <dgm:cxn modelId="{C4309866-78D1-4854-954D-E41C2175CCB1}" type="presParOf" srcId="{3223C466-C68F-4367-9B9B-124DB069CA24}" destId="{4F157867-C7AE-426F-8015-E04AA894D8F3}" srcOrd="6" destOrd="0" presId="urn:microsoft.com/office/officeart/2018/2/layout/IconCircleList"/>
    <dgm:cxn modelId="{D783B2BC-E799-423E-BB21-D8F7938E3910}" type="presParOf" srcId="{4F157867-C7AE-426F-8015-E04AA894D8F3}" destId="{038211C5-7EED-44BF-9E35-03D7BAFD6658}" srcOrd="0" destOrd="0" presId="urn:microsoft.com/office/officeart/2018/2/layout/IconCircleList"/>
    <dgm:cxn modelId="{B8723DB6-6638-460B-8E96-61F71A51631A}" type="presParOf" srcId="{4F157867-C7AE-426F-8015-E04AA894D8F3}" destId="{E1C078D9-2750-4ECB-A1EB-E1E2149BEF3B}" srcOrd="1" destOrd="0" presId="urn:microsoft.com/office/officeart/2018/2/layout/IconCircleList"/>
    <dgm:cxn modelId="{B40E5138-71DC-48EA-9EE2-539FFC821E3D}" type="presParOf" srcId="{4F157867-C7AE-426F-8015-E04AA894D8F3}" destId="{4B6DB861-4F97-444D-91BA-E4DC265CCF81}" srcOrd="2" destOrd="0" presId="urn:microsoft.com/office/officeart/2018/2/layout/IconCircleList"/>
    <dgm:cxn modelId="{8F04AA25-FBAF-4490-960D-9F2ECC809782}" type="presParOf" srcId="{4F157867-C7AE-426F-8015-E04AA894D8F3}" destId="{6A46351D-9EDA-47E3-A5AF-3E316B73E615}" srcOrd="3" destOrd="0" presId="urn:microsoft.com/office/officeart/2018/2/layout/IconCircleList"/>
    <dgm:cxn modelId="{7BAB2AFD-719E-43A4-B110-7BA5906E5CB2}" type="presParOf" srcId="{3223C466-C68F-4367-9B9B-124DB069CA24}" destId="{9F131798-3A36-4BC8-8C2B-1754213CF146}" srcOrd="7" destOrd="0" presId="urn:microsoft.com/office/officeart/2018/2/layout/IconCircleList"/>
    <dgm:cxn modelId="{5FE8BAF9-0BC3-447A-94A8-E467872709D7}" type="presParOf" srcId="{3223C466-C68F-4367-9B9B-124DB069CA24}" destId="{3A6924D3-FE73-4062-B417-451AFB99091A}" srcOrd="8" destOrd="0" presId="urn:microsoft.com/office/officeart/2018/2/layout/IconCircleList"/>
    <dgm:cxn modelId="{A2F24336-F6CC-4114-B765-7859D373AE53}" type="presParOf" srcId="{3A6924D3-FE73-4062-B417-451AFB99091A}" destId="{ADBD9882-E396-4CB9-9A22-2B1266018082}" srcOrd="0" destOrd="0" presId="urn:microsoft.com/office/officeart/2018/2/layout/IconCircleList"/>
    <dgm:cxn modelId="{CC5AFB8B-FB01-41A1-83BA-F9CD48E520CA}" type="presParOf" srcId="{3A6924D3-FE73-4062-B417-451AFB99091A}" destId="{71FA2819-D842-4F15-AF54-6136F5EAAED6}" srcOrd="1" destOrd="0" presId="urn:microsoft.com/office/officeart/2018/2/layout/IconCircleList"/>
    <dgm:cxn modelId="{9BE38495-93A1-4A52-9395-C9D33B5596D3}" type="presParOf" srcId="{3A6924D3-FE73-4062-B417-451AFB99091A}" destId="{12F2EAC4-5026-4C32-8C5B-F3FA0DB0942D}" srcOrd="2" destOrd="0" presId="urn:microsoft.com/office/officeart/2018/2/layout/IconCircleList"/>
    <dgm:cxn modelId="{92B2A8F8-60F0-4BEF-A675-0F5297FB8481}" type="presParOf" srcId="{3A6924D3-FE73-4062-B417-451AFB99091A}" destId="{1ECE7A4C-AD1D-4AB6-A682-B10524D7AC5F}" srcOrd="3" destOrd="0" presId="urn:microsoft.com/office/officeart/2018/2/layout/IconCircleList"/>
    <dgm:cxn modelId="{603A2517-3857-4BC6-82D4-6F183B4F1158}" type="presParOf" srcId="{3223C466-C68F-4367-9B9B-124DB069CA24}" destId="{28EBD3F7-D70A-4114-8950-000703E5EAF7}" srcOrd="9" destOrd="0" presId="urn:microsoft.com/office/officeart/2018/2/layout/IconCircleList"/>
    <dgm:cxn modelId="{D35D0C01-A332-40C7-835A-85AC0111F09E}" type="presParOf" srcId="{3223C466-C68F-4367-9B9B-124DB069CA24}" destId="{08CD97CA-D03E-4079-B4D7-5B823AA63B5F}" srcOrd="10" destOrd="0" presId="urn:microsoft.com/office/officeart/2018/2/layout/IconCircleList"/>
    <dgm:cxn modelId="{7B244189-EC42-460E-8425-0714B91FA004}" type="presParOf" srcId="{08CD97CA-D03E-4079-B4D7-5B823AA63B5F}" destId="{BF1F0799-6302-41F7-9480-2D2CD204043D}" srcOrd="0" destOrd="0" presId="urn:microsoft.com/office/officeart/2018/2/layout/IconCircleList"/>
    <dgm:cxn modelId="{206DF2B1-E28F-46DF-A77A-64B6351D07DA}" type="presParOf" srcId="{08CD97CA-D03E-4079-B4D7-5B823AA63B5F}" destId="{CDC6E2D3-C9BA-446E-8C25-2F40C53AE626}" srcOrd="1" destOrd="0" presId="urn:microsoft.com/office/officeart/2018/2/layout/IconCircleList"/>
    <dgm:cxn modelId="{9C403A15-1F0D-4FE9-8FD8-581077C81C5A}" type="presParOf" srcId="{08CD97CA-D03E-4079-B4D7-5B823AA63B5F}" destId="{E2FF6839-AD56-4737-BCA7-E23AE0077DF5}" srcOrd="2" destOrd="0" presId="urn:microsoft.com/office/officeart/2018/2/layout/IconCircleList"/>
    <dgm:cxn modelId="{B9808868-C778-46AB-8BCF-DE21FBA064F3}" type="presParOf" srcId="{08CD97CA-D03E-4079-B4D7-5B823AA63B5F}" destId="{E1C494FC-9E64-4F3B-8907-7D34092AC4DF}" srcOrd="3" destOrd="0" presId="urn:microsoft.com/office/officeart/2018/2/layout/IconCircleList"/>
    <dgm:cxn modelId="{6BD927A6-E824-4160-9DDF-F6309446BEFD}" type="presParOf" srcId="{3223C466-C68F-4367-9B9B-124DB069CA24}" destId="{188F23B6-5EB4-412E-9ECD-ACD48E0F558B}" srcOrd="11" destOrd="0" presId="urn:microsoft.com/office/officeart/2018/2/layout/IconCircleList"/>
    <dgm:cxn modelId="{E4573A1B-41B5-4E70-894A-F789BB5B0389}" type="presParOf" srcId="{3223C466-C68F-4367-9B9B-124DB069CA24}" destId="{3EA13609-F933-4EA3-8CDB-C632E0A1864D}" srcOrd="12" destOrd="0" presId="urn:microsoft.com/office/officeart/2018/2/layout/IconCircleList"/>
    <dgm:cxn modelId="{3E6062D1-E01C-44A7-991A-A241BD1186BF}" type="presParOf" srcId="{3EA13609-F933-4EA3-8CDB-C632E0A1864D}" destId="{AC2C8ED4-482B-4F04-9AAD-169DDE30EE72}" srcOrd="0" destOrd="0" presId="urn:microsoft.com/office/officeart/2018/2/layout/IconCircleList"/>
    <dgm:cxn modelId="{1E950C5B-8D12-4577-95C8-7C1FB78BB0F0}" type="presParOf" srcId="{3EA13609-F933-4EA3-8CDB-C632E0A1864D}" destId="{1C6BE1C9-507D-4FC4-8C97-68855A6256C8}" srcOrd="1" destOrd="0" presId="urn:microsoft.com/office/officeart/2018/2/layout/IconCircleList"/>
    <dgm:cxn modelId="{5141D0A5-BB0D-400C-AA57-330353433AC5}" type="presParOf" srcId="{3EA13609-F933-4EA3-8CDB-C632E0A1864D}" destId="{80BA80A2-88CB-4723-B332-00BD2BC8B0ED}" srcOrd="2" destOrd="0" presId="urn:microsoft.com/office/officeart/2018/2/layout/IconCircleList"/>
    <dgm:cxn modelId="{084D63E4-877E-4748-8B46-8FDE4A9FADD5}" type="presParOf" srcId="{3EA13609-F933-4EA3-8CDB-C632E0A1864D}" destId="{7D5BD06F-5139-44DC-9B62-C21609ED3F8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128F06-CA43-427C-92C6-53FB722859E5}"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B13E565B-039A-4BDD-949A-3E811D2088F2}">
      <dgm:prSet custT="1"/>
      <dgm:spPr/>
      <dgm:t>
        <a:bodyPr/>
        <a:lstStyle/>
        <a:p>
          <a:r>
            <a:rPr lang="en-US" sz="1600"/>
            <a:t>Multiply this squared deviation by the probability of the outcome, weighting each outcome with its likelihood of occurring.</a:t>
          </a:r>
        </a:p>
      </dgm:t>
    </dgm:pt>
    <dgm:pt modelId="{5C0670CE-6F9B-4ABB-8882-653EF4E42789}" type="parTrans" cxnId="{A91595F3-497C-47D5-8C43-7BC2CB40D4C8}">
      <dgm:prSet/>
      <dgm:spPr/>
      <dgm:t>
        <a:bodyPr/>
        <a:lstStyle/>
        <a:p>
          <a:endParaRPr lang="en-US"/>
        </a:p>
      </dgm:t>
    </dgm:pt>
    <dgm:pt modelId="{0F12E4EC-ADAC-4DB4-A997-B9EA4AF2EF7E}" type="sibTrans" cxnId="{A91595F3-497C-47D5-8C43-7BC2CB40D4C8}">
      <dgm:prSet/>
      <dgm:spPr/>
      <dgm:t>
        <a:bodyPr/>
        <a:lstStyle/>
        <a:p>
          <a:endParaRPr lang="en-US"/>
        </a:p>
      </dgm:t>
    </dgm:pt>
    <dgm:pt modelId="{4CE28A0C-F47A-413A-853D-2C4A7A4617CD}">
      <dgm:prSet custT="1"/>
      <dgm:spPr/>
      <dgm:t>
        <a:bodyPr/>
        <a:lstStyle/>
        <a:p>
          <a:r>
            <a:rPr lang="en-US" sz="1600"/>
            <a:t>Repeat steps 1-3 for all possible outcomes, and sum up, obtaining the variance.</a:t>
          </a:r>
        </a:p>
      </dgm:t>
    </dgm:pt>
    <dgm:pt modelId="{8AF6D83F-7503-429C-8E74-144599A8619A}" type="parTrans" cxnId="{5B1E50E5-6ACD-4574-A000-E45D7A09E8C4}">
      <dgm:prSet/>
      <dgm:spPr/>
      <dgm:t>
        <a:bodyPr/>
        <a:lstStyle/>
        <a:p>
          <a:endParaRPr lang="en-US"/>
        </a:p>
      </dgm:t>
    </dgm:pt>
    <dgm:pt modelId="{DD8FF6DF-DDD2-4703-A34F-BFACA93520DA}" type="sibTrans" cxnId="{5B1E50E5-6ACD-4574-A000-E45D7A09E8C4}">
      <dgm:prSet/>
      <dgm:spPr/>
      <dgm:t>
        <a:bodyPr/>
        <a:lstStyle/>
        <a:p>
          <a:endParaRPr lang="en-US"/>
        </a:p>
      </dgm:t>
    </dgm:pt>
    <dgm:pt modelId="{6A4EBBFE-0CA0-4D4F-B08F-847876A43307}">
      <dgm:prSet custT="1"/>
      <dgm:spPr/>
      <dgm:t>
        <a:bodyPr/>
        <a:lstStyle/>
        <a:p>
          <a:r>
            <a:rPr lang="en-US" sz="1600"/>
            <a:t>The variance measures the dispersion of the data set relative to its mean.</a:t>
          </a:r>
        </a:p>
      </dgm:t>
    </dgm:pt>
    <dgm:pt modelId="{84EE398A-EC4E-4A3B-890C-EFB60422BD99}" type="parTrans" cxnId="{9033991E-CCA9-455A-886A-B6115394019F}">
      <dgm:prSet/>
      <dgm:spPr/>
      <dgm:t>
        <a:bodyPr/>
        <a:lstStyle/>
        <a:p>
          <a:endParaRPr lang="en-US"/>
        </a:p>
      </dgm:t>
    </dgm:pt>
    <dgm:pt modelId="{C6F62DF8-B96E-4AE2-BB94-B735F7BCA7BD}" type="sibTrans" cxnId="{9033991E-CCA9-455A-886A-B6115394019F}">
      <dgm:prSet/>
      <dgm:spPr/>
      <dgm:t>
        <a:bodyPr/>
        <a:lstStyle/>
        <a:p>
          <a:endParaRPr lang="en-US"/>
        </a:p>
      </dgm:t>
    </dgm:pt>
    <dgm:pt modelId="{BC560882-7DC8-4AE0-8BDF-A712FE787D4D}">
      <dgm:prSet custT="1"/>
      <dgm:spPr/>
      <dgm:t>
        <a:bodyPr/>
        <a:lstStyle/>
        <a:p>
          <a:r>
            <a:rPr lang="en-US" sz="1400" i="1" dirty="0"/>
            <a:t>Example</a:t>
          </a:r>
          <a:r>
            <a:rPr lang="en-US" sz="1400" dirty="0"/>
            <a:t>: A volatile stock has a high variance.</a:t>
          </a:r>
        </a:p>
      </dgm:t>
    </dgm:pt>
    <dgm:pt modelId="{9D56900D-B1C0-4E13-923F-DFF45213F06B}" type="parTrans" cxnId="{8EFEB44D-DC16-4D4D-97D5-2DB0B852910C}">
      <dgm:prSet/>
      <dgm:spPr/>
      <dgm:t>
        <a:bodyPr/>
        <a:lstStyle/>
        <a:p>
          <a:endParaRPr lang="en-US"/>
        </a:p>
      </dgm:t>
    </dgm:pt>
    <dgm:pt modelId="{4E725030-CE00-4829-8CB9-E72877F9B5F2}" type="sibTrans" cxnId="{8EFEB44D-DC16-4D4D-97D5-2DB0B852910C}">
      <dgm:prSet/>
      <dgm:spPr/>
      <dgm:t>
        <a:bodyPr/>
        <a:lstStyle/>
        <a:p>
          <a:endParaRPr lang="en-US"/>
        </a:p>
      </dgm:t>
    </dgm:pt>
    <dgm:pt modelId="{413DB199-0307-49B1-A198-19C077F69FF8}">
      <dgm:prSet/>
      <dgm:spPr/>
      <dgm:t>
        <a:bodyPr/>
        <a:lstStyle/>
        <a:p>
          <a:r>
            <a:rPr lang="en-US"/>
            <a:t>The variance also increases as outcomes with large squared deviation become more likely.</a:t>
          </a:r>
        </a:p>
      </dgm:t>
    </dgm:pt>
    <dgm:pt modelId="{05BE77C4-AE3E-4246-AE5D-3D16F08BD705}" type="parTrans" cxnId="{C7F9D281-0BEF-4A1D-A242-876FC699A0D6}">
      <dgm:prSet/>
      <dgm:spPr/>
      <dgm:t>
        <a:bodyPr/>
        <a:lstStyle/>
        <a:p>
          <a:endParaRPr lang="en-US"/>
        </a:p>
      </dgm:t>
    </dgm:pt>
    <dgm:pt modelId="{9956291E-7A26-44FA-B694-08C6CBF09BC7}" type="sibTrans" cxnId="{C7F9D281-0BEF-4A1D-A242-876FC699A0D6}">
      <dgm:prSet/>
      <dgm:spPr/>
      <dgm:t>
        <a:bodyPr/>
        <a:lstStyle/>
        <a:p>
          <a:endParaRPr lang="en-US"/>
        </a:p>
      </dgm:t>
    </dgm:pt>
    <dgm:pt modelId="{800907FD-33FC-4715-8387-A803DF350B87}" type="pres">
      <dgm:prSet presAssocID="{52128F06-CA43-427C-92C6-53FB722859E5}" presName="outerComposite" presStyleCnt="0">
        <dgm:presLayoutVars>
          <dgm:chMax val="5"/>
          <dgm:dir/>
          <dgm:resizeHandles val="exact"/>
        </dgm:presLayoutVars>
      </dgm:prSet>
      <dgm:spPr/>
    </dgm:pt>
    <dgm:pt modelId="{429C020C-D8D7-4E63-B0D6-51BC8A5C0853}" type="pres">
      <dgm:prSet presAssocID="{52128F06-CA43-427C-92C6-53FB722859E5}" presName="dummyMaxCanvas" presStyleCnt="0">
        <dgm:presLayoutVars/>
      </dgm:prSet>
      <dgm:spPr/>
    </dgm:pt>
    <dgm:pt modelId="{494BE419-4C35-4816-B89D-C735BD44CE60}" type="pres">
      <dgm:prSet presAssocID="{52128F06-CA43-427C-92C6-53FB722859E5}" presName="FourNodes_1" presStyleLbl="node1" presStyleIdx="0" presStyleCnt="4">
        <dgm:presLayoutVars>
          <dgm:bulletEnabled val="1"/>
        </dgm:presLayoutVars>
      </dgm:prSet>
      <dgm:spPr/>
    </dgm:pt>
    <dgm:pt modelId="{5F708F48-8C4B-48ED-9E41-A22B60E120D9}" type="pres">
      <dgm:prSet presAssocID="{52128F06-CA43-427C-92C6-53FB722859E5}" presName="FourNodes_2" presStyleLbl="node1" presStyleIdx="1" presStyleCnt="4">
        <dgm:presLayoutVars>
          <dgm:bulletEnabled val="1"/>
        </dgm:presLayoutVars>
      </dgm:prSet>
      <dgm:spPr/>
    </dgm:pt>
    <dgm:pt modelId="{09DCDE28-2F7B-44ED-B6A6-E5BD757B8F35}" type="pres">
      <dgm:prSet presAssocID="{52128F06-CA43-427C-92C6-53FB722859E5}" presName="FourNodes_3" presStyleLbl="node1" presStyleIdx="2" presStyleCnt="4">
        <dgm:presLayoutVars>
          <dgm:bulletEnabled val="1"/>
        </dgm:presLayoutVars>
      </dgm:prSet>
      <dgm:spPr/>
    </dgm:pt>
    <dgm:pt modelId="{879163F7-22DB-4551-9F85-DAA00679BA64}" type="pres">
      <dgm:prSet presAssocID="{52128F06-CA43-427C-92C6-53FB722859E5}" presName="FourNodes_4" presStyleLbl="node1" presStyleIdx="3" presStyleCnt="4">
        <dgm:presLayoutVars>
          <dgm:bulletEnabled val="1"/>
        </dgm:presLayoutVars>
      </dgm:prSet>
      <dgm:spPr/>
    </dgm:pt>
    <dgm:pt modelId="{8BA93C79-1746-4BB8-BCDA-C842194BA155}" type="pres">
      <dgm:prSet presAssocID="{52128F06-CA43-427C-92C6-53FB722859E5}" presName="FourConn_1-2" presStyleLbl="fgAccFollowNode1" presStyleIdx="0" presStyleCnt="3">
        <dgm:presLayoutVars>
          <dgm:bulletEnabled val="1"/>
        </dgm:presLayoutVars>
      </dgm:prSet>
      <dgm:spPr/>
    </dgm:pt>
    <dgm:pt modelId="{5FF3DAD1-7552-4D60-AC49-CCDF7147EF77}" type="pres">
      <dgm:prSet presAssocID="{52128F06-CA43-427C-92C6-53FB722859E5}" presName="FourConn_2-3" presStyleLbl="fgAccFollowNode1" presStyleIdx="1" presStyleCnt="3">
        <dgm:presLayoutVars>
          <dgm:bulletEnabled val="1"/>
        </dgm:presLayoutVars>
      </dgm:prSet>
      <dgm:spPr/>
    </dgm:pt>
    <dgm:pt modelId="{BE754A3C-6DD6-4FE7-8606-733829163E49}" type="pres">
      <dgm:prSet presAssocID="{52128F06-CA43-427C-92C6-53FB722859E5}" presName="FourConn_3-4" presStyleLbl="fgAccFollowNode1" presStyleIdx="2" presStyleCnt="3">
        <dgm:presLayoutVars>
          <dgm:bulletEnabled val="1"/>
        </dgm:presLayoutVars>
      </dgm:prSet>
      <dgm:spPr/>
    </dgm:pt>
    <dgm:pt modelId="{829644AF-3C68-4AB9-9ECD-0D10345B3D87}" type="pres">
      <dgm:prSet presAssocID="{52128F06-CA43-427C-92C6-53FB722859E5}" presName="FourNodes_1_text" presStyleLbl="node1" presStyleIdx="3" presStyleCnt="4">
        <dgm:presLayoutVars>
          <dgm:bulletEnabled val="1"/>
        </dgm:presLayoutVars>
      </dgm:prSet>
      <dgm:spPr/>
    </dgm:pt>
    <dgm:pt modelId="{7EF8A523-A10E-44BA-AB93-2F57DE6FEBBF}" type="pres">
      <dgm:prSet presAssocID="{52128F06-CA43-427C-92C6-53FB722859E5}" presName="FourNodes_2_text" presStyleLbl="node1" presStyleIdx="3" presStyleCnt="4">
        <dgm:presLayoutVars>
          <dgm:bulletEnabled val="1"/>
        </dgm:presLayoutVars>
      </dgm:prSet>
      <dgm:spPr/>
    </dgm:pt>
    <dgm:pt modelId="{2A86B567-E0AD-4F15-8B18-B07D2533B1FB}" type="pres">
      <dgm:prSet presAssocID="{52128F06-CA43-427C-92C6-53FB722859E5}" presName="FourNodes_3_text" presStyleLbl="node1" presStyleIdx="3" presStyleCnt="4">
        <dgm:presLayoutVars>
          <dgm:bulletEnabled val="1"/>
        </dgm:presLayoutVars>
      </dgm:prSet>
      <dgm:spPr/>
    </dgm:pt>
    <dgm:pt modelId="{2785AE26-67BC-474E-9900-2DE19F33D5BB}" type="pres">
      <dgm:prSet presAssocID="{52128F06-CA43-427C-92C6-53FB722859E5}" presName="FourNodes_4_text" presStyleLbl="node1" presStyleIdx="3" presStyleCnt="4">
        <dgm:presLayoutVars>
          <dgm:bulletEnabled val="1"/>
        </dgm:presLayoutVars>
      </dgm:prSet>
      <dgm:spPr/>
    </dgm:pt>
  </dgm:ptLst>
  <dgm:cxnLst>
    <dgm:cxn modelId="{9033991E-CCA9-455A-886A-B6115394019F}" srcId="{52128F06-CA43-427C-92C6-53FB722859E5}" destId="{6A4EBBFE-0CA0-4D4F-B08F-847876A43307}" srcOrd="2" destOrd="0" parTransId="{84EE398A-EC4E-4A3B-890C-EFB60422BD99}" sibTransId="{C6F62DF8-B96E-4AE2-BB94-B735F7BCA7BD}"/>
    <dgm:cxn modelId="{F1199136-E03C-42DF-9D1D-E1D479A270F4}" type="presOf" srcId="{4CE28A0C-F47A-413A-853D-2C4A7A4617CD}" destId="{7EF8A523-A10E-44BA-AB93-2F57DE6FEBBF}" srcOrd="1" destOrd="0" presId="urn:microsoft.com/office/officeart/2005/8/layout/vProcess5"/>
    <dgm:cxn modelId="{F3DB5A3C-2D31-4F6E-A7FA-3C559E5C9603}" type="presOf" srcId="{6A4EBBFE-0CA0-4D4F-B08F-847876A43307}" destId="{09DCDE28-2F7B-44ED-B6A6-E5BD757B8F35}" srcOrd="0" destOrd="0" presId="urn:microsoft.com/office/officeart/2005/8/layout/vProcess5"/>
    <dgm:cxn modelId="{E66BAC4B-BDE9-404E-9A5A-82F660153E0C}" type="presOf" srcId="{C6F62DF8-B96E-4AE2-BB94-B735F7BCA7BD}" destId="{BE754A3C-6DD6-4FE7-8606-733829163E49}" srcOrd="0" destOrd="0" presId="urn:microsoft.com/office/officeart/2005/8/layout/vProcess5"/>
    <dgm:cxn modelId="{8EFEB44D-DC16-4D4D-97D5-2DB0B852910C}" srcId="{6A4EBBFE-0CA0-4D4F-B08F-847876A43307}" destId="{BC560882-7DC8-4AE0-8BDF-A712FE787D4D}" srcOrd="0" destOrd="0" parTransId="{9D56900D-B1C0-4E13-923F-DFF45213F06B}" sibTransId="{4E725030-CE00-4829-8CB9-E72877F9B5F2}"/>
    <dgm:cxn modelId="{AD82707D-003F-4446-BC9D-ED1A4D830EEC}" type="presOf" srcId="{413DB199-0307-49B1-A198-19C077F69FF8}" destId="{2785AE26-67BC-474E-9900-2DE19F33D5BB}" srcOrd="1" destOrd="0" presId="urn:microsoft.com/office/officeart/2005/8/layout/vProcess5"/>
    <dgm:cxn modelId="{C7F9D281-0BEF-4A1D-A242-876FC699A0D6}" srcId="{52128F06-CA43-427C-92C6-53FB722859E5}" destId="{413DB199-0307-49B1-A198-19C077F69FF8}" srcOrd="3" destOrd="0" parTransId="{05BE77C4-AE3E-4246-AE5D-3D16F08BD705}" sibTransId="{9956291E-7A26-44FA-B694-08C6CBF09BC7}"/>
    <dgm:cxn modelId="{5B96859E-21CF-4E87-B6E3-7B28E280DD67}" type="presOf" srcId="{BC560882-7DC8-4AE0-8BDF-A712FE787D4D}" destId="{2A86B567-E0AD-4F15-8B18-B07D2533B1FB}" srcOrd="1" destOrd="1" presId="urn:microsoft.com/office/officeart/2005/8/layout/vProcess5"/>
    <dgm:cxn modelId="{F62625BC-46E6-4DE3-A875-7A8B73E5EB0C}" type="presOf" srcId="{6A4EBBFE-0CA0-4D4F-B08F-847876A43307}" destId="{2A86B567-E0AD-4F15-8B18-B07D2533B1FB}" srcOrd="1" destOrd="0" presId="urn:microsoft.com/office/officeart/2005/8/layout/vProcess5"/>
    <dgm:cxn modelId="{8C306CC6-A0C6-488C-95E3-ABDF4749B9E1}" type="presOf" srcId="{BC560882-7DC8-4AE0-8BDF-A712FE787D4D}" destId="{09DCDE28-2F7B-44ED-B6A6-E5BD757B8F35}" srcOrd="0" destOrd="1" presId="urn:microsoft.com/office/officeart/2005/8/layout/vProcess5"/>
    <dgm:cxn modelId="{26F91ACB-743B-40F8-8A6D-79F871B5C316}" type="presOf" srcId="{0F12E4EC-ADAC-4DB4-A997-B9EA4AF2EF7E}" destId="{8BA93C79-1746-4BB8-BCDA-C842194BA155}" srcOrd="0" destOrd="0" presId="urn:microsoft.com/office/officeart/2005/8/layout/vProcess5"/>
    <dgm:cxn modelId="{6058D9CD-BADF-46FF-94C3-63C2693AE3AA}" type="presOf" srcId="{413DB199-0307-49B1-A198-19C077F69FF8}" destId="{879163F7-22DB-4551-9F85-DAA00679BA64}" srcOrd="0" destOrd="0" presId="urn:microsoft.com/office/officeart/2005/8/layout/vProcess5"/>
    <dgm:cxn modelId="{49701DD6-4264-46BF-800A-3758D72FF56B}" type="presOf" srcId="{B13E565B-039A-4BDD-949A-3E811D2088F2}" destId="{829644AF-3C68-4AB9-9ECD-0D10345B3D87}" srcOrd="1" destOrd="0" presId="urn:microsoft.com/office/officeart/2005/8/layout/vProcess5"/>
    <dgm:cxn modelId="{3A6C95DD-9FAA-4366-AD01-2ADC87AC8293}" type="presOf" srcId="{DD8FF6DF-DDD2-4703-A34F-BFACA93520DA}" destId="{5FF3DAD1-7552-4D60-AC49-CCDF7147EF77}" srcOrd="0" destOrd="0" presId="urn:microsoft.com/office/officeart/2005/8/layout/vProcess5"/>
    <dgm:cxn modelId="{5B1E50E5-6ACD-4574-A000-E45D7A09E8C4}" srcId="{52128F06-CA43-427C-92C6-53FB722859E5}" destId="{4CE28A0C-F47A-413A-853D-2C4A7A4617CD}" srcOrd="1" destOrd="0" parTransId="{8AF6D83F-7503-429C-8E74-144599A8619A}" sibTransId="{DD8FF6DF-DDD2-4703-A34F-BFACA93520DA}"/>
    <dgm:cxn modelId="{B9E9CCEA-EDE6-4AFE-9ACB-4A561F1FDE01}" type="presOf" srcId="{4CE28A0C-F47A-413A-853D-2C4A7A4617CD}" destId="{5F708F48-8C4B-48ED-9E41-A22B60E120D9}" srcOrd="0" destOrd="0" presId="urn:microsoft.com/office/officeart/2005/8/layout/vProcess5"/>
    <dgm:cxn modelId="{F98F87ED-F0B1-4AFE-85B1-6C1509EB33C6}" type="presOf" srcId="{B13E565B-039A-4BDD-949A-3E811D2088F2}" destId="{494BE419-4C35-4816-B89D-C735BD44CE60}" srcOrd="0" destOrd="0" presId="urn:microsoft.com/office/officeart/2005/8/layout/vProcess5"/>
    <dgm:cxn modelId="{C8785DEF-CC16-4076-B1C0-2C1E0CF346D8}" type="presOf" srcId="{52128F06-CA43-427C-92C6-53FB722859E5}" destId="{800907FD-33FC-4715-8387-A803DF350B87}" srcOrd="0" destOrd="0" presId="urn:microsoft.com/office/officeart/2005/8/layout/vProcess5"/>
    <dgm:cxn modelId="{A91595F3-497C-47D5-8C43-7BC2CB40D4C8}" srcId="{52128F06-CA43-427C-92C6-53FB722859E5}" destId="{B13E565B-039A-4BDD-949A-3E811D2088F2}" srcOrd="0" destOrd="0" parTransId="{5C0670CE-6F9B-4ABB-8882-653EF4E42789}" sibTransId="{0F12E4EC-ADAC-4DB4-A997-B9EA4AF2EF7E}"/>
    <dgm:cxn modelId="{DE38B1B7-520F-41B2-AFD8-211B3F59C151}" type="presParOf" srcId="{800907FD-33FC-4715-8387-A803DF350B87}" destId="{429C020C-D8D7-4E63-B0D6-51BC8A5C0853}" srcOrd="0" destOrd="0" presId="urn:microsoft.com/office/officeart/2005/8/layout/vProcess5"/>
    <dgm:cxn modelId="{3333E50C-15C0-4A37-A042-524EBA94D76C}" type="presParOf" srcId="{800907FD-33FC-4715-8387-A803DF350B87}" destId="{494BE419-4C35-4816-B89D-C735BD44CE60}" srcOrd="1" destOrd="0" presId="urn:microsoft.com/office/officeart/2005/8/layout/vProcess5"/>
    <dgm:cxn modelId="{F105ABFD-5819-4893-9892-BD627201115F}" type="presParOf" srcId="{800907FD-33FC-4715-8387-A803DF350B87}" destId="{5F708F48-8C4B-48ED-9E41-A22B60E120D9}" srcOrd="2" destOrd="0" presId="urn:microsoft.com/office/officeart/2005/8/layout/vProcess5"/>
    <dgm:cxn modelId="{4B6AD95C-6EDD-4430-9171-61E38090B31D}" type="presParOf" srcId="{800907FD-33FC-4715-8387-A803DF350B87}" destId="{09DCDE28-2F7B-44ED-B6A6-E5BD757B8F35}" srcOrd="3" destOrd="0" presId="urn:microsoft.com/office/officeart/2005/8/layout/vProcess5"/>
    <dgm:cxn modelId="{49190EA8-305F-4C42-B4E1-2D511CC7942E}" type="presParOf" srcId="{800907FD-33FC-4715-8387-A803DF350B87}" destId="{879163F7-22DB-4551-9F85-DAA00679BA64}" srcOrd="4" destOrd="0" presId="urn:microsoft.com/office/officeart/2005/8/layout/vProcess5"/>
    <dgm:cxn modelId="{34FB2F84-141A-42CC-BA05-BAB4039F02BB}" type="presParOf" srcId="{800907FD-33FC-4715-8387-A803DF350B87}" destId="{8BA93C79-1746-4BB8-BCDA-C842194BA155}" srcOrd="5" destOrd="0" presId="urn:microsoft.com/office/officeart/2005/8/layout/vProcess5"/>
    <dgm:cxn modelId="{A35AFFDE-86F9-4325-BB3D-EAA5CBA9EB3B}" type="presParOf" srcId="{800907FD-33FC-4715-8387-A803DF350B87}" destId="{5FF3DAD1-7552-4D60-AC49-CCDF7147EF77}" srcOrd="6" destOrd="0" presId="urn:microsoft.com/office/officeart/2005/8/layout/vProcess5"/>
    <dgm:cxn modelId="{264B35EB-47FF-4F3A-9A69-F46EB84E10F7}" type="presParOf" srcId="{800907FD-33FC-4715-8387-A803DF350B87}" destId="{BE754A3C-6DD6-4FE7-8606-733829163E49}" srcOrd="7" destOrd="0" presId="urn:microsoft.com/office/officeart/2005/8/layout/vProcess5"/>
    <dgm:cxn modelId="{CEE347E0-BC3A-4E2C-BE9A-F0D074277583}" type="presParOf" srcId="{800907FD-33FC-4715-8387-A803DF350B87}" destId="{829644AF-3C68-4AB9-9ECD-0D10345B3D87}" srcOrd="8" destOrd="0" presId="urn:microsoft.com/office/officeart/2005/8/layout/vProcess5"/>
    <dgm:cxn modelId="{79C450D2-CE32-451A-923E-A0DA43C02284}" type="presParOf" srcId="{800907FD-33FC-4715-8387-A803DF350B87}" destId="{7EF8A523-A10E-44BA-AB93-2F57DE6FEBBF}" srcOrd="9" destOrd="0" presId="urn:microsoft.com/office/officeart/2005/8/layout/vProcess5"/>
    <dgm:cxn modelId="{B82369AC-CFBD-44BD-B253-ADAF052163F2}" type="presParOf" srcId="{800907FD-33FC-4715-8387-A803DF350B87}" destId="{2A86B567-E0AD-4F15-8B18-B07D2533B1FB}" srcOrd="10" destOrd="0" presId="urn:microsoft.com/office/officeart/2005/8/layout/vProcess5"/>
    <dgm:cxn modelId="{C8C59D29-3DAE-4945-ABBB-44C1218BEF7A}" type="presParOf" srcId="{800907FD-33FC-4715-8387-A803DF350B87}" destId="{2785AE26-67BC-474E-9900-2DE19F33D5B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6EB62A-80CB-48B2-86CB-518D89A5DB62}"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A1207DFE-CF7C-44F5-8BDF-70589DA69F00}">
      <dgm:prSet custT="1"/>
      <dgm:spPr/>
      <dgm:t>
        <a:bodyPr/>
        <a:lstStyle/>
        <a:p>
          <a:r>
            <a:rPr lang="en-US" sz="1600" i="1"/>
            <a:t>How to determine which specific lottery a decision maker selects when facing several available lotteries?</a:t>
          </a:r>
          <a:endParaRPr lang="en-US" sz="1600"/>
        </a:p>
      </dgm:t>
    </dgm:pt>
    <dgm:pt modelId="{C79969A7-515B-4BCC-AEC2-64C442DE3112}" type="parTrans" cxnId="{54BF93A0-F755-4421-80B8-260C2C1AA5AB}">
      <dgm:prSet/>
      <dgm:spPr/>
      <dgm:t>
        <a:bodyPr/>
        <a:lstStyle/>
        <a:p>
          <a:endParaRPr lang="en-US"/>
        </a:p>
      </dgm:t>
    </dgm:pt>
    <dgm:pt modelId="{EA9837DD-BE49-4087-A363-E23DB8DD80BB}" type="sibTrans" cxnId="{54BF93A0-F755-4421-80B8-260C2C1AA5AB}">
      <dgm:prSet/>
      <dgm:spPr/>
      <dgm:t>
        <a:bodyPr/>
        <a:lstStyle/>
        <a:p>
          <a:endParaRPr lang="en-US"/>
        </a:p>
      </dgm:t>
    </dgm:pt>
    <dgm:pt modelId="{A49E8B2D-AE3E-4032-BA18-74BA3ED1CED5}">
      <dgm:prSet custT="1"/>
      <dgm:spPr/>
      <dgm:t>
        <a:bodyPr/>
        <a:lstStyle/>
        <a:p>
          <a:r>
            <a:rPr lang="en-US" sz="1600"/>
            <a:t>The expected utility (EU) is the average utility of a lottery, weighting each utility with the associated probability of that outcome.</a:t>
          </a:r>
        </a:p>
      </dgm:t>
    </dgm:pt>
    <dgm:pt modelId="{45DC61EC-940F-46E3-AA71-F93103E00275}" type="parTrans" cxnId="{54ED7FDE-5B3C-42E5-9503-97143603EFC4}">
      <dgm:prSet/>
      <dgm:spPr/>
      <dgm:t>
        <a:bodyPr/>
        <a:lstStyle/>
        <a:p>
          <a:endParaRPr lang="en-US"/>
        </a:p>
      </dgm:t>
    </dgm:pt>
    <dgm:pt modelId="{CF3E8DBF-C5C1-4E7B-B46B-3125B92C9EC2}" type="sibTrans" cxnId="{54ED7FDE-5B3C-42E5-9503-97143603EFC4}">
      <dgm:prSet/>
      <dgm:spPr/>
      <dgm:t>
        <a:bodyPr/>
        <a:lstStyle/>
        <a:p>
          <a:endParaRPr lang="en-US"/>
        </a:p>
      </dgm:t>
    </dgm:pt>
    <dgm:pt modelId="{32693424-4CCB-4271-B238-CFE8EE38E7BA}">
      <dgm:prSet custT="1"/>
      <dgm:spPr/>
      <dgm:t>
        <a:bodyPr/>
        <a:lstStyle/>
        <a:p>
          <a:r>
            <a:rPr lang="en-US" sz="1600"/>
            <a:t>EU is similar to EV, as both weight payoffs according to their probabilities by assigning a larger weight to more likely outcomes.</a:t>
          </a:r>
        </a:p>
      </dgm:t>
    </dgm:pt>
    <dgm:pt modelId="{B7F0B653-5417-4836-B3F2-A461FD3431A7}" type="parTrans" cxnId="{608FE8E5-38F3-4D2B-B109-8FF21BC76185}">
      <dgm:prSet/>
      <dgm:spPr/>
      <dgm:t>
        <a:bodyPr/>
        <a:lstStyle/>
        <a:p>
          <a:endParaRPr lang="en-US"/>
        </a:p>
      </dgm:t>
    </dgm:pt>
    <dgm:pt modelId="{74FA3533-9FD2-4D3F-8192-A8A40D507394}" type="sibTrans" cxnId="{608FE8E5-38F3-4D2B-B109-8FF21BC76185}">
      <dgm:prSet/>
      <dgm:spPr/>
      <dgm:t>
        <a:bodyPr/>
        <a:lstStyle/>
        <a:p>
          <a:endParaRPr lang="en-US"/>
        </a:p>
      </dgm:t>
    </dgm:pt>
    <dgm:pt modelId="{4A52E17D-8247-45FF-B60F-F28DC20F3DBB}">
      <dgm:prSet custT="1"/>
      <dgm:spPr/>
      <dgm:t>
        <a:bodyPr/>
        <a:lstStyle/>
        <a:p>
          <a:r>
            <a:rPr lang="en-US" sz="1200" dirty="0"/>
            <a:t>EU plugs each payoff into the individual’s utility function to better assess how important the payoff is for her.</a:t>
          </a:r>
        </a:p>
      </dgm:t>
    </dgm:pt>
    <dgm:pt modelId="{3DE92677-0EA9-4800-8999-25E164E343B7}" type="parTrans" cxnId="{394C16BF-0F79-48A5-8061-69D59EA2EA98}">
      <dgm:prSet/>
      <dgm:spPr/>
      <dgm:t>
        <a:bodyPr/>
        <a:lstStyle/>
        <a:p>
          <a:endParaRPr lang="en-US"/>
        </a:p>
      </dgm:t>
    </dgm:pt>
    <dgm:pt modelId="{24D9849E-179E-4E59-8D1C-B6A354134BFF}" type="sibTrans" cxnId="{394C16BF-0F79-48A5-8061-69D59EA2EA98}">
      <dgm:prSet/>
      <dgm:spPr/>
      <dgm:t>
        <a:bodyPr/>
        <a:lstStyle/>
        <a:p>
          <a:endParaRPr lang="en-US"/>
        </a:p>
      </dgm:t>
    </dgm:pt>
    <dgm:pt modelId="{FE0D40D0-E5F3-4E3E-89BA-CC176DC7A9E8}">
      <dgm:prSet/>
      <dgm:spPr/>
      <dgm:t>
        <a:bodyPr/>
        <a:lstStyle/>
        <a:p>
          <a:r>
            <a:rPr lang="en-US"/>
            <a:t>EV considers only payoffs, without evaluating their utility.</a:t>
          </a:r>
        </a:p>
      </dgm:t>
    </dgm:pt>
    <dgm:pt modelId="{6A2EC275-3F14-4B67-88B6-0E55EDE98F63}" type="parTrans" cxnId="{54388B2D-CAFF-4262-B0E4-459AE9B51566}">
      <dgm:prSet/>
      <dgm:spPr/>
      <dgm:t>
        <a:bodyPr/>
        <a:lstStyle/>
        <a:p>
          <a:endParaRPr lang="en-US"/>
        </a:p>
      </dgm:t>
    </dgm:pt>
    <dgm:pt modelId="{E1080641-8E5B-4C84-B314-D7BACDE9DFDC}" type="sibTrans" cxnId="{54388B2D-CAFF-4262-B0E4-459AE9B51566}">
      <dgm:prSet/>
      <dgm:spPr/>
      <dgm:t>
        <a:bodyPr/>
        <a:lstStyle/>
        <a:p>
          <a:endParaRPr lang="en-US"/>
        </a:p>
      </dgm:t>
    </dgm:pt>
    <dgm:pt modelId="{73F6EB49-CA31-435B-BD84-8A37A62C491F}" type="pres">
      <dgm:prSet presAssocID="{D76EB62A-80CB-48B2-86CB-518D89A5DB62}" presName="Name0" presStyleCnt="0">
        <dgm:presLayoutVars>
          <dgm:dir/>
          <dgm:animLvl val="lvl"/>
          <dgm:resizeHandles val="exact"/>
        </dgm:presLayoutVars>
      </dgm:prSet>
      <dgm:spPr/>
    </dgm:pt>
    <dgm:pt modelId="{816612BA-B4F6-487D-B3BC-08D242D87EF9}" type="pres">
      <dgm:prSet presAssocID="{32693424-4CCB-4271-B238-CFE8EE38E7BA}" presName="boxAndChildren" presStyleCnt="0"/>
      <dgm:spPr/>
    </dgm:pt>
    <dgm:pt modelId="{901B339C-AC90-4D46-9D6B-AF38BA0A403C}" type="pres">
      <dgm:prSet presAssocID="{32693424-4CCB-4271-B238-CFE8EE38E7BA}" presName="parentTextBox" presStyleLbl="node1" presStyleIdx="0" presStyleCnt="3"/>
      <dgm:spPr/>
    </dgm:pt>
    <dgm:pt modelId="{54670C24-BB48-45E9-993B-AFEDEE2AEB05}" type="pres">
      <dgm:prSet presAssocID="{32693424-4CCB-4271-B238-CFE8EE38E7BA}" presName="entireBox" presStyleLbl="node1" presStyleIdx="0" presStyleCnt="3"/>
      <dgm:spPr/>
    </dgm:pt>
    <dgm:pt modelId="{6744AE8E-D243-480A-812E-DE285F3787DD}" type="pres">
      <dgm:prSet presAssocID="{32693424-4CCB-4271-B238-CFE8EE38E7BA}" presName="descendantBox" presStyleCnt="0"/>
      <dgm:spPr/>
    </dgm:pt>
    <dgm:pt modelId="{7F7FF892-EF45-4EAC-9818-1441564B1072}" type="pres">
      <dgm:prSet presAssocID="{4A52E17D-8247-45FF-B60F-F28DC20F3DBB}" presName="childTextBox" presStyleLbl="fgAccFollowNode1" presStyleIdx="0" presStyleCnt="2">
        <dgm:presLayoutVars>
          <dgm:bulletEnabled val="1"/>
        </dgm:presLayoutVars>
      </dgm:prSet>
      <dgm:spPr/>
    </dgm:pt>
    <dgm:pt modelId="{0F1EBFAC-EB78-4CD4-AA7E-743F16F9FD14}" type="pres">
      <dgm:prSet presAssocID="{FE0D40D0-E5F3-4E3E-89BA-CC176DC7A9E8}" presName="childTextBox" presStyleLbl="fgAccFollowNode1" presStyleIdx="1" presStyleCnt="2">
        <dgm:presLayoutVars>
          <dgm:bulletEnabled val="1"/>
        </dgm:presLayoutVars>
      </dgm:prSet>
      <dgm:spPr/>
    </dgm:pt>
    <dgm:pt modelId="{C6BE0030-897A-4CC5-88BD-3DA6EE99F1A2}" type="pres">
      <dgm:prSet presAssocID="{CF3E8DBF-C5C1-4E7B-B46B-3125B92C9EC2}" presName="sp" presStyleCnt="0"/>
      <dgm:spPr/>
    </dgm:pt>
    <dgm:pt modelId="{F000DA1F-B55D-4F7C-B145-C5917BAC42A2}" type="pres">
      <dgm:prSet presAssocID="{A49E8B2D-AE3E-4032-BA18-74BA3ED1CED5}" presName="arrowAndChildren" presStyleCnt="0"/>
      <dgm:spPr/>
    </dgm:pt>
    <dgm:pt modelId="{541FB768-B4CC-44BB-9AD9-9C659FC066B6}" type="pres">
      <dgm:prSet presAssocID="{A49E8B2D-AE3E-4032-BA18-74BA3ED1CED5}" presName="parentTextArrow" presStyleLbl="node1" presStyleIdx="1" presStyleCnt="3"/>
      <dgm:spPr/>
    </dgm:pt>
    <dgm:pt modelId="{262387C7-BD0F-4391-AF7C-4DD9386CFE8E}" type="pres">
      <dgm:prSet presAssocID="{EA9837DD-BE49-4087-A363-E23DB8DD80BB}" presName="sp" presStyleCnt="0"/>
      <dgm:spPr/>
    </dgm:pt>
    <dgm:pt modelId="{66C02E86-34F8-4710-BE38-7AB5BABF084E}" type="pres">
      <dgm:prSet presAssocID="{A1207DFE-CF7C-44F5-8BDF-70589DA69F00}" presName="arrowAndChildren" presStyleCnt="0"/>
      <dgm:spPr/>
    </dgm:pt>
    <dgm:pt modelId="{8E9EEC3A-D69F-4AF1-AAC3-86C2C553BAFF}" type="pres">
      <dgm:prSet presAssocID="{A1207DFE-CF7C-44F5-8BDF-70589DA69F00}" presName="parentTextArrow" presStyleLbl="node1" presStyleIdx="2" presStyleCnt="3"/>
      <dgm:spPr/>
    </dgm:pt>
  </dgm:ptLst>
  <dgm:cxnLst>
    <dgm:cxn modelId="{EE3E4802-B86C-4DF8-BD29-F2FE54DE55E6}" type="presOf" srcId="{A49E8B2D-AE3E-4032-BA18-74BA3ED1CED5}" destId="{541FB768-B4CC-44BB-9AD9-9C659FC066B6}" srcOrd="0" destOrd="0" presId="urn:microsoft.com/office/officeart/2005/8/layout/process4"/>
    <dgm:cxn modelId="{C2166916-BA79-4E5F-98C9-64CB9B5564C0}" type="presOf" srcId="{D76EB62A-80CB-48B2-86CB-518D89A5DB62}" destId="{73F6EB49-CA31-435B-BD84-8A37A62C491F}" srcOrd="0" destOrd="0" presId="urn:microsoft.com/office/officeart/2005/8/layout/process4"/>
    <dgm:cxn modelId="{54388B2D-CAFF-4262-B0E4-459AE9B51566}" srcId="{32693424-4CCB-4271-B238-CFE8EE38E7BA}" destId="{FE0D40D0-E5F3-4E3E-89BA-CC176DC7A9E8}" srcOrd="1" destOrd="0" parTransId="{6A2EC275-3F14-4B67-88B6-0E55EDE98F63}" sibTransId="{E1080641-8E5B-4C84-B314-D7BACDE9DFDC}"/>
    <dgm:cxn modelId="{F1353446-7D58-42A9-B265-8EE4C2BA41E7}" type="presOf" srcId="{A1207DFE-CF7C-44F5-8BDF-70589DA69F00}" destId="{8E9EEC3A-D69F-4AF1-AAC3-86C2C553BAFF}" srcOrd="0" destOrd="0" presId="urn:microsoft.com/office/officeart/2005/8/layout/process4"/>
    <dgm:cxn modelId="{58E96E55-D637-485F-9FC2-9883CD0062E0}" type="presOf" srcId="{FE0D40D0-E5F3-4E3E-89BA-CC176DC7A9E8}" destId="{0F1EBFAC-EB78-4CD4-AA7E-743F16F9FD14}" srcOrd="0" destOrd="0" presId="urn:microsoft.com/office/officeart/2005/8/layout/process4"/>
    <dgm:cxn modelId="{121EEB8B-ABD5-4405-8694-12969E98EC30}" type="presOf" srcId="{32693424-4CCB-4271-B238-CFE8EE38E7BA}" destId="{54670C24-BB48-45E9-993B-AFEDEE2AEB05}" srcOrd="1" destOrd="0" presId="urn:microsoft.com/office/officeart/2005/8/layout/process4"/>
    <dgm:cxn modelId="{F76E3492-34F5-4840-A010-8C8D6CE76A30}" type="presOf" srcId="{4A52E17D-8247-45FF-B60F-F28DC20F3DBB}" destId="{7F7FF892-EF45-4EAC-9818-1441564B1072}" srcOrd="0" destOrd="0" presId="urn:microsoft.com/office/officeart/2005/8/layout/process4"/>
    <dgm:cxn modelId="{54BF93A0-F755-4421-80B8-260C2C1AA5AB}" srcId="{D76EB62A-80CB-48B2-86CB-518D89A5DB62}" destId="{A1207DFE-CF7C-44F5-8BDF-70589DA69F00}" srcOrd="0" destOrd="0" parTransId="{C79969A7-515B-4BCC-AEC2-64C442DE3112}" sibTransId="{EA9837DD-BE49-4087-A363-E23DB8DD80BB}"/>
    <dgm:cxn modelId="{394C16BF-0F79-48A5-8061-69D59EA2EA98}" srcId="{32693424-4CCB-4271-B238-CFE8EE38E7BA}" destId="{4A52E17D-8247-45FF-B60F-F28DC20F3DBB}" srcOrd="0" destOrd="0" parTransId="{3DE92677-0EA9-4800-8999-25E164E343B7}" sibTransId="{24D9849E-179E-4E59-8D1C-B6A354134BFF}"/>
    <dgm:cxn modelId="{54ED7FDE-5B3C-42E5-9503-97143603EFC4}" srcId="{D76EB62A-80CB-48B2-86CB-518D89A5DB62}" destId="{A49E8B2D-AE3E-4032-BA18-74BA3ED1CED5}" srcOrd="1" destOrd="0" parTransId="{45DC61EC-940F-46E3-AA71-F93103E00275}" sibTransId="{CF3E8DBF-C5C1-4E7B-B46B-3125B92C9EC2}"/>
    <dgm:cxn modelId="{608FE8E5-38F3-4D2B-B109-8FF21BC76185}" srcId="{D76EB62A-80CB-48B2-86CB-518D89A5DB62}" destId="{32693424-4CCB-4271-B238-CFE8EE38E7BA}" srcOrd="2" destOrd="0" parTransId="{B7F0B653-5417-4836-B3F2-A461FD3431A7}" sibTransId="{74FA3533-9FD2-4D3F-8192-A8A40D507394}"/>
    <dgm:cxn modelId="{979690FC-6F67-47C1-8B65-C95B9DEFEF03}" type="presOf" srcId="{32693424-4CCB-4271-B238-CFE8EE38E7BA}" destId="{901B339C-AC90-4D46-9D6B-AF38BA0A403C}" srcOrd="0" destOrd="0" presId="urn:microsoft.com/office/officeart/2005/8/layout/process4"/>
    <dgm:cxn modelId="{C6DD3143-F0E5-4ED7-AFAD-8657463284DD}" type="presParOf" srcId="{73F6EB49-CA31-435B-BD84-8A37A62C491F}" destId="{816612BA-B4F6-487D-B3BC-08D242D87EF9}" srcOrd="0" destOrd="0" presId="urn:microsoft.com/office/officeart/2005/8/layout/process4"/>
    <dgm:cxn modelId="{9F2DA5BB-446C-4942-A31C-BC41EDD8E922}" type="presParOf" srcId="{816612BA-B4F6-487D-B3BC-08D242D87EF9}" destId="{901B339C-AC90-4D46-9D6B-AF38BA0A403C}" srcOrd="0" destOrd="0" presId="urn:microsoft.com/office/officeart/2005/8/layout/process4"/>
    <dgm:cxn modelId="{09FBDEC2-0BBB-4914-9C8C-167803C4C9F0}" type="presParOf" srcId="{816612BA-B4F6-487D-B3BC-08D242D87EF9}" destId="{54670C24-BB48-45E9-993B-AFEDEE2AEB05}" srcOrd="1" destOrd="0" presId="urn:microsoft.com/office/officeart/2005/8/layout/process4"/>
    <dgm:cxn modelId="{9CE25F47-917C-4B35-986A-624E05CE42B4}" type="presParOf" srcId="{816612BA-B4F6-487D-B3BC-08D242D87EF9}" destId="{6744AE8E-D243-480A-812E-DE285F3787DD}" srcOrd="2" destOrd="0" presId="urn:microsoft.com/office/officeart/2005/8/layout/process4"/>
    <dgm:cxn modelId="{6F76780F-4E95-4F80-96E1-5720CA14F03C}" type="presParOf" srcId="{6744AE8E-D243-480A-812E-DE285F3787DD}" destId="{7F7FF892-EF45-4EAC-9818-1441564B1072}" srcOrd="0" destOrd="0" presId="urn:microsoft.com/office/officeart/2005/8/layout/process4"/>
    <dgm:cxn modelId="{4AB564A2-1509-4F3F-A541-9151D5CE0E91}" type="presParOf" srcId="{6744AE8E-D243-480A-812E-DE285F3787DD}" destId="{0F1EBFAC-EB78-4CD4-AA7E-743F16F9FD14}" srcOrd="1" destOrd="0" presId="urn:microsoft.com/office/officeart/2005/8/layout/process4"/>
    <dgm:cxn modelId="{57ACE167-C500-4A27-885F-200D74ECD95F}" type="presParOf" srcId="{73F6EB49-CA31-435B-BD84-8A37A62C491F}" destId="{C6BE0030-897A-4CC5-88BD-3DA6EE99F1A2}" srcOrd="1" destOrd="0" presId="urn:microsoft.com/office/officeart/2005/8/layout/process4"/>
    <dgm:cxn modelId="{861F427F-560F-440E-B070-9E30FAC09C5C}" type="presParOf" srcId="{73F6EB49-CA31-435B-BD84-8A37A62C491F}" destId="{F000DA1F-B55D-4F7C-B145-C5917BAC42A2}" srcOrd="2" destOrd="0" presId="urn:microsoft.com/office/officeart/2005/8/layout/process4"/>
    <dgm:cxn modelId="{ED92D239-C096-43B1-879F-74A7D72C34BD}" type="presParOf" srcId="{F000DA1F-B55D-4F7C-B145-C5917BAC42A2}" destId="{541FB768-B4CC-44BB-9AD9-9C659FC066B6}" srcOrd="0" destOrd="0" presId="urn:microsoft.com/office/officeart/2005/8/layout/process4"/>
    <dgm:cxn modelId="{4119361C-5A9F-478E-A302-933C3565F962}" type="presParOf" srcId="{73F6EB49-CA31-435B-BD84-8A37A62C491F}" destId="{262387C7-BD0F-4391-AF7C-4DD9386CFE8E}" srcOrd="3" destOrd="0" presId="urn:microsoft.com/office/officeart/2005/8/layout/process4"/>
    <dgm:cxn modelId="{FEE3E035-7E50-4B8E-8F47-1DEC7AD7E1BC}" type="presParOf" srcId="{73F6EB49-CA31-435B-BD84-8A37A62C491F}" destId="{66C02E86-34F8-4710-BE38-7AB5BABF084E}" srcOrd="4" destOrd="0" presId="urn:microsoft.com/office/officeart/2005/8/layout/process4"/>
    <dgm:cxn modelId="{019A3F4E-5F1F-4420-AABE-39B6A9339880}" type="presParOf" srcId="{66C02E86-34F8-4710-BE38-7AB5BABF084E}" destId="{8E9EEC3A-D69F-4AF1-AAC3-86C2C553BAF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82563B-5FFF-4AF7-BE2F-5C993EF76705}" type="doc">
      <dgm:prSet loTypeId="urn:microsoft.com/office/officeart/2018/2/layout/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EB66DA9C-290C-41BB-B4B3-22E3CB2243BD}">
      <dgm:prSet custT="1"/>
      <dgm:spPr/>
      <dgm:t>
        <a:bodyPr/>
        <a:lstStyle/>
        <a:p>
          <a:pPr>
            <a:defRPr b="1"/>
          </a:pPr>
          <a:r>
            <a:rPr lang="en-US" sz="1600" dirty="0"/>
            <a:t>The EU measure is tractable and intuitive, and can be “experimentally tested.”</a:t>
          </a:r>
        </a:p>
      </dgm:t>
    </dgm:pt>
    <dgm:pt modelId="{0AB3DC61-08DB-4E5B-B069-078BEBE2F294}" type="parTrans" cxnId="{7F86B32D-142F-4E60-99CD-568B74E8ECB5}">
      <dgm:prSet/>
      <dgm:spPr/>
      <dgm:t>
        <a:bodyPr/>
        <a:lstStyle/>
        <a:p>
          <a:endParaRPr lang="en-US" sz="2000"/>
        </a:p>
      </dgm:t>
    </dgm:pt>
    <dgm:pt modelId="{2E4AE940-D637-4EBB-9C54-AF7C4447A785}" type="sibTrans" cxnId="{7F86B32D-142F-4E60-99CD-568B74E8ECB5}">
      <dgm:prSet/>
      <dgm:spPr/>
      <dgm:t>
        <a:bodyPr/>
        <a:lstStyle/>
        <a:p>
          <a:endParaRPr lang="en-US" sz="2000"/>
        </a:p>
      </dgm:t>
    </dgm:pt>
    <dgm:pt modelId="{9F168BB6-66B2-4394-81D8-EFA59AA1A639}">
      <dgm:prSet custT="1"/>
      <dgm:spPr/>
      <dgm:t>
        <a:bodyPr/>
        <a:lstStyle/>
        <a:p>
          <a:r>
            <a:rPr lang="en-US" sz="1200" dirty="0"/>
            <a:t>In experiments individuals are asked to sit at computer terminals and choose among lotteries.</a:t>
          </a:r>
        </a:p>
      </dgm:t>
    </dgm:pt>
    <dgm:pt modelId="{54A2DFDA-FC36-4DC8-9885-F52A93CC5436}" type="parTrans" cxnId="{637D14F2-C15F-40A7-9825-B7DF84070680}">
      <dgm:prSet/>
      <dgm:spPr/>
      <dgm:t>
        <a:bodyPr/>
        <a:lstStyle/>
        <a:p>
          <a:endParaRPr lang="en-US" sz="2000"/>
        </a:p>
      </dgm:t>
    </dgm:pt>
    <dgm:pt modelId="{C310C912-2FC4-40B8-980E-7E164933C9D0}" type="sibTrans" cxnId="{637D14F2-C15F-40A7-9825-B7DF84070680}">
      <dgm:prSet/>
      <dgm:spPr/>
      <dgm:t>
        <a:bodyPr/>
        <a:lstStyle/>
        <a:p>
          <a:endParaRPr lang="en-US" sz="2000"/>
        </a:p>
      </dgm:t>
    </dgm:pt>
    <dgm:pt modelId="{BF8FAE37-7A75-4B4D-B46B-D334168EC794}">
      <dgm:prSet custT="1"/>
      <dgm:spPr/>
      <dgm:t>
        <a:bodyPr/>
        <a:lstStyle/>
        <a:p>
          <a:r>
            <a:rPr lang="en-US" sz="1200"/>
            <a:t>Monetary incentives are provided.</a:t>
          </a:r>
        </a:p>
      </dgm:t>
    </dgm:pt>
    <dgm:pt modelId="{E1182F32-93A6-4336-924F-38FFFEC36E58}" type="parTrans" cxnId="{E730EE1B-9B44-4AB7-BDAF-58DCCFFFCEA9}">
      <dgm:prSet/>
      <dgm:spPr/>
      <dgm:t>
        <a:bodyPr/>
        <a:lstStyle/>
        <a:p>
          <a:endParaRPr lang="en-US" sz="2000"/>
        </a:p>
      </dgm:t>
    </dgm:pt>
    <dgm:pt modelId="{4390E3D7-8BDC-4B3E-A621-BEA88308988A}" type="sibTrans" cxnId="{E730EE1B-9B44-4AB7-BDAF-58DCCFFFCEA9}">
      <dgm:prSet/>
      <dgm:spPr/>
      <dgm:t>
        <a:bodyPr/>
        <a:lstStyle/>
        <a:p>
          <a:endParaRPr lang="en-US" sz="2000"/>
        </a:p>
      </dgm:t>
    </dgm:pt>
    <dgm:pt modelId="{9316EE02-F468-4552-9BEC-0E3ED0EFD3AB}">
      <dgm:prSet custT="1"/>
      <dgm:spPr/>
      <dgm:t>
        <a:bodyPr/>
        <a:lstStyle/>
        <a:p>
          <a:pPr>
            <a:defRPr b="1"/>
          </a:pPr>
          <a:r>
            <a:rPr lang="en-US" sz="1600"/>
            <a:t>Experiments have found that participants sometimes behaved differently from what EU would have predicted.</a:t>
          </a:r>
        </a:p>
      </dgm:t>
    </dgm:pt>
    <dgm:pt modelId="{F940D2D5-4DA7-4006-B7C9-4D82D0EA2D16}" type="parTrans" cxnId="{9F91A0E0-11FC-4082-8479-8109671EAE55}">
      <dgm:prSet/>
      <dgm:spPr/>
      <dgm:t>
        <a:bodyPr/>
        <a:lstStyle/>
        <a:p>
          <a:endParaRPr lang="en-US" sz="2000"/>
        </a:p>
      </dgm:t>
    </dgm:pt>
    <dgm:pt modelId="{F88FA581-B3BC-456D-B08C-9CA16073FE00}" type="sibTrans" cxnId="{9F91A0E0-11FC-4082-8479-8109671EAE55}">
      <dgm:prSet/>
      <dgm:spPr/>
      <dgm:t>
        <a:bodyPr/>
        <a:lstStyle/>
        <a:p>
          <a:endParaRPr lang="en-US" sz="2000"/>
        </a:p>
      </dgm:t>
    </dgm:pt>
    <dgm:pt modelId="{4F8EA6D3-89FF-4458-91DB-FF0C129E01AF}">
      <dgm:prSet custT="1"/>
      <dgm:spPr/>
      <dgm:t>
        <a:bodyPr/>
        <a:lstStyle/>
        <a:p>
          <a:pPr>
            <a:defRPr b="1"/>
          </a:pPr>
          <a:r>
            <a:rPr lang="en-US" sz="1600"/>
            <a:t>In the field of behavioral economics, researchers have proposed alternative theories of decision-making under under uncertainty to account for these experimental anomalies.</a:t>
          </a:r>
        </a:p>
      </dgm:t>
    </dgm:pt>
    <dgm:pt modelId="{D4247898-D49E-4383-AC10-5CB61AC5795E}" type="parTrans" cxnId="{EF675B30-D152-46C8-8955-67ACE8D3BCD0}">
      <dgm:prSet/>
      <dgm:spPr/>
      <dgm:t>
        <a:bodyPr/>
        <a:lstStyle/>
        <a:p>
          <a:endParaRPr lang="en-US" sz="2000"/>
        </a:p>
      </dgm:t>
    </dgm:pt>
    <dgm:pt modelId="{95E4B370-6B67-47F4-8BD5-07F7C6DA72E6}" type="sibTrans" cxnId="{EF675B30-D152-46C8-8955-67ACE8D3BCD0}">
      <dgm:prSet/>
      <dgm:spPr/>
      <dgm:t>
        <a:bodyPr/>
        <a:lstStyle/>
        <a:p>
          <a:endParaRPr lang="en-US" sz="2000"/>
        </a:p>
      </dgm:t>
    </dgm:pt>
    <dgm:pt modelId="{6F435F29-3A80-4D5D-AE94-967613AA4F30}" type="pres">
      <dgm:prSet presAssocID="{7482563B-5FFF-4AF7-BE2F-5C993EF76705}" presName="root" presStyleCnt="0">
        <dgm:presLayoutVars>
          <dgm:dir/>
          <dgm:resizeHandles val="exact"/>
        </dgm:presLayoutVars>
      </dgm:prSet>
      <dgm:spPr/>
    </dgm:pt>
    <dgm:pt modelId="{B67DF51B-73DC-4D2E-B371-9360D0143BFD}" type="pres">
      <dgm:prSet presAssocID="{EB66DA9C-290C-41BB-B4B3-22E3CB2243BD}" presName="compNode" presStyleCnt="0"/>
      <dgm:spPr/>
    </dgm:pt>
    <dgm:pt modelId="{F4FACFE1-F4F8-4EED-AAEC-075459DF35E3}" type="pres">
      <dgm:prSet presAssocID="{EB66DA9C-290C-41BB-B4B3-22E3CB2243B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5846EE84-E291-440E-AD0A-A68F932E517C}" type="pres">
      <dgm:prSet presAssocID="{EB66DA9C-290C-41BB-B4B3-22E3CB2243BD}" presName="iconSpace" presStyleCnt="0"/>
      <dgm:spPr/>
    </dgm:pt>
    <dgm:pt modelId="{FB67D148-A71C-494E-92AC-B5BA34DAA655}" type="pres">
      <dgm:prSet presAssocID="{EB66DA9C-290C-41BB-B4B3-22E3CB2243BD}" presName="parTx" presStyleLbl="revTx" presStyleIdx="0" presStyleCnt="6">
        <dgm:presLayoutVars>
          <dgm:chMax val="0"/>
          <dgm:chPref val="0"/>
        </dgm:presLayoutVars>
      </dgm:prSet>
      <dgm:spPr/>
    </dgm:pt>
    <dgm:pt modelId="{F0C1CE06-5DF0-4F56-B27E-C58737C6082C}" type="pres">
      <dgm:prSet presAssocID="{EB66DA9C-290C-41BB-B4B3-22E3CB2243BD}" presName="txSpace" presStyleCnt="0"/>
      <dgm:spPr/>
    </dgm:pt>
    <dgm:pt modelId="{002CA79B-1A73-4D5B-9D4B-AFC15BBBFDF6}" type="pres">
      <dgm:prSet presAssocID="{EB66DA9C-290C-41BB-B4B3-22E3CB2243BD}" presName="desTx" presStyleLbl="revTx" presStyleIdx="1" presStyleCnt="6">
        <dgm:presLayoutVars/>
      </dgm:prSet>
      <dgm:spPr/>
    </dgm:pt>
    <dgm:pt modelId="{A294BF51-9956-44A0-9D9A-81293272B98E}" type="pres">
      <dgm:prSet presAssocID="{2E4AE940-D637-4EBB-9C54-AF7C4447A785}" presName="sibTrans" presStyleCnt="0"/>
      <dgm:spPr/>
    </dgm:pt>
    <dgm:pt modelId="{C2E38916-5093-4A51-8E4E-31D8632457E0}" type="pres">
      <dgm:prSet presAssocID="{9316EE02-F468-4552-9BEC-0E3ED0EFD3AB}" presName="compNode" presStyleCnt="0"/>
      <dgm:spPr/>
    </dgm:pt>
    <dgm:pt modelId="{6266FDE1-9432-4863-A699-F634F5B9E41D}" type="pres">
      <dgm:prSet presAssocID="{9316EE02-F468-4552-9BEC-0E3ED0EFD3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g under Magnifying Glass"/>
        </a:ext>
      </dgm:extLst>
    </dgm:pt>
    <dgm:pt modelId="{B2243902-7636-4327-B988-930E074A67E5}" type="pres">
      <dgm:prSet presAssocID="{9316EE02-F468-4552-9BEC-0E3ED0EFD3AB}" presName="iconSpace" presStyleCnt="0"/>
      <dgm:spPr/>
    </dgm:pt>
    <dgm:pt modelId="{A249334C-ACCA-4130-B61A-AADC84B1C034}" type="pres">
      <dgm:prSet presAssocID="{9316EE02-F468-4552-9BEC-0E3ED0EFD3AB}" presName="parTx" presStyleLbl="revTx" presStyleIdx="2" presStyleCnt="6">
        <dgm:presLayoutVars>
          <dgm:chMax val="0"/>
          <dgm:chPref val="0"/>
        </dgm:presLayoutVars>
      </dgm:prSet>
      <dgm:spPr/>
    </dgm:pt>
    <dgm:pt modelId="{9E181ACB-946E-4239-8D74-F348AD3ADBBC}" type="pres">
      <dgm:prSet presAssocID="{9316EE02-F468-4552-9BEC-0E3ED0EFD3AB}" presName="txSpace" presStyleCnt="0"/>
      <dgm:spPr/>
    </dgm:pt>
    <dgm:pt modelId="{1C1C030D-8C30-4684-A47C-A9D8D2A4A133}" type="pres">
      <dgm:prSet presAssocID="{9316EE02-F468-4552-9BEC-0E3ED0EFD3AB}" presName="desTx" presStyleLbl="revTx" presStyleIdx="3" presStyleCnt="6">
        <dgm:presLayoutVars/>
      </dgm:prSet>
      <dgm:spPr/>
    </dgm:pt>
    <dgm:pt modelId="{6A90E9DB-17AB-4625-A97E-A5EB51A6E066}" type="pres">
      <dgm:prSet presAssocID="{F88FA581-B3BC-456D-B08C-9CA16073FE00}" presName="sibTrans" presStyleCnt="0"/>
      <dgm:spPr/>
    </dgm:pt>
    <dgm:pt modelId="{185C643D-3D29-4A94-A007-3BCE2D985140}" type="pres">
      <dgm:prSet presAssocID="{4F8EA6D3-89FF-4458-91DB-FF0C129E01AF}" presName="compNode" presStyleCnt="0"/>
      <dgm:spPr/>
    </dgm:pt>
    <dgm:pt modelId="{999B4B62-995B-4601-ADA3-89413CA8A661}" type="pres">
      <dgm:prSet presAssocID="{4F8EA6D3-89FF-4458-91DB-FF0C129E01A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Idea"/>
        </a:ext>
      </dgm:extLst>
    </dgm:pt>
    <dgm:pt modelId="{C9C8B7E4-7508-4466-99C0-8898D9E47A32}" type="pres">
      <dgm:prSet presAssocID="{4F8EA6D3-89FF-4458-91DB-FF0C129E01AF}" presName="iconSpace" presStyleCnt="0"/>
      <dgm:spPr/>
    </dgm:pt>
    <dgm:pt modelId="{E0D12D61-6BA7-4620-8C4D-149E88A262BD}" type="pres">
      <dgm:prSet presAssocID="{4F8EA6D3-89FF-4458-91DB-FF0C129E01AF}" presName="parTx" presStyleLbl="revTx" presStyleIdx="4" presStyleCnt="6">
        <dgm:presLayoutVars>
          <dgm:chMax val="0"/>
          <dgm:chPref val="0"/>
        </dgm:presLayoutVars>
      </dgm:prSet>
      <dgm:spPr/>
    </dgm:pt>
    <dgm:pt modelId="{E51CB8EA-7398-430A-A939-6F419E09DBB6}" type="pres">
      <dgm:prSet presAssocID="{4F8EA6D3-89FF-4458-91DB-FF0C129E01AF}" presName="txSpace" presStyleCnt="0"/>
      <dgm:spPr/>
    </dgm:pt>
    <dgm:pt modelId="{DAE45D72-265D-4B12-9896-A750A2173FD4}" type="pres">
      <dgm:prSet presAssocID="{4F8EA6D3-89FF-4458-91DB-FF0C129E01AF}" presName="desTx" presStyleLbl="revTx" presStyleIdx="5" presStyleCnt="6">
        <dgm:presLayoutVars/>
      </dgm:prSet>
      <dgm:spPr/>
    </dgm:pt>
  </dgm:ptLst>
  <dgm:cxnLst>
    <dgm:cxn modelId="{E730EE1B-9B44-4AB7-BDAF-58DCCFFFCEA9}" srcId="{EB66DA9C-290C-41BB-B4B3-22E3CB2243BD}" destId="{BF8FAE37-7A75-4B4D-B46B-D334168EC794}" srcOrd="1" destOrd="0" parTransId="{E1182F32-93A6-4336-924F-38FFFEC36E58}" sibTransId="{4390E3D7-8BDC-4B3E-A621-BEA88308988A}"/>
    <dgm:cxn modelId="{7F86B32D-142F-4E60-99CD-568B74E8ECB5}" srcId="{7482563B-5FFF-4AF7-BE2F-5C993EF76705}" destId="{EB66DA9C-290C-41BB-B4B3-22E3CB2243BD}" srcOrd="0" destOrd="0" parTransId="{0AB3DC61-08DB-4E5B-B069-078BEBE2F294}" sibTransId="{2E4AE940-D637-4EBB-9C54-AF7C4447A785}"/>
    <dgm:cxn modelId="{EF675B30-D152-46C8-8955-67ACE8D3BCD0}" srcId="{7482563B-5FFF-4AF7-BE2F-5C993EF76705}" destId="{4F8EA6D3-89FF-4458-91DB-FF0C129E01AF}" srcOrd="2" destOrd="0" parTransId="{D4247898-D49E-4383-AC10-5CB61AC5795E}" sibTransId="{95E4B370-6B67-47F4-8BD5-07F7C6DA72E6}"/>
    <dgm:cxn modelId="{73607B4A-0B40-4B56-ABB3-D92175FEDD41}" type="presOf" srcId="{7482563B-5FFF-4AF7-BE2F-5C993EF76705}" destId="{6F435F29-3A80-4D5D-AE94-967613AA4F30}" srcOrd="0" destOrd="0" presId="urn:microsoft.com/office/officeart/2018/2/layout/IconLabelDescriptionList"/>
    <dgm:cxn modelId="{E3F2638A-5F2A-447D-BB07-30F0B2352722}" type="presOf" srcId="{9F168BB6-66B2-4394-81D8-EFA59AA1A639}" destId="{002CA79B-1A73-4D5B-9D4B-AFC15BBBFDF6}" srcOrd="0" destOrd="0" presId="urn:microsoft.com/office/officeart/2018/2/layout/IconLabelDescriptionList"/>
    <dgm:cxn modelId="{674AD4A6-3F0B-4A0F-96EE-FED9EFDE4AE1}" type="presOf" srcId="{EB66DA9C-290C-41BB-B4B3-22E3CB2243BD}" destId="{FB67D148-A71C-494E-92AC-B5BA34DAA655}" srcOrd="0" destOrd="0" presId="urn:microsoft.com/office/officeart/2018/2/layout/IconLabelDescriptionList"/>
    <dgm:cxn modelId="{4307A1AF-A63D-4A1C-823C-3892E3E322C5}" type="presOf" srcId="{9316EE02-F468-4552-9BEC-0E3ED0EFD3AB}" destId="{A249334C-ACCA-4130-B61A-AADC84B1C034}" srcOrd="0" destOrd="0" presId="urn:microsoft.com/office/officeart/2018/2/layout/IconLabelDescriptionList"/>
    <dgm:cxn modelId="{AD2533CB-E135-4B96-B0C8-F64AEC92D128}" type="presOf" srcId="{BF8FAE37-7A75-4B4D-B46B-D334168EC794}" destId="{002CA79B-1A73-4D5B-9D4B-AFC15BBBFDF6}" srcOrd="0" destOrd="1" presId="urn:microsoft.com/office/officeart/2018/2/layout/IconLabelDescriptionList"/>
    <dgm:cxn modelId="{9F91A0E0-11FC-4082-8479-8109671EAE55}" srcId="{7482563B-5FFF-4AF7-BE2F-5C993EF76705}" destId="{9316EE02-F468-4552-9BEC-0E3ED0EFD3AB}" srcOrd="1" destOrd="0" parTransId="{F940D2D5-4DA7-4006-B7C9-4D82D0EA2D16}" sibTransId="{F88FA581-B3BC-456D-B08C-9CA16073FE00}"/>
    <dgm:cxn modelId="{637D14F2-C15F-40A7-9825-B7DF84070680}" srcId="{EB66DA9C-290C-41BB-B4B3-22E3CB2243BD}" destId="{9F168BB6-66B2-4394-81D8-EFA59AA1A639}" srcOrd="0" destOrd="0" parTransId="{54A2DFDA-FC36-4DC8-9885-F52A93CC5436}" sibTransId="{C310C912-2FC4-40B8-980E-7E164933C9D0}"/>
    <dgm:cxn modelId="{D7FB7EF2-37CC-47E6-8807-02F357779014}" type="presOf" srcId="{4F8EA6D3-89FF-4458-91DB-FF0C129E01AF}" destId="{E0D12D61-6BA7-4620-8C4D-149E88A262BD}" srcOrd="0" destOrd="0" presId="urn:microsoft.com/office/officeart/2018/2/layout/IconLabelDescriptionList"/>
    <dgm:cxn modelId="{F9FA834F-4938-4EA7-A63E-FF8659CC07F8}" type="presParOf" srcId="{6F435F29-3A80-4D5D-AE94-967613AA4F30}" destId="{B67DF51B-73DC-4D2E-B371-9360D0143BFD}" srcOrd="0" destOrd="0" presId="urn:microsoft.com/office/officeart/2018/2/layout/IconLabelDescriptionList"/>
    <dgm:cxn modelId="{C626C3BE-2E5C-444E-A947-9C972D3C7E97}" type="presParOf" srcId="{B67DF51B-73DC-4D2E-B371-9360D0143BFD}" destId="{F4FACFE1-F4F8-4EED-AAEC-075459DF35E3}" srcOrd="0" destOrd="0" presId="urn:microsoft.com/office/officeart/2018/2/layout/IconLabelDescriptionList"/>
    <dgm:cxn modelId="{F917B038-48C1-4201-9086-402F2AC937BF}" type="presParOf" srcId="{B67DF51B-73DC-4D2E-B371-9360D0143BFD}" destId="{5846EE84-E291-440E-AD0A-A68F932E517C}" srcOrd="1" destOrd="0" presId="urn:microsoft.com/office/officeart/2018/2/layout/IconLabelDescriptionList"/>
    <dgm:cxn modelId="{4C889043-E8B1-4AB1-8CA0-3FE33E2C98B4}" type="presParOf" srcId="{B67DF51B-73DC-4D2E-B371-9360D0143BFD}" destId="{FB67D148-A71C-494E-92AC-B5BA34DAA655}" srcOrd="2" destOrd="0" presId="urn:microsoft.com/office/officeart/2018/2/layout/IconLabelDescriptionList"/>
    <dgm:cxn modelId="{BEC368CC-E951-4DC8-BAE3-1543E380E1F8}" type="presParOf" srcId="{B67DF51B-73DC-4D2E-B371-9360D0143BFD}" destId="{F0C1CE06-5DF0-4F56-B27E-C58737C6082C}" srcOrd="3" destOrd="0" presId="urn:microsoft.com/office/officeart/2018/2/layout/IconLabelDescriptionList"/>
    <dgm:cxn modelId="{4AC46664-1C1E-4934-AC5F-D4CEF1827C85}" type="presParOf" srcId="{B67DF51B-73DC-4D2E-B371-9360D0143BFD}" destId="{002CA79B-1A73-4D5B-9D4B-AFC15BBBFDF6}" srcOrd="4" destOrd="0" presId="urn:microsoft.com/office/officeart/2018/2/layout/IconLabelDescriptionList"/>
    <dgm:cxn modelId="{8650226A-589F-4749-823F-D9A6C0820499}" type="presParOf" srcId="{6F435F29-3A80-4D5D-AE94-967613AA4F30}" destId="{A294BF51-9956-44A0-9D9A-81293272B98E}" srcOrd="1" destOrd="0" presId="urn:microsoft.com/office/officeart/2018/2/layout/IconLabelDescriptionList"/>
    <dgm:cxn modelId="{B236DB12-6F07-45C9-BFAE-A7C5BF013565}" type="presParOf" srcId="{6F435F29-3A80-4D5D-AE94-967613AA4F30}" destId="{C2E38916-5093-4A51-8E4E-31D8632457E0}" srcOrd="2" destOrd="0" presId="urn:microsoft.com/office/officeart/2018/2/layout/IconLabelDescriptionList"/>
    <dgm:cxn modelId="{369AD408-A65F-4920-A4D7-AF798ED145D5}" type="presParOf" srcId="{C2E38916-5093-4A51-8E4E-31D8632457E0}" destId="{6266FDE1-9432-4863-A699-F634F5B9E41D}" srcOrd="0" destOrd="0" presId="urn:microsoft.com/office/officeart/2018/2/layout/IconLabelDescriptionList"/>
    <dgm:cxn modelId="{041E1297-1DB7-4A25-9830-B9158440B879}" type="presParOf" srcId="{C2E38916-5093-4A51-8E4E-31D8632457E0}" destId="{B2243902-7636-4327-B988-930E074A67E5}" srcOrd="1" destOrd="0" presId="urn:microsoft.com/office/officeart/2018/2/layout/IconLabelDescriptionList"/>
    <dgm:cxn modelId="{6BCAC15F-5006-4B32-9D38-3282C0E8E73E}" type="presParOf" srcId="{C2E38916-5093-4A51-8E4E-31D8632457E0}" destId="{A249334C-ACCA-4130-B61A-AADC84B1C034}" srcOrd="2" destOrd="0" presId="urn:microsoft.com/office/officeart/2018/2/layout/IconLabelDescriptionList"/>
    <dgm:cxn modelId="{0687522E-D759-416D-B006-87976A79DB52}" type="presParOf" srcId="{C2E38916-5093-4A51-8E4E-31D8632457E0}" destId="{9E181ACB-946E-4239-8D74-F348AD3ADBBC}" srcOrd="3" destOrd="0" presId="urn:microsoft.com/office/officeart/2018/2/layout/IconLabelDescriptionList"/>
    <dgm:cxn modelId="{B6CF292C-26A2-4D2E-8212-AD5558FDFED2}" type="presParOf" srcId="{C2E38916-5093-4A51-8E4E-31D8632457E0}" destId="{1C1C030D-8C30-4684-A47C-A9D8D2A4A133}" srcOrd="4" destOrd="0" presId="urn:microsoft.com/office/officeart/2018/2/layout/IconLabelDescriptionList"/>
    <dgm:cxn modelId="{11245A48-E45C-4200-B178-A0D173DAC35B}" type="presParOf" srcId="{6F435F29-3A80-4D5D-AE94-967613AA4F30}" destId="{6A90E9DB-17AB-4625-A97E-A5EB51A6E066}" srcOrd="3" destOrd="0" presId="urn:microsoft.com/office/officeart/2018/2/layout/IconLabelDescriptionList"/>
    <dgm:cxn modelId="{E8272A31-55DF-4B01-916C-DB1847D60AE3}" type="presParOf" srcId="{6F435F29-3A80-4D5D-AE94-967613AA4F30}" destId="{185C643D-3D29-4A94-A007-3BCE2D985140}" srcOrd="4" destOrd="0" presId="urn:microsoft.com/office/officeart/2018/2/layout/IconLabelDescriptionList"/>
    <dgm:cxn modelId="{DC24A89C-E547-4C73-ACBA-19ED6CEC4894}" type="presParOf" srcId="{185C643D-3D29-4A94-A007-3BCE2D985140}" destId="{999B4B62-995B-4601-ADA3-89413CA8A661}" srcOrd="0" destOrd="0" presId="urn:microsoft.com/office/officeart/2018/2/layout/IconLabelDescriptionList"/>
    <dgm:cxn modelId="{F3AF3EBD-BA66-4320-BE08-A54993943F77}" type="presParOf" srcId="{185C643D-3D29-4A94-A007-3BCE2D985140}" destId="{C9C8B7E4-7508-4466-99C0-8898D9E47A32}" srcOrd="1" destOrd="0" presId="urn:microsoft.com/office/officeart/2018/2/layout/IconLabelDescriptionList"/>
    <dgm:cxn modelId="{0DDB0149-C194-43D3-B190-B5FF14A5A5F2}" type="presParOf" srcId="{185C643D-3D29-4A94-A007-3BCE2D985140}" destId="{E0D12D61-6BA7-4620-8C4D-149E88A262BD}" srcOrd="2" destOrd="0" presId="urn:microsoft.com/office/officeart/2018/2/layout/IconLabelDescriptionList"/>
    <dgm:cxn modelId="{FD1D42FA-2551-4780-9A19-AA3858081B4D}" type="presParOf" srcId="{185C643D-3D29-4A94-A007-3BCE2D985140}" destId="{E51CB8EA-7398-430A-A939-6F419E09DBB6}" srcOrd="3" destOrd="0" presId="urn:microsoft.com/office/officeart/2018/2/layout/IconLabelDescriptionList"/>
    <dgm:cxn modelId="{ECBB3EDF-0D61-4E53-A45D-E01533D6ABF2}" type="presParOf" srcId="{185C643D-3D29-4A94-A007-3BCE2D985140}" destId="{DAE45D72-265D-4B12-9896-A750A2173FD4}"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29ACB-50A4-4877-80F6-F123857E801C}">
      <dsp:nvSpPr>
        <dsp:cNvPr id="0" name=""/>
        <dsp:cNvSpPr/>
      </dsp:nvSpPr>
      <dsp:spPr>
        <a:xfrm>
          <a:off x="1000" y="544413"/>
          <a:ext cx="3511658" cy="2229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B52CB2-6220-4A63-AF0E-FB71F5BB3013}">
      <dsp:nvSpPr>
        <dsp:cNvPr id="0" name=""/>
        <dsp:cNvSpPr/>
      </dsp:nvSpPr>
      <dsp:spPr>
        <a:xfrm>
          <a:off x="391184" y="915088"/>
          <a:ext cx="3511658" cy="222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a:t>Chapter 6: </a:t>
          </a:r>
        </a:p>
      </dsp:txBody>
      <dsp:txXfrm>
        <a:off x="456496" y="980400"/>
        <a:ext cx="3381034" cy="2099279"/>
      </dsp:txXfrm>
    </dsp:sp>
    <dsp:sp modelId="{7ED5256C-E398-4B2C-8476-6A5A664DA6D0}">
      <dsp:nvSpPr>
        <dsp:cNvPr id="0" name=""/>
        <dsp:cNvSpPr/>
      </dsp:nvSpPr>
      <dsp:spPr>
        <a:xfrm>
          <a:off x="4293027" y="544413"/>
          <a:ext cx="3511658" cy="2229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E87B98-6A3F-49FB-B16C-083E9834BE75}">
      <dsp:nvSpPr>
        <dsp:cNvPr id="0" name=""/>
        <dsp:cNvSpPr/>
      </dsp:nvSpPr>
      <dsp:spPr>
        <a:xfrm>
          <a:off x="4683211" y="915088"/>
          <a:ext cx="3511658" cy="222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a:t>Choice under Uncertainty</a:t>
          </a:r>
        </a:p>
      </dsp:txBody>
      <dsp:txXfrm>
        <a:off x="4748523" y="980400"/>
        <a:ext cx="3381034" cy="20992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87932-1527-466E-9821-E959E0A3D494}">
      <dsp:nvSpPr>
        <dsp:cNvPr id="0" name=""/>
        <dsp:cNvSpPr/>
      </dsp:nvSpPr>
      <dsp:spPr>
        <a:xfrm>
          <a:off x="289" y="151862"/>
          <a:ext cx="710427" cy="71042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1055F5-60A6-45DB-9C86-ACD5A51E5240}">
      <dsp:nvSpPr>
        <dsp:cNvPr id="0" name=""/>
        <dsp:cNvSpPr/>
      </dsp:nvSpPr>
      <dsp:spPr>
        <a:xfrm>
          <a:off x="149479" y="301051"/>
          <a:ext cx="412048" cy="412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9FBB94-854A-4959-8940-5A4DAF780374}">
      <dsp:nvSpPr>
        <dsp:cNvPr id="0" name=""/>
        <dsp:cNvSpPr/>
      </dsp:nvSpPr>
      <dsp:spPr>
        <a:xfrm>
          <a:off x="862952" y="151862"/>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Lotteries</a:t>
          </a:r>
        </a:p>
      </dsp:txBody>
      <dsp:txXfrm>
        <a:off x="862952" y="151862"/>
        <a:ext cx="1674579" cy="710427"/>
      </dsp:txXfrm>
    </dsp:sp>
    <dsp:sp modelId="{8EEDDC2A-E522-48AE-A16A-1AF132BFE35B}">
      <dsp:nvSpPr>
        <dsp:cNvPr id="0" name=""/>
        <dsp:cNvSpPr/>
      </dsp:nvSpPr>
      <dsp:spPr>
        <a:xfrm>
          <a:off x="2829314" y="151862"/>
          <a:ext cx="710427" cy="71042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9F242D-61F8-4599-BED1-E05F4DFD86EC}">
      <dsp:nvSpPr>
        <dsp:cNvPr id="0" name=""/>
        <dsp:cNvSpPr/>
      </dsp:nvSpPr>
      <dsp:spPr>
        <a:xfrm>
          <a:off x="2978504" y="301051"/>
          <a:ext cx="412048" cy="412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EFE3F5-D66B-4CBA-9EE2-47B5DB286568}">
      <dsp:nvSpPr>
        <dsp:cNvPr id="0" name=""/>
        <dsp:cNvSpPr/>
      </dsp:nvSpPr>
      <dsp:spPr>
        <a:xfrm>
          <a:off x="3691976" y="151862"/>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Expected Value</a:t>
          </a:r>
        </a:p>
      </dsp:txBody>
      <dsp:txXfrm>
        <a:off x="3691976" y="151862"/>
        <a:ext cx="1674579" cy="710427"/>
      </dsp:txXfrm>
    </dsp:sp>
    <dsp:sp modelId="{AA69CC9D-8E29-4A31-BD1D-D694A9D1AF69}">
      <dsp:nvSpPr>
        <dsp:cNvPr id="0" name=""/>
        <dsp:cNvSpPr/>
      </dsp:nvSpPr>
      <dsp:spPr>
        <a:xfrm>
          <a:off x="5658339" y="151862"/>
          <a:ext cx="710427" cy="71042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FD54D2-CA7C-469F-AEE3-18171CEECEA7}">
      <dsp:nvSpPr>
        <dsp:cNvPr id="0" name=""/>
        <dsp:cNvSpPr/>
      </dsp:nvSpPr>
      <dsp:spPr>
        <a:xfrm>
          <a:off x="5807529" y="301051"/>
          <a:ext cx="412048" cy="412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0F50E8-A816-48CD-AB09-1AF32C433C4C}">
      <dsp:nvSpPr>
        <dsp:cNvPr id="0" name=""/>
        <dsp:cNvSpPr/>
      </dsp:nvSpPr>
      <dsp:spPr>
        <a:xfrm>
          <a:off x="6521001" y="151862"/>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Variance and Standard Deviation</a:t>
          </a:r>
        </a:p>
      </dsp:txBody>
      <dsp:txXfrm>
        <a:off x="6521001" y="151862"/>
        <a:ext cx="1674579" cy="710427"/>
      </dsp:txXfrm>
    </dsp:sp>
    <dsp:sp modelId="{038211C5-7EED-44BF-9E35-03D7BAFD6658}">
      <dsp:nvSpPr>
        <dsp:cNvPr id="0" name=""/>
        <dsp:cNvSpPr/>
      </dsp:nvSpPr>
      <dsp:spPr>
        <a:xfrm>
          <a:off x="289" y="1489488"/>
          <a:ext cx="710427" cy="71042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C078D9-2750-4ECB-A1EB-E1E2149BEF3B}">
      <dsp:nvSpPr>
        <dsp:cNvPr id="0" name=""/>
        <dsp:cNvSpPr/>
      </dsp:nvSpPr>
      <dsp:spPr>
        <a:xfrm>
          <a:off x="149479" y="1638678"/>
          <a:ext cx="412048" cy="4120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46351D-9EDA-47E3-A5AF-3E316B73E615}">
      <dsp:nvSpPr>
        <dsp:cNvPr id="0" name=""/>
        <dsp:cNvSpPr/>
      </dsp:nvSpPr>
      <dsp:spPr>
        <a:xfrm>
          <a:off x="862952" y="14894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Expected Utility</a:t>
          </a:r>
        </a:p>
      </dsp:txBody>
      <dsp:txXfrm>
        <a:off x="862952" y="1489488"/>
        <a:ext cx="1674579" cy="710427"/>
      </dsp:txXfrm>
    </dsp:sp>
    <dsp:sp modelId="{ADBD9882-E396-4CB9-9A22-2B1266018082}">
      <dsp:nvSpPr>
        <dsp:cNvPr id="0" name=""/>
        <dsp:cNvSpPr/>
      </dsp:nvSpPr>
      <dsp:spPr>
        <a:xfrm>
          <a:off x="2829314" y="1489488"/>
          <a:ext cx="710427" cy="71042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FA2819-D842-4F15-AF54-6136F5EAAED6}">
      <dsp:nvSpPr>
        <dsp:cNvPr id="0" name=""/>
        <dsp:cNvSpPr/>
      </dsp:nvSpPr>
      <dsp:spPr>
        <a:xfrm>
          <a:off x="2978504" y="1638678"/>
          <a:ext cx="412048" cy="4120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CE7A4C-AD1D-4AB6-A682-B10524D7AC5F}">
      <dsp:nvSpPr>
        <dsp:cNvPr id="0" name=""/>
        <dsp:cNvSpPr/>
      </dsp:nvSpPr>
      <dsp:spPr>
        <a:xfrm>
          <a:off x="3691976" y="14894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Risk Attitudes</a:t>
          </a:r>
        </a:p>
      </dsp:txBody>
      <dsp:txXfrm>
        <a:off x="3691976" y="1489488"/>
        <a:ext cx="1674579" cy="710427"/>
      </dsp:txXfrm>
    </dsp:sp>
    <dsp:sp modelId="{BF1F0799-6302-41F7-9480-2D2CD204043D}">
      <dsp:nvSpPr>
        <dsp:cNvPr id="0" name=""/>
        <dsp:cNvSpPr/>
      </dsp:nvSpPr>
      <dsp:spPr>
        <a:xfrm>
          <a:off x="5658339" y="1489488"/>
          <a:ext cx="710427" cy="71042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C6E2D3-C9BA-446E-8C25-2F40C53AE626}">
      <dsp:nvSpPr>
        <dsp:cNvPr id="0" name=""/>
        <dsp:cNvSpPr/>
      </dsp:nvSpPr>
      <dsp:spPr>
        <a:xfrm>
          <a:off x="5807529" y="1638678"/>
          <a:ext cx="412048" cy="41204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C494FC-9E64-4F3B-8907-7D34092AC4DF}">
      <dsp:nvSpPr>
        <dsp:cNvPr id="0" name=""/>
        <dsp:cNvSpPr/>
      </dsp:nvSpPr>
      <dsp:spPr>
        <a:xfrm>
          <a:off x="6521001" y="14894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Measuring Risk</a:t>
          </a:r>
        </a:p>
      </dsp:txBody>
      <dsp:txXfrm>
        <a:off x="6521001" y="1489488"/>
        <a:ext cx="1674579" cy="710427"/>
      </dsp:txXfrm>
    </dsp:sp>
    <dsp:sp modelId="{AC2C8ED4-482B-4F04-9AAD-169DDE30EE72}">
      <dsp:nvSpPr>
        <dsp:cNvPr id="0" name=""/>
        <dsp:cNvSpPr/>
      </dsp:nvSpPr>
      <dsp:spPr>
        <a:xfrm>
          <a:off x="289" y="2827115"/>
          <a:ext cx="710427" cy="71042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6BE1C9-507D-4FC4-8C97-68855A6256C8}">
      <dsp:nvSpPr>
        <dsp:cNvPr id="0" name=""/>
        <dsp:cNvSpPr/>
      </dsp:nvSpPr>
      <dsp:spPr>
        <a:xfrm>
          <a:off x="149479" y="2976305"/>
          <a:ext cx="412048" cy="41204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5BD06F-5139-44DC-9B62-C21609ED3F86}">
      <dsp:nvSpPr>
        <dsp:cNvPr id="0" name=""/>
        <dsp:cNvSpPr/>
      </dsp:nvSpPr>
      <dsp:spPr>
        <a:xfrm>
          <a:off x="862952" y="2827115"/>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a:t>A Look at Behavioral Economics–Nonexpected Utility</a:t>
          </a:r>
        </a:p>
      </dsp:txBody>
      <dsp:txXfrm>
        <a:off x="862952" y="2827115"/>
        <a:ext cx="1674579" cy="7104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4BE419-4C35-4816-B89D-C735BD44CE60}">
      <dsp:nvSpPr>
        <dsp:cNvPr id="0" name=""/>
        <dsp:cNvSpPr/>
      </dsp:nvSpPr>
      <dsp:spPr>
        <a:xfrm>
          <a:off x="0" y="0"/>
          <a:ext cx="6556696" cy="81166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Multiply this squared deviation by the probability of the outcome, weighting each outcome with its likelihood of occurring.</a:t>
          </a:r>
        </a:p>
      </dsp:txBody>
      <dsp:txXfrm>
        <a:off x="23773" y="23773"/>
        <a:ext cx="5612256" cy="764123"/>
      </dsp:txXfrm>
    </dsp:sp>
    <dsp:sp modelId="{5F708F48-8C4B-48ED-9E41-A22B60E120D9}">
      <dsp:nvSpPr>
        <dsp:cNvPr id="0" name=""/>
        <dsp:cNvSpPr/>
      </dsp:nvSpPr>
      <dsp:spPr>
        <a:xfrm>
          <a:off x="549123" y="959245"/>
          <a:ext cx="6556696" cy="81166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Repeat steps 1-3 for all possible outcomes, and sum up, obtaining the variance.</a:t>
          </a:r>
        </a:p>
      </dsp:txBody>
      <dsp:txXfrm>
        <a:off x="572896" y="983018"/>
        <a:ext cx="5432442" cy="764123"/>
      </dsp:txXfrm>
    </dsp:sp>
    <dsp:sp modelId="{09DCDE28-2F7B-44ED-B6A6-E5BD757B8F35}">
      <dsp:nvSpPr>
        <dsp:cNvPr id="0" name=""/>
        <dsp:cNvSpPr/>
      </dsp:nvSpPr>
      <dsp:spPr>
        <a:xfrm>
          <a:off x="1090050" y="1918490"/>
          <a:ext cx="6556696" cy="81166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The variance measures the dispersion of the data set relative to its mean.</a:t>
          </a:r>
        </a:p>
        <a:p>
          <a:pPr marL="114300" lvl="1" indent="-114300" algn="l" defTabSz="622300">
            <a:lnSpc>
              <a:spcPct val="90000"/>
            </a:lnSpc>
            <a:spcBef>
              <a:spcPct val="0"/>
            </a:spcBef>
            <a:spcAft>
              <a:spcPct val="15000"/>
            </a:spcAft>
            <a:buChar char="•"/>
          </a:pPr>
          <a:r>
            <a:rPr lang="en-US" sz="1400" i="1" kern="1200" dirty="0"/>
            <a:t>Example</a:t>
          </a:r>
          <a:r>
            <a:rPr lang="en-US" sz="1400" kern="1200" dirty="0"/>
            <a:t>: A volatile stock has a high variance.</a:t>
          </a:r>
        </a:p>
      </dsp:txBody>
      <dsp:txXfrm>
        <a:off x="1113823" y="1942263"/>
        <a:ext cx="5440638" cy="764123"/>
      </dsp:txXfrm>
    </dsp:sp>
    <dsp:sp modelId="{879163F7-22DB-4551-9F85-DAA00679BA64}">
      <dsp:nvSpPr>
        <dsp:cNvPr id="0" name=""/>
        <dsp:cNvSpPr/>
      </dsp:nvSpPr>
      <dsp:spPr>
        <a:xfrm>
          <a:off x="1639174" y="2877735"/>
          <a:ext cx="6556696" cy="81166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The variance also increases as outcomes with large squared deviation become more likely.</a:t>
          </a:r>
        </a:p>
      </dsp:txBody>
      <dsp:txXfrm>
        <a:off x="1662947" y="2901508"/>
        <a:ext cx="5432442" cy="764123"/>
      </dsp:txXfrm>
    </dsp:sp>
    <dsp:sp modelId="{8BA93C79-1746-4BB8-BCDA-C842194BA155}">
      <dsp:nvSpPr>
        <dsp:cNvPr id="0" name=""/>
        <dsp:cNvSpPr/>
      </dsp:nvSpPr>
      <dsp:spPr>
        <a:xfrm>
          <a:off x="6029111" y="621664"/>
          <a:ext cx="527584" cy="52758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6147817" y="621664"/>
        <a:ext cx="290172" cy="397007"/>
      </dsp:txXfrm>
    </dsp:sp>
    <dsp:sp modelId="{5FF3DAD1-7552-4D60-AC49-CCDF7147EF77}">
      <dsp:nvSpPr>
        <dsp:cNvPr id="0" name=""/>
        <dsp:cNvSpPr/>
      </dsp:nvSpPr>
      <dsp:spPr>
        <a:xfrm>
          <a:off x="6578235" y="1580910"/>
          <a:ext cx="527584" cy="52758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6696941" y="1580910"/>
        <a:ext cx="290172" cy="397007"/>
      </dsp:txXfrm>
    </dsp:sp>
    <dsp:sp modelId="{BE754A3C-6DD6-4FE7-8606-733829163E49}">
      <dsp:nvSpPr>
        <dsp:cNvPr id="0" name=""/>
        <dsp:cNvSpPr/>
      </dsp:nvSpPr>
      <dsp:spPr>
        <a:xfrm>
          <a:off x="7119162" y="2540155"/>
          <a:ext cx="527584" cy="527584"/>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7237868" y="2540155"/>
        <a:ext cx="290172" cy="397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70C24-BB48-45E9-993B-AFEDEE2AEB05}">
      <dsp:nvSpPr>
        <dsp:cNvPr id="0" name=""/>
        <dsp:cNvSpPr/>
      </dsp:nvSpPr>
      <dsp:spPr>
        <a:xfrm>
          <a:off x="0" y="4207870"/>
          <a:ext cx="5460113" cy="138111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EU is similar to EV, as both weight payoffs according to their probabilities by assigning a larger weight to more likely outcomes.</a:t>
          </a:r>
        </a:p>
      </dsp:txBody>
      <dsp:txXfrm>
        <a:off x="0" y="4207870"/>
        <a:ext cx="5460113" cy="745803"/>
      </dsp:txXfrm>
    </dsp:sp>
    <dsp:sp modelId="{7F7FF892-EF45-4EAC-9818-1441564B1072}">
      <dsp:nvSpPr>
        <dsp:cNvPr id="0" name=""/>
        <dsp:cNvSpPr/>
      </dsp:nvSpPr>
      <dsp:spPr>
        <a:xfrm>
          <a:off x="0" y="4926050"/>
          <a:ext cx="2730056" cy="635313"/>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EU plugs each payoff into the individual’s utility function to better assess how important the payoff is for her.</a:t>
          </a:r>
        </a:p>
      </dsp:txBody>
      <dsp:txXfrm>
        <a:off x="0" y="4926050"/>
        <a:ext cx="2730056" cy="635313"/>
      </dsp:txXfrm>
    </dsp:sp>
    <dsp:sp modelId="{0F1EBFAC-EB78-4CD4-AA7E-743F16F9FD14}">
      <dsp:nvSpPr>
        <dsp:cNvPr id="0" name=""/>
        <dsp:cNvSpPr/>
      </dsp:nvSpPr>
      <dsp:spPr>
        <a:xfrm>
          <a:off x="2730056" y="4926050"/>
          <a:ext cx="2730056" cy="635313"/>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a:t>EV considers only payoffs, without evaluating their utility.</a:t>
          </a:r>
        </a:p>
      </dsp:txBody>
      <dsp:txXfrm>
        <a:off x="2730056" y="4926050"/>
        <a:ext cx="2730056" cy="635313"/>
      </dsp:txXfrm>
    </dsp:sp>
    <dsp:sp modelId="{541FB768-B4CC-44BB-9AD9-9C659FC066B6}">
      <dsp:nvSpPr>
        <dsp:cNvPr id="0" name=""/>
        <dsp:cNvSpPr/>
      </dsp:nvSpPr>
      <dsp:spPr>
        <a:xfrm rot="10800000">
          <a:off x="0" y="2104429"/>
          <a:ext cx="5460113" cy="2124157"/>
        </a:xfrm>
        <a:prstGeom prst="upArrowCallou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The expected utility (EU) is the average utility of a lottery, weighting each utility with the associated probability of that outcome.</a:t>
          </a:r>
        </a:p>
      </dsp:txBody>
      <dsp:txXfrm rot="10800000">
        <a:off x="0" y="2104429"/>
        <a:ext cx="5460113" cy="1380213"/>
      </dsp:txXfrm>
    </dsp:sp>
    <dsp:sp modelId="{8E9EEC3A-D69F-4AF1-AAC3-86C2C553BAFF}">
      <dsp:nvSpPr>
        <dsp:cNvPr id="0" name=""/>
        <dsp:cNvSpPr/>
      </dsp:nvSpPr>
      <dsp:spPr>
        <a:xfrm rot="10800000">
          <a:off x="0" y="988"/>
          <a:ext cx="5460113" cy="2124157"/>
        </a:xfrm>
        <a:prstGeom prst="upArrowCallou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i="1" kern="1200"/>
            <a:t>How to determine which specific lottery a decision maker selects when facing several available lotteries?</a:t>
          </a:r>
          <a:endParaRPr lang="en-US" sz="1600" kern="1200"/>
        </a:p>
      </dsp:txBody>
      <dsp:txXfrm rot="10800000">
        <a:off x="0" y="988"/>
        <a:ext cx="5460113" cy="13802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ACFE1-F4F8-4EED-AAEC-075459DF35E3}">
      <dsp:nvSpPr>
        <dsp:cNvPr id="0" name=""/>
        <dsp:cNvSpPr/>
      </dsp:nvSpPr>
      <dsp:spPr>
        <a:xfrm>
          <a:off x="6486" y="400773"/>
          <a:ext cx="854929" cy="8549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67D148-A71C-494E-92AC-B5BA34DAA655}">
      <dsp:nvSpPr>
        <dsp:cNvPr id="0" name=""/>
        <dsp:cNvSpPr/>
      </dsp:nvSpPr>
      <dsp:spPr>
        <a:xfrm>
          <a:off x="6486" y="1401528"/>
          <a:ext cx="2442656" cy="157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dirty="0"/>
            <a:t>The EU measure is tractable and intuitive, and can be “experimentally tested.”</a:t>
          </a:r>
        </a:p>
      </dsp:txBody>
      <dsp:txXfrm>
        <a:off x="6486" y="1401528"/>
        <a:ext cx="2442656" cy="1574194"/>
      </dsp:txXfrm>
    </dsp:sp>
    <dsp:sp modelId="{002CA79B-1A73-4D5B-9D4B-AFC15BBBFDF6}">
      <dsp:nvSpPr>
        <dsp:cNvPr id="0" name=""/>
        <dsp:cNvSpPr/>
      </dsp:nvSpPr>
      <dsp:spPr>
        <a:xfrm>
          <a:off x="6486" y="3043548"/>
          <a:ext cx="2442656" cy="748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In experiments individuals are asked to sit at computer terminals and choose among lotteries.</a:t>
          </a:r>
        </a:p>
        <a:p>
          <a:pPr marL="0" lvl="0" indent="0" algn="l" defTabSz="533400">
            <a:lnSpc>
              <a:spcPct val="90000"/>
            </a:lnSpc>
            <a:spcBef>
              <a:spcPct val="0"/>
            </a:spcBef>
            <a:spcAft>
              <a:spcPct val="35000"/>
            </a:spcAft>
            <a:buNone/>
          </a:pPr>
          <a:r>
            <a:rPr lang="en-US" sz="1200" kern="1200"/>
            <a:t>Monetary incentives are provided.</a:t>
          </a:r>
        </a:p>
      </dsp:txBody>
      <dsp:txXfrm>
        <a:off x="6486" y="3043548"/>
        <a:ext cx="2442656" cy="748482"/>
      </dsp:txXfrm>
    </dsp:sp>
    <dsp:sp modelId="{6266FDE1-9432-4863-A699-F634F5B9E41D}">
      <dsp:nvSpPr>
        <dsp:cNvPr id="0" name=""/>
        <dsp:cNvSpPr/>
      </dsp:nvSpPr>
      <dsp:spPr>
        <a:xfrm>
          <a:off x="2876607" y="400773"/>
          <a:ext cx="854929" cy="8549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49334C-ACCA-4130-B61A-AADC84B1C034}">
      <dsp:nvSpPr>
        <dsp:cNvPr id="0" name=""/>
        <dsp:cNvSpPr/>
      </dsp:nvSpPr>
      <dsp:spPr>
        <a:xfrm>
          <a:off x="2876607" y="1401528"/>
          <a:ext cx="2442656" cy="157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Experiments have found that participants sometimes behaved differently from what EU would have predicted.</a:t>
          </a:r>
        </a:p>
      </dsp:txBody>
      <dsp:txXfrm>
        <a:off x="2876607" y="1401528"/>
        <a:ext cx="2442656" cy="1574194"/>
      </dsp:txXfrm>
    </dsp:sp>
    <dsp:sp modelId="{1C1C030D-8C30-4684-A47C-A9D8D2A4A133}">
      <dsp:nvSpPr>
        <dsp:cNvPr id="0" name=""/>
        <dsp:cNvSpPr/>
      </dsp:nvSpPr>
      <dsp:spPr>
        <a:xfrm>
          <a:off x="2876607" y="3043548"/>
          <a:ext cx="2442656" cy="748482"/>
        </a:xfrm>
        <a:prstGeom prst="rect">
          <a:avLst/>
        </a:prstGeom>
        <a:noFill/>
        <a:ln>
          <a:noFill/>
        </a:ln>
        <a:effectLst/>
      </dsp:spPr>
      <dsp:style>
        <a:lnRef idx="0">
          <a:scrgbClr r="0" g="0" b="0"/>
        </a:lnRef>
        <a:fillRef idx="0">
          <a:scrgbClr r="0" g="0" b="0"/>
        </a:fillRef>
        <a:effectRef idx="0">
          <a:scrgbClr r="0" g="0" b="0"/>
        </a:effectRef>
        <a:fontRef idx="minor"/>
      </dsp:style>
    </dsp:sp>
    <dsp:sp modelId="{999B4B62-995B-4601-ADA3-89413CA8A661}">
      <dsp:nvSpPr>
        <dsp:cNvPr id="0" name=""/>
        <dsp:cNvSpPr/>
      </dsp:nvSpPr>
      <dsp:spPr>
        <a:xfrm>
          <a:off x="5746728" y="400773"/>
          <a:ext cx="854929" cy="8549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D12D61-6BA7-4620-8C4D-149E88A262BD}">
      <dsp:nvSpPr>
        <dsp:cNvPr id="0" name=""/>
        <dsp:cNvSpPr/>
      </dsp:nvSpPr>
      <dsp:spPr>
        <a:xfrm>
          <a:off x="5746728" y="1401528"/>
          <a:ext cx="2442656" cy="157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In the field of behavioral economics, researchers have proposed alternative theories of decision-making under under uncertainty to account for these experimental anomalies.</a:t>
          </a:r>
        </a:p>
      </dsp:txBody>
      <dsp:txXfrm>
        <a:off x="5746728" y="1401528"/>
        <a:ext cx="2442656" cy="1574194"/>
      </dsp:txXfrm>
    </dsp:sp>
    <dsp:sp modelId="{DAE45D72-265D-4B12-9896-A750A2173FD4}">
      <dsp:nvSpPr>
        <dsp:cNvPr id="0" name=""/>
        <dsp:cNvSpPr/>
      </dsp:nvSpPr>
      <dsp:spPr>
        <a:xfrm>
          <a:off x="5746728" y="3043548"/>
          <a:ext cx="2442656" cy="74848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8AF4EB-B959-5946-B909-A39F198E46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584CB1-A712-D34D-ABFF-BE145F62D0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B297ED-ECF8-CA4F-A848-070D360EB821}" type="datetimeFigureOut">
              <a:rPr lang="en-US" smtClean="0"/>
              <a:t>2/18/2026</a:t>
            </a:fld>
            <a:endParaRPr lang="en-US"/>
          </a:p>
        </p:txBody>
      </p:sp>
      <p:sp>
        <p:nvSpPr>
          <p:cNvPr id="4" name="Footer Placeholder 3">
            <a:extLst>
              <a:ext uri="{FF2B5EF4-FFF2-40B4-BE49-F238E27FC236}">
                <a16:creationId xmlns:a16="http://schemas.microsoft.com/office/drawing/2014/main" id="{FC40AFAE-400C-7342-9228-4CFB71AF3E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5" name="Slide Number Placeholder 4">
            <a:extLst>
              <a:ext uri="{FF2B5EF4-FFF2-40B4-BE49-F238E27FC236}">
                <a16:creationId xmlns:a16="http://schemas.microsoft.com/office/drawing/2014/main" id="{DADF5F1A-2C06-814F-A473-C6B8457F88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BC6AC8-A05D-A346-8351-50B71F685278}" type="slidenum">
              <a:rPr lang="en-US" smtClean="0"/>
              <a:t>‹#›</a:t>
            </a:fld>
            <a:endParaRPr lang="en-US"/>
          </a:p>
        </p:txBody>
      </p:sp>
    </p:spTree>
    <p:extLst>
      <p:ext uri="{BB962C8B-B14F-4D97-AF65-F5344CB8AC3E}">
        <p14:creationId xmlns:p14="http://schemas.microsoft.com/office/powerpoint/2010/main" val="3873124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E84B2-39C0-F646-9AFD-5B00437657D7}" type="datetimeFigureOut">
              <a:rPr lang="en-US" smtClean="0"/>
              <a:t>2/18/2026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98BA9-627A-1941-9A6D-C12CBE5F303A}" type="slidenum">
              <a:rPr lang="en-US" smtClean="0"/>
              <a:t>‹#›</a:t>
            </a:fld>
            <a:endParaRPr lang="en-US"/>
          </a:p>
        </p:txBody>
      </p:sp>
    </p:spTree>
    <p:extLst>
      <p:ext uri="{BB962C8B-B14F-4D97-AF65-F5344CB8AC3E}">
        <p14:creationId xmlns:p14="http://schemas.microsoft.com/office/powerpoint/2010/main" val="40673156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4D448B-A38B-9D44-8BA4-7193D9EFA306}" type="datetime1">
              <a:rPr lang="en-US" smtClean="0"/>
              <a:t>2/18/2026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454036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57E47-AE86-F440-8160-232B043A62DB}" type="datetime1">
              <a:rPr lang="en-US" smtClean="0"/>
              <a:t>2/18/2026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34592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46C628-0359-F640-A1D5-38CC202FA949}" type="datetime1">
              <a:rPr lang="en-US" smtClean="0"/>
              <a:t>2/18/2026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55409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E994C2-70E9-3F4D-A187-4471ED1FE508}" type="datetime1">
              <a:rPr lang="en-US" smtClean="0"/>
              <a:t>2/18/2026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4085227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20B952-1348-7440-B7BB-CE1630CBBC14}" type="datetime1">
              <a:rPr lang="en-US" smtClean="0"/>
              <a:t>2/18/2026</a:t>
            </a:fld>
            <a:endParaRPr lang="en-US"/>
          </a:p>
        </p:txBody>
      </p:sp>
      <p:sp>
        <p:nvSpPr>
          <p:cNvPr id="8" name="Footer Placeholder 7"/>
          <p:cNvSpPr>
            <a:spLocks noGrp="1"/>
          </p:cNvSpPr>
          <p:nvPr>
            <p:ph type="ftr" sz="quarter" idx="11"/>
          </p:nvPr>
        </p:nvSpPr>
        <p:spPr/>
        <p:txBody>
          <a:bodyPr/>
          <a:lstStyle/>
          <a:p>
            <a:r>
              <a:rPr lang="en-US"/>
              <a:t>Intermediate Microeconomic Theory</a:t>
            </a:r>
          </a:p>
        </p:txBody>
      </p:sp>
      <p:sp>
        <p:nvSpPr>
          <p:cNvPr id="9" name="Slide Number Placeholder 8"/>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487283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99D3F-782F-C446-873B-5FE944DF84FC}" type="datetime1">
              <a:rPr lang="en-US" smtClean="0"/>
              <a:t>2/18/2026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485008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186D5-7869-284D-97E6-F02807E06E43}" type="datetime1">
              <a:rPr lang="en-US" smtClean="0"/>
              <a:t>2/18/2026</a:t>
            </a:fld>
            <a:endParaRPr lang="en-US"/>
          </a:p>
        </p:txBody>
      </p:sp>
      <p:sp>
        <p:nvSpPr>
          <p:cNvPr id="3" name="Footer Placeholder 2"/>
          <p:cNvSpPr>
            <a:spLocks noGrp="1"/>
          </p:cNvSpPr>
          <p:nvPr>
            <p:ph type="ftr" sz="quarter" idx="11"/>
          </p:nvPr>
        </p:nvSpPr>
        <p:spPr/>
        <p:txBody>
          <a:bodyPr/>
          <a:lstStyle/>
          <a:p>
            <a:r>
              <a:rPr lang="en-US"/>
              <a:t>Intermediate Microeconomic Theory</a:t>
            </a:r>
          </a:p>
        </p:txBody>
      </p:sp>
      <p:sp>
        <p:nvSpPr>
          <p:cNvPr id="4" name="Slide Number Placeholder 3"/>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25325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CC2B23-E0D1-F54C-A54D-6C2CC31B0875}" type="datetime1">
              <a:rPr lang="en-US" smtClean="0"/>
              <a:t>2/18/2026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408873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1DD6E2-2EB0-104E-9253-C400E562249C}" type="datetime1">
              <a:rPr lang="en-US" smtClean="0"/>
              <a:t>2/18/2026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70180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EDAC5B-2FD2-DE40-A760-D6F9F005F1CD}" type="datetime1">
              <a:rPr lang="en-US" smtClean="0"/>
              <a:t>2/18/2026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91107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5ED933-3B89-BA4D-B1DE-D57A4A9ADEAE}" type="datetime1">
              <a:rPr lang="en-US" smtClean="0"/>
              <a:t>2/18/2026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44435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458324-8823-0F4F-8FF6-6F517350E20C}" type="datetime1">
              <a:rPr lang="en-US" smtClean="0"/>
              <a:t>2/18/2026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Intermediate Microeconomic Theory</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7F1C3-D8CF-D841-A262-BC1128EB65E3}" type="slidenum">
              <a:rPr lang="en-US" smtClean="0"/>
              <a:t>‹#›</a:t>
            </a:fld>
            <a:endParaRPr lang="en-US"/>
          </a:p>
        </p:txBody>
      </p:sp>
    </p:spTree>
    <p:extLst>
      <p:ext uri="{BB962C8B-B14F-4D97-AF65-F5344CB8AC3E}">
        <p14:creationId xmlns:p14="http://schemas.microsoft.com/office/powerpoint/2010/main" val="2664687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88190A8-1F5A-4246-A53B-15EDAAB130B9}"/>
              </a:ext>
            </a:extLst>
          </p:cNvPr>
          <p:cNvSpPr/>
          <p:nvPr/>
        </p:nvSpPr>
        <p:spPr>
          <a:xfrm>
            <a:off x="1037673" y="348865"/>
            <a:ext cx="7288583" cy="1576446"/>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500" kern="1200">
                <a:solidFill>
                  <a:srgbClr val="FFFFFF"/>
                </a:solidFill>
                <a:latin typeface="+mj-lt"/>
                <a:ea typeface="+mj-ea"/>
                <a:cs typeface="+mj-cs"/>
              </a:rPr>
              <a:t>Intermediate Microeconomic </a:t>
            </a:r>
          </a:p>
          <a:p>
            <a:pPr defTabSz="914400">
              <a:lnSpc>
                <a:spcPct val="90000"/>
              </a:lnSpc>
              <a:spcBef>
                <a:spcPct val="0"/>
              </a:spcBef>
              <a:spcAft>
                <a:spcPts val="600"/>
              </a:spcAft>
            </a:pPr>
            <a:r>
              <a:rPr lang="en-US" sz="3500" kern="1200">
                <a:solidFill>
                  <a:srgbClr val="FFFFFF"/>
                </a:solidFill>
                <a:latin typeface="+mj-lt"/>
                <a:ea typeface="+mj-ea"/>
                <a:cs typeface="+mj-cs"/>
              </a:rPr>
              <a:t>Theory </a:t>
            </a:r>
          </a:p>
        </p:txBody>
      </p:sp>
      <p:graphicFrame>
        <p:nvGraphicFramePr>
          <p:cNvPr id="9" name="TextBox 3">
            <a:extLst>
              <a:ext uri="{FF2B5EF4-FFF2-40B4-BE49-F238E27FC236}">
                <a16:creationId xmlns:a16="http://schemas.microsoft.com/office/drawing/2014/main" id="{F2B330D2-116A-BF6E-73AB-E724597379B9}"/>
              </a:ext>
            </a:extLst>
          </p:cNvPr>
          <p:cNvGraphicFramePr/>
          <p:nvPr>
            <p:extLst>
              <p:ext uri="{D42A27DB-BD31-4B8C-83A1-F6EECF244321}">
                <p14:modId xmlns:p14="http://schemas.microsoft.com/office/powerpoint/2010/main" val="2374661834"/>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532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1037673" y="348865"/>
            <a:ext cx="7288583" cy="1576446"/>
          </a:xfrm>
        </p:spPr>
        <p:txBody>
          <a:bodyPr anchor="ctr">
            <a:normAutofit/>
          </a:bodyPr>
          <a:lstStyle/>
          <a:p>
            <a:r>
              <a:rPr lang="en-US" sz="3500" b="1">
                <a:solidFill>
                  <a:srgbClr val="FFFFFF"/>
                </a:solidFill>
              </a:rPr>
              <a:t>Outline</a:t>
            </a:r>
          </a:p>
        </p:txBody>
      </p:sp>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8778240" y="6455664"/>
            <a:ext cx="336042"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2</a:t>
            </a:fld>
            <a:endParaRPr lang="en-US" sz="1000">
              <a:solidFill>
                <a:schemeClr val="tx1">
                  <a:lumMod val="50000"/>
                  <a:lumOff val="50000"/>
                </a:schemeClr>
              </a:solidFill>
            </a:endParaRPr>
          </a:p>
        </p:txBody>
      </p:sp>
      <p:graphicFrame>
        <p:nvGraphicFramePr>
          <p:cNvPr id="7" name="Content Placeholder 2">
            <a:extLst>
              <a:ext uri="{FF2B5EF4-FFF2-40B4-BE49-F238E27FC236}">
                <a16:creationId xmlns:a16="http://schemas.microsoft.com/office/drawing/2014/main" id="{CCECA4CB-7C08-5364-CFBB-E717FB91580A}"/>
              </a:ext>
            </a:extLst>
          </p:cNvPr>
          <p:cNvGraphicFramePr>
            <a:graphicFrameLocks noGrp="1"/>
          </p:cNvGraphicFramePr>
          <p:nvPr>
            <p:ph idx="1"/>
            <p:extLst>
              <p:ext uri="{D42A27DB-BD31-4B8C-83A1-F6EECF244321}">
                <p14:modId xmlns:p14="http://schemas.microsoft.com/office/powerpoint/2010/main" val="1326889555"/>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786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5CC467E1-91F3-451F-A718-12534EA014F4}"/>
              </a:ext>
            </a:extLst>
          </p:cNvPr>
          <p:cNvPicPr>
            <a:picLocks noChangeAspect="1"/>
          </p:cNvPicPr>
          <p:nvPr/>
        </p:nvPicPr>
        <p:blipFill>
          <a:blip r:embed="rId2">
            <a:alphaModFix/>
          </a:blip>
          <a:srcRect l="6860" r="3699" b="-2"/>
          <a:stretch>
            <a:fillRect/>
          </a:stretch>
        </p:blipFill>
        <p:spPr>
          <a:xfrm>
            <a:off x="3410952" y="-5"/>
            <a:ext cx="5733047" cy="3681406"/>
          </a:xfrm>
          <a:prstGeom prst="rect">
            <a:avLst/>
          </a:prstGeom>
        </p:spPr>
      </p:pic>
      <p:pic>
        <p:nvPicPr>
          <p:cNvPr id="9" name="Picture 8">
            <a:extLst>
              <a:ext uri="{FF2B5EF4-FFF2-40B4-BE49-F238E27FC236}">
                <a16:creationId xmlns:a16="http://schemas.microsoft.com/office/drawing/2014/main" id="{771024C9-6353-4D2F-AFDD-4B5EF16E7001}"/>
              </a:ext>
            </a:extLst>
          </p:cNvPr>
          <p:cNvPicPr>
            <a:picLocks noChangeAspect="1"/>
          </p:cNvPicPr>
          <p:nvPr/>
        </p:nvPicPr>
        <p:blipFill>
          <a:blip r:embed="rId3"/>
          <a:srcRect t="1386"/>
          <a:stretch>
            <a:fillRect/>
          </a:stretch>
        </p:blipFill>
        <p:spPr>
          <a:xfrm>
            <a:off x="3410953" y="3681409"/>
            <a:ext cx="5733047" cy="3176595"/>
          </a:xfrm>
          <a:prstGeom prst="rect">
            <a:avLst/>
          </a:prstGeom>
        </p:spPr>
      </p:pic>
      <p:sp>
        <p:nvSpPr>
          <p:cNvPr id="28" name="Rectangle 27">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28650" y="1115219"/>
            <a:ext cx="4046934" cy="2387600"/>
          </a:xfrm>
        </p:spPr>
        <p:txBody>
          <a:bodyPr vert="horz" lIns="91440" tIns="45720" rIns="91440" bIns="45720" rtlCol="0" anchor="b">
            <a:normAutofit/>
          </a:bodyPr>
          <a:lstStyle/>
          <a:p>
            <a:r>
              <a:rPr lang="en-US" b="1" kern="1200">
                <a:solidFill>
                  <a:schemeClr val="bg1"/>
                </a:solidFill>
                <a:latin typeface="+mj-lt"/>
                <a:ea typeface="+mj-ea"/>
                <a:cs typeface="+mj-cs"/>
              </a:rPr>
              <a:t>What is Uncertainty?</a:t>
            </a:r>
          </a:p>
        </p:txBody>
      </p:sp>
      <p:sp>
        <p:nvSpPr>
          <p:cNvPr id="8" name="Title 1">
            <a:extLst>
              <a:ext uri="{FF2B5EF4-FFF2-40B4-BE49-F238E27FC236}">
                <a16:creationId xmlns:a16="http://schemas.microsoft.com/office/drawing/2014/main" id="{DB1631EC-2394-40C1-BCD6-E5971B280312}"/>
              </a:ext>
            </a:extLst>
          </p:cNvPr>
          <p:cNvSpPr txBox="1">
            <a:spLocks/>
          </p:cNvSpPr>
          <p:nvPr/>
        </p:nvSpPr>
        <p:spPr>
          <a:xfrm>
            <a:off x="628650" y="3902075"/>
            <a:ext cx="4046934" cy="1655762"/>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1700" b="1" kern="1200">
                <a:solidFill>
                  <a:schemeClr val="bg1"/>
                </a:solidFill>
                <a:latin typeface="+mn-lt"/>
                <a:ea typeface="+mn-ea"/>
                <a:cs typeface="+mn-cs"/>
              </a:rPr>
              <a:t>How does it affect your decisions?</a:t>
            </a:r>
          </a:p>
        </p:txBody>
      </p:sp>
      <p:cxnSp>
        <p:nvCxnSpPr>
          <p:cNvPr id="29" name="Straight Connector 28">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3681408"/>
            <a:ext cx="851534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2A17F1C3-D8CF-D841-A262-BC1128EB65E3}" type="slidenum">
              <a:rPr lang="en-US">
                <a:solidFill>
                  <a:srgbClr val="FFFFFF"/>
                </a:solidFill>
              </a:rPr>
              <a:pPr defTabSz="914400">
                <a:spcAft>
                  <a:spcPts val="600"/>
                </a:spcAft>
              </a:pPr>
              <a:t>3</a:t>
            </a:fld>
            <a:endParaRPr lang="en-US">
              <a:solidFill>
                <a:srgbClr val="FFFFFF"/>
              </a:solidFill>
            </a:endParaRPr>
          </a:p>
        </p:txBody>
      </p:sp>
    </p:spTree>
    <p:extLst>
      <p:ext uri="{BB962C8B-B14F-4D97-AF65-F5344CB8AC3E}">
        <p14:creationId xmlns:p14="http://schemas.microsoft.com/office/powerpoint/2010/main" val="306074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r"/>
            <a:r>
              <a:rPr lang="en-US" sz="3500" b="1">
                <a:solidFill>
                  <a:srgbClr val="FFFFFF"/>
                </a:solidFill>
              </a:rPr>
              <a:t>Does weather affect your decisions?</a:t>
            </a:r>
          </a:p>
        </p:txBody>
      </p:sp>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defRPr/>
            </a:pPr>
            <a:fld id="{2A17F1C3-D8CF-D841-A262-BC1128EB65E3}" type="slidenum">
              <a:rPr lang="en-US" sz="1000">
                <a:solidFill>
                  <a:srgbClr val="FFFFFF"/>
                </a:solidFill>
                <a:latin typeface="Calibri" panose="020F0502020204030204"/>
              </a:rPr>
              <a:pPr defTabSz="914400">
                <a:spcAft>
                  <a:spcPts val="600"/>
                </a:spcAft>
                <a:defRPr/>
              </a:pPr>
              <a:t>4</a:t>
            </a:fld>
            <a:endParaRPr lang="en-US" sz="1000">
              <a:solidFill>
                <a:srgbClr val="FFFFFF"/>
              </a:solidFill>
              <a:latin typeface="Calibri" panose="020F0502020204030204"/>
            </a:endParaRPr>
          </a:p>
        </p:txBody>
      </p:sp>
      <p:pic>
        <p:nvPicPr>
          <p:cNvPr id="7" name="Picture 6">
            <a:extLst>
              <a:ext uri="{FF2B5EF4-FFF2-40B4-BE49-F238E27FC236}">
                <a16:creationId xmlns:a16="http://schemas.microsoft.com/office/drawing/2014/main" id="{64330D36-7B62-EF9A-A4A1-84D1C2ECED8C}"/>
              </a:ext>
            </a:extLst>
          </p:cNvPr>
          <p:cNvPicPr>
            <a:picLocks noChangeAspect="1"/>
          </p:cNvPicPr>
          <p:nvPr/>
        </p:nvPicPr>
        <p:blipFill>
          <a:blip r:embed="rId2"/>
          <a:stretch>
            <a:fillRect/>
          </a:stretch>
        </p:blipFill>
        <p:spPr>
          <a:xfrm>
            <a:off x="3494605" y="17819"/>
            <a:ext cx="5053263" cy="6858000"/>
          </a:xfrm>
          <a:prstGeom prst="rect">
            <a:avLst/>
          </a:prstGeom>
        </p:spPr>
      </p:pic>
    </p:spTree>
    <p:extLst>
      <p:ext uri="{BB962C8B-B14F-4D97-AF65-F5344CB8AC3E}">
        <p14:creationId xmlns:p14="http://schemas.microsoft.com/office/powerpoint/2010/main" val="113449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524784" y="248038"/>
            <a:ext cx="5297791" cy="1159200"/>
          </a:xfrm>
        </p:spPr>
        <p:txBody>
          <a:bodyPr vert="horz" lIns="91440" tIns="45720" rIns="91440" bIns="45720" rtlCol="0" anchor="ctr">
            <a:normAutofit/>
          </a:bodyPr>
          <a:lstStyle/>
          <a:p>
            <a:r>
              <a:rPr lang="en-US" sz="3500" b="1" kern="1200">
                <a:solidFill>
                  <a:srgbClr val="FFFFFF"/>
                </a:solidFill>
                <a:latin typeface="+mj-lt"/>
                <a:ea typeface="+mj-ea"/>
                <a:cs typeface="+mj-cs"/>
              </a:rPr>
              <a:t>Does weather affect your decisions?</a:t>
            </a:r>
          </a:p>
        </p:txBody>
      </p:sp>
      <p:pic>
        <p:nvPicPr>
          <p:cNvPr id="9" name="Picture 8">
            <a:extLst>
              <a:ext uri="{FF2B5EF4-FFF2-40B4-BE49-F238E27FC236}">
                <a16:creationId xmlns:a16="http://schemas.microsoft.com/office/drawing/2014/main" id="{F1360B57-03AE-412C-9101-8BF0F0661AB1}"/>
              </a:ext>
            </a:extLst>
          </p:cNvPr>
          <p:cNvPicPr>
            <a:picLocks noChangeAspect="1"/>
          </p:cNvPicPr>
          <p:nvPr/>
        </p:nvPicPr>
        <p:blipFill>
          <a:blip r:embed="rId2"/>
          <a:stretch>
            <a:fillRect/>
          </a:stretch>
        </p:blipFill>
        <p:spPr>
          <a:xfrm>
            <a:off x="877260" y="1966293"/>
            <a:ext cx="7389477" cy="4452160"/>
          </a:xfrm>
          <a:prstGeom prst="rect">
            <a:avLst/>
          </a:prstGeom>
        </p:spPr>
      </p:pic>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5</a:t>
            </a:fld>
            <a:endParaRPr lang="en-US" sz="1000">
              <a:solidFill>
                <a:schemeClr val="tx1">
                  <a:lumMod val="50000"/>
                  <a:lumOff val="50000"/>
                </a:schemeClr>
              </a:solidFill>
            </a:endParaRPr>
          </a:p>
        </p:txBody>
      </p:sp>
    </p:spTree>
    <p:extLst>
      <p:ext uri="{BB962C8B-B14F-4D97-AF65-F5344CB8AC3E}">
        <p14:creationId xmlns:p14="http://schemas.microsoft.com/office/powerpoint/2010/main" val="102177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524784" y="248038"/>
            <a:ext cx="5297791" cy="1159200"/>
          </a:xfrm>
        </p:spPr>
        <p:txBody>
          <a:bodyPr vert="horz" lIns="91440" tIns="45720" rIns="91440" bIns="45720" rtlCol="0" anchor="ctr">
            <a:normAutofit/>
          </a:bodyPr>
          <a:lstStyle/>
          <a:p>
            <a:r>
              <a:rPr lang="en-US" sz="3500" b="1" kern="1200">
                <a:solidFill>
                  <a:srgbClr val="FFFFFF"/>
                </a:solidFill>
                <a:latin typeface="+mj-lt"/>
                <a:ea typeface="+mj-ea"/>
                <a:cs typeface="+mj-cs"/>
              </a:rPr>
              <a:t>Does uncertainty affect your decisions?</a:t>
            </a:r>
          </a:p>
        </p:txBody>
      </p:sp>
      <p:pic>
        <p:nvPicPr>
          <p:cNvPr id="6" name="Picture 5">
            <a:extLst>
              <a:ext uri="{FF2B5EF4-FFF2-40B4-BE49-F238E27FC236}">
                <a16:creationId xmlns:a16="http://schemas.microsoft.com/office/drawing/2014/main" id="{87F1741E-02CD-6E76-E416-625FF49972FF}"/>
              </a:ext>
            </a:extLst>
          </p:cNvPr>
          <p:cNvPicPr>
            <a:picLocks noChangeAspect="1"/>
          </p:cNvPicPr>
          <p:nvPr/>
        </p:nvPicPr>
        <p:blipFill>
          <a:blip r:embed="rId2"/>
          <a:stretch>
            <a:fillRect/>
          </a:stretch>
        </p:blipFill>
        <p:spPr>
          <a:xfrm>
            <a:off x="324168" y="2610056"/>
            <a:ext cx="8495662" cy="3164633"/>
          </a:xfrm>
          <a:prstGeom prst="rect">
            <a:avLst/>
          </a:prstGeom>
        </p:spPr>
      </p:pic>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6</a:t>
            </a:fld>
            <a:endParaRPr lang="en-US" sz="1000">
              <a:solidFill>
                <a:schemeClr val="tx1">
                  <a:lumMod val="50000"/>
                  <a:lumOff val="50000"/>
                </a:schemeClr>
              </a:solidFill>
            </a:endParaRPr>
          </a:p>
        </p:txBody>
      </p:sp>
    </p:spTree>
    <p:extLst>
      <p:ext uri="{BB962C8B-B14F-4D97-AF65-F5344CB8AC3E}">
        <p14:creationId xmlns:p14="http://schemas.microsoft.com/office/powerpoint/2010/main" val="2349944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524784" y="248038"/>
            <a:ext cx="5297791" cy="1159200"/>
          </a:xfrm>
        </p:spPr>
        <p:txBody>
          <a:bodyPr vert="horz" lIns="91440" tIns="45720" rIns="91440" bIns="45720" rtlCol="0" anchor="ctr">
            <a:normAutofit/>
          </a:bodyPr>
          <a:lstStyle/>
          <a:p>
            <a:r>
              <a:rPr lang="en-US" sz="3500" b="1" kern="1200">
                <a:solidFill>
                  <a:srgbClr val="FFFFFF"/>
                </a:solidFill>
                <a:latin typeface="+mj-lt"/>
                <a:ea typeface="+mj-ea"/>
                <a:cs typeface="+mj-cs"/>
              </a:rPr>
              <a:t>Does uncertainty affect your decisions?</a:t>
            </a:r>
          </a:p>
        </p:txBody>
      </p:sp>
      <p:pic>
        <p:nvPicPr>
          <p:cNvPr id="6" name="Picture 5">
            <a:extLst>
              <a:ext uri="{FF2B5EF4-FFF2-40B4-BE49-F238E27FC236}">
                <a16:creationId xmlns:a16="http://schemas.microsoft.com/office/drawing/2014/main" id="{39F9F68C-8FFB-9AEB-6207-D50748B10515}"/>
              </a:ext>
            </a:extLst>
          </p:cNvPr>
          <p:cNvPicPr>
            <a:picLocks noChangeAspect="1"/>
          </p:cNvPicPr>
          <p:nvPr/>
        </p:nvPicPr>
        <p:blipFill>
          <a:blip r:embed="rId2"/>
          <a:stretch>
            <a:fillRect/>
          </a:stretch>
        </p:blipFill>
        <p:spPr>
          <a:xfrm>
            <a:off x="324168" y="2100316"/>
            <a:ext cx="8495662" cy="4184113"/>
          </a:xfrm>
          <a:prstGeom prst="rect">
            <a:avLst/>
          </a:prstGeom>
        </p:spPr>
      </p:pic>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7</a:t>
            </a:fld>
            <a:endParaRPr lang="en-US" sz="1000">
              <a:solidFill>
                <a:schemeClr val="tx1">
                  <a:lumMod val="50000"/>
                  <a:lumOff val="50000"/>
                </a:schemeClr>
              </a:solidFill>
            </a:endParaRPr>
          </a:p>
        </p:txBody>
      </p:sp>
    </p:spTree>
    <p:extLst>
      <p:ext uri="{BB962C8B-B14F-4D97-AF65-F5344CB8AC3E}">
        <p14:creationId xmlns:p14="http://schemas.microsoft.com/office/powerpoint/2010/main" val="572397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Multicolored abstract art">
            <a:extLst>
              <a:ext uri="{FF2B5EF4-FFF2-40B4-BE49-F238E27FC236}">
                <a16:creationId xmlns:a16="http://schemas.microsoft.com/office/drawing/2014/main" id="{36B3FA00-3810-D5E5-996E-BF10E339DACA}"/>
              </a:ext>
            </a:extLst>
          </p:cNvPr>
          <p:cNvPicPr>
            <a:picLocks noChangeAspect="1"/>
          </p:cNvPicPr>
          <p:nvPr/>
        </p:nvPicPr>
        <p:blipFill>
          <a:blip r:embed="rId2"/>
          <a:srcRect l="18027" r="22560"/>
          <a:stretch>
            <a:fillRect/>
          </a:stretch>
        </p:blipFill>
        <p:spPr>
          <a:xfrm>
            <a:off x="3028949" y="10"/>
            <a:ext cx="6120019" cy="6875809"/>
          </a:xfrm>
          <a:prstGeom prst="rect">
            <a:avLst/>
          </a:prstGeom>
        </p:spPr>
      </p:pic>
      <p:sp>
        <p:nvSpPr>
          <p:cNvPr id="28" name="Freeform: Shape 27">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r"/>
            <a:r>
              <a:rPr lang="en-US" b="1" dirty="0">
                <a:solidFill>
                  <a:srgbClr val="FFFFFF"/>
                </a:solidFill>
              </a:rPr>
              <a:t>Lotteries</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a:xfrm rot="5400000">
            <a:off x="-1366771" y="2005663"/>
            <a:ext cx="3086099" cy="444320"/>
          </a:xfrm>
        </p:spPr>
        <p:txBody>
          <a:bodyPr vert="horz" lIns="91440" tIns="45720" rIns="91440" bIns="45720" rtlCol="0" anchor="ctr">
            <a:normAutofit/>
          </a:bodyPr>
          <a:lstStyle/>
          <a:p>
            <a:pPr algn="l" defTabSz="914400">
              <a:spcAft>
                <a:spcPts val="600"/>
              </a:spcAft>
              <a:defRPr/>
            </a:pPr>
            <a:r>
              <a:rPr lang="en-US" sz="1000" kern="1200">
                <a:solidFill>
                  <a:srgbClr val="FFFFFF"/>
                </a:solidFill>
                <a:latin typeface="Calibri" panose="020F0502020204030204"/>
                <a:ea typeface="+mn-ea"/>
                <a:cs typeface="+mn-cs"/>
              </a:rPr>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defRPr/>
            </a:pPr>
            <a:fld id="{2A17F1C3-D8CF-D841-A262-BC1128EB65E3}" type="slidenum">
              <a:rPr lang="en-US" sz="1000">
                <a:solidFill>
                  <a:srgbClr val="FFFFFF"/>
                </a:solidFill>
                <a:latin typeface="Calibri" panose="020F0502020204030204"/>
              </a:rPr>
              <a:pPr defTabSz="914400">
                <a:spcAft>
                  <a:spcPts val="600"/>
                </a:spcAft>
                <a:defRPr/>
              </a:pPr>
              <a:t>8</a:t>
            </a:fld>
            <a:endParaRPr lang="en-US" sz="1000">
              <a:solidFill>
                <a:srgbClr val="FFFFFF"/>
              </a:solidFill>
              <a:latin typeface="Calibri" panose="020F0502020204030204"/>
            </a:endParaRPr>
          </a:p>
        </p:txBody>
      </p:sp>
    </p:spTree>
    <p:extLst>
      <p:ext uri="{BB962C8B-B14F-4D97-AF65-F5344CB8AC3E}">
        <p14:creationId xmlns:p14="http://schemas.microsoft.com/office/powerpoint/2010/main" val="285822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Lotteries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197184" y="1951968"/>
                <a:ext cx="8799487" cy="4742130"/>
              </a:xfrm>
            </p:spPr>
            <p:txBody>
              <a:bodyPr anchor="ctr">
                <a:noAutofit/>
              </a:bodyPr>
              <a:lstStyle/>
              <a:p>
                <a:pPr>
                  <a:spcAft>
                    <a:spcPts val="500"/>
                  </a:spcAft>
                </a:pPr>
                <a:r>
                  <a:rPr lang="en-US" sz="2400" dirty="0"/>
                  <a:t>A lottery is an uncertainty event with </a:t>
                </a:r>
                <a14:m>
                  <m:oMath xmlns:m="http://schemas.openxmlformats.org/officeDocument/2006/math">
                    <m:r>
                      <a:rPr lang="en-US" sz="2400" i="1">
                        <a:latin typeface="Cambria Math" panose="02040503050406030204" pitchFamily="18" charset="0"/>
                      </a:rPr>
                      <m:t>𝑁</m:t>
                    </m:r>
                  </m:oMath>
                </a14:m>
                <a:r>
                  <a:rPr lang="en-US" sz="2400" dirty="0"/>
                  <a:t> potential outcomes, where each outcome </a:t>
                </a:r>
                <a14:m>
                  <m:oMath xmlns:m="http://schemas.openxmlformats.org/officeDocument/2006/math">
                    <m:r>
                      <a:rPr lang="en-US" sz="2400" i="1">
                        <a:latin typeface="Cambria Math" panose="02040503050406030204" pitchFamily="18" charset="0"/>
                      </a:rPr>
                      <m:t>𝑖</m:t>
                    </m:r>
                  </m:oMath>
                </a14:m>
                <a:r>
                  <a:rPr lang="en-US" sz="2400" dirty="0"/>
                  <a:t> occurs with an associated probability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𝑝</m:t>
                        </m:r>
                      </m:e>
                      <m:sub>
                        <m:r>
                          <a:rPr lang="en-US" sz="2400" b="0" i="1">
                            <a:latin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m:t>
                    </m:r>
                    <m:r>
                      <a:rPr lang="en-US" sz="2400" b="0" i="1">
                        <a:latin typeface="Cambria Math" panose="02040503050406030204" pitchFamily="18" charset="0"/>
                        <a:ea typeface="Cambria Math" panose="02040503050406030204" pitchFamily="18" charset="0"/>
                      </a:rPr>
                      <m:t>[0,1]</m:t>
                    </m:r>
                  </m:oMath>
                </a14:m>
                <a:r>
                  <a:rPr lang="en-US" sz="2400" dirty="0"/>
                  <a:t>, and the sum of these probabilities satisfies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𝑝</m:t>
                        </m:r>
                      </m:e>
                      <m:sub>
                        <m:r>
                          <a:rPr lang="en-US" sz="2400" b="0" i="1">
                            <a:latin typeface="Cambria Math" panose="02040503050406030204" pitchFamily="18" charset="0"/>
                          </a:rPr>
                          <m:t>1</m:t>
                        </m:r>
                      </m:sub>
                    </m:sSub>
                    <m:r>
                      <a:rPr lang="en-US" sz="2400" b="0" i="1">
                        <a:latin typeface="Cambria Math" panose="02040503050406030204" pitchFamily="18" charset="0"/>
                      </a:rPr>
                      <m:t>+</m:t>
                    </m:r>
                    <m:sSub>
                      <m:sSubPr>
                        <m:ctrlPr>
                          <a:rPr lang="en-US" sz="2400" b="0" i="1">
                            <a:latin typeface="Cambria Math" panose="02040503050406030204" pitchFamily="18" charset="0"/>
                          </a:rPr>
                        </m:ctrlPr>
                      </m:sSubPr>
                      <m:e>
                        <m:r>
                          <a:rPr lang="en-US" sz="2400" b="0" i="1">
                            <a:latin typeface="Cambria Math" panose="02040503050406030204" pitchFamily="18" charset="0"/>
                          </a:rPr>
                          <m:t>𝑝</m:t>
                        </m:r>
                      </m:e>
                      <m:sub>
                        <m:r>
                          <a:rPr lang="en-US" sz="2400" b="0" i="1">
                            <a:latin typeface="Cambria Math" panose="02040503050406030204" pitchFamily="18" charset="0"/>
                          </a:rPr>
                          <m:t>2</m:t>
                        </m:r>
                      </m:sub>
                    </m:sSub>
                    <m:r>
                      <a:rPr lang="en-US" sz="2400" b="0" i="1">
                        <a:latin typeface="Cambria Math" panose="02040503050406030204" pitchFamily="18" charset="0"/>
                      </a:rPr>
                      <m:t>+…+</m:t>
                    </m:r>
                    <m:sSub>
                      <m:sSubPr>
                        <m:ctrlPr>
                          <a:rPr lang="en-US" sz="2400" b="0" i="1">
                            <a:latin typeface="Cambria Math" panose="02040503050406030204" pitchFamily="18" charset="0"/>
                          </a:rPr>
                        </m:ctrlPr>
                      </m:sSubPr>
                      <m:e>
                        <m:r>
                          <a:rPr lang="en-US" sz="2400" b="0" i="1">
                            <a:latin typeface="Cambria Math" panose="02040503050406030204" pitchFamily="18" charset="0"/>
                          </a:rPr>
                          <m:t>𝑝</m:t>
                        </m:r>
                      </m:e>
                      <m:sub>
                        <m:r>
                          <a:rPr lang="en-US" sz="2400" b="0" i="1">
                            <a:latin typeface="Cambria Math" panose="02040503050406030204" pitchFamily="18" charset="0"/>
                          </a:rPr>
                          <m:t>𝑁</m:t>
                        </m:r>
                      </m:sub>
                    </m:sSub>
                    <m:r>
                      <a:rPr lang="en-US" sz="2400" b="0" i="1">
                        <a:latin typeface="Cambria Math" panose="02040503050406030204" pitchFamily="18" charset="0"/>
                      </a:rPr>
                      <m:t>=1</m:t>
                    </m:r>
                  </m:oMath>
                </a14:m>
                <a:r>
                  <a:rPr lang="en-US" sz="2400" dirty="0"/>
                  <a:t>.</a:t>
                </a:r>
              </a:p>
              <a:p>
                <a:r>
                  <a:rPr lang="en-US" sz="2400" i="1" dirty="0"/>
                  <a:t>Examples</a:t>
                </a:r>
                <a:r>
                  <a:rPr lang="en-US" sz="2400" dirty="0"/>
                  <a:t>: </a:t>
                </a:r>
              </a:p>
              <a:p>
                <a:pPr lvl="1"/>
                <a:r>
                  <a:rPr lang="en-US" dirty="0"/>
                  <a:t>The act of flipping a coin, with outcomes (heads or tails) each being equally likely. </a:t>
                </a:r>
              </a:p>
              <a:p>
                <a:pPr lvl="1"/>
                <a:r>
                  <a:rPr lang="en-US" dirty="0"/>
                  <a:t>Weather conditions tomorrow, with a different weather outcome associated with a specific probability.</a:t>
                </a:r>
              </a:p>
              <a:p>
                <a:pPr>
                  <a:spcAft>
                    <a:spcPts val="500"/>
                  </a:spcAft>
                </a:pPr>
                <a:r>
                  <a:rPr lang="en-US" sz="2400" dirty="0"/>
                  <a:t>Probability is the frequency with which we observe a certain outcome of a lottery.</a:t>
                </a:r>
              </a:p>
              <a:p>
                <a:pPr lvl="1">
                  <a:spcAft>
                    <a:spcPts val="500"/>
                  </a:spcAft>
                </a:pPr>
                <a:endParaRPr lang="en-US"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197184" y="1951968"/>
                <a:ext cx="8799487" cy="4742130"/>
              </a:xfrm>
              <a:blipFill>
                <a:blip r:embed="rId2"/>
                <a:stretch>
                  <a:fillRect l="-900" r="-55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9</a:t>
            </a:fld>
            <a:endParaRPr lang="en-US" sz="1000">
              <a:solidFill>
                <a:schemeClr val="tx1">
                  <a:lumMod val="50000"/>
                  <a:lumOff val="50000"/>
                </a:schemeClr>
              </a:solidFill>
            </a:endParaRPr>
          </a:p>
        </p:txBody>
      </p:sp>
    </p:spTree>
    <p:extLst>
      <p:ext uri="{BB962C8B-B14F-4D97-AF65-F5344CB8AC3E}">
        <p14:creationId xmlns:p14="http://schemas.microsoft.com/office/powerpoint/2010/main" val="3654881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Lotteries</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p:txBody>
          <a:bodyPr>
            <a:normAutofit/>
          </a:bodyPr>
          <a:lstStyle/>
          <a:p>
            <a:pPr marL="457200" lvl="1" indent="0" algn="just">
              <a:spcAft>
                <a:spcPts val="500"/>
              </a:spcAft>
              <a:buNone/>
            </a:pPr>
            <a:endParaRPr lang="en-US" sz="2000" dirty="0"/>
          </a:p>
          <a:p>
            <a:pPr lvl="1" algn="just">
              <a:spcAft>
                <a:spcPts val="500"/>
              </a:spcAft>
            </a:pPr>
            <a:endParaRPr lang="en-US" sz="2000" dirty="0"/>
          </a:p>
        </p:txBody>
      </p:sp>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10</a:t>
            </a:fld>
            <a:endParaRPr lang="en-US"/>
          </a:p>
        </p:txBody>
      </p:sp>
      <p:sp>
        <p:nvSpPr>
          <p:cNvPr id="9" name="Content Placeholder 2">
            <a:extLst>
              <a:ext uri="{FF2B5EF4-FFF2-40B4-BE49-F238E27FC236}">
                <a16:creationId xmlns:a16="http://schemas.microsoft.com/office/drawing/2014/main" id="{6F9775BA-648C-A048-B67D-613D058ED3DC}"/>
              </a:ext>
            </a:extLst>
          </p:cNvPr>
          <p:cNvSpPr txBox="1">
            <a:spLocks/>
          </p:cNvSpPr>
          <p:nvPr/>
        </p:nvSpPr>
        <p:spPr>
          <a:xfrm>
            <a:off x="781050" y="19780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Lotteries can be understood as probability distributions over outcomes.</a:t>
            </a:r>
          </a:p>
        </p:txBody>
      </p:sp>
      <p:grpSp>
        <p:nvGrpSpPr>
          <p:cNvPr id="8" name="Group 7">
            <a:extLst>
              <a:ext uri="{FF2B5EF4-FFF2-40B4-BE49-F238E27FC236}">
                <a16:creationId xmlns:a16="http://schemas.microsoft.com/office/drawing/2014/main" id="{7B9601D3-D8D9-2D41-B676-00453B07A617}"/>
              </a:ext>
            </a:extLst>
          </p:cNvPr>
          <p:cNvGrpSpPr/>
          <p:nvPr/>
        </p:nvGrpSpPr>
        <p:grpSpPr>
          <a:xfrm>
            <a:off x="2790825" y="2728190"/>
            <a:ext cx="3968750" cy="3403082"/>
            <a:chOff x="2790825" y="2728190"/>
            <a:chExt cx="3968750" cy="3403082"/>
          </a:xfrm>
        </p:grpSpPr>
        <p:pic>
          <p:nvPicPr>
            <p:cNvPr id="7" name="Picture 6">
              <a:extLst>
                <a:ext uri="{FF2B5EF4-FFF2-40B4-BE49-F238E27FC236}">
                  <a16:creationId xmlns:a16="http://schemas.microsoft.com/office/drawing/2014/main" id="{84E54E9E-0F0A-534A-B924-268DF5407911}"/>
                </a:ext>
              </a:extLst>
            </p:cNvPr>
            <p:cNvPicPr>
              <a:picLocks noChangeAspect="1"/>
            </p:cNvPicPr>
            <p:nvPr/>
          </p:nvPicPr>
          <p:blipFill>
            <a:blip r:embed="rId2"/>
            <a:stretch>
              <a:fillRect/>
            </a:stretch>
          </p:blipFill>
          <p:spPr>
            <a:xfrm>
              <a:off x="2790825" y="2728190"/>
              <a:ext cx="3968750" cy="3071294"/>
            </a:xfrm>
            <a:prstGeom prst="rect">
              <a:avLst/>
            </a:prstGeom>
          </p:spPr>
        </p:pic>
        <p:sp>
          <p:nvSpPr>
            <p:cNvPr id="6" name="TextBox 5">
              <a:extLst>
                <a:ext uri="{FF2B5EF4-FFF2-40B4-BE49-F238E27FC236}">
                  <a16:creationId xmlns:a16="http://schemas.microsoft.com/office/drawing/2014/main" id="{6DFFC28B-0110-8643-8132-7BF7006E44F7}"/>
                </a:ext>
              </a:extLst>
            </p:cNvPr>
            <p:cNvSpPr txBox="1"/>
            <p:nvPr/>
          </p:nvSpPr>
          <p:spPr>
            <a:xfrm>
              <a:off x="3631095" y="5854273"/>
              <a:ext cx="801373" cy="276999"/>
            </a:xfrm>
            <a:prstGeom prst="rect">
              <a:avLst/>
            </a:prstGeom>
            <a:noFill/>
          </p:spPr>
          <p:txBody>
            <a:bodyPr wrap="none" rtlCol="0">
              <a:spAutoFit/>
            </a:bodyPr>
            <a:lstStyle/>
            <a:p>
              <a:r>
                <a:rPr lang="en-US" sz="1200" dirty="0"/>
                <a:t>Figure 6.1</a:t>
              </a:r>
            </a:p>
          </p:txBody>
        </p:sp>
      </p:grpSp>
    </p:spTree>
    <p:extLst>
      <p:ext uri="{BB962C8B-B14F-4D97-AF65-F5344CB8AC3E}">
        <p14:creationId xmlns:p14="http://schemas.microsoft.com/office/powerpoint/2010/main" val="3998045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alculator, pen, compass, money and a paper with graphs printed on it">
            <a:extLst>
              <a:ext uri="{FF2B5EF4-FFF2-40B4-BE49-F238E27FC236}">
                <a16:creationId xmlns:a16="http://schemas.microsoft.com/office/drawing/2014/main" id="{BC78F9A4-2C96-5F0E-E177-023B64EBC5FB}"/>
              </a:ext>
            </a:extLst>
          </p:cNvPr>
          <p:cNvPicPr>
            <a:picLocks noChangeAspect="1"/>
          </p:cNvPicPr>
          <p:nvPr/>
        </p:nvPicPr>
        <p:blipFill>
          <a:blip r:embed="rId2"/>
          <a:srcRect l="25297" r="21075" b="-1"/>
          <a:stretch>
            <a:fillRect/>
          </a:stretch>
        </p:blipFill>
        <p:spPr>
          <a:xfrm>
            <a:off x="3028949" y="10"/>
            <a:ext cx="6120019"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r"/>
            <a:r>
              <a:rPr lang="en-US" sz="3500" b="1">
                <a:solidFill>
                  <a:srgbClr val="FFFFFF"/>
                </a:solidFill>
              </a:rPr>
              <a:t>Expected Value</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defRPr/>
            </a:pPr>
            <a:fld id="{2A17F1C3-D8CF-D841-A262-BC1128EB65E3}" type="slidenum">
              <a:rPr lang="en-US" sz="1000">
                <a:solidFill>
                  <a:srgbClr val="FFFFFF"/>
                </a:solidFill>
                <a:latin typeface="Calibri" panose="020F0502020204030204"/>
              </a:rPr>
              <a:pPr defTabSz="914400">
                <a:spcAft>
                  <a:spcPts val="600"/>
                </a:spcAft>
                <a:defRPr/>
              </a:pPr>
              <a:t>11</a:t>
            </a:fld>
            <a:endParaRPr lang="en-US" sz="1000">
              <a:solidFill>
                <a:srgbClr val="FFFFFF"/>
              </a:solidFill>
              <a:latin typeface="Calibri" panose="020F0502020204030204"/>
            </a:endParaRPr>
          </a:p>
        </p:txBody>
      </p:sp>
    </p:spTree>
    <p:extLst>
      <p:ext uri="{BB962C8B-B14F-4D97-AF65-F5344CB8AC3E}">
        <p14:creationId xmlns:p14="http://schemas.microsoft.com/office/powerpoint/2010/main" val="47683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Expected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508958" y="1885278"/>
                <a:ext cx="8237955" cy="4678183"/>
              </a:xfrm>
            </p:spPr>
            <p:txBody>
              <a:bodyPr anchor="ctr">
                <a:normAutofit/>
              </a:bodyPr>
              <a:lstStyle/>
              <a:p>
                <a:pPr>
                  <a:spcAft>
                    <a:spcPts val="500"/>
                  </a:spcAft>
                </a:pPr>
                <a:r>
                  <a:rPr lang="en-US" sz="2000" dirty="0"/>
                  <a:t>The expected value (EV) is the average payoff of a lottery, where each payoff is weighted by its associated probability.</a:t>
                </a:r>
              </a:p>
              <a:p>
                <a:pPr lvl="1">
                  <a:spcAft>
                    <a:spcPts val="500"/>
                  </a:spcAft>
                </a:pPr>
                <a:r>
                  <a:rPr lang="en-US" sz="2000" dirty="0"/>
                  <a:t>The EV assigns a lager weight to payoffs more likely to occur, and smaller weight to those less likely.</a:t>
                </a:r>
              </a:p>
              <a:p>
                <a:pPr>
                  <a:spcAft>
                    <a:spcPts val="500"/>
                  </a:spcAft>
                </a:pPr>
                <a:r>
                  <a:rPr lang="en-US" sz="2000" i="1" dirty="0"/>
                  <a:t>Example 6.1: Finding the EV of a lottery.</a:t>
                </a:r>
              </a:p>
              <a:p>
                <a:pPr lvl="1">
                  <a:spcAft>
                    <a:spcPts val="500"/>
                  </a:spcAft>
                </a:pPr>
                <a:r>
                  <a:rPr lang="en-US" sz="2000" dirty="0"/>
                  <a:t>Consider the probability distribution:</a:t>
                </a:r>
              </a:p>
              <a:p>
                <a:pPr lvl="2">
                  <a:spcBef>
                    <a:spcPts val="0"/>
                  </a:spcBef>
                  <a:spcAft>
                    <a:spcPts val="500"/>
                  </a:spcAft>
                </a:pPr>
                <a:r>
                  <a:rPr lang="en-US" dirty="0"/>
                  <a:t>Outcome </a:t>
                </a:r>
                <a14:m>
                  <m:oMath xmlns:m="http://schemas.openxmlformats.org/officeDocument/2006/math">
                    <m:r>
                      <a:rPr lang="en-US" i="1">
                        <a:latin typeface="Cambria Math" panose="02040503050406030204" pitchFamily="18" charset="0"/>
                      </a:rPr>
                      <m:t>𝐴</m:t>
                    </m:r>
                  </m:oMath>
                </a14:m>
                <a:r>
                  <a:rPr lang="en-US" dirty="0"/>
                  <a:t> ($90) occurs with probability 10%;</a:t>
                </a:r>
              </a:p>
              <a:p>
                <a:pPr lvl="2">
                  <a:spcBef>
                    <a:spcPts val="0"/>
                  </a:spcBef>
                  <a:spcAft>
                    <a:spcPts val="500"/>
                  </a:spcAft>
                </a:pPr>
                <a:r>
                  <a:rPr lang="en-US" dirty="0"/>
                  <a:t>Outcome </a:t>
                </a:r>
                <a14:m>
                  <m:oMath xmlns:m="http://schemas.openxmlformats.org/officeDocument/2006/math">
                    <m:r>
                      <a:rPr lang="en-US" i="1">
                        <a:latin typeface="Cambria Math" panose="02040503050406030204" pitchFamily="18" charset="0"/>
                      </a:rPr>
                      <m:t>𝐵</m:t>
                    </m:r>
                  </m:oMath>
                </a14:m>
                <a:r>
                  <a:rPr lang="en-US" dirty="0"/>
                  <a:t> ($20) occurs with probability 60%;</a:t>
                </a:r>
              </a:p>
              <a:p>
                <a:pPr lvl="2">
                  <a:spcBef>
                    <a:spcPts val="0"/>
                  </a:spcBef>
                  <a:spcAft>
                    <a:spcPts val="500"/>
                  </a:spcAft>
                </a:pPr>
                <a:r>
                  <a:rPr lang="en-US" dirty="0"/>
                  <a:t>Outcome </a:t>
                </a:r>
                <a14:m>
                  <m:oMath xmlns:m="http://schemas.openxmlformats.org/officeDocument/2006/math">
                    <m:r>
                      <a:rPr lang="en-US" i="1">
                        <a:latin typeface="Cambria Math" panose="02040503050406030204" pitchFamily="18" charset="0"/>
                      </a:rPr>
                      <m:t>𝐶</m:t>
                    </m:r>
                  </m:oMath>
                </a14:m>
                <a:r>
                  <a:rPr lang="en-US" dirty="0"/>
                  <a:t> ($60) occurs with probability 30%.</a:t>
                </a:r>
              </a:p>
              <a:p>
                <a:pPr lvl="1">
                  <a:spcAft>
                    <a:spcPts val="1000"/>
                  </a:spcAft>
                </a:pPr>
                <a:r>
                  <a:rPr lang="en-US" sz="2000" dirty="0"/>
                  <a:t>The EV of the lottery is given by the weighting average</a:t>
                </a:r>
              </a:p>
              <a:p>
                <a:pPr marL="0" lvl="1" indent="0">
                  <a:spcAft>
                    <a:spcPts val="500"/>
                  </a:spcAft>
                  <a:buNone/>
                </a:pPr>
                <a14:m>
                  <m:oMathPara xmlns:m="http://schemas.openxmlformats.org/officeDocument/2006/math">
                    <m:oMathParaPr>
                      <m:jc m:val="center"/>
                    </m:oMathParaPr>
                    <m:oMath xmlns:m="http://schemas.openxmlformats.org/officeDocument/2006/math">
                      <m:r>
                        <a:rPr lang="en-US" sz="2000" b="0" i="1">
                          <a:latin typeface="Cambria Math" panose="02040503050406030204" pitchFamily="18" charset="0"/>
                        </a:rPr>
                        <m:t>𝐸𝑉</m:t>
                      </m:r>
                      <m:r>
                        <a:rPr lang="en-US" sz="2000" b="0" i="1">
                          <a:latin typeface="Cambria Math" panose="02040503050406030204" pitchFamily="18" charset="0"/>
                        </a:rPr>
                        <m:t>=</m:t>
                      </m:r>
                      <m:d>
                        <m:dPr>
                          <m:ctrlPr>
                            <a:rPr lang="en-US" sz="2000" b="0" i="1">
                              <a:latin typeface="Cambria Math" panose="02040503050406030204" pitchFamily="18" charset="0"/>
                            </a:rPr>
                          </m:ctrlPr>
                        </m:dPr>
                        <m:e>
                          <m:r>
                            <a:rPr lang="en-US" sz="2000" b="0" i="1">
                              <a:latin typeface="Cambria Math" panose="02040503050406030204" pitchFamily="18" charset="0"/>
                            </a:rPr>
                            <m:t>0.1</m:t>
                          </m:r>
                          <m:r>
                            <a:rPr lang="en-US" sz="2000" b="0" i="1">
                              <a:latin typeface="Cambria Math" panose="02040503050406030204" pitchFamily="18" charset="0"/>
                              <a:ea typeface="Cambria Math" panose="02040503050406030204" pitchFamily="18" charset="0"/>
                            </a:rPr>
                            <m:t>×$90</m:t>
                          </m:r>
                        </m:e>
                      </m:d>
                      <m:r>
                        <a:rPr lang="en-US" sz="2000" b="0" i="1">
                          <a:latin typeface="Cambria Math" panose="02040503050406030204" pitchFamily="18" charset="0"/>
                          <a:ea typeface="Cambria Math" panose="02040503050406030204" pitchFamily="18" charset="0"/>
                        </a:rPr>
                        <m:t>+</m:t>
                      </m:r>
                      <m:d>
                        <m:dPr>
                          <m:ctrlPr>
                            <a:rPr lang="en-US" sz="2000" b="0" i="1">
                              <a:latin typeface="Cambria Math" panose="02040503050406030204" pitchFamily="18" charset="0"/>
                              <a:ea typeface="Cambria Math" panose="02040503050406030204" pitchFamily="18" charset="0"/>
                            </a:rPr>
                          </m:ctrlPr>
                        </m:dPr>
                        <m:e>
                          <m:r>
                            <a:rPr lang="en-US" sz="2000" b="0" i="1">
                              <a:latin typeface="Cambria Math" panose="02040503050406030204" pitchFamily="18" charset="0"/>
                              <a:ea typeface="Cambria Math" panose="02040503050406030204" pitchFamily="18" charset="0"/>
                            </a:rPr>
                            <m:t>0.6×$20</m:t>
                          </m:r>
                        </m:e>
                      </m:d>
                      <m:r>
                        <a:rPr lang="en-US" sz="2000" b="0" i="1">
                          <a:latin typeface="Cambria Math" panose="02040503050406030204" pitchFamily="18" charset="0"/>
                          <a:ea typeface="Cambria Math" panose="02040503050406030204" pitchFamily="18" charset="0"/>
                        </a:rPr>
                        <m:t>+</m:t>
                      </m:r>
                      <m:d>
                        <m:dPr>
                          <m:ctrlPr>
                            <a:rPr lang="en-US" sz="2000" b="0" i="1">
                              <a:latin typeface="Cambria Math" panose="02040503050406030204" pitchFamily="18" charset="0"/>
                              <a:ea typeface="Cambria Math" panose="02040503050406030204" pitchFamily="18" charset="0"/>
                            </a:rPr>
                          </m:ctrlPr>
                        </m:dPr>
                        <m:e>
                          <m:r>
                            <a:rPr lang="en-US" sz="2000" b="0" i="1">
                              <a:latin typeface="Cambria Math" panose="02040503050406030204" pitchFamily="18" charset="0"/>
                              <a:ea typeface="Cambria Math" panose="02040503050406030204" pitchFamily="18" charset="0"/>
                            </a:rPr>
                            <m:t>0.3×$60</m:t>
                          </m:r>
                        </m:e>
                      </m:d>
                    </m:oMath>
                  </m:oMathPara>
                </a14:m>
                <a:endParaRPr lang="en-US" sz="2000" b="0" i="1" dirty="0">
                  <a:latin typeface="Cambria Math" panose="02040503050406030204" pitchFamily="18" charset="0"/>
                  <a:ea typeface="Cambria Math" panose="02040503050406030204" pitchFamily="18" charset="0"/>
                </a:endParaRPr>
              </a:p>
              <a:p>
                <a:pPr marL="0" lvl="1" indent="0">
                  <a:spcAft>
                    <a:spcPts val="500"/>
                  </a:spcAft>
                  <a:buNone/>
                </a:pPr>
                <a14:m>
                  <m:oMathPara xmlns:m="http://schemas.openxmlformats.org/officeDocument/2006/math">
                    <m:oMathParaPr>
                      <m:jc m:val="center"/>
                    </m:oMathParaPr>
                    <m:oMath xmlns:m="http://schemas.openxmlformats.org/officeDocument/2006/math">
                      <m:r>
                        <a:rPr lang="en-US" sz="2000" b="0" i="1">
                          <a:latin typeface="Cambria Math" panose="02040503050406030204" pitchFamily="18" charset="0"/>
                          <a:ea typeface="Cambria Math" panose="02040503050406030204" pitchFamily="18" charset="0"/>
                        </a:rPr>
                        <m:t>=9+12+18=$39.</m:t>
                      </m:r>
                    </m:oMath>
                  </m:oMathPara>
                </a14:m>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508958" y="1885278"/>
                <a:ext cx="8237955" cy="4678183"/>
              </a:xfrm>
              <a:blipFill>
                <a:blip r:embed="rId2"/>
                <a:stretch>
                  <a:fillRect l="-666"/>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12</a:t>
            </a:fld>
            <a:endParaRPr lang="en-US" sz="1000">
              <a:solidFill>
                <a:schemeClr val="tx1">
                  <a:lumMod val="50000"/>
                  <a:lumOff val="50000"/>
                </a:schemeClr>
              </a:solidFill>
            </a:endParaRPr>
          </a:p>
        </p:txBody>
      </p:sp>
    </p:spTree>
    <p:extLst>
      <p:ext uri="{BB962C8B-B14F-4D97-AF65-F5344CB8AC3E}">
        <p14:creationId xmlns:p14="http://schemas.microsoft.com/office/powerpoint/2010/main" val="1643182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6612" y="1231011"/>
            <a:ext cx="7426997" cy="4395978"/>
            <a:chOff x="1155481" y="498348"/>
            <a:chExt cx="9902663" cy="5861304"/>
          </a:xfrm>
        </p:grpSpPr>
        <p:sp>
          <p:nvSpPr>
            <p:cNvPr id="11"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txBody>
            <a:bodyPr/>
            <a:lstStyle/>
            <a:p>
              <a:endParaRPr lang="en-US"/>
            </a:p>
          </p:txBody>
        </p:sp>
        <p:sp>
          <p:nvSpPr>
            <p:cNvPr id="12" name="Oval 11">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txBody>
            <a:bodyPr/>
            <a:lstStyle/>
            <a:p>
              <a:endParaRPr lang="en-US"/>
            </a:p>
          </p:txBody>
        </p:sp>
        <p:sp>
          <p:nvSpPr>
            <p:cNvPr id="13"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txBody>
            <a:bodyPr/>
            <a:lstStyle/>
            <a:p>
              <a:endParaRPr lang="en-US"/>
            </a:p>
          </p:txBody>
        </p:sp>
      </p:grpSp>
      <p:sp>
        <p:nvSpPr>
          <p:cNvPr id="15" name="Rectangle 14">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43200"/>
            <a:ext cx="9144000"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1143000" y="2939654"/>
            <a:ext cx="6858000" cy="1035891"/>
          </a:xfrm>
        </p:spPr>
        <p:txBody>
          <a:bodyPr vert="horz" lIns="91440" tIns="45720" rIns="91440" bIns="45720" rtlCol="0" anchor="ctr">
            <a:normAutofit/>
          </a:bodyPr>
          <a:lstStyle/>
          <a:p>
            <a:pPr algn="ctr"/>
            <a:r>
              <a:rPr lang="en-US" sz="3000" b="1" kern="1200">
                <a:solidFill>
                  <a:schemeClr val="bg2"/>
                </a:solidFill>
                <a:latin typeface="+mj-lt"/>
                <a:ea typeface="+mj-ea"/>
                <a:cs typeface="+mj-cs"/>
              </a:rPr>
              <a:t>Variance and Standard Deviation</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a:xfrm>
            <a:off x="3028950" y="6356351"/>
            <a:ext cx="3086100" cy="365125"/>
          </a:xfrm>
        </p:spPr>
        <p:txBody>
          <a:bodyPr vert="horz" lIns="91440" tIns="45720" rIns="91440" bIns="45720" rtlCol="0" anchor="ctr">
            <a:normAutofit/>
          </a:bodyPr>
          <a:lstStyle/>
          <a:p>
            <a:pPr defTabSz="914400">
              <a:spcAft>
                <a:spcPts val="600"/>
              </a:spcAft>
            </a:pPr>
            <a:r>
              <a:rPr lang="en-US" kern="1200">
                <a:solidFill>
                  <a:schemeClr val="tx1"/>
                </a:solidFill>
                <a:latin typeface="+mn-lt"/>
                <a:ea typeface="+mn-ea"/>
                <a:cs typeface="+mn-cs"/>
              </a:rPr>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6457950" y="6356351"/>
            <a:ext cx="2057400" cy="365125"/>
          </a:xfrm>
        </p:spPr>
        <p:txBody>
          <a:bodyPr vert="horz" lIns="91440" tIns="45720" rIns="91440" bIns="45720" rtlCol="0" anchor="ctr">
            <a:normAutofit/>
          </a:bodyPr>
          <a:lstStyle/>
          <a:p>
            <a:pPr defTabSz="914400">
              <a:spcAft>
                <a:spcPts val="600"/>
              </a:spcAft>
            </a:pPr>
            <a:fld id="{2A17F1C3-D8CF-D841-A262-BC1128EB65E3}" type="slidenum">
              <a:rPr lang="en-US">
                <a:solidFill>
                  <a:schemeClr val="tx1"/>
                </a:solidFill>
              </a:rPr>
              <a:pPr defTabSz="914400">
                <a:spcAft>
                  <a:spcPts val="600"/>
                </a:spcAft>
              </a:pPr>
              <a:t>13</a:t>
            </a:fld>
            <a:endParaRPr lang="en-US">
              <a:solidFill>
                <a:schemeClr val="tx1"/>
              </a:solidFill>
            </a:endParaRPr>
          </a:p>
        </p:txBody>
      </p:sp>
    </p:spTree>
    <p:extLst>
      <p:ext uri="{BB962C8B-B14F-4D97-AF65-F5344CB8AC3E}">
        <p14:creationId xmlns:p14="http://schemas.microsoft.com/office/powerpoint/2010/main" val="339711804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53581" y="237227"/>
            <a:ext cx="3264837" cy="1474666"/>
          </a:xfrm>
        </p:spPr>
        <p:txBody>
          <a:bodyPr anchor="b">
            <a:normAutofit/>
          </a:bodyPr>
          <a:lstStyle/>
          <a:p>
            <a:pPr algn="ctr"/>
            <a:r>
              <a:rPr lang="en-US" sz="4000" dirty="0">
                <a:solidFill>
                  <a:srgbClr val="595959"/>
                </a:solidFill>
              </a:rPr>
              <a:t>Variance</a:t>
            </a:r>
          </a:p>
        </p:txBody>
      </p:sp>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293298" y="2447336"/>
            <a:ext cx="4162433" cy="3909013"/>
          </a:xfrm>
        </p:spPr>
        <p:txBody>
          <a:bodyPr anchor="t">
            <a:normAutofit/>
          </a:bodyPr>
          <a:lstStyle/>
          <a:p>
            <a:pPr>
              <a:spcAft>
                <a:spcPts val="500"/>
              </a:spcAft>
            </a:pPr>
            <a:r>
              <a:rPr lang="en-US" sz="2000" dirty="0">
                <a:solidFill>
                  <a:srgbClr val="595959"/>
                </a:solidFill>
              </a:rPr>
              <a:t>The EV informs about the expected payoff of a lottery, but it does not measure how risky a lottery is.</a:t>
            </a:r>
          </a:p>
          <a:p>
            <a:pPr>
              <a:spcAft>
                <a:spcPts val="500"/>
              </a:spcAft>
            </a:pPr>
            <a:r>
              <a:rPr lang="en-US" sz="2000" dirty="0">
                <a:solidFill>
                  <a:srgbClr val="595959"/>
                </a:solidFill>
              </a:rPr>
              <a:t>We can find different lotteries with same EV but with different levels of riskiness:</a:t>
            </a:r>
          </a:p>
          <a:p>
            <a:pPr marL="0" indent="0">
              <a:spcAft>
                <a:spcPts val="500"/>
              </a:spcAft>
              <a:buNone/>
            </a:pPr>
            <a:endParaRPr lang="en-US" sz="2000" dirty="0">
              <a:solidFill>
                <a:srgbClr val="595959"/>
              </a:solidFill>
            </a:endParaRPr>
          </a:p>
          <a:p>
            <a:pPr>
              <a:spcAft>
                <a:spcPts val="500"/>
              </a:spcAft>
            </a:pPr>
            <a:r>
              <a:rPr lang="en-US" sz="2000" dirty="0">
                <a:solidFill>
                  <a:srgbClr val="595959"/>
                </a:solidFill>
              </a:rPr>
              <a:t>One measure of the riskiness of a lottery is its variance.</a:t>
            </a:r>
          </a:p>
          <a:p>
            <a:pPr marL="0" indent="0">
              <a:spcAft>
                <a:spcPts val="500"/>
              </a:spcAft>
              <a:buNone/>
            </a:pPr>
            <a:endParaRPr lang="en-US" sz="2000" dirty="0">
              <a:solidFill>
                <a:srgbClr val="595959"/>
              </a:solidFill>
            </a:endParaRPr>
          </a:p>
          <a:p>
            <a:pPr>
              <a:spcAft>
                <a:spcPts val="500"/>
              </a:spcAft>
            </a:pPr>
            <a:endParaRPr lang="en-US" sz="2000" dirty="0">
              <a:solidFill>
                <a:srgbClr val="595959"/>
              </a:solidFill>
            </a:endParaRP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885432" y="6356350"/>
            <a:ext cx="2057400" cy="365125"/>
          </a:xfrm>
        </p:spPr>
        <p:txBody>
          <a:bodyPr>
            <a:normAutofit/>
          </a:bodyPr>
          <a:lstStyle/>
          <a:p>
            <a:pPr>
              <a:spcAft>
                <a:spcPts val="600"/>
              </a:spcAft>
            </a:pPr>
            <a:fld id="{2A17F1C3-D8CF-D841-A262-BC1128EB65E3}" type="slidenum">
              <a:rPr lang="en-US" sz="800"/>
              <a:pPr>
                <a:spcAft>
                  <a:spcPts val="600"/>
                </a:spcAft>
              </a:pPr>
              <a:t>14</a:t>
            </a:fld>
            <a:endParaRPr lang="en-US" sz="800"/>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CCCE6D75-5AAE-EB43-B892-203859839867}"/>
                  </a:ext>
                </a:extLst>
              </p:cNvPr>
              <p:cNvGraphicFramePr>
                <a:graphicFrameLocks noGrp="1"/>
              </p:cNvGraphicFramePr>
              <p:nvPr>
                <p:extLst>
                  <p:ext uri="{D42A27DB-BD31-4B8C-83A1-F6EECF244321}">
                    <p14:modId xmlns:p14="http://schemas.microsoft.com/office/powerpoint/2010/main" val="874425408"/>
                  </p:ext>
                </p:extLst>
              </p:nvPr>
            </p:nvGraphicFramePr>
            <p:xfrm>
              <a:off x="4656899" y="2096219"/>
              <a:ext cx="4402202" cy="3071004"/>
            </p:xfrm>
            <a:graphic>
              <a:graphicData uri="http://schemas.openxmlformats.org/drawingml/2006/table">
                <a:tbl>
                  <a:tblPr firstRow="1" bandRow="1">
                    <a:tableStyleId>{5C22544A-7EE6-4342-B048-85BDC9FD1C3A}</a:tableStyleId>
                  </a:tblPr>
                  <a:tblGrid>
                    <a:gridCol w="1000081">
                      <a:extLst>
                        <a:ext uri="{9D8B030D-6E8A-4147-A177-3AD203B41FA5}">
                          <a16:colId xmlns:a16="http://schemas.microsoft.com/office/drawing/2014/main" val="1890469285"/>
                        </a:ext>
                      </a:extLst>
                    </a:gridCol>
                    <a:gridCol w="996242">
                      <a:extLst>
                        <a:ext uri="{9D8B030D-6E8A-4147-A177-3AD203B41FA5}">
                          <a16:colId xmlns:a16="http://schemas.microsoft.com/office/drawing/2014/main" val="1940939854"/>
                        </a:ext>
                      </a:extLst>
                    </a:gridCol>
                    <a:gridCol w="1011600">
                      <a:extLst>
                        <a:ext uri="{9D8B030D-6E8A-4147-A177-3AD203B41FA5}">
                          <a16:colId xmlns:a16="http://schemas.microsoft.com/office/drawing/2014/main" val="3706554565"/>
                        </a:ext>
                      </a:extLst>
                    </a:gridCol>
                    <a:gridCol w="1394279">
                      <a:extLst>
                        <a:ext uri="{9D8B030D-6E8A-4147-A177-3AD203B41FA5}">
                          <a16:colId xmlns:a16="http://schemas.microsoft.com/office/drawing/2014/main" val="1670292824"/>
                        </a:ext>
                      </a:extLst>
                    </a:gridCol>
                  </a:tblGrid>
                  <a:tr h="580473">
                    <a:tc>
                      <a:txBody>
                        <a:bodyPr/>
                        <a:lstStyle/>
                        <a:p>
                          <a:pPr algn="ctr"/>
                          <a:endParaRPr lang="en-US" sz="1600" b="0">
                            <a:solidFill>
                              <a:schemeClr val="tx1"/>
                            </a:solidFill>
                          </a:endParaRP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Outcomes</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Probability</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Expected Value</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856636"/>
                      </a:ext>
                    </a:extLst>
                  </a:tr>
                  <a:tr h="1371941">
                    <a:tc>
                      <a:txBody>
                        <a:bodyPr/>
                        <a:lstStyle/>
                        <a:p>
                          <a:pPr algn="ctr"/>
                          <a:r>
                            <a:rPr lang="en-US" sz="1600" b="0">
                              <a:solidFill>
                                <a:schemeClr val="tx1"/>
                              </a:solidFill>
                            </a:rPr>
                            <a:t>Lottery 1</a:t>
                          </a:r>
                        </a:p>
                        <a:p>
                          <a:pPr algn="ctr"/>
                          <a:r>
                            <a:rPr lang="en-US" sz="1050" b="0">
                              <a:solidFill>
                                <a:schemeClr val="tx1"/>
                              </a:solidFill>
                            </a:rPr>
                            <a:t>(</a:t>
                          </a:r>
                          <a:r>
                            <a:rPr lang="en-US" sz="1050" b="0" i="1">
                              <a:solidFill>
                                <a:schemeClr val="tx1"/>
                              </a:solidFill>
                            </a:rPr>
                            <a:t>Example 6.1</a:t>
                          </a:r>
                          <a:r>
                            <a:rPr lang="en-US" sz="1050" b="0">
                              <a:solidFill>
                                <a:schemeClr val="tx1"/>
                              </a:solidFill>
                            </a:rPr>
                            <a:t>)</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r>
                                <a:rPr lang="en-US" sz="1600" b="0" i="1" dirty="0" smtClean="0">
                                  <a:solidFill>
                                    <a:schemeClr val="tx1"/>
                                  </a:solidFill>
                                  <a:latin typeface="Cambria Math" panose="02040503050406030204" pitchFamily="18" charset="0"/>
                                </a:rPr>
                                <m:t>𝐴</m:t>
                              </m:r>
                            </m:oMath>
                          </a14:m>
                          <a:r>
                            <a:rPr lang="en-US" sz="1600" b="0">
                              <a:solidFill>
                                <a:schemeClr val="tx1"/>
                              </a:solidFill>
                            </a:rPr>
                            <a:t> ($90)</a:t>
                          </a:r>
                        </a:p>
                        <a:p>
                          <a:pPr algn="ctr"/>
                          <a14:m>
                            <m:oMath xmlns:m="http://schemas.openxmlformats.org/officeDocument/2006/math">
                              <m:r>
                                <a:rPr lang="en-US" sz="1600" b="0" i="1" dirty="0" smtClean="0">
                                  <a:solidFill>
                                    <a:schemeClr val="tx1"/>
                                  </a:solidFill>
                                  <a:latin typeface="Cambria Math" panose="02040503050406030204" pitchFamily="18" charset="0"/>
                                </a:rPr>
                                <m:t>𝐵</m:t>
                              </m:r>
                            </m:oMath>
                          </a14:m>
                          <a:r>
                            <a:rPr lang="en-US" sz="1600" b="0">
                              <a:solidFill>
                                <a:schemeClr val="tx1"/>
                              </a:solidFill>
                            </a:rPr>
                            <a:t> ($20)</a:t>
                          </a:r>
                        </a:p>
                        <a:p>
                          <a:pPr algn="ctr"/>
                          <a14:m>
                            <m:oMath xmlns:m="http://schemas.openxmlformats.org/officeDocument/2006/math">
                              <m:r>
                                <a:rPr lang="en-US" sz="1600" b="0" i="1" dirty="0" smtClean="0">
                                  <a:solidFill>
                                    <a:schemeClr val="tx1"/>
                                  </a:solidFill>
                                  <a:latin typeface="Cambria Math" panose="02040503050406030204" pitchFamily="18" charset="0"/>
                                </a:rPr>
                                <m:t>𝐶</m:t>
                              </m:r>
                            </m:oMath>
                          </a14:m>
                          <a:r>
                            <a:rPr lang="en-US" sz="1600" b="0">
                              <a:solidFill>
                                <a:schemeClr val="tx1"/>
                              </a:solidFill>
                            </a:rPr>
                            <a:t> ($60)</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10%</a:t>
                          </a:r>
                        </a:p>
                        <a:p>
                          <a:pPr algn="ctr"/>
                          <a:r>
                            <a:rPr lang="en-US" sz="1600" b="0">
                              <a:solidFill>
                                <a:schemeClr val="tx1"/>
                              </a:solidFill>
                            </a:rPr>
                            <a:t>60%</a:t>
                          </a:r>
                        </a:p>
                        <a:p>
                          <a:pPr algn="ctr"/>
                          <a:r>
                            <a:rPr lang="en-US" sz="1600" b="0">
                              <a:solidFill>
                                <a:schemeClr val="tx1"/>
                              </a:solidFill>
                            </a:rPr>
                            <a:t>30%</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600" b="0" i="1" smtClean="0">
                                    <a:solidFill>
                                      <a:schemeClr val="tx1"/>
                                    </a:solidFill>
                                    <a:latin typeface="Cambria Math" panose="02040503050406030204" pitchFamily="18" charset="0"/>
                                  </a:rPr>
                                  <m:t>𝐸𝑉</m:t>
                                </m:r>
                                <m:r>
                                  <a:rPr lang="en-US" sz="1600" b="0" i="1" smtClean="0">
                                    <a:solidFill>
                                      <a:schemeClr val="tx1"/>
                                    </a:solidFill>
                                    <a:latin typeface="Cambria Math" panose="02040503050406030204" pitchFamily="18" charset="0"/>
                                  </a:rPr>
                                  <m:t>=</m:t>
                                </m:r>
                                <m:d>
                                  <m:dPr>
                                    <m:ctrlPr>
                                      <a:rPr lang="en-US" sz="1600" b="0" i="1" smtClean="0">
                                        <a:solidFill>
                                          <a:schemeClr val="tx1"/>
                                        </a:solidFill>
                                        <a:latin typeface="Cambria Math" panose="02040503050406030204" pitchFamily="18" charset="0"/>
                                      </a:rPr>
                                    </m:ctrlPr>
                                  </m:dPr>
                                  <m:e>
                                    <m:r>
                                      <a:rPr lang="en-US" sz="1600" b="0" i="1" smtClean="0">
                                        <a:solidFill>
                                          <a:schemeClr val="tx1"/>
                                        </a:solidFill>
                                        <a:latin typeface="Cambria Math" panose="02040503050406030204" pitchFamily="18" charset="0"/>
                                      </a:rPr>
                                      <m:t>0.1</m:t>
                                    </m:r>
                                    <m:r>
                                      <a:rPr lang="en-US" sz="1600" b="0" i="1" smtClean="0">
                                        <a:solidFill>
                                          <a:schemeClr val="tx1"/>
                                        </a:solidFill>
                                        <a:latin typeface="Cambria Math" panose="02040503050406030204" pitchFamily="18" charset="0"/>
                                        <a:ea typeface="Cambria Math" panose="02040503050406030204" pitchFamily="18" charset="0"/>
                                      </a:rPr>
                                      <m:t>×$90</m:t>
                                    </m:r>
                                  </m:e>
                                </m:d>
                                <m:r>
                                  <a:rPr lang="en-US" sz="1600" b="0" i="1" smtClean="0">
                                    <a:solidFill>
                                      <a:schemeClr val="tx1"/>
                                    </a:solidFill>
                                    <a:latin typeface="Cambria Math" panose="02040503050406030204" pitchFamily="18" charset="0"/>
                                    <a:ea typeface="Cambria Math" panose="02040503050406030204" pitchFamily="18" charset="0"/>
                                  </a:rPr>
                                  <m:t>+</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0.6×$20</m:t>
                                    </m:r>
                                  </m:e>
                                </m:d>
                                <m:r>
                                  <a:rPr lang="en-US" sz="1600" b="0" i="1" smtClean="0">
                                    <a:solidFill>
                                      <a:schemeClr val="tx1"/>
                                    </a:solidFill>
                                    <a:latin typeface="Cambria Math" panose="02040503050406030204" pitchFamily="18" charset="0"/>
                                    <a:ea typeface="Cambria Math" panose="02040503050406030204" pitchFamily="18" charset="0"/>
                                  </a:rPr>
                                  <m:t>+</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0.3×$60</m:t>
                                    </m:r>
                                  </m:e>
                                </m:d>
                              </m:oMath>
                            </m:oMathPara>
                          </a14:m>
                          <a:endParaRPr lang="en-US" sz="1600" b="0">
                            <a:solidFill>
                              <a:schemeClr val="tx1"/>
                            </a:solidFill>
                          </a:endParaRPr>
                        </a:p>
                        <a:p>
                          <a:pPr marL="34290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600" b="0" i="1" smtClean="0">
                                    <a:solidFill>
                                      <a:schemeClr val="tx1"/>
                                    </a:solidFill>
                                    <a:latin typeface="Cambria Math" panose="02040503050406030204" pitchFamily="18" charset="0"/>
                                  </a:rPr>
                                  <m:t>=$39.</m:t>
                                </m:r>
                              </m:oMath>
                            </m:oMathPara>
                          </a14:m>
                          <a:endParaRPr lang="en-US" sz="1600" b="0">
                            <a:solidFill>
                              <a:schemeClr val="tx1"/>
                            </a:solidFill>
                          </a:endParaRP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3891502"/>
                      </a:ext>
                    </a:extLst>
                  </a:tr>
                  <a:tr h="1118590">
                    <a:tc>
                      <a:txBody>
                        <a:bodyPr/>
                        <a:lstStyle/>
                        <a:p>
                          <a:pPr algn="ctr"/>
                          <a:r>
                            <a:rPr lang="en-US" sz="1600" b="0">
                              <a:solidFill>
                                <a:schemeClr val="tx1"/>
                              </a:solidFill>
                            </a:rPr>
                            <a:t>Lottery 2</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 xmlns:m="http://schemas.openxmlformats.org/officeDocument/2006/math">
                              <m:r>
                                <a:rPr lang="en-US" sz="1600" b="0" i="1" dirty="0" smtClean="0">
                                  <a:solidFill>
                                    <a:schemeClr val="tx1"/>
                                  </a:solidFill>
                                  <a:latin typeface="Cambria Math" panose="02040503050406030204" pitchFamily="18" charset="0"/>
                                </a:rPr>
                                <m:t>𝑎</m:t>
                              </m:r>
                            </m:oMath>
                          </a14:m>
                          <a:r>
                            <a:rPr lang="en-US" sz="1600" b="0">
                              <a:solidFill>
                                <a:schemeClr val="tx1"/>
                              </a:solidFill>
                            </a:rPr>
                            <a:t> ($30)</a:t>
                          </a:r>
                        </a:p>
                        <a:p>
                          <a:pPr algn="ctr"/>
                          <a14:m>
                            <m:oMath xmlns:m="http://schemas.openxmlformats.org/officeDocument/2006/math">
                              <m:r>
                                <a:rPr lang="en-US" sz="1600" b="0" i="1" dirty="0" smtClean="0">
                                  <a:solidFill>
                                    <a:schemeClr val="tx1"/>
                                  </a:solidFill>
                                  <a:latin typeface="Cambria Math" panose="02040503050406030204" pitchFamily="18" charset="0"/>
                                </a:rPr>
                                <m:t>𝑏</m:t>
                              </m:r>
                            </m:oMath>
                          </a14:m>
                          <a:r>
                            <a:rPr lang="en-US" sz="1600" b="0">
                              <a:solidFill>
                                <a:schemeClr val="tx1"/>
                              </a:solidFill>
                            </a:rPr>
                            <a:t> ($48)</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50%</a:t>
                          </a:r>
                        </a:p>
                        <a:p>
                          <a:pPr algn="ctr"/>
                          <a:r>
                            <a:rPr lang="en-US" sz="1600" b="0">
                              <a:solidFill>
                                <a:schemeClr val="tx1"/>
                              </a:solidFill>
                            </a:rPr>
                            <a:t>50%</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600" b="0" i="1" smtClean="0">
                                    <a:solidFill>
                                      <a:schemeClr val="tx1"/>
                                    </a:solidFill>
                                    <a:latin typeface="Cambria Math" panose="02040503050406030204" pitchFamily="18" charset="0"/>
                                  </a:rPr>
                                  <m:t>𝐸𝑉</m:t>
                                </m:r>
                                <m:r>
                                  <a:rPr lang="en-US" sz="1600" b="0" i="1" smtClean="0">
                                    <a:solidFill>
                                      <a:schemeClr val="tx1"/>
                                    </a:solidFill>
                                    <a:latin typeface="Cambria Math" panose="02040503050406030204" pitchFamily="18" charset="0"/>
                                  </a:rPr>
                                  <m:t>=</m:t>
                                </m:r>
                                <m:d>
                                  <m:dPr>
                                    <m:ctrlPr>
                                      <a:rPr lang="en-US" sz="1600" b="0" i="1" smtClean="0">
                                        <a:solidFill>
                                          <a:schemeClr val="tx1"/>
                                        </a:solidFill>
                                        <a:latin typeface="Cambria Math" panose="02040503050406030204" pitchFamily="18" charset="0"/>
                                      </a:rPr>
                                    </m:ctrlPr>
                                  </m:dPr>
                                  <m:e>
                                    <m:r>
                                      <a:rPr lang="en-US" sz="1600" b="0" i="1" smtClean="0">
                                        <a:solidFill>
                                          <a:schemeClr val="tx1"/>
                                        </a:solidFill>
                                        <a:latin typeface="Cambria Math" panose="02040503050406030204" pitchFamily="18" charset="0"/>
                                      </a:rPr>
                                      <m:t>0.5</m:t>
                                    </m:r>
                                    <m:r>
                                      <a:rPr lang="en-US" sz="1600" b="0" i="1" smtClean="0">
                                        <a:solidFill>
                                          <a:schemeClr val="tx1"/>
                                        </a:solidFill>
                                        <a:latin typeface="Cambria Math" panose="02040503050406030204" pitchFamily="18" charset="0"/>
                                        <a:ea typeface="Cambria Math" panose="02040503050406030204" pitchFamily="18" charset="0"/>
                                      </a:rPr>
                                      <m:t>×$30</m:t>
                                    </m:r>
                                  </m:e>
                                </m:d>
                                <m:r>
                                  <a:rPr lang="en-US" sz="1600" b="0" i="1" smtClean="0">
                                    <a:solidFill>
                                      <a:schemeClr val="tx1"/>
                                    </a:solidFill>
                                    <a:latin typeface="Cambria Math" panose="02040503050406030204" pitchFamily="18" charset="0"/>
                                    <a:ea typeface="Cambria Math" panose="02040503050406030204" pitchFamily="18" charset="0"/>
                                  </a:rPr>
                                  <m:t>+</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0.5×$84</m:t>
                                    </m:r>
                                  </m:e>
                                </m:d>
                              </m:oMath>
                            </m:oMathPara>
                          </a14:m>
                          <a:endParaRPr lang="en-US" sz="1600" b="0" dirty="0">
                            <a:solidFill>
                              <a:schemeClr val="tx1"/>
                            </a:solidFill>
                          </a:endParaRPr>
                        </a:p>
                        <a:p>
                          <a:pPr marL="34290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sz="1600" b="0" i="1" smtClean="0">
                                    <a:solidFill>
                                      <a:schemeClr val="tx1"/>
                                    </a:solidFill>
                                    <a:latin typeface="Cambria Math" panose="02040503050406030204" pitchFamily="18" charset="0"/>
                                  </a:rPr>
                                  <m:t>=$39.</m:t>
                                </m:r>
                              </m:oMath>
                            </m:oMathPara>
                          </a14:m>
                          <a:endParaRPr lang="en-US" sz="1600" b="0" dirty="0">
                            <a:solidFill>
                              <a:schemeClr val="tx1"/>
                            </a:solidFill>
                          </a:endParaRP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4424104"/>
                      </a:ext>
                    </a:extLst>
                  </a:tr>
                </a:tbl>
              </a:graphicData>
            </a:graphic>
          </p:graphicFrame>
        </mc:Choice>
        <mc:Fallback xmlns="">
          <p:graphicFrame>
            <p:nvGraphicFramePr>
              <p:cNvPr id="6" name="Table 5">
                <a:extLst>
                  <a:ext uri="{FF2B5EF4-FFF2-40B4-BE49-F238E27FC236}">
                    <a16:creationId xmlns:a16="http://schemas.microsoft.com/office/drawing/2014/main" id="{CCCE6D75-5AAE-EB43-B892-203859839867}"/>
                  </a:ext>
                </a:extLst>
              </p:cNvPr>
              <p:cNvGraphicFramePr>
                <a:graphicFrameLocks noGrp="1"/>
              </p:cNvGraphicFramePr>
              <p:nvPr>
                <p:extLst>
                  <p:ext uri="{D42A27DB-BD31-4B8C-83A1-F6EECF244321}">
                    <p14:modId xmlns:p14="http://schemas.microsoft.com/office/powerpoint/2010/main" val="874425408"/>
                  </p:ext>
                </p:extLst>
              </p:nvPr>
            </p:nvGraphicFramePr>
            <p:xfrm>
              <a:off x="4656899" y="2096219"/>
              <a:ext cx="4402202" cy="3071004"/>
            </p:xfrm>
            <a:graphic>
              <a:graphicData uri="http://schemas.openxmlformats.org/drawingml/2006/table">
                <a:tbl>
                  <a:tblPr firstRow="1" bandRow="1">
                    <a:tableStyleId>{5C22544A-7EE6-4342-B048-85BDC9FD1C3A}</a:tableStyleId>
                  </a:tblPr>
                  <a:tblGrid>
                    <a:gridCol w="1000081">
                      <a:extLst>
                        <a:ext uri="{9D8B030D-6E8A-4147-A177-3AD203B41FA5}">
                          <a16:colId xmlns:a16="http://schemas.microsoft.com/office/drawing/2014/main" val="1890469285"/>
                        </a:ext>
                      </a:extLst>
                    </a:gridCol>
                    <a:gridCol w="996242">
                      <a:extLst>
                        <a:ext uri="{9D8B030D-6E8A-4147-A177-3AD203B41FA5}">
                          <a16:colId xmlns:a16="http://schemas.microsoft.com/office/drawing/2014/main" val="1940939854"/>
                        </a:ext>
                      </a:extLst>
                    </a:gridCol>
                    <a:gridCol w="1011600">
                      <a:extLst>
                        <a:ext uri="{9D8B030D-6E8A-4147-A177-3AD203B41FA5}">
                          <a16:colId xmlns:a16="http://schemas.microsoft.com/office/drawing/2014/main" val="3706554565"/>
                        </a:ext>
                      </a:extLst>
                    </a:gridCol>
                    <a:gridCol w="1394279">
                      <a:extLst>
                        <a:ext uri="{9D8B030D-6E8A-4147-A177-3AD203B41FA5}">
                          <a16:colId xmlns:a16="http://schemas.microsoft.com/office/drawing/2014/main" val="1670292824"/>
                        </a:ext>
                      </a:extLst>
                    </a:gridCol>
                  </a:tblGrid>
                  <a:tr h="580473">
                    <a:tc>
                      <a:txBody>
                        <a:bodyPr/>
                        <a:lstStyle/>
                        <a:p>
                          <a:pPr algn="ctr"/>
                          <a:endParaRPr lang="en-US" sz="1600" b="0">
                            <a:solidFill>
                              <a:schemeClr val="tx1"/>
                            </a:solidFill>
                          </a:endParaRP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Outcomes</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Probability</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a:solidFill>
                                <a:schemeClr val="tx1"/>
                              </a:solidFill>
                            </a:rPr>
                            <a:t>Expected Value</a:t>
                          </a:r>
                        </a:p>
                      </a:txBody>
                      <a:tcPr marL="60249" marR="60249" marT="30125" marB="30125">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856636"/>
                      </a:ext>
                    </a:extLst>
                  </a:tr>
                  <a:tr h="1371941">
                    <a:tc>
                      <a:txBody>
                        <a:bodyPr/>
                        <a:lstStyle/>
                        <a:p>
                          <a:pPr algn="ctr"/>
                          <a:r>
                            <a:rPr lang="en-US" sz="1600" b="0">
                              <a:solidFill>
                                <a:schemeClr val="tx1"/>
                              </a:solidFill>
                            </a:rPr>
                            <a:t>Lottery 1</a:t>
                          </a:r>
                        </a:p>
                        <a:p>
                          <a:pPr algn="ctr"/>
                          <a:r>
                            <a:rPr lang="en-US" sz="1050" b="0">
                              <a:solidFill>
                                <a:schemeClr val="tx1"/>
                              </a:solidFill>
                            </a:rPr>
                            <a:t>(</a:t>
                          </a:r>
                          <a:r>
                            <a:rPr lang="en-US" sz="1050" b="0" i="1">
                              <a:solidFill>
                                <a:schemeClr val="tx1"/>
                              </a:solidFill>
                            </a:rPr>
                            <a:t>Example 6.1</a:t>
                          </a:r>
                          <a:r>
                            <a:rPr lang="en-US" sz="1050" b="0">
                              <a:solidFill>
                                <a:schemeClr val="tx1"/>
                              </a:solidFill>
                            </a:rPr>
                            <a:t>)</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610" t="-44248" r="-242683" b="-82301"/>
                          </a:stretch>
                        </a:blipFill>
                      </a:tcPr>
                    </a:tc>
                    <a:tc>
                      <a:txBody>
                        <a:bodyPr/>
                        <a:lstStyle/>
                        <a:p>
                          <a:pPr algn="ctr"/>
                          <a:r>
                            <a:rPr lang="en-US" sz="1600" b="0">
                              <a:solidFill>
                                <a:schemeClr val="tx1"/>
                              </a:solidFill>
                            </a:rPr>
                            <a:t>10%</a:t>
                          </a:r>
                        </a:p>
                        <a:p>
                          <a:pPr algn="ctr"/>
                          <a:r>
                            <a:rPr lang="en-US" sz="1600" b="0">
                              <a:solidFill>
                                <a:schemeClr val="tx1"/>
                              </a:solidFill>
                            </a:rPr>
                            <a:t>60%</a:t>
                          </a:r>
                        </a:p>
                        <a:p>
                          <a:pPr algn="ctr"/>
                          <a:r>
                            <a:rPr lang="en-US" sz="1600" b="0">
                              <a:solidFill>
                                <a:schemeClr val="tx1"/>
                              </a:solidFill>
                            </a:rPr>
                            <a:t>30%</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6594" t="-44248" r="-873" b="-82301"/>
                          </a:stretch>
                        </a:blipFill>
                      </a:tcPr>
                    </a:tc>
                    <a:extLst>
                      <a:ext uri="{0D108BD9-81ED-4DB2-BD59-A6C34878D82A}">
                        <a16:rowId xmlns:a16="http://schemas.microsoft.com/office/drawing/2014/main" val="1063891502"/>
                      </a:ext>
                    </a:extLst>
                  </a:tr>
                  <a:tr h="1118590">
                    <a:tc>
                      <a:txBody>
                        <a:bodyPr/>
                        <a:lstStyle/>
                        <a:p>
                          <a:pPr algn="ctr"/>
                          <a:r>
                            <a:rPr lang="en-US" sz="1600" b="0">
                              <a:solidFill>
                                <a:schemeClr val="tx1"/>
                              </a:solidFill>
                            </a:rPr>
                            <a:t>Lottery 2</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610" t="-177174" r="-242683" b="-1087"/>
                          </a:stretch>
                        </a:blipFill>
                      </a:tcPr>
                    </a:tc>
                    <a:tc>
                      <a:txBody>
                        <a:bodyPr/>
                        <a:lstStyle/>
                        <a:p>
                          <a:pPr algn="ctr"/>
                          <a:r>
                            <a:rPr lang="en-US" sz="1600" b="0">
                              <a:solidFill>
                                <a:schemeClr val="tx1"/>
                              </a:solidFill>
                            </a:rPr>
                            <a:t>50%</a:t>
                          </a:r>
                        </a:p>
                        <a:p>
                          <a:pPr algn="ctr"/>
                          <a:r>
                            <a:rPr lang="en-US" sz="1600" b="0">
                              <a:solidFill>
                                <a:schemeClr val="tx1"/>
                              </a:solidFill>
                            </a:rPr>
                            <a:t>50%</a:t>
                          </a:r>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marL="60249" marR="60249" marT="30125" marB="301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16594" t="-177174" r="-873" b="-1087"/>
                          </a:stretch>
                        </a:blipFill>
                      </a:tcPr>
                    </a:tc>
                    <a:extLst>
                      <a:ext uri="{0D108BD9-81ED-4DB2-BD59-A6C34878D82A}">
                        <a16:rowId xmlns:a16="http://schemas.microsoft.com/office/drawing/2014/main" val="2064424104"/>
                      </a:ext>
                    </a:extLst>
                  </a:tr>
                </a:tbl>
              </a:graphicData>
            </a:graphic>
          </p:graphicFrame>
        </mc:Fallback>
      </mc:AlternateContent>
    </p:spTree>
    <p:extLst>
      <p:ext uri="{BB962C8B-B14F-4D97-AF65-F5344CB8AC3E}">
        <p14:creationId xmlns:p14="http://schemas.microsoft.com/office/powerpoint/2010/main" val="1778388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900131"/>
          </a:xfrm>
        </p:spPr>
        <p:txBody>
          <a:bodyPr anchor="t">
            <a:normAutofit/>
          </a:bodyPr>
          <a:lstStyle/>
          <a:p>
            <a:r>
              <a:rPr lang="en-US" sz="3500">
                <a:solidFill>
                  <a:schemeClr val="bg1"/>
                </a:solidFill>
              </a:rPr>
              <a:t>Variance</a:t>
            </a:r>
          </a:p>
        </p:txBody>
      </p:sp>
      <p:sp>
        <p:nvSpPr>
          <p:cNvPr id="12" name="Rectangle 11">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531404" y="6514232"/>
            <a:ext cx="504718" cy="343768"/>
          </a:xfrm>
        </p:spPr>
        <p:txBody>
          <a:bodyPr anchor="ctr">
            <a:normAutofit/>
          </a:bodyPr>
          <a:lstStyle/>
          <a:p>
            <a:pPr algn="ctr">
              <a:spcAft>
                <a:spcPts val="600"/>
              </a:spcAft>
            </a:pPr>
            <a:fld id="{2A17F1C3-D8CF-D841-A262-BC1128EB65E3}" type="slidenum">
              <a:rPr lang="en-US">
                <a:solidFill>
                  <a:schemeClr val="tx1"/>
                </a:solidFill>
              </a:rPr>
              <a:pPr algn="ctr">
                <a:spcAft>
                  <a:spcPts val="600"/>
                </a:spcAft>
              </a:pPr>
              <a:t>15</a:t>
            </a:fld>
            <a:endParaRPr lang="en-US" dirty="0">
              <a:solidFill>
                <a:schemeClr val="tx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866661" y="2217343"/>
                <a:ext cx="7410669" cy="3959619"/>
              </a:xfrm>
            </p:spPr>
            <p:txBody>
              <a:bodyPr>
                <a:normAutofit/>
              </a:bodyPr>
              <a:lstStyle/>
              <a:p>
                <a:pPr>
                  <a:spcBef>
                    <a:spcPts val="500"/>
                  </a:spcBef>
                  <a:spcAft>
                    <a:spcPts val="600"/>
                  </a:spcAft>
                </a:pPr>
                <a:r>
                  <a:rPr lang="en-US" sz="2100"/>
                  <a:t>The variance (Var) is the average squared deviation of a lottery from its EV, weighting each squared deviation by the associated probability of that outcome.</a:t>
                </a:r>
              </a:p>
              <a:p>
                <a:pPr>
                  <a:spcBef>
                    <a:spcPts val="500"/>
                  </a:spcBef>
                  <a:spcAft>
                    <a:spcPts val="600"/>
                  </a:spcAft>
                </a:pPr>
                <a:r>
                  <a:rPr lang="en-US" sz="2100"/>
                  <a:t>Think about the variance sequentially:</a:t>
                </a:r>
              </a:p>
              <a:p>
                <a:pPr marL="914400" lvl="1" indent="-457200">
                  <a:spcAft>
                    <a:spcPts val="600"/>
                  </a:spcAft>
                  <a:buFont typeface="+mj-lt"/>
                  <a:buAutoNum type="arabicPeriod"/>
                </a:pPr>
                <a:r>
                  <a:rPr lang="en-US" sz="2100"/>
                  <a:t>For each possible outcome </a:t>
                </a:r>
                <a14:m>
                  <m:oMath xmlns:m="http://schemas.openxmlformats.org/officeDocument/2006/math">
                    <m:r>
                      <a:rPr lang="en-US" sz="2100" i="1">
                        <a:latin typeface="Cambria Math" panose="02040503050406030204" pitchFamily="18" charset="0"/>
                      </a:rPr>
                      <m:t>𝑥</m:t>
                    </m:r>
                  </m:oMath>
                </a14:m>
                <a:r>
                  <a:rPr lang="en-US" sz="2100"/>
                  <a:t>, compute </a:t>
                </a:r>
                <a14:m>
                  <m:oMath xmlns:m="http://schemas.openxmlformats.org/officeDocument/2006/math">
                    <m:r>
                      <a:rPr lang="en-US" sz="2100" b="0" i="1">
                        <a:latin typeface="Cambria Math" panose="02040503050406030204" pitchFamily="18" charset="0"/>
                      </a:rPr>
                      <m:t>𝑥</m:t>
                    </m:r>
                    <m:r>
                      <a:rPr lang="en-US" sz="2100" b="0" i="1">
                        <a:latin typeface="Cambria Math" panose="02040503050406030204" pitchFamily="18" charset="0"/>
                      </a:rPr>
                      <m:t>−</m:t>
                    </m:r>
                    <m:r>
                      <a:rPr lang="en-US" sz="2100" b="0" i="1">
                        <a:latin typeface="Cambria Math" panose="02040503050406030204" pitchFamily="18" charset="0"/>
                      </a:rPr>
                      <m:t>𝐸𝑉</m:t>
                    </m:r>
                  </m:oMath>
                </a14:m>
                <a:r>
                  <a:rPr lang="en-US" sz="2100"/>
                  <a:t>:</a:t>
                </a:r>
              </a:p>
              <a:p>
                <a:pPr lvl="2">
                  <a:spcBef>
                    <a:spcPts val="0"/>
                  </a:spcBef>
                  <a:spcAft>
                    <a:spcPts val="600"/>
                  </a:spcAft>
                </a:pPr>
                <a14:m>
                  <m:oMath xmlns:m="http://schemas.openxmlformats.org/officeDocument/2006/math">
                    <m:r>
                      <a:rPr lang="en-US" sz="2100" i="1">
                        <a:latin typeface="Cambria Math" panose="02040503050406030204" pitchFamily="18" charset="0"/>
                      </a:rPr>
                      <m:t>𝑥</m:t>
                    </m:r>
                    <m:r>
                      <a:rPr lang="en-US" sz="2100" i="1">
                        <a:latin typeface="Cambria Math" panose="02040503050406030204" pitchFamily="18" charset="0"/>
                      </a:rPr>
                      <m:t>−</m:t>
                    </m:r>
                    <m:r>
                      <a:rPr lang="en-US" sz="2100" i="1">
                        <a:latin typeface="Cambria Math" panose="02040503050406030204" pitchFamily="18" charset="0"/>
                      </a:rPr>
                      <m:t>𝐸𝑉</m:t>
                    </m:r>
                    <m:r>
                      <a:rPr lang="en-US" sz="2100" b="0" i="0">
                        <a:latin typeface="Cambria Math" panose="02040503050406030204" pitchFamily="18" charset="0"/>
                      </a:rPr>
                      <m:t>&gt;0</m:t>
                    </m:r>
                  </m:oMath>
                </a14:m>
                <a:r>
                  <a:rPr lang="en-US" sz="2100"/>
                  <a:t> if payoff </a:t>
                </a:r>
                <a14:m>
                  <m:oMath xmlns:m="http://schemas.openxmlformats.org/officeDocument/2006/math">
                    <m:r>
                      <a:rPr lang="en-US" sz="2100" i="1">
                        <a:latin typeface="Cambria Math" panose="02040503050406030204" pitchFamily="18" charset="0"/>
                      </a:rPr>
                      <m:t>𝑥</m:t>
                    </m:r>
                  </m:oMath>
                </a14:m>
                <a:r>
                  <a:rPr lang="en-US" sz="2100"/>
                  <a:t> satisfies </a:t>
                </a:r>
                <a14:m>
                  <m:oMath xmlns:m="http://schemas.openxmlformats.org/officeDocument/2006/math">
                    <m:r>
                      <a:rPr lang="en-US" sz="2100" b="0" i="1">
                        <a:latin typeface="Cambria Math" panose="02040503050406030204" pitchFamily="18" charset="0"/>
                      </a:rPr>
                      <m:t>𝑥</m:t>
                    </m:r>
                    <m:r>
                      <a:rPr lang="en-US" sz="2100" b="0" i="1">
                        <a:latin typeface="Cambria Math" panose="02040503050406030204" pitchFamily="18" charset="0"/>
                      </a:rPr>
                      <m:t>&gt;</m:t>
                    </m:r>
                    <m:r>
                      <a:rPr lang="en-US" sz="2100" b="0" i="1">
                        <a:latin typeface="Cambria Math" panose="02040503050406030204" pitchFamily="18" charset="0"/>
                      </a:rPr>
                      <m:t>𝐸𝑉</m:t>
                    </m:r>
                  </m:oMath>
                </a14:m>
                <a:r>
                  <a:rPr lang="en-US" sz="2100"/>
                  <a:t>;</a:t>
                </a:r>
              </a:p>
              <a:p>
                <a:pPr lvl="2">
                  <a:spcBef>
                    <a:spcPts val="0"/>
                  </a:spcBef>
                  <a:spcAft>
                    <a:spcPts val="600"/>
                  </a:spcAft>
                </a:pPr>
                <a14:m>
                  <m:oMath xmlns:m="http://schemas.openxmlformats.org/officeDocument/2006/math">
                    <m:r>
                      <a:rPr lang="en-US" sz="2100" i="1">
                        <a:latin typeface="Cambria Math" panose="02040503050406030204" pitchFamily="18" charset="0"/>
                      </a:rPr>
                      <m:t>𝑥</m:t>
                    </m:r>
                    <m:r>
                      <a:rPr lang="en-US" sz="2100" i="1">
                        <a:latin typeface="Cambria Math" panose="02040503050406030204" pitchFamily="18" charset="0"/>
                      </a:rPr>
                      <m:t>−</m:t>
                    </m:r>
                    <m:r>
                      <a:rPr lang="en-US" sz="2100" i="1">
                        <a:latin typeface="Cambria Math" panose="02040503050406030204" pitchFamily="18" charset="0"/>
                      </a:rPr>
                      <m:t>𝐸𝑉</m:t>
                    </m:r>
                    <m:r>
                      <a:rPr lang="en-US" sz="2100" b="0" i="0">
                        <a:latin typeface="Cambria Math" panose="02040503050406030204" pitchFamily="18" charset="0"/>
                      </a:rPr>
                      <m:t>&lt;</m:t>
                    </m:r>
                    <m:r>
                      <a:rPr lang="en-US" sz="2100">
                        <a:latin typeface="Cambria Math" panose="02040503050406030204" pitchFamily="18" charset="0"/>
                      </a:rPr>
                      <m:t>0</m:t>
                    </m:r>
                  </m:oMath>
                </a14:m>
                <a:r>
                  <a:rPr lang="en-US" sz="2100"/>
                  <a:t> if payoff </a:t>
                </a:r>
                <a14:m>
                  <m:oMath xmlns:m="http://schemas.openxmlformats.org/officeDocument/2006/math">
                    <m:r>
                      <a:rPr lang="en-US" sz="2100" i="1">
                        <a:latin typeface="Cambria Math" panose="02040503050406030204" pitchFamily="18" charset="0"/>
                      </a:rPr>
                      <m:t>𝑥</m:t>
                    </m:r>
                  </m:oMath>
                </a14:m>
                <a:r>
                  <a:rPr lang="en-US" sz="2100"/>
                  <a:t> satisfies </a:t>
                </a:r>
                <a14:m>
                  <m:oMath xmlns:m="http://schemas.openxmlformats.org/officeDocument/2006/math">
                    <m:r>
                      <a:rPr lang="en-US" sz="2100" i="1">
                        <a:latin typeface="Cambria Math" panose="02040503050406030204" pitchFamily="18" charset="0"/>
                      </a:rPr>
                      <m:t>𝑥</m:t>
                    </m:r>
                    <m:r>
                      <a:rPr lang="en-US" sz="2100" b="0" i="1">
                        <a:latin typeface="Cambria Math" panose="02040503050406030204" pitchFamily="18" charset="0"/>
                      </a:rPr>
                      <m:t>&lt;</m:t>
                    </m:r>
                    <m:r>
                      <a:rPr lang="en-US" sz="2100" i="1">
                        <a:latin typeface="Cambria Math" panose="02040503050406030204" pitchFamily="18" charset="0"/>
                      </a:rPr>
                      <m:t>𝐸𝑉</m:t>
                    </m:r>
                  </m:oMath>
                </a14:m>
                <a:r>
                  <a:rPr lang="en-US" sz="2100"/>
                  <a:t>;</a:t>
                </a:r>
              </a:p>
              <a:p>
                <a:pPr lvl="2">
                  <a:spcBef>
                    <a:spcPts val="0"/>
                  </a:spcBef>
                  <a:spcAft>
                    <a:spcPts val="600"/>
                  </a:spcAft>
                </a:pPr>
                <a14:m>
                  <m:oMath xmlns:m="http://schemas.openxmlformats.org/officeDocument/2006/math">
                    <m:r>
                      <a:rPr lang="en-US" sz="2100" b="0" i="1">
                        <a:latin typeface="Cambria Math" panose="02040503050406030204" pitchFamily="18" charset="0"/>
                      </a:rPr>
                      <m:t>0</m:t>
                    </m:r>
                  </m:oMath>
                </a14:m>
                <a:r>
                  <a:rPr lang="en-US" sz="2100"/>
                  <a:t> if payoff </a:t>
                </a:r>
                <a14:m>
                  <m:oMath xmlns:m="http://schemas.openxmlformats.org/officeDocument/2006/math">
                    <m:r>
                      <a:rPr lang="en-US" sz="2100" i="1">
                        <a:latin typeface="Cambria Math" panose="02040503050406030204" pitchFamily="18" charset="0"/>
                      </a:rPr>
                      <m:t>𝑥</m:t>
                    </m:r>
                  </m:oMath>
                </a14:m>
                <a:r>
                  <a:rPr lang="en-US" sz="2100"/>
                  <a:t> satisfies </a:t>
                </a:r>
                <a14:m>
                  <m:oMath xmlns:m="http://schemas.openxmlformats.org/officeDocument/2006/math">
                    <m:r>
                      <a:rPr lang="en-US" sz="2100" i="1">
                        <a:latin typeface="Cambria Math" panose="02040503050406030204" pitchFamily="18" charset="0"/>
                      </a:rPr>
                      <m:t>𝑥</m:t>
                    </m:r>
                    <m:r>
                      <a:rPr lang="en-US" sz="2100" b="0" i="1">
                        <a:latin typeface="Cambria Math" panose="02040503050406030204" pitchFamily="18" charset="0"/>
                      </a:rPr>
                      <m:t>=</m:t>
                    </m:r>
                    <m:r>
                      <a:rPr lang="en-US" sz="2100" i="1">
                        <a:latin typeface="Cambria Math" panose="02040503050406030204" pitchFamily="18" charset="0"/>
                      </a:rPr>
                      <m:t>𝐸𝑉</m:t>
                    </m:r>
                  </m:oMath>
                </a14:m>
                <a:r>
                  <a:rPr lang="en-US" sz="2100"/>
                  <a:t>.</a:t>
                </a:r>
              </a:p>
              <a:p>
                <a:pPr marL="914400" lvl="1" indent="-457200">
                  <a:spcAft>
                    <a:spcPts val="600"/>
                  </a:spcAft>
                  <a:buFont typeface="+mj-lt"/>
                  <a:buAutoNum type="arabicPeriod"/>
                </a:pPr>
                <a:r>
                  <a:rPr lang="en-US" sz="2100"/>
                  <a:t>Square this payoff difference, </a:t>
                </a:r>
                <a14:m>
                  <m:oMath xmlns:m="http://schemas.openxmlformats.org/officeDocument/2006/math">
                    <m:sSup>
                      <m:sSupPr>
                        <m:ctrlPr>
                          <a:rPr lang="en-US" sz="2100" i="1">
                            <a:latin typeface="Cambria Math" panose="02040503050406030204" pitchFamily="18" charset="0"/>
                          </a:rPr>
                        </m:ctrlPr>
                      </m:sSupPr>
                      <m:e>
                        <m:r>
                          <a:rPr lang="en-US" sz="2100" b="0" i="1">
                            <a:latin typeface="Cambria Math" panose="02040503050406030204" pitchFamily="18" charset="0"/>
                          </a:rPr>
                          <m:t>(</m:t>
                        </m:r>
                        <m:r>
                          <a:rPr lang="en-US" sz="2100" i="1">
                            <a:latin typeface="Cambria Math" panose="02040503050406030204" pitchFamily="18" charset="0"/>
                          </a:rPr>
                          <m:t>𝑥</m:t>
                        </m:r>
                        <m:r>
                          <a:rPr lang="en-US" sz="2100" i="1">
                            <a:latin typeface="Cambria Math" panose="02040503050406030204" pitchFamily="18" charset="0"/>
                          </a:rPr>
                          <m:t>−</m:t>
                        </m:r>
                        <m:r>
                          <a:rPr lang="en-US" sz="2100" i="1">
                            <a:latin typeface="Cambria Math" panose="02040503050406030204" pitchFamily="18" charset="0"/>
                          </a:rPr>
                          <m:t>𝐸𝑉</m:t>
                        </m:r>
                        <m:r>
                          <a:rPr lang="en-US" sz="2100" b="0" i="1">
                            <a:latin typeface="Cambria Math" panose="02040503050406030204" pitchFamily="18" charset="0"/>
                          </a:rPr>
                          <m:t>)</m:t>
                        </m:r>
                      </m:e>
                      <m:sup>
                        <m:r>
                          <a:rPr lang="en-US" sz="2100" b="0" i="1">
                            <a:latin typeface="Cambria Math" panose="02040503050406030204" pitchFamily="18" charset="0"/>
                          </a:rPr>
                          <m:t>2</m:t>
                        </m:r>
                      </m:sup>
                    </m:sSup>
                  </m:oMath>
                </a14:m>
                <a:r>
                  <a:rPr lang="en-US" sz="2100"/>
                  <a:t> so all differences are positive.</a:t>
                </a:r>
              </a:p>
              <a:p>
                <a:pPr lvl="2">
                  <a:spcAft>
                    <a:spcPts val="500"/>
                  </a:spcAft>
                </a:pPr>
                <a:endParaRPr lang="en-US" sz="2100"/>
              </a:p>
              <a:p>
                <a:pPr lvl="2">
                  <a:spcAft>
                    <a:spcPts val="500"/>
                  </a:spcAft>
                </a:pPr>
                <a:endParaRPr lang="en-US" sz="2100"/>
              </a:p>
              <a:p>
                <a:pPr>
                  <a:spcAft>
                    <a:spcPts val="500"/>
                  </a:spcAft>
                </a:pPr>
                <a:endParaRPr lang="en-US" sz="210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866661" y="2217343"/>
                <a:ext cx="7410669" cy="3959619"/>
              </a:xfrm>
              <a:blipFill>
                <a:blip r:embed="rId2"/>
                <a:stretch>
                  <a:fillRect l="-822" t="-1849" r="-1151"/>
                </a:stretch>
              </a:blipFill>
            </p:spPr>
            <p:txBody>
              <a:bodyPr/>
              <a:lstStyle/>
              <a:p>
                <a:r>
                  <a:rPr lang="en-US">
                    <a:noFill/>
                  </a:rPr>
                  <a:t> </a:t>
                </a:r>
              </a:p>
            </p:txBody>
          </p:sp>
        </mc:Fallback>
      </mc:AlternateContent>
    </p:spTree>
    <p:extLst>
      <p:ext uri="{BB962C8B-B14F-4D97-AF65-F5344CB8AC3E}">
        <p14:creationId xmlns:p14="http://schemas.microsoft.com/office/powerpoint/2010/main" val="269013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37673" y="348865"/>
            <a:ext cx="7288583" cy="1576446"/>
          </a:xfrm>
        </p:spPr>
        <p:txBody>
          <a:bodyPr anchor="ctr">
            <a:normAutofit/>
          </a:bodyPr>
          <a:lstStyle/>
          <a:p>
            <a:r>
              <a:rPr lang="en-US" sz="4800" dirty="0">
                <a:solidFill>
                  <a:srgbClr val="FFFFFF"/>
                </a:solidFill>
              </a:rPr>
              <a:t>Variance</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664"/>
            <a:ext cx="336042"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16</a:t>
            </a:fld>
            <a:endParaRPr lang="en-US" sz="1000">
              <a:solidFill>
                <a:schemeClr val="tx1">
                  <a:lumMod val="50000"/>
                  <a:lumOff val="50000"/>
                </a:schemeClr>
              </a:solidFill>
            </a:endParaRPr>
          </a:p>
        </p:txBody>
      </p:sp>
      <p:graphicFrame>
        <p:nvGraphicFramePr>
          <p:cNvPr id="7" name="Content Placeholder 2">
            <a:extLst>
              <a:ext uri="{FF2B5EF4-FFF2-40B4-BE49-F238E27FC236}">
                <a16:creationId xmlns:a16="http://schemas.microsoft.com/office/drawing/2014/main" id="{4557BDA9-E66D-A268-35F0-2F55FEC2B59B}"/>
              </a:ext>
            </a:extLst>
          </p:cNvPr>
          <p:cNvGraphicFramePr>
            <a:graphicFrameLocks noGrp="1"/>
          </p:cNvGraphicFramePr>
          <p:nvPr>
            <p:ph idx="1"/>
            <p:extLst>
              <p:ext uri="{D42A27DB-BD31-4B8C-83A1-F6EECF244321}">
                <p14:modId xmlns:p14="http://schemas.microsoft.com/office/powerpoint/2010/main" val="3410368283"/>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0419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Variance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628650" y="1825625"/>
                <a:ext cx="7886700" cy="4397375"/>
              </a:xfrm>
            </p:spPr>
            <p:txBody>
              <a:bodyPr>
                <a:normAutofit fontScale="92500" lnSpcReduction="20000"/>
              </a:bodyPr>
              <a:lstStyle/>
              <a:p>
                <a:pPr algn="just">
                  <a:lnSpc>
                    <a:spcPct val="100000"/>
                  </a:lnSpc>
                  <a:spcAft>
                    <a:spcPts val="500"/>
                  </a:spcAft>
                </a:pPr>
                <a:r>
                  <a:rPr lang="en-US" sz="2600" i="1" dirty="0">
                    <a:solidFill>
                      <a:srgbClr val="0070C0"/>
                    </a:solidFill>
                  </a:rPr>
                  <a:t>Example 6.2</a:t>
                </a:r>
                <a:r>
                  <a:rPr lang="en-US" sz="2600" dirty="0"/>
                  <a:t>: </a:t>
                </a:r>
                <a:r>
                  <a:rPr lang="en-US" sz="2600" i="1" dirty="0"/>
                  <a:t>Finding the variance of a lottery</a:t>
                </a:r>
                <a:r>
                  <a:rPr lang="en-US" sz="2600" dirty="0"/>
                  <a:t>.</a:t>
                </a:r>
              </a:p>
              <a:p>
                <a:pPr lvl="1" algn="just">
                  <a:lnSpc>
                    <a:spcPct val="100000"/>
                  </a:lnSpc>
                  <a:spcAft>
                    <a:spcPts val="1000"/>
                  </a:spcAft>
                </a:pPr>
                <a:r>
                  <a:rPr lang="en-US" dirty="0"/>
                  <a:t>The variance of the risky lottery in example 6.1 is</a:t>
                </a:r>
              </a:p>
              <a:p>
                <a:pPr marL="0" lvl="1" indent="0" algn="just">
                  <a:lnSpc>
                    <a:spcPct val="100000"/>
                  </a:lnSpc>
                  <a:spcAft>
                    <a:spcPts val="500"/>
                  </a:spcAft>
                  <a:buNone/>
                </a:pPr>
                <a14:m>
                  <m:oMathPara xmlns:m="http://schemas.openxmlformats.org/officeDocument/2006/math">
                    <m:oMathParaPr>
                      <m:jc m:val="centerGroup"/>
                    </m:oMathParaPr>
                    <m:oMath xmlns:m="http://schemas.openxmlformats.org/officeDocument/2006/math">
                      <m:sSub>
                        <m:sSubPr>
                          <m:ctrlPr>
                            <a:rPr lang="en-US" sz="1900" i="1" smtClean="0">
                              <a:latin typeface="Cambria Math" panose="02040503050406030204" pitchFamily="18" charset="0"/>
                            </a:rPr>
                          </m:ctrlPr>
                        </m:sSubPr>
                        <m:e>
                          <m:r>
                            <a:rPr lang="en-US" sz="1900" b="0" i="1" smtClean="0">
                              <a:latin typeface="Cambria Math" panose="02040503050406030204" pitchFamily="18" charset="0"/>
                            </a:rPr>
                            <m:t>𝑉𝑎𝑟</m:t>
                          </m:r>
                        </m:e>
                        <m:sub>
                          <m:r>
                            <a:rPr lang="en-US" sz="1900" b="0" i="1" smtClean="0">
                              <a:latin typeface="Cambria Math" panose="02040503050406030204" pitchFamily="18" charset="0"/>
                            </a:rPr>
                            <m:t>𝑅𝑖𝑠𝑘𝑦</m:t>
                          </m:r>
                        </m:sub>
                      </m:sSub>
                      <m:r>
                        <a:rPr lang="en-US" sz="1900" b="0" i="1" smtClean="0">
                          <a:latin typeface="Cambria Math" panose="02040503050406030204" pitchFamily="18" charset="0"/>
                        </a:rPr>
                        <m:t>=0.1</m:t>
                      </m:r>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($90−$39)</m:t>
                          </m:r>
                        </m:e>
                        <m:sup>
                          <m:r>
                            <a:rPr lang="en-US" sz="1900" b="0" i="1" smtClean="0">
                              <a:latin typeface="Cambria Math" panose="02040503050406030204" pitchFamily="18" charset="0"/>
                              <a:ea typeface="Cambria Math" panose="02040503050406030204" pitchFamily="18" charset="0"/>
                            </a:rPr>
                            <m:t>2</m:t>
                          </m:r>
                        </m:sup>
                      </m:sSup>
                      <m:r>
                        <a:rPr lang="en-US" sz="1900" b="0" i="1" smtClean="0">
                          <a:latin typeface="Cambria Math" panose="02040503050406030204" pitchFamily="18" charset="0"/>
                          <a:ea typeface="Cambria Math" panose="02040503050406030204" pitchFamily="18" charset="0"/>
                        </a:rPr>
                        <m:t>+0.6×</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($20−$39)</m:t>
                          </m:r>
                        </m:e>
                        <m:sup>
                          <m:r>
                            <a:rPr lang="en-US" sz="1900" b="0" i="1" smtClean="0">
                              <a:latin typeface="Cambria Math" panose="02040503050406030204" pitchFamily="18" charset="0"/>
                              <a:ea typeface="Cambria Math" panose="02040503050406030204" pitchFamily="18" charset="0"/>
                            </a:rPr>
                            <m:t>2</m:t>
                          </m:r>
                        </m:sup>
                      </m:sSup>
                      <m:r>
                        <a:rPr lang="en-US" sz="1900" b="0" i="1" smtClean="0">
                          <a:latin typeface="Cambria Math" panose="02040503050406030204" pitchFamily="18" charset="0"/>
                          <a:ea typeface="Cambria Math" panose="02040503050406030204" pitchFamily="18" charset="0"/>
                        </a:rPr>
                        <m:t>+0.3</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($60−$29)</m:t>
                          </m:r>
                        </m:e>
                        <m:sup>
                          <m:r>
                            <a:rPr lang="en-US" sz="1900" b="0" i="1" smtClean="0">
                              <a:latin typeface="Cambria Math" panose="02040503050406030204" pitchFamily="18" charset="0"/>
                              <a:ea typeface="Cambria Math" panose="02040503050406030204" pitchFamily="18" charset="0"/>
                            </a:rPr>
                            <m:t>2</m:t>
                          </m:r>
                        </m:sup>
                      </m:sSup>
                    </m:oMath>
                  </m:oMathPara>
                </a14:m>
                <a:endParaRPr lang="en-US" sz="1900" b="0" i="1" dirty="0">
                  <a:latin typeface="Cambria Math" panose="02040503050406030204" pitchFamily="18" charset="0"/>
                  <a:ea typeface="Cambria Math" panose="02040503050406030204" pitchFamily="18" charset="0"/>
                </a:endParaRPr>
              </a:p>
              <a:p>
                <a:pPr marL="0" lvl="1" indent="0" algn="just">
                  <a:lnSpc>
                    <a:spcPct val="100000"/>
                  </a:lnSpc>
                  <a:spcAft>
                    <a:spcPts val="500"/>
                  </a:spcAft>
                  <a:buNone/>
                </a:pPr>
                <a14:m>
                  <m:oMathPara xmlns:m="http://schemas.openxmlformats.org/officeDocument/2006/math">
                    <m:oMathParaPr>
                      <m:jc m:val="centerGroup"/>
                    </m:oMathParaPr>
                    <m:oMath xmlns:m="http://schemas.openxmlformats.org/officeDocument/2006/math">
                      <m:r>
                        <a:rPr lang="en-US" sz="1900" i="1">
                          <a:latin typeface="Cambria Math" panose="02040503050406030204" pitchFamily="18" charset="0"/>
                        </a:rPr>
                        <m:t>=$609</m:t>
                      </m:r>
                      <m:r>
                        <a:rPr lang="en-US" sz="1900" b="0" i="1" smtClean="0">
                          <a:latin typeface="Cambria Math" panose="02040503050406030204" pitchFamily="18" charset="0"/>
                        </a:rPr>
                        <m:t>.</m:t>
                      </m:r>
                    </m:oMath>
                  </m:oMathPara>
                </a14:m>
                <a:endParaRPr lang="en-US" sz="1900" b="0" dirty="0">
                  <a:ea typeface="Cambria Math" panose="02040503050406030204" pitchFamily="18" charset="0"/>
                </a:endParaRPr>
              </a:p>
              <a:p>
                <a:pPr lvl="2">
                  <a:lnSpc>
                    <a:spcPct val="100000"/>
                  </a:lnSpc>
                  <a:spcAft>
                    <a:spcPts val="500"/>
                  </a:spcAft>
                </a:pPr>
                <a:r>
                  <a:rPr lang="en-US" sz="1900" dirty="0"/>
                  <a:t>The squared deviation of outcome </a:t>
                </a:r>
                <a14:m>
                  <m:oMath xmlns:m="http://schemas.openxmlformats.org/officeDocument/2006/math">
                    <m:r>
                      <a:rPr lang="en-US" sz="1900" i="1" dirty="0" smtClean="0">
                        <a:latin typeface="Cambria Math" panose="02040503050406030204" pitchFamily="18" charset="0"/>
                      </a:rPr>
                      <m:t>𝐴</m:t>
                    </m:r>
                  </m:oMath>
                </a14:m>
                <a:r>
                  <a:rPr lang="en-US" sz="1900" dirty="0"/>
                  <a:t>, </a:t>
                </a:r>
                <a14:m>
                  <m:oMath xmlns:m="http://schemas.openxmlformats.org/officeDocument/2006/math">
                    <m:sSup>
                      <m:sSupPr>
                        <m:ctrlPr>
                          <a:rPr lang="en-US" sz="1900" i="1">
                            <a:latin typeface="Cambria Math" panose="02040503050406030204" pitchFamily="18" charset="0"/>
                            <a:ea typeface="Cambria Math" panose="02040503050406030204" pitchFamily="18" charset="0"/>
                          </a:rPr>
                        </m:ctrlPr>
                      </m:sSupPr>
                      <m:e>
                        <m:r>
                          <a:rPr lang="en-US" sz="1900" i="1">
                            <a:latin typeface="Cambria Math" panose="02040503050406030204" pitchFamily="18" charset="0"/>
                            <a:ea typeface="Cambria Math" panose="02040503050406030204" pitchFamily="18" charset="0"/>
                          </a:rPr>
                          <m:t>($90−$39)</m:t>
                        </m:r>
                      </m:e>
                      <m:sup>
                        <m:r>
                          <a:rPr lang="en-US" sz="1900" i="1">
                            <a:latin typeface="Cambria Math" panose="02040503050406030204" pitchFamily="18" charset="0"/>
                            <a:ea typeface="Cambria Math" panose="02040503050406030204" pitchFamily="18" charset="0"/>
                          </a:rPr>
                          <m:t>2</m:t>
                        </m:r>
                      </m:sup>
                    </m:sSup>
                  </m:oMath>
                </a14:m>
                <a:r>
                  <a:rPr lang="en-US" sz="1900" dirty="0"/>
                  <a:t> is large, while its probability weight is the lowest (</a:t>
                </a:r>
                <a14:m>
                  <m:oMath xmlns:m="http://schemas.openxmlformats.org/officeDocument/2006/math">
                    <m:r>
                      <a:rPr lang="en-US" sz="1900" i="1" dirty="0" smtClean="0">
                        <a:latin typeface="Cambria Math" panose="02040503050406030204" pitchFamily="18" charset="0"/>
                      </a:rPr>
                      <m:t>0.1</m:t>
                    </m:r>
                  </m:oMath>
                </a14:m>
                <a:r>
                  <a:rPr lang="en-US" sz="1900" dirty="0"/>
                  <a:t>), helping reduce the variance.</a:t>
                </a:r>
              </a:p>
              <a:p>
                <a:pPr lvl="2">
                  <a:lnSpc>
                    <a:spcPct val="100000"/>
                  </a:lnSpc>
                  <a:spcBef>
                    <a:spcPts val="0"/>
                  </a:spcBef>
                  <a:spcAft>
                    <a:spcPts val="500"/>
                  </a:spcAft>
                </a:pPr>
                <a:r>
                  <a:rPr lang="en-US" sz="1900" dirty="0"/>
                  <a:t>The squared deviation of outcome </a:t>
                </a:r>
                <a14:m>
                  <m:oMath xmlns:m="http://schemas.openxmlformats.org/officeDocument/2006/math">
                    <m:r>
                      <a:rPr lang="en-US" sz="1900" i="1" dirty="0" smtClean="0">
                        <a:latin typeface="Cambria Math" panose="02040503050406030204" pitchFamily="18" charset="0"/>
                      </a:rPr>
                      <m:t>𝐵</m:t>
                    </m:r>
                  </m:oMath>
                </a14:m>
                <a:r>
                  <a:rPr lang="en-US" sz="1900" dirty="0"/>
                  <a:t> is the smallest, as </a:t>
                </a:r>
                <a14:m>
                  <m:oMath xmlns:m="http://schemas.openxmlformats.org/officeDocument/2006/math">
                    <m:r>
                      <a:rPr lang="en-US" sz="1900" i="1" dirty="0" smtClean="0">
                        <a:latin typeface="Cambria Math" panose="02040503050406030204" pitchFamily="18" charset="0"/>
                      </a:rPr>
                      <m:t>$20 </m:t>
                    </m:r>
                  </m:oMath>
                </a14:m>
                <a:r>
                  <a:rPr lang="en-US" sz="1900" dirty="0"/>
                  <a:t>is close to the EV of the lottery.</a:t>
                </a:r>
              </a:p>
              <a:p>
                <a:pPr lvl="1" algn="just">
                  <a:lnSpc>
                    <a:spcPct val="100000"/>
                  </a:lnSpc>
                  <a:spcAft>
                    <a:spcPts val="1000"/>
                  </a:spcAft>
                </a:pPr>
                <a:r>
                  <a:rPr lang="en-US" dirty="0"/>
                  <a:t>The variance of the relative safe lottery is</a:t>
                </a:r>
              </a:p>
              <a:p>
                <a:pPr marL="0" lvl="1" indent="0" algn="just">
                  <a:lnSpc>
                    <a:spcPct val="100000"/>
                  </a:lnSpc>
                  <a:spcAft>
                    <a:spcPts val="500"/>
                  </a:spcAft>
                  <a:buNone/>
                </a:pPr>
                <a14:m>
                  <m:oMathPara xmlns:m="http://schemas.openxmlformats.org/officeDocument/2006/math">
                    <m:oMathParaPr>
                      <m:jc m:val="centerGroup"/>
                    </m:oMathParaPr>
                    <m:oMath xmlns:m="http://schemas.openxmlformats.org/officeDocument/2006/math">
                      <m:sSub>
                        <m:sSubPr>
                          <m:ctrlPr>
                            <a:rPr lang="en-US" sz="1900" i="1" smtClean="0">
                              <a:latin typeface="Cambria Math" panose="02040503050406030204" pitchFamily="18" charset="0"/>
                            </a:rPr>
                          </m:ctrlPr>
                        </m:sSubPr>
                        <m:e>
                          <m:r>
                            <a:rPr lang="en-US" sz="1900" b="0" i="1" smtClean="0">
                              <a:latin typeface="Cambria Math" panose="02040503050406030204" pitchFamily="18" charset="0"/>
                            </a:rPr>
                            <m:t>𝑉𝑎𝑟</m:t>
                          </m:r>
                        </m:e>
                        <m:sub>
                          <m:r>
                            <a:rPr lang="en-US" sz="1900" b="0" i="1" smtClean="0">
                              <a:latin typeface="Cambria Math" panose="02040503050406030204" pitchFamily="18" charset="0"/>
                            </a:rPr>
                            <m:t>𝑆𝑎𝑓𝑒</m:t>
                          </m:r>
                        </m:sub>
                      </m:sSub>
                      <m:r>
                        <a:rPr lang="en-US" sz="1900" b="0" i="1" smtClean="0">
                          <a:latin typeface="Cambria Math" panose="02040503050406030204" pitchFamily="18" charset="0"/>
                        </a:rPr>
                        <m:t>=0.5</m:t>
                      </m:r>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($30−$39)</m:t>
                          </m:r>
                        </m:e>
                        <m:sup>
                          <m:r>
                            <a:rPr lang="en-US" sz="1900" b="0" i="1" smtClean="0">
                              <a:latin typeface="Cambria Math" panose="02040503050406030204" pitchFamily="18" charset="0"/>
                              <a:ea typeface="Cambria Math" panose="02040503050406030204" pitchFamily="18" charset="0"/>
                            </a:rPr>
                            <m:t>2</m:t>
                          </m:r>
                        </m:sup>
                      </m:sSup>
                      <m:r>
                        <a:rPr lang="en-US" sz="1900" b="0" i="1" smtClean="0">
                          <a:latin typeface="Cambria Math" panose="02040503050406030204" pitchFamily="18" charset="0"/>
                          <a:ea typeface="Cambria Math" panose="02040503050406030204" pitchFamily="18" charset="0"/>
                        </a:rPr>
                        <m:t>+0.5×</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($48−$39)</m:t>
                          </m:r>
                        </m:e>
                        <m:sup>
                          <m:r>
                            <a:rPr lang="en-US" sz="1900" b="0" i="1" smtClean="0">
                              <a:latin typeface="Cambria Math" panose="02040503050406030204" pitchFamily="18" charset="0"/>
                              <a:ea typeface="Cambria Math" panose="02040503050406030204" pitchFamily="18" charset="0"/>
                            </a:rPr>
                            <m:t>2</m:t>
                          </m:r>
                        </m:sup>
                      </m:sSup>
                      <m:r>
                        <a:rPr lang="en-US" sz="1900" b="0" i="1" smtClean="0">
                          <a:latin typeface="Cambria Math" panose="02040503050406030204" pitchFamily="18" charset="0"/>
                          <a:ea typeface="Cambria Math" panose="02040503050406030204" pitchFamily="18" charset="0"/>
                        </a:rPr>
                        <m:t>=$81.</m:t>
                      </m:r>
                    </m:oMath>
                  </m:oMathPara>
                </a14:m>
                <a:endParaRPr lang="en-US" sz="1900" dirty="0"/>
              </a:p>
              <a:p>
                <a:pPr lvl="1">
                  <a:lnSpc>
                    <a:spcPct val="100000"/>
                  </a:lnSpc>
                  <a:spcBef>
                    <a:spcPts val="1000"/>
                  </a:spcBef>
                  <a:spcAft>
                    <a:spcPts val="500"/>
                  </a:spcAft>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𝑉𝑎𝑟</m:t>
                        </m:r>
                      </m:e>
                      <m:sub>
                        <m:r>
                          <a:rPr lang="en-US" i="1">
                            <a:latin typeface="Cambria Math" panose="02040503050406030204" pitchFamily="18" charset="0"/>
                          </a:rPr>
                          <m:t>𝑆𝑎𝑓𝑒</m:t>
                        </m:r>
                      </m:sub>
                    </m:sSub>
                    <m:r>
                      <a:rPr lang="en-US" b="0" i="1" smtClean="0">
                        <a:latin typeface="Cambria Math" panose="02040503050406030204" pitchFamily="18" charset="0"/>
                      </a:rPr>
                      <m:t>&lt;</m:t>
                    </m:r>
                    <m:sSub>
                      <m:sSubPr>
                        <m:ctrlPr>
                          <a:rPr lang="en-US" i="1">
                            <a:latin typeface="Cambria Math" panose="02040503050406030204" pitchFamily="18" charset="0"/>
                          </a:rPr>
                        </m:ctrlPr>
                      </m:sSubPr>
                      <m:e>
                        <m:r>
                          <a:rPr lang="en-US" i="1">
                            <a:latin typeface="Cambria Math" panose="02040503050406030204" pitchFamily="18" charset="0"/>
                          </a:rPr>
                          <m:t>𝑉𝑎𝑟</m:t>
                        </m:r>
                      </m:e>
                      <m:sub>
                        <m:r>
                          <a:rPr lang="en-US" i="1">
                            <a:latin typeface="Cambria Math" panose="02040503050406030204" pitchFamily="18" charset="0"/>
                          </a:rPr>
                          <m:t>𝑅𝑖𝑠𝑘𝑦</m:t>
                        </m:r>
                      </m:sub>
                    </m:sSub>
                  </m:oMath>
                </a14:m>
                <a:r>
                  <a:rPr lang="en-US" dirty="0"/>
                  <a:t> because the squared deviations are extremely low.</a:t>
                </a:r>
                <a:endParaRPr lang="en-US" sz="2600" dirty="0"/>
              </a:p>
              <a:p>
                <a:pPr lvl="2" algn="just">
                  <a:spcAft>
                    <a:spcPts val="500"/>
                  </a:spcAft>
                </a:pPr>
                <a:endParaRPr lang="en-US" sz="1800" dirty="0"/>
              </a:p>
              <a:p>
                <a:pPr lvl="2" algn="just">
                  <a:spcAft>
                    <a:spcPts val="500"/>
                  </a:spcAft>
                </a:pPr>
                <a:endParaRPr lang="en-US" sz="1800" dirty="0"/>
              </a:p>
              <a:p>
                <a:pPr algn="just">
                  <a:spcAft>
                    <a:spcPts val="500"/>
                  </a:spcAft>
                </a:pPr>
                <a:endParaRPr lang="en-US" sz="2000" dirty="0"/>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628650" y="1825625"/>
                <a:ext cx="7886700" cy="4397375"/>
              </a:xfrm>
              <a:blipFill>
                <a:blip r:embed="rId2"/>
                <a:stretch>
                  <a:fillRect l="-1005" t="-2632" r="-232"/>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17</a:t>
            </a:fld>
            <a:endParaRPr lang="en-US"/>
          </a:p>
        </p:txBody>
      </p:sp>
    </p:spTree>
    <p:extLst>
      <p:ext uri="{BB962C8B-B14F-4D97-AF65-F5344CB8AC3E}">
        <p14:creationId xmlns:p14="http://schemas.microsoft.com/office/powerpoint/2010/main" val="671687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19797" y="586855"/>
            <a:ext cx="3172575" cy="3387497"/>
          </a:xfrm>
        </p:spPr>
        <p:txBody>
          <a:bodyPr anchor="b">
            <a:normAutofit/>
          </a:bodyPr>
          <a:lstStyle/>
          <a:p>
            <a:pPr algn="r"/>
            <a:r>
              <a:rPr lang="en-US" sz="3500">
                <a:solidFill>
                  <a:srgbClr val="FFFFFF"/>
                </a:solidFill>
              </a:rPr>
              <a:t>Standard Deviation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4339624" y="649480"/>
                <a:ext cx="4483532" cy="5546047"/>
              </a:xfrm>
            </p:spPr>
            <p:txBody>
              <a:bodyPr anchor="ctr">
                <a:normAutofit/>
              </a:bodyPr>
              <a:lstStyle/>
              <a:p>
                <a:pPr>
                  <a:spcAft>
                    <a:spcPts val="500"/>
                  </a:spcAft>
                </a:pPr>
                <a:r>
                  <a:rPr lang="en-US" sz="2000" dirty="0"/>
                  <a:t>While the variance helps measure the volatility of data set, it cannot be interpreted as a dollar amount.</a:t>
                </a:r>
              </a:p>
              <a:p>
                <a:pPr>
                  <a:spcAft>
                    <a:spcPts val="500"/>
                  </a:spcAft>
                </a:pPr>
                <a:r>
                  <a:rPr lang="en-US" sz="2000" dirty="0"/>
                  <a:t>The standard deviation is the square root of the variance,</a:t>
                </a:r>
              </a:p>
              <a:p>
                <a:pPr marL="0" indent="0">
                  <a:spcAft>
                    <a:spcPts val="500"/>
                  </a:spcAft>
                  <a:buNone/>
                </a:pPr>
                <a14:m>
                  <m:oMathPara xmlns:m="http://schemas.openxmlformats.org/officeDocument/2006/math">
                    <m:oMathParaPr>
                      <m:jc m:val="centerGroup"/>
                    </m:oMathParaPr>
                    <m:oMath xmlns:m="http://schemas.openxmlformats.org/officeDocument/2006/math">
                      <m:r>
                        <a:rPr lang="en-US" sz="2000" b="0" i="1">
                          <a:latin typeface="Cambria Math" panose="02040503050406030204" pitchFamily="18" charset="0"/>
                        </a:rPr>
                        <m:t>𝑆𝑡𝑑</m:t>
                      </m:r>
                      <m:r>
                        <a:rPr lang="en-US" sz="2000" b="0" i="1">
                          <a:latin typeface="Cambria Math" panose="02040503050406030204" pitchFamily="18" charset="0"/>
                        </a:rPr>
                        <m:t>=</m:t>
                      </m:r>
                      <m:rad>
                        <m:radPr>
                          <m:degHide m:val="on"/>
                          <m:ctrlPr>
                            <a:rPr lang="en-US" sz="2000" b="0" i="1">
                              <a:latin typeface="Cambria Math" panose="02040503050406030204" pitchFamily="18" charset="0"/>
                            </a:rPr>
                          </m:ctrlPr>
                        </m:radPr>
                        <m:deg/>
                        <m:e>
                          <m:r>
                            <a:rPr lang="en-US" sz="2000" b="0" i="1">
                              <a:latin typeface="Cambria Math" panose="02040503050406030204" pitchFamily="18" charset="0"/>
                            </a:rPr>
                            <m:t>𝑉𝑎𝑟</m:t>
                          </m:r>
                        </m:e>
                      </m:rad>
                    </m:oMath>
                  </m:oMathPara>
                </a14:m>
                <a:endParaRPr lang="en-US" sz="2000" dirty="0"/>
              </a:p>
              <a:p>
                <a:pPr lvl="1">
                  <a:spcAft>
                    <a:spcPts val="500"/>
                  </a:spcAft>
                </a:pPr>
                <a:r>
                  <a:rPr lang="en-US" sz="2000" dirty="0"/>
                  <a:t>It helps understand the dispersion of a data set in dollars, in the original units of payoffs.</a:t>
                </a:r>
              </a:p>
              <a:p>
                <a:pPr>
                  <a:spcAft>
                    <a:spcPts val="500"/>
                  </a:spcAft>
                </a:pPr>
                <a:r>
                  <a:rPr lang="en-US" sz="2000" i="1" dirty="0"/>
                  <a:t>Example</a:t>
                </a:r>
                <a:r>
                  <a:rPr lang="en-US" sz="2000" dirty="0"/>
                  <a:t>: For the variances in 6.2, </a:t>
                </a:r>
              </a:p>
              <a:p>
                <a:pPr lvl="1">
                  <a:spcAft>
                    <a:spcPts val="500"/>
                  </a:spcAft>
                </a:pPr>
                <a14:m>
                  <m:oMath xmlns:m="http://schemas.openxmlformats.org/officeDocument/2006/math">
                    <m:r>
                      <a:rPr lang="en-US" sz="2000" b="0" i="1">
                        <a:latin typeface="Cambria Math" panose="02040503050406030204" pitchFamily="18" charset="0"/>
                      </a:rPr>
                      <m:t>𝑆𝑡𝑑</m:t>
                    </m:r>
                    <m:r>
                      <a:rPr lang="en-US" sz="2000" b="0" i="1">
                        <a:latin typeface="Cambria Math" panose="02040503050406030204" pitchFamily="18" charset="0"/>
                      </a:rPr>
                      <m:t>=</m:t>
                    </m:r>
                    <m:rad>
                      <m:radPr>
                        <m:degHide m:val="on"/>
                        <m:ctrlPr>
                          <a:rPr lang="en-US" sz="2000" b="0" i="1">
                            <a:latin typeface="Cambria Math" panose="02040503050406030204" pitchFamily="18" charset="0"/>
                          </a:rPr>
                        </m:ctrlPr>
                      </m:radPr>
                      <m:deg/>
                      <m:e>
                        <m:r>
                          <a:rPr lang="en-US" sz="2000" b="0" i="1">
                            <a:latin typeface="Cambria Math" panose="02040503050406030204" pitchFamily="18" charset="0"/>
                          </a:rPr>
                          <m:t>609</m:t>
                        </m:r>
                      </m:e>
                    </m:rad>
                    <m:r>
                      <a:rPr lang="en-US" sz="2000" b="0" i="1">
                        <a:latin typeface="Cambria Math" panose="02040503050406030204" pitchFamily="18" charset="0"/>
                      </a:rPr>
                      <m:t>=$24.67</m:t>
                    </m:r>
                  </m:oMath>
                </a14:m>
                <a:r>
                  <a:rPr lang="en-US" sz="2000" dirty="0"/>
                  <a:t> for the riskiest lottery.</a:t>
                </a:r>
              </a:p>
              <a:p>
                <a:pPr lvl="1">
                  <a:spcAft>
                    <a:spcPts val="500"/>
                  </a:spcAft>
                </a:pPr>
                <a14:m>
                  <m:oMath xmlns:m="http://schemas.openxmlformats.org/officeDocument/2006/math">
                    <m:r>
                      <a:rPr lang="en-US" sz="2000" i="1">
                        <a:latin typeface="Cambria Math" panose="02040503050406030204" pitchFamily="18" charset="0"/>
                      </a:rPr>
                      <m:t>𝑆𝑡𝑑</m:t>
                    </m:r>
                    <m:r>
                      <a:rPr lang="en-US" sz="2000" i="1">
                        <a:latin typeface="Cambria Math" panose="02040503050406030204" pitchFamily="18" charset="0"/>
                      </a:rPr>
                      <m:t>=</m:t>
                    </m:r>
                    <m:rad>
                      <m:radPr>
                        <m:degHide m:val="on"/>
                        <m:ctrlPr>
                          <a:rPr lang="en-US" sz="2000" i="1">
                            <a:latin typeface="Cambria Math" panose="02040503050406030204" pitchFamily="18" charset="0"/>
                          </a:rPr>
                        </m:ctrlPr>
                      </m:radPr>
                      <m:deg/>
                      <m:e>
                        <m:r>
                          <a:rPr lang="en-US" sz="2000" b="0" i="1">
                            <a:latin typeface="Cambria Math" panose="02040503050406030204" pitchFamily="18" charset="0"/>
                          </a:rPr>
                          <m:t>81</m:t>
                        </m:r>
                      </m:e>
                    </m:rad>
                    <m:r>
                      <a:rPr lang="en-US" sz="2000" i="1">
                        <a:latin typeface="Cambria Math" panose="02040503050406030204" pitchFamily="18" charset="0"/>
                      </a:rPr>
                      <m:t>=$</m:t>
                    </m:r>
                    <m:r>
                      <a:rPr lang="en-US" sz="2000" b="0" i="1">
                        <a:latin typeface="Cambria Math" panose="02040503050406030204" pitchFamily="18" charset="0"/>
                      </a:rPr>
                      <m:t>9</m:t>
                    </m:r>
                  </m:oMath>
                </a14:m>
                <a:r>
                  <a:rPr lang="en-US" sz="2000" dirty="0"/>
                  <a:t> for the less risky lottery.</a:t>
                </a:r>
              </a:p>
              <a:p>
                <a:pPr>
                  <a:spcAft>
                    <a:spcPts val="500"/>
                  </a:spcAft>
                </a:pPr>
                <a14:m>
                  <m:oMath xmlns:m="http://schemas.openxmlformats.org/officeDocument/2006/math">
                    <m:r>
                      <a:rPr lang="en-US" sz="2000" b="0" i="1">
                        <a:latin typeface="Cambria Math" panose="02040503050406030204" pitchFamily="18" charset="0"/>
                      </a:rPr>
                      <m:t>𝑆𝑡𝑑</m:t>
                    </m:r>
                  </m:oMath>
                </a14:m>
                <a:r>
                  <a:rPr lang="en-US" sz="2000" dirty="0"/>
                  <a:t> is increasing in </a:t>
                </a:r>
                <a14:m>
                  <m:oMath xmlns:m="http://schemas.openxmlformats.org/officeDocument/2006/math">
                    <m:r>
                      <a:rPr lang="en-US" sz="2000" i="1">
                        <a:latin typeface="Cambria Math" panose="02040503050406030204" pitchFamily="18" charset="0"/>
                      </a:rPr>
                      <m:t>𝑉𝑎𝑟</m:t>
                    </m:r>
                  </m:oMath>
                </a14:m>
                <a:r>
                  <a:rPr lang="en-US" sz="20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4339624" y="649480"/>
                <a:ext cx="4483532" cy="5546047"/>
              </a:xfrm>
              <a:blipFill>
                <a:blip r:embed="rId2"/>
                <a:stretch>
                  <a:fillRect l="-1224" r="-54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664"/>
            <a:ext cx="336042"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18</a:t>
            </a:fld>
            <a:endParaRPr lang="en-US" sz="1000">
              <a:solidFill>
                <a:schemeClr val="tx1">
                  <a:lumMod val="50000"/>
                  <a:lumOff val="50000"/>
                </a:schemeClr>
              </a:solidFill>
            </a:endParaRPr>
          </a:p>
        </p:txBody>
      </p:sp>
    </p:spTree>
    <p:extLst>
      <p:ext uri="{BB962C8B-B14F-4D97-AF65-F5344CB8AC3E}">
        <p14:creationId xmlns:p14="http://schemas.microsoft.com/office/powerpoint/2010/main" val="1186260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6612" y="1231011"/>
            <a:ext cx="7426997" cy="4395978"/>
            <a:chOff x="1155481" y="498348"/>
            <a:chExt cx="9902663" cy="5861304"/>
          </a:xfrm>
        </p:grpSpPr>
        <p:sp>
          <p:nvSpPr>
            <p:cNvPr id="11"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txBody>
            <a:bodyPr/>
            <a:lstStyle/>
            <a:p>
              <a:endParaRPr lang="en-US"/>
            </a:p>
          </p:txBody>
        </p:sp>
        <p:sp>
          <p:nvSpPr>
            <p:cNvPr id="12" name="Oval 11">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txBody>
            <a:bodyPr/>
            <a:lstStyle/>
            <a:p>
              <a:endParaRPr lang="en-US"/>
            </a:p>
          </p:txBody>
        </p:sp>
        <p:sp>
          <p:nvSpPr>
            <p:cNvPr id="13"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txBody>
            <a:bodyPr/>
            <a:lstStyle/>
            <a:p>
              <a:endParaRPr lang="en-US"/>
            </a:p>
          </p:txBody>
        </p:sp>
      </p:grpSp>
      <p:sp>
        <p:nvSpPr>
          <p:cNvPr id="15" name="Rectangle 14">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43200"/>
            <a:ext cx="9144000"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1143000" y="2939654"/>
            <a:ext cx="6858000" cy="1035891"/>
          </a:xfrm>
        </p:spPr>
        <p:txBody>
          <a:bodyPr vert="horz" lIns="91440" tIns="45720" rIns="91440" bIns="45720" rtlCol="0" anchor="ctr">
            <a:normAutofit/>
          </a:bodyPr>
          <a:lstStyle/>
          <a:p>
            <a:pPr algn="ctr"/>
            <a:r>
              <a:rPr lang="en-US" sz="3000" b="1" kern="1200">
                <a:solidFill>
                  <a:schemeClr val="bg2"/>
                </a:solidFill>
                <a:latin typeface="+mj-lt"/>
                <a:ea typeface="+mj-ea"/>
                <a:cs typeface="+mj-cs"/>
              </a:rPr>
              <a:t>Expected Utility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6457950" y="6356351"/>
            <a:ext cx="2057400" cy="365125"/>
          </a:xfrm>
        </p:spPr>
        <p:txBody>
          <a:bodyPr vert="horz" lIns="91440" tIns="45720" rIns="91440" bIns="45720" rtlCol="0" anchor="ctr">
            <a:normAutofit/>
          </a:bodyPr>
          <a:lstStyle/>
          <a:p>
            <a:pPr defTabSz="914400">
              <a:spcAft>
                <a:spcPts val="600"/>
              </a:spcAft>
            </a:pPr>
            <a:fld id="{2A17F1C3-D8CF-D841-A262-BC1128EB65E3}" type="slidenum">
              <a:rPr lang="en-US">
                <a:solidFill>
                  <a:schemeClr val="tx1"/>
                </a:solidFill>
              </a:rPr>
              <a:pPr defTabSz="914400">
                <a:spcAft>
                  <a:spcPts val="600"/>
                </a:spcAft>
              </a:pPr>
              <a:t>19</a:t>
            </a:fld>
            <a:endParaRPr lang="en-US">
              <a:solidFill>
                <a:schemeClr val="tx1"/>
              </a:solidFill>
            </a:endParaRPr>
          </a:p>
        </p:txBody>
      </p:sp>
    </p:spTree>
    <p:extLst>
      <p:ext uri="{BB962C8B-B14F-4D97-AF65-F5344CB8AC3E}">
        <p14:creationId xmlns:p14="http://schemas.microsoft.com/office/powerpoint/2010/main" val="127856664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Expected Utility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664"/>
            <a:ext cx="336042" cy="365125"/>
          </a:xfrm>
        </p:spPr>
        <p:txBody>
          <a:bodyPr>
            <a:normAutofit/>
          </a:bodyPr>
          <a:lstStyle/>
          <a:p>
            <a:pPr>
              <a:spcAft>
                <a:spcPts val="600"/>
              </a:spcAft>
            </a:pPr>
            <a:fld id="{2A17F1C3-D8CF-D841-A262-BC1128EB65E3}" type="slidenum">
              <a:rPr lang="en-US" sz="1000">
                <a:solidFill>
                  <a:schemeClr val="tx1">
                    <a:lumMod val="50000"/>
                    <a:lumOff val="50000"/>
                  </a:schemeClr>
                </a:solidFill>
              </a:rPr>
              <a:pPr>
                <a:spcAft>
                  <a:spcPts val="600"/>
                </a:spcAft>
              </a:pPr>
              <a:t>20</a:t>
            </a:fld>
            <a:endParaRPr lang="en-US" sz="1000">
              <a:solidFill>
                <a:schemeClr val="tx1">
                  <a:lumMod val="50000"/>
                  <a:lumOff val="50000"/>
                </a:schemeClr>
              </a:solidFill>
            </a:endParaRPr>
          </a:p>
        </p:txBody>
      </p:sp>
      <p:graphicFrame>
        <p:nvGraphicFramePr>
          <p:cNvPr id="7" name="Content Placeholder 2">
            <a:extLst>
              <a:ext uri="{FF2B5EF4-FFF2-40B4-BE49-F238E27FC236}">
                <a16:creationId xmlns:a16="http://schemas.microsoft.com/office/drawing/2014/main" id="{DC9578ED-EAEF-7165-E49F-E6E09D6F128A}"/>
              </a:ext>
            </a:extLst>
          </p:cNvPr>
          <p:cNvGraphicFramePr>
            <a:graphicFrameLocks noGrp="1"/>
          </p:cNvGraphicFramePr>
          <p:nvPr>
            <p:ph idx="1"/>
            <p:extLst>
              <p:ext uri="{D42A27DB-BD31-4B8C-83A1-F6EECF244321}">
                <p14:modId xmlns:p14="http://schemas.microsoft.com/office/powerpoint/2010/main" val="4247219133"/>
              </p:ext>
            </p:extLst>
          </p:nvPr>
        </p:nvGraphicFramePr>
        <p:xfrm>
          <a:off x="3468226" y="750439"/>
          <a:ext cx="5460113" cy="5589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8914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900131"/>
          </a:xfrm>
        </p:spPr>
        <p:txBody>
          <a:bodyPr anchor="t">
            <a:normAutofit/>
          </a:bodyPr>
          <a:lstStyle/>
          <a:p>
            <a:r>
              <a:rPr lang="en-US" sz="3500">
                <a:solidFill>
                  <a:schemeClr val="bg1"/>
                </a:solidFill>
              </a:rPr>
              <a:t>Expected Utility</a:t>
            </a:r>
          </a:p>
        </p:txBody>
      </p:sp>
      <p:sp>
        <p:nvSpPr>
          <p:cNvPr id="12" name="Rectangle 11">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639274" y="6514232"/>
            <a:ext cx="504718" cy="343768"/>
          </a:xfrm>
        </p:spPr>
        <p:txBody>
          <a:bodyPr anchor="ctr">
            <a:normAutofit/>
          </a:bodyPr>
          <a:lstStyle/>
          <a:p>
            <a:pPr algn="ctr">
              <a:spcAft>
                <a:spcPts val="600"/>
              </a:spcAft>
            </a:pPr>
            <a:fld id="{2A17F1C3-D8CF-D841-A262-BC1128EB65E3}" type="slidenum">
              <a:rPr lang="en-US">
                <a:solidFill>
                  <a:schemeClr val="tx1"/>
                </a:solidFill>
              </a:rPr>
              <a:pPr algn="ctr">
                <a:spcAft>
                  <a:spcPts val="600"/>
                </a:spcAft>
              </a:pPr>
              <a:t>21</a:t>
            </a:fld>
            <a:endParaRPr lang="en-US" dirty="0">
              <a:solidFill>
                <a:schemeClr val="tx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866661" y="2217343"/>
                <a:ext cx="7410669" cy="3959619"/>
              </a:xfrm>
            </p:spPr>
            <p:txBody>
              <a:bodyPr>
                <a:normAutofit/>
              </a:bodyPr>
              <a:lstStyle/>
              <a:p>
                <a:pPr>
                  <a:spcAft>
                    <a:spcPts val="500"/>
                  </a:spcAft>
                </a:pPr>
                <a:r>
                  <a:rPr lang="en-US" sz="1900" i="1"/>
                  <a:t>Example 6.3: Finding the EU of a lottery.</a:t>
                </a:r>
              </a:p>
              <a:p>
                <a:pPr lvl="1">
                  <a:spcAft>
                    <a:spcPts val="500"/>
                  </a:spcAft>
                </a:pPr>
                <a:r>
                  <a:rPr lang="en-US" sz="1900"/>
                  <a:t>Consider an individual with utility function </a:t>
                </a:r>
                <a14:m>
                  <m:oMath xmlns:m="http://schemas.openxmlformats.org/officeDocument/2006/math">
                    <m:r>
                      <a:rPr lang="en-US" sz="1900" b="0" i="1">
                        <a:latin typeface="Cambria Math" panose="02040503050406030204" pitchFamily="18" charset="0"/>
                      </a:rPr>
                      <m:t>𝑢</m:t>
                    </m:r>
                    <m:d>
                      <m:dPr>
                        <m:ctrlPr>
                          <a:rPr lang="en-US" sz="1900" b="0" i="1">
                            <a:latin typeface="Cambria Math" panose="02040503050406030204" pitchFamily="18" charset="0"/>
                          </a:rPr>
                        </m:ctrlPr>
                      </m:dPr>
                      <m:e>
                        <m:r>
                          <a:rPr lang="en-US" sz="1900" b="0" i="1">
                            <a:latin typeface="Cambria Math" panose="02040503050406030204" pitchFamily="18" charset="0"/>
                          </a:rPr>
                          <m:t>𝐼</m:t>
                        </m:r>
                      </m:e>
                    </m:d>
                    <m:r>
                      <a:rPr lang="en-US" sz="1900" b="0" i="1">
                        <a:latin typeface="Cambria Math" panose="02040503050406030204" pitchFamily="18" charset="0"/>
                      </a:rPr>
                      <m:t>=</m:t>
                    </m:r>
                    <m:rad>
                      <m:radPr>
                        <m:degHide m:val="on"/>
                        <m:ctrlPr>
                          <a:rPr lang="en-US" sz="1900" b="0" i="1">
                            <a:latin typeface="Cambria Math" panose="02040503050406030204" pitchFamily="18" charset="0"/>
                          </a:rPr>
                        </m:ctrlPr>
                      </m:radPr>
                      <m:deg/>
                      <m:e>
                        <m:r>
                          <a:rPr lang="en-US" sz="1900" b="0" i="1">
                            <a:latin typeface="Cambria Math" panose="02040503050406030204" pitchFamily="18" charset="0"/>
                          </a:rPr>
                          <m:t>𝐼</m:t>
                        </m:r>
                      </m:e>
                    </m:rad>
                  </m:oMath>
                </a14:m>
                <a:r>
                  <a:rPr lang="en-US" sz="1900"/>
                  <a:t>, where </a:t>
                </a:r>
                <a14:m>
                  <m:oMath xmlns:m="http://schemas.openxmlformats.org/officeDocument/2006/math">
                    <m:r>
                      <a:rPr lang="en-US" sz="1900" b="0" i="1">
                        <a:latin typeface="Cambria Math" panose="02040503050406030204" pitchFamily="18" charset="0"/>
                      </a:rPr>
                      <m:t>𝐼</m:t>
                    </m:r>
                    <m:r>
                      <a:rPr lang="en-US" sz="1900" b="0" i="1">
                        <a:latin typeface="Cambria Math" panose="02040503050406030204" pitchFamily="18" charset="0"/>
                        <a:ea typeface="Cambria Math" panose="02040503050406030204" pitchFamily="18" charset="0"/>
                      </a:rPr>
                      <m:t>≥0</m:t>
                    </m:r>
                  </m:oMath>
                </a14:m>
                <a:r>
                  <a:rPr lang="en-US" sz="1900"/>
                  <a:t> is the income received in each outcome.</a:t>
                </a:r>
              </a:p>
              <a:p>
                <a:pPr lvl="1">
                  <a:spcAft>
                    <a:spcPts val="1000"/>
                  </a:spcAft>
                </a:pPr>
                <a:r>
                  <a:rPr lang="en-US" sz="1900"/>
                  <a:t>The EU of the risky lotter in example 6.1 is</a:t>
                </a:r>
              </a:p>
              <a:p>
                <a:pPr marL="0" lvl="1" indent="0">
                  <a:spcAft>
                    <a:spcPts val="500"/>
                  </a:spcAft>
                  <a:buNone/>
                </a:pPr>
                <a14:m>
                  <m:oMathPara xmlns:m="http://schemas.openxmlformats.org/officeDocument/2006/math">
                    <m:oMathParaPr>
                      <m:jc m:val="centerGroup"/>
                    </m:oMathParaPr>
                    <m:oMath xmlns:m="http://schemas.openxmlformats.org/officeDocument/2006/math">
                      <m:sSub>
                        <m:sSubPr>
                          <m:ctrlPr>
                            <a:rPr lang="en-US" sz="1900" i="1">
                              <a:latin typeface="Cambria Math" panose="02040503050406030204" pitchFamily="18" charset="0"/>
                            </a:rPr>
                          </m:ctrlPr>
                        </m:sSubPr>
                        <m:e>
                          <m:r>
                            <a:rPr lang="en-US" sz="1900" b="0" i="1">
                              <a:latin typeface="Cambria Math" panose="02040503050406030204" pitchFamily="18" charset="0"/>
                            </a:rPr>
                            <m:t>𝐸𝑈</m:t>
                          </m:r>
                        </m:e>
                        <m:sub>
                          <m:r>
                            <a:rPr lang="en-US" sz="1900" b="0" i="1">
                              <a:latin typeface="Cambria Math" panose="02040503050406030204" pitchFamily="18" charset="0"/>
                            </a:rPr>
                            <m:t>𝑅𝑖𝑠𝑘𝑦</m:t>
                          </m:r>
                        </m:sub>
                      </m:sSub>
                      <m:r>
                        <a:rPr lang="en-US" sz="1900" b="0" i="1">
                          <a:latin typeface="Cambria Math" panose="02040503050406030204" pitchFamily="18" charset="0"/>
                        </a:rPr>
                        <m:t>=</m:t>
                      </m:r>
                      <m:d>
                        <m:dPr>
                          <m:ctrlPr>
                            <a:rPr lang="en-US" sz="1900" b="0" i="1">
                              <a:latin typeface="Cambria Math" panose="02040503050406030204" pitchFamily="18" charset="0"/>
                            </a:rPr>
                          </m:ctrlPr>
                        </m:dPr>
                        <m:e>
                          <m:r>
                            <a:rPr lang="en-US" sz="1900" b="0" i="1">
                              <a:latin typeface="Cambria Math" panose="02040503050406030204" pitchFamily="18" charset="0"/>
                            </a:rPr>
                            <m:t>0.1</m:t>
                          </m:r>
                          <m:r>
                            <a:rPr lang="en-US" sz="1900" b="0" i="1">
                              <a:latin typeface="Cambria Math" panose="02040503050406030204" pitchFamily="18" charset="0"/>
                              <a:ea typeface="Cambria Math" panose="02040503050406030204" pitchFamily="18" charset="0"/>
                            </a:rPr>
                            <m:t>×</m:t>
                          </m:r>
                          <m:rad>
                            <m:radPr>
                              <m:degHide m:val="on"/>
                              <m:ctrlPr>
                                <a:rPr lang="en-US" sz="1900" b="0" i="1">
                                  <a:latin typeface="Cambria Math" panose="02040503050406030204" pitchFamily="18" charset="0"/>
                                  <a:ea typeface="Cambria Math" panose="02040503050406030204" pitchFamily="18" charset="0"/>
                                </a:rPr>
                              </m:ctrlPr>
                            </m:radPr>
                            <m:deg/>
                            <m:e>
                              <m:r>
                                <a:rPr lang="en-US" sz="1900" b="0" i="1">
                                  <a:latin typeface="Cambria Math" panose="02040503050406030204" pitchFamily="18" charset="0"/>
                                  <a:ea typeface="Cambria Math" panose="02040503050406030204" pitchFamily="18" charset="0"/>
                                </a:rPr>
                                <m:t>$90</m:t>
                              </m:r>
                            </m:e>
                          </m:rad>
                        </m:e>
                      </m:d>
                      <m:r>
                        <a:rPr lang="en-US" sz="1900" b="0" i="1">
                          <a:latin typeface="Cambria Math" panose="02040503050406030204" pitchFamily="18" charset="0"/>
                        </a:rPr>
                        <m:t>+</m:t>
                      </m:r>
                      <m:d>
                        <m:dPr>
                          <m:ctrlPr>
                            <a:rPr lang="en-US" sz="1900" b="0" i="1">
                              <a:latin typeface="Cambria Math" panose="02040503050406030204" pitchFamily="18" charset="0"/>
                            </a:rPr>
                          </m:ctrlPr>
                        </m:dPr>
                        <m:e>
                          <m:r>
                            <a:rPr lang="en-US" sz="1900" b="0" i="1">
                              <a:latin typeface="Cambria Math" panose="02040503050406030204" pitchFamily="18" charset="0"/>
                            </a:rPr>
                            <m:t>0.6</m:t>
                          </m:r>
                          <m:r>
                            <a:rPr lang="en-US" sz="1900" b="0" i="1">
                              <a:latin typeface="Cambria Math" panose="02040503050406030204" pitchFamily="18" charset="0"/>
                              <a:ea typeface="Cambria Math" panose="02040503050406030204" pitchFamily="18" charset="0"/>
                            </a:rPr>
                            <m:t>×</m:t>
                          </m:r>
                          <m:rad>
                            <m:radPr>
                              <m:degHide m:val="on"/>
                              <m:ctrlPr>
                                <a:rPr lang="en-US" sz="1900" b="0" i="1">
                                  <a:latin typeface="Cambria Math" panose="02040503050406030204" pitchFamily="18" charset="0"/>
                                  <a:ea typeface="Cambria Math" panose="02040503050406030204" pitchFamily="18" charset="0"/>
                                </a:rPr>
                              </m:ctrlPr>
                            </m:radPr>
                            <m:deg/>
                            <m:e>
                              <m:r>
                                <a:rPr lang="en-US" sz="1900" b="0" i="1">
                                  <a:latin typeface="Cambria Math" panose="02040503050406030204" pitchFamily="18" charset="0"/>
                                  <a:ea typeface="Cambria Math" panose="02040503050406030204" pitchFamily="18" charset="0"/>
                                </a:rPr>
                                <m:t>$20</m:t>
                              </m:r>
                            </m:e>
                          </m:rad>
                        </m:e>
                      </m:d>
                      <m:r>
                        <a:rPr lang="en-US" sz="1900" b="0" i="1">
                          <a:latin typeface="Cambria Math" panose="02040503050406030204" pitchFamily="18" charset="0"/>
                        </a:rPr>
                        <m:t>+</m:t>
                      </m:r>
                      <m:d>
                        <m:dPr>
                          <m:ctrlPr>
                            <a:rPr lang="en-US" sz="1900" b="0" i="1">
                              <a:latin typeface="Cambria Math" panose="02040503050406030204" pitchFamily="18" charset="0"/>
                            </a:rPr>
                          </m:ctrlPr>
                        </m:dPr>
                        <m:e>
                          <m:r>
                            <a:rPr lang="en-US" sz="1900" b="0" i="1">
                              <a:latin typeface="Cambria Math" panose="02040503050406030204" pitchFamily="18" charset="0"/>
                            </a:rPr>
                            <m:t>0.3</m:t>
                          </m:r>
                          <m:r>
                            <a:rPr lang="en-US" sz="1900" b="0" i="1">
                              <a:latin typeface="Cambria Math" panose="02040503050406030204" pitchFamily="18" charset="0"/>
                              <a:ea typeface="Cambria Math" panose="02040503050406030204" pitchFamily="18" charset="0"/>
                            </a:rPr>
                            <m:t>×</m:t>
                          </m:r>
                          <m:rad>
                            <m:radPr>
                              <m:degHide m:val="on"/>
                              <m:ctrlPr>
                                <a:rPr lang="en-US" sz="1900" b="0" i="1">
                                  <a:latin typeface="Cambria Math" panose="02040503050406030204" pitchFamily="18" charset="0"/>
                                  <a:ea typeface="Cambria Math" panose="02040503050406030204" pitchFamily="18" charset="0"/>
                                </a:rPr>
                              </m:ctrlPr>
                            </m:radPr>
                            <m:deg/>
                            <m:e>
                              <m:r>
                                <a:rPr lang="en-US" sz="1900" b="0" i="1">
                                  <a:latin typeface="Cambria Math" panose="02040503050406030204" pitchFamily="18" charset="0"/>
                                  <a:ea typeface="Cambria Math" panose="02040503050406030204" pitchFamily="18" charset="0"/>
                                </a:rPr>
                                <m:t>60</m:t>
                              </m:r>
                            </m:e>
                          </m:rad>
                        </m:e>
                      </m:d>
                      <m:r>
                        <a:rPr lang="en-US" sz="1900" b="0" i="1">
                          <a:latin typeface="Cambria Math" panose="02040503050406030204" pitchFamily="18" charset="0"/>
                          <a:ea typeface="Cambria Math" panose="02040503050406030204" pitchFamily="18" charset="0"/>
                        </a:rPr>
                        <m:t>=5.96.</m:t>
                      </m:r>
                    </m:oMath>
                  </m:oMathPara>
                </a14:m>
                <a:endParaRPr lang="en-US" sz="1900"/>
              </a:p>
              <a:p>
                <a:pPr lvl="1">
                  <a:spcBef>
                    <a:spcPts val="1000"/>
                  </a:spcBef>
                  <a:spcAft>
                    <a:spcPts val="1000"/>
                  </a:spcAft>
                </a:pPr>
                <a:r>
                  <a:rPr lang="en-US" sz="1900"/>
                  <a:t>The EU of the less risky lottery is</a:t>
                </a:r>
              </a:p>
              <a:p>
                <a:pPr marL="0" lvl="1" indent="0">
                  <a:spcAft>
                    <a:spcPts val="500"/>
                  </a:spcAft>
                  <a:buNone/>
                </a:pPr>
                <a14:m>
                  <m:oMathPara xmlns:m="http://schemas.openxmlformats.org/officeDocument/2006/math">
                    <m:oMathParaPr>
                      <m:jc m:val="centerGroup"/>
                    </m:oMathParaPr>
                    <m:oMath xmlns:m="http://schemas.openxmlformats.org/officeDocument/2006/math">
                      <m:sSub>
                        <m:sSubPr>
                          <m:ctrlPr>
                            <a:rPr lang="en-US" sz="1900" i="1">
                              <a:latin typeface="Cambria Math" panose="02040503050406030204" pitchFamily="18" charset="0"/>
                            </a:rPr>
                          </m:ctrlPr>
                        </m:sSubPr>
                        <m:e>
                          <m:r>
                            <a:rPr lang="en-US" sz="1900" i="1">
                              <a:latin typeface="Cambria Math" panose="02040503050406030204" pitchFamily="18" charset="0"/>
                            </a:rPr>
                            <m:t>𝐸𝑈</m:t>
                          </m:r>
                        </m:e>
                        <m:sub>
                          <m:r>
                            <a:rPr lang="en-US" sz="1900" b="0" i="1">
                              <a:latin typeface="Cambria Math" panose="02040503050406030204" pitchFamily="18" charset="0"/>
                            </a:rPr>
                            <m:t>𝑆𝑎𝑓𝑒</m:t>
                          </m:r>
                        </m:sub>
                      </m:sSub>
                      <m:r>
                        <a:rPr lang="en-US" sz="1900" i="1">
                          <a:latin typeface="Cambria Math" panose="02040503050406030204" pitchFamily="18" charset="0"/>
                        </a:rPr>
                        <m:t>=</m:t>
                      </m:r>
                      <m:d>
                        <m:dPr>
                          <m:ctrlPr>
                            <a:rPr lang="en-US" sz="1900" i="1">
                              <a:latin typeface="Cambria Math" panose="02040503050406030204" pitchFamily="18" charset="0"/>
                            </a:rPr>
                          </m:ctrlPr>
                        </m:dPr>
                        <m:e>
                          <m:r>
                            <a:rPr lang="en-US" sz="1900" i="1">
                              <a:latin typeface="Cambria Math" panose="02040503050406030204" pitchFamily="18" charset="0"/>
                            </a:rPr>
                            <m:t>0.</m:t>
                          </m:r>
                          <m:r>
                            <a:rPr lang="en-US" sz="1900" b="0" i="1">
                              <a:latin typeface="Cambria Math" panose="02040503050406030204" pitchFamily="18" charset="0"/>
                            </a:rPr>
                            <m:t>5</m:t>
                          </m:r>
                          <m:r>
                            <a:rPr lang="en-US" sz="1900" i="1">
                              <a:latin typeface="Cambria Math" panose="02040503050406030204" pitchFamily="18" charset="0"/>
                              <a:ea typeface="Cambria Math" panose="02040503050406030204" pitchFamily="18" charset="0"/>
                            </a:rPr>
                            <m:t>×</m:t>
                          </m:r>
                          <m:rad>
                            <m:radPr>
                              <m:degHide m:val="on"/>
                              <m:ctrlPr>
                                <a:rPr lang="en-US" sz="1900" i="1">
                                  <a:latin typeface="Cambria Math" panose="02040503050406030204" pitchFamily="18" charset="0"/>
                                  <a:ea typeface="Cambria Math" panose="02040503050406030204" pitchFamily="18" charset="0"/>
                                </a:rPr>
                              </m:ctrlPr>
                            </m:radPr>
                            <m:deg/>
                            <m:e>
                              <m:r>
                                <a:rPr lang="en-US" sz="1900" i="1">
                                  <a:latin typeface="Cambria Math" panose="02040503050406030204" pitchFamily="18" charset="0"/>
                                  <a:ea typeface="Cambria Math" panose="02040503050406030204" pitchFamily="18" charset="0"/>
                                </a:rPr>
                                <m:t>$</m:t>
                              </m:r>
                              <m:r>
                                <a:rPr lang="en-US" sz="1900" b="0" i="1">
                                  <a:latin typeface="Cambria Math" panose="02040503050406030204" pitchFamily="18" charset="0"/>
                                  <a:ea typeface="Cambria Math" panose="02040503050406030204" pitchFamily="18" charset="0"/>
                                </a:rPr>
                                <m:t>3</m:t>
                              </m:r>
                              <m:r>
                                <a:rPr lang="en-US" sz="1900" i="1">
                                  <a:latin typeface="Cambria Math" panose="02040503050406030204" pitchFamily="18" charset="0"/>
                                  <a:ea typeface="Cambria Math" panose="02040503050406030204" pitchFamily="18" charset="0"/>
                                </a:rPr>
                                <m:t>0</m:t>
                              </m:r>
                            </m:e>
                          </m:rad>
                        </m:e>
                      </m:d>
                      <m:r>
                        <a:rPr lang="en-US" sz="1900" i="1">
                          <a:latin typeface="Cambria Math" panose="02040503050406030204" pitchFamily="18" charset="0"/>
                        </a:rPr>
                        <m:t>+</m:t>
                      </m:r>
                      <m:d>
                        <m:dPr>
                          <m:ctrlPr>
                            <a:rPr lang="en-US" sz="1900" i="1">
                              <a:latin typeface="Cambria Math" panose="02040503050406030204" pitchFamily="18" charset="0"/>
                            </a:rPr>
                          </m:ctrlPr>
                        </m:dPr>
                        <m:e>
                          <m:r>
                            <a:rPr lang="en-US" sz="1900" i="1">
                              <a:latin typeface="Cambria Math" panose="02040503050406030204" pitchFamily="18" charset="0"/>
                            </a:rPr>
                            <m:t>0.</m:t>
                          </m:r>
                          <m:r>
                            <a:rPr lang="en-US" sz="1900" b="0" i="1">
                              <a:latin typeface="Cambria Math" panose="02040503050406030204" pitchFamily="18" charset="0"/>
                            </a:rPr>
                            <m:t>5</m:t>
                          </m:r>
                          <m:r>
                            <a:rPr lang="en-US" sz="1900" i="1">
                              <a:latin typeface="Cambria Math" panose="02040503050406030204" pitchFamily="18" charset="0"/>
                              <a:ea typeface="Cambria Math" panose="02040503050406030204" pitchFamily="18" charset="0"/>
                            </a:rPr>
                            <m:t>×</m:t>
                          </m:r>
                          <m:rad>
                            <m:radPr>
                              <m:degHide m:val="on"/>
                              <m:ctrlPr>
                                <a:rPr lang="en-US" sz="1900" i="1">
                                  <a:latin typeface="Cambria Math" panose="02040503050406030204" pitchFamily="18" charset="0"/>
                                  <a:ea typeface="Cambria Math" panose="02040503050406030204" pitchFamily="18" charset="0"/>
                                </a:rPr>
                              </m:ctrlPr>
                            </m:radPr>
                            <m:deg/>
                            <m:e>
                              <m:r>
                                <a:rPr lang="en-US" sz="1900" i="1">
                                  <a:latin typeface="Cambria Math" panose="02040503050406030204" pitchFamily="18" charset="0"/>
                                  <a:ea typeface="Cambria Math" panose="02040503050406030204" pitchFamily="18" charset="0"/>
                                </a:rPr>
                                <m:t>$</m:t>
                              </m:r>
                              <m:r>
                                <a:rPr lang="en-US" sz="1900" b="0" i="1">
                                  <a:latin typeface="Cambria Math" panose="02040503050406030204" pitchFamily="18" charset="0"/>
                                  <a:ea typeface="Cambria Math" panose="02040503050406030204" pitchFamily="18" charset="0"/>
                                </a:rPr>
                                <m:t>48</m:t>
                              </m:r>
                            </m:e>
                          </m:rad>
                        </m:e>
                      </m:d>
                      <m:r>
                        <a:rPr lang="en-US" sz="1900" i="1">
                          <a:latin typeface="Cambria Math" panose="02040503050406030204" pitchFamily="18" charset="0"/>
                          <a:ea typeface="Cambria Math" panose="02040503050406030204" pitchFamily="18" charset="0"/>
                        </a:rPr>
                        <m:t>=</m:t>
                      </m:r>
                      <m:r>
                        <a:rPr lang="en-US" sz="1900" b="0" i="1">
                          <a:latin typeface="Cambria Math" panose="02040503050406030204" pitchFamily="18" charset="0"/>
                          <a:ea typeface="Cambria Math" panose="02040503050406030204" pitchFamily="18" charset="0"/>
                        </a:rPr>
                        <m:t>6</m:t>
                      </m:r>
                      <m:r>
                        <a:rPr lang="en-US" sz="1900" i="1">
                          <a:latin typeface="Cambria Math" panose="02040503050406030204" pitchFamily="18" charset="0"/>
                          <a:ea typeface="Cambria Math" panose="02040503050406030204" pitchFamily="18" charset="0"/>
                        </a:rPr>
                        <m:t>.</m:t>
                      </m:r>
                      <m:r>
                        <a:rPr lang="en-US" sz="1900" b="0" i="1">
                          <a:latin typeface="Cambria Math" panose="02040503050406030204" pitchFamily="18" charset="0"/>
                          <a:ea typeface="Cambria Math" panose="02040503050406030204" pitchFamily="18" charset="0"/>
                        </a:rPr>
                        <m:t>20.</m:t>
                      </m:r>
                    </m:oMath>
                  </m:oMathPara>
                </a14:m>
                <a:endParaRPr lang="en-US" sz="1900"/>
              </a:p>
              <a:p>
                <a:pPr lvl="1">
                  <a:spcBef>
                    <a:spcPts val="1000"/>
                  </a:spcBef>
                  <a:spcAft>
                    <a:spcPts val="500"/>
                  </a:spcAft>
                </a:pPr>
                <a14:m>
                  <m:oMath xmlns:m="http://schemas.openxmlformats.org/officeDocument/2006/math">
                    <m:sSub>
                      <m:sSubPr>
                        <m:ctrlPr>
                          <a:rPr lang="en-US" sz="1900" i="1">
                            <a:latin typeface="Cambria Math" panose="02040503050406030204" pitchFamily="18" charset="0"/>
                          </a:rPr>
                        </m:ctrlPr>
                      </m:sSubPr>
                      <m:e>
                        <m:r>
                          <a:rPr lang="en-US" sz="1900" i="1">
                            <a:latin typeface="Cambria Math" panose="02040503050406030204" pitchFamily="18" charset="0"/>
                          </a:rPr>
                          <m:t>𝐸𝑈</m:t>
                        </m:r>
                      </m:e>
                      <m:sub>
                        <m:r>
                          <a:rPr lang="en-US" sz="1900" i="1">
                            <a:latin typeface="Cambria Math" panose="02040503050406030204" pitchFamily="18" charset="0"/>
                          </a:rPr>
                          <m:t>𝑆𝑎𝑓𝑒</m:t>
                        </m:r>
                      </m:sub>
                    </m:sSub>
                    <m:r>
                      <a:rPr lang="en-US" sz="1900" b="0" i="1">
                        <a:latin typeface="Cambria Math" panose="02040503050406030204" pitchFamily="18" charset="0"/>
                      </a:rPr>
                      <m:t>&gt;</m:t>
                    </m:r>
                    <m:sSub>
                      <m:sSubPr>
                        <m:ctrlPr>
                          <a:rPr lang="en-US" sz="1900" i="1">
                            <a:latin typeface="Cambria Math" panose="02040503050406030204" pitchFamily="18" charset="0"/>
                          </a:rPr>
                        </m:ctrlPr>
                      </m:sSubPr>
                      <m:e>
                        <m:r>
                          <a:rPr lang="en-US" sz="1900" i="1">
                            <a:latin typeface="Cambria Math" panose="02040503050406030204" pitchFamily="18" charset="0"/>
                          </a:rPr>
                          <m:t>𝐸𝑈</m:t>
                        </m:r>
                      </m:e>
                      <m:sub>
                        <m:r>
                          <a:rPr lang="en-US" sz="1900" i="1">
                            <a:latin typeface="Cambria Math" panose="02040503050406030204" pitchFamily="18" charset="0"/>
                          </a:rPr>
                          <m:t>𝑅𝑖𝑠𝑘𝑦</m:t>
                        </m:r>
                      </m:sub>
                    </m:sSub>
                  </m:oMath>
                </a14:m>
                <a:r>
                  <a:rPr lang="en-US" sz="1900"/>
                  <a:t>. While both lotteries generate the same EV, the safer lottery yields a higher EU for this individual.</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866661" y="2217343"/>
                <a:ext cx="7410669" cy="3959619"/>
              </a:xfrm>
              <a:blipFill>
                <a:blip r:embed="rId2"/>
                <a:stretch>
                  <a:fillRect l="-576" t="-1541" r="-1316"/>
                </a:stretch>
              </a:blipFill>
            </p:spPr>
            <p:txBody>
              <a:bodyPr/>
              <a:lstStyle/>
              <a:p>
                <a:r>
                  <a:rPr lang="en-US">
                    <a:noFill/>
                  </a:rPr>
                  <a:t> </a:t>
                </a:r>
              </a:p>
            </p:txBody>
          </p:sp>
        </mc:Fallback>
      </mc:AlternateContent>
    </p:spTree>
    <p:extLst>
      <p:ext uri="{BB962C8B-B14F-4D97-AF65-F5344CB8AC3E}">
        <p14:creationId xmlns:p14="http://schemas.microsoft.com/office/powerpoint/2010/main" val="1784497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des on papers">
            <a:extLst>
              <a:ext uri="{FF2B5EF4-FFF2-40B4-BE49-F238E27FC236}">
                <a16:creationId xmlns:a16="http://schemas.microsoft.com/office/drawing/2014/main" id="{63914DAC-C73C-195F-80E0-2A24E1CD12A2}"/>
              </a:ext>
            </a:extLst>
          </p:cNvPr>
          <p:cNvPicPr>
            <a:picLocks noChangeAspect="1"/>
          </p:cNvPicPr>
          <p:nvPr/>
        </p:nvPicPr>
        <p:blipFill>
          <a:blip r:embed="rId2"/>
          <a:srcRect l="21267" r="19320"/>
          <a:stretch>
            <a:fillRect/>
          </a:stretch>
        </p:blipFill>
        <p:spPr>
          <a:xfrm>
            <a:off x="3028949" y="10"/>
            <a:ext cx="6120019"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ctr"/>
            <a:r>
              <a:rPr lang="en-US" b="1" dirty="0">
                <a:solidFill>
                  <a:srgbClr val="FFFFFF"/>
                </a:solidFill>
              </a:rPr>
              <a:t>Risk Attitudes</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defRPr/>
            </a:pPr>
            <a:fld id="{2A17F1C3-D8CF-D841-A262-BC1128EB65E3}" type="slidenum">
              <a:rPr lang="en-US" sz="1000">
                <a:solidFill>
                  <a:srgbClr val="FFFFFF"/>
                </a:solidFill>
                <a:latin typeface="Calibri" panose="020F0502020204030204"/>
              </a:rPr>
              <a:pPr defTabSz="914400">
                <a:spcAft>
                  <a:spcPts val="600"/>
                </a:spcAft>
                <a:defRPr/>
              </a:pPr>
              <a:t>22</a:t>
            </a:fld>
            <a:endParaRPr lang="en-US" sz="1000">
              <a:solidFill>
                <a:srgbClr val="FFFFFF"/>
              </a:solidFill>
              <a:latin typeface="Calibri" panose="020F0502020204030204"/>
            </a:endParaRPr>
          </a:p>
        </p:txBody>
      </p:sp>
    </p:spTree>
    <p:extLst>
      <p:ext uri="{BB962C8B-B14F-4D97-AF65-F5344CB8AC3E}">
        <p14:creationId xmlns:p14="http://schemas.microsoft.com/office/powerpoint/2010/main" val="202057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4CD60F3-5C24-6DF5-3B0C-CDF30E2432C9}"/>
              </a:ext>
            </a:extLst>
          </p:cNvPr>
          <p:cNvSpPr>
            <a:spLocks noGrp="1"/>
          </p:cNvSpPr>
          <p:nvPr>
            <p:ph type="title"/>
          </p:nvPr>
        </p:nvSpPr>
        <p:spPr>
          <a:xfrm>
            <a:off x="495030" y="2767106"/>
            <a:ext cx="2160621" cy="3071906"/>
          </a:xfrm>
        </p:spPr>
        <p:txBody>
          <a:bodyPr vert="horz" lIns="91440" tIns="45720" rIns="91440" bIns="45720" rtlCol="0" anchor="t">
            <a:normAutofit/>
          </a:bodyPr>
          <a:lstStyle/>
          <a:p>
            <a:r>
              <a:rPr lang="en-US" sz="3500" kern="1200">
                <a:solidFill>
                  <a:srgbClr val="FFFFFF"/>
                </a:solidFill>
                <a:latin typeface="+mj-lt"/>
                <a:ea typeface="+mj-ea"/>
                <a:cs typeface="+mj-cs"/>
              </a:rPr>
              <a:t>Risk </a:t>
            </a:r>
            <a:br>
              <a:rPr lang="en-US" sz="3500" kern="1200">
                <a:solidFill>
                  <a:srgbClr val="FFFFFF"/>
                </a:solidFill>
                <a:latin typeface="+mj-lt"/>
                <a:ea typeface="+mj-ea"/>
                <a:cs typeface="+mj-cs"/>
              </a:rPr>
            </a:br>
            <a:r>
              <a:rPr lang="en-US" sz="3500" kern="1200">
                <a:solidFill>
                  <a:srgbClr val="FFFFFF"/>
                </a:solidFill>
                <a:latin typeface="+mj-lt"/>
                <a:ea typeface="+mj-ea"/>
                <a:cs typeface="+mj-cs"/>
              </a:rPr>
              <a:t>Attitudes</a:t>
            </a:r>
          </a:p>
        </p:txBody>
      </p:sp>
      <p:pic>
        <p:nvPicPr>
          <p:cNvPr id="6" name="Picture 5">
            <a:extLst>
              <a:ext uri="{FF2B5EF4-FFF2-40B4-BE49-F238E27FC236}">
                <a16:creationId xmlns:a16="http://schemas.microsoft.com/office/drawing/2014/main" id="{0BEE72C0-3EA8-45FD-2C38-A8C663272B50}"/>
              </a:ext>
            </a:extLst>
          </p:cNvPr>
          <p:cNvPicPr>
            <a:picLocks noChangeAspect="1"/>
          </p:cNvPicPr>
          <p:nvPr/>
        </p:nvPicPr>
        <p:blipFill>
          <a:blip r:embed="rId2"/>
          <a:stretch>
            <a:fillRect/>
          </a:stretch>
        </p:blipFill>
        <p:spPr>
          <a:xfrm>
            <a:off x="3376821" y="1627079"/>
            <a:ext cx="5419311" cy="3603842"/>
          </a:xfrm>
          <a:prstGeom prst="rect">
            <a:avLst/>
          </a:prstGeom>
        </p:spPr>
      </p:pic>
      <p:sp>
        <p:nvSpPr>
          <p:cNvPr id="5" name="Slide Number Placeholder 4">
            <a:extLst>
              <a:ext uri="{FF2B5EF4-FFF2-40B4-BE49-F238E27FC236}">
                <a16:creationId xmlns:a16="http://schemas.microsoft.com/office/drawing/2014/main" id="{CBA6C50A-81ED-D7AD-E2FB-91F1C116039F}"/>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23</a:t>
            </a:fld>
            <a:endParaRPr lang="en-US" sz="1000">
              <a:solidFill>
                <a:schemeClr val="tx1">
                  <a:lumMod val="50000"/>
                  <a:lumOff val="50000"/>
                </a:schemeClr>
              </a:solidFill>
            </a:endParaRPr>
          </a:p>
        </p:txBody>
      </p:sp>
    </p:spTree>
    <p:extLst>
      <p:ext uri="{BB962C8B-B14F-4D97-AF65-F5344CB8AC3E}">
        <p14:creationId xmlns:p14="http://schemas.microsoft.com/office/powerpoint/2010/main" val="3520405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Aversion</a:t>
            </a:r>
          </a:p>
        </p:txBody>
      </p:sp>
      <p:pic>
        <p:nvPicPr>
          <p:cNvPr id="7" name="Content Placeholder 6">
            <a:extLst>
              <a:ext uri="{FF2B5EF4-FFF2-40B4-BE49-F238E27FC236}">
                <a16:creationId xmlns:a16="http://schemas.microsoft.com/office/drawing/2014/main" id="{9B36D422-CBC9-F04B-B198-37B46871A252}"/>
              </a:ext>
            </a:extLst>
          </p:cNvPr>
          <p:cNvPicPr>
            <a:picLocks noGrp="1" noChangeAspect="1"/>
          </p:cNvPicPr>
          <p:nvPr>
            <p:ph idx="1"/>
          </p:nvPr>
        </p:nvPicPr>
        <p:blipFill>
          <a:blip r:embed="rId2"/>
          <a:stretch>
            <a:fillRect/>
          </a:stretch>
        </p:blipFill>
        <p:spPr>
          <a:xfrm>
            <a:off x="4935976" y="2570921"/>
            <a:ext cx="3579309" cy="3022527"/>
          </a:xfrm>
        </p:spPr>
      </p:pic>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24</a:t>
            </a:fld>
            <a:endParaRPr lang="en-US"/>
          </a:p>
        </p:txBody>
      </p:sp>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EU from the less risky lottery:</a:t>
            </a:r>
            <a:endParaRPr lang="en-US" sz="20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3FCA9C8-D896-754B-89C2-C885689825EE}"/>
                  </a:ext>
                </a:extLst>
              </p:cNvPr>
              <p:cNvSpPr txBox="1"/>
              <p:nvPr/>
            </p:nvSpPr>
            <p:spPr>
              <a:xfrm>
                <a:off x="835024" y="2359890"/>
                <a:ext cx="3994936" cy="3660939"/>
              </a:xfrm>
              <a:prstGeom prst="rect">
                <a:avLst/>
              </a:prstGeom>
              <a:noFill/>
            </p:spPr>
            <p:txBody>
              <a:bodyPr wrap="square" rtlCol="0">
                <a:spAutoFit/>
              </a:bodyPr>
              <a:lstStyle/>
              <a:p>
                <a:pPr marL="342900" indent="-342900">
                  <a:lnSpc>
                    <a:spcPct val="90000"/>
                  </a:lnSpc>
                  <a:spcBef>
                    <a:spcPts val="500"/>
                  </a:spcBef>
                  <a:buAutoNum type="arabicPeriod"/>
                </a:pPr>
                <a:r>
                  <a:rPr lang="en-US" sz="2000" dirty="0"/>
                  <a:t>Plot </a:t>
                </a:r>
                <a14:m>
                  <m:oMath xmlns:m="http://schemas.openxmlformats.org/officeDocument/2006/math">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𝐼</m:t>
                        </m:r>
                      </m:e>
                    </m:d>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r>
                          <a:rPr lang="en-US" sz="2000" b="0" i="1" smtClean="0">
                            <a:latin typeface="Cambria Math" panose="02040503050406030204" pitchFamily="18" charset="0"/>
                          </a:rPr>
                          <m:t>𝐼</m:t>
                        </m:r>
                      </m:e>
                    </m:rad>
                  </m:oMath>
                </a14:m>
                <a:r>
                  <a:rPr lang="en-US" sz="2000" dirty="0"/>
                  <a:t>, which is increasing and concave in income (it increases a </a:t>
                </a:r>
                <a:r>
                  <a:rPr lang="en-US" sz="2000" i="1" dirty="0"/>
                  <a:t>decreasing rate</a:t>
                </a:r>
                <a:r>
                  <a:rPr lang="en-US" sz="2000" dirty="0"/>
                  <a:t>)</a:t>
                </a:r>
              </a:p>
              <a:p>
                <a:pPr marL="342900" indent="-342900">
                  <a:lnSpc>
                    <a:spcPct val="90000"/>
                  </a:lnSpc>
                  <a:spcBef>
                    <a:spcPts val="500"/>
                  </a:spcBef>
                  <a:buAutoNum type="arabicPeriod"/>
                </a:pPr>
                <a:r>
                  <a:rPr lang="en-US" sz="2000" dirty="0"/>
                  <a:t>Place payoff </a:t>
                </a:r>
                <a14:m>
                  <m:oMath xmlns:m="http://schemas.openxmlformats.org/officeDocument/2006/math">
                    <m:r>
                      <a:rPr lang="en-US" sz="2000" i="1" dirty="0" smtClean="0">
                        <a:latin typeface="Cambria Math" panose="02040503050406030204" pitchFamily="18" charset="0"/>
                      </a:rPr>
                      <m:t>$30</m:t>
                    </m:r>
                    <m:r>
                      <a:rPr lang="en-US" sz="2000" i="1" dirty="0">
                        <a:latin typeface="Cambria Math" panose="02040503050406030204" pitchFamily="18" charset="0"/>
                      </a:rPr>
                      <m:t> </m:t>
                    </m:r>
                  </m:oMath>
                </a14:m>
                <a:r>
                  <a:rPr lang="en-US" sz="2000" dirty="0"/>
                  <a:t>(from outcome </a:t>
                </a:r>
                <a14:m>
                  <m:oMath xmlns:m="http://schemas.openxmlformats.org/officeDocument/2006/math">
                    <m:r>
                      <a:rPr lang="en-US" sz="2000" i="1" dirty="0" smtClean="0">
                        <a:latin typeface="Cambria Math" panose="02040503050406030204" pitchFamily="18" charset="0"/>
                      </a:rPr>
                      <m:t>𝐴</m:t>
                    </m:r>
                  </m:oMath>
                </a14:m>
                <a:r>
                  <a:rPr lang="en-US" sz="2000" dirty="0"/>
                  <a:t>) in the  horizontal axis.</a:t>
                </a:r>
              </a:p>
              <a:p>
                <a:pPr marL="342900" indent="-342900">
                  <a:lnSpc>
                    <a:spcPct val="90000"/>
                  </a:lnSpc>
                  <a:spcBef>
                    <a:spcPts val="500"/>
                  </a:spcBef>
                  <a:buAutoNum type="arabicPeriod"/>
                </a:pPr>
                <a:r>
                  <a:rPr lang="en-US" sz="2000" dirty="0"/>
                  <a:t>Extend a vertical line from this point until it hits the utility function at a height of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30</m:t>
                        </m:r>
                      </m:e>
                    </m:rad>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5.47</m:t>
                    </m:r>
                  </m:oMath>
                </a14:m>
                <a:r>
                  <a:rPr lang="en-US" sz="2000" dirty="0"/>
                  <a:t> at point </a:t>
                </a:r>
                <a14:m>
                  <m:oMath xmlns:m="http://schemas.openxmlformats.org/officeDocument/2006/math">
                    <m:r>
                      <a:rPr lang="en-US" sz="2000" i="1" dirty="0" smtClean="0">
                        <a:latin typeface="Cambria Math" panose="02040503050406030204" pitchFamily="18" charset="0"/>
                      </a:rPr>
                      <m:t>𝐴</m:t>
                    </m:r>
                  </m:oMath>
                </a14:m>
                <a:r>
                  <a:rPr lang="en-US" sz="2000" dirty="0"/>
                  <a:t>.</a:t>
                </a:r>
              </a:p>
              <a:p>
                <a:pPr marL="342900" indent="-342900">
                  <a:lnSpc>
                    <a:spcPct val="90000"/>
                  </a:lnSpc>
                  <a:spcBef>
                    <a:spcPts val="500"/>
                  </a:spcBef>
                  <a:buFontTx/>
                  <a:buAutoNum type="arabicPeriod"/>
                </a:pPr>
                <a:r>
                  <a:rPr lang="en-US" sz="2000" dirty="0"/>
                  <a:t>Repeat steps 2-3 for the other outcome in the lottery with payoff </a:t>
                </a:r>
                <a14:m>
                  <m:oMath xmlns:m="http://schemas.openxmlformats.org/officeDocument/2006/math">
                    <m:r>
                      <a:rPr lang="en-US" sz="2000" i="1" dirty="0">
                        <a:latin typeface="Cambria Math" panose="02040503050406030204" pitchFamily="18" charset="0"/>
                      </a:rPr>
                      <m:t>$48</m:t>
                    </m:r>
                  </m:oMath>
                </a14:m>
                <a:r>
                  <a:rPr lang="en-US" sz="2000" dirty="0"/>
                  <a:t>.</a:t>
                </a:r>
              </a:p>
            </p:txBody>
          </p:sp>
        </mc:Choice>
        <mc:Fallback xmlns="">
          <p:sp>
            <p:nvSpPr>
              <p:cNvPr id="9" name="TextBox 8">
                <a:extLst>
                  <a:ext uri="{FF2B5EF4-FFF2-40B4-BE49-F238E27FC236}">
                    <a16:creationId xmlns:a16="http://schemas.microsoft.com/office/drawing/2014/main" id="{E3FCA9C8-D896-754B-89C2-C885689825EE}"/>
                  </a:ext>
                </a:extLst>
              </p:cNvPr>
              <p:cNvSpPr txBox="1">
                <a:spLocks noRot="1" noChangeAspect="1" noMove="1" noResize="1" noEditPoints="1" noAdjustHandles="1" noChangeArrowheads="1" noChangeShapeType="1" noTextEdit="1"/>
              </p:cNvSpPr>
              <p:nvPr/>
            </p:nvSpPr>
            <p:spPr>
              <a:xfrm>
                <a:off x="835024" y="2359890"/>
                <a:ext cx="3994936" cy="3660939"/>
              </a:xfrm>
              <a:prstGeom prst="rect">
                <a:avLst/>
              </a:prstGeom>
              <a:blipFill>
                <a:blip r:embed="rId3"/>
                <a:stretch>
                  <a:fillRect l="-1587" t="-692" r="-2540" b="-173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E77A520-1391-AB4C-835D-2967D43CC889}"/>
              </a:ext>
            </a:extLst>
          </p:cNvPr>
          <p:cNvSpPr txBox="1"/>
          <p:nvPr/>
        </p:nvSpPr>
        <p:spPr>
          <a:xfrm>
            <a:off x="5738190" y="5619474"/>
            <a:ext cx="801373" cy="276999"/>
          </a:xfrm>
          <a:prstGeom prst="rect">
            <a:avLst/>
          </a:prstGeom>
          <a:noFill/>
        </p:spPr>
        <p:txBody>
          <a:bodyPr wrap="none" rtlCol="0">
            <a:spAutoFit/>
          </a:bodyPr>
          <a:lstStyle/>
          <a:p>
            <a:r>
              <a:rPr lang="en-US" sz="1200" dirty="0"/>
              <a:t>Figure 6.2</a:t>
            </a:r>
          </a:p>
        </p:txBody>
      </p:sp>
      <p:pic>
        <p:nvPicPr>
          <p:cNvPr id="6" name="Picture 5">
            <a:extLst>
              <a:ext uri="{FF2B5EF4-FFF2-40B4-BE49-F238E27FC236}">
                <a16:creationId xmlns:a16="http://schemas.microsoft.com/office/drawing/2014/main" id="{0A2AF235-6359-43C8-9B42-2A36C8D309F7}"/>
              </a:ext>
            </a:extLst>
          </p:cNvPr>
          <p:cNvPicPr>
            <a:picLocks noChangeAspect="1"/>
          </p:cNvPicPr>
          <p:nvPr/>
        </p:nvPicPr>
        <p:blipFill>
          <a:blip r:embed="rId4"/>
          <a:stretch>
            <a:fillRect/>
          </a:stretch>
        </p:blipFill>
        <p:spPr>
          <a:xfrm>
            <a:off x="6138876" y="136524"/>
            <a:ext cx="2857500" cy="1600200"/>
          </a:xfrm>
          <a:prstGeom prst="rect">
            <a:avLst/>
          </a:prstGeom>
        </p:spPr>
      </p:pic>
    </p:spTree>
    <p:extLst>
      <p:ext uri="{BB962C8B-B14F-4D97-AF65-F5344CB8AC3E}">
        <p14:creationId xmlns:p14="http://schemas.microsoft.com/office/powerpoint/2010/main" val="3365552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Aversion</a:t>
            </a:r>
          </a:p>
        </p:txBody>
      </p:sp>
      <p:pic>
        <p:nvPicPr>
          <p:cNvPr id="7" name="Content Placeholder 6">
            <a:extLst>
              <a:ext uri="{FF2B5EF4-FFF2-40B4-BE49-F238E27FC236}">
                <a16:creationId xmlns:a16="http://schemas.microsoft.com/office/drawing/2014/main" id="{9B36D422-CBC9-F04B-B198-37B46871A252}"/>
              </a:ext>
            </a:extLst>
          </p:cNvPr>
          <p:cNvPicPr>
            <a:picLocks noGrp="1" noChangeAspect="1"/>
          </p:cNvPicPr>
          <p:nvPr>
            <p:ph idx="1"/>
          </p:nvPr>
        </p:nvPicPr>
        <p:blipFill>
          <a:blip r:embed="rId2"/>
          <a:stretch>
            <a:fillRect/>
          </a:stretch>
        </p:blipFill>
        <p:spPr>
          <a:xfrm>
            <a:off x="4935976" y="2570921"/>
            <a:ext cx="3579309" cy="3022527"/>
          </a:xfrm>
        </p:spPr>
      </p:pic>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25</a:t>
            </a:fld>
            <a:endParaRPr lang="en-US"/>
          </a:p>
        </p:txBody>
      </p:sp>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EU from the less risky lottery (cont.):</a:t>
            </a:r>
            <a:endParaRPr lang="en-US" sz="20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3FCA9C8-D896-754B-89C2-C885689825EE}"/>
                  </a:ext>
                </a:extLst>
              </p:cNvPr>
              <p:cNvSpPr txBox="1"/>
              <p:nvPr/>
            </p:nvSpPr>
            <p:spPr>
              <a:xfrm>
                <a:off x="835024" y="2359890"/>
                <a:ext cx="3994936" cy="3795719"/>
              </a:xfrm>
              <a:prstGeom prst="rect">
                <a:avLst/>
              </a:prstGeom>
              <a:noFill/>
            </p:spPr>
            <p:txBody>
              <a:bodyPr wrap="square" rtlCol="0">
                <a:spAutoFit/>
              </a:bodyPr>
              <a:lstStyle/>
              <a:p>
                <a:pPr marL="457200" indent="-457200">
                  <a:lnSpc>
                    <a:spcPct val="90000"/>
                  </a:lnSpc>
                  <a:spcBef>
                    <a:spcPts val="500"/>
                  </a:spcBef>
                  <a:buFont typeface="+mj-lt"/>
                  <a:buAutoNum type="arabicPeriod" startAt="5"/>
                </a:pPr>
                <a:r>
                  <a:rPr lang="en-US" sz="2000" dirty="0"/>
                  <a:t>Connect points </a:t>
                </a:r>
                <a14:m>
                  <m:oMath xmlns:m="http://schemas.openxmlformats.org/officeDocument/2006/math">
                    <m:r>
                      <a:rPr lang="en-US" sz="2000" i="1" dirty="0">
                        <a:latin typeface="Cambria Math" panose="02040503050406030204" pitchFamily="18" charset="0"/>
                      </a:rPr>
                      <m:t>𝐴</m:t>
                    </m:r>
                  </m:oMath>
                </a14:m>
                <a:r>
                  <a:rPr lang="en-US" sz="2000" dirty="0"/>
                  <a:t> and </a:t>
                </a:r>
                <a14:m>
                  <m:oMath xmlns:m="http://schemas.openxmlformats.org/officeDocument/2006/math">
                    <m:r>
                      <a:rPr lang="en-US" sz="2000" i="1" dirty="0">
                        <a:latin typeface="Cambria Math" panose="02040503050406030204" pitchFamily="18" charset="0"/>
                      </a:rPr>
                      <m:t>𝐵</m:t>
                    </m:r>
                    <m:r>
                      <a:rPr lang="en-US" sz="2000" i="1" dirty="0">
                        <a:latin typeface="Cambria Math" panose="02040503050406030204" pitchFamily="18" charset="0"/>
                      </a:rPr>
                      <m:t> </m:t>
                    </m:r>
                  </m:oMath>
                </a14:m>
                <a:r>
                  <a:rPr lang="en-US" sz="2000" dirty="0"/>
                  <a:t>with a line. Because outcomes </a:t>
                </a:r>
                <a14:m>
                  <m:oMath xmlns:m="http://schemas.openxmlformats.org/officeDocument/2006/math">
                    <m:r>
                      <a:rPr lang="en-US" sz="2000" i="1" dirty="0">
                        <a:latin typeface="Cambria Math" panose="02040503050406030204" pitchFamily="18" charset="0"/>
                      </a:rPr>
                      <m:t>𝐴</m:t>
                    </m:r>
                  </m:oMath>
                </a14:m>
                <a:r>
                  <a:rPr lang="en-US" sz="2000" dirty="0"/>
                  <a:t> and </a:t>
                </a:r>
                <a14:m>
                  <m:oMath xmlns:m="http://schemas.openxmlformats.org/officeDocument/2006/math">
                    <m:r>
                      <a:rPr lang="en-US" sz="2000" i="1" dirty="0">
                        <a:latin typeface="Cambria Math" panose="02040503050406030204" pitchFamily="18" charset="0"/>
                      </a:rPr>
                      <m:t>𝐵</m:t>
                    </m:r>
                  </m:oMath>
                </a14:m>
                <a:r>
                  <a:rPr lang="en-US" sz="2000" dirty="0"/>
                  <a:t> are equally likely, we find the midpoint (</a:t>
                </a:r>
                <a14:m>
                  <m:oMath xmlns:m="http://schemas.openxmlformats.org/officeDocument/2006/math">
                    <m:r>
                      <a:rPr lang="en-US" sz="2000" i="1" dirty="0">
                        <a:latin typeface="Cambria Math" panose="02040503050406030204" pitchFamily="18" charset="0"/>
                      </a:rPr>
                      <m:t>𝐶</m:t>
                    </m:r>
                  </m:oMath>
                </a14:m>
                <a:r>
                  <a:rPr lang="en-US" sz="2000" dirty="0"/>
                  <a:t>). The height of this point is the </a:t>
                </a:r>
                <a14:m>
                  <m:oMath xmlns:m="http://schemas.openxmlformats.org/officeDocument/2006/math">
                    <m:r>
                      <a:rPr lang="en-US" sz="2000" i="1" dirty="0">
                        <a:latin typeface="Cambria Math" panose="02040503050406030204" pitchFamily="18" charset="0"/>
                      </a:rPr>
                      <m:t>𝐸𝑈</m:t>
                    </m:r>
                    <m:r>
                      <a:rPr lang="en-US" sz="2000" i="1" dirty="0">
                        <a:latin typeface="Cambria Math" panose="02040503050406030204" pitchFamily="18" charset="0"/>
                      </a:rPr>
                      <m:t>=$6.20</m:t>
                    </m:r>
                  </m:oMath>
                </a14:m>
                <a:r>
                  <a:rPr lang="en-US" sz="2000" dirty="0"/>
                  <a:t>.</a:t>
                </a:r>
              </a:p>
              <a:p>
                <a:pPr>
                  <a:lnSpc>
                    <a:spcPct val="90000"/>
                  </a:lnSpc>
                  <a:spcBef>
                    <a:spcPts val="1000"/>
                  </a:spcBef>
                </a:pPr>
                <a:r>
                  <a:rPr lang="en-US" sz="2000" dirty="0"/>
                  <a:t>The utility of the EV at point </a:t>
                </a:r>
                <a14:m>
                  <m:oMath xmlns:m="http://schemas.openxmlformats.org/officeDocument/2006/math">
                    <m:r>
                      <a:rPr lang="en-US" sz="2000" i="1" dirty="0" smtClean="0">
                        <a:latin typeface="Cambria Math" panose="02040503050406030204" pitchFamily="18" charset="0"/>
                      </a:rPr>
                      <m:t>𝐷</m:t>
                    </m:r>
                  </m:oMath>
                </a14:m>
                <a:r>
                  <a:rPr lang="en-US" sz="2000" dirty="0"/>
                  <a:t> is</a:t>
                </a:r>
              </a:p>
              <a:p>
                <a:pPr>
                  <a:lnSpc>
                    <a:spcPct val="90000"/>
                  </a:lnSpc>
                  <a:spcBef>
                    <a:spcPts val="500"/>
                  </a:spcBef>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𝐸𝑉</m:t>
                          </m:r>
                        </m:e>
                      </m:d>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r>
                            <a:rPr lang="en-US" sz="2000" b="0" i="1" smtClean="0">
                              <a:latin typeface="Cambria Math" panose="02040503050406030204" pitchFamily="18" charset="0"/>
                            </a:rPr>
                            <m:t>𝐸𝑉</m:t>
                          </m:r>
                        </m:e>
                      </m:rad>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r>
                            <a:rPr lang="en-US" sz="2000" b="0" i="1" smtClean="0">
                              <a:latin typeface="Cambria Math" panose="02040503050406030204" pitchFamily="18" charset="0"/>
                            </a:rPr>
                            <m:t>$39</m:t>
                          </m:r>
                        </m:e>
                      </m:ra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$6</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24.</m:t>
                      </m:r>
                    </m:oMath>
                  </m:oMathPara>
                </a14:m>
                <a:endParaRPr lang="en-US" sz="2000" i="1" dirty="0">
                  <a:latin typeface="Cambria Math" panose="02040503050406030204" pitchFamily="18" charset="0"/>
                </a:endParaRPr>
              </a:p>
              <a:p>
                <a:pPr>
                  <a:lnSpc>
                    <a:spcPct val="90000"/>
                  </a:lnSpc>
                  <a:spcBef>
                    <a:spcPts val="1500"/>
                  </a:spcBef>
                </a:pP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𝐸𝑉</m:t>
                        </m:r>
                      </m:e>
                    </m:d>
                    <m:r>
                      <a:rPr lang="en-US" sz="2000" b="0" i="1" smtClean="0">
                        <a:latin typeface="Cambria Math" panose="02040503050406030204" pitchFamily="18" charset="0"/>
                      </a:rPr>
                      <m:t>&gt;</m:t>
                    </m:r>
                    <m:r>
                      <a:rPr lang="en-US" sz="2000" b="0" i="1" smtClean="0">
                        <a:latin typeface="Cambria Math" panose="02040503050406030204" pitchFamily="18" charset="0"/>
                      </a:rPr>
                      <m:t>𝐸𝑈</m:t>
                    </m:r>
                  </m:oMath>
                </a14:m>
                <a:r>
                  <a:rPr lang="en-US" sz="2000" dirty="0"/>
                  <a:t>, the individual is </a:t>
                </a:r>
                <a:r>
                  <a:rPr lang="en-US" sz="2000" dirty="0">
                    <a:solidFill>
                      <a:srgbClr val="0070C0"/>
                    </a:solidFill>
                  </a:rPr>
                  <a:t>“risk averse”</a:t>
                </a:r>
                <a:r>
                  <a:rPr lang="en-US" sz="2000" dirty="0"/>
                  <a:t> because she prefers to receive </a:t>
                </a:r>
                <a14:m>
                  <m:oMath xmlns:m="http://schemas.openxmlformats.org/officeDocument/2006/math">
                    <m:r>
                      <a:rPr lang="en-US" sz="2000" i="1" dirty="0" smtClean="0">
                        <a:latin typeface="Cambria Math" panose="02040503050406030204" pitchFamily="18" charset="0"/>
                      </a:rPr>
                      <m:t>𝐸𝑈</m:t>
                    </m:r>
                  </m:oMath>
                </a14:m>
                <a:r>
                  <a:rPr lang="en-US" sz="2000" dirty="0"/>
                  <a:t> with certainty rather than facing the uncertainty of the lottery.</a:t>
                </a:r>
              </a:p>
            </p:txBody>
          </p:sp>
        </mc:Choice>
        <mc:Fallback xmlns="">
          <p:sp>
            <p:nvSpPr>
              <p:cNvPr id="9" name="TextBox 8">
                <a:extLst>
                  <a:ext uri="{FF2B5EF4-FFF2-40B4-BE49-F238E27FC236}">
                    <a16:creationId xmlns:a16="http://schemas.microsoft.com/office/drawing/2014/main" id="{E3FCA9C8-D896-754B-89C2-C885689825EE}"/>
                  </a:ext>
                </a:extLst>
              </p:cNvPr>
              <p:cNvSpPr txBox="1">
                <a:spLocks noRot="1" noChangeAspect="1" noMove="1" noResize="1" noEditPoints="1" noAdjustHandles="1" noChangeArrowheads="1" noChangeShapeType="1" noTextEdit="1"/>
              </p:cNvSpPr>
              <p:nvPr/>
            </p:nvSpPr>
            <p:spPr>
              <a:xfrm>
                <a:off x="835024" y="2359890"/>
                <a:ext cx="3994936" cy="3795719"/>
              </a:xfrm>
              <a:prstGeom prst="rect">
                <a:avLst/>
              </a:prstGeom>
              <a:blipFill>
                <a:blip r:embed="rId3"/>
                <a:stretch>
                  <a:fillRect l="-1587" t="-1667" b="-1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E77A520-1391-AB4C-835D-2967D43CC889}"/>
              </a:ext>
            </a:extLst>
          </p:cNvPr>
          <p:cNvSpPr txBox="1"/>
          <p:nvPr/>
        </p:nvSpPr>
        <p:spPr>
          <a:xfrm>
            <a:off x="5738190" y="5619474"/>
            <a:ext cx="801373" cy="276999"/>
          </a:xfrm>
          <a:prstGeom prst="rect">
            <a:avLst/>
          </a:prstGeom>
          <a:noFill/>
        </p:spPr>
        <p:txBody>
          <a:bodyPr wrap="none" rtlCol="0">
            <a:spAutoFit/>
          </a:bodyPr>
          <a:lstStyle/>
          <a:p>
            <a:r>
              <a:rPr lang="en-US" sz="1200" dirty="0"/>
              <a:t>Figure 6.2</a:t>
            </a:r>
          </a:p>
        </p:txBody>
      </p:sp>
    </p:spTree>
    <p:extLst>
      <p:ext uri="{BB962C8B-B14F-4D97-AF65-F5344CB8AC3E}">
        <p14:creationId xmlns:p14="http://schemas.microsoft.com/office/powerpoint/2010/main" val="567084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red heart shape balloon tied to a bench">
            <a:extLst>
              <a:ext uri="{FF2B5EF4-FFF2-40B4-BE49-F238E27FC236}">
                <a16:creationId xmlns:a16="http://schemas.microsoft.com/office/drawing/2014/main" id="{DF7E20DF-6944-631F-A5BF-6DCACBE6F9A8}"/>
              </a:ext>
            </a:extLst>
          </p:cNvPr>
          <p:cNvPicPr>
            <a:picLocks noChangeAspect="1"/>
          </p:cNvPicPr>
          <p:nvPr/>
        </p:nvPicPr>
        <p:blipFill>
          <a:blip r:embed="rId2"/>
          <a:srcRect l="55908" r="10811"/>
          <a:stretch>
            <a:fillRect/>
          </a:stretch>
        </p:blipFill>
        <p:spPr>
          <a:xfrm>
            <a:off x="20" y="-2"/>
            <a:ext cx="3598841" cy="6858002"/>
          </a:xfrm>
          <a:prstGeom prst="rect">
            <a:avLst/>
          </a:prstGeom>
        </p:spPr>
      </p:pic>
      <p:sp useBgFill="1">
        <p:nvSpPr>
          <p:cNvPr id="13" name="Rectangle 1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4057646" y="405685"/>
            <a:ext cx="4627567" cy="1559301"/>
          </a:xfrm>
        </p:spPr>
        <p:txBody>
          <a:bodyPr>
            <a:normAutofit/>
          </a:bodyPr>
          <a:lstStyle/>
          <a:p>
            <a:r>
              <a:rPr lang="en-US" sz="4000" dirty="0"/>
              <a:t>Risk Loving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3717986" y="2285999"/>
                <a:ext cx="5425994" cy="4321835"/>
              </a:xfrm>
            </p:spPr>
            <p:txBody>
              <a:bodyPr anchor="ctr">
                <a:normAutofit fontScale="92500" lnSpcReduction="20000"/>
              </a:bodyPr>
              <a:lstStyle/>
              <a:p>
                <a:pPr>
                  <a:spcAft>
                    <a:spcPts val="500"/>
                  </a:spcAft>
                </a:pPr>
                <a:r>
                  <a:rPr lang="en-US" sz="2000" dirty="0"/>
                  <a:t>“Risk lovers” individuals enjoy facing situations with risk.</a:t>
                </a:r>
              </a:p>
              <a:p>
                <a:pPr>
                  <a:spcAft>
                    <a:spcPts val="500"/>
                  </a:spcAft>
                </a:pPr>
                <a:r>
                  <a:rPr lang="en-US" sz="2000" i="1" dirty="0"/>
                  <a:t>Example 6.4: Finding the EU of a lottery under risk-loving preferences.</a:t>
                </a:r>
              </a:p>
              <a:p>
                <a:pPr lvl="1">
                  <a:spcAft>
                    <a:spcPts val="500"/>
                  </a:spcAft>
                </a:pPr>
                <a:r>
                  <a:rPr lang="en-US" sz="2000" dirty="0"/>
                  <a:t>Consider individual with </a:t>
                </a:r>
                <a14:m>
                  <m:oMath xmlns:m="http://schemas.openxmlformats.org/officeDocument/2006/math">
                    <m:r>
                      <a:rPr lang="en-US" sz="2000" b="0" i="1">
                        <a:latin typeface="Cambria Math" panose="02040503050406030204" pitchFamily="18" charset="0"/>
                      </a:rPr>
                      <m:t>𝑢</m:t>
                    </m:r>
                    <m:d>
                      <m:dPr>
                        <m:ctrlPr>
                          <a:rPr lang="en-US" sz="2000" b="0" i="1">
                            <a:latin typeface="Cambria Math" panose="02040503050406030204" pitchFamily="18" charset="0"/>
                          </a:rPr>
                        </m:ctrlPr>
                      </m:dPr>
                      <m:e>
                        <m:r>
                          <a:rPr lang="en-US" sz="2000" b="0" i="1">
                            <a:latin typeface="Cambria Math" panose="02040503050406030204" pitchFamily="18" charset="0"/>
                          </a:rPr>
                          <m:t>𝐼</m:t>
                        </m:r>
                      </m:e>
                    </m:d>
                    <m:r>
                      <a:rPr lang="en-US" sz="2000" b="0" i="1">
                        <a:latin typeface="Cambria Math" panose="02040503050406030204" pitchFamily="18" charset="0"/>
                      </a:rPr>
                      <m:t>=</m:t>
                    </m:r>
                    <m:sSup>
                      <m:sSupPr>
                        <m:ctrlPr>
                          <a:rPr lang="en-US" sz="2000" b="0" i="1">
                            <a:latin typeface="Cambria Math" panose="02040503050406030204" pitchFamily="18" charset="0"/>
                          </a:rPr>
                        </m:ctrlPr>
                      </m:sSupPr>
                      <m:e>
                        <m:r>
                          <a:rPr lang="en-US" sz="2000" b="0" i="1">
                            <a:latin typeface="Cambria Math" panose="02040503050406030204" pitchFamily="18" charset="0"/>
                          </a:rPr>
                          <m:t>𝐼</m:t>
                        </m:r>
                      </m:e>
                      <m:sup>
                        <m:r>
                          <a:rPr lang="en-US" sz="2000" b="0" i="1">
                            <a:latin typeface="Cambria Math" panose="02040503050406030204" pitchFamily="18" charset="0"/>
                          </a:rPr>
                          <m:t>2</m:t>
                        </m:r>
                      </m:sup>
                    </m:sSup>
                    <m:r>
                      <a:rPr lang="en-US" sz="2000" b="0" i="1">
                        <a:latin typeface="Cambria Math" panose="02040503050406030204" pitchFamily="18" charset="0"/>
                      </a:rPr>
                      <m:t>.</m:t>
                    </m:r>
                  </m:oMath>
                </a14:m>
                <a:endParaRPr lang="en-US" sz="2000" dirty="0"/>
              </a:p>
              <a:p>
                <a:pPr lvl="1">
                  <a:spcAft>
                    <a:spcPts val="1000"/>
                  </a:spcAft>
                </a:pPr>
                <a:r>
                  <a:rPr lang="en-US" sz="2000" dirty="0"/>
                  <a:t>Find the EU of the two lotteries in example 6.3:</a:t>
                </a:r>
              </a:p>
              <a:p>
                <a:pPr marL="0" lvl="1" indent="0">
                  <a:spcBef>
                    <a:spcPts val="1000"/>
                  </a:spcBef>
                  <a:spcAft>
                    <a:spcPts val="1500"/>
                  </a:spcAft>
                  <a:buNone/>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b="0" i="1">
                              <a:latin typeface="Cambria Math" panose="02040503050406030204" pitchFamily="18" charset="0"/>
                            </a:rPr>
                            <m:t>𝐸𝑈</m:t>
                          </m:r>
                        </m:e>
                        <m:sub>
                          <m:r>
                            <a:rPr lang="en-US" sz="2000" b="0" i="1">
                              <a:latin typeface="Cambria Math" panose="02040503050406030204" pitchFamily="18" charset="0"/>
                            </a:rPr>
                            <m:t>𝑅𝑖𝑠𝑘𝑦</m:t>
                          </m:r>
                        </m:sub>
                      </m:sSub>
                      <m:r>
                        <a:rPr lang="en-US" sz="2000" b="0" i="1">
                          <a:latin typeface="Cambria Math" panose="02040503050406030204" pitchFamily="18" charset="0"/>
                        </a:rPr>
                        <m:t>=</m:t>
                      </m:r>
                      <m:d>
                        <m:dPr>
                          <m:ctrlPr>
                            <a:rPr lang="en-US" sz="2000" b="0" i="1">
                              <a:latin typeface="Cambria Math" panose="02040503050406030204" pitchFamily="18" charset="0"/>
                            </a:rPr>
                          </m:ctrlPr>
                        </m:dPr>
                        <m:e>
                          <m:r>
                            <a:rPr lang="en-US" sz="2000" b="0" i="1">
                              <a:latin typeface="Cambria Math" panose="02040503050406030204" pitchFamily="18" charset="0"/>
                            </a:rPr>
                            <m:t>0.1</m:t>
                          </m:r>
                          <m:r>
                            <a:rPr lang="en-US" sz="2000" b="0" i="1">
                              <a:latin typeface="Cambria Math" panose="02040503050406030204" pitchFamily="18" charset="0"/>
                              <a:ea typeface="Cambria Math" panose="02040503050406030204" pitchFamily="18" charset="0"/>
                            </a:rPr>
                            <m:t>×</m:t>
                          </m:r>
                          <m:sSup>
                            <m:sSupPr>
                              <m:ctrlPr>
                                <a:rPr lang="en-US" sz="2000" b="0" i="1">
                                  <a:latin typeface="Cambria Math" panose="02040503050406030204" pitchFamily="18" charset="0"/>
                                  <a:ea typeface="Cambria Math" panose="02040503050406030204" pitchFamily="18" charset="0"/>
                                </a:rPr>
                              </m:ctrlPr>
                            </m:sSupPr>
                            <m:e>
                              <m:r>
                                <a:rPr lang="en-US" sz="2000" b="0" i="1">
                                  <a:latin typeface="Cambria Math" panose="02040503050406030204" pitchFamily="18" charset="0"/>
                                  <a:ea typeface="Cambria Math" panose="02040503050406030204" pitchFamily="18" charset="0"/>
                                </a:rPr>
                                <m:t>$90</m:t>
                              </m:r>
                            </m:e>
                            <m:sup>
                              <m:r>
                                <a:rPr lang="en-US" sz="2000" b="0" i="1">
                                  <a:latin typeface="Cambria Math" panose="02040503050406030204" pitchFamily="18" charset="0"/>
                                  <a:ea typeface="Cambria Math" panose="02040503050406030204" pitchFamily="18" charset="0"/>
                                </a:rPr>
                                <m:t>2</m:t>
                              </m:r>
                            </m:sup>
                          </m:sSup>
                        </m:e>
                      </m:d>
                      <m:r>
                        <a:rPr lang="en-US" sz="2000" b="0" i="0">
                          <a:latin typeface="Cambria Math" panose="02040503050406030204" pitchFamily="18" charset="0"/>
                        </a:rPr>
                        <m:t>+</m:t>
                      </m:r>
                      <m:d>
                        <m:dPr>
                          <m:ctrlPr>
                            <a:rPr lang="en-US" sz="2000" b="0" i="1">
                              <a:latin typeface="Cambria Math" panose="02040503050406030204" pitchFamily="18" charset="0"/>
                            </a:rPr>
                          </m:ctrlPr>
                        </m:dPr>
                        <m:e>
                          <m:r>
                            <a:rPr lang="en-US" sz="2000" b="0" i="0">
                              <a:latin typeface="Cambria Math" panose="02040503050406030204" pitchFamily="18" charset="0"/>
                            </a:rPr>
                            <m:t>0.6</m:t>
                          </m:r>
                          <m:r>
                            <a:rPr lang="en-US" sz="2000" b="0" i="1">
                              <a:latin typeface="Cambria Math" panose="02040503050406030204" pitchFamily="18" charset="0"/>
                              <a:ea typeface="Cambria Math" panose="02040503050406030204" pitchFamily="18" charset="0"/>
                            </a:rPr>
                            <m:t>×</m:t>
                          </m:r>
                          <m:sSup>
                            <m:sSupPr>
                              <m:ctrlPr>
                                <a:rPr lang="en-US" sz="2000" b="0" i="1">
                                  <a:latin typeface="Cambria Math" panose="02040503050406030204" pitchFamily="18" charset="0"/>
                                  <a:ea typeface="Cambria Math" panose="02040503050406030204" pitchFamily="18" charset="0"/>
                                </a:rPr>
                              </m:ctrlPr>
                            </m:sSupPr>
                            <m:e>
                              <m:r>
                                <a:rPr lang="en-US" sz="2000" b="0" i="1">
                                  <a:latin typeface="Cambria Math" panose="02040503050406030204" pitchFamily="18" charset="0"/>
                                  <a:ea typeface="Cambria Math" panose="02040503050406030204" pitchFamily="18" charset="0"/>
                                </a:rPr>
                                <m:t>$20</m:t>
                              </m:r>
                            </m:e>
                            <m:sup>
                              <m:r>
                                <a:rPr lang="en-US" sz="2000" b="0" i="1">
                                  <a:latin typeface="Cambria Math" panose="02040503050406030204" pitchFamily="18" charset="0"/>
                                  <a:ea typeface="Cambria Math" panose="02040503050406030204" pitchFamily="18" charset="0"/>
                                </a:rPr>
                                <m:t>2</m:t>
                              </m:r>
                            </m:sup>
                          </m:sSup>
                        </m:e>
                      </m:d>
                      <m:r>
                        <a:rPr lang="en-US" sz="2000" b="0" i="1">
                          <a:latin typeface="Cambria Math" panose="02040503050406030204" pitchFamily="18" charset="0"/>
                          <a:ea typeface="Cambria Math" panose="02040503050406030204" pitchFamily="18" charset="0"/>
                        </a:rPr>
                        <m:t>+</m:t>
                      </m:r>
                      <m:d>
                        <m:dPr>
                          <m:ctrlPr>
                            <a:rPr lang="en-US" sz="2000" b="0" i="1">
                              <a:latin typeface="Cambria Math" panose="02040503050406030204" pitchFamily="18" charset="0"/>
                              <a:ea typeface="Cambria Math" panose="02040503050406030204" pitchFamily="18" charset="0"/>
                            </a:rPr>
                          </m:ctrlPr>
                        </m:dPr>
                        <m:e>
                          <m:r>
                            <a:rPr lang="en-US" sz="2000" b="0" i="1">
                              <a:latin typeface="Cambria Math" panose="02040503050406030204" pitchFamily="18" charset="0"/>
                              <a:ea typeface="Cambria Math" panose="02040503050406030204" pitchFamily="18" charset="0"/>
                            </a:rPr>
                            <m:t>0.3×</m:t>
                          </m:r>
                          <m:sSup>
                            <m:sSupPr>
                              <m:ctrlPr>
                                <a:rPr lang="en-US" sz="2000" b="0" i="1">
                                  <a:latin typeface="Cambria Math" panose="02040503050406030204" pitchFamily="18" charset="0"/>
                                  <a:ea typeface="Cambria Math" panose="02040503050406030204" pitchFamily="18" charset="0"/>
                                </a:rPr>
                              </m:ctrlPr>
                            </m:sSupPr>
                            <m:e>
                              <m:r>
                                <a:rPr lang="en-US" sz="2000" b="0" i="1">
                                  <a:latin typeface="Cambria Math" panose="02040503050406030204" pitchFamily="18" charset="0"/>
                                  <a:ea typeface="Cambria Math" panose="02040503050406030204" pitchFamily="18" charset="0"/>
                                </a:rPr>
                                <m:t>$60</m:t>
                              </m:r>
                            </m:e>
                            <m:sup>
                              <m:r>
                                <a:rPr lang="en-US" sz="2000" b="0" i="1">
                                  <a:latin typeface="Cambria Math" panose="02040503050406030204" pitchFamily="18" charset="0"/>
                                  <a:ea typeface="Cambria Math" panose="02040503050406030204" pitchFamily="18" charset="0"/>
                                </a:rPr>
                                <m:t>2</m:t>
                              </m:r>
                            </m:sup>
                          </m:sSup>
                        </m:e>
                      </m:d>
                      <m:r>
                        <a:rPr lang="en-US" sz="2000" b="0" i="1">
                          <a:latin typeface="Cambria Math" panose="02040503050406030204" pitchFamily="18" charset="0"/>
                          <a:ea typeface="Cambria Math" panose="02040503050406030204" pitchFamily="18" charset="0"/>
                        </a:rPr>
                        <m:t>=2,130.</m:t>
                      </m:r>
                    </m:oMath>
                  </m:oMathPara>
                </a14:m>
                <a:endParaRPr lang="en-US" sz="2000" dirty="0"/>
              </a:p>
              <a:p>
                <a:pPr marL="571500" lvl="1" indent="0">
                  <a:spcBef>
                    <a:spcPts val="1000"/>
                  </a:spcBef>
                  <a:spcAft>
                    <a:spcPts val="500"/>
                  </a:spcAft>
                  <a:buNone/>
                </a:pPr>
                <a14:m>
                  <m:oMathPara xmlns:m="http://schemas.openxmlformats.org/officeDocument/2006/math">
                    <m:oMathParaPr>
                      <m:jc m:val="left"/>
                    </m:oMathParaPr>
                    <m:oMath xmlns:m="http://schemas.openxmlformats.org/officeDocument/2006/math">
                      <m:sSub>
                        <m:sSubPr>
                          <m:ctrlPr>
                            <a:rPr lang="en-US" sz="2000" i="1">
                              <a:latin typeface="Cambria Math" panose="02040503050406030204" pitchFamily="18" charset="0"/>
                            </a:rPr>
                          </m:ctrlPr>
                        </m:sSubPr>
                        <m:e>
                          <m:r>
                            <a:rPr lang="en-US" sz="2000" b="0" i="1">
                              <a:latin typeface="Cambria Math" panose="02040503050406030204" pitchFamily="18" charset="0"/>
                            </a:rPr>
                            <m:t>𝐸𝑈</m:t>
                          </m:r>
                        </m:e>
                        <m:sub>
                          <m:r>
                            <a:rPr lang="en-US" sz="2000" b="0" i="1">
                              <a:latin typeface="Cambria Math" panose="02040503050406030204" pitchFamily="18" charset="0"/>
                            </a:rPr>
                            <m:t>𝑆𝑎𝑓𝑒</m:t>
                          </m:r>
                        </m:sub>
                      </m:sSub>
                      <m:r>
                        <a:rPr lang="en-US" sz="2000" b="0" i="1">
                          <a:latin typeface="Cambria Math" panose="02040503050406030204" pitchFamily="18" charset="0"/>
                        </a:rPr>
                        <m:t>=</m:t>
                      </m:r>
                      <m:d>
                        <m:dPr>
                          <m:ctrlPr>
                            <a:rPr lang="en-US" sz="2000" b="0" i="1">
                              <a:latin typeface="Cambria Math" panose="02040503050406030204" pitchFamily="18" charset="0"/>
                            </a:rPr>
                          </m:ctrlPr>
                        </m:dPr>
                        <m:e>
                          <m:r>
                            <a:rPr lang="en-US" sz="2000" b="0" i="1">
                              <a:latin typeface="Cambria Math" panose="02040503050406030204" pitchFamily="18" charset="0"/>
                            </a:rPr>
                            <m:t>0.5</m:t>
                          </m:r>
                          <m:r>
                            <a:rPr lang="en-US" sz="2000" b="0" i="1">
                              <a:latin typeface="Cambria Math" panose="02040503050406030204" pitchFamily="18" charset="0"/>
                              <a:ea typeface="Cambria Math" panose="02040503050406030204" pitchFamily="18" charset="0"/>
                            </a:rPr>
                            <m:t>×</m:t>
                          </m:r>
                          <m:sSup>
                            <m:sSupPr>
                              <m:ctrlPr>
                                <a:rPr lang="en-US" sz="2000" b="0" i="1">
                                  <a:latin typeface="Cambria Math" panose="02040503050406030204" pitchFamily="18" charset="0"/>
                                  <a:ea typeface="Cambria Math" panose="02040503050406030204" pitchFamily="18" charset="0"/>
                                </a:rPr>
                              </m:ctrlPr>
                            </m:sSupPr>
                            <m:e>
                              <m:r>
                                <a:rPr lang="en-US" sz="2000" b="0" i="1">
                                  <a:latin typeface="Cambria Math" panose="02040503050406030204" pitchFamily="18" charset="0"/>
                                  <a:ea typeface="Cambria Math" panose="02040503050406030204" pitchFamily="18" charset="0"/>
                                </a:rPr>
                                <m:t>$30</m:t>
                              </m:r>
                            </m:e>
                            <m:sup>
                              <m:r>
                                <a:rPr lang="en-US" sz="2000" b="0" i="1">
                                  <a:latin typeface="Cambria Math" panose="02040503050406030204" pitchFamily="18" charset="0"/>
                                  <a:ea typeface="Cambria Math" panose="02040503050406030204" pitchFamily="18" charset="0"/>
                                </a:rPr>
                                <m:t>2</m:t>
                              </m:r>
                            </m:sup>
                          </m:sSup>
                        </m:e>
                      </m:d>
                      <m:r>
                        <a:rPr lang="en-US" sz="2000" b="0" i="1">
                          <a:latin typeface="Cambria Math" panose="02040503050406030204" pitchFamily="18" charset="0"/>
                          <a:ea typeface="Cambria Math" panose="02040503050406030204" pitchFamily="18" charset="0"/>
                        </a:rPr>
                        <m:t>+</m:t>
                      </m:r>
                      <m:d>
                        <m:dPr>
                          <m:ctrlPr>
                            <a:rPr lang="en-US" sz="2000" b="0" i="1">
                              <a:latin typeface="Cambria Math" panose="02040503050406030204" pitchFamily="18" charset="0"/>
                              <a:ea typeface="Cambria Math" panose="02040503050406030204" pitchFamily="18" charset="0"/>
                            </a:rPr>
                          </m:ctrlPr>
                        </m:dPr>
                        <m:e>
                          <m:r>
                            <a:rPr lang="en-US" sz="2000" b="0" i="1">
                              <a:latin typeface="Cambria Math" panose="02040503050406030204" pitchFamily="18" charset="0"/>
                              <a:ea typeface="Cambria Math" panose="02040503050406030204" pitchFamily="18" charset="0"/>
                            </a:rPr>
                            <m:t>0.5×</m:t>
                          </m:r>
                          <m:sSup>
                            <m:sSupPr>
                              <m:ctrlPr>
                                <a:rPr lang="en-US" sz="2000" b="0" i="1">
                                  <a:latin typeface="Cambria Math" panose="02040503050406030204" pitchFamily="18" charset="0"/>
                                  <a:ea typeface="Cambria Math" panose="02040503050406030204" pitchFamily="18" charset="0"/>
                                </a:rPr>
                              </m:ctrlPr>
                            </m:sSupPr>
                            <m:e>
                              <m:r>
                                <a:rPr lang="en-US" sz="2000" b="0" i="1">
                                  <a:latin typeface="Cambria Math" panose="02040503050406030204" pitchFamily="18" charset="0"/>
                                  <a:ea typeface="Cambria Math" panose="02040503050406030204" pitchFamily="18" charset="0"/>
                                </a:rPr>
                                <m:t>$48</m:t>
                              </m:r>
                            </m:e>
                            <m:sup>
                              <m:r>
                                <a:rPr lang="en-US" sz="2000" b="0" i="1">
                                  <a:latin typeface="Cambria Math" panose="02040503050406030204" pitchFamily="18" charset="0"/>
                                  <a:ea typeface="Cambria Math" panose="02040503050406030204" pitchFamily="18" charset="0"/>
                                </a:rPr>
                                <m:t>2</m:t>
                              </m:r>
                            </m:sup>
                          </m:sSup>
                        </m:e>
                      </m:d>
                      <m:r>
                        <a:rPr lang="en-US" sz="2000" b="0" i="1">
                          <a:latin typeface="Cambria Math" panose="02040503050406030204" pitchFamily="18" charset="0"/>
                          <a:ea typeface="Cambria Math" panose="02040503050406030204" pitchFamily="18" charset="0"/>
                        </a:rPr>
                        <m:t>=1,602.</m:t>
                      </m:r>
                    </m:oMath>
                  </m:oMathPara>
                </a14:m>
                <a:endParaRPr lang="en-US" sz="2000" dirty="0"/>
              </a:p>
              <a:p>
                <a:pPr lvl="1">
                  <a:spcBef>
                    <a:spcPts val="1500"/>
                  </a:spcBef>
                  <a:spcAft>
                    <a:spcPts val="500"/>
                  </a:spcAft>
                </a:pP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𝐸𝑈</m:t>
                        </m:r>
                      </m:e>
                      <m:sub>
                        <m:r>
                          <a:rPr lang="en-US" sz="2000" i="1">
                            <a:latin typeface="Cambria Math" panose="02040503050406030204" pitchFamily="18" charset="0"/>
                          </a:rPr>
                          <m:t>𝑅𝑖𝑠𝑘𝑦</m:t>
                        </m:r>
                      </m:sub>
                    </m:sSub>
                    <m:r>
                      <a:rPr lang="en-US" sz="2000" b="0" i="1">
                        <a:latin typeface="Cambria Math" panose="02040503050406030204" pitchFamily="18" charset="0"/>
                      </a:rPr>
                      <m:t>&gt;</m:t>
                    </m:r>
                    <m:sSub>
                      <m:sSubPr>
                        <m:ctrlPr>
                          <a:rPr lang="en-US" sz="2000" i="1">
                            <a:latin typeface="Cambria Math" panose="02040503050406030204" pitchFamily="18" charset="0"/>
                          </a:rPr>
                        </m:ctrlPr>
                      </m:sSubPr>
                      <m:e>
                        <m:r>
                          <a:rPr lang="en-US" sz="2000" i="1">
                            <a:latin typeface="Cambria Math" panose="02040503050406030204" pitchFamily="18" charset="0"/>
                          </a:rPr>
                          <m:t>𝐸𝑈</m:t>
                        </m:r>
                      </m:e>
                      <m:sub>
                        <m:r>
                          <a:rPr lang="en-US" sz="2000" i="1">
                            <a:latin typeface="Cambria Math" panose="02040503050406030204" pitchFamily="18" charset="0"/>
                          </a:rPr>
                          <m:t>𝑆𝑎𝑓𝑒</m:t>
                        </m:r>
                      </m:sub>
                    </m:sSub>
                  </m:oMath>
                </a14:m>
                <a:r>
                  <a:rPr lang="en-US" sz="2000" dirty="0"/>
                  <a:t>.</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3717986" y="2285999"/>
                <a:ext cx="5425994" cy="4321835"/>
              </a:xfrm>
              <a:blipFill>
                <a:blip r:embed="rId3"/>
                <a:stretch>
                  <a:fillRect l="-899"/>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549390" y="6356350"/>
            <a:ext cx="2400300" cy="365125"/>
          </a:xfrm>
        </p:spPr>
        <p:txBody>
          <a:bodyPr>
            <a:normAutofit/>
          </a:bodyPr>
          <a:lstStyle/>
          <a:p>
            <a:pPr>
              <a:spcAft>
                <a:spcPts val="600"/>
              </a:spcAft>
            </a:pPr>
            <a:fld id="{2A17F1C3-D8CF-D841-A262-BC1128EB65E3}" type="slidenum">
              <a:rPr lang="en-US">
                <a:solidFill>
                  <a:schemeClr val="tx1"/>
                </a:solidFill>
              </a:rPr>
              <a:pPr>
                <a:spcAft>
                  <a:spcPts val="600"/>
                </a:spcAft>
              </a:pPr>
              <a:t>26</a:t>
            </a:fld>
            <a:endParaRPr lang="en-US">
              <a:solidFill>
                <a:schemeClr val="tx1"/>
              </a:solidFill>
            </a:endParaRPr>
          </a:p>
        </p:txBody>
      </p:sp>
    </p:spTree>
    <p:extLst>
      <p:ext uri="{BB962C8B-B14F-4D97-AF65-F5344CB8AC3E}">
        <p14:creationId xmlns:p14="http://schemas.microsoft.com/office/powerpoint/2010/main" val="3293867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Loving</a:t>
            </a:r>
          </a:p>
        </p:txBody>
      </p:sp>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27</a:t>
            </a:fld>
            <a:endParaRPr lang="en-US"/>
          </a:p>
        </p:txBody>
      </p:sp>
      <p:sp>
        <p:nvSpPr>
          <p:cNvPr id="12" name="Content Placeholder 2">
            <a:extLst>
              <a:ext uri="{FF2B5EF4-FFF2-40B4-BE49-F238E27FC236}">
                <a16:creationId xmlns:a16="http://schemas.microsoft.com/office/drawing/2014/main" id="{0ABB716D-03BA-8541-851F-7B7AE53475C8}"/>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EU from the safe lottery:</a:t>
            </a:r>
            <a:endParaRPr lang="en-US" sz="20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9E474F-8EB5-E54D-9DB9-697EB6F400A7}"/>
                  </a:ext>
                </a:extLst>
              </p:cNvPr>
              <p:cNvSpPr txBox="1"/>
              <p:nvPr/>
            </p:nvSpPr>
            <p:spPr>
              <a:xfrm>
                <a:off x="835024" y="2359890"/>
                <a:ext cx="3994936" cy="3885679"/>
              </a:xfrm>
              <a:prstGeom prst="rect">
                <a:avLst/>
              </a:prstGeom>
              <a:noFill/>
            </p:spPr>
            <p:txBody>
              <a:bodyPr wrap="square" rtlCol="0">
                <a:spAutoFit/>
              </a:bodyPr>
              <a:lstStyle/>
              <a:p>
                <a:pPr marL="342900" indent="-342900">
                  <a:lnSpc>
                    <a:spcPct val="90000"/>
                  </a:lnSpc>
                  <a:spcBef>
                    <a:spcPts val="500"/>
                  </a:spcBef>
                  <a:buAutoNum type="arabicPeriod"/>
                </a:pPr>
                <a:r>
                  <a:rPr lang="en-US" sz="2000" dirty="0"/>
                  <a:t>Plot </a:t>
                </a: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𝐼</m:t>
                        </m:r>
                      </m:e>
                    </m:d>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𝐼</m:t>
                        </m:r>
                      </m:e>
                      <m:sup>
                        <m:r>
                          <a:rPr lang="en-US" sz="2000" i="1">
                            <a:latin typeface="Cambria Math" panose="02040503050406030204" pitchFamily="18" charset="0"/>
                          </a:rPr>
                          <m:t>2</m:t>
                        </m:r>
                      </m:sup>
                    </m:sSup>
                  </m:oMath>
                </a14:m>
                <a:r>
                  <a:rPr lang="en-US" sz="2000" dirty="0"/>
                  <a:t>, which is convex in income (it increases at </a:t>
                </a:r>
                <a:r>
                  <a:rPr lang="en-US" sz="2000" i="1" dirty="0"/>
                  <a:t>increasing rate</a:t>
                </a:r>
                <a:r>
                  <a:rPr lang="en-US" sz="2000" dirty="0"/>
                  <a:t>)</a:t>
                </a:r>
              </a:p>
              <a:p>
                <a:pPr marL="342900" indent="-342900">
                  <a:lnSpc>
                    <a:spcPct val="90000"/>
                  </a:lnSpc>
                  <a:spcBef>
                    <a:spcPts val="500"/>
                  </a:spcBef>
                  <a:buAutoNum type="arabicPeriod"/>
                </a:pPr>
                <a:r>
                  <a:rPr lang="en-US" sz="2000" dirty="0"/>
                  <a:t>Place payoffs that can arise from the lottery on horizontal axis (</a:t>
                </a:r>
                <a14:m>
                  <m:oMath xmlns:m="http://schemas.openxmlformats.org/officeDocument/2006/math">
                    <m:r>
                      <a:rPr lang="en-US" sz="2000" i="1" dirty="0">
                        <a:latin typeface="Cambria Math" panose="02040503050406030204" pitchFamily="18" charset="0"/>
                      </a:rPr>
                      <m:t>$30</m:t>
                    </m:r>
                  </m:oMath>
                </a14:m>
                <a:r>
                  <a:rPr lang="en-US" sz="2000" dirty="0"/>
                  <a:t> and </a:t>
                </a:r>
                <a14:m>
                  <m:oMath xmlns:m="http://schemas.openxmlformats.org/officeDocument/2006/math">
                    <m:r>
                      <a:rPr lang="en-US" sz="2000" i="1" dirty="0">
                        <a:latin typeface="Cambria Math" panose="02040503050406030204" pitchFamily="18" charset="0"/>
                      </a:rPr>
                      <m:t>$48</m:t>
                    </m:r>
                  </m:oMath>
                </a14:m>
                <a:r>
                  <a:rPr lang="en-US" sz="2000" dirty="0"/>
                  <a:t>).</a:t>
                </a:r>
              </a:p>
              <a:p>
                <a:pPr marL="342900" indent="-342900">
                  <a:lnSpc>
                    <a:spcPct val="90000"/>
                  </a:lnSpc>
                  <a:spcBef>
                    <a:spcPts val="500"/>
                  </a:spcBef>
                  <a:buAutoNum type="arabicPeriod"/>
                </a:pPr>
                <a:r>
                  <a:rPr lang="en-US" sz="2000" dirty="0"/>
                  <a:t>Extend a vertical line upward until we hit the utility function (at height of </a:t>
                </a:r>
                <a14:m>
                  <m:oMath xmlns:m="http://schemas.openxmlformats.org/officeDocument/2006/math">
                    <m:r>
                      <a:rPr lang="en-US" sz="2000" i="1" dirty="0">
                        <a:latin typeface="Cambria Math" panose="02040503050406030204" pitchFamily="18" charset="0"/>
                      </a:rPr>
                      <m:t>900</m:t>
                    </m:r>
                  </m:oMath>
                </a14:m>
                <a:r>
                  <a:rPr lang="en-US" sz="2000" dirty="0"/>
                  <a:t> for point </a:t>
                </a:r>
                <a14:m>
                  <m:oMath xmlns:m="http://schemas.openxmlformats.org/officeDocument/2006/math">
                    <m:r>
                      <a:rPr lang="en-US" sz="2000" i="1" dirty="0">
                        <a:latin typeface="Cambria Math" panose="02040503050406030204" pitchFamily="18" charset="0"/>
                      </a:rPr>
                      <m:t>𝐴</m:t>
                    </m:r>
                  </m:oMath>
                </a14:m>
                <a:r>
                  <a:rPr lang="en-US" sz="2000" dirty="0"/>
                  <a:t>, and </a:t>
                </a:r>
                <a14:m>
                  <m:oMath xmlns:m="http://schemas.openxmlformats.org/officeDocument/2006/math">
                    <m:r>
                      <a:rPr lang="en-US" sz="2000" i="1" dirty="0">
                        <a:latin typeface="Cambria Math" panose="02040503050406030204" pitchFamily="18" charset="0"/>
                      </a:rPr>
                      <m:t>2,304</m:t>
                    </m:r>
                  </m:oMath>
                </a14:m>
                <a:r>
                  <a:rPr lang="en-US" sz="2000" dirty="0"/>
                  <a:t> for </a:t>
                </a:r>
                <a14:m>
                  <m:oMath xmlns:m="http://schemas.openxmlformats.org/officeDocument/2006/math">
                    <m:r>
                      <a:rPr lang="en-US" sz="2000" i="1" dirty="0">
                        <a:latin typeface="Cambria Math" panose="02040503050406030204" pitchFamily="18" charset="0"/>
                      </a:rPr>
                      <m:t>𝐵</m:t>
                    </m:r>
                  </m:oMath>
                </a14:m>
                <a:r>
                  <a:rPr lang="en-US" sz="2000" dirty="0"/>
                  <a:t>).</a:t>
                </a:r>
              </a:p>
              <a:p>
                <a:pPr marL="342900" indent="-342900">
                  <a:lnSpc>
                    <a:spcPct val="90000"/>
                  </a:lnSpc>
                  <a:spcBef>
                    <a:spcPts val="500"/>
                  </a:spcBef>
                  <a:buFontTx/>
                  <a:buAutoNum type="arabicPeriod"/>
                </a:pPr>
                <a:r>
                  <a:rPr lang="en-US" sz="2000" dirty="0"/>
                  <a:t>Connect points </a:t>
                </a:r>
                <a14:m>
                  <m:oMath xmlns:m="http://schemas.openxmlformats.org/officeDocument/2006/math">
                    <m:r>
                      <a:rPr lang="en-US" sz="2000" i="1" dirty="0">
                        <a:latin typeface="Cambria Math" panose="02040503050406030204" pitchFamily="18" charset="0"/>
                      </a:rPr>
                      <m:t>𝐴</m:t>
                    </m:r>
                  </m:oMath>
                </a14:m>
                <a:r>
                  <a:rPr lang="en-US" sz="2000" dirty="0"/>
                  <a:t> and </a:t>
                </a:r>
                <a14:m>
                  <m:oMath xmlns:m="http://schemas.openxmlformats.org/officeDocument/2006/math">
                    <m:r>
                      <a:rPr lang="en-US" sz="2000" i="1" dirty="0">
                        <a:latin typeface="Cambria Math" panose="02040503050406030204" pitchFamily="18" charset="0"/>
                      </a:rPr>
                      <m:t>𝐵</m:t>
                    </m:r>
                    <m:r>
                      <a:rPr lang="en-US" sz="2000" i="1" dirty="0">
                        <a:latin typeface="Cambria Math" panose="02040503050406030204" pitchFamily="18" charset="0"/>
                      </a:rPr>
                      <m:t> </m:t>
                    </m:r>
                  </m:oMath>
                </a14:m>
                <a:r>
                  <a:rPr lang="en-US" sz="2000" dirty="0"/>
                  <a:t>with a line. Find the midpoint </a:t>
                </a:r>
                <a14:m>
                  <m:oMath xmlns:m="http://schemas.openxmlformats.org/officeDocument/2006/math">
                    <m:r>
                      <a:rPr lang="en-US" sz="2000" i="1" dirty="0">
                        <a:latin typeface="Cambria Math" panose="02040503050406030204" pitchFamily="18" charset="0"/>
                      </a:rPr>
                      <m:t>𝐶</m:t>
                    </m:r>
                  </m:oMath>
                </a14:m>
                <a:r>
                  <a:rPr lang="en-US" sz="2000" dirty="0"/>
                  <a:t>, where </a:t>
                </a:r>
                <a14:m>
                  <m:oMath xmlns:m="http://schemas.openxmlformats.org/officeDocument/2006/math">
                    <m:r>
                      <a:rPr lang="en-US" sz="2000" i="1" dirty="0">
                        <a:latin typeface="Cambria Math" panose="02040503050406030204" pitchFamily="18" charset="0"/>
                      </a:rPr>
                      <m:t>𝐸𝑈</m:t>
                    </m:r>
                    <m:r>
                      <a:rPr lang="en-US" sz="2000" i="1" dirty="0">
                        <a:latin typeface="Cambria Math" panose="02040503050406030204" pitchFamily="18" charset="0"/>
                      </a:rPr>
                      <m:t>=1,602</m:t>
                    </m:r>
                  </m:oMath>
                </a14:m>
                <a:r>
                  <a:rPr lang="en-US" sz="2000" dirty="0"/>
                  <a:t>.</a:t>
                </a:r>
              </a:p>
            </p:txBody>
          </p:sp>
        </mc:Choice>
        <mc:Fallback xmlns="">
          <p:sp>
            <p:nvSpPr>
              <p:cNvPr id="8" name="TextBox 7">
                <a:extLst>
                  <a:ext uri="{FF2B5EF4-FFF2-40B4-BE49-F238E27FC236}">
                    <a16:creationId xmlns:a16="http://schemas.microsoft.com/office/drawing/2014/main" id="{209E474F-8EB5-E54D-9DB9-697EB6F400A7}"/>
                  </a:ext>
                </a:extLst>
              </p:cNvPr>
              <p:cNvSpPr txBox="1">
                <a:spLocks noRot="1" noChangeAspect="1" noMove="1" noResize="1" noEditPoints="1" noAdjustHandles="1" noChangeArrowheads="1" noChangeShapeType="1" noTextEdit="1"/>
              </p:cNvSpPr>
              <p:nvPr/>
            </p:nvSpPr>
            <p:spPr>
              <a:xfrm>
                <a:off x="835024" y="2359890"/>
                <a:ext cx="3994936" cy="3885679"/>
              </a:xfrm>
              <a:prstGeom prst="rect">
                <a:avLst/>
              </a:prstGeom>
              <a:blipFill>
                <a:blip r:embed="rId2"/>
                <a:stretch>
                  <a:fillRect l="-1587" t="-1629" r="-2857" b="-1629"/>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B442501F-F9B1-D743-9DD3-FD525E0CE3BE}"/>
              </a:ext>
            </a:extLst>
          </p:cNvPr>
          <p:cNvGrpSpPr/>
          <p:nvPr/>
        </p:nvGrpSpPr>
        <p:grpSpPr>
          <a:xfrm>
            <a:off x="4673600" y="2521744"/>
            <a:ext cx="3582068" cy="3310439"/>
            <a:chOff x="4673600" y="2521744"/>
            <a:chExt cx="3582068" cy="3310439"/>
          </a:xfrm>
        </p:grpSpPr>
        <p:pic>
          <p:nvPicPr>
            <p:cNvPr id="7" name="Picture 6">
              <a:extLst>
                <a:ext uri="{FF2B5EF4-FFF2-40B4-BE49-F238E27FC236}">
                  <a16:creationId xmlns:a16="http://schemas.microsoft.com/office/drawing/2014/main" id="{EF9AB4E7-2578-F748-8BFE-07957898FB35}"/>
                </a:ext>
              </a:extLst>
            </p:cNvPr>
            <p:cNvPicPr>
              <a:picLocks noChangeAspect="1"/>
            </p:cNvPicPr>
            <p:nvPr/>
          </p:nvPicPr>
          <p:blipFill>
            <a:blip r:embed="rId3"/>
            <a:stretch>
              <a:fillRect/>
            </a:stretch>
          </p:blipFill>
          <p:spPr>
            <a:xfrm>
              <a:off x="4673600" y="2521744"/>
              <a:ext cx="3582068" cy="2959100"/>
            </a:xfrm>
            <a:prstGeom prst="rect">
              <a:avLst/>
            </a:prstGeom>
          </p:spPr>
        </p:pic>
        <p:sp>
          <p:nvSpPr>
            <p:cNvPr id="9" name="TextBox 8">
              <a:extLst>
                <a:ext uri="{FF2B5EF4-FFF2-40B4-BE49-F238E27FC236}">
                  <a16:creationId xmlns:a16="http://schemas.microsoft.com/office/drawing/2014/main" id="{68437323-605B-4140-9A76-7C025D5C1C9B}"/>
                </a:ext>
              </a:extLst>
            </p:cNvPr>
            <p:cNvSpPr txBox="1"/>
            <p:nvPr/>
          </p:nvSpPr>
          <p:spPr>
            <a:xfrm>
              <a:off x="5542928" y="5555184"/>
              <a:ext cx="801373" cy="276999"/>
            </a:xfrm>
            <a:prstGeom prst="rect">
              <a:avLst/>
            </a:prstGeom>
            <a:noFill/>
          </p:spPr>
          <p:txBody>
            <a:bodyPr wrap="none" rtlCol="0">
              <a:spAutoFit/>
            </a:bodyPr>
            <a:lstStyle/>
            <a:p>
              <a:r>
                <a:rPr lang="en-US" sz="1200" dirty="0"/>
                <a:t>Figure 6.3</a:t>
              </a:r>
            </a:p>
          </p:txBody>
        </p:sp>
      </p:grpSp>
    </p:spTree>
    <p:extLst>
      <p:ext uri="{BB962C8B-B14F-4D97-AF65-F5344CB8AC3E}">
        <p14:creationId xmlns:p14="http://schemas.microsoft.com/office/powerpoint/2010/main" val="75154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Loving</a:t>
            </a:r>
          </a:p>
        </p:txBody>
      </p:sp>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28</a:t>
            </a:fld>
            <a:endParaRPr lang="en-US"/>
          </a:p>
        </p:txBody>
      </p:sp>
      <p:sp>
        <p:nvSpPr>
          <p:cNvPr id="12" name="Content Placeholder 2">
            <a:extLst>
              <a:ext uri="{FF2B5EF4-FFF2-40B4-BE49-F238E27FC236}">
                <a16:creationId xmlns:a16="http://schemas.microsoft.com/office/drawing/2014/main" id="{0ABB716D-03BA-8541-851F-7B7AE53475C8}"/>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EU from the safe lottery (cont.):</a:t>
            </a:r>
            <a:endParaRPr lang="en-US" sz="20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9E474F-8EB5-E54D-9DB9-697EB6F400A7}"/>
                  </a:ext>
                </a:extLst>
              </p:cNvPr>
              <p:cNvSpPr txBox="1"/>
              <p:nvPr/>
            </p:nvSpPr>
            <p:spPr>
              <a:xfrm>
                <a:off x="835024" y="2359890"/>
                <a:ext cx="3994936" cy="3395801"/>
              </a:xfrm>
              <a:prstGeom prst="rect">
                <a:avLst/>
              </a:prstGeom>
              <a:noFill/>
            </p:spPr>
            <p:txBody>
              <a:bodyPr wrap="square" rtlCol="0">
                <a:spAutoFit/>
              </a:bodyPr>
              <a:lstStyle/>
              <a:p>
                <a:pPr>
                  <a:lnSpc>
                    <a:spcPct val="90000"/>
                  </a:lnSpc>
                  <a:spcBef>
                    <a:spcPts val="500"/>
                  </a:spcBef>
                </a:pPr>
                <a:r>
                  <a:rPr lang="en-US" sz="2000" dirty="0"/>
                  <a:t>The utility of EV is found extending a vertical line upward from </a:t>
                </a:r>
                <a14:m>
                  <m:oMath xmlns:m="http://schemas.openxmlformats.org/officeDocument/2006/math">
                    <m:r>
                      <a:rPr lang="en-US" sz="2000" i="1" dirty="0" smtClean="0">
                        <a:latin typeface="Cambria Math" panose="02040503050406030204" pitchFamily="18" charset="0"/>
                      </a:rPr>
                      <m:t>𝐸𝑉</m:t>
                    </m:r>
                    <m:r>
                      <a:rPr lang="en-US" sz="2000" i="1" dirty="0" smtClean="0">
                        <a:latin typeface="Cambria Math" panose="02040503050406030204" pitchFamily="18" charset="0"/>
                      </a:rPr>
                      <m:t>=$39</m:t>
                    </m:r>
                  </m:oMath>
                </a14:m>
                <a:r>
                  <a:rPr lang="en-US" sz="2000" dirty="0"/>
                  <a:t>, until we hit the utility function at D.</a:t>
                </a:r>
              </a:p>
              <a:p>
                <a:pPr>
                  <a:lnSpc>
                    <a:spcPct val="90000"/>
                  </a:lnSpc>
                  <a:spcBef>
                    <a:spcPts val="500"/>
                  </a:spcBef>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b="0" i="1" smtClean="0">
                              <a:latin typeface="Cambria Math" panose="02040503050406030204" pitchFamily="18" charset="0"/>
                            </a:rPr>
                            <m:t>$39</m:t>
                          </m:r>
                        </m:e>
                      </m:d>
                      <m:r>
                        <a:rPr lang="en-US" sz="2000" i="1">
                          <a:latin typeface="Cambria Math" panose="02040503050406030204" pitchFamily="18" charset="0"/>
                        </a:rPr>
                        <m:t>=</m:t>
                      </m:r>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(39)</m:t>
                          </m:r>
                        </m:e>
                        <m:sup>
                          <m:r>
                            <a:rPr lang="en-US" sz="2000" b="0" i="1" smtClean="0">
                              <a:latin typeface="Cambria Math" panose="02040503050406030204" pitchFamily="18" charset="0"/>
                            </a:rPr>
                            <m:t>2</m:t>
                          </m:r>
                        </m:sup>
                      </m:sSup>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1,521</m:t>
                      </m:r>
                      <m:r>
                        <a:rPr lang="en-US" sz="2000" i="1">
                          <a:latin typeface="Cambria Math" panose="02040503050406030204" pitchFamily="18" charset="0"/>
                          <a:ea typeface="Cambria Math" panose="02040503050406030204" pitchFamily="18" charset="0"/>
                        </a:rPr>
                        <m:t>.</m:t>
                      </m:r>
                    </m:oMath>
                  </m:oMathPara>
                </a14:m>
                <a:endParaRPr lang="en-US" sz="2000" i="1" dirty="0">
                  <a:latin typeface="Cambria Math" panose="02040503050406030204" pitchFamily="18" charset="0"/>
                </a:endParaRPr>
              </a:p>
              <a:p>
                <a:pPr>
                  <a:lnSpc>
                    <a:spcPct val="90000"/>
                  </a:lnSpc>
                  <a:spcBef>
                    <a:spcPts val="1500"/>
                  </a:spcBef>
                </a:pP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𝐸𝑉</m:t>
                        </m:r>
                      </m:e>
                    </m:d>
                    <m:r>
                      <a:rPr lang="en-US" sz="2000" b="0" i="1" smtClean="0">
                        <a:latin typeface="Cambria Math" panose="02040503050406030204" pitchFamily="18" charset="0"/>
                      </a:rPr>
                      <m:t>&lt;</m:t>
                    </m:r>
                    <m:r>
                      <a:rPr lang="en-US" sz="2000" i="1">
                        <a:latin typeface="Cambria Math" panose="02040503050406030204" pitchFamily="18" charset="0"/>
                      </a:rPr>
                      <m:t>𝐸</m:t>
                    </m:r>
                    <m:r>
                      <a:rPr lang="en-US" sz="2000" b="0" i="1" smtClean="0">
                        <a:latin typeface="Cambria Math" panose="02040503050406030204" pitchFamily="18" charset="0"/>
                      </a:rPr>
                      <m:t>𝑈</m:t>
                    </m:r>
                  </m:oMath>
                </a14:m>
                <a:r>
                  <a:rPr lang="en-US" sz="2000" dirty="0"/>
                  <a:t>, the individual is </a:t>
                </a:r>
                <a:r>
                  <a:rPr lang="en-US" sz="2000" dirty="0">
                    <a:solidFill>
                      <a:srgbClr val="0070C0"/>
                    </a:solidFill>
                  </a:rPr>
                  <a:t>“risk lover”</a:t>
                </a:r>
                <a:r>
                  <a:rPr lang="en-US" sz="2000" dirty="0"/>
                  <a:t> because she prefers to play the lottery and face risk (obtaining </a:t>
                </a:r>
                <a14:m>
                  <m:oMath xmlns:m="http://schemas.openxmlformats.org/officeDocument/2006/math">
                    <m:r>
                      <a:rPr lang="en-US" sz="2000" i="1" dirty="0" smtClean="0">
                        <a:latin typeface="Cambria Math" panose="02040503050406030204" pitchFamily="18" charset="0"/>
                      </a:rPr>
                      <m:t>𝐸𝑈</m:t>
                    </m:r>
                  </m:oMath>
                </a14:m>
                <a:r>
                  <a:rPr lang="en-US" sz="2000" dirty="0"/>
                  <a:t>) to receiving the </a:t>
                </a:r>
                <a14:m>
                  <m:oMath xmlns:m="http://schemas.openxmlformats.org/officeDocument/2006/math">
                    <m:r>
                      <a:rPr lang="en-US" sz="2000" b="0" i="1" dirty="0" smtClean="0">
                        <a:latin typeface="Cambria Math" panose="02040503050406030204" pitchFamily="18" charset="0"/>
                      </a:rPr>
                      <m:t>𝐸𝑉</m:t>
                    </m:r>
                  </m:oMath>
                </a14:m>
                <a:r>
                  <a:rPr lang="en-US" sz="2000" dirty="0"/>
                  <a:t> of the lottery with certainty where she obtains </a:t>
                </a: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𝐸𝑉</m:t>
                        </m:r>
                      </m:e>
                    </m:d>
                  </m:oMath>
                </a14:m>
                <a:r>
                  <a:rPr lang="en-US" sz="2000" dirty="0"/>
                  <a:t>.</a:t>
                </a:r>
              </a:p>
              <a:p>
                <a:pPr>
                  <a:lnSpc>
                    <a:spcPct val="90000"/>
                  </a:lnSpc>
                  <a:spcBef>
                    <a:spcPts val="500"/>
                  </a:spcBef>
                </a:pPr>
                <a:r>
                  <a:rPr lang="en-US" sz="2000" dirty="0"/>
                  <a:t> </a:t>
                </a:r>
              </a:p>
            </p:txBody>
          </p:sp>
        </mc:Choice>
        <mc:Fallback xmlns="">
          <p:sp>
            <p:nvSpPr>
              <p:cNvPr id="8" name="TextBox 7">
                <a:extLst>
                  <a:ext uri="{FF2B5EF4-FFF2-40B4-BE49-F238E27FC236}">
                    <a16:creationId xmlns:a16="http://schemas.microsoft.com/office/drawing/2014/main" id="{209E474F-8EB5-E54D-9DB9-697EB6F400A7}"/>
                  </a:ext>
                </a:extLst>
              </p:cNvPr>
              <p:cNvSpPr txBox="1">
                <a:spLocks noRot="1" noChangeAspect="1" noMove="1" noResize="1" noEditPoints="1" noAdjustHandles="1" noChangeArrowheads="1" noChangeShapeType="1" noTextEdit="1"/>
              </p:cNvSpPr>
              <p:nvPr/>
            </p:nvSpPr>
            <p:spPr>
              <a:xfrm>
                <a:off x="835024" y="2359890"/>
                <a:ext cx="3994936" cy="3395801"/>
              </a:xfrm>
              <a:prstGeom prst="rect">
                <a:avLst/>
              </a:prstGeom>
              <a:blipFill>
                <a:blip r:embed="rId2"/>
                <a:stretch>
                  <a:fillRect l="-1587" t="-1866" r="-2222"/>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B442501F-F9B1-D743-9DD3-FD525E0CE3BE}"/>
              </a:ext>
            </a:extLst>
          </p:cNvPr>
          <p:cNvGrpSpPr/>
          <p:nvPr/>
        </p:nvGrpSpPr>
        <p:grpSpPr>
          <a:xfrm>
            <a:off x="4673600" y="2521744"/>
            <a:ext cx="3582068" cy="3310439"/>
            <a:chOff x="4673600" y="2521744"/>
            <a:chExt cx="3582068" cy="3310439"/>
          </a:xfrm>
        </p:grpSpPr>
        <p:pic>
          <p:nvPicPr>
            <p:cNvPr id="7" name="Picture 6">
              <a:extLst>
                <a:ext uri="{FF2B5EF4-FFF2-40B4-BE49-F238E27FC236}">
                  <a16:creationId xmlns:a16="http://schemas.microsoft.com/office/drawing/2014/main" id="{EF9AB4E7-2578-F748-8BFE-07957898FB35}"/>
                </a:ext>
              </a:extLst>
            </p:cNvPr>
            <p:cNvPicPr>
              <a:picLocks noChangeAspect="1"/>
            </p:cNvPicPr>
            <p:nvPr/>
          </p:nvPicPr>
          <p:blipFill>
            <a:blip r:embed="rId3"/>
            <a:stretch>
              <a:fillRect/>
            </a:stretch>
          </p:blipFill>
          <p:spPr>
            <a:xfrm>
              <a:off x="4673600" y="2521744"/>
              <a:ext cx="3582068" cy="2959100"/>
            </a:xfrm>
            <a:prstGeom prst="rect">
              <a:avLst/>
            </a:prstGeom>
          </p:spPr>
        </p:pic>
        <p:sp>
          <p:nvSpPr>
            <p:cNvPr id="9" name="TextBox 8">
              <a:extLst>
                <a:ext uri="{FF2B5EF4-FFF2-40B4-BE49-F238E27FC236}">
                  <a16:creationId xmlns:a16="http://schemas.microsoft.com/office/drawing/2014/main" id="{68437323-605B-4140-9A76-7C025D5C1C9B}"/>
                </a:ext>
              </a:extLst>
            </p:cNvPr>
            <p:cNvSpPr txBox="1"/>
            <p:nvPr/>
          </p:nvSpPr>
          <p:spPr>
            <a:xfrm>
              <a:off x="5542928" y="5555184"/>
              <a:ext cx="801373" cy="276999"/>
            </a:xfrm>
            <a:prstGeom prst="rect">
              <a:avLst/>
            </a:prstGeom>
            <a:noFill/>
          </p:spPr>
          <p:txBody>
            <a:bodyPr wrap="none" rtlCol="0">
              <a:spAutoFit/>
            </a:bodyPr>
            <a:lstStyle/>
            <a:p>
              <a:r>
                <a:rPr lang="en-US" sz="1200" dirty="0"/>
                <a:t>Figure 6.3</a:t>
              </a:r>
            </a:p>
          </p:txBody>
        </p:sp>
      </p:grpSp>
    </p:spTree>
    <p:extLst>
      <p:ext uri="{BB962C8B-B14F-4D97-AF65-F5344CB8AC3E}">
        <p14:creationId xmlns:p14="http://schemas.microsoft.com/office/powerpoint/2010/main" val="2318177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 name="Rectangle 1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71352" y="350196"/>
            <a:ext cx="3485178" cy="1624520"/>
          </a:xfrm>
        </p:spPr>
        <p:txBody>
          <a:bodyPr vert="horz" lIns="91440" tIns="45720" rIns="91440" bIns="45720" rtlCol="0" anchor="ctr">
            <a:normAutofit/>
          </a:bodyPr>
          <a:lstStyle/>
          <a:p>
            <a:r>
              <a:rPr lang="en-US" sz="4000" dirty="0"/>
              <a:t>Risk Loving</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ABB716D-03BA-8541-851F-7B7AE53475C8}"/>
                  </a:ext>
                </a:extLst>
              </p:cNvPr>
              <p:cNvSpPr txBox="1">
                <a:spLocks/>
              </p:cNvSpPr>
              <p:nvPr/>
            </p:nvSpPr>
            <p:spPr>
              <a:xfrm>
                <a:off x="338438" y="2324913"/>
                <a:ext cx="5277358" cy="4464076"/>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dirty="0"/>
                  <a:t>Convex utility. </a:t>
                </a:r>
              </a:p>
              <a:p>
                <a:pPr lvl="1">
                  <a:spcAft>
                    <a:spcPts val="500"/>
                  </a:spcAft>
                </a:pPr>
                <a:r>
                  <a:rPr lang="en-US" dirty="0"/>
                  <a:t>Risk-loving attitudes emerge when an individual’s utility function is convex.</a:t>
                </a:r>
              </a:p>
              <a:p>
                <a:pPr lvl="1">
                  <a:spcAft>
                    <a:spcPts val="500"/>
                  </a:spcAft>
                </a:pPr>
                <a:r>
                  <a:rPr lang="en-US" dirty="0"/>
                  <a:t>Utility functions with the form </a:t>
                </a:r>
                <a14:m>
                  <m:oMath xmlns:m="http://schemas.openxmlformats.org/officeDocument/2006/math">
                    <m:r>
                      <a:rPr lang="en-US" b="0" i="1">
                        <a:latin typeface="Cambria Math" panose="02040503050406030204" pitchFamily="18" charset="0"/>
                      </a:rPr>
                      <m:t>𝑢</m:t>
                    </m:r>
                    <m:d>
                      <m:dPr>
                        <m:ctrlPr>
                          <a:rPr lang="en-US" b="0" i="1">
                            <a:latin typeface="Cambria Math" panose="02040503050406030204" pitchFamily="18" charset="0"/>
                          </a:rPr>
                        </m:ctrlPr>
                      </m:dPr>
                      <m:e>
                        <m:r>
                          <a:rPr lang="en-US" b="0" i="1">
                            <a:latin typeface="Cambria Math" panose="02040503050406030204" pitchFamily="18" charset="0"/>
                          </a:rPr>
                          <m:t>𝐼</m:t>
                        </m:r>
                      </m:e>
                    </m:d>
                    <m:r>
                      <a:rPr lang="en-US" b="0" i="1">
                        <a:latin typeface="Cambria Math" panose="02040503050406030204" pitchFamily="18" charset="0"/>
                      </a:rPr>
                      <m:t>=</m:t>
                    </m:r>
                    <m:r>
                      <a:rPr lang="en-US" b="0" i="1">
                        <a:latin typeface="Cambria Math" panose="02040503050406030204" pitchFamily="18" charset="0"/>
                      </a:rPr>
                      <m:t>𝑎</m:t>
                    </m:r>
                    <m:r>
                      <a:rPr lang="en-US" b="0" i="1">
                        <a:latin typeface="Cambria Math" panose="02040503050406030204" pitchFamily="18" charset="0"/>
                      </a:rPr>
                      <m:t>+</m:t>
                    </m:r>
                    <m:r>
                      <a:rPr lang="en-US" b="0" i="1">
                        <a:latin typeface="Cambria Math" panose="02040503050406030204" pitchFamily="18" charset="0"/>
                      </a:rPr>
                      <m:t>𝑏</m:t>
                    </m:r>
                    <m:sSup>
                      <m:sSupPr>
                        <m:ctrlPr>
                          <a:rPr lang="en-US" b="0" i="1">
                            <a:latin typeface="Cambria Math" panose="02040503050406030204" pitchFamily="18" charset="0"/>
                          </a:rPr>
                        </m:ctrlPr>
                      </m:sSupPr>
                      <m:e>
                        <m:r>
                          <a:rPr lang="en-US" b="0" i="1">
                            <a:latin typeface="Cambria Math" panose="02040503050406030204" pitchFamily="18" charset="0"/>
                          </a:rPr>
                          <m:t>𝐼</m:t>
                        </m:r>
                      </m:e>
                      <m:sup>
                        <m:r>
                          <a:rPr lang="en-US" b="0" i="1">
                            <a:latin typeface="Cambria Math" panose="02040503050406030204" pitchFamily="18" charset="0"/>
                          </a:rPr>
                          <m:t>𝛾</m:t>
                        </m:r>
                      </m:sup>
                    </m:sSup>
                  </m:oMath>
                </a14:m>
                <a:r>
                  <a:rPr lang="en-US" dirty="0"/>
                  <a:t> are convex if</a:t>
                </a:r>
              </a:p>
              <a:p>
                <a:pPr lvl="2">
                  <a:spcAft>
                    <a:spcPts val="500"/>
                  </a:spcAft>
                </a:pPr>
                <a14:m>
                  <m:oMath xmlns:m="http://schemas.openxmlformats.org/officeDocument/2006/math">
                    <m:r>
                      <a:rPr lang="en-US" sz="2400" b="0" i="1">
                        <a:latin typeface="Cambria Math" panose="02040503050406030204" pitchFamily="18" charset="0"/>
                      </a:rPr>
                      <m:t>𝑎</m:t>
                    </m:r>
                    <m:r>
                      <a:rPr lang="en-US" sz="2400" b="0" i="1">
                        <a:latin typeface="Cambria Math" panose="02040503050406030204" pitchFamily="18" charset="0"/>
                      </a:rPr>
                      <m:t>,</m:t>
                    </m:r>
                    <m:r>
                      <a:rPr lang="en-US" sz="2400" b="0" i="1">
                        <a:latin typeface="Cambria Math" panose="02040503050406030204" pitchFamily="18" charset="0"/>
                      </a:rPr>
                      <m:t>𝑏</m:t>
                    </m:r>
                    <m:r>
                      <a:rPr lang="en-US" sz="2400" b="0" i="1">
                        <a:latin typeface="Cambria Math" panose="02040503050406030204" pitchFamily="18" charset="0"/>
                      </a:rPr>
                      <m:t>≥0</m:t>
                    </m:r>
                  </m:oMath>
                </a14:m>
                <a:r>
                  <a:rPr lang="en-US" sz="2400" b="0" dirty="0"/>
                  <a:t>;</a:t>
                </a:r>
              </a:p>
              <a:p>
                <a:pPr lvl="2">
                  <a:spcAft>
                    <a:spcPts val="500"/>
                  </a:spcAft>
                </a:pPr>
                <a14:m>
                  <m:oMath xmlns:m="http://schemas.openxmlformats.org/officeDocument/2006/math">
                    <m:r>
                      <a:rPr lang="en-US" sz="2400" i="1">
                        <a:latin typeface="Cambria Math" panose="02040503050406030204" pitchFamily="18" charset="0"/>
                      </a:rPr>
                      <m:t>𝛾</m:t>
                    </m:r>
                    <m:r>
                      <a:rPr lang="en-US" sz="2400" b="0" i="1">
                        <a:latin typeface="Cambria Math" panose="02040503050406030204" pitchFamily="18" charset="0"/>
                      </a:rPr>
                      <m:t>&gt;1</m:t>
                    </m:r>
                  </m:oMath>
                </a14:m>
                <a:r>
                  <a:rPr lang="en-US" sz="2400" dirty="0"/>
                  <a:t>.</a:t>
                </a:r>
              </a:p>
              <a:p>
                <a:pPr lvl="1">
                  <a:spcAft>
                    <a:spcPts val="500"/>
                  </a:spcAft>
                </a:pPr>
                <a:r>
                  <a:rPr lang="en-US" i="1" dirty="0"/>
                  <a:t>Examples</a:t>
                </a:r>
                <a:r>
                  <a:rPr lang="en-US" dirty="0"/>
                  <a:t>:</a:t>
                </a:r>
              </a:p>
              <a:p>
                <a:pPr lvl="2">
                  <a:spcAft>
                    <a:spcPts val="500"/>
                  </a:spcAft>
                </a:pPr>
                <a14:m>
                  <m:oMath xmlns:m="http://schemas.openxmlformats.org/officeDocument/2006/math">
                    <m:r>
                      <a:rPr lang="en-US" sz="2400" i="1">
                        <a:latin typeface="Cambria Math" panose="02040503050406030204" pitchFamily="18" charset="0"/>
                      </a:rPr>
                      <m:t>𝑢</m:t>
                    </m:r>
                    <m:d>
                      <m:dPr>
                        <m:ctrlPr>
                          <a:rPr lang="en-US" sz="2400" i="1">
                            <a:latin typeface="Cambria Math" panose="02040503050406030204" pitchFamily="18" charset="0"/>
                          </a:rPr>
                        </m:ctrlPr>
                      </m:dPr>
                      <m:e>
                        <m:r>
                          <a:rPr lang="en-US" sz="2400" i="1">
                            <a:latin typeface="Cambria Math" panose="02040503050406030204" pitchFamily="18" charset="0"/>
                          </a:rPr>
                          <m:t>𝐼</m:t>
                        </m:r>
                      </m:e>
                    </m:d>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i="1">
                            <a:latin typeface="Cambria Math" panose="02040503050406030204" pitchFamily="18" charset="0"/>
                          </a:rPr>
                          <m:t>2</m:t>
                        </m:r>
                      </m:sup>
                    </m:sSup>
                  </m:oMath>
                </a14:m>
                <a:r>
                  <a:rPr lang="en-US" sz="2400" dirty="0"/>
                  <a:t> where </a:t>
                </a:r>
                <a14:m>
                  <m:oMath xmlns:m="http://schemas.openxmlformats.org/officeDocument/2006/math">
                    <m:r>
                      <a:rPr lang="en-US" sz="2400" b="0" i="1">
                        <a:latin typeface="Cambria Math" panose="02040503050406030204" pitchFamily="18" charset="0"/>
                      </a:rPr>
                      <m:t>𝑎</m:t>
                    </m:r>
                    <m:r>
                      <a:rPr lang="en-US" sz="2400" b="0" i="1">
                        <a:latin typeface="Cambria Math" panose="02040503050406030204" pitchFamily="18" charset="0"/>
                      </a:rPr>
                      <m:t>=0</m:t>
                    </m:r>
                  </m:oMath>
                </a14:m>
                <a:r>
                  <a:rPr lang="en-US" sz="2400" dirty="0"/>
                  <a:t>, </a:t>
                </a:r>
                <a14:m>
                  <m:oMath xmlns:m="http://schemas.openxmlformats.org/officeDocument/2006/math">
                    <m:r>
                      <a:rPr lang="en-US" sz="2400" b="0" i="1">
                        <a:latin typeface="Cambria Math" panose="02040503050406030204" pitchFamily="18" charset="0"/>
                      </a:rPr>
                      <m:t>𝑏</m:t>
                    </m:r>
                    <m:r>
                      <a:rPr lang="en-US" sz="2400" b="0" i="1">
                        <a:latin typeface="Cambria Math" panose="02040503050406030204" pitchFamily="18" charset="0"/>
                      </a:rPr>
                      <m:t>=1</m:t>
                    </m:r>
                  </m:oMath>
                </a14:m>
                <a:r>
                  <a:rPr lang="en-US" sz="2400" dirty="0"/>
                  <a:t> and </a:t>
                </a:r>
                <a14:m>
                  <m:oMath xmlns:m="http://schemas.openxmlformats.org/officeDocument/2006/math">
                    <m:r>
                      <a:rPr lang="en-US" sz="2400" i="1">
                        <a:latin typeface="Cambria Math" panose="02040503050406030204" pitchFamily="18" charset="0"/>
                      </a:rPr>
                      <m:t>𝛾</m:t>
                    </m:r>
                    <m:r>
                      <a:rPr lang="en-US" sz="2400" b="0" i="1">
                        <a:latin typeface="Cambria Math" panose="02040503050406030204" pitchFamily="18" charset="0"/>
                      </a:rPr>
                      <m:t>=2</m:t>
                    </m:r>
                  </m:oMath>
                </a14:m>
                <a:r>
                  <a:rPr lang="en-US" sz="2400" dirty="0"/>
                  <a:t>.</a:t>
                </a:r>
              </a:p>
              <a:p>
                <a:pPr lvl="2">
                  <a:spcAft>
                    <a:spcPts val="500"/>
                  </a:spcAft>
                </a:pPr>
                <a14:m>
                  <m:oMath xmlns:m="http://schemas.openxmlformats.org/officeDocument/2006/math">
                    <m:r>
                      <a:rPr lang="en-US" sz="2400" b="0" i="1">
                        <a:latin typeface="Cambria Math" panose="02040503050406030204" pitchFamily="18" charset="0"/>
                      </a:rPr>
                      <m:t>𝑢</m:t>
                    </m:r>
                    <m:d>
                      <m:dPr>
                        <m:ctrlPr>
                          <a:rPr lang="en-US" sz="2400" b="0" i="1">
                            <a:latin typeface="Cambria Math" panose="02040503050406030204" pitchFamily="18" charset="0"/>
                          </a:rPr>
                        </m:ctrlPr>
                      </m:dPr>
                      <m:e>
                        <m:r>
                          <a:rPr lang="en-US" sz="2400" b="0" i="1">
                            <a:latin typeface="Cambria Math" panose="02040503050406030204" pitchFamily="18" charset="0"/>
                          </a:rPr>
                          <m:t>𝐼</m:t>
                        </m:r>
                      </m:e>
                    </m:d>
                    <m:r>
                      <a:rPr lang="en-US" sz="2400" b="0" i="1">
                        <a:latin typeface="Cambria Math" panose="02040503050406030204" pitchFamily="18" charset="0"/>
                      </a:rPr>
                      <m:t>=5+7</m:t>
                    </m:r>
                    <m:sSup>
                      <m:sSupPr>
                        <m:ctrlPr>
                          <a:rPr lang="en-US" sz="2400" b="0" i="1">
                            <a:latin typeface="Cambria Math" panose="02040503050406030204" pitchFamily="18" charset="0"/>
                          </a:rPr>
                        </m:ctrlPr>
                      </m:sSupPr>
                      <m:e>
                        <m:r>
                          <a:rPr lang="en-US" sz="2400" b="0" i="1">
                            <a:latin typeface="Cambria Math" panose="02040503050406030204" pitchFamily="18" charset="0"/>
                          </a:rPr>
                          <m:t>𝐼</m:t>
                        </m:r>
                      </m:e>
                      <m:sup>
                        <m:r>
                          <a:rPr lang="en-US" sz="2400" b="0" i="1">
                            <a:latin typeface="Cambria Math" panose="02040503050406030204" pitchFamily="18" charset="0"/>
                          </a:rPr>
                          <m:t>3</m:t>
                        </m:r>
                      </m:sup>
                    </m:sSup>
                  </m:oMath>
                </a14:m>
                <a:r>
                  <a:rPr lang="en-US" sz="2400" dirty="0"/>
                  <a:t>.</a:t>
                </a:r>
              </a:p>
              <a:p>
                <a:pPr lvl="2">
                  <a:spcAft>
                    <a:spcPts val="500"/>
                  </a:spcAft>
                </a:pPr>
                <a14:m>
                  <m:oMath xmlns:m="http://schemas.openxmlformats.org/officeDocument/2006/math">
                    <m:r>
                      <a:rPr lang="en-US" sz="2400" i="1">
                        <a:latin typeface="Cambria Math" panose="02040503050406030204" pitchFamily="18" charset="0"/>
                      </a:rPr>
                      <m:t>𝑢</m:t>
                    </m:r>
                    <m:d>
                      <m:dPr>
                        <m:ctrlPr>
                          <a:rPr lang="en-US" sz="2400" i="1">
                            <a:latin typeface="Cambria Math" panose="02040503050406030204" pitchFamily="18" charset="0"/>
                          </a:rPr>
                        </m:ctrlPr>
                      </m:dPr>
                      <m:e>
                        <m:r>
                          <a:rPr lang="en-US" sz="2400" i="1">
                            <a:latin typeface="Cambria Math" panose="02040503050406030204" pitchFamily="18" charset="0"/>
                          </a:rPr>
                          <m:t>𝐼</m:t>
                        </m:r>
                      </m:e>
                    </m:d>
                    <m:r>
                      <a:rPr lang="en-US" sz="2400" i="1">
                        <a:latin typeface="Cambria Math" panose="02040503050406030204" pitchFamily="18" charset="0"/>
                      </a:rPr>
                      <m:t>=</m:t>
                    </m:r>
                    <m:r>
                      <a:rPr lang="en-US" sz="2400" b="0" i="1">
                        <a:latin typeface="Cambria Math" panose="02040503050406030204" pitchFamily="18" charset="0"/>
                      </a:rPr>
                      <m:t>8</m:t>
                    </m:r>
                    <m:r>
                      <a:rPr lang="en-US" sz="2400" i="1">
                        <a:latin typeface="Cambria Math" panose="02040503050406030204" pitchFamily="18" charset="0"/>
                      </a:rPr>
                      <m:t>+</m:t>
                    </m:r>
                    <m:r>
                      <a:rPr lang="en-US" sz="2400" b="0" i="1">
                        <a:latin typeface="Cambria Math" panose="02040503050406030204" pitchFamily="18" charset="0"/>
                      </a:rPr>
                      <m:t>2</m:t>
                    </m:r>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b="0" i="1">
                            <a:latin typeface="Cambria Math" panose="02040503050406030204" pitchFamily="18" charset="0"/>
                          </a:rPr>
                          <m:t>5</m:t>
                        </m:r>
                      </m:sup>
                    </m:sSup>
                  </m:oMath>
                </a14:m>
                <a:r>
                  <a:rPr lang="en-US" sz="2400" dirty="0"/>
                  <a:t>.</a:t>
                </a:r>
              </a:p>
            </p:txBody>
          </p:sp>
        </mc:Choice>
        <mc:Fallback xmlns="">
          <p:sp>
            <p:nvSpPr>
              <p:cNvPr id="12" name="Content Placeholder 2">
                <a:extLst>
                  <a:ext uri="{FF2B5EF4-FFF2-40B4-BE49-F238E27FC236}">
                    <a16:creationId xmlns:a16="http://schemas.microsoft.com/office/drawing/2014/main" id="{0ABB716D-03BA-8541-851F-7B7AE53475C8}"/>
                  </a:ext>
                </a:extLst>
              </p:cNvPr>
              <p:cNvSpPr txBox="1">
                <a:spLocks noRot="1" noChangeAspect="1" noMove="1" noResize="1" noEditPoints="1" noAdjustHandles="1" noChangeArrowheads="1" noChangeShapeType="1" noTextEdit="1"/>
              </p:cNvSpPr>
              <p:nvPr/>
            </p:nvSpPr>
            <p:spPr>
              <a:xfrm>
                <a:off x="338438" y="2324913"/>
                <a:ext cx="5277358" cy="4464076"/>
              </a:xfrm>
              <a:prstGeom prst="rect">
                <a:avLst/>
              </a:prstGeom>
              <a:blipFill>
                <a:blip r:embed="rId2"/>
                <a:stretch>
                  <a:fillRect l="-1387" t="-819" r="-2659" b="-1364"/>
                </a:stretch>
              </a:blipFill>
            </p:spPr>
            <p:txBody>
              <a:bodyPr/>
              <a:lstStyle/>
              <a:p>
                <a:r>
                  <a:rPr lang="en-US">
                    <a:noFill/>
                  </a:rPr>
                  <a:t> </a:t>
                </a:r>
              </a:p>
            </p:txBody>
          </p:sp>
        </mc:Fallback>
      </mc:AlternateContent>
      <p:pic>
        <p:nvPicPr>
          <p:cNvPr id="14" name="Picture 13" descr="A red heart shape balloon tied to a bench">
            <a:extLst>
              <a:ext uri="{FF2B5EF4-FFF2-40B4-BE49-F238E27FC236}">
                <a16:creationId xmlns:a16="http://schemas.microsoft.com/office/drawing/2014/main" id="{5AC2D5D1-ABC5-1A3E-A476-9CFB276F725C}"/>
              </a:ext>
            </a:extLst>
          </p:cNvPr>
          <p:cNvPicPr>
            <a:picLocks noChangeAspect="1"/>
          </p:cNvPicPr>
          <p:nvPr/>
        </p:nvPicPr>
        <p:blipFill>
          <a:blip r:embed="rId3"/>
          <a:srcRect l="53777" r="8681"/>
          <a:stretch>
            <a:fillRect/>
          </a:stretch>
        </p:blipFill>
        <p:spPr>
          <a:xfrm>
            <a:off x="6236898" y="1"/>
            <a:ext cx="2912220" cy="6858000"/>
          </a:xfrm>
          <a:prstGeom prst="rect">
            <a:avLst/>
          </a:prstGeom>
        </p:spPr>
      </p:pic>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a:xfrm>
            <a:off x="4858554" y="6356350"/>
            <a:ext cx="2477574" cy="365125"/>
          </a:xfrm>
        </p:spPr>
        <p:txBody>
          <a:bodyPr vert="horz" lIns="91440" tIns="45720" rIns="91440" bIns="45720" rtlCol="0" anchor="ctr">
            <a:normAutofit/>
          </a:bodyPr>
          <a:lstStyle/>
          <a:p>
            <a:pPr algn="l" defTabSz="914400">
              <a:spcAft>
                <a:spcPts val="600"/>
              </a:spcAft>
              <a:defRPr/>
            </a:pPr>
            <a:r>
              <a:rPr lang="en-US" kern="1200">
                <a:solidFill>
                  <a:srgbClr val="FFFFFF"/>
                </a:solidFill>
                <a:latin typeface="Calibri" panose="020F0502020204030204"/>
                <a:ea typeface="+mn-ea"/>
                <a:cs typeface="+mn-cs"/>
              </a:rPr>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549390" y="6356350"/>
            <a:ext cx="2400300" cy="365125"/>
          </a:xfrm>
        </p:spPr>
        <p:txBody>
          <a:bodyPr vert="horz" lIns="91440" tIns="45720" rIns="91440" bIns="45720" rtlCol="0" anchor="ctr">
            <a:normAutofit/>
          </a:bodyPr>
          <a:lstStyle/>
          <a:p>
            <a:pPr defTabSz="914400">
              <a:spcAft>
                <a:spcPts val="600"/>
              </a:spcAft>
              <a:defRPr/>
            </a:pPr>
            <a:fld id="{2A17F1C3-D8CF-D841-A262-BC1128EB65E3}" type="slidenum">
              <a:rPr lang="en-US">
                <a:solidFill>
                  <a:srgbClr val="FFFFFF"/>
                </a:solidFill>
                <a:latin typeface="Calibri" panose="020F0502020204030204"/>
              </a:rPr>
              <a:pPr defTabSz="914400">
                <a:spcAft>
                  <a:spcPts val="600"/>
                </a:spcAft>
                <a:defRPr/>
              </a:pPr>
              <a:t>29</a:t>
            </a:fld>
            <a:endParaRPr lang="en-US">
              <a:solidFill>
                <a:srgbClr val="FFFFFF"/>
              </a:solidFill>
              <a:latin typeface="Calibri" panose="020F0502020204030204"/>
            </a:endParaRPr>
          </a:p>
        </p:txBody>
      </p:sp>
    </p:spTree>
    <p:extLst>
      <p:ext uri="{BB962C8B-B14F-4D97-AF65-F5344CB8AC3E}">
        <p14:creationId xmlns:p14="http://schemas.microsoft.com/office/powerpoint/2010/main" val="2557134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900131"/>
          </a:xfrm>
        </p:spPr>
        <p:txBody>
          <a:bodyPr anchor="t">
            <a:normAutofit/>
          </a:bodyPr>
          <a:lstStyle/>
          <a:p>
            <a:r>
              <a:rPr lang="en-US" sz="4000" dirty="0">
                <a:solidFill>
                  <a:schemeClr val="bg1"/>
                </a:solidFill>
              </a:rPr>
              <a:t>Risk Neutrality</a:t>
            </a:r>
          </a:p>
        </p:txBody>
      </p:sp>
      <p:sp>
        <p:nvSpPr>
          <p:cNvPr id="12" name="Rectangle 11">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639274" y="6514232"/>
            <a:ext cx="504718" cy="343768"/>
          </a:xfrm>
        </p:spPr>
        <p:txBody>
          <a:bodyPr anchor="ctr">
            <a:normAutofit/>
          </a:bodyPr>
          <a:lstStyle/>
          <a:p>
            <a:pPr algn="ctr">
              <a:spcAft>
                <a:spcPts val="600"/>
              </a:spcAft>
            </a:pPr>
            <a:fld id="{2A17F1C3-D8CF-D841-A262-BC1128EB65E3}" type="slidenum">
              <a:rPr lang="en-US">
                <a:solidFill>
                  <a:schemeClr val="tx1"/>
                </a:solidFill>
              </a:rPr>
              <a:pPr algn="ctr">
                <a:spcAft>
                  <a:spcPts val="600"/>
                </a:spcAft>
              </a:pPr>
              <a:t>30</a:t>
            </a:fld>
            <a:endParaRPr lang="en-US" dirty="0">
              <a:solidFill>
                <a:schemeClr val="tx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DA6B5-3383-004A-93B6-C079653E42D6}"/>
                  </a:ext>
                </a:extLst>
              </p:cNvPr>
              <p:cNvSpPr>
                <a:spLocks noGrp="1"/>
              </p:cNvSpPr>
              <p:nvPr>
                <p:ph idx="1"/>
              </p:nvPr>
            </p:nvSpPr>
            <p:spPr>
              <a:xfrm>
                <a:off x="866661" y="2217343"/>
                <a:ext cx="7410669" cy="4105819"/>
              </a:xfrm>
            </p:spPr>
            <p:txBody>
              <a:bodyPr>
                <a:normAutofit/>
              </a:bodyPr>
              <a:lstStyle/>
              <a:p>
                <a:pPr>
                  <a:spcAft>
                    <a:spcPts val="500"/>
                  </a:spcAft>
                </a:pPr>
                <a:r>
                  <a:rPr lang="en-US" sz="2400" i="1" dirty="0"/>
                  <a:t>Example 6.5: Finding the EU of a lottery under risk-neutral preferences.</a:t>
                </a:r>
              </a:p>
              <a:p>
                <a:pPr lvl="1">
                  <a:spcAft>
                    <a:spcPts val="500"/>
                  </a:spcAft>
                </a:pPr>
                <a:r>
                  <a:rPr lang="en-US" dirty="0"/>
                  <a:t>Consider individual with </a:t>
                </a:r>
                <a14:m>
                  <m:oMath xmlns:m="http://schemas.openxmlformats.org/officeDocument/2006/math">
                    <m:r>
                      <a:rPr lang="en-US" b="0" i="1">
                        <a:latin typeface="Cambria Math" panose="02040503050406030204" pitchFamily="18" charset="0"/>
                      </a:rPr>
                      <m:t>𝑢</m:t>
                    </m:r>
                    <m:d>
                      <m:dPr>
                        <m:ctrlPr>
                          <a:rPr lang="en-US" b="0" i="1">
                            <a:latin typeface="Cambria Math" panose="02040503050406030204" pitchFamily="18" charset="0"/>
                          </a:rPr>
                        </m:ctrlPr>
                      </m:dPr>
                      <m:e>
                        <m:r>
                          <a:rPr lang="en-US" b="0" i="1">
                            <a:latin typeface="Cambria Math" panose="02040503050406030204" pitchFamily="18" charset="0"/>
                          </a:rPr>
                          <m:t>𝐼</m:t>
                        </m:r>
                      </m:e>
                    </m:d>
                    <m:r>
                      <a:rPr lang="en-US" b="0" i="1">
                        <a:latin typeface="Cambria Math" panose="02040503050406030204" pitchFamily="18" charset="0"/>
                      </a:rPr>
                      <m:t>=</m:t>
                    </m:r>
                    <m:r>
                      <a:rPr lang="en-US" b="0" i="1">
                        <a:latin typeface="Cambria Math" panose="02040503050406030204" pitchFamily="18" charset="0"/>
                      </a:rPr>
                      <m:t>𝐼</m:t>
                    </m:r>
                  </m:oMath>
                </a14:m>
                <a:r>
                  <a:rPr lang="en-US" dirty="0"/>
                  <a:t>.</a:t>
                </a:r>
              </a:p>
              <a:p>
                <a:pPr lvl="1">
                  <a:spcAft>
                    <a:spcPts val="1000"/>
                  </a:spcAft>
                </a:pPr>
                <a:r>
                  <a:rPr lang="en-US" dirty="0"/>
                  <a:t>The EU from the risky and safe lotteries are</a:t>
                </a:r>
              </a:p>
              <a:p>
                <a:pPr marL="0" lvl="1" indent="0">
                  <a:spcBef>
                    <a:spcPts val="1000"/>
                  </a:spcBef>
                  <a:spcAft>
                    <a:spcPts val="1500"/>
                  </a:spcAft>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𝐸𝑈</m:t>
                          </m:r>
                        </m:e>
                        <m:sub>
                          <m:r>
                            <a:rPr lang="en-US" b="0" i="1">
                              <a:latin typeface="Cambria Math" panose="02040503050406030204" pitchFamily="18" charset="0"/>
                            </a:rPr>
                            <m:t>𝑅𝑖𝑠𝑘𝑦</m:t>
                          </m:r>
                        </m:sub>
                      </m:sSub>
                      <m:r>
                        <a:rPr lang="en-US" b="0" i="1">
                          <a:latin typeface="Cambria Math" panose="02040503050406030204" pitchFamily="18" charset="0"/>
                        </a:rPr>
                        <m:t>=</m:t>
                      </m:r>
                      <m:d>
                        <m:dPr>
                          <m:ctrlPr>
                            <a:rPr lang="en-US" b="0" i="1">
                              <a:latin typeface="Cambria Math" panose="02040503050406030204" pitchFamily="18" charset="0"/>
                            </a:rPr>
                          </m:ctrlPr>
                        </m:dPr>
                        <m:e>
                          <m:r>
                            <a:rPr lang="en-US" b="0" i="1">
                              <a:latin typeface="Cambria Math" panose="02040503050406030204" pitchFamily="18" charset="0"/>
                            </a:rPr>
                            <m:t>0.1</m:t>
                          </m:r>
                          <m:r>
                            <a:rPr lang="en-US" b="0" i="1">
                              <a:latin typeface="Cambria Math" panose="02040503050406030204" pitchFamily="18" charset="0"/>
                              <a:ea typeface="Cambria Math" panose="02040503050406030204" pitchFamily="18" charset="0"/>
                            </a:rPr>
                            <m:t>×$90</m:t>
                          </m:r>
                        </m:e>
                      </m:d>
                      <m:r>
                        <a:rPr lang="en-US" b="0" i="0">
                          <a:latin typeface="Cambria Math" panose="02040503050406030204" pitchFamily="18" charset="0"/>
                        </a:rPr>
                        <m:t>+</m:t>
                      </m:r>
                      <m:d>
                        <m:dPr>
                          <m:ctrlPr>
                            <a:rPr lang="en-US" b="0" i="1">
                              <a:latin typeface="Cambria Math" panose="02040503050406030204" pitchFamily="18" charset="0"/>
                            </a:rPr>
                          </m:ctrlPr>
                        </m:dPr>
                        <m:e>
                          <m:r>
                            <a:rPr lang="en-US" b="0" i="0">
                              <a:latin typeface="Cambria Math" panose="02040503050406030204" pitchFamily="18" charset="0"/>
                            </a:rPr>
                            <m:t>0.6</m:t>
                          </m:r>
                          <m:r>
                            <a:rPr lang="en-US" b="0" i="1">
                              <a:latin typeface="Cambria Math" panose="02040503050406030204" pitchFamily="18" charset="0"/>
                              <a:ea typeface="Cambria Math" panose="02040503050406030204" pitchFamily="18" charset="0"/>
                            </a:rPr>
                            <m:t>×$20</m:t>
                          </m:r>
                        </m:e>
                      </m:d>
                      <m:r>
                        <a:rPr lang="en-US" b="0" i="1">
                          <a:latin typeface="Cambria Math" panose="02040503050406030204" pitchFamily="18" charset="0"/>
                          <a:ea typeface="Cambria Math" panose="02040503050406030204" pitchFamily="18" charset="0"/>
                        </a:rPr>
                        <m:t>+</m:t>
                      </m:r>
                      <m:d>
                        <m:dPr>
                          <m:ctrlPr>
                            <a:rPr lang="en-US" b="0" i="1">
                              <a:latin typeface="Cambria Math" panose="02040503050406030204" pitchFamily="18" charset="0"/>
                              <a:ea typeface="Cambria Math" panose="02040503050406030204" pitchFamily="18" charset="0"/>
                            </a:rPr>
                          </m:ctrlPr>
                        </m:dPr>
                        <m:e>
                          <m:r>
                            <a:rPr lang="en-US" b="0" i="1">
                              <a:latin typeface="Cambria Math" panose="02040503050406030204" pitchFamily="18" charset="0"/>
                              <a:ea typeface="Cambria Math" panose="02040503050406030204" pitchFamily="18" charset="0"/>
                            </a:rPr>
                            <m:t>0.3×$60</m:t>
                          </m:r>
                        </m:e>
                      </m:d>
                      <m:r>
                        <a:rPr lang="en-US" b="0" i="1">
                          <a:latin typeface="Cambria Math" panose="02040503050406030204" pitchFamily="18" charset="0"/>
                          <a:ea typeface="Cambria Math" panose="02040503050406030204" pitchFamily="18" charset="0"/>
                        </a:rPr>
                        <m:t>=39.</m:t>
                      </m:r>
                    </m:oMath>
                  </m:oMathPara>
                </a14:m>
                <a:endParaRPr lang="en-US" dirty="0"/>
              </a:p>
              <a:p>
                <a:pPr marL="917575" lvl="1" indent="0">
                  <a:spcBef>
                    <a:spcPts val="1000"/>
                  </a:spcBef>
                  <a:spcAft>
                    <a:spcPts val="500"/>
                  </a:spcAft>
                  <a:buNone/>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𝐸𝑈</m:t>
                          </m:r>
                        </m:e>
                        <m:sub>
                          <m:r>
                            <a:rPr lang="en-US" b="0" i="1">
                              <a:latin typeface="Cambria Math" panose="02040503050406030204" pitchFamily="18" charset="0"/>
                            </a:rPr>
                            <m:t>𝑆𝑎𝑓𝑒</m:t>
                          </m:r>
                        </m:sub>
                      </m:sSub>
                      <m:r>
                        <a:rPr lang="en-US" b="0" i="1">
                          <a:latin typeface="Cambria Math" panose="02040503050406030204" pitchFamily="18" charset="0"/>
                        </a:rPr>
                        <m:t>=</m:t>
                      </m:r>
                      <m:d>
                        <m:dPr>
                          <m:ctrlPr>
                            <a:rPr lang="en-US" b="0" i="1">
                              <a:latin typeface="Cambria Math" panose="02040503050406030204" pitchFamily="18" charset="0"/>
                            </a:rPr>
                          </m:ctrlPr>
                        </m:dPr>
                        <m:e>
                          <m:r>
                            <a:rPr lang="en-US" b="0" i="1">
                              <a:latin typeface="Cambria Math" panose="02040503050406030204" pitchFamily="18" charset="0"/>
                            </a:rPr>
                            <m:t>0.5</m:t>
                          </m:r>
                          <m:r>
                            <a:rPr lang="en-US" b="0" i="1">
                              <a:latin typeface="Cambria Math" panose="02040503050406030204" pitchFamily="18" charset="0"/>
                              <a:ea typeface="Cambria Math" panose="02040503050406030204" pitchFamily="18" charset="0"/>
                            </a:rPr>
                            <m:t>×$30</m:t>
                          </m:r>
                        </m:e>
                      </m:d>
                      <m:r>
                        <a:rPr lang="en-US" b="0" i="1">
                          <a:latin typeface="Cambria Math" panose="02040503050406030204" pitchFamily="18" charset="0"/>
                          <a:ea typeface="Cambria Math" panose="02040503050406030204" pitchFamily="18" charset="0"/>
                        </a:rPr>
                        <m:t>+</m:t>
                      </m:r>
                      <m:d>
                        <m:dPr>
                          <m:ctrlPr>
                            <a:rPr lang="en-US" b="0" i="1">
                              <a:latin typeface="Cambria Math" panose="02040503050406030204" pitchFamily="18" charset="0"/>
                              <a:ea typeface="Cambria Math" panose="02040503050406030204" pitchFamily="18" charset="0"/>
                            </a:rPr>
                          </m:ctrlPr>
                        </m:dPr>
                        <m:e>
                          <m:r>
                            <a:rPr lang="en-US" b="0" i="1">
                              <a:latin typeface="Cambria Math" panose="02040503050406030204" pitchFamily="18" charset="0"/>
                              <a:ea typeface="Cambria Math" panose="02040503050406030204" pitchFamily="18" charset="0"/>
                            </a:rPr>
                            <m:t>0.5×$48</m:t>
                          </m:r>
                        </m:e>
                      </m:d>
                      <m:r>
                        <a:rPr lang="en-US" b="0" i="1">
                          <a:latin typeface="Cambria Math" panose="02040503050406030204" pitchFamily="18" charset="0"/>
                          <a:ea typeface="Cambria Math" panose="02040503050406030204" pitchFamily="18" charset="0"/>
                        </a:rPr>
                        <m:t>=39.</m:t>
                      </m:r>
                    </m:oMath>
                  </m:oMathPara>
                </a14:m>
                <a:endParaRPr lang="en-US" dirty="0"/>
              </a:p>
              <a:p>
                <a:pPr lvl="1">
                  <a:spcBef>
                    <a:spcPts val="1500"/>
                  </a:spcBef>
                  <a:spcAft>
                    <a:spcPts val="500"/>
                  </a:spcAft>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𝐸𝑈</m:t>
                        </m:r>
                      </m:e>
                      <m:sub>
                        <m:r>
                          <a:rPr lang="en-US" i="1">
                            <a:latin typeface="Cambria Math" panose="02040503050406030204" pitchFamily="18" charset="0"/>
                          </a:rPr>
                          <m:t>𝑅𝑖𝑠𝑘𝑦</m:t>
                        </m:r>
                      </m:sub>
                    </m:sSub>
                    <m:r>
                      <a:rPr lang="en-US" b="0"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𝐸𝑈</m:t>
                        </m:r>
                      </m:e>
                      <m:sub>
                        <m:r>
                          <a:rPr lang="en-US" i="1">
                            <a:latin typeface="Cambria Math" panose="02040503050406030204" pitchFamily="18" charset="0"/>
                          </a:rPr>
                          <m:t>𝑆𝑎𝑓𝑒</m:t>
                        </m:r>
                      </m:sub>
                    </m:sSub>
                  </m:oMath>
                </a14:m>
                <a:r>
                  <a:rPr lang="en-US" dirty="0"/>
                  <a:t>, she experiences the same EU from the risky and safe lotteries.</a:t>
                </a:r>
              </a:p>
            </p:txBody>
          </p:sp>
        </mc:Choice>
        <mc:Fallback xmlns="">
          <p:sp>
            <p:nvSpPr>
              <p:cNvPr id="3" name="Content Placeholder 2">
                <a:extLst>
                  <a:ext uri="{FF2B5EF4-FFF2-40B4-BE49-F238E27FC236}">
                    <a16:creationId xmlns:a16="http://schemas.microsoft.com/office/drawing/2014/main" id="{231DA6B5-3383-004A-93B6-C079653E42D6}"/>
                  </a:ext>
                </a:extLst>
              </p:cNvPr>
              <p:cNvSpPr>
                <a:spLocks noGrp="1" noRot="1" noChangeAspect="1" noMove="1" noResize="1" noEditPoints="1" noAdjustHandles="1" noChangeArrowheads="1" noChangeShapeType="1" noTextEdit="1"/>
              </p:cNvSpPr>
              <p:nvPr>
                <p:ph idx="1"/>
              </p:nvPr>
            </p:nvSpPr>
            <p:spPr>
              <a:xfrm>
                <a:off x="866661" y="2217343"/>
                <a:ext cx="7410669" cy="4105819"/>
              </a:xfrm>
              <a:blipFill>
                <a:blip r:embed="rId2"/>
                <a:stretch>
                  <a:fillRect l="-1069" t="-2080"/>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271F9B4-2F7A-42FB-6EF2-E69CCD89CAD0}"/>
              </a:ext>
            </a:extLst>
          </p:cNvPr>
          <p:cNvPicPr>
            <a:picLocks noChangeAspect="1"/>
          </p:cNvPicPr>
          <p:nvPr/>
        </p:nvPicPr>
        <p:blipFill>
          <a:blip r:embed="rId3"/>
          <a:stretch>
            <a:fillRect/>
          </a:stretch>
        </p:blipFill>
        <p:spPr>
          <a:xfrm>
            <a:off x="7591245" y="47812"/>
            <a:ext cx="1560396" cy="1560396"/>
          </a:xfrm>
          <a:prstGeom prst="rect">
            <a:avLst/>
          </a:prstGeom>
        </p:spPr>
      </p:pic>
    </p:spTree>
    <p:extLst>
      <p:ext uri="{BB962C8B-B14F-4D97-AF65-F5344CB8AC3E}">
        <p14:creationId xmlns:p14="http://schemas.microsoft.com/office/powerpoint/2010/main" val="3071099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Neutrality</a:t>
            </a:r>
          </a:p>
        </p:txBody>
      </p:sp>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31</a:t>
            </a:fld>
            <a:endParaRPr lang="en-US"/>
          </a:p>
        </p:txBody>
      </p:sp>
      <p:sp>
        <p:nvSpPr>
          <p:cNvPr id="12" name="Content Placeholder 2">
            <a:extLst>
              <a:ext uri="{FF2B5EF4-FFF2-40B4-BE49-F238E27FC236}">
                <a16:creationId xmlns:a16="http://schemas.microsoft.com/office/drawing/2014/main" id="{0ABB716D-03BA-8541-851F-7B7AE53475C8}"/>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500"/>
              </a:spcAft>
            </a:pPr>
            <a:r>
              <a:rPr lang="en-US" sz="2400" dirty="0"/>
              <a:t>EV and EU from a lottery-risk neutral:</a:t>
            </a:r>
            <a:endParaRPr lang="en-US" sz="2000" dirty="0"/>
          </a:p>
        </p:txBody>
      </p:sp>
      <p:grpSp>
        <p:nvGrpSpPr>
          <p:cNvPr id="3" name="Group 2">
            <a:extLst>
              <a:ext uri="{FF2B5EF4-FFF2-40B4-BE49-F238E27FC236}">
                <a16:creationId xmlns:a16="http://schemas.microsoft.com/office/drawing/2014/main" id="{75B48468-FA23-784C-B244-390B8D64D800}"/>
              </a:ext>
            </a:extLst>
          </p:cNvPr>
          <p:cNvGrpSpPr/>
          <p:nvPr/>
        </p:nvGrpSpPr>
        <p:grpSpPr>
          <a:xfrm>
            <a:off x="4890770" y="2221398"/>
            <a:ext cx="3440416" cy="3004995"/>
            <a:chOff x="4890770" y="2221398"/>
            <a:chExt cx="3440416" cy="3004995"/>
          </a:xfrm>
        </p:grpSpPr>
        <p:pic>
          <p:nvPicPr>
            <p:cNvPr id="10" name="Picture 9">
              <a:extLst>
                <a:ext uri="{FF2B5EF4-FFF2-40B4-BE49-F238E27FC236}">
                  <a16:creationId xmlns:a16="http://schemas.microsoft.com/office/drawing/2014/main" id="{EC36C67D-C400-404F-989F-74F1086D21C7}"/>
                </a:ext>
              </a:extLst>
            </p:cNvPr>
            <p:cNvPicPr>
              <a:picLocks noChangeAspect="1"/>
            </p:cNvPicPr>
            <p:nvPr/>
          </p:nvPicPr>
          <p:blipFill>
            <a:blip r:embed="rId2"/>
            <a:stretch>
              <a:fillRect/>
            </a:stretch>
          </p:blipFill>
          <p:spPr>
            <a:xfrm>
              <a:off x="4890770" y="2221398"/>
              <a:ext cx="3440416" cy="2723663"/>
            </a:xfrm>
            <a:prstGeom prst="rect">
              <a:avLst/>
            </a:prstGeom>
          </p:spPr>
        </p:pic>
        <p:sp>
          <p:nvSpPr>
            <p:cNvPr id="9" name="TextBox 8">
              <a:extLst>
                <a:ext uri="{FF2B5EF4-FFF2-40B4-BE49-F238E27FC236}">
                  <a16:creationId xmlns:a16="http://schemas.microsoft.com/office/drawing/2014/main" id="{D08A4F3A-2244-9C44-A0DA-F738DFBDE9A6}"/>
                </a:ext>
              </a:extLst>
            </p:cNvPr>
            <p:cNvSpPr txBox="1"/>
            <p:nvPr/>
          </p:nvSpPr>
          <p:spPr>
            <a:xfrm>
              <a:off x="5809605" y="4949394"/>
              <a:ext cx="801373" cy="276999"/>
            </a:xfrm>
            <a:prstGeom prst="rect">
              <a:avLst/>
            </a:prstGeom>
            <a:noFill/>
          </p:spPr>
          <p:txBody>
            <a:bodyPr wrap="none" rtlCol="0">
              <a:spAutoFit/>
            </a:bodyPr>
            <a:lstStyle/>
            <a:p>
              <a:r>
                <a:rPr lang="en-US" sz="1200" dirty="0"/>
                <a:t>Figure 6.4</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241A563-B766-E248-9FAF-728CB506300B}"/>
                  </a:ext>
                </a:extLst>
              </p:cNvPr>
              <p:cNvSpPr txBox="1"/>
              <p:nvPr/>
            </p:nvSpPr>
            <p:spPr>
              <a:xfrm>
                <a:off x="835024" y="2359890"/>
                <a:ext cx="3994936" cy="2841804"/>
              </a:xfrm>
              <a:prstGeom prst="rect">
                <a:avLst/>
              </a:prstGeom>
              <a:noFill/>
            </p:spPr>
            <p:txBody>
              <a:bodyPr wrap="square" rtlCol="0">
                <a:spAutoFit/>
              </a:bodyPr>
              <a:lstStyle/>
              <a:p>
                <a:pPr marL="342900" indent="-342900">
                  <a:lnSpc>
                    <a:spcPct val="90000"/>
                  </a:lnSpc>
                  <a:spcBef>
                    <a:spcPts val="500"/>
                  </a:spcBef>
                  <a:spcAft>
                    <a:spcPts val="500"/>
                  </a:spcAft>
                  <a:buAutoNum type="arabicPeriod"/>
                </a:pPr>
                <a:r>
                  <a:rPr lang="en-US" sz="2000" dirty="0"/>
                  <a:t>Plot </a:t>
                </a: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𝐼</m:t>
                        </m:r>
                      </m:e>
                    </m:d>
                    <m:r>
                      <a:rPr lang="en-US" sz="2000" i="1">
                        <a:latin typeface="Cambria Math" panose="02040503050406030204" pitchFamily="18" charset="0"/>
                      </a:rPr>
                      <m:t>=</m:t>
                    </m:r>
                    <m:r>
                      <a:rPr lang="en-US" sz="2000" i="1">
                        <a:latin typeface="Cambria Math" panose="02040503050406030204" pitchFamily="18" charset="0"/>
                      </a:rPr>
                      <m:t>𝐼</m:t>
                    </m:r>
                  </m:oMath>
                </a14:m>
                <a:r>
                  <a:rPr lang="en-US" sz="2000" dirty="0"/>
                  <a:t>, which is linear in income (it increases at a constant rate, in this case at 1).</a:t>
                </a:r>
              </a:p>
              <a:p>
                <a:pPr marL="342900" indent="-342900">
                  <a:lnSpc>
                    <a:spcPct val="90000"/>
                  </a:lnSpc>
                  <a:spcBef>
                    <a:spcPts val="500"/>
                  </a:spcBef>
                  <a:spcAft>
                    <a:spcPts val="500"/>
                  </a:spcAft>
                  <a:buAutoNum type="arabicPeriod"/>
                </a:pPr>
                <a:r>
                  <a:rPr lang="en-US" sz="2000" dirty="0"/>
                  <a:t>Follow the same approach to depict EU of the safe lottery.</a:t>
                </a:r>
              </a:p>
              <a:p>
                <a:pPr marL="342900" indent="-342900">
                  <a:lnSpc>
                    <a:spcPct val="90000"/>
                  </a:lnSpc>
                  <a:spcBef>
                    <a:spcPts val="500"/>
                  </a:spcBef>
                  <a:spcAft>
                    <a:spcPts val="500"/>
                  </a:spcAft>
                  <a:buAutoNum type="arabicPeriod"/>
                </a:pPr>
                <a:r>
                  <a:rPr lang="en-US" sz="2000" dirty="0"/>
                  <a:t>The height of point </a:t>
                </a:r>
                <a14:m>
                  <m:oMath xmlns:m="http://schemas.openxmlformats.org/officeDocument/2006/math">
                    <m:r>
                      <a:rPr lang="en-US" sz="2000" i="1" dirty="0">
                        <a:latin typeface="Cambria Math" panose="02040503050406030204" pitchFamily="18" charset="0"/>
                      </a:rPr>
                      <m:t>𝐶</m:t>
                    </m:r>
                  </m:oMath>
                </a14:m>
                <a:r>
                  <a:rPr lang="en-US" sz="2000" dirty="0"/>
                  <a:t>, which is the EU of the lottery, coincides with that of point </a:t>
                </a:r>
                <a14:m>
                  <m:oMath xmlns:m="http://schemas.openxmlformats.org/officeDocument/2006/math">
                    <m:r>
                      <a:rPr lang="en-US" sz="2000" i="1" dirty="0">
                        <a:latin typeface="Cambria Math" panose="02040503050406030204" pitchFamily="18" charset="0"/>
                      </a:rPr>
                      <m:t>𝐷</m:t>
                    </m:r>
                  </m:oMath>
                </a14:m>
                <a:r>
                  <a:rPr lang="en-US" sz="2000" dirty="0"/>
                  <a:t>, which is the EV of the lottery, </a:t>
                </a: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𝐸𝑉</m:t>
                        </m:r>
                      </m:e>
                    </m:d>
                    <m:r>
                      <a:rPr lang="en-US" sz="2000" i="1">
                        <a:latin typeface="Cambria Math" panose="02040503050406030204" pitchFamily="18" charset="0"/>
                      </a:rPr>
                      <m:t>=</m:t>
                    </m:r>
                    <m:r>
                      <a:rPr lang="en-US" sz="2000" i="1">
                        <a:latin typeface="Cambria Math" panose="02040503050406030204" pitchFamily="18" charset="0"/>
                      </a:rPr>
                      <m:t>𝐸𝑈</m:t>
                    </m:r>
                  </m:oMath>
                </a14:m>
                <a:endParaRPr lang="en-US" sz="2000" dirty="0"/>
              </a:p>
            </p:txBody>
          </p:sp>
        </mc:Choice>
        <mc:Fallback xmlns="">
          <p:sp>
            <p:nvSpPr>
              <p:cNvPr id="11" name="TextBox 10">
                <a:extLst>
                  <a:ext uri="{FF2B5EF4-FFF2-40B4-BE49-F238E27FC236}">
                    <a16:creationId xmlns:a16="http://schemas.microsoft.com/office/drawing/2014/main" id="{F241A563-B766-E248-9FAF-728CB506300B}"/>
                  </a:ext>
                </a:extLst>
              </p:cNvPr>
              <p:cNvSpPr txBox="1">
                <a:spLocks noRot="1" noChangeAspect="1" noMove="1" noResize="1" noEditPoints="1" noAdjustHandles="1" noChangeArrowheads="1" noChangeShapeType="1" noTextEdit="1"/>
              </p:cNvSpPr>
              <p:nvPr/>
            </p:nvSpPr>
            <p:spPr>
              <a:xfrm>
                <a:off x="835024" y="2359890"/>
                <a:ext cx="3994936" cy="2841804"/>
              </a:xfrm>
              <a:prstGeom prst="rect">
                <a:avLst/>
              </a:prstGeom>
              <a:blipFill>
                <a:blip r:embed="rId3"/>
                <a:stretch>
                  <a:fillRect l="-1587" t="-2222" r="-2540"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2D4AA5C-5DD0-5445-8077-47A4639A8FDB}"/>
                  </a:ext>
                </a:extLst>
              </p:cNvPr>
              <p:cNvSpPr/>
              <p:nvPr/>
            </p:nvSpPr>
            <p:spPr>
              <a:xfrm>
                <a:off x="873124" y="5250098"/>
                <a:ext cx="7637464" cy="923330"/>
              </a:xfrm>
              <a:prstGeom prst="rect">
                <a:avLst/>
              </a:prstGeom>
            </p:spPr>
            <p:txBody>
              <a:bodyPr wrap="square">
                <a:spAutoFit/>
              </a:bodyPr>
              <a:lstStyle/>
              <a:p>
                <a:pPr>
                  <a:lnSpc>
                    <a:spcPct val="90000"/>
                  </a:lnSpc>
                  <a:spcBef>
                    <a:spcPts val="1000"/>
                  </a:spcBef>
                </a:pPr>
                <a:r>
                  <a:rPr lang="en-US" sz="2000" dirty="0"/>
                  <a:t>The individual is </a:t>
                </a:r>
                <a:r>
                  <a:rPr lang="en-US" sz="2000" dirty="0">
                    <a:solidFill>
                      <a:srgbClr val="0070C0"/>
                    </a:solidFill>
                  </a:rPr>
                  <a:t>“risk neutral” </a:t>
                </a:r>
                <a:r>
                  <a:rPr lang="en-US" sz="2000" dirty="0"/>
                  <a:t>because she obtains the same utility from receiving the EV of the lottery with certainty, </a:t>
                </a:r>
                <a14:m>
                  <m:oMath xmlns:m="http://schemas.openxmlformats.org/officeDocument/2006/math">
                    <m:r>
                      <a:rPr lang="en-US" sz="2000" i="1" dirty="0">
                        <a:latin typeface="Cambria Math" panose="02040503050406030204" pitchFamily="18" charset="0"/>
                      </a:rPr>
                      <m:t>𝑢</m:t>
                    </m:r>
                    <m:r>
                      <a:rPr lang="en-US" sz="2000" i="1" dirty="0">
                        <a:latin typeface="Cambria Math" panose="02040503050406030204" pitchFamily="18" charset="0"/>
                      </a:rPr>
                      <m:t>(</m:t>
                    </m:r>
                    <m:r>
                      <a:rPr lang="en-US" sz="2000" i="1" dirty="0">
                        <a:latin typeface="Cambria Math" panose="02040503050406030204" pitchFamily="18" charset="0"/>
                      </a:rPr>
                      <m:t>𝐸𝑉</m:t>
                    </m:r>
                    <m:r>
                      <a:rPr lang="en-US" sz="2000" i="1" dirty="0">
                        <a:latin typeface="Cambria Math" panose="02040503050406030204" pitchFamily="18" charset="0"/>
                      </a:rPr>
                      <m:t>), </m:t>
                    </m:r>
                  </m:oMath>
                </a14:m>
                <a:r>
                  <a:rPr lang="en-US" sz="2000" dirty="0"/>
                  <a:t>and from playing the lottery, </a:t>
                </a:r>
                <a14:m>
                  <m:oMath xmlns:m="http://schemas.openxmlformats.org/officeDocument/2006/math">
                    <m:r>
                      <a:rPr lang="en-US" sz="2000" i="1" dirty="0">
                        <a:latin typeface="Cambria Math" panose="02040503050406030204" pitchFamily="18" charset="0"/>
                      </a:rPr>
                      <m:t>𝐸𝑈</m:t>
                    </m:r>
                  </m:oMath>
                </a14:m>
                <a:r>
                  <a:rPr lang="en-US" sz="2000" dirty="0"/>
                  <a:t>.</a:t>
                </a:r>
              </a:p>
            </p:txBody>
          </p:sp>
        </mc:Choice>
        <mc:Fallback xmlns="">
          <p:sp>
            <p:nvSpPr>
              <p:cNvPr id="14" name="Rectangle 13">
                <a:extLst>
                  <a:ext uri="{FF2B5EF4-FFF2-40B4-BE49-F238E27FC236}">
                    <a16:creationId xmlns:a16="http://schemas.microsoft.com/office/drawing/2014/main" id="{42D4AA5C-5DD0-5445-8077-47A4639A8FDB}"/>
                  </a:ext>
                </a:extLst>
              </p:cNvPr>
              <p:cNvSpPr>
                <a:spLocks noRot="1" noChangeAspect="1" noMove="1" noResize="1" noEditPoints="1" noAdjustHandles="1" noChangeArrowheads="1" noChangeShapeType="1" noTextEdit="1"/>
              </p:cNvSpPr>
              <p:nvPr/>
            </p:nvSpPr>
            <p:spPr>
              <a:xfrm>
                <a:off x="873124" y="5250098"/>
                <a:ext cx="7637464" cy="923330"/>
              </a:xfrm>
              <a:prstGeom prst="rect">
                <a:avLst/>
              </a:prstGeom>
              <a:blipFill>
                <a:blip r:embed="rId4"/>
                <a:stretch>
                  <a:fillRect l="-831" t="-6757" b="-10811"/>
                </a:stretch>
              </a:blipFill>
            </p:spPr>
            <p:txBody>
              <a:bodyPr/>
              <a:lstStyle/>
              <a:p>
                <a:r>
                  <a:rPr lang="en-US">
                    <a:noFill/>
                  </a:rPr>
                  <a:t> </a:t>
                </a:r>
              </a:p>
            </p:txBody>
          </p:sp>
        </mc:Fallback>
      </mc:AlternateContent>
    </p:spTree>
    <p:extLst>
      <p:ext uri="{BB962C8B-B14F-4D97-AF65-F5344CB8AC3E}">
        <p14:creationId xmlns:p14="http://schemas.microsoft.com/office/powerpoint/2010/main" val="1020326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9143993" cy="23586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1520377"/>
          </a:xfrm>
        </p:spPr>
        <p:txBody>
          <a:bodyPr vert="horz" lIns="91440" tIns="45720" rIns="91440" bIns="45720" rtlCol="0" anchor="ctr">
            <a:normAutofit/>
          </a:bodyPr>
          <a:lstStyle/>
          <a:p>
            <a:r>
              <a:rPr lang="en-US" sz="4800" kern="1200" dirty="0">
                <a:solidFill>
                  <a:schemeClr val="bg1"/>
                </a:solidFill>
                <a:latin typeface="+mj-lt"/>
                <a:ea typeface="+mj-ea"/>
                <a:cs typeface="+mj-cs"/>
              </a:rPr>
              <a:t>Risk Neutrality</a:t>
            </a:r>
          </a:p>
        </p:txBody>
      </p:sp>
      <p:sp>
        <p:nvSpPr>
          <p:cNvPr id="19" name="Rectangle 18">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58676"/>
            <a:ext cx="9143992" cy="4545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893697"/>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531404" y="6507224"/>
            <a:ext cx="504718" cy="343768"/>
          </a:xfrm>
        </p:spPr>
        <p:txBody>
          <a:bodyPr vert="horz" lIns="91440" tIns="45720" rIns="91440" bIns="45720" rtlCol="0" anchor="ctr">
            <a:normAutofit/>
          </a:bodyPr>
          <a:lstStyle/>
          <a:p>
            <a:pPr algn="ctr" defTabSz="914400">
              <a:spcAft>
                <a:spcPts val="600"/>
              </a:spcAft>
            </a:pPr>
            <a:fld id="{2A17F1C3-D8CF-D841-A262-BC1128EB65E3}" type="slidenum">
              <a:rPr lang="en-US">
                <a:solidFill>
                  <a:schemeClr val="tx1"/>
                </a:solidFill>
              </a:rPr>
              <a:pPr algn="ctr" defTabSz="914400">
                <a:spcAft>
                  <a:spcPts val="600"/>
                </a:spcAft>
              </a:pPr>
              <a:t>32</a:t>
            </a:fld>
            <a:endParaRPr lang="en-US">
              <a:solidFill>
                <a:schemeClr val="tx1"/>
              </a:solidFill>
            </a:endParaRP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ABB716D-03BA-8541-851F-7B7AE53475C8}"/>
                  </a:ext>
                </a:extLst>
              </p:cNvPr>
              <p:cNvSpPr txBox="1">
                <a:spLocks/>
              </p:cNvSpPr>
              <p:nvPr/>
            </p:nvSpPr>
            <p:spPr>
              <a:xfrm>
                <a:off x="866669" y="3100283"/>
                <a:ext cx="7417341" cy="30766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100"/>
                  <a:t>Linear utility. </a:t>
                </a:r>
              </a:p>
              <a:p>
                <a:pPr lvl="1">
                  <a:spcAft>
                    <a:spcPts val="500"/>
                  </a:spcAft>
                </a:pPr>
                <a:r>
                  <a:rPr lang="en-US" sz="2100"/>
                  <a:t>Risk neutrality arises when an individual’s utility function is linear.</a:t>
                </a:r>
              </a:p>
              <a:p>
                <a:pPr lvl="1">
                  <a:spcAft>
                    <a:spcPts val="500"/>
                  </a:spcAft>
                </a:pPr>
                <a:r>
                  <a:rPr lang="en-US" sz="2100"/>
                  <a:t>Linear utility functions take the form </a:t>
                </a:r>
                <a14:m>
                  <m:oMath xmlns:m="http://schemas.openxmlformats.org/officeDocument/2006/math">
                    <m:r>
                      <a:rPr lang="en-US" sz="2100" b="0" i="1">
                        <a:latin typeface="Cambria Math" panose="02040503050406030204" pitchFamily="18" charset="0"/>
                      </a:rPr>
                      <m:t>𝑢</m:t>
                    </m:r>
                    <m:d>
                      <m:dPr>
                        <m:ctrlPr>
                          <a:rPr lang="en-US" sz="2100" b="0" i="1">
                            <a:latin typeface="Cambria Math" panose="02040503050406030204" pitchFamily="18" charset="0"/>
                          </a:rPr>
                        </m:ctrlPr>
                      </m:dPr>
                      <m:e>
                        <m:r>
                          <a:rPr lang="en-US" sz="2100" b="0" i="1">
                            <a:latin typeface="Cambria Math" panose="02040503050406030204" pitchFamily="18" charset="0"/>
                          </a:rPr>
                          <m:t>𝐼</m:t>
                        </m:r>
                      </m:e>
                    </m:d>
                    <m:r>
                      <a:rPr lang="en-US" sz="2100" b="0" i="1">
                        <a:latin typeface="Cambria Math" panose="02040503050406030204" pitchFamily="18" charset="0"/>
                      </a:rPr>
                      <m:t>=</m:t>
                    </m:r>
                    <m:r>
                      <a:rPr lang="en-US" sz="2100" b="0" i="1">
                        <a:latin typeface="Cambria Math" panose="02040503050406030204" pitchFamily="18" charset="0"/>
                      </a:rPr>
                      <m:t>𝑎</m:t>
                    </m:r>
                    <m:r>
                      <a:rPr lang="en-US" sz="2100" b="0" i="1">
                        <a:latin typeface="Cambria Math" panose="02040503050406030204" pitchFamily="18" charset="0"/>
                      </a:rPr>
                      <m:t>+</m:t>
                    </m:r>
                    <m:r>
                      <a:rPr lang="en-US" sz="2100" b="0" i="1">
                        <a:latin typeface="Cambria Math" panose="02040503050406030204" pitchFamily="18" charset="0"/>
                      </a:rPr>
                      <m:t>𝑏𝐼</m:t>
                    </m:r>
                  </m:oMath>
                </a14:m>
                <a:r>
                  <a:rPr lang="en-US" sz="2100"/>
                  <a:t> were </a:t>
                </a:r>
                <a14:m>
                  <m:oMath xmlns:m="http://schemas.openxmlformats.org/officeDocument/2006/math">
                    <m:r>
                      <a:rPr lang="en-US" sz="2100" b="0" i="1">
                        <a:latin typeface="Cambria Math" panose="02040503050406030204" pitchFamily="18" charset="0"/>
                      </a:rPr>
                      <m:t>𝑎</m:t>
                    </m:r>
                    <m:r>
                      <a:rPr lang="en-US" sz="2100" b="0" i="1">
                        <a:latin typeface="Cambria Math" panose="02040503050406030204" pitchFamily="18" charset="0"/>
                      </a:rPr>
                      <m:t>,</m:t>
                    </m:r>
                    <m:r>
                      <a:rPr lang="en-US" sz="2100" b="0" i="1">
                        <a:latin typeface="Cambria Math" panose="02040503050406030204" pitchFamily="18" charset="0"/>
                      </a:rPr>
                      <m:t>𝑏</m:t>
                    </m:r>
                    <m:r>
                      <a:rPr lang="en-US" sz="2100" b="0" i="1">
                        <a:latin typeface="Cambria Math" panose="02040503050406030204" pitchFamily="18" charset="0"/>
                      </a:rPr>
                      <m:t>≥0</m:t>
                    </m:r>
                  </m:oMath>
                </a14:m>
                <a:r>
                  <a:rPr lang="en-US" sz="2100" b="0"/>
                  <a:t>.</a:t>
                </a:r>
              </a:p>
              <a:p>
                <a:pPr lvl="1">
                  <a:spcAft>
                    <a:spcPts val="500"/>
                  </a:spcAft>
                </a:pPr>
                <a:r>
                  <a:rPr lang="en-US" sz="2100" i="1"/>
                  <a:t>Examples</a:t>
                </a:r>
                <a:r>
                  <a:rPr lang="en-US" sz="2100"/>
                  <a:t>:</a:t>
                </a:r>
              </a:p>
              <a:p>
                <a:pPr lvl="2">
                  <a:spcAft>
                    <a:spcPts val="500"/>
                  </a:spcAft>
                </a:pPr>
                <a14:m>
                  <m:oMath xmlns:m="http://schemas.openxmlformats.org/officeDocument/2006/math">
                    <m:r>
                      <a:rPr lang="en-US" sz="2100" i="1">
                        <a:latin typeface="Cambria Math" panose="02040503050406030204" pitchFamily="18" charset="0"/>
                      </a:rPr>
                      <m:t>𝑢</m:t>
                    </m:r>
                    <m:d>
                      <m:dPr>
                        <m:ctrlPr>
                          <a:rPr lang="en-US" sz="2100" i="1">
                            <a:latin typeface="Cambria Math" panose="02040503050406030204" pitchFamily="18" charset="0"/>
                          </a:rPr>
                        </m:ctrlPr>
                      </m:dPr>
                      <m:e>
                        <m:r>
                          <a:rPr lang="en-US" sz="2100" i="1">
                            <a:latin typeface="Cambria Math" panose="02040503050406030204" pitchFamily="18" charset="0"/>
                          </a:rPr>
                          <m:t>𝐼</m:t>
                        </m:r>
                      </m:e>
                    </m:d>
                    <m:r>
                      <a:rPr lang="en-US" sz="2100" i="1">
                        <a:latin typeface="Cambria Math" panose="02040503050406030204" pitchFamily="18" charset="0"/>
                      </a:rPr>
                      <m:t>=</m:t>
                    </m:r>
                    <m:r>
                      <a:rPr lang="en-US" sz="2100" b="0" i="1">
                        <a:latin typeface="Cambria Math" panose="02040503050406030204" pitchFamily="18" charset="0"/>
                      </a:rPr>
                      <m:t>𝐼</m:t>
                    </m:r>
                  </m:oMath>
                </a14:m>
                <a:r>
                  <a:rPr lang="en-US" sz="2100"/>
                  <a:t> where </a:t>
                </a:r>
                <a14:m>
                  <m:oMath xmlns:m="http://schemas.openxmlformats.org/officeDocument/2006/math">
                    <m:r>
                      <a:rPr lang="en-US" sz="2100" b="0" i="1">
                        <a:latin typeface="Cambria Math" panose="02040503050406030204" pitchFamily="18" charset="0"/>
                      </a:rPr>
                      <m:t>𝑎</m:t>
                    </m:r>
                    <m:r>
                      <a:rPr lang="en-US" sz="2100" b="0" i="1">
                        <a:latin typeface="Cambria Math" panose="02040503050406030204" pitchFamily="18" charset="0"/>
                      </a:rPr>
                      <m:t>=0</m:t>
                    </m:r>
                  </m:oMath>
                </a14:m>
                <a:r>
                  <a:rPr lang="en-US" sz="2100"/>
                  <a:t> and </a:t>
                </a:r>
                <a14:m>
                  <m:oMath xmlns:m="http://schemas.openxmlformats.org/officeDocument/2006/math">
                    <m:r>
                      <a:rPr lang="en-US" sz="2100" b="0" i="1">
                        <a:latin typeface="Cambria Math" panose="02040503050406030204" pitchFamily="18" charset="0"/>
                      </a:rPr>
                      <m:t>𝑏</m:t>
                    </m:r>
                  </m:oMath>
                </a14:m>
                <a:r>
                  <a:rPr lang="en-US" sz="2100"/>
                  <a:t>.</a:t>
                </a:r>
              </a:p>
              <a:p>
                <a:pPr lvl="2">
                  <a:spcAft>
                    <a:spcPts val="500"/>
                  </a:spcAft>
                </a:pPr>
                <a14:m>
                  <m:oMath xmlns:m="http://schemas.openxmlformats.org/officeDocument/2006/math">
                    <m:r>
                      <a:rPr lang="en-US" sz="2100" b="0" i="1">
                        <a:latin typeface="Cambria Math" panose="02040503050406030204" pitchFamily="18" charset="0"/>
                      </a:rPr>
                      <m:t>𝑢</m:t>
                    </m:r>
                    <m:d>
                      <m:dPr>
                        <m:ctrlPr>
                          <a:rPr lang="en-US" sz="2100" b="0" i="1">
                            <a:latin typeface="Cambria Math" panose="02040503050406030204" pitchFamily="18" charset="0"/>
                          </a:rPr>
                        </m:ctrlPr>
                      </m:dPr>
                      <m:e>
                        <m:r>
                          <a:rPr lang="en-US" sz="2100" b="0" i="1">
                            <a:latin typeface="Cambria Math" panose="02040503050406030204" pitchFamily="18" charset="0"/>
                          </a:rPr>
                          <m:t>𝐼</m:t>
                        </m:r>
                      </m:e>
                    </m:d>
                    <m:r>
                      <a:rPr lang="en-US" sz="2100" b="0" i="1">
                        <a:latin typeface="Cambria Math" panose="02040503050406030204" pitchFamily="18" charset="0"/>
                      </a:rPr>
                      <m:t>=3+8</m:t>
                    </m:r>
                    <m:r>
                      <a:rPr lang="en-US" sz="2100" b="0" i="1">
                        <a:latin typeface="Cambria Math" panose="02040503050406030204" pitchFamily="18" charset="0"/>
                      </a:rPr>
                      <m:t>𝐼</m:t>
                    </m:r>
                  </m:oMath>
                </a14:m>
                <a:r>
                  <a:rPr lang="en-US" sz="2100"/>
                  <a:t>.</a:t>
                </a:r>
              </a:p>
            </p:txBody>
          </p:sp>
        </mc:Choice>
        <mc:Fallback xmlns="">
          <p:sp>
            <p:nvSpPr>
              <p:cNvPr id="12" name="Content Placeholder 2">
                <a:extLst>
                  <a:ext uri="{FF2B5EF4-FFF2-40B4-BE49-F238E27FC236}">
                    <a16:creationId xmlns:a16="http://schemas.microsoft.com/office/drawing/2014/main" id="{0ABB716D-03BA-8541-851F-7B7AE53475C8}"/>
                  </a:ext>
                </a:extLst>
              </p:cNvPr>
              <p:cNvSpPr txBox="1">
                <a:spLocks noRot="1" noChangeAspect="1" noMove="1" noResize="1" noEditPoints="1" noAdjustHandles="1" noChangeArrowheads="1" noChangeShapeType="1" noTextEdit="1"/>
              </p:cNvSpPr>
              <p:nvPr/>
            </p:nvSpPr>
            <p:spPr>
              <a:xfrm>
                <a:off x="866669" y="3100283"/>
                <a:ext cx="7417341" cy="3076679"/>
              </a:xfrm>
              <a:prstGeom prst="rect">
                <a:avLst/>
              </a:prstGeom>
              <a:blipFill>
                <a:blip r:embed="rId2"/>
                <a:stretch>
                  <a:fillRect l="-822" t="-2381" b="-257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9983E7F5-F770-7E7B-C6C4-076B6F84E4A0}"/>
              </a:ext>
            </a:extLst>
          </p:cNvPr>
          <p:cNvPicPr>
            <a:picLocks noChangeAspect="1"/>
          </p:cNvPicPr>
          <p:nvPr/>
        </p:nvPicPr>
        <p:blipFill>
          <a:blip r:embed="rId3"/>
          <a:stretch>
            <a:fillRect/>
          </a:stretch>
        </p:blipFill>
        <p:spPr>
          <a:xfrm>
            <a:off x="7000867" y="107775"/>
            <a:ext cx="2143125" cy="2143125"/>
          </a:xfrm>
          <a:prstGeom prst="rect">
            <a:avLst/>
          </a:prstGeom>
        </p:spPr>
      </p:pic>
    </p:spTree>
    <p:extLst>
      <p:ext uri="{BB962C8B-B14F-4D97-AF65-F5344CB8AC3E}">
        <p14:creationId xmlns:p14="http://schemas.microsoft.com/office/powerpoint/2010/main" val="874014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Yellow measuring tape">
            <a:extLst>
              <a:ext uri="{FF2B5EF4-FFF2-40B4-BE49-F238E27FC236}">
                <a16:creationId xmlns:a16="http://schemas.microsoft.com/office/drawing/2014/main" id="{7F377559-A88D-A286-24C5-9FC1D2AEE767}"/>
              </a:ext>
            </a:extLst>
          </p:cNvPr>
          <p:cNvPicPr>
            <a:picLocks noChangeAspect="1"/>
          </p:cNvPicPr>
          <p:nvPr/>
        </p:nvPicPr>
        <p:blipFill>
          <a:blip r:embed="rId2"/>
          <a:srcRect l="23328" r="17259"/>
          <a:stretch>
            <a:fillRect/>
          </a:stretch>
        </p:blipFill>
        <p:spPr>
          <a:xfrm>
            <a:off x="3028949" y="10"/>
            <a:ext cx="6120019"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r"/>
            <a:r>
              <a:rPr lang="en-US" sz="3500" b="1">
                <a:solidFill>
                  <a:srgbClr val="FFFFFF"/>
                </a:solidFill>
              </a:rPr>
              <a:t>Measuring Risk</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defRPr/>
            </a:pPr>
            <a:fld id="{2A17F1C3-D8CF-D841-A262-BC1128EB65E3}" type="slidenum">
              <a:rPr lang="en-US" sz="1000">
                <a:solidFill>
                  <a:srgbClr val="FFFFFF"/>
                </a:solidFill>
                <a:latin typeface="Calibri" panose="020F0502020204030204"/>
              </a:rPr>
              <a:pPr defTabSz="914400">
                <a:spcAft>
                  <a:spcPts val="600"/>
                </a:spcAft>
                <a:defRPr/>
              </a:pPr>
              <a:t>33</a:t>
            </a:fld>
            <a:endParaRPr lang="en-US" sz="1000">
              <a:solidFill>
                <a:srgbClr val="FFFFFF"/>
              </a:solidFill>
              <a:latin typeface="Calibri" panose="020F0502020204030204"/>
            </a:endParaRPr>
          </a:p>
        </p:txBody>
      </p:sp>
    </p:spTree>
    <p:extLst>
      <p:ext uri="{BB962C8B-B14F-4D97-AF65-F5344CB8AC3E}">
        <p14:creationId xmlns:p14="http://schemas.microsoft.com/office/powerpoint/2010/main" val="349104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6" name="Rectangle 1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71352" y="350196"/>
            <a:ext cx="3485178" cy="1624520"/>
          </a:xfrm>
        </p:spPr>
        <p:txBody>
          <a:bodyPr vert="horz" lIns="91440" tIns="45720" rIns="91440" bIns="45720" rtlCol="0" anchor="ctr">
            <a:normAutofit/>
          </a:bodyPr>
          <a:lstStyle/>
          <a:p>
            <a:r>
              <a:rPr lang="en-US" sz="4000" dirty="0"/>
              <a:t>Risk Premium</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0" y="2087592"/>
                <a:ext cx="5731446" cy="47704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000" dirty="0"/>
                  <a:t>Risk premium (RP) is the amount of money that we need to subtract from the EV to make the decision maker indifferent between playing the lottery and accepting the EV from the lottery. RP solves</a:t>
                </a:r>
              </a:p>
              <a:p>
                <a:pPr marL="0">
                  <a:spcAft>
                    <a:spcPts val="500"/>
                  </a:spcAft>
                </a:pPr>
                <a14:m>
                  <m:oMath xmlns:m="http://schemas.openxmlformats.org/officeDocument/2006/math">
                    <m:r>
                      <a:rPr lang="en-US" sz="2000" b="0" i="1">
                        <a:latin typeface="Cambria Math" panose="02040503050406030204" pitchFamily="18" charset="0"/>
                      </a:rPr>
                      <m:t>𝑢</m:t>
                    </m:r>
                    <m:d>
                      <m:dPr>
                        <m:ctrlPr>
                          <a:rPr lang="en-US" sz="2000" b="0" i="1">
                            <a:latin typeface="Cambria Math" panose="02040503050406030204" pitchFamily="18" charset="0"/>
                          </a:rPr>
                        </m:ctrlPr>
                      </m:dPr>
                      <m:e>
                        <m:r>
                          <a:rPr lang="en-US" sz="2000" b="0" i="1">
                            <a:latin typeface="Cambria Math" panose="02040503050406030204" pitchFamily="18" charset="0"/>
                          </a:rPr>
                          <m:t>𝐸𝑉</m:t>
                        </m:r>
                        <m:r>
                          <a:rPr lang="en-US" sz="2000" b="0" i="1">
                            <a:latin typeface="Cambria Math" panose="02040503050406030204" pitchFamily="18" charset="0"/>
                          </a:rPr>
                          <m:t>−</m:t>
                        </m:r>
                        <m:r>
                          <a:rPr lang="en-US" sz="2000" b="0" i="1">
                            <a:latin typeface="Cambria Math" panose="02040503050406030204" pitchFamily="18" charset="0"/>
                          </a:rPr>
                          <m:t>𝑅𝑃</m:t>
                        </m:r>
                      </m:e>
                    </m:d>
                    <m:r>
                      <a:rPr lang="en-US" sz="2000" b="0" i="1">
                        <a:latin typeface="Cambria Math" panose="02040503050406030204" pitchFamily="18" charset="0"/>
                      </a:rPr>
                      <m:t>=</m:t>
                    </m:r>
                    <m:r>
                      <a:rPr lang="en-US" sz="2000" b="0" i="1">
                        <a:latin typeface="Cambria Math" panose="02040503050406030204" pitchFamily="18" charset="0"/>
                      </a:rPr>
                      <m:t>𝐸𝑈</m:t>
                    </m:r>
                    <m:r>
                      <a:rPr lang="en-US" sz="2000" b="0" i="1">
                        <a:latin typeface="Cambria Math" panose="02040503050406030204" pitchFamily="18" charset="0"/>
                      </a:rPr>
                      <m:t>.</m:t>
                    </m:r>
                  </m:oMath>
                </a14:m>
                <a:endParaRPr lang="en-US" sz="2000" dirty="0"/>
              </a:p>
              <a:p>
                <a:pPr>
                  <a:spcAft>
                    <a:spcPts val="500"/>
                  </a:spcAft>
                </a:pPr>
                <a:r>
                  <a:rPr lang="en-US" sz="2000" dirty="0"/>
                  <a:t>Consider the scenario of example 6.3 in which you are a risk-averse individual:</a:t>
                </a:r>
              </a:p>
              <a:p>
                <a:pPr lvl="1">
                  <a:spcBef>
                    <a:spcPts val="0"/>
                  </a:spcBef>
                  <a:spcAft>
                    <a:spcPts val="500"/>
                  </a:spcAft>
                </a:pPr>
                <a:r>
                  <a:rPr lang="en-US" sz="2000" dirty="0"/>
                  <a:t>EU from playing the lottery is </a:t>
                </a:r>
                <a14:m>
                  <m:oMath xmlns:m="http://schemas.openxmlformats.org/officeDocument/2006/math">
                    <m:r>
                      <a:rPr lang="en-US" sz="2000" i="1">
                        <a:latin typeface="Cambria Math" panose="02040503050406030204" pitchFamily="18" charset="0"/>
                      </a:rPr>
                      <m:t>𝐸𝑈</m:t>
                    </m:r>
                    <m:r>
                      <a:rPr lang="en-US" sz="2000" i="1">
                        <a:latin typeface="Cambria Math" panose="02040503050406030204" pitchFamily="18" charset="0"/>
                      </a:rPr>
                      <m:t>=6.2</m:t>
                    </m:r>
                  </m:oMath>
                </a14:m>
                <a:r>
                  <a:rPr lang="en-US" sz="2000" dirty="0"/>
                  <a:t>.</a:t>
                </a:r>
              </a:p>
              <a:p>
                <a:pPr lvl="1">
                  <a:spcBef>
                    <a:spcPts val="0"/>
                  </a:spcBef>
                  <a:spcAft>
                    <a:spcPts val="500"/>
                  </a:spcAft>
                </a:pPr>
                <a:r>
                  <a:rPr lang="en-US" sz="2000" dirty="0"/>
                  <a:t>If we offer you the EV of the lottery with certainty is </a:t>
                </a:r>
                <a14:m>
                  <m:oMath xmlns:m="http://schemas.openxmlformats.org/officeDocument/2006/math">
                    <m:r>
                      <a:rPr lang="en-US" sz="2000" i="1">
                        <a:latin typeface="Cambria Math" panose="02040503050406030204" pitchFamily="18" charset="0"/>
                      </a:rPr>
                      <m:t>$39</m:t>
                    </m:r>
                  </m:oMath>
                </a14:m>
                <a:r>
                  <a:rPr lang="en-US" sz="2000" dirty="0"/>
                  <a:t>, your utility is larger because </a:t>
                </a:r>
                <a14:m>
                  <m:oMath xmlns:m="http://schemas.openxmlformats.org/officeDocument/2006/math">
                    <m:r>
                      <a:rPr lang="en-US" sz="2000" b="0" i="1">
                        <a:latin typeface="Cambria Math" panose="02040503050406030204" pitchFamily="18" charset="0"/>
                      </a:rPr>
                      <m:t>𝑢</m:t>
                    </m:r>
                    <m:d>
                      <m:dPr>
                        <m:ctrlPr>
                          <a:rPr lang="en-US" sz="2000" b="0" i="1">
                            <a:latin typeface="Cambria Math" panose="02040503050406030204" pitchFamily="18" charset="0"/>
                          </a:rPr>
                        </m:ctrlPr>
                      </m:dPr>
                      <m:e>
                        <m:r>
                          <a:rPr lang="en-US" sz="2000" b="0" i="1">
                            <a:latin typeface="Cambria Math" panose="02040503050406030204" pitchFamily="18" charset="0"/>
                          </a:rPr>
                          <m:t>39</m:t>
                        </m:r>
                      </m:e>
                    </m:d>
                    <m:r>
                      <a:rPr lang="en-US" sz="2000" b="0" i="1">
                        <a:latin typeface="Cambria Math" panose="02040503050406030204" pitchFamily="18" charset="0"/>
                      </a:rPr>
                      <m:t>=</m:t>
                    </m:r>
                    <m:rad>
                      <m:radPr>
                        <m:degHide m:val="on"/>
                        <m:ctrlPr>
                          <a:rPr lang="en-US" sz="2000" b="0" i="1">
                            <a:latin typeface="Cambria Math" panose="02040503050406030204" pitchFamily="18" charset="0"/>
                          </a:rPr>
                        </m:ctrlPr>
                      </m:radPr>
                      <m:deg/>
                      <m:e>
                        <m:r>
                          <a:rPr lang="en-US" sz="2000" b="0" i="1">
                            <a:latin typeface="Cambria Math" panose="02040503050406030204" pitchFamily="18" charset="0"/>
                          </a:rPr>
                          <m:t>39</m:t>
                        </m:r>
                      </m:e>
                    </m:rad>
                    <m:r>
                      <a:rPr lang="en-US" sz="2000" b="0" i="1">
                        <a:latin typeface="Cambria Math" panose="02040503050406030204" pitchFamily="18" charset="0"/>
                      </a:rPr>
                      <m:t>=6.24</m:t>
                    </m:r>
                  </m:oMath>
                </a14:m>
                <a:r>
                  <a:rPr lang="en-US" sz="2000" dirty="0"/>
                  <a:t>.</a:t>
                </a:r>
              </a:p>
              <a:p>
                <a:pPr lvl="1">
                  <a:spcBef>
                    <a:spcPts val="0"/>
                  </a:spcBef>
                  <a:spcAft>
                    <a:spcPts val="500"/>
                  </a:spcAft>
                </a:pPr>
                <a:r>
                  <a:rPr lang="en-US" sz="2000" dirty="0"/>
                  <a:t>Knowing that we cut the EV that we offer you by </a:t>
                </a:r>
                <a14:m>
                  <m:oMath xmlns:m="http://schemas.openxmlformats.org/officeDocument/2006/math">
                    <m:r>
                      <a:rPr lang="en-US" sz="2000" i="1">
                        <a:latin typeface="Cambria Math" panose="02040503050406030204" pitchFamily="18" charset="0"/>
                      </a:rPr>
                      <m:t>$1</m:t>
                    </m:r>
                  </m:oMath>
                </a14:m>
                <a:r>
                  <a:rPr lang="en-US" sz="2000" dirty="0"/>
                  <a:t>, </a:t>
                </a:r>
                <a:r>
                  <a:rPr lang="en-US" sz="2000" i="1" dirty="0"/>
                  <a:t>would you still prefer the </a:t>
                </a:r>
                <a14:m>
                  <m:oMath xmlns:m="http://schemas.openxmlformats.org/officeDocument/2006/math">
                    <m:r>
                      <a:rPr lang="en-US" sz="2000" i="1">
                        <a:latin typeface="Cambria Math" panose="02040503050406030204" pitchFamily="18" charset="0"/>
                      </a:rPr>
                      <m:t>𝐸𝑉</m:t>
                    </m:r>
                    <m:r>
                      <a:rPr lang="en-US" sz="2000" i="1">
                        <a:latin typeface="Cambria Math" panose="02040503050406030204" pitchFamily="18" charset="0"/>
                      </a:rPr>
                      <m:t>−$1 </m:t>
                    </m:r>
                  </m:oMath>
                </a14:m>
                <a:r>
                  <a:rPr lang="en-US" sz="2000" i="1" dirty="0"/>
                  <a:t>than the EU? And if we cut the EV in </a:t>
                </a:r>
                <a14:m>
                  <m:oMath xmlns:m="http://schemas.openxmlformats.org/officeDocument/2006/math">
                    <m:r>
                      <a:rPr lang="en-US" sz="2000" i="1">
                        <a:latin typeface="Cambria Math" panose="02040503050406030204" pitchFamily="18" charset="0"/>
                      </a:rPr>
                      <m:t>$2</m:t>
                    </m:r>
                  </m:oMath>
                </a14:m>
                <a:r>
                  <a:rPr lang="en-US" sz="2000" i="1" dirty="0"/>
                  <a:t>?</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0" y="2087592"/>
                <a:ext cx="5731446" cy="4770408"/>
              </a:xfrm>
              <a:prstGeom prst="rect">
                <a:avLst/>
              </a:prstGeom>
              <a:blipFill>
                <a:blip r:embed="rId2"/>
                <a:stretch>
                  <a:fillRect l="-957" r="-1170"/>
                </a:stretch>
              </a:blipFill>
            </p:spPr>
            <p:txBody>
              <a:bodyPr/>
              <a:lstStyle/>
              <a:p>
                <a:r>
                  <a:rPr lang="en-US">
                    <a:noFill/>
                  </a:rPr>
                  <a:t> </a:t>
                </a:r>
              </a:p>
            </p:txBody>
          </p:sp>
        </mc:Fallback>
      </mc:AlternateContent>
      <p:pic>
        <p:nvPicPr>
          <p:cNvPr id="10" name="Picture 9" descr="Dominoes falling in a row">
            <a:extLst>
              <a:ext uri="{FF2B5EF4-FFF2-40B4-BE49-F238E27FC236}">
                <a16:creationId xmlns:a16="http://schemas.microsoft.com/office/drawing/2014/main" id="{2B13B864-B395-0DB0-5F5E-10F34355F29D}"/>
              </a:ext>
            </a:extLst>
          </p:cNvPr>
          <p:cNvPicPr>
            <a:picLocks noChangeAspect="1"/>
          </p:cNvPicPr>
          <p:nvPr/>
        </p:nvPicPr>
        <p:blipFill>
          <a:blip r:embed="rId3"/>
          <a:srcRect l="32288" r="17656"/>
          <a:stretch>
            <a:fillRect/>
          </a:stretch>
        </p:blipFill>
        <p:spPr>
          <a:xfrm>
            <a:off x="5736566" y="1"/>
            <a:ext cx="3412552" cy="6858000"/>
          </a:xfrm>
          <a:prstGeom prst="rect">
            <a:avLst/>
          </a:prstGeom>
        </p:spPr>
      </p:pic>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549390" y="6356350"/>
            <a:ext cx="2400300" cy="365125"/>
          </a:xfrm>
        </p:spPr>
        <p:txBody>
          <a:bodyPr vert="horz" lIns="91440" tIns="45720" rIns="91440" bIns="45720" rtlCol="0" anchor="ctr">
            <a:normAutofit/>
          </a:bodyPr>
          <a:lstStyle/>
          <a:p>
            <a:pPr defTabSz="914400">
              <a:spcAft>
                <a:spcPts val="600"/>
              </a:spcAft>
              <a:defRPr/>
            </a:pPr>
            <a:fld id="{2A17F1C3-D8CF-D841-A262-BC1128EB65E3}" type="slidenum">
              <a:rPr lang="en-US">
                <a:solidFill>
                  <a:srgbClr val="FFFFFF"/>
                </a:solidFill>
                <a:latin typeface="Calibri" panose="020F0502020204030204"/>
              </a:rPr>
              <a:pPr defTabSz="914400">
                <a:spcAft>
                  <a:spcPts val="600"/>
                </a:spcAft>
                <a:defRPr/>
              </a:pPr>
              <a:t>34</a:t>
            </a:fld>
            <a:endParaRPr lang="en-US">
              <a:solidFill>
                <a:srgbClr val="FFFFFF"/>
              </a:solidFill>
              <a:latin typeface="Calibri" panose="020F0502020204030204"/>
            </a:endParaRPr>
          </a:p>
        </p:txBody>
      </p:sp>
    </p:spTree>
    <p:extLst>
      <p:ext uri="{BB962C8B-B14F-4D97-AF65-F5344CB8AC3E}">
        <p14:creationId xmlns:p14="http://schemas.microsoft.com/office/powerpoint/2010/main" val="968700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9143993" cy="23586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1520377"/>
          </a:xfrm>
        </p:spPr>
        <p:txBody>
          <a:bodyPr vert="horz" lIns="91440" tIns="45720" rIns="91440" bIns="45720" rtlCol="0" anchor="ctr">
            <a:normAutofit/>
          </a:bodyPr>
          <a:lstStyle/>
          <a:p>
            <a:r>
              <a:rPr lang="en-US" kern="1200">
                <a:solidFill>
                  <a:schemeClr val="bg1"/>
                </a:solidFill>
                <a:latin typeface="+mj-lt"/>
                <a:ea typeface="+mj-ea"/>
                <a:cs typeface="+mj-cs"/>
              </a:rPr>
              <a:t>Risk Premium</a:t>
            </a:r>
          </a:p>
        </p:txBody>
      </p:sp>
      <p:sp>
        <p:nvSpPr>
          <p:cNvPr id="15" name="Rectangle 1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58676"/>
            <a:ext cx="9143992" cy="4545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893697"/>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639274" y="6522214"/>
            <a:ext cx="504718" cy="343768"/>
          </a:xfrm>
        </p:spPr>
        <p:txBody>
          <a:bodyPr vert="horz" lIns="91440" tIns="45720" rIns="91440" bIns="45720" rtlCol="0" anchor="ctr">
            <a:normAutofit/>
          </a:bodyPr>
          <a:lstStyle/>
          <a:p>
            <a:pPr algn="ctr" defTabSz="914400">
              <a:spcAft>
                <a:spcPts val="600"/>
              </a:spcAft>
            </a:pPr>
            <a:fld id="{2A17F1C3-D8CF-D841-A262-BC1128EB65E3}" type="slidenum">
              <a:rPr lang="en-US">
                <a:solidFill>
                  <a:schemeClr val="tx1"/>
                </a:solidFill>
              </a:rPr>
              <a:pPr algn="ctr" defTabSz="914400">
                <a:spcAft>
                  <a:spcPts val="600"/>
                </a:spcAft>
              </a:pPr>
              <a:t>35</a:t>
            </a:fld>
            <a:endParaRPr lang="en-US" dirty="0">
              <a:solidFill>
                <a:schemeClr val="tx1"/>
              </a:solidFill>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491706" y="3100283"/>
                <a:ext cx="8147567" cy="375771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dirty="0"/>
                  <a:t>Example 6.6: Finding the RP of a lottery.</a:t>
                </a:r>
                <a:endParaRPr lang="en-US" sz="2000" dirty="0"/>
              </a:p>
              <a:p>
                <a:pPr lvl="1"/>
                <a:r>
                  <a:rPr lang="en-US" sz="2000" dirty="0"/>
                  <a:t>Consider the safe lottery in example 6.3, with </a:t>
                </a:r>
                <a14:m>
                  <m:oMath xmlns:m="http://schemas.openxmlformats.org/officeDocument/2006/math">
                    <m:r>
                      <a:rPr lang="en-US" sz="2000" i="1">
                        <a:latin typeface="Cambria Math" panose="02040503050406030204" pitchFamily="18" charset="0"/>
                      </a:rPr>
                      <m:t>𝐸𝑉</m:t>
                    </m:r>
                    <m:r>
                      <a:rPr lang="en-US" sz="2000" i="1">
                        <a:latin typeface="Cambria Math" panose="02040503050406030204" pitchFamily="18" charset="0"/>
                      </a:rPr>
                      <m:t>=$39 </m:t>
                    </m:r>
                  </m:oMath>
                </a14:m>
                <a:r>
                  <a:rPr lang="en-US" sz="2000" dirty="0"/>
                  <a:t>and </a:t>
                </a:r>
                <a14:m>
                  <m:oMath xmlns:m="http://schemas.openxmlformats.org/officeDocument/2006/math">
                    <m:r>
                      <a:rPr lang="en-US" sz="2000" i="1">
                        <a:latin typeface="Cambria Math" panose="02040503050406030204" pitchFamily="18" charset="0"/>
                      </a:rPr>
                      <m:t>𝐸𝑈</m:t>
                    </m:r>
                    <m:r>
                      <a:rPr lang="en-US" sz="2000" i="1">
                        <a:latin typeface="Cambria Math" panose="02040503050406030204" pitchFamily="18" charset="0"/>
                      </a:rPr>
                      <m:t>=6.2</m:t>
                    </m:r>
                  </m:oMath>
                </a14:m>
                <a:r>
                  <a:rPr lang="en-US" sz="2000" dirty="0"/>
                  <a:t>.</a:t>
                </a:r>
              </a:p>
              <a:p>
                <a:pPr lvl="1"/>
                <a:r>
                  <a:rPr lang="en-US" sz="2000" dirty="0"/>
                  <a:t>The RP solves</a:t>
                </a:r>
              </a:p>
              <a:p>
                <a:pPr marL="0" lvl="1">
                  <a:spcBef>
                    <a:spcPts val="0"/>
                  </a:spcBef>
                </a:pPr>
                <a14:m>
                  <m:oMath xmlns:m="http://schemas.openxmlformats.org/officeDocument/2006/math">
                    <m:r>
                      <a:rPr lang="en-US" sz="2000" b="0" i="1">
                        <a:latin typeface="Cambria Math" panose="02040503050406030204" pitchFamily="18" charset="0"/>
                      </a:rPr>
                      <m:t>𝑢</m:t>
                    </m:r>
                    <m:d>
                      <m:dPr>
                        <m:ctrlPr>
                          <a:rPr lang="en-US" sz="2000" b="0" i="1">
                            <a:latin typeface="Cambria Math" panose="02040503050406030204" pitchFamily="18" charset="0"/>
                          </a:rPr>
                        </m:ctrlPr>
                      </m:dPr>
                      <m:e>
                        <m:r>
                          <a:rPr lang="en-US" sz="2000" b="0" i="1">
                            <a:latin typeface="Cambria Math" panose="02040503050406030204" pitchFamily="18" charset="0"/>
                          </a:rPr>
                          <m:t>39−</m:t>
                        </m:r>
                        <m:r>
                          <a:rPr lang="en-US" sz="2000" b="0" i="1">
                            <a:latin typeface="Cambria Math" panose="02040503050406030204" pitchFamily="18" charset="0"/>
                          </a:rPr>
                          <m:t>𝑅𝑃</m:t>
                        </m:r>
                      </m:e>
                    </m:d>
                    <m:r>
                      <a:rPr lang="en-US" sz="2000" b="0" i="1">
                        <a:latin typeface="Cambria Math" panose="02040503050406030204" pitchFamily="18" charset="0"/>
                      </a:rPr>
                      <m:t>=6.2,</m:t>
                    </m:r>
                  </m:oMath>
                </a14:m>
                <a:endParaRPr lang="en-US" sz="2000" b="0" dirty="0"/>
              </a:p>
              <a:p>
                <a:pPr marL="0" lvl="1"/>
                <a14:m>
                  <m:oMath xmlns:m="http://schemas.openxmlformats.org/officeDocument/2006/math">
                    <m:rad>
                      <m:radPr>
                        <m:degHide m:val="on"/>
                        <m:ctrlPr>
                          <a:rPr lang="en-US" sz="2000" i="1">
                            <a:latin typeface="Cambria Math" panose="02040503050406030204" pitchFamily="18" charset="0"/>
                          </a:rPr>
                        </m:ctrlPr>
                      </m:radPr>
                      <m:deg/>
                      <m:e>
                        <m:r>
                          <a:rPr lang="en-US" sz="2000" b="0" i="1">
                            <a:latin typeface="Cambria Math" panose="02040503050406030204" pitchFamily="18" charset="0"/>
                          </a:rPr>
                          <m:t>(39−</m:t>
                        </m:r>
                        <m:r>
                          <a:rPr lang="en-US" sz="2000" b="0" i="1">
                            <a:latin typeface="Cambria Math" panose="02040503050406030204" pitchFamily="18" charset="0"/>
                          </a:rPr>
                          <m:t>𝑅𝑃</m:t>
                        </m:r>
                      </m:e>
                    </m:rad>
                    <m:r>
                      <a:rPr lang="en-US" sz="2000" b="0" i="1">
                        <a:latin typeface="Cambria Math" panose="02040503050406030204" pitchFamily="18" charset="0"/>
                      </a:rPr>
                      <m:t>=6.2</m:t>
                    </m:r>
                    <m:r>
                      <a:rPr lang="en-US" sz="2000" i="1">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ad>
                              <m:radPr>
                                <m:degHide m:val="on"/>
                                <m:ctrlPr>
                                  <a:rPr lang="en-US" sz="2000" i="1">
                                    <a:latin typeface="Cambria Math" panose="02040503050406030204" pitchFamily="18" charset="0"/>
                                  </a:rPr>
                                </m:ctrlPr>
                              </m:radPr>
                              <m:deg/>
                              <m:e>
                                <m:r>
                                  <a:rPr lang="en-US" sz="2000" i="1">
                                    <a:latin typeface="Cambria Math" panose="02040503050406030204" pitchFamily="18" charset="0"/>
                                  </a:rPr>
                                  <m:t>(39−</m:t>
                                </m:r>
                                <m:r>
                                  <a:rPr lang="en-US" sz="2000" i="1">
                                    <a:latin typeface="Cambria Math" panose="02040503050406030204" pitchFamily="18" charset="0"/>
                                  </a:rPr>
                                  <m:t>𝑅𝑃</m:t>
                                </m:r>
                              </m:e>
                            </m:rad>
                          </m:e>
                        </m:d>
                      </m:e>
                      <m:sup>
                        <m:r>
                          <a:rPr lang="en-US" sz="2000" b="0" i="1">
                            <a:latin typeface="Cambria Math" panose="02040503050406030204" pitchFamily="18" charset="0"/>
                          </a:rPr>
                          <m:t>2</m:t>
                        </m:r>
                      </m:sup>
                    </m:sSup>
                    <m:r>
                      <a:rPr lang="en-US" sz="2000" b="0" i="1">
                        <a:latin typeface="Cambria Math" panose="02040503050406030204" pitchFamily="18" charset="0"/>
                      </a:rPr>
                      <m:t>=</m:t>
                    </m:r>
                    <m:sSup>
                      <m:sSupPr>
                        <m:ctrlPr>
                          <a:rPr lang="en-US" sz="2000" b="0" i="1">
                            <a:latin typeface="Cambria Math" panose="02040503050406030204" pitchFamily="18" charset="0"/>
                          </a:rPr>
                        </m:ctrlPr>
                      </m:sSupPr>
                      <m:e>
                        <m:r>
                          <a:rPr lang="en-US" sz="2000" b="0" i="1">
                            <a:latin typeface="Cambria Math" panose="02040503050406030204" pitchFamily="18" charset="0"/>
                          </a:rPr>
                          <m:t>6.2</m:t>
                        </m:r>
                      </m:e>
                      <m:sup>
                        <m:r>
                          <a:rPr lang="en-US" sz="2000" b="0" i="1">
                            <a:latin typeface="Cambria Math" panose="02040503050406030204" pitchFamily="18" charset="0"/>
                          </a:rPr>
                          <m:t>2</m:t>
                        </m:r>
                      </m:sup>
                    </m:sSup>
                    <m:r>
                      <a:rPr lang="en-US" sz="2000" b="0" i="1">
                        <a:latin typeface="Cambria Math" panose="02040503050406030204" pitchFamily="18" charset="0"/>
                      </a:rPr>
                      <m:t>,</m:t>
                    </m:r>
                  </m:oMath>
                </a14:m>
                <a:endParaRPr lang="en-US" sz="2000" dirty="0"/>
              </a:p>
              <a:p>
                <a:pPr marL="0" lvl="1"/>
                <a14:m>
                  <m:oMath xmlns:m="http://schemas.openxmlformats.org/officeDocument/2006/math">
                    <m:r>
                      <a:rPr lang="en-US" sz="2000" i="1">
                        <a:latin typeface="Cambria Math" panose="02040503050406030204" pitchFamily="18" charset="0"/>
                      </a:rPr>
                      <m:t>39−</m:t>
                    </m:r>
                    <m:r>
                      <a:rPr lang="en-US" sz="2000" i="1">
                        <a:latin typeface="Cambria Math" panose="02040503050406030204" pitchFamily="18" charset="0"/>
                      </a:rPr>
                      <m:t>𝑅𝑃</m:t>
                    </m:r>
                    <m:r>
                      <a:rPr lang="en-US" sz="2000" b="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6.2</m:t>
                        </m:r>
                      </m:e>
                      <m:sup>
                        <m:r>
                          <a:rPr lang="en-US" sz="2000" i="1">
                            <a:latin typeface="Cambria Math" panose="02040503050406030204" pitchFamily="18" charset="0"/>
                          </a:rPr>
                          <m:t>2</m:t>
                        </m:r>
                      </m:sup>
                    </m:sSup>
                    <m:r>
                      <a:rPr lang="en-US" sz="2000" b="0" i="1">
                        <a:latin typeface="Cambria Math" panose="02040503050406030204" pitchFamily="18" charset="0"/>
                      </a:rPr>
                      <m:t>,</m:t>
                    </m:r>
                  </m:oMath>
                </a14:m>
                <a:endParaRPr lang="en-US" sz="2000" dirty="0"/>
              </a:p>
              <a:p>
                <a:pPr marL="0" lvl="1"/>
                <a14:m>
                  <m:oMath xmlns:m="http://schemas.openxmlformats.org/officeDocument/2006/math">
                    <m:r>
                      <a:rPr lang="en-US" sz="2000" b="0" i="1">
                        <a:latin typeface="Cambria Math" panose="02040503050406030204" pitchFamily="18" charset="0"/>
                      </a:rPr>
                      <m:t>𝑅𝑃</m:t>
                    </m:r>
                    <m:r>
                      <a:rPr lang="en-US" sz="2000" b="0" i="1">
                        <a:latin typeface="Cambria Math" panose="02040503050406030204" pitchFamily="18" charset="0"/>
                      </a:rPr>
                      <m:t>=$0.56.</m:t>
                    </m:r>
                  </m:oMath>
                </a14:m>
                <a:endParaRPr lang="en-US" sz="2000" dirty="0"/>
              </a:p>
              <a:p>
                <a:pPr lvl="1"/>
                <a:r>
                  <a:rPr lang="en-US" sz="2000" dirty="0"/>
                  <a:t>We need to cut the EV of the lottery by </a:t>
                </a:r>
                <a14:m>
                  <m:oMath xmlns:m="http://schemas.openxmlformats.org/officeDocument/2006/math">
                    <m:r>
                      <a:rPr lang="en-US" sz="2000" i="1">
                        <a:latin typeface="Cambria Math" panose="02040503050406030204" pitchFamily="18" charset="0"/>
                      </a:rPr>
                      <m:t>$0.56 </m:t>
                    </m:r>
                  </m:oMath>
                </a14:m>
                <a:r>
                  <a:rPr lang="en-US" sz="2000" dirty="0"/>
                  <a:t>for the individual to be indifferent between playing the lottery and receiving that (diminished) EV with certainty.</a:t>
                </a:r>
              </a:p>
              <a:p>
                <a:pPr lvl="1"/>
                <a:r>
                  <a:rPr lang="en-US" sz="2000" dirty="0"/>
                  <a:t>If we cut the </a:t>
                </a:r>
                <a14:m>
                  <m:oMath xmlns:m="http://schemas.openxmlformats.org/officeDocument/2006/math">
                    <m:r>
                      <a:rPr lang="en-US" sz="2000" i="1">
                        <a:latin typeface="Cambria Math" panose="02040503050406030204" pitchFamily="18" charset="0"/>
                      </a:rPr>
                      <m:t>𝐸𝑉</m:t>
                    </m:r>
                    <m:r>
                      <a:rPr lang="en-US" sz="2000" i="1">
                        <a:latin typeface="Cambria Math" panose="02040503050406030204" pitchFamily="18" charset="0"/>
                      </a:rPr>
                      <m:t>=$39 </m:t>
                    </m:r>
                  </m:oMath>
                </a14:m>
                <a:r>
                  <a:rPr lang="en-US" sz="2000" dirty="0"/>
                  <a:t>by more than </a:t>
                </a:r>
                <a14:m>
                  <m:oMath xmlns:m="http://schemas.openxmlformats.org/officeDocument/2006/math">
                    <m:r>
                      <a:rPr lang="en-US" sz="2000" i="1">
                        <a:latin typeface="Cambria Math" panose="02040503050406030204" pitchFamily="18" charset="0"/>
                      </a:rPr>
                      <m:t>$0.56 </m:t>
                    </m:r>
                  </m:oMath>
                </a14:m>
                <a:r>
                  <a:rPr lang="en-US" sz="2000" dirty="0"/>
                  <a:t>she would prefer playing the lottery rather than the (highly discounted) EV.</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491706" y="3100283"/>
                <a:ext cx="8147567" cy="3757717"/>
              </a:xfrm>
              <a:prstGeom prst="rect">
                <a:avLst/>
              </a:prstGeom>
              <a:blipFill>
                <a:blip r:embed="rId2"/>
                <a:stretch>
                  <a:fillRect l="-599" t="-2110" r="-524"/>
                </a:stretch>
              </a:blipFill>
            </p:spPr>
            <p:txBody>
              <a:bodyPr/>
              <a:lstStyle/>
              <a:p>
                <a:r>
                  <a:rPr lang="en-US">
                    <a:noFill/>
                  </a:rPr>
                  <a:t> </a:t>
                </a:r>
              </a:p>
            </p:txBody>
          </p:sp>
        </mc:Fallback>
      </mc:AlternateContent>
    </p:spTree>
    <p:extLst>
      <p:ext uri="{BB962C8B-B14F-4D97-AF65-F5344CB8AC3E}">
        <p14:creationId xmlns:p14="http://schemas.microsoft.com/office/powerpoint/2010/main" val="3576963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p:txBody>
          <a:bodyPr/>
          <a:lstStyle/>
          <a:p>
            <a:pPr algn="ctr"/>
            <a:r>
              <a:rPr lang="en-US" dirty="0">
                <a:solidFill>
                  <a:srgbClr val="0070C0"/>
                </a:solidFill>
              </a:rPr>
              <a:t>Risk Premium</a:t>
            </a:r>
          </a:p>
        </p:txBody>
      </p:sp>
      <p:sp>
        <p:nvSpPr>
          <p:cNvPr id="4" name="Footer Placeholder 3">
            <a:extLst>
              <a:ext uri="{FF2B5EF4-FFF2-40B4-BE49-F238E27FC236}">
                <a16:creationId xmlns:a16="http://schemas.microsoft.com/office/drawing/2014/main" id="{40E603A2-9D29-0C4F-BB3E-FB4D88FEF3DB}"/>
              </a:ext>
            </a:extLst>
          </p:cNvPr>
          <p:cNvSpPr>
            <a:spLocks noGrp="1"/>
          </p:cNvSpPr>
          <p:nvPr>
            <p:ph type="ftr" sz="quarter" idx="11"/>
          </p:nvPr>
        </p:nvSpPr>
        <p:spPr/>
        <p:txBody>
          <a:bodyPr/>
          <a:lstStyle/>
          <a:p>
            <a:r>
              <a:rPr lang="en-US"/>
              <a:t>Intermediate Microeconomic Theory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p:txBody>
          <a:bodyPr/>
          <a:lstStyle/>
          <a:p>
            <a:fld id="{2A17F1C3-D8CF-D841-A262-BC1128EB65E3}" type="slidenum">
              <a:rPr lang="en-US" smtClean="0"/>
              <a:t>36</a:t>
            </a:fld>
            <a:endParaRPr lang="en-US"/>
          </a:p>
        </p:txBody>
      </p:sp>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628650" y="1825625"/>
            <a:ext cx="7886700" cy="45307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400" i="1" dirty="0">
                <a:solidFill>
                  <a:srgbClr val="0070C0"/>
                </a:solidFill>
              </a:rPr>
              <a:t>Example 6.6 </a:t>
            </a:r>
            <a:r>
              <a:rPr lang="en-US" sz="2400" dirty="0"/>
              <a:t>(continued):</a:t>
            </a:r>
          </a:p>
          <a:p>
            <a:pPr marL="457200" lvl="1" indent="0" algn="just">
              <a:lnSpc>
                <a:spcPct val="110000"/>
              </a:lnSpc>
              <a:buNone/>
            </a:pPr>
            <a:r>
              <a:rPr lang="en-US" sz="2000" dirty="0"/>
              <a:t>Figure 6.5 illustrates the RP.</a:t>
            </a:r>
          </a:p>
          <a:p>
            <a:pPr lvl="1" algn="just">
              <a:lnSpc>
                <a:spcPct val="110000"/>
              </a:lnSpc>
            </a:pPr>
            <a:endParaRPr lang="en-US" sz="2000" dirty="0"/>
          </a:p>
          <a:p>
            <a:pPr lvl="1" algn="just">
              <a:lnSpc>
                <a:spcPct val="110000"/>
              </a:lnSpc>
            </a:pPr>
            <a:endParaRPr lang="en-US" sz="2000" dirty="0"/>
          </a:p>
          <a:p>
            <a:pPr lvl="1" algn="just">
              <a:lnSpc>
                <a:spcPct val="110000"/>
              </a:lnSpc>
            </a:pPr>
            <a:endParaRPr lang="en-US" sz="2000" dirty="0"/>
          </a:p>
          <a:p>
            <a:pPr lvl="1" algn="just">
              <a:lnSpc>
                <a:spcPct val="110000"/>
              </a:lnSpc>
            </a:pPr>
            <a:endParaRPr lang="en-US" sz="2000" dirty="0"/>
          </a:p>
          <a:p>
            <a:pPr lvl="1" algn="just">
              <a:lnSpc>
                <a:spcPct val="110000"/>
              </a:lnSpc>
            </a:pPr>
            <a:endParaRPr lang="en-US" sz="2000" dirty="0"/>
          </a:p>
          <a:p>
            <a:pPr marL="457200" lvl="1" indent="0" algn="just">
              <a:lnSpc>
                <a:spcPct val="110000"/>
              </a:lnSpc>
              <a:buNone/>
            </a:pPr>
            <a:endParaRPr lang="en-US" sz="2000" dirty="0"/>
          </a:p>
        </p:txBody>
      </p:sp>
      <p:grpSp>
        <p:nvGrpSpPr>
          <p:cNvPr id="9" name="Group 8">
            <a:extLst>
              <a:ext uri="{FF2B5EF4-FFF2-40B4-BE49-F238E27FC236}">
                <a16:creationId xmlns:a16="http://schemas.microsoft.com/office/drawing/2014/main" id="{65FAC8FD-C6BB-6A4C-B04E-07B1F25BCD72}"/>
              </a:ext>
            </a:extLst>
          </p:cNvPr>
          <p:cNvGrpSpPr/>
          <p:nvPr/>
        </p:nvGrpSpPr>
        <p:grpSpPr>
          <a:xfrm>
            <a:off x="5129564" y="2554800"/>
            <a:ext cx="3189638" cy="3058028"/>
            <a:chOff x="5207621" y="2788973"/>
            <a:chExt cx="3189638" cy="3058028"/>
          </a:xfrm>
        </p:grpSpPr>
        <p:pic>
          <p:nvPicPr>
            <p:cNvPr id="6" name="Picture 5">
              <a:extLst>
                <a:ext uri="{FF2B5EF4-FFF2-40B4-BE49-F238E27FC236}">
                  <a16:creationId xmlns:a16="http://schemas.microsoft.com/office/drawing/2014/main" id="{BBF57BA6-E3F7-0C4D-90BC-5AB5B301B0B2}"/>
                </a:ext>
              </a:extLst>
            </p:cNvPr>
            <p:cNvPicPr>
              <a:picLocks noChangeAspect="1"/>
            </p:cNvPicPr>
            <p:nvPr/>
          </p:nvPicPr>
          <p:blipFill>
            <a:blip r:embed="rId2"/>
            <a:stretch>
              <a:fillRect/>
            </a:stretch>
          </p:blipFill>
          <p:spPr>
            <a:xfrm>
              <a:off x="5207621" y="2788973"/>
              <a:ext cx="3189638" cy="2690700"/>
            </a:xfrm>
            <a:prstGeom prst="rect">
              <a:avLst/>
            </a:prstGeom>
          </p:spPr>
        </p:pic>
        <p:sp>
          <p:nvSpPr>
            <p:cNvPr id="7" name="TextBox 6">
              <a:extLst>
                <a:ext uri="{FF2B5EF4-FFF2-40B4-BE49-F238E27FC236}">
                  <a16:creationId xmlns:a16="http://schemas.microsoft.com/office/drawing/2014/main" id="{20DAC1C8-6A0E-6A49-8A4F-028157C71D88}"/>
                </a:ext>
              </a:extLst>
            </p:cNvPr>
            <p:cNvSpPr txBox="1"/>
            <p:nvPr/>
          </p:nvSpPr>
          <p:spPr>
            <a:xfrm>
              <a:off x="5892026" y="5570002"/>
              <a:ext cx="801373" cy="276999"/>
            </a:xfrm>
            <a:prstGeom prst="rect">
              <a:avLst/>
            </a:prstGeom>
            <a:noFill/>
          </p:spPr>
          <p:txBody>
            <a:bodyPr wrap="none" rtlCol="0">
              <a:spAutoFit/>
            </a:bodyPr>
            <a:lstStyle/>
            <a:p>
              <a:r>
                <a:rPr lang="en-US" sz="1200" dirty="0"/>
                <a:t>Figure 6.5</a:t>
              </a: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1B1995B-5156-EA48-828E-24D0783FBB0B}"/>
                  </a:ext>
                </a:extLst>
              </p:cNvPr>
              <p:cNvSpPr txBox="1"/>
              <p:nvPr/>
            </p:nvSpPr>
            <p:spPr>
              <a:xfrm>
                <a:off x="1092820" y="2712613"/>
                <a:ext cx="3840596" cy="3170099"/>
              </a:xfrm>
              <a:prstGeom prst="rect">
                <a:avLst/>
              </a:prstGeom>
              <a:noFill/>
            </p:spPr>
            <p:txBody>
              <a:bodyPr wrap="square" rtlCol="0">
                <a:spAutoFit/>
              </a:bodyPr>
              <a:lstStyle/>
              <a:p>
                <a:pPr marL="233363" indent="-233363">
                  <a:buFont typeface="Arial" panose="020B0604020202020204" pitchFamily="34" charset="0"/>
                  <a:buChar char="•"/>
                </a:pPr>
                <a:r>
                  <a:rPr lang="en-US" sz="2000" dirty="0"/>
                  <a:t>The diminished EV, after subtracting RP, </a:t>
                </a:r>
                <a14:m>
                  <m:oMath xmlns:m="http://schemas.openxmlformats.org/officeDocument/2006/math">
                    <m:r>
                      <a:rPr lang="en-US" sz="2000" b="0" i="1" smtClean="0">
                        <a:latin typeface="Cambria Math" panose="02040503050406030204" pitchFamily="18" charset="0"/>
                      </a:rPr>
                      <m:t>𝐸𝑉</m:t>
                    </m:r>
                    <m:r>
                      <a:rPr lang="en-US" sz="2000" b="0" i="1" smtClean="0">
                        <a:latin typeface="Cambria Math" panose="02040503050406030204" pitchFamily="18" charset="0"/>
                      </a:rPr>
                      <m:t>−</m:t>
                    </m:r>
                    <m:r>
                      <a:rPr lang="en-US" sz="2000" b="0" i="1" smtClean="0">
                        <a:latin typeface="Cambria Math" panose="02040503050406030204" pitchFamily="18" charset="0"/>
                      </a:rPr>
                      <m:t>𝑅𝑃</m:t>
                    </m:r>
                  </m:oMath>
                </a14:m>
                <a:r>
                  <a:rPr lang="en-US" sz="2000" dirty="0"/>
                  <a:t>, makes the individual indifferent between receiving receiving  the amount with certainty and playing the lottery.</a:t>
                </a:r>
              </a:p>
              <a:p>
                <a:pPr marL="233363" indent="-233363">
                  <a:buFont typeface="Arial" panose="020B0604020202020204" pitchFamily="34" charset="0"/>
                  <a:buChar char="•"/>
                </a:pPr>
                <a:endParaRPr lang="en-US" sz="2000" dirty="0"/>
              </a:p>
              <a:p>
                <a:pPr marL="233363" indent="-233363">
                  <a:buFont typeface="Arial" panose="020B0604020202020204" pitchFamily="34" charset="0"/>
                  <a:buChar char="•"/>
                </a:pPr>
                <a:r>
                  <a:rPr lang="en-US" sz="2000" dirty="0"/>
                  <a:t>This diminished EV is also known as the “certainty equivalent.”</a:t>
                </a:r>
              </a:p>
              <a:p>
                <a:pPr marL="233363" indent="-233363">
                  <a:buFont typeface="Arial" panose="020B0604020202020204" pitchFamily="34" charset="0"/>
                  <a:buChar char="•"/>
                </a:pPr>
                <a:endParaRPr lang="en-US" sz="2000" dirty="0"/>
              </a:p>
            </p:txBody>
          </p:sp>
        </mc:Choice>
        <mc:Fallback xmlns="">
          <p:sp>
            <p:nvSpPr>
              <p:cNvPr id="11" name="TextBox 10">
                <a:extLst>
                  <a:ext uri="{FF2B5EF4-FFF2-40B4-BE49-F238E27FC236}">
                    <a16:creationId xmlns:a16="http://schemas.microsoft.com/office/drawing/2014/main" id="{01B1995B-5156-EA48-828E-24D0783FBB0B}"/>
                  </a:ext>
                </a:extLst>
              </p:cNvPr>
              <p:cNvSpPr txBox="1">
                <a:spLocks noRot="1" noChangeAspect="1" noMove="1" noResize="1" noEditPoints="1" noAdjustHandles="1" noChangeArrowheads="1" noChangeShapeType="1" noTextEdit="1"/>
              </p:cNvSpPr>
              <p:nvPr/>
            </p:nvSpPr>
            <p:spPr>
              <a:xfrm>
                <a:off x="1092820" y="2712613"/>
                <a:ext cx="3840596" cy="3170099"/>
              </a:xfrm>
              <a:prstGeom prst="rect">
                <a:avLst/>
              </a:prstGeom>
              <a:blipFill>
                <a:blip r:embed="rId3"/>
                <a:stretch>
                  <a:fillRect l="-990" t="-1200" r="-1980"/>
                </a:stretch>
              </a:blipFill>
            </p:spPr>
            <p:txBody>
              <a:bodyPr/>
              <a:lstStyle/>
              <a:p>
                <a:r>
                  <a:rPr lang="en-US">
                    <a:noFill/>
                  </a:rPr>
                  <a:t> </a:t>
                </a:r>
              </a:p>
            </p:txBody>
          </p:sp>
        </mc:Fallback>
      </mc:AlternateContent>
    </p:spTree>
    <p:extLst>
      <p:ext uri="{BB962C8B-B14F-4D97-AF65-F5344CB8AC3E}">
        <p14:creationId xmlns:p14="http://schemas.microsoft.com/office/powerpoint/2010/main" val="1957577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619797" y="586855"/>
            <a:ext cx="3172575" cy="33874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Certainty Equivalent</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4322665" y="448050"/>
                <a:ext cx="4683823" cy="600148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000" dirty="0"/>
                  <a:t>Risk premium (CE) is the amount of money that, if given to the individual with certainty, makes her indifferent between receiving such a certain amount and playing the lottery,</a:t>
                </a:r>
              </a:p>
              <a:p>
                <a:pPr marL="0">
                  <a:spcAft>
                    <a:spcPts val="500"/>
                  </a:spcAft>
                </a:pPr>
                <a14:m>
                  <m:oMath xmlns:m="http://schemas.openxmlformats.org/officeDocument/2006/math">
                    <m:r>
                      <a:rPr lang="en-US" sz="2000" b="0" i="1">
                        <a:latin typeface="Cambria Math" panose="02040503050406030204" pitchFamily="18" charset="0"/>
                      </a:rPr>
                      <m:t>𝐶𝐸</m:t>
                    </m:r>
                    <m:r>
                      <a:rPr lang="en-US" sz="2000" b="0" i="1">
                        <a:latin typeface="Cambria Math" panose="02040503050406030204" pitchFamily="18" charset="0"/>
                      </a:rPr>
                      <m:t>=</m:t>
                    </m:r>
                    <m:r>
                      <a:rPr lang="en-US" sz="2000" b="0" i="1">
                        <a:latin typeface="Cambria Math" panose="02040503050406030204" pitchFamily="18" charset="0"/>
                      </a:rPr>
                      <m:t>𝐸𝑉</m:t>
                    </m:r>
                    <m:r>
                      <a:rPr lang="en-US" sz="2000" b="0" i="1">
                        <a:latin typeface="Cambria Math" panose="02040503050406030204" pitchFamily="18" charset="0"/>
                      </a:rPr>
                      <m:t>−</m:t>
                    </m:r>
                    <m:r>
                      <a:rPr lang="en-US" sz="2000" b="0" i="1">
                        <a:latin typeface="Cambria Math" panose="02040503050406030204" pitchFamily="18" charset="0"/>
                      </a:rPr>
                      <m:t>𝑅𝑃</m:t>
                    </m:r>
                    <m:r>
                      <a:rPr lang="en-US" sz="2000" b="0" i="0">
                        <a:latin typeface="Cambria Math" panose="02040503050406030204" pitchFamily="18" charset="0"/>
                      </a:rPr>
                      <m:t>.</m:t>
                    </m:r>
                  </m:oMath>
                </a14:m>
                <a:endParaRPr lang="en-US" sz="2000" dirty="0"/>
              </a:p>
              <a:p>
                <a:pPr marL="0">
                  <a:spcAft>
                    <a:spcPts val="500"/>
                  </a:spcAft>
                </a:pPr>
                <a:endParaRPr lang="en-US" sz="2000" dirty="0"/>
              </a:p>
              <a:p>
                <a:pPr marL="0">
                  <a:spcAft>
                    <a:spcPts val="500"/>
                  </a:spcAft>
                </a:pPr>
                <a:endParaRPr lang="en-US" sz="2000" dirty="0"/>
              </a:p>
              <a:p>
                <a:pPr>
                  <a:spcAft>
                    <a:spcPts val="500"/>
                  </a:spcAft>
                </a:pPr>
                <a:r>
                  <a:rPr lang="en-US" sz="2000" dirty="0"/>
                  <a:t>In example 6.6, </a:t>
                </a:r>
              </a:p>
              <a:p>
                <a:pPr marL="0">
                  <a:spcAft>
                    <a:spcPts val="500"/>
                  </a:spcAft>
                </a:pPr>
                <a14:m>
                  <m:oMath xmlns:m="http://schemas.openxmlformats.org/officeDocument/2006/math">
                    <m:r>
                      <a:rPr lang="en-US" sz="2000" i="1">
                        <a:latin typeface="Cambria Math" panose="02040503050406030204" pitchFamily="18" charset="0"/>
                      </a:rPr>
                      <m:t>𝐶𝐸</m:t>
                    </m:r>
                    <m:r>
                      <a:rPr lang="en-US" sz="2000" i="1">
                        <a:latin typeface="Cambria Math" panose="02040503050406030204" pitchFamily="18" charset="0"/>
                      </a:rPr>
                      <m:t>=</m:t>
                    </m:r>
                    <m:r>
                      <a:rPr lang="en-US" sz="2000" i="1">
                        <a:latin typeface="Cambria Math" panose="02040503050406030204" pitchFamily="18" charset="0"/>
                      </a:rPr>
                      <m:t>𝐸𝑉</m:t>
                    </m:r>
                    <m:r>
                      <a:rPr lang="en-US" sz="2000" i="1">
                        <a:latin typeface="Cambria Math" panose="02040503050406030204" pitchFamily="18" charset="0"/>
                      </a:rPr>
                      <m:t>−</m:t>
                    </m:r>
                    <m:r>
                      <a:rPr lang="en-US" sz="2000" i="1">
                        <a:latin typeface="Cambria Math" panose="02040503050406030204" pitchFamily="18" charset="0"/>
                      </a:rPr>
                      <m:t>𝑅𝑃</m:t>
                    </m:r>
                    <m:r>
                      <a:rPr lang="en-US" sz="2000" b="0" i="1">
                        <a:latin typeface="Cambria Math" panose="02040503050406030204" pitchFamily="18" charset="0"/>
                      </a:rPr>
                      <m:t>=39−0.56=$38.44</m:t>
                    </m:r>
                    <m:r>
                      <a:rPr lang="en-US" sz="2000">
                        <a:latin typeface="Cambria Math" panose="02040503050406030204" pitchFamily="18" charset="0"/>
                      </a:rPr>
                      <m:t>.</m:t>
                    </m:r>
                  </m:oMath>
                </a14:m>
                <a:endParaRPr lang="en-US" sz="2000" dirty="0"/>
              </a:p>
              <a:p>
                <a:pPr lvl="1">
                  <a:spcAft>
                    <a:spcPts val="500"/>
                  </a:spcAft>
                </a:pPr>
                <a:r>
                  <a:rPr lang="en-US" sz="2000" dirty="0"/>
                  <a:t>If we offer </a:t>
                </a:r>
                <a14:m>
                  <m:oMath xmlns:m="http://schemas.openxmlformats.org/officeDocument/2006/math">
                    <m:r>
                      <a:rPr lang="en-US" sz="2000" i="1">
                        <a:latin typeface="Cambria Math" panose="02040503050406030204" pitchFamily="18" charset="0"/>
                      </a:rPr>
                      <m:t>$38.44 </m:t>
                    </m:r>
                  </m:oMath>
                </a14:m>
                <a:r>
                  <a:rPr lang="en-US" sz="2000" dirty="0"/>
                  <a:t>to the risk-averse individual, she would be indifferent between receiving this amount and playing the lottery.</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4322665" y="448050"/>
                <a:ext cx="4683823" cy="6001486"/>
              </a:xfrm>
              <a:prstGeom prst="rect">
                <a:avLst/>
              </a:prstGeom>
              <a:blipFill>
                <a:blip r:embed="rId2"/>
                <a:stretch>
                  <a:fillRect l="-1172" r="-2344"/>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37</a:t>
            </a:fld>
            <a:endParaRPr lang="en-US" sz="1000">
              <a:solidFill>
                <a:schemeClr val="tx1">
                  <a:lumMod val="50000"/>
                  <a:lumOff val="50000"/>
                </a:schemeClr>
              </a:solidFill>
            </a:endParaRPr>
          </a:p>
        </p:txBody>
      </p:sp>
    </p:spTree>
    <p:extLst>
      <p:ext uri="{BB962C8B-B14F-4D97-AF65-F5344CB8AC3E}">
        <p14:creationId xmlns:p14="http://schemas.microsoft.com/office/powerpoint/2010/main" val="275920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67638" y="637762"/>
            <a:ext cx="7416372" cy="900131"/>
          </a:xfrm>
        </p:spPr>
        <p:txBody>
          <a:bodyPr vert="horz" lIns="91440" tIns="45720" rIns="91440" bIns="45720" rtlCol="0" anchor="t">
            <a:normAutofit/>
          </a:bodyPr>
          <a:lstStyle/>
          <a:p>
            <a:r>
              <a:rPr lang="en-US" sz="4000" kern="1200" dirty="0">
                <a:solidFill>
                  <a:schemeClr val="bg1"/>
                </a:solidFill>
                <a:latin typeface="+mj-lt"/>
                <a:ea typeface="+mj-ea"/>
                <a:cs typeface="+mj-cs"/>
              </a:rPr>
              <a:t>Risk Premium</a:t>
            </a:r>
          </a:p>
        </p:txBody>
      </p:sp>
      <p:sp>
        <p:nvSpPr>
          <p:cNvPr id="15" name="Rectangle 1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514152" y="6438213"/>
            <a:ext cx="504718" cy="343768"/>
          </a:xfrm>
        </p:spPr>
        <p:txBody>
          <a:bodyPr vert="horz" lIns="91440" tIns="45720" rIns="91440" bIns="45720" rtlCol="0" anchor="ctr">
            <a:normAutofit/>
          </a:bodyPr>
          <a:lstStyle/>
          <a:p>
            <a:pPr algn="ctr" defTabSz="914400">
              <a:spcAft>
                <a:spcPts val="600"/>
              </a:spcAft>
            </a:pPr>
            <a:fld id="{2A17F1C3-D8CF-D841-A262-BC1128EB65E3}" type="slidenum">
              <a:rPr lang="en-US">
                <a:solidFill>
                  <a:schemeClr val="tx1"/>
                </a:solidFill>
              </a:rPr>
              <a:pPr algn="ctr" defTabSz="914400">
                <a:spcAft>
                  <a:spcPts val="600"/>
                </a:spcAft>
              </a:pPr>
              <a:t>38</a:t>
            </a:fld>
            <a:endParaRPr lang="en-US" dirty="0">
              <a:solidFill>
                <a:schemeClr val="tx1"/>
              </a:solidFill>
            </a:endParaRPr>
          </a:p>
        </p:txBody>
      </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526211" y="2260618"/>
                <a:ext cx="7987941" cy="43903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i="1" dirty="0"/>
                  <a:t>Example 6.6: Measuring RP and CE with other risk attitudes.</a:t>
                </a:r>
                <a:endParaRPr lang="en-US" sz="2400" dirty="0"/>
              </a:p>
              <a:p>
                <a:pPr lvl="1">
                  <a:spcAft>
                    <a:spcPts val="500"/>
                  </a:spcAft>
                </a:pPr>
                <a:r>
                  <a:rPr lang="en-US" dirty="0"/>
                  <a:t>Consider the risk-loving individual in example 6.4.</a:t>
                </a:r>
              </a:p>
              <a:p>
                <a:pPr lvl="2">
                  <a:spcAft>
                    <a:spcPts val="1000"/>
                  </a:spcAft>
                </a:pPr>
                <a:r>
                  <a:rPr lang="en-US" sz="2400" dirty="0"/>
                  <a:t>Because </a:t>
                </a:r>
                <a14:m>
                  <m:oMath xmlns:m="http://schemas.openxmlformats.org/officeDocument/2006/math">
                    <m:r>
                      <a:rPr lang="en-US" sz="2400" b="0" i="1">
                        <a:latin typeface="Cambria Math" panose="02040503050406030204" pitchFamily="18" charset="0"/>
                      </a:rPr>
                      <m:t>𝐸𝑉</m:t>
                    </m:r>
                    <m:r>
                      <a:rPr lang="en-US" sz="2400" b="0" i="1">
                        <a:latin typeface="Cambria Math" panose="02040503050406030204" pitchFamily="18" charset="0"/>
                      </a:rPr>
                      <m:t>=$39</m:t>
                    </m:r>
                  </m:oMath>
                </a14:m>
                <a:r>
                  <a:rPr lang="en-US" sz="2400" dirty="0"/>
                  <a:t> and </a:t>
                </a:r>
                <a14:m>
                  <m:oMath xmlns:m="http://schemas.openxmlformats.org/officeDocument/2006/math">
                    <m:r>
                      <a:rPr lang="en-US" sz="2400" b="0" i="1">
                        <a:latin typeface="Cambria Math" panose="02040503050406030204" pitchFamily="18" charset="0"/>
                      </a:rPr>
                      <m:t>𝐸𝑈</m:t>
                    </m:r>
                    <m:r>
                      <a:rPr lang="en-US" sz="2400" b="0" i="1">
                        <a:latin typeface="Cambria Math" panose="02040503050406030204" pitchFamily="18" charset="0"/>
                      </a:rPr>
                      <m:t>=1,602</m:t>
                    </m:r>
                  </m:oMath>
                </a14:m>
                <a:r>
                  <a:rPr lang="en-US" sz="2400" dirty="0"/>
                  <a:t>. The RP solves</a:t>
                </a:r>
              </a:p>
              <a:p>
                <a:pPr marL="0" lvl="1">
                  <a:spcAft>
                    <a:spcPts val="500"/>
                  </a:spcAft>
                </a:pPr>
                <a14:m>
                  <m:oMath xmlns:m="http://schemas.openxmlformats.org/officeDocument/2006/math">
                    <m:r>
                      <a:rPr lang="en-US" b="0" i="1">
                        <a:latin typeface="Cambria Math" panose="02040503050406030204" pitchFamily="18" charset="0"/>
                      </a:rPr>
                      <m:t>𝑢</m:t>
                    </m:r>
                    <m:d>
                      <m:dPr>
                        <m:ctrlPr>
                          <a:rPr lang="en-US" b="0" i="1">
                            <a:latin typeface="Cambria Math" panose="02040503050406030204" pitchFamily="18" charset="0"/>
                          </a:rPr>
                        </m:ctrlPr>
                      </m:dPr>
                      <m:e>
                        <m:r>
                          <a:rPr lang="en-US" b="0" i="1">
                            <a:latin typeface="Cambria Math" panose="02040503050406030204" pitchFamily="18" charset="0"/>
                          </a:rPr>
                          <m:t>39−</m:t>
                        </m:r>
                        <m:r>
                          <a:rPr lang="en-US" b="0" i="1">
                            <a:latin typeface="Cambria Math" panose="02040503050406030204" pitchFamily="18" charset="0"/>
                          </a:rPr>
                          <m:t>𝑅𝑃</m:t>
                        </m:r>
                      </m:e>
                    </m:d>
                    <m:r>
                      <a:rPr lang="en-US" b="0" i="1">
                        <a:latin typeface="Cambria Math" panose="02040503050406030204" pitchFamily="18" charset="0"/>
                      </a:rPr>
                      <m:t>=1,602,</m:t>
                    </m:r>
                  </m:oMath>
                </a14:m>
                <a:endParaRPr lang="en-US" b="0" dirty="0"/>
              </a:p>
              <a:p>
                <a:pPr marL="0" lvl="1">
                  <a:spcAft>
                    <a:spcPts val="500"/>
                  </a:spcAft>
                </a:pPr>
                <a14:m>
                  <m:oMath xmlns:m="http://schemas.openxmlformats.org/officeDocument/2006/math">
                    <m:sSup>
                      <m:sSupPr>
                        <m:ctrlPr>
                          <a:rPr lang="en-US" i="1">
                            <a:latin typeface="Cambria Math" panose="02040503050406030204" pitchFamily="18" charset="0"/>
                          </a:rPr>
                        </m:ctrlPr>
                      </m:sSupPr>
                      <m:e>
                        <m:r>
                          <a:rPr lang="en-US" b="0" i="1">
                            <a:latin typeface="Cambria Math" panose="02040503050406030204" pitchFamily="18" charset="0"/>
                          </a:rPr>
                          <m:t>(39−</m:t>
                        </m:r>
                        <m:r>
                          <a:rPr lang="en-US" b="0" i="1">
                            <a:latin typeface="Cambria Math" panose="02040503050406030204" pitchFamily="18" charset="0"/>
                          </a:rPr>
                          <m:t>𝑅𝑃</m:t>
                        </m:r>
                        <m:r>
                          <a:rPr lang="en-US" b="0" i="1">
                            <a:latin typeface="Cambria Math" panose="02040503050406030204" pitchFamily="18" charset="0"/>
                          </a:rPr>
                          <m:t>)</m:t>
                        </m:r>
                      </m:e>
                      <m:sup>
                        <m:r>
                          <a:rPr lang="en-US" b="0" i="1">
                            <a:latin typeface="Cambria Math" panose="02040503050406030204" pitchFamily="18" charset="0"/>
                          </a:rPr>
                          <m:t>2</m:t>
                        </m:r>
                      </m:sup>
                    </m:sSup>
                    <m:r>
                      <a:rPr lang="en-US" b="0" i="1">
                        <a:latin typeface="Cambria Math" panose="02040503050406030204" pitchFamily="18" charset="0"/>
                      </a:rPr>
                      <m:t>=1,602,</m:t>
                    </m:r>
                  </m:oMath>
                </a14:m>
                <a:endParaRPr lang="en-US" b="0" dirty="0"/>
              </a:p>
              <a:p>
                <a:pPr marL="0" lvl="1">
                  <a:spcAft>
                    <a:spcPts val="500"/>
                  </a:spcAft>
                </a:pPr>
                <a14:m>
                  <m:oMath xmlns:m="http://schemas.openxmlformats.org/officeDocument/2006/math">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i="1">
                                <a:latin typeface="Cambria Math" panose="02040503050406030204" pitchFamily="18" charset="0"/>
                              </a:rPr>
                              <m:t>(39−</m:t>
                            </m:r>
                            <m:r>
                              <a:rPr lang="en-US" i="1">
                                <a:latin typeface="Cambria Math" panose="02040503050406030204" pitchFamily="18" charset="0"/>
                              </a:rPr>
                              <m:t>𝑅𝑃</m:t>
                            </m:r>
                            <m:r>
                              <a:rPr lang="en-US" i="1">
                                <a:latin typeface="Cambria Math" panose="02040503050406030204" pitchFamily="18" charset="0"/>
                              </a:rPr>
                              <m:t>)</m:t>
                            </m:r>
                          </m:e>
                          <m:sup>
                            <m:r>
                              <a:rPr lang="en-US" i="1">
                                <a:latin typeface="Cambria Math" panose="02040503050406030204" pitchFamily="18" charset="0"/>
                              </a:rPr>
                              <m:t>2</m:t>
                            </m:r>
                          </m:sup>
                        </m:sSup>
                      </m:e>
                    </m:rad>
                    <m:r>
                      <a:rPr lang="en-US" b="0" i="1">
                        <a:latin typeface="Cambria Math" panose="02040503050406030204" pitchFamily="18" charset="0"/>
                      </a:rPr>
                      <m:t>=</m:t>
                    </m:r>
                    <m:rad>
                      <m:radPr>
                        <m:degHide m:val="on"/>
                        <m:ctrlPr>
                          <a:rPr lang="en-US" b="0" i="1">
                            <a:latin typeface="Cambria Math" panose="02040503050406030204" pitchFamily="18" charset="0"/>
                          </a:rPr>
                        </m:ctrlPr>
                      </m:radPr>
                      <m:deg/>
                      <m:e>
                        <m:r>
                          <a:rPr lang="en-US" b="0" i="1">
                            <a:latin typeface="Cambria Math" panose="02040503050406030204" pitchFamily="18" charset="0"/>
                          </a:rPr>
                          <m:t>1,602</m:t>
                        </m:r>
                      </m:e>
                    </m:rad>
                    <m:r>
                      <a:rPr lang="en-US" b="0" i="1">
                        <a:latin typeface="Cambria Math" panose="02040503050406030204" pitchFamily="18" charset="0"/>
                      </a:rPr>
                      <m:t>,</m:t>
                    </m:r>
                  </m:oMath>
                </a14:m>
                <a:endParaRPr lang="en-US" b="0" dirty="0"/>
              </a:p>
              <a:p>
                <a:pPr marL="0" lvl="1">
                  <a:spcAft>
                    <a:spcPts val="500"/>
                  </a:spcAft>
                </a:pPr>
                <a14:m>
                  <m:oMath xmlns:m="http://schemas.openxmlformats.org/officeDocument/2006/math">
                    <m:r>
                      <a:rPr lang="en-US" b="0" i="1">
                        <a:latin typeface="Cambria Math" panose="02040503050406030204" pitchFamily="18" charset="0"/>
                      </a:rPr>
                      <m:t>39−</m:t>
                    </m:r>
                    <m:r>
                      <a:rPr lang="en-US" b="0" i="1">
                        <a:latin typeface="Cambria Math" panose="02040503050406030204" pitchFamily="18" charset="0"/>
                      </a:rPr>
                      <m:t>𝑅𝑃</m:t>
                    </m:r>
                    <m:r>
                      <a:rPr lang="en-US" b="0" i="1">
                        <a:latin typeface="Cambria Math" panose="02040503050406030204" pitchFamily="18" charset="0"/>
                      </a:rPr>
                      <m:t>=40.2⇒</m:t>
                    </m:r>
                    <m:r>
                      <a:rPr lang="en-US" b="0" i="1">
                        <a:latin typeface="Cambria Math" panose="02040503050406030204" pitchFamily="18" charset="0"/>
                      </a:rPr>
                      <m:t>𝑅𝑃</m:t>
                    </m:r>
                    <m:r>
                      <a:rPr lang="en-US" b="0" i="1">
                        <a:latin typeface="Cambria Math" panose="02040503050406030204" pitchFamily="18" charset="0"/>
                      </a:rPr>
                      <m:t>=−1.02.</m:t>
                    </m:r>
                  </m:oMath>
                </a14:m>
                <a:endParaRPr lang="en-US" dirty="0"/>
              </a:p>
              <a:p>
                <a:pPr marL="1143000" lvl="1">
                  <a:spcAft>
                    <a:spcPts val="500"/>
                  </a:spcAft>
                </a:pPr>
                <a14:m>
                  <m:oMath xmlns:m="http://schemas.openxmlformats.org/officeDocument/2006/math">
                    <m:r>
                      <a:rPr lang="en-US" i="1">
                        <a:latin typeface="Cambria Math" panose="02040503050406030204" pitchFamily="18" charset="0"/>
                      </a:rPr>
                      <m:t>𝑅𝑃</m:t>
                    </m:r>
                    <m:r>
                      <a:rPr lang="en-US" i="1">
                        <a:latin typeface="Cambria Math" panose="02040503050406030204" pitchFamily="18" charset="0"/>
                      </a:rPr>
                      <m:t>&lt;0</m:t>
                    </m:r>
                  </m:oMath>
                </a14:m>
                <a:r>
                  <a:rPr lang="en-US" dirty="0"/>
                  <a:t>, for the individual to be indifferent between playing the lottery and receiving a monetary amount with certainty, we would need to offer </a:t>
                </a:r>
                <a:r>
                  <a:rPr lang="en-US" i="1" dirty="0"/>
                  <a:t>more</a:t>
                </a:r>
                <a:r>
                  <a:rPr lang="en-US" dirty="0"/>
                  <a:t> than the EV. </a:t>
                </a:r>
              </a:p>
              <a:p>
                <a:pPr lvl="2"/>
                <a:r>
                  <a:rPr lang="en-US" sz="2400" dirty="0"/>
                  <a:t>She loves risk, so she would need to be compensated to stop playing the lottery.</a:t>
                </a:r>
              </a:p>
            </p:txBody>
          </p:sp>
        </mc:Choice>
        <mc:Fallback>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526211" y="2260618"/>
                <a:ext cx="7987941" cy="4390347"/>
              </a:xfrm>
              <a:prstGeom prst="rect">
                <a:avLst/>
              </a:prstGeom>
              <a:blipFill>
                <a:blip r:embed="rId2"/>
                <a:stretch>
                  <a:fillRect l="-839" t="-2917" r="-76"/>
                </a:stretch>
              </a:blipFill>
            </p:spPr>
            <p:txBody>
              <a:bodyPr/>
              <a:lstStyle/>
              <a:p>
                <a:r>
                  <a:rPr lang="en-US">
                    <a:noFill/>
                  </a:rPr>
                  <a:t> </a:t>
                </a:r>
              </a:p>
            </p:txBody>
          </p:sp>
        </mc:Fallback>
      </mc:AlternateContent>
    </p:spTree>
    <p:extLst>
      <p:ext uri="{BB962C8B-B14F-4D97-AF65-F5344CB8AC3E}">
        <p14:creationId xmlns:p14="http://schemas.microsoft.com/office/powerpoint/2010/main" val="3315363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vert="horz" lIns="91440" tIns="45720" rIns="91440" bIns="45720" rtlCol="0" anchor="ctr">
            <a:normAutofit/>
          </a:bodyPr>
          <a:lstStyle/>
          <a:p>
            <a:r>
              <a:rPr lang="en-US" sz="4000" kern="1200" dirty="0">
                <a:solidFill>
                  <a:srgbClr val="FFFFFF"/>
                </a:solidFill>
                <a:latin typeface="+mj-lt"/>
                <a:ea typeface="+mj-ea"/>
                <a:cs typeface="+mj-cs"/>
              </a:rPr>
              <a:t>Risk Premium</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588751" y="2098392"/>
                <a:ext cx="7977279" cy="446507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US" sz="2400" i="1" dirty="0"/>
                  <a:t>Example 6.6 </a:t>
                </a:r>
                <a:r>
                  <a:rPr lang="en-US" sz="2400" dirty="0"/>
                  <a:t>(continued):</a:t>
                </a:r>
              </a:p>
              <a:p>
                <a:pPr lvl="2">
                  <a:spcAft>
                    <a:spcPts val="1000"/>
                  </a:spcAft>
                </a:pPr>
                <a:r>
                  <a:rPr lang="en-US" sz="2400" dirty="0"/>
                  <a:t>The CE becomes</a:t>
                </a:r>
              </a:p>
              <a:p>
                <a:pPr marL="0" lvl="1">
                  <a:spcAft>
                    <a:spcPts val="500"/>
                  </a:spcAft>
                </a:pPr>
                <a14:m>
                  <m:oMath xmlns:m="http://schemas.openxmlformats.org/officeDocument/2006/math">
                    <m:r>
                      <a:rPr lang="en-US" b="0" i="1">
                        <a:latin typeface="Cambria Math" panose="02040503050406030204" pitchFamily="18" charset="0"/>
                      </a:rPr>
                      <m:t>𝐶𝐸</m:t>
                    </m:r>
                    <m:r>
                      <a:rPr lang="en-US" b="0" i="1">
                        <a:latin typeface="Cambria Math" panose="02040503050406030204" pitchFamily="18" charset="0"/>
                      </a:rPr>
                      <m:t>=</m:t>
                    </m:r>
                    <m:r>
                      <a:rPr lang="en-US" b="0" i="1">
                        <a:latin typeface="Cambria Math" panose="02040503050406030204" pitchFamily="18" charset="0"/>
                      </a:rPr>
                      <m:t>𝐸𝑉</m:t>
                    </m:r>
                    <m:r>
                      <a:rPr lang="en-US" b="0" i="1">
                        <a:latin typeface="Cambria Math" panose="02040503050406030204" pitchFamily="18" charset="0"/>
                      </a:rPr>
                      <m:t>−</m:t>
                    </m:r>
                    <m:r>
                      <a:rPr lang="en-US" b="0" i="1">
                        <a:latin typeface="Cambria Math" panose="02040503050406030204" pitchFamily="18" charset="0"/>
                      </a:rPr>
                      <m:t>𝑅𝑃</m:t>
                    </m:r>
                    <m:r>
                      <a:rPr lang="en-US" b="0" i="1">
                        <a:latin typeface="Cambria Math" panose="02040503050406030204" pitchFamily="18" charset="0"/>
                      </a:rPr>
                      <m:t>=39−</m:t>
                    </m:r>
                    <m:d>
                      <m:dPr>
                        <m:ctrlPr>
                          <a:rPr lang="en-US" b="0" i="1">
                            <a:latin typeface="Cambria Math" panose="02040503050406030204" pitchFamily="18" charset="0"/>
                          </a:rPr>
                        </m:ctrlPr>
                      </m:dPr>
                      <m:e>
                        <m:r>
                          <a:rPr lang="en-US" b="0" i="1">
                            <a:latin typeface="Cambria Math" panose="02040503050406030204" pitchFamily="18" charset="0"/>
                          </a:rPr>
                          <m:t>−1.02</m:t>
                        </m:r>
                      </m:e>
                    </m:d>
                    <m:r>
                      <a:rPr lang="en-US" b="0" i="1">
                        <a:latin typeface="Cambria Math" panose="02040503050406030204" pitchFamily="18" charset="0"/>
                      </a:rPr>
                      <m:t>=40.02.</m:t>
                    </m:r>
                  </m:oMath>
                </a14:m>
                <a:endParaRPr lang="en-US" dirty="0"/>
              </a:p>
              <a:p>
                <a:pPr lvl="2">
                  <a:spcBef>
                    <a:spcPts val="1000"/>
                  </a:spcBef>
                </a:pPr>
                <a14:m>
                  <m:oMath xmlns:m="http://schemas.openxmlformats.org/officeDocument/2006/math">
                    <m:r>
                      <a:rPr lang="en-US" sz="2400" b="0" i="1">
                        <a:latin typeface="Cambria Math" panose="02040503050406030204" pitchFamily="18" charset="0"/>
                      </a:rPr>
                      <m:t>𝐶𝐸</m:t>
                    </m:r>
                    <m:r>
                      <a:rPr lang="en-US" sz="2400" b="0" i="1">
                        <a:latin typeface="Cambria Math" panose="02040503050406030204" pitchFamily="18" charset="0"/>
                      </a:rPr>
                      <m:t>&gt;</m:t>
                    </m:r>
                    <m:r>
                      <a:rPr lang="en-US" sz="2400" b="0" i="1">
                        <a:latin typeface="Cambria Math" panose="02040503050406030204" pitchFamily="18" charset="0"/>
                      </a:rPr>
                      <m:t>𝐸𝑉</m:t>
                    </m:r>
                  </m:oMath>
                </a14:m>
                <a:r>
                  <a:rPr lang="en-US" sz="2400" dirty="0"/>
                  <a:t> when the individual is a risk lover.</a:t>
                </a:r>
              </a:p>
              <a:p>
                <a:pPr lvl="1">
                  <a:spcBef>
                    <a:spcPts val="1500"/>
                  </a:spcBef>
                </a:pPr>
                <a:r>
                  <a:rPr lang="en-US" dirty="0"/>
                  <a:t>Consider now the risk-neutral individual in example 6.5.</a:t>
                </a:r>
              </a:p>
              <a:p>
                <a:pPr lvl="2">
                  <a:spcBef>
                    <a:spcPts val="1000"/>
                  </a:spcBef>
                </a:pPr>
                <a:r>
                  <a:rPr lang="en-US" sz="2400" dirty="0"/>
                  <a:t>RP solves</a:t>
                </a:r>
              </a:p>
              <a:p>
                <a:pPr marL="0" lvl="2"/>
                <a14:m>
                  <m:oMath xmlns:m="http://schemas.openxmlformats.org/officeDocument/2006/math">
                    <m:r>
                      <a:rPr lang="en-US" sz="2400" b="0" i="1">
                        <a:latin typeface="Cambria Math" panose="02040503050406030204" pitchFamily="18" charset="0"/>
                      </a:rPr>
                      <m:t>𝑢</m:t>
                    </m:r>
                    <m:d>
                      <m:dPr>
                        <m:ctrlPr>
                          <a:rPr lang="en-US" sz="2400" b="0" i="1">
                            <a:latin typeface="Cambria Math" panose="02040503050406030204" pitchFamily="18" charset="0"/>
                          </a:rPr>
                        </m:ctrlPr>
                      </m:dPr>
                      <m:e>
                        <m:r>
                          <a:rPr lang="en-US" sz="2400" b="0" i="1">
                            <a:latin typeface="Cambria Math" panose="02040503050406030204" pitchFamily="18" charset="0"/>
                          </a:rPr>
                          <m:t>39−</m:t>
                        </m:r>
                        <m:r>
                          <a:rPr lang="en-US" sz="2400" b="0" i="1">
                            <a:latin typeface="Cambria Math" panose="02040503050406030204" pitchFamily="18" charset="0"/>
                          </a:rPr>
                          <m:t>𝑅𝑃</m:t>
                        </m:r>
                      </m:e>
                    </m:d>
                    <m:r>
                      <a:rPr lang="en-US" sz="2400" b="0" i="1">
                        <a:latin typeface="Cambria Math" panose="02040503050406030204" pitchFamily="18" charset="0"/>
                      </a:rPr>
                      <m:t>=39</m:t>
                    </m:r>
                    <m:r>
                      <a:rPr lang="en-US" sz="2400" b="0" i="0">
                        <a:latin typeface="Cambria Math" panose="02040503050406030204" pitchFamily="18" charset="0"/>
                      </a:rPr>
                      <m:t>,</m:t>
                    </m:r>
                  </m:oMath>
                </a14:m>
                <a:endParaRPr lang="en-US" sz="2400" b="0" dirty="0"/>
              </a:p>
              <a:p>
                <a:pPr marL="0" lvl="2"/>
                <a14:m>
                  <m:oMath xmlns:m="http://schemas.openxmlformats.org/officeDocument/2006/math">
                    <m:r>
                      <a:rPr lang="en-US" sz="2400" b="0" i="1">
                        <a:latin typeface="Cambria Math" panose="02040503050406030204" pitchFamily="18" charset="0"/>
                      </a:rPr>
                      <m:t>39−</m:t>
                    </m:r>
                    <m:r>
                      <a:rPr lang="en-US" sz="2400" b="0" i="1">
                        <a:latin typeface="Cambria Math" panose="02040503050406030204" pitchFamily="18" charset="0"/>
                      </a:rPr>
                      <m:t>𝑅𝑃</m:t>
                    </m:r>
                    <m:r>
                      <a:rPr lang="en-US" sz="2400" b="0" i="1">
                        <a:latin typeface="Cambria Math" panose="02040503050406030204" pitchFamily="18" charset="0"/>
                      </a:rPr>
                      <m:t>=39,</m:t>
                    </m:r>
                  </m:oMath>
                </a14:m>
                <a:endParaRPr lang="en-US" sz="2400" b="0" dirty="0"/>
              </a:p>
              <a:p>
                <a:pPr marL="0" lvl="2"/>
                <a14:m>
                  <m:oMath xmlns:m="http://schemas.openxmlformats.org/officeDocument/2006/math">
                    <m:r>
                      <a:rPr lang="en-US" sz="2400" b="0" i="1">
                        <a:latin typeface="Cambria Math" panose="02040503050406030204" pitchFamily="18" charset="0"/>
                      </a:rPr>
                      <m:t>𝑅𝑃</m:t>
                    </m:r>
                    <m:r>
                      <a:rPr lang="en-US" sz="2400" b="0" i="1">
                        <a:latin typeface="Cambria Math" panose="02040503050406030204" pitchFamily="18" charset="0"/>
                      </a:rPr>
                      <m:t>=$0</m:t>
                    </m:r>
                    <m:r>
                      <a:rPr lang="en-US" sz="2400" b="0" i="0">
                        <a:latin typeface="Cambria Math" panose="02040503050406030204" pitchFamily="18" charset="0"/>
                      </a:rPr>
                      <m:t>.</m:t>
                    </m:r>
                  </m:oMath>
                </a14:m>
                <a:endParaRPr lang="en-US" sz="2400" dirty="0"/>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588751" y="2098392"/>
                <a:ext cx="7977279" cy="4465070"/>
              </a:xfrm>
              <a:prstGeom prst="rect">
                <a:avLst/>
              </a:prstGeom>
              <a:blipFill>
                <a:blip r:embed="rId2"/>
                <a:stretch>
                  <a:fillRect l="-1070"/>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39</a:t>
            </a:fld>
            <a:endParaRPr lang="en-US" sz="1000">
              <a:solidFill>
                <a:schemeClr val="tx1">
                  <a:lumMod val="50000"/>
                  <a:lumOff val="50000"/>
                </a:schemeClr>
              </a:solidFill>
            </a:endParaRPr>
          </a:p>
        </p:txBody>
      </p:sp>
    </p:spTree>
    <p:extLst>
      <p:ext uri="{BB962C8B-B14F-4D97-AF65-F5344CB8AC3E}">
        <p14:creationId xmlns:p14="http://schemas.microsoft.com/office/powerpoint/2010/main" val="2282587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vert="horz" lIns="91440" tIns="45720" rIns="91440" bIns="45720" rtlCol="0" anchor="ctr">
            <a:normAutofit/>
          </a:bodyPr>
          <a:lstStyle/>
          <a:p>
            <a:r>
              <a:rPr lang="en-US" sz="4000" kern="1200" dirty="0">
                <a:solidFill>
                  <a:srgbClr val="FFFFFF"/>
                </a:solidFill>
                <a:latin typeface="+mj-lt"/>
                <a:ea typeface="+mj-ea"/>
                <a:cs typeface="+mj-cs"/>
              </a:rPr>
              <a:t>Risk Premium</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1028699" y="2318197"/>
                <a:ext cx="7293023" cy="36833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US" sz="2400" i="1" dirty="0"/>
                  <a:t>Example 6.6 </a:t>
                </a:r>
                <a:r>
                  <a:rPr lang="en-US" sz="2400" dirty="0"/>
                  <a:t>(continued):</a:t>
                </a:r>
              </a:p>
              <a:p>
                <a:pPr lvl="2"/>
                <a:r>
                  <a:rPr lang="en-US" sz="2400" dirty="0"/>
                  <a:t>The individual is indifferent between receiving EV with certainty and playing the lottery. So, we don’t need to decrease nor increase the EV.</a:t>
                </a:r>
              </a:p>
              <a:p>
                <a:pPr lvl="2">
                  <a:spcBef>
                    <a:spcPts val="1000"/>
                  </a:spcBef>
                  <a:spcAft>
                    <a:spcPts val="1000"/>
                  </a:spcAft>
                </a:pPr>
                <a:r>
                  <a:rPr lang="en-US" sz="2400" dirty="0"/>
                  <a:t>The CE becomes </a:t>
                </a:r>
              </a:p>
              <a:p>
                <a:pPr marL="12700" lvl="2"/>
                <a14:m>
                  <m:oMath xmlns:m="http://schemas.openxmlformats.org/officeDocument/2006/math">
                    <m:r>
                      <a:rPr lang="en-US" sz="2400" b="0" i="1">
                        <a:latin typeface="Cambria Math" panose="02040503050406030204" pitchFamily="18" charset="0"/>
                      </a:rPr>
                      <m:t>𝐶𝐸</m:t>
                    </m:r>
                    <m:r>
                      <a:rPr lang="en-US" sz="2400" b="0" i="1">
                        <a:latin typeface="Cambria Math" panose="02040503050406030204" pitchFamily="18" charset="0"/>
                      </a:rPr>
                      <m:t>=</m:t>
                    </m:r>
                    <m:r>
                      <a:rPr lang="en-US" sz="2400" b="0" i="1">
                        <a:latin typeface="Cambria Math" panose="02040503050406030204" pitchFamily="18" charset="0"/>
                      </a:rPr>
                      <m:t>𝐸𝑉</m:t>
                    </m:r>
                    <m:r>
                      <a:rPr lang="en-US" sz="2400" b="0" i="1">
                        <a:latin typeface="Cambria Math" panose="02040503050406030204" pitchFamily="18" charset="0"/>
                      </a:rPr>
                      <m:t>−</m:t>
                    </m:r>
                    <m:r>
                      <a:rPr lang="en-US" sz="2400" b="0" i="1">
                        <a:latin typeface="Cambria Math" panose="02040503050406030204" pitchFamily="18" charset="0"/>
                      </a:rPr>
                      <m:t>𝑅𝑃</m:t>
                    </m:r>
                    <m:r>
                      <a:rPr lang="en-US" sz="2400" b="0" i="1">
                        <a:latin typeface="Cambria Math" panose="02040503050406030204" pitchFamily="18" charset="0"/>
                      </a:rPr>
                      <m:t>=</m:t>
                    </m:r>
                    <m:r>
                      <a:rPr lang="en-US" sz="2400" b="0" i="1">
                        <a:latin typeface="Cambria Math" panose="02040503050406030204" pitchFamily="18" charset="0"/>
                      </a:rPr>
                      <m:t>𝐸𝑉</m:t>
                    </m:r>
                    <m:r>
                      <a:rPr lang="en-US" sz="2400" b="0" i="1">
                        <a:latin typeface="Cambria Math" panose="02040503050406030204" pitchFamily="18" charset="0"/>
                      </a:rPr>
                      <m:t>.</m:t>
                    </m:r>
                  </m:oMath>
                </a14:m>
                <a:endParaRPr lang="en-US" sz="2400" dirty="0"/>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1028699" y="2318197"/>
                <a:ext cx="7293023" cy="3683358"/>
              </a:xfrm>
              <a:prstGeom prst="rect">
                <a:avLst/>
              </a:prstGeom>
              <a:blipFill>
                <a:blip r:embed="rId2"/>
                <a:stretch>
                  <a:fillRect l="-1171" r="-133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40</a:t>
            </a:fld>
            <a:endParaRPr lang="en-US" sz="1000">
              <a:solidFill>
                <a:schemeClr val="tx1">
                  <a:lumMod val="50000"/>
                  <a:lumOff val="50000"/>
                </a:schemeClr>
              </a:solidFill>
            </a:endParaRPr>
          </a:p>
        </p:txBody>
      </p:sp>
    </p:spTree>
    <p:extLst>
      <p:ext uri="{BB962C8B-B14F-4D97-AF65-F5344CB8AC3E}">
        <p14:creationId xmlns:p14="http://schemas.microsoft.com/office/powerpoint/2010/main" val="2427190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760604" y="1415702"/>
            <a:ext cx="2949023" cy="3956690"/>
          </a:xfrm>
        </p:spPr>
        <p:txBody>
          <a:bodyPr vert="horz" lIns="91440" tIns="45720" rIns="91440" bIns="45720" rtlCol="0" anchor="ctr">
            <a:normAutofit/>
          </a:bodyPr>
          <a:lstStyle/>
          <a:p>
            <a:r>
              <a:rPr lang="en-US" kern="1200" dirty="0">
                <a:solidFill>
                  <a:schemeClr val="bg1"/>
                </a:solidFill>
                <a:latin typeface="+mj-lt"/>
                <a:ea typeface="+mj-ea"/>
                <a:cs typeface="+mj-cs"/>
              </a:rPr>
              <a:t>Arrow-Pratt Coefficient of Absolute Risk Aversion</a:t>
            </a:r>
          </a:p>
        </p:txBody>
      </p:sp>
      <p:cxnSp>
        <p:nvCxnSpPr>
          <p:cNvPr id="15"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60605" y="1450655"/>
            <a:ext cx="29490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60605" y="5408571"/>
            <a:ext cx="29490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4572000" y="681488"/>
                <a:ext cx="4261449" cy="5538330"/>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1800" dirty="0">
                    <a:solidFill>
                      <a:schemeClr val="bg1"/>
                    </a:solidFill>
                  </a:rPr>
                  <a:t>Risk aversion requires utility functions to be concave.</a:t>
                </a:r>
              </a:p>
              <a:p>
                <a:pPr>
                  <a:spcAft>
                    <a:spcPts val="500"/>
                  </a:spcAft>
                </a:pPr>
                <a:r>
                  <a:rPr lang="en-US" sz="1800" dirty="0">
                    <a:solidFill>
                      <a:schemeClr val="bg1"/>
                    </a:solidFill>
                  </a:rPr>
                  <a:t>The Arrow-Prat coefficient of absolute risk aversion (AP) uses concavity to measure risk aversion, </a:t>
                </a:r>
              </a:p>
              <a:p>
                <a:pPr marL="0">
                  <a:spcAft>
                    <a:spcPts val="500"/>
                  </a:spcAft>
                </a:pPr>
                <a14:m>
                  <m:oMath xmlns:m="http://schemas.openxmlformats.org/officeDocument/2006/math">
                    <m:r>
                      <a:rPr lang="en-US" sz="1800" b="0" i="1">
                        <a:solidFill>
                          <a:schemeClr val="bg1"/>
                        </a:solidFill>
                        <a:latin typeface="Cambria Math" panose="02040503050406030204" pitchFamily="18" charset="0"/>
                      </a:rPr>
                      <m:t>𝐴𝑃</m:t>
                    </m:r>
                    <m:r>
                      <a:rPr lang="en-US" sz="1800" b="0" i="1">
                        <a:solidFill>
                          <a:schemeClr val="bg1"/>
                        </a:solidFill>
                        <a:latin typeface="Cambria Math" panose="02040503050406030204" pitchFamily="18" charset="0"/>
                      </a:rPr>
                      <m:t>≡−</m:t>
                    </m:r>
                    <m:f>
                      <m:fPr>
                        <m:ctrlPr>
                          <a:rPr lang="en-US" sz="1800" b="0" i="1">
                            <a:solidFill>
                              <a:schemeClr val="bg1"/>
                            </a:solidFill>
                            <a:latin typeface="Cambria Math" panose="02040503050406030204" pitchFamily="18" charset="0"/>
                          </a:rPr>
                        </m:ctrlPr>
                      </m:fPr>
                      <m:num>
                        <m:sSup>
                          <m:sSupPr>
                            <m:ctrlPr>
                              <a:rPr lang="en-US" sz="1800" b="0" i="1">
                                <a:solidFill>
                                  <a:schemeClr val="bg1"/>
                                </a:solidFill>
                                <a:latin typeface="Cambria Math" panose="02040503050406030204" pitchFamily="18" charset="0"/>
                              </a:rPr>
                            </m:ctrlPr>
                          </m:sSupPr>
                          <m:e>
                            <m:r>
                              <a:rPr lang="en-US" sz="1800" b="0" i="1">
                                <a:solidFill>
                                  <a:schemeClr val="bg1"/>
                                </a:solidFill>
                                <a:latin typeface="Cambria Math" panose="02040503050406030204" pitchFamily="18" charset="0"/>
                              </a:rPr>
                              <m:t>𝑢</m:t>
                            </m:r>
                          </m:e>
                          <m:sup>
                            <m:r>
                              <a:rPr lang="en-US" sz="1800" b="0" i="1">
                                <a:solidFill>
                                  <a:schemeClr val="bg1"/>
                                </a:solidFill>
                                <a:latin typeface="Cambria Math" panose="02040503050406030204" pitchFamily="18" charset="0"/>
                              </a:rPr>
                              <m:t>′′</m:t>
                            </m:r>
                          </m:sup>
                        </m:sSup>
                      </m:num>
                      <m:den>
                        <m:sSup>
                          <m:sSupPr>
                            <m:ctrlPr>
                              <a:rPr lang="en-US" sz="1800" b="0" i="1">
                                <a:solidFill>
                                  <a:schemeClr val="bg1"/>
                                </a:solidFill>
                                <a:latin typeface="Cambria Math" panose="02040503050406030204" pitchFamily="18" charset="0"/>
                              </a:rPr>
                            </m:ctrlPr>
                          </m:sSupPr>
                          <m:e>
                            <m:r>
                              <a:rPr lang="en-US" sz="1800" b="0" i="1">
                                <a:solidFill>
                                  <a:schemeClr val="bg1"/>
                                </a:solidFill>
                                <a:latin typeface="Cambria Math" panose="02040503050406030204" pitchFamily="18" charset="0"/>
                              </a:rPr>
                              <m:t>𝑢</m:t>
                            </m:r>
                          </m:e>
                          <m:sup>
                            <m:r>
                              <a:rPr lang="en-US" sz="1800" b="0" i="1">
                                <a:solidFill>
                                  <a:schemeClr val="bg1"/>
                                </a:solidFill>
                                <a:latin typeface="Cambria Math" panose="02040503050406030204" pitchFamily="18" charset="0"/>
                              </a:rPr>
                              <m:t>′</m:t>
                            </m:r>
                          </m:sup>
                        </m:sSup>
                      </m:den>
                    </m:f>
                    <m:r>
                      <a:rPr lang="en-US" sz="1800" b="0" i="1">
                        <a:solidFill>
                          <a:schemeClr val="bg1"/>
                        </a:solidFill>
                        <a:latin typeface="Cambria Math" panose="02040503050406030204" pitchFamily="18" charset="0"/>
                      </a:rPr>
                      <m:t>,</m:t>
                    </m:r>
                  </m:oMath>
                </a14:m>
                <a:endParaRPr lang="en-US" sz="1800" dirty="0">
                  <a:solidFill>
                    <a:schemeClr val="bg1"/>
                  </a:solidFill>
                </a:endParaRPr>
              </a:p>
              <a:p>
                <a:pPr lvl="1">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b="0" i="1">
                            <a:solidFill>
                              <a:schemeClr val="bg1"/>
                            </a:solidFill>
                            <a:latin typeface="Cambria Math" panose="02040503050406030204" pitchFamily="18" charset="0"/>
                          </a:rPr>
                          <m:t>𝑢</m:t>
                        </m:r>
                      </m:e>
                      <m:sup>
                        <m:r>
                          <a:rPr lang="en-US" sz="1800" b="0" i="1">
                            <a:solidFill>
                              <a:schemeClr val="bg1"/>
                            </a:solidFill>
                            <a:latin typeface="Cambria Math" panose="02040503050406030204" pitchFamily="18" charset="0"/>
                          </a:rPr>
                          <m:t>′</m:t>
                        </m:r>
                      </m:sup>
                    </m:sSup>
                  </m:oMath>
                </a14:m>
                <a:r>
                  <a:rPr lang="en-US" sz="1800" dirty="0">
                    <a:solidFill>
                      <a:schemeClr val="bg1"/>
                    </a:solidFill>
                  </a:rPr>
                  <a:t>represents the first-order derivate of the individual’s utility function </a:t>
                </a:r>
                <a14:m>
                  <m:oMath xmlns:m="http://schemas.openxmlformats.org/officeDocument/2006/math">
                    <m:r>
                      <a:rPr lang="en-US" sz="1800" b="0" i="1">
                        <a:solidFill>
                          <a:schemeClr val="bg1"/>
                        </a:solidFill>
                        <a:latin typeface="Cambria Math" panose="02040503050406030204" pitchFamily="18" charset="0"/>
                      </a:rPr>
                      <m:t>𝑢</m:t>
                    </m:r>
                    <m:d>
                      <m:dPr>
                        <m:ctrlPr>
                          <a:rPr lang="en-US" sz="1800" b="0" i="1">
                            <a:solidFill>
                              <a:schemeClr val="bg1"/>
                            </a:solidFill>
                            <a:latin typeface="Cambria Math" panose="02040503050406030204" pitchFamily="18" charset="0"/>
                          </a:rPr>
                        </m:ctrlPr>
                      </m:dPr>
                      <m:e>
                        <m:r>
                          <a:rPr lang="en-US" sz="1800" b="0" i="1">
                            <a:solidFill>
                              <a:schemeClr val="bg1"/>
                            </a:solidFill>
                            <a:latin typeface="Cambria Math" panose="02040503050406030204" pitchFamily="18" charset="0"/>
                          </a:rPr>
                          <m:t>𝐼</m:t>
                        </m:r>
                      </m:e>
                    </m:d>
                  </m:oMath>
                </a14:m>
                <a:r>
                  <a:rPr lang="en-US" sz="1800" dirty="0">
                    <a:solidFill>
                      <a:schemeClr val="bg1"/>
                    </a:solidFill>
                  </a:rPr>
                  <a:t>:</a:t>
                </a:r>
              </a:p>
              <a:p>
                <a:pPr lvl="2">
                  <a:spcBef>
                    <a:spcPts val="0"/>
                  </a:spcBef>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i="1">
                            <a:solidFill>
                              <a:schemeClr val="bg1"/>
                            </a:solidFill>
                            <a:latin typeface="Cambria Math" panose="02040503050406030204" pitchFamily="18" charset="0"/>
                          </a:rPr>
                          <m:t>𝑢</m:t>
                        </m:r>
                      </m:e>
                      <m:sup>
                        <m:r>
                          <a:rPr lang="en-US" sz="1800" i="1">
                            <a:solidFill>
                              <a:schemeClr val="bg1"/>
                            </a:solidFill>
                            <a:latin typeface="Cambria Math" panose="02040503050406030204" pitchFamily="18" charset="0"/>
                          </a:rPr>
                          <m:t>′</m:t>
                        </m:r>
                      </m:sup>
                    </m:sSup>
                    <m:r>
                      <a:rPr lang="en-US" sz="1800" b="0" i="1">
                        <a:solidFill>
                          <a:schemeClr val="bg1"/>
                        </a:solidFill>
                        <a:latin typeface="Cambria Math" panose="02040503050406030204" pitchFamily="18" charset="0"/>
                      </a:rPr>
                      <m:t>&gt;0</m:t>
                    </m:r>
                  </m:oMath>
                </a14:m>
                <a:r>
                  <a:rPr lang="en-US" sz="1800" dirty="0">
                    <a:solidFill>
                      <a:schemeClr val="bg1"/>
                    </a:solidFill>
                  </a:rPr>
                  <a:t> always, because the individual enjoys a positive utility when her income increases.</a:t>
                </a:r>
              </a:p>
              <a:p>
                <a:pPr lvl="1">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i="1">
                            <a:solidFill>
                              <a:schemeClr val="bg1"/>
                            </a:solidFill>
                            <a:latin typeface="Cambria Math" panose="02040503050406030204" pitchFamily="18" charset="0"/>
                          </a:rPr>
                          <m:t>𝑢</m:t>
                        </m:r>
                      </m:e>
                      <m:sup>
                        <m:r>
                          <a:rPr lang="en-US" sz="1800" i="1">
                            <a:solidFill>
                              <a:schemeClr val="bg1"/>
                            </a:solidFill>
                            <a:latin typeface="Cambria Math" panose="02040503050406030204" pitchFamily="18" charset="0"/>
                          </a:rPr>
                          <m:t>′</m:t>
                        </m:r>
                        <m:r>
                          <a:rPr lang="en-US" sz="1800" b="0" i="1" smtClean="0">
                            <a:solidFill>
                              <a:schemeClr val="bg1"/>
                            </a:solidFill>
                            <a:latin typeface="Cambria Math" panose="02040503050406030204" pitchFamily="18" charset="0"/>
                          </a:rPr>
                          <m:t>′</m:t>
                        </m:r>
                      </m:sup>
                    </m:sSup>
                  </m:oMath>
                </a14:m>
                <a:r>
                  <a:rPr lang="en-US" sz="1800" dirty="0">
                    <a:solidFill>
                      <a:schemeClr val="bg1"/>
                    </a:solidFill>
                  </a:rPr>
                  <a:t> denotes the second-order derivative:</a:t>
                </a:r>
              </a:p>
              <a:p>
                <a:pPr lvl="2">
                  <a:spcBef>
                    <a:spcPts val="0"/>
                  </a:spcBef>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i="1">
                            <a:solidFill>
                              <a:schemeClr val="bg1"/>
                            </a:solidFill>
                            <a:latin typeface="Cambria Math" panose="02040503050406030204" pitchFamily="18" charset="0"/>
                          </a:rPr>
                          <m:t>𝑢</m:t>
                        </m:r>
                      </m:e>
                      <m:sup>
                        <m:r>
                          <a:rPr lang="en-US" sz="1800" i="1">
                            <a:solidFill>
                              <a:schemeClr val="bg1"/>
                            </a:solidFill>
                            <a:latin typeface="Cambria Math" panose="02040503050406030204" pitchFamily="18" charset="0"/>
                          </a:rPr>
                          <m:t>′</m:t>
                        </m:r>
                        <m:r>
                          <a:rPr lang="en-US" sz="1800" b="0" i="1">
                            <a:solidFill>
                              <a:schemeClr val="bg1"/>
                            </a:solidFill>
                            <a:latin typeface="Cambria Math" panose="02040503050406030204" pitchFamily="18" charset="0"/>
                          </a:rPr>
                          <m:t>′</m:t>
                        </m:r>
                      </m:sup>
                    </m:sSup>
                    <m:r>
                      <a:rPr lang="en-US" sz="1800" b="0" i="1">
                        <a:solidFill>
                          <a:schemeClr val="bg1"/>
                        </a:solidFill>
                        <a:latin typeface="Cambria Math" panose="02040503050406030204" pitchFamily="18" charset="0"/>
                      </a:rPr>
                      <m:t>&lt;</m:t>
                    </m:r>
                    <m:r>
                      <a:rPr lang="en-US" sz="1800" i="1">
                        <a:solidFill>
                          <a:schemeClr val="bg1"/>
                        </a:solidFill>
                        <a:latin typeface="Cambria Math" panose="02040503050406030204" pitchFamily="18" charset="0"/>
                      </a:rPr>
                      <m:t>0</m:t>
                    </m:r>
                  </m:oMath>
                </a14:m>
                <a:r>
                  <a:rPr lang="en-US" sz="1800" dirty="0">
                    <a:solidFill>
                      <a:schemeClr val="bg1"/>
                    </a:solidFill>
                  </a:rPr>
                  <a:t>, when utility function concave.</a:t>
                </a:r>
              </a:p>
              <a:p>
                <a:pPr lvl="2">
                  <a:spcBef>
                    <a:spcPts val="0"/>
                  </a:spcBef>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i="1">
                            <a:solidFill>
                              <a:schemeClr val="bg1"/>
                            </a:solidFill>
                            <a:latin typeface="Cambria Math" panose="02040503050406030204" pitchFamily="18" charset="0"/>
                          </a:rPr>
                          <m:t>𝑢</m:t>
                        </m:r>
                      </m:e>
                      <m:sup>
                        <m:r>
                          <a:rPr lang="en-US" sz="1800" i="1">
                            <a:solidFill>
                              <a:schemeClr val="bg1"/>
                            </a:solidFill>
                            <a:latin typeface="Cambria Math" panose="02040503050406030204" pitchFamily="18" charset="0"/>
                          </a:rPr>
                          <m:t>′′</m:t>
                        </m:r>
                      </m:sup>
                    </m:sSup>
                    <m:r>
                      <a:rPr lang="en-US" sz="1800" b="0" i="1">
                        <a:solidFill>
                          <a:schemeClr val="bg1"/>
                        </a:solidFill>
                        <a:latin typeface="Cambria Math" panose="02040503050406030204" pitchFamily="18" charset="0"/>
                      </a:rPr>
                      <m:t>&gt;</m:t>
                    </m:r>
                    <m:r>
                      <a:rPr lang="en-US" sz="1800" i="1">
                        <a:solidFill>
                          <a:schemeClr val="bg1"/>
                        </a:solidFill>
                        <a:latin typeface="Cambria Math" panose="02040503050406030204" pitchFamily="18" charset="0"/>
                      </a:rPr>
                      <m:t>0</m:t>
                    </m:r>
                  </m:oMath>
                </a14:m>
                <a:r>
                  <a:rPr lang="en-US" sz="1800" dirty="0">
                    <a:solidFill>
                      <a:schemeClr val="bg1"/>
                    </a:solidFill>
                  </a:rPr>
                  <a:t>, when utility function is convex.</a:t>
                </a:r>
              </a:p>
              <a:p>
                <a:pPr lvl="2">
                  <a:spcBef>
                    <a:spcPts val="0"/>
                  </a:spcBef>
                  <a:spcAft>
                    <a:spcPts val="500"/>
                  </a:spcAft>
                </a:pPr>
                <a14:m>
                  <m:oMath xmlns:m="http://schemas.openxmlformats.org/officeDocument/2006/math">
                    <m:sSup>
                      <m:sSupPr>
                        <m:ctrlPr>
                          <a:rPr lang="en-US" sz="1800" i="1">
                            <a:solidFill>
                              <a:schemeClr val="bg1"/>
                            </a:solidFill>
                            <a:latin typeface="Cambria Math" panose="02040503050406030204" pitchFamily="18" charset="0"/>
                          </a:rPr>
                        </m:ctrlPr>
                      </m:sSupPr>
                      <m:e>
                        <m:r>
                          <a:rPr lang="en-US" sz="1800" i="1">
                            <a:solidFill>
                              <a:schemeClr val="bg1"/>
                            </a:solidFill>
                            <a:latin typeface="Cambria Math" panose="02040503050406030204" pitchFamily="18" charset="0"/>
                          </a:rPr>
                          <m:t>𝑢</m:t>
                        </m:r>
                      </m:e>
                      <m:sup>
                        <m:r>
                          <a:rPr lang="en-US" sz="1800" i="1">
                            <a:solidFill>
                              <a:schemeClr val="bg1"/>
                            </a:solidFill>
                            <a:latin typeface="Cambria Math" panose="02040503050406030204" pitchFamily="18" charset="0"/>
                          </a:rPr>
                          <m:t>′′</m:t>
                        </m:r>
                      </m:sup>
                    </m:sSup>
                    <m:r>
                      <a:rPr lang="en-US" sz="1800" b="0" i="1">
                        <a:solidFill>
                          <a:schemeClr val="bg1"/>
                        </a:solidFill>
                        <a:latin typeface="Cambria Math" panose="02040503050406030204" pitchFamily="18" charset="0"/>
                      </a:rPr>
                      <m:t>=</m:t>
                    </m:r>
                    <m:r>
                      <a:rPr lang="en-US" sz="1800" i="1">
                        <a:solidFill>
                          <a:schemeClr val="bg1"/>
                        </a:solidFill>
                        <a:latin typeface="Cambria Math" panose="02040503050406030204" pitchFamily="18" charset="0"/>
                      </a:rPr>
                      <m:t>0</m:t>
                    </m:r>
                  </m:oMath>
                </a14:m>
                <a:r>
                  <a:rPr lang="en-US" sz="1800" dirty="0">
                    <a:solidFill>
                      <a:schemeClr val="bg1"/>
                    </a:solidFill>
                  </a:rPr>
                  <a:t>, when utility function is linear.</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4572000" y="681488"/>
                <a:ext cx="4261449" cy="5538330"/>
              </a:xfrm>
              <a:prstGeom prst="rect">
                <a:avLst/>
              </a:prstGeom>
              <a:blipFill>
                <a:blip r:embed="rId2"/>
                <a:stretch>
                  <a:fillRect l="-715" r="-1431"/>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977269" y="6356350"/>
            <a:ext cx="1538081" cy="365125"/>
          </a:xfrm>
        </p:spPr>
        <p:txBody>
          <a:bodyPr vert="horz" lIns="91440" tIns="45720" rIns="91440" bIns="45720" rtlCol="0" anchor="ctr">
            <a:normAutofit/>
          </a:bodyPr>
          <a:lstStyle/>
          <a:p>
            <a:pPr defTabSz="914400">
              <a:spcAft>
                <a:spcPts val="600"/>
              </a:spcAft>
            </a:pPr>
            <a:fld id="{2A17F1C3-D8CF-D841-A262-BC1128EB65E3}" type="slidenum">
              <a:rPr lang="en-US">
                <a:solidFill>
                  <a:schemeClr val="bg1">
                    <a:lumMod val="50000"/>
                  </a:schemeClr>
                </a:solidFill>
              </a:rPr>
              <a:pPr defTabSz="914400">
                <a:spcAft>
                  <a:spcPts val="600"/>
                </a:spcAft>
              </a:pPr>
              <a:t>41</a:t>
            </a:fld>
            <a:endParaRPr lang="en-US">
              <a:solidFill>
                <a:schemeClr val="bg1">
                  <a:lumMod val="50000"/>
                </a:schemeClr>
              </a:solidFill>
            </a:endParaRPr>
          </a:p>
        </p:txBody>
      </p:sp>
    </p:spTree>
    <p:extLst>
      <p:ext uri="{BB962C8B-B14F-4D97-AF65-F5344CB8AC3E}">
        <p14:creationId xmlns:p14="http://schemas.microsoft.com/office/powerpoint/2010/main" val="4193520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vert="horz" lIns="91440" tIns="45720" rIns="91440" bIns="45720" rtlCol="0" anchor="ctr">
            <a:normAutofit/>
          </a:bodyPr>
          <a:lstStyle/>
          <a:p>
            <a:r>
              <a:rPr lang="en-US" sz="3200" kern="1200">
                <a:solidFill>
                  <a:srgbClr val="FFFFFF"/>
                </a:solidFill>
                <a:latin typeface="+mj-lt"/>
                <a:ea typeface="+mj-ea"/>
                <a:cs typeface="+mj-cs"/>
              </a:rPr>
              <a:t>Arrow-Pratt Coefficient of Absolute Risk Aversion</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1028699" y="2318197"/>
                <a:ext cx="7293023" cy="3683358"/>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i="1" dirty="0"/>
                  <a:t>Example 6.8: Finding the AP coefficient.</a:t>
                </a:r>
              </a:p>
              <a:p>
                <a:pPr lvl="1">
                  <a:spcAft>
                    <a:spcPts val="500"/>
                  </a:spcAft>
                </a:pPr>
                <a:r>
                  <a:rPr lang="en-US" sz="2800" dirty="0"/>
                  <a:t>Consider the risk-averse individual with utility function </a:t>
                </a:r>
                <a14:m>
                  <m:oMath xmlns:m="http://schemas.openxmlformats.org/officeDocument/2006/math">
                    <m:r>
                      <a:rPr lang="en-US" sz="2800" b="0" i="1">
                        <a:latin typeface="Cambria Math" panose="02040503050406030204" pitchFamily="18" charset="0"/>
                      </a:rPr>
                      <m:t>𝑢</m:t>
                    </m:r>
                    <m:d>
                      <m:dPr>
                        <m:ctrlPr>
                          <a:rPr lang="en-US" sz="2800" b="0" i="1">
                            <a:latin typeface="Cambria Math" panose="02040503050406030204" pitchFamily="18" charset="0"/>
                          </a:rPr>
                        </m:ctrlPr>
                      </m:dPr>
                      <m:e>
                        <m:r>
                          <a:rPr lang="en-US" sz="2800" b="0" i="1">
                            <a:latin typeface="Cambria Math" panose="02040503050406030204" pitchFamily="18" charset="0"/>
                          </a:rPr>
                          <m:t>𝐼</m:t>
                        </m:r>
                      </m:e>
                    </m:d>
                    <m:r>
                      <a:rPr lang="en-US" sz="2800" b="0" i="1">
                        <a:latin typeface="Cambria Math" panose="02040503050406030204" pitchFamily="18" charset="0"/>
                      </a:rPr>
                      <m:t>=</m:t>
                    </m:r>
                    <m:rad>
                      <m:radPr>
                        <m:degHide m:val="on"/>
                        <m:ctrlPr>
                          <a:rPr lang="en-US" sz="2800" b="0" i="1">
                            <a:latin typeface="Cambria Math" panose="02040503050406030204" pitchFamily="18" charset="0"/>
                          </a:rPr>
                        </m:ctrlPr>
                      </m:radPr>
                      <m:deg/>
                      <m:e>
                        <m:r>
                          <a:rPr lang="en-US" sz="2800" b="0" i="1">
                            <a:latin typeface="Cambria Math" panose="02040503050406030204" pitchFamily="18" charset="0"/>
                          </a:rPr>
                          <m:t>𝐼</m:t>
                        </m:r>
                      </m:e>
                    </m:rad>
                  </m:oMath>
                </a14:m>
                <a:r>
                  <a:rPr lang="en-US" sz="2800" dirty="0"/>
                  <a:t> from example 6.3.</a:t>
                </a:r>
              </a:p>
              <a:p>
                <a:pPr lvl="1">
                  <a:spcAft>
                    <a:spcPts val="500"/>
                  </a:spcAft>
                </a:pPr>
                <a:r>
                  <a:rPr lang="en-US" sz="2800" dirty="0"/>
                  <a:t>First-order derivatives is</a:t>
                </a:r>
              </a:p>
              <a:p>
                <a:pPr marL="457200" lvl="1">
                  <a:spcAft>
                    <a:spcPts val="500"/>
                  </a:spcAft>
                </a:pP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𝑢</m:t>
                        </m:r>
                      </m:e>
                      <m:sup>
                        <m:r>
                          <a:rPr lang="en-US" sz="2800" i="1">
                            <a:latin typeface="Cambria Math" panose="02040503050406030204" pitchFamily="18" charset="0"/>
                          </a:rPr>
                          <m:t>′</m:t>
                        </m:r>
                      </m:sup>
                    </m:sSup>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2</m:t>
                        </m:r>
                      </m:den>
                    </m:f>
                    <m:sSup>
                      <m:sSupPr>
                        <m:ctrlPr>
                          <a:rPr lang="en-US" sz="2800" i="1">
                            <a:latin typeface="Cambria Math" panose="02040503050406030204" pitchFamily="18" charset="0"/>
                          </a:rPr>
                        </m:ctrlPr>
                      </m:sSupPr>
                      <m:e>
                        <m:r>
                          <a:rPr lang="en-US" sz="2800" i="1">
                            <a:latin typeface="Cambria Math" panose="02040503050406030204" pitchFamily="18" charset="0"/>
                          </a:rPr>
                          <m:t>𝐼</m:t>
                        </m:r>
                      </m:e>
                      <m:sup>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2</m:t>
                            </m:r>
                          </m:den>
                        </m:f>
                      </m:sup>
                    </m:sSup>
                    <m:r>
                      <a:rPr lang="en-US" sz="2800" b="0" i="1">
                        <a:latin typeface="Cambria Math" panose="02040503050406030204" pitchFamily="18" charset="0"/>
                      </a:rPr>
                      <m:t>.</m:t>
                    </m:r>
                  </m:oMath>
                </a14:m>
                <a:endParaRPr lang="en-US" sz="2800" dirty="0"/>
              </a:p>
              <a:p>
                <a:pPr lvl="1">
                  <a:spcBef>
                    <a:spcPts val="1000"/>
                  </a:spcBef>
                  <a:spcAft>
                    <a:spcPts val="2000"/>
                  </a:spcAft>
                </a:pPr>
                <a:r>
                  <a:rPr lang="en-US" sz="2800" dirty="0"/>
                  <a:t>Second-order derivatives is</a:t>
                </a:r>
              </a:p>
              <a:p>
                <a:pPr marL="0" lvl="1">
                  <a:spcAft>
                    <a:spcPts val="500"/>
                  </a:spcAft>
                </a:pPr>
                <a14:m>
                  <m:oMath xmlns:m="http://schemas.openxmlformats.org/officeDocument/2006/math">
                    <m:sSup>
                      <m:sSupPr>
                        <m:ctrlPr>
                          <a:rPr lang="en-US" sz="2800" i="1">
                            <a:latin typeface="Cambria Math" panose="02040503050406030204" pitchFamily="18" charset="0"/>
                          </a:rPr>
                        </m:ctrlPr>
                      </m:sSupPr>
                      <m:e>
                        <m:r>
                          <a:rPr lang="en-US" sz="2800" b="0" i="1">
                            <a:latin typeface="Cambria Math" panose="02040503050406030204" pitchFamily="18" charset="0"/>
                          </a:rPr>
                          <m:t>𝑢</m:t>
                        </m:r>
                      </m:e>
                      <m:sup>
                        <m:r>
                          <a:rPr lang="en-US" sz="2800" b="0" i="1">
                            <a:latin typeface="Cambria Math" panose="02040503050406030204" pitchFamily="18" charset="0"/>
                          </a:rPr>
                          <m:t>′′</m:t>
                        </m:r>
                      </m:sup>
                    </m:s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d>
                      <m:dPr>
                        <m:ctrlPr>
                          <a:rPr lang="en-US" sz="2800" b="0" i="1">
                            <a:latin typeface="Cambria Math" panose="02040503050406030204" pitchFamily="18" charset="0"/>
                          </a:rPr>
                        </m:ctrlPr>
                      </m:dPr>
                      <m:e>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e>
                    </m:d>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r>
                          <a:rPr lang="en-US" sz="2800" b="0" i="1">
                            <a:latin typeface="Cambria Math" panose="02040503050406030204" pitchFamily="18" charset="0"/>
                          </a:rPr>
                          <m:t>−1</m:t>
                        </m:r>
                      </m:sup>
                    </m:s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4</m:t>
                        </m:r>
                      </m:den>
                    </m:f>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3</m:t>
                            </m:r>
                          </m:num>
                          <m:den>
                            <m:r>
                              <a:rPr lang="en-US" sz="2800" b="0" i="1">
                                <a:latin typeface="Cambria Math" panose="02040503050406030204" pitchFamily="18" charset="0"/>
                              </a:rPr>
                              <m:t>2</m:t>
                            </m:r>
                          </m:den>
                        </m:f>
                      </m:sup>
                    </m:sSup>
                    <m:r>
                      <a:rPr lang="en-US" sz="2800" b="0" i="1">
                        <a:latin typeface="Cambria Math" panose="02040503050406030204" pitchFamily="18" charset="0"/>
                      </a:rPr>
                      <m:t>.</m:t>
                    </m:r>
                  </m:oMath>
                </a14:m>
                <a:endParaRPr lang="en-US" sz="2800" dirty="0"/>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1028699" y="2318197"/>
                <a:ext cx="7293023" cy="3683358"/>
              </a:xfrm>
              <a:prstGeom prst="rect">
                <a:avLst/>
              </a:prstGeom>
              <a:blipFill>
                <a:blip r:embed="rId2"/>
                <a:stretch>
                  <a:fillRect l="-1338" t="-2479"/>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42</a:t>
            </a:fld>
            <a:endParaRPr lang="en-US" sz="1000">
              <a:solidFill>
                <a:schemeClr val="tx1">
                  <a:lumMod val="50000"/>
                  <a:lumOff val="50000"/>
                </a:schemeClr>
              </a:solidFill>
            </a:endParaRPr>
          </a:p>
        </p:txBody>
      </p:sp>
    </p:spTree>
    <p:extLst>
      <p:ext uri="{BB962C8B-B14F-4D97-AF65-F5344CB8AC3E}">
        <p14:creationId xmlns:p14="http://schemas.microsoft.com/office/powerpoint/2010/main" val="1927271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9" y="294538"/>
            <a:ext cx="7421963" cy="1033669"/>
          </a:xfrm>
        </p:spPr>
        <p:txBody>
          <a:bodyPr vert="horz" lIns="91440" tIns="45720" rIns="91440" bIns="45720" rtlCol="0" anchor="ctr">
            <a:normAutofit/>
          </a:bodyPr>
          <a:lstStyle/>
          <a:p>
            <a:r>
              <a:rPr lang="en-US" sz="3200" kern="1200">
                <a:solidFill>
                  <a:srgbClr val="FFFFFF"/>
                </a:solidFill>
                <a:latin typeface="+mj-lt"/>
                <a:ea typeface="+mj-ea"/>
                <a:cs typeface="+mj-cs"/>
              </a:rPr>
              <a:t>Arrow-Pratt Coefficient of Absolute Risk Aversion</a:t>
            </a: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1028699" y="2318197"/>
                <a:ext cx="7293023" cy="36833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i="1" dirty="0"/>
                  <a:t>Example 6.8 </a:t>
                </a:r>
                <a:r>
                  <a:rPr lang="en-US" dirty="0"/>
                  <a:t>(continued):</a:t>
                </a:r>
              </a:p>
              <a:p>
                <a:pPr lvl="1">
                  <a:spcAft>
                    <a:spcPts val="500"/>
                  </a:spcAft>
                </a:pPr>
                <a:r>
                  <a:rPr lang="en-US" sz="2800" dirty="0"/>
                  <a:t>The AP coefficient is</a:t>
                </a:r>
              </a:p>
              <a:p>
                <a:pPr marL="1257300" lvl="1">
                  <a:spcAft>
                    <a:spcPts val="500"/>
                  </a:spcAft>
                </a:pPr>
                <a14:m>
                  <m:oMath xmlns:m="http://schemas.openxmlformats.org/officeDocument/2006/math">
                    <m:r>
                      <a:rPr lang="en-US" sz="2800" b="0" i="1">
                        <a:latin typeface="Cambria Math" panose="02040503050406030204" pitchFamily="18" charset="0"/>
                      </a:rPr>
                      <m:t>𝐴𝑃</m:t>
                    </m:r>
                    <m:r>
                      <a:rPr lang="en-US" sz="2800" b="0" i="1">
                        <a:latin typeface="Cambria Math" panose="02040503050406030204" pitchFamily="18" charset="0"/>
                      </a:rPr>
                      <m:t>=−</m:t>
                    </m:r>
                    <m:f>
                      <m:fPr>
                        <m:ctrlPr>
                          <a:rPr lang="en-US" sz="2800" b="0" i="1">
                            <a:latin typeface="Cambria Math" panose="02040503050406030204" pitchFamily="18" charset="0"/>
                          </a:rPr>
                        </m:ctrlPr>
                      </m:fPr>
                      <m:num>
                        <m:sSup>
                          <m:sSupPr>
                            <m:ctrlPr>
                              <a:rPr lang="en-US" sz="2800" b="0" i="1">
                                <a:latin typeface="Cambria Math" panose="02040503050406030204" pitchFamily="18" charset="0"/>
                              </a:rPr>
                            </m:ctrlPr>
                          </m:sSupPr>
                          <m:e>
                            <m:r>
                              <a:rPr lang="en-US" sz="2800" b="0" i="1">
                                <a:latin typeface="Cambria Math" panose="02040503050406030204" pitchFamily="18" charset="0"/>
                              </a:rPr>
                              <m:t>𝑢</m:t>
                            </m:r>
                          </m:e>
                          <m:sup>
                            <m:r>
                              <a:rPr lang="en-US" sz="2800" b="0" i="1">
                                <a:latin typeface="Cambria Math" panose="02040503050406030204" pitchFamily="18" charset="0"/>
                              </a:rPr>
                              <m:t>′′</m:t>
                            </m:r>
                          </m:sup>
                        </m:sSup>
                      </m:num>
                      <m:den>
                        <m:sSup>
                          <m:sSupPr>
                            <m:ctrlPr>
                              <a:rPr lang="en-US" sz="2800" b="0" i="1">
                                <a:latin typeface="Cambria Math" panose="02040503050406030204" pitchFamily="18" charset="0"/>
                              </a:rPr>
                            </m:ctrlPr>
                          </m:sSupPr>
                          <m:e>
                            <m:r>
                              <a:rPr lang="en-US" sz="2800" b="0" i="1">
                                <a:latin typeface="Cambria Math" panose="02040503050406030204" pitchFamily="18" charset="0"/>
                              </a:rPr>
                              <m:t>𝑢</m:t>
                            </m:r>
                          </m:e>
                          <m:sup>
                            <m:r>
                              <a:rPr lang="en-US" sz="2800" b="0" i="1">
                                <a:latin typeface="Cambria Math" panose="02040503050406030204" pitchFamily="18" charset="0"/>
                              </a:rPr>
                              <m:t>′</m:t>
                            </m:r>
                          </m:sup>
                        </m:sSup>
                      </m:den>
                    </m:f>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4</m:t>
                            </m:r>
                          </m:den>
                        </m:f>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3</m:t>
                                </m:r>
                              </m:num>
                              <m:den>
                                <m:r>
                                  <a:rPr lang="en-US" sz="2800" b="0" i="1">
                                    <a:latin typeface="Cambria Math" panose="02040503050406030204" pitchFamily="18" charset="0"/>
                                  </a:rPr>
                                  <m:t>2</m:t>
                                </m:r>
                              </m:den>
                            </m:f>
                          </m:sup>
                        </m:sSup>
                      </m:num>
                      <m:den>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2</m:t>
                            </m:r>
                          </m:den>
                        </m:f>
                        <m:sSup>
                          <m:sSupPr>
                            <m:ctrlPr>
                              <a:rPr lang="en-US" sz="2800" i="1">
                                <a:latin typeface="Cambria Math" panose="02040503050406030204" pitchFamily="18" charset="0"/>
                              </a:rPr>
                            </m:ctrlPr>
                          </m:sSupPr>
                          <m:e>
                            <m:r>
                              <a:rPr lang="en-US" sz="2800" i="1">
                                <a:latin typeface="Cambria Math" panose="02040503050406030204" pitchFamily="18" charset="0"/>
                              </a:rPr>
                              <m:t>𝐼</m:t>
                            </m:r>
                          </m:e>
                          <m:sup>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2</m:t>
                                </m:r>
                              </m:den>
                            </m:f>
                          </m:sup>
                        </m:sSup>
                      </m:den>
                    </m:f>
                    <m:r>
                      <a:rPr lang="en-US" sz="2800" b="0" i="1">
                        <a:latin typeface="Cambria Math" panose="02040503050406030204" pitchFamily="18" charset="0"/>
                      </a:rPr>
                      <m:t>=</m:t>
                    </m:r>
                    <m:f>
                      <m:fPr>
                        <m:ctrlPr>
                          <a:rPr lang="en-US" sz="2800" b="0" i="1">
                            <a:latin typeface="Cambria Math" panose="02040503050406030204" pitchFamily="18" charset="0"/>
                          </a:rPr>
                        </m:ctrlPr>
                      </m:fPr>
                      <m:num>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3</m:t>
                                </m:r>
                              </m:num>
                              <m:den>
                                <m:r>
                                  <a:rPr lang="en-US" sz="2800" b="0" i="1">
                                    <a:latin typeface="Cambria Math" panose="02040503050406030204" pitchFamily="18" charset="0"/>
                                  </a:rPr>
                                  <m:t>2</m:t>
                                </m:r>
                              </m:den>
                            </m:f>
                          </m:sup>
                        </m:sSup>
                      </m:num>
                      <m:den>
                        <m:sSup>
                          <m:sSupPr>
                            <m:ctrlPr>
                              <a:rPr lang="en-US" sz="2800" i="1">
                                <a:latin typeface="Cambria Math" panose="02040503050406030204" pitchFamily="18" charset="0"/>
                              </a:rPr>
                            </m:ctrlPr>
                          </m:sSupPr>
                          <m:e>
                            <m:r>
                              <a:rPr lang="en-US" sz="2800" i="1">
                                <a:latin typeface="Cambria Math" panose="02040503050406030204" pitchFamily="18" charset="0"/>
                              </a:rPr>
                              <m:t>𝐼</m:t>
                            </m:r>
                          </m:e>
                          <m:sup>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b="0" i="1">
                                    <a:latin typeface="Cambria Math" panose="02040503050406030204" pitchFamily="18" charset="0"/>
                                  </a:rPr>
                                  <m:t>1</m:t>
                                </m:r>
                              </m:num>
                              <m:den>
                                <m:r>
                                  <a:rPr lang="en-US" sz="2800" i="1">
                                    <a:latin typeface="Cambria Math" panose="02040503050406030204" pitchFamily="18" charset="0"/>
                                  </a:rPr>
                                  <m:t>2</m:t>
                                </m:r>
                              </m:den>
                            </m:f>
                          </m:sup>
                        </m:sSup>
                      </m:den>
                    </m:f>
                  </m:oMath>
                </a14:m>
                <a:endParaRPr lang="en-US" sz="2800" dirty="0"/>
              </a:p>
              <a:p>
                <a:pPr marL="1666875" lvl="1">
                  <a:spcAft>
                    <a:spcPts val="500"/>
                  </a:spcAft>
                </a:pPr>
                <a14:m>
                  <m:oMath xmlns:m="http://schemas.openxmlformats.org/officeDocument/2006/math">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3</m:t>
                            </m:r>
                          </m:num>
                          <m:den>
                            <m:r>
                              <a:rPr lang="en-US" sz="2800" b="0" i="1">
                                <a:latin typeface="Cambria Math" panose="02040503050406030204" pitchFamily="18" charset="0"/>
                              </a:rPr>
                              <m:t>2</m:t>
                            </m:r>
                          </m:den>
                        </m:f>
                        <m:r>
                          <a:rPr lang="en-US" sz="2800" b="0" i="1">
                            <a:latin typeface="Cambria Math" panose="02040503050406030204" pitchFamily="18" charset="0"/>
                          </a:rPr>
                          <m:t>−</m:t>
                        </m:r>
                        <m:d>
                          <m:dPr>
                            <m:ctrlPr>
                              <a:rPr lang="en-US" sz="2800" b="0" i="1">
                                <a:latin typeface="Cambria Math" panose="02040503050406030204" pitchFamily="18" charset="0"/>
                              </a:rPr>
                            </m:ctrlPr>
                          </m:dPr>
                          <m:e>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e>
                        </m:d>
                      </m:sup>
                    </m:sSup>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den>
                    </m:f>
                    <m:sSup>
                      <m:sSupPr>
                        <m:ctrlPr>
                          <a:rPr lang="en-US" sz="2800" b="0" i="1">
                            <a:latin typeface="Cambria Math" panose="02040503050406030204" pitchFamily="18" charset="0"/>
                          </a:rPr>
                        </m:ctrlPr>
                      </m:sSupPr>
                      <m:e>
                        <m:r>
                          <a:rPr lang="en-US" sz="2800" b="0" i="1">
                            <a:latin typeface="Cambria Math" panose="02040503050406030204" pitchFamily="18" charset="0"/>
                          </a:rPr>
                          <m:t>𝐼</m:t>
                        </m:r>
                      </m:e>
                      <m:sup>
                        <m:r>
                          <a:rPr lang="en-US" sz="2800" b="0" i="1">
                            <a:latin typeface="Cambria Math" panose="02040503050406030204" pitchFamily="18" charset="0"/>
                          </a:rPr>
                          <m:t>−1</m:t>
                        </m:r>
                      </m:sup>
                    </m:sSup>
                  </m:oMath>
                </a14:m>
                <a:endParaRPr lang="en-US" sz="2800" b="0" i="1" dirty="0"/>
              </a:p>
              <a:p>
                <a:pPr marL="1651000" lvl="1">
                  <a:spcAft>
                    <a:spcPts val="500"/>
                  </a:spcAft>
                </a:pPr>
                <a14:m>
                  <m:oMath xmlns:m="http://schemas.openxmlformats.org/officeDocument/2006/math">
                    <m:r>
                      <a:rPr lang="en-US" sz="2800" b="0" i="1">
                        <a:latin typeface="Cambria Math" panose="02040503050406030204" pitchFamily="18" charset="0"/>
                      </a:rPr>
                      <m:t>=</m:t>
                    </m:r>
                    <m:f>
                      <m:fPr>
                        <m:ctrlPr>
                          <a:rPr lang="en-US" sz="2800" b="0" i="1">
                            <a:latin typeface="Cambria Math" panose="02040503050406030204" pitchFamily="18" charset="0"/>
                          </a:rPr>
                        </m:ctrlPr>
                      </m:fPr>
                      <m:num>
                        <m:r>
                          <a:rPr lang="en-US" sz="2800" b="0" i="1">
                            <a:latin typeface="Cambria Math" panose="02040503050406030204" pitchFamily="18" charset="0"/>
                          </a:rPr>
                          <m:t>1</m:t>
                        </m:r>
                      </m:num>
                      <m:den>
                        <m:r>
                          <a:rPr lang="en-US" sz="2800" b="0" i="1">
                            <a:latin typeface="Cambria Math" panose="02040503050406030204" pitchFamily="18" charset="0"/>
                          </a:rPr>
                          <m:t>2</m:t>
                        </m:r>
                        <m:r>
                          <a:rPr lang="en-US" sz="2800" b="0" i="1">
                            <a:latin typeface="Cambria Math" panose="02040503050406030204" pitchFamily="18" charset="0"/>
                          </a:rPr>
                          <m:t>𝐼</m:t>
                        </m:r>
                      </m:den>
                    </m:f>
                    <m:r>
                      <a:rPr lang="en-US" sz="2800" b="0" i="1">
                        <a:latin typeface="Cambria Math" panose="02040503050406030204" pitchFamily="18" charset="0"/>
                      </a:rPr>
                      <m:t>&gt;0⟹</m:t>
                    </m:r>
                  </m:oMath>
                </a14:m>
                <a:r>
                  <a:rPr lang="en-US" sz="2800" dirty="0"/>
                  <a:t> Positive risk aversion.</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1028699" y="2318197"/>
                <a:ext cx="7293023" cy="3683358"/>
              </a:xfrm>
              <a:prstGeom prst="rect">
                <a:avLst/>
              </a:prstGeom>
              <a:blipFill>
                <a:blip r:embed="rId2"/>
                <a:stretch>
                  <a:fillRect l="-1505" t="-1653" b="-132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431"/>
            <a:ext cx="334434"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43</a:t>
            </a:fld>
            <a:endParaRPr lang="en-US" sz="1000">
              <a:solidFill>
                <a:schemeClr val="tx1">
                  <a:lumMod val="50000"/>
                  <a:lumOff val="50000"/>
                </a:schemeClr>
              </a:solidFill>
            </a:endParaRPr>
          </a:p>
        </p:txBody>
      </p:sp>
    </p:spTree>
    <p:extLst>
      <p:ext uri="{BB962C8B-B14F-4D97-AF65-F5344CB8AC3E}">
        <p14:creationId xmlns:p14="http://schemas.microsoft.com/office/powerpoint/2010/main" val="15107574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17586" y="508963"/>
            <a:ext cx="3492774" cy="1486526"/>
          </a:xfrm>
        </p:spPr>
        <p:txBody>
          <a:bodyPr vert="horz" lIns="91440" tIns="45720" rIns="91440" bIns="45720" rtlCol="0" anchor="b">
            <a:normAutofit/>
          </a:bodyPr>
          <a:lstStyle/>
          <a:p>
            <a:pPr algn="r"/>
            <a:r>
              <a:rPr lang="en-US" sz="2400" kern="1200">
                <a:solidFill>
                  <a:schemeClr val="bg1"/>
                </a:solidFill>
                <a:latin typeface="+mj-lt"/>
                <a:ea typeface="+mj-ea"/>
                <a:cs typeface="+mj-cs"/>
              </a:rPr>
              <a:t>Arrow-Pratt Coefficient of Absolute Risk Aversion</a:t>
            </a:r>
          </a:p>
        </p:txBody>
      </p:sp>
      <p:cxnSp>
        <p:nvCxnSpPr>
          <p:cNvPr id="15" name="Straight Connector 1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4657" y="2026340"/>
            <a:ext cx="39157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681488" y="2398957"/>
                <a:ext cx="7660256" cy="393605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000" i="1" dirty="0">
                    <a:solidFill>
                      <a:schemeClr val="bg1"/>
                    </a:solidFill>
                  </a:rPr>
                  <a:t>Example 6.8 </a:t>
                </a:r>
                <a:r>
                  <a:rPr lang="en-US" sz="2000" dirty="0">
                    <a:solidFill>
                      <a:schemeClr val="bg1"/>
                    </a:solidFill>
                  </a:rPr>
                  <a:t>(continued):</a:t>
                </a:r>
              </a:p>
              <a:p>
                <a:pPr lvl="1">
                  <a:spcAft>
                    <a:spcPts val="500"/>
                  </a:spcAft>
                </a:pPr>
                <a:r>
                  <a:rPr lang="en-US" sz="2000" dirty="0">
                    <a:solidFill>
                      <a:schemeClr val="bg1"/>
                    </a:solidFill>
                  </a:rPr>
                  <a:t>In contrast, consider risk-loving individual with utility function </a:t>
                </a:r>
                <a14:m>
                  <m:oMath xmlns:m="http://schemas.openxmlformats.org/officeDocument/2006/math">
                    <m:r>
                      <a:rPr lang="en-US" sz="2000" b="0" i="1">
                        <a:solidFill>
                          <a:schemeClr val="bg1"/>
                        </a:solidFill>
                        <a:latin typeface="Cambria Math" panose="02040503050406030204" pitchFamily="18" charset="0"/>
                      </a:rPr>
                      <m:t>𝑢</m:t>
                    </m:r>
                    <m:d>
                      <m:dPr>
                        <m:ctrlPr>
                          <a:rPr lang="en-US" sz="2000" b="0" i="1">
                            <a:solidFill>
                              <a:schemeClr val="bg1"/>
                            </a:solidFill>
                            <a:latin typeface="Cambria Math" panose="02040503050406030204" pitchFamily="18" charset="0"/>
                          </a:rPr>
                        </m:ctrlPr>
                      </m:dPr>
                      <m:e>
                        <m:r>
                          <a:rPr lang="en-US" sz="2000" b="0" i="1">
                            <a:solidFill>
                              <a:schemeClr val="bg1"/>
                            </a:solidFill>
                            <a:latin typeface="Cambria Math" panose="02040503050406030204" pitchFamily="18" charset="0"/>
                          </a:rPr>
                          <m:t>𝐼</m:t>
                        </m:r>
                      </m:e>
                    </m:d>
                    <m:r>
                      <a:rPr lang="en-US" sz="2000" b="0" i="1">
                        <a:solidFill>
                          <a:schemeClr val="bg1"/>
                        </a:solidFill>
                        <a:latin typeface="Cambria Math" panose="02040503050406030204" pitchFamily="18" charset="0"/>
                      </a:rPr>
                      <m:t>=</m:t>
                    </m:r>
                    <m:sSup>
                      <m:sSupPr>
                        <m:ctrlPr>
                          <a:rPr lang="en-US" sz="2000" b="0" i="1">
                            <a:solidFill>
                              <a:schemeClr val="bg1"/>
                            </a:solidFill>
                            <a:latin typeface="Cambria Math" panose="02040503050406030204" pitchFamily="18" charset="0"/>
                          </a:rPr>
                        </m:ctrlPr>
                      </m:sSupPr>
                      <m:e>
                        <m:r>
                          <a:rPr lang="en-US" sz="2000" b="0" i="1">
                            <a:solidFill>
                              <a:schemeClr val="bg1"/>
                            </a:solidFill>
                            <a:latin typeface="Cambria Math" panose="02040503050406030204" pitchFamily="18" charset="0"/>
                          </a:rPr>
                          <m:t>𝐼</m:t>
                        </m:r>
                      </m:e>
                      <m:sup>
                        <m:r>
                          <a:rPr lang="en-US" sz="2000" b="0" i="1">
                            <a:solidFill>
                              <a:schemeClr val="bg1"/>
                            </a:solidFill>
                            <a:latin typeface="Cambria Math" panose="02040503050406030204" pitchFamily="18" charset="0"/>
                          </a:rPr>
                          <m:t>2</m:t>
                        </m:r>
                      </m:sup>
                    </m:sSup>
                  </m:oMath>
                </a14:m>
                <a:r>
                  <a:rPr lang="en-US" sz="2000" dirty="0">
                    <a:solidFill>
                      <a:schemeClr val="bg1"/>
                    </a:solidFill>
                  </a:rPr>
                  <a:t> from example 6.4.</a:t>
                </a:r>
              </a:p>
              <a:p>
                <a:pPr lvl="1">
                  <a:spcAft>
                    <a:spcPts val="500"/>
                  </a:spcAft>
                </a:pPr>
                <a:r>
                  <a:rPr lang="en-US" sz="2000" dirty="0">
                    <a:solidFill>
                      <a:schemeClr val="bg1"/>
                    </a:solidFill>
                  </a:rPr>
                  <a:t>First-order and second-order derivatives are</a:t>
                </a:r>
              </a:p>
              <a:p>
                <a:pPr marL="0" lvl="1">
                  <a:spcAft>
                    <a:spcPts val="500"/>
                  </a:spcAft>
                </a:pPr>
                <a14:m>
                  <m:oMath xmlns:m="http://schemas.openxmlformats.org/officeDocument/2006/math">
                    <m:sSup>
                      <m:sSupPr>
                        <m:ctrlPr>
                          <a:rPr lang="en-US" sz="2000" i="1">
                            <a:solidFill>
                              <a:schemeClr val="bg1"/>
                            </a:solidFill>
                            <a:latin typeface="Cambria Math" panose="02040503050406030204" pitchFamily="18" charset="0"/>
                          </a:rPr>
                        </m:ctrlPr>
                      </m:sSupPr>
                      <m:e>
                        <m:r>
                          <a:rPr lang="en-US" sz="2000" b="0" i="1">
                            <a:solidFill>
                              <a:schemeClr val="bg1"/>
                            </a:solidFill>
                            <a:latin typeface="Cambria Math" panose="02040503050406030204" pitchFamily="18" charset="0"/>
                          </a:rPr>
                          <m:t>𝑢</m:t>
                        </m:r>
                      </m:e>
                      <m:sup>
                        <m:r>
                          <a:rPr lang="en-US" sz="2000" b="0" i="1">
                            <a:solidFill>
                              <a:schemeClr val="bg1"/>
                            </a:solidFill>
                            <a:latin typeface="Cambria Math" panose="02040503050406030204" pitchFamily="18" charset="0"/>
                          </a:rPr>
                          <m:t>′</m:t>
                        </m:r>
                      </m:sup>
                    </m:sSup>
                    <m:r>
                      <a:rPr lang="en-US" sz="2000" b="0" i="1">
                        <a:solidFill>
                          <a:schemeClr val="bg1"/>
                        </a:solidFill>
                        <a:latin typeface="Cambria Math" panose="02040503050406030204" pitchFamily="18" charset="0"/>
                      </a:rPr>
                      <m:t>=2</m:t>
                    </m:r>
                    <m:r>
                      <a:rPr lang="en-US" sz="2000" b="0" i="1">
                        <a:solidFill>
                          <a:schemeClr val="bg1"/>
                        </a:solidFill>
                        <a:latin typeface="Cambria Math" panose="02040503050406030204" pitchFamily="18" charset="0"/>
                      </a:rPr>
                      <m:t>𝐼</m:t>
                    </m:r>
                    <m:r>
                      <a:rPr lang="en-US" sz="2000" b="0" i="1">
                        <a:solidFill>
                          <a:schemeClr val="bg1"/>
                        </a:solidFill>
                        <a:latin typeface="Cambria Math" panose="02040503050406030204" pitchFamily="18" charset="0"/>
                      </a:rPr>
                      <m:t>,</m:t>
                    </m:r>
                  </m:oMath>
                </a14:m>
                <a:endParaRPr lang="en-US" sz="2000" dirty="0">
                  <a:solidFill>
                    <a:schemeClr val="bg1"/>
                  </a:solidFill>
                </a:endParaRPr>
              </a:p>
              <a:p>
                <a:pPr marL="0" lvl="1">
                  <a:spcAft>
                    <a:spcPts val="500"/>
                  </a:spcAft>
                </a:pPr>
                <a14:m>
                  <m:oMath xmlns:m="http://schemas.openxmlformats.org/officeDocument/2006/math">
                    <m:sSup>
                      <m:sSupPr>
                        <m:ctrlPr>
                          <a:rPr lang="en-US" sz="2000" i="1">
                            <a:solidFill>
                              <a:schemeClr val="bg1"/>
                            </a:solidFill>
                            <a:latin typeface="Cambria Math" panose="02040503050406030204" pitchFamily="18" charset="0"/>
                          </a:rPr>
                        </m:ctrlPr>
                      </m:sSupPr>
                      <m:e>
                        <m:r>
                          <a:rPr lang="en-US" sz="2000" b="0" i="1">
                            <a:solidFill>
                              <a:schemeClr val="bg1"/>
                            </a:solidFill>
                            <a:latin typeface="Cambria Math" panose="02040503050406030204" pitchFamily="18" charset="0"/>
                          </a:rPr>
                          <m:t>𝑢</m:t>
                        </m:r>
                      </m:e>
                      <m:sup>
                        <m:r>
                          <a:rPr lang="en-US" sz="2000" b="0" i="1">
                            <a:solidFill>
                              <a:schemeClr val="bg1"/>
                            </a:solidFill>
                            <a:latin typeface="Cambria Math" panose="02040503050406030204" pitchFamily="18" charset="0"/>
                          </a:rPr>
                          <m:t>′′</m:t>
                        </m:r>
                      </m:sup>
                    </m:sSup>
                    <m:r>
                      <a:rPr lang="en-US" sz="2000" b="0" i="1">
                        <a:solidFill>
                          <a:schemeClr val="bg1"/>
                        </a:solidFill>
                        <a:latin typeface="Cambria Math" panose="02040503050406030204" pitchFamily="18" charset="0"/>
                      </a:rPr>
                      <m:t>=2.</m:t>
                    </m:r>
                  </m:oMath>
                </a14:m>
                <a:endParaRPr lang="en-US" sz="2000" dirty="0">
                  <a:solidFill>
                    <a:schemeClr val="bg1"/>
                  </a:solidFill>
                </a:endParaRPr>
              </a:p>
              <a:p>
                <a:pPr lvl="1">
                  <a:spcBef>
                    <a:spcPts val="0"/>
                  </a:spcBef>
                  <a:spcAft>
                    <a:spcPts val="500"/>
                  </a:spcAft>
                </a:pPr>
                <a:r>
                  <a:rPr lang="en-US" sz="2000" dirty="0">
                    <a:solidFill>
                      <a:schemeClr val="bg1"/>
                    </a:solidFill>
                  </a:rPr>
                  <a:t>The AP coefficient is</a:t>
                </a:r>
              </a:p>
              <a:p>
                <a:pPr marL="0" lvl="1">
                  <a:spcAft>
                    <a:spcPts val="500"/>
                  </a:spcAft>
                </a:pPr>
                <a14:m>
                  <m:oMath xmlns:m="http://schemas.openxmlformats.org/officeDocument/2006/math">
                    <m:r>
                      <a:rPr lang="en-US" sz="2000" b="0" i="1">
                        <a:solidFill>
                          <a:schemeClr val="bg1"/>
                        </a:solidFill>
                        <a:latin typeface="Cambria Math" panose="02040503050406030204" pitchFamily="18" charset="0"/>
                      </a:rPr>
                      <m:t>𝐴𝑃</m:t>
                    </m:r>
                    <m:r>
                      <a:rPr lang="en-US" sz="2000" b="0" i="1">
                        <a:solidFill>
                          <a:schemeClr val="bg1"/>
                        </a:solidFill>
                        <a:latin typeface="Cambria Math" panose="02040503050406030204" pitchFamily="18" charset="0"/>
                      </a:rPr>
                      <m:t>=−</m:t>
                    </m:r>
                    <m:f>
                      <m:fPr>
                        <m:ctrlPr>
                          <a:rPr lang="en-US" sz="2000" b="0" i="1">
                            <a:solidFill>
                              <a:schemeClr val="bg1"/>
                            </a:solidFill>
                            <a:latin typeface="Cambria Math" panose="02040503050406030204" pitchFamily="18" charset="0"/>
                          </a:rPr>
                        </m:ctrlPr>
                      </m:fPr>
                      <m:num>
                        <m:sSup>
                          <m:sSupPr>
                            <m:ctrlPr>
                              <a:rPr lang="en-US" sz="2000" b="0" i="1">
                                <a:solidFill>
                                  <a:schemeClr val="bg1"/>
                                </a:solidFill>
                                <a:latin typeface="Cambria Math" panose="02040503050406030204" pitchFamily="18" charset="0"/>
                              </a:rPr>
                            </m:ctrlPr>
                          </m:sSupPr>
                          <m:e>
                            <m:r>
                              <a:rPr lang="en-US" sz="2000" b="0" i="1">
                                <a:solidFill>
                                  <a:schemeClr val="bg1"/>
                                </a:solidFill>
                                <a:latin typeface="Cambria Math" panose="02040503050406030204" pitchFamily="18" charset="0"/>
                              </a:rPr>
                              <m:t>𝑢</m:t>
                            </m:r>
                          </m:e>
                          <m:sup>
                            <m:r>
                              <a:rPr lang="en-US" sz="2000" b="0" i="1">
                                <a:solidFill>
                                  <a:schemeClr val="bg1"/>
                                </a:solidFill>
                                <a:latin typeface="Cambria Math" panose="02040503050406030204" pitchFamily="18" charset="0"/>
                              </a:rPr>
                              <m:t>′′</m:t>
                            </m:r>
                          </m:sup>
                        </m:sSup>
                      </m:num>
                      <m:den>
                        <m:sSup>
                          <m:sSupPr>
                            <m:ctrlPr>
                              <a:rPr lang="en-US" sz="2000" b="0" i="1">
                                <a:solidFill>
                                  <a:schemeClr val="bg1"/>
                                </a:solidFill>
                                <a:latin typeface="Cambria Math" panose="02040503050406030204" pitchFamily="18" charset="0"/>
                              </a:rPr>
                            </m:ctrlPr>
                          </m:sSupPr>
                          <m:e>
                            <m:r>
                              <a:rPr lang="en-US" sz="2000" b="0" i="1">
                                <a:solidFill>
                                  <a:schemeClr val="bg1"/>
                                </a:solidFill>
                                <a:latin typeface="Cambria Math" panose="02040503050406030204" pitchFamily="18" charset="0"/>
                              </a:rPr>
                              <m:t>𝑢</m:t>
                            </m:r>
                          </m:e>
                          <m:sup>
                            <m:r>
                              <a:rPr lang="en-US" sz="2000" b="0" i="1">
                                <a:solidFill>
                                  <a:schemeClr val="bg1"/>
                                </a:solidFill>
                                <a:latin typeface="Cambria Math" panose="02040503050406030204" pitchFamily="18" charset="0"/>
                              </a:rPr>
                              <m:t>′</m:t>
                            </m:r>
                          </m:sup>
                        </m:sSup>
                      </m:den>
                    </m:f>
                    <m:r>
                      <a:rPr lang="en-US" sz="2000" b="0" i="1">
                        <a:solidFill>
                          <a:schemeClr val="bg1"/>
                        </a:solidFill>
                        <a:latin typeface="Cambria Math" panose="02040503050406030204" pitchFamily="18" charset="0"/>
                      </a:rPr>
                      <m:t>=−</m:t>
                    </m:r>
                    <m:f>
                      <m:fPr>
                        <m:ctrlPr>
                          <a:rPr lang="en-US" sz="2000" b="0" i="1">
                            <a:solidFill>
                              <a:schemeClr val="bg1"/>
                            </a:solidFill>
                            <a:latin typeface="Cambria Math" panose="02040503050406030204" pitchFamily="18" charset="0"/>
                          </a:rPr>
                        </m:ctrlPr>
                      </m:fPr>
                      <m:num>
                        <m:r>
                          <a:rPr lang="en-US" sz="2000" b="0" i="1">
                            <a:solidFill>
                              <a:schemeClr val="bg1"/>
                            </a:solidFill>
                            <a:latin typeface="Cambria Math" panose="02040503050406030204" pitchFamily="18" charset="0"/>
                          </a:rPr>
                          <m:t>2</m:t>
                        </m:r>
                      </m:num>
                      <m:den>
                        <m:r>
                          <a:rPr lang="en-US" sz="2000" b="0" i="1">
                            <a:solidFill>
                              <a:schemeClr val="bg1"/>
                            </a:solidFill>
                            <a:latin typeface="Cambria Math" panose="02040503050406030204" pitchFamily="18" charset="0"/>
                          </a:rPr>
                          <m:t>2</m:t>
                        </m:r>
                        <m:r>
                          <a:rPr lang="en-US" sz="2000" b="0" i="1">
                            <a:solidFill>
                              <a:schemeClr val="bg1"/>
                            </a:solidFill>
                            <a:latin typeface="Cambria Math" panose="02040503050406030204" pitchFamily="18" charset="0"/>
                          </a:rPr>
                          <m:t>𝐼</m:t>
                        </m:r>
                      </m:den>
                    </m:f>
                    <m:r>
                      <a:rPr lang="en-US" sz="2000" b="0" i="1">
                        <a:solidFill>
                          <a:schemeClr val="bg1"/>
                        </a:solidFill>
                        <a:latin typeface="Cambria Math" panose="02040503050406030204" pitchFamily="18" charset="0"/>
                      </a:rPr>
                      <m:t>=−</m:t>
                    </m:r>
                    <m:f>
                      <m:fPr>
                        <m:ctrlPr>
                          <a:rPr lang="en-US" sz="2000" b="0" i="1">
                            <a:solidFill>
                              <a:schemeClr val="bg1"/>
                            </a:solidFill>
                            <a:latin typeface="Cambria Math" panose="02040503050406030204" pitchFamily="18" charset="0"/>
                          </a:rPr>
                        </m:ctrlPr>
                      </m:fPr>
                      <m:num>
                        <m:r>
                          <a:rPr lang="en-US" sz="2000" b="0" i="1">
                            <a:solidFill>
                              <a:schemeClr val="bg1"/>
                            </a:solidFill>
                            <a:latin typeface="Cambria Math" panose="02040503050406030204" pitchFamily="18" charset="0"/>
                          </a:rPr>
                          <m:t>𝐼</m:t>
                        </m:r>
                      </m:num>
                      <m:den>
                        <m:r>
                          <a:rPr lang="en-US" sz="2000" b="0" i="1">
                            <a:solidFill>
                              <a:schemeClr val="bg1"/>
                            </a:solidFill>
                            <a:latin typeface="Cambria Math" panose="02040503050406030204" pitchFamily="18" charset="0"/>
                          </a:rPr>
                          <m:t>2</m:t>
                        </m:r>
                        <m:r>
                          <a:rPr lang="en-US" sz="2000" b="0" i="1">
                            <a:solidFill>
                              <a:schemeClr val="bg1"/>
                            </a:solidFill>
                            <a:latin typeface="Cambria Math" panose="02040503050406030204" pitchFamily="18" charset="0"/>
                          </a:rPr>
                          <m:t>𝐼</m:t>
                        </m:r>
                      </m:den>
                    </m:f>
                    <m:r>
                      <a:rPr lang="en-US" sz="2000" b="0" i="1">
                        <a:solidFill>
                          <a:schemeClr val="bg1"/>
                        </a:solidFill>
                        <a:latin typeface="Cambria Math" panose="02040503050406030204" pitchFamily="18" charset="0"/>
                      </a:rPr>
                      <m:t>&lt;0</m:t>
                    </m:r>
                    <m:r>
                      <a:rPr lang="en-US" sz="2000" i="1">
                        <a:solidFill>
                          <a:schemeClr val="bg1"/>
                        </a:solidFill>
                        <a:latin typeface="Cambria Math" panose="02040503050406030204" pitchFamily="18" charset="0"/>
                      </a:rPr>
                      <m:t>⟹</m:t>
                    </m:r>
                  </m:oMath>
                </a14:m>
                <a:r>
                  <a:rPr lang="en-US" sz="2000" dirty="0">
                    <a:solidFill>
                      <a:schemeClr val="bg1"/>
                    </a:solidFill>
                  </a:rPr>
                  <a:t> </a:t>
                </a:r>
                <a14:m>
                  <m:oMath xmlns:m="http://schemas.openxmlformats.org/officeDocument/2006/math">
                    <m:r>
                      <m:rPr>
                        <m:nor/>
                      </m:rPr>
                      <a:rPr lang="en-US" sz="2000">
                        <a:solidFill>
                          <a:schemeClr val="bg1"/>
                        </a:solidFill>
                      </a:rPr>
                      <m:t>Negative</m:t>
                    </m:r>
                    <m:r>
                      <m:rPr>
                        <m:nor/>
                      </m:rPr>
                      <a:rPr lang="en-US" sz="2000">
                        <a:solidFill>
                          <a:schemeClr val="bg1"/>
                        </a:solidFill>
                      </a:rPr>
                      <m:t> </m:t>
                    </m:r>
                    <m:r>
                      <m:rPr>
                        <m:nor/>
                      </m:rPr>
                      <a:rPr lang="en-US" sz="2000">
                        <a:solidFill>
                          <a:schemeClr val="bg1"/>
                        </a:solidFill>
                      </a:rPr>
                      <m:t>risk</m:t>
                    </m:r>
                    <m:r>
                      <m:rPr>
                        <m:nor/>
                      </m:rPr>
                      <a:rPr lang="en-US" sz="2000">
                        <a:solidFill>
                          <a:schemeClr val="bg1"/>
                        </a:solidFill>
                      </a:rPr>
                      <m:t> </m:t>
                    </m:r>
                    <m:r>
                      <m:rPr>
                        <m:nor/>
                      </m:rPr>
                      <a:rPr lang="en-US" sz="2000">
                        <a:solidFill>
                          <a:schemeClr val="bg1"/>
                        </a:solidFill>
                      </a:rPr>
                      <m:t>aversion</m:t>
                    </m:r>
                    <m:r>
                      <m:rPr>
                        <m:nor/>
                      </m:rPr>
                      <a:rPr lang="en-US" sz="2000">
                        <a:solidFill>
                          <a:schemeClr val="bg1"/>
                        </a:solidFill>
                      </a:rPr>
                      <m:t>.</m:t>
                    </m:r>
                  </m:oMath>
                </a14:m>
                <a:endParaRPr lang="en-US" sz="2000" dirty="0">
                  <a:solidFill>
                    <a:schemeClr val="bg1"/>
                  </a:solidFill>
                </a:endParaRPr>
              </a:p>
              <a:p>
                <a:pPr marL="685800" lvl="2">
                  <a:spcBef>
                    <a:spcPts val="1000"/>
                  </a:spcBef>
                </a:pPr>
                <a:r>
                  <a:rPr lang="en-US" dirty="0">
                    <a:solidFill>
                      <a:schemeClr val="bg1"/>
                    </a:solidFill>
                  </a:rPr>
                  <a:t>A risk-neutral individual from example 6.5, with utility function </a:t>
                </a:r>
                <a14:m>
                  <m:oMath xmlns:m="http://schemas.openxmlformats.org/officeDocument/2006/math">
                    <m:r>
                      <a:rPr lang="en-US" b="0" i="1">
                        <a:solidFill>
                          <a:schemeClr val="bg1"/>
                        </a:solidFill>
                        <a:latin typeface="Cambria Math" panose="02040503050406030204" pitchFamily="18" charset="0"/>
                      </a:rPr>
                      <m:t>𝑢</m:t>
                    </m:r>
                    <m:d>
                      <m:dPr>
                        <m:ctrlPr>
                          <a:rPr lang="en-US" b="0" i="1">
                            <a:solidFill>
                              <a:schemeClr val="bg1"/>
                            </a:solidFill>
                            <a:latin typeface="Cambria Math" panose="02040503050406030204" pitchFamily="18" charset="0"/>
                          </a:rPr>
                        </m:ctrlPr>
                      </m:dPr>
                      <m:e>
                        <m:r>
                          <a:rPr lang="en-US" b="0" i="1">
                            <a:solidFill>
                              <a:schemeClr val="bg1"/>
                            </a:solidFill>
                            <a:latin typeface="Cambria Math" panose="02040503050406030204" pitchFamily="18" charset="0"/>
                          </a:rPr>
                          <m:t>𝐼</m:t>
                        </m:r>
                      </m:e>
                    </m:d>
                    <m:r>
                      <a:rPr lang="en-US" b="0" i="1">
                        <a:solidFill>
                          <a:schemeClr val="bg1"/>
                        </a:solidFill>
                        <a:latin typeface="Cambria Math" panose="02040503050406030204" pitchFamily="18" charset="0"/>
                      </a:rPr>
                      <m:t>=</m:t>
                    </m:r>
                    <m:r>
                      <a:rPr lang="en-US" b="0" i="1">
                        <a:solidFill>
                          <a:schemeClr val="bg1"/>
                        </a:solidFill>
                        <a:latin typeface="Cambria Math" panose="02040503050406030204" pitchFamily="18" charset="0"/>
                      </a:rPr>
                      <m:t>𝑎</m:t>
                    </m:r>
                    <m:r>
                      <a:rPr lang="en-US" b="0" i="1">
                        <a:solidFill>
                          <a:schemeClr val="bg1"/>
                        </a:solidFill>
                        <a:latin typeface="Cambria Math" panose="02040503050406030204" pitchFamily="18" charset="0"/>
                      </a:rPr>
                      <m:t>+</m:t>
                    </m:r>
                    <m:r>
                      <a:rPr lang="en-US" b="0" i="1">
                        <a:solidFill>
                          <a:schemeClr val="bg1"/>
                        </a:solidFill>
                        <a:latin typeface="Cambria Math" panose="02040503050406030204" pitchFamily="18" charset="0"/>
                      </a:rPr>
                      <m:t>𝑏𝐼</m:t>
                    </m:r>
                  </m:oMath>
                </a14:m>
                <a:r>
                  <a:rPr lang="en-US" dirty="0">
                    <a:solidFill>
                      <a:schemeClr val="bg1"/>
                    </a:solidFill>
                  </a:rPr>
                  <a:t>, has</a:t>
                </a:r>
              </a:p>
              <a:p>
                <a:pPr marL="0" lvl="2">
                  <a:spcAft>
                    <a:spcPts val="500"/>
                  </a:spcAft>
                </a:pPr>
                <a14:m>
                  <m:oMath xmlns:m="http://schemas.openxmlformats.org/officeDocument/2006/math">
                    <m:r>
                      <a:rPr lang="en-US" i="1">
                        <a:solidFill>
                          <a:schemeClr val="bg1"/>
                        </a:solidFill>
                        <a:latin typeface="Cambria Math" panose="02040503050406030204" pitchFamily="18" charset="0"/>
                      </a:rPr>
                      <m:t>𝐴𝑃</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𝑢</m:t>
                            </m:r>
                          </m:e>
                          <m:sup>
                            <m:r>
                              <a:rPr lang="en-US" i="1">
                                <a:solidFill>
                                  <a:schemeClr val="bg1"/>
                                </a:solidFill>
                                <a:latin typeface="Cambria Math" panose="02040503050406030204" pitchFamily="18" charset="0"/>
                              </a:rPr>
                              <m:t>′′</m:t>
                            </m:r>
                          </m:sup>
                        </m:sSup>
                      </m:num>
                      <m:den>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𝑢</m:t>
                            </m:r>
                          </m:e>
                          <m:sup>
                            <m:r>
                              <a:rPr lang="en-US" i="1">
                                <a:solidFill>
                                  <a:schemeClr val="bg1"/>
                                </a:solidFill>
                                <a:latin typeface="Cambria Math" panose="02040503050406030204" pitchFamily="18" charset="0"/>
                              </a:rPr>
                              <m:t>′</m:t>
                            </m:r>
                          </m:sup>
                        </m:sSup>
                      </m:den>
                    </m:f>
                    <m:r>
                      <a:rPr lang="en-US" b="0" i="1">
                        <a:solidFill>
                          <a:schemeClr val="bg1"/>
                        </a:solidFill>
                        <a:latin typeface="Cambria Math" panose="02040503050406030204" pitchFamily="18" charset="0"/>
                      </a:rPr>
                      <m:t>=</m:t>
                    </m:r>
                    <m:f>
                      <m:fPr>
                        <m:ctrlPr>
                          <a:rPr lang="en-US" b="0" i="1">
                            <a:solidFill>
                              <a:schemeClr val="bg1"/>
                            </a:solidFill>
                            <a:latin typeface="Cambria Math" panose="02040503050406030204" pitchFamily="18" charset="0"/>
                          </a:rPr>
                        </m:ctrlPr>
                      </m:fPr>
                      <m:num>
                        <m:r>
                          <a:rPr lang="en-US" b="0" i="1">
                            <a:solidFill>
                              <a:schemeClr val="bg1"/>
                            </a:solidFill>
                            <a:latin typeface="Cambria Math" panose="02040503050406030204" pitchFamily="18" charset="0"/>
                          </a:rPr>
                          <m:t>0</m:t>
                        </m:r>
                      </m:num>
                      <m:den>
                        <m:r>
                          <a:rPr lang="en-US" b="0" i="1">
                            <a:solidFill>
                              <a:schemeClr val="bg1"/>
                            </a:solidFill>
                            <a:latin typeface="Cambria Math" panose="02040503050406030204" pitchFamily="18" charset="0"/>
                          </a:rPr>
                          <m:t>𝑏</m:t>
                        </m:r>
                      </m:den>
                    </m:f>
                    <m:r>
                      <a:rPr lang="en-US" b="0" i="1">
                        <a:solidFill>
                          <a:schemeClr val="bg1"/>
                        </a:solidFill>
                        <a:latin typeface="Cambria Math" panose="02040503050406030204" pitchFamily="18" charset="0"/>
                      </a:rPr>
                      <m:t>=0</m:t>
                    </m:r>
                  </m:oMath>
                </a14:m>
                <a:r>
                  <a:rPr lang="en-US" dirty="0">
                    <a:solidFill>
                      <a:schemeClr val="bg1"/>
                    </a:solidFill>
                  </a:rPr>
                  <a:t>.</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681488" y="2398957"/>
                <a:ext cx="7660256" cy="3936058"/>
              </a:xfrm>
              <a:prstGeom prst="rect">
                <a:avLst/>
              </a:prstGeom>
              <a:blipFill>
                <a:blip r:embed="rId2"/>
                <a:stretch>
                  <a:fillRect l="-637" t="-2016" b="-1240"/>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2A17F1C3-D8CF-D841-A262-BC1128EB65E3}" type="slidenum">
              <a:rPr lang="en-US">
                <a:solidFill>
                  <a:schemeClr val="bg1">
                    <a:lumMod val="50000"/>
                  </a:schemeClr>
                </a:solidFill>
              </a:rPr>
              <a:pPr defTabSz="914400">
                <a:spcAft>
                  <a:spcPts val="600"/>
                </a:spcAft>
              </a:pPr>
              <a:t>44</a:t>
            </a:fld>
            <a:endParaRPr lang="en-US">
              <a:solidFill>
                <a:schemeClr val="bg1">
                  <a:lumMod val="50000"/>
                </a:schemeClr>
              </a:solidFill>
            </a:endParaRPr>
          </a:p>
        </p:txBody>
      </p:sp>
    </p:spTree>
    <p:extLst>
      <p:ext uri="{BB962C8B-B14F-4D97-AF65-F5344CB8AC3E}">
        <p14:creationId xmlns:p14="http://schemas.microsoft.com/office/powerpoint/2010/main" val="231813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24784" y="248038"/>
            <a:ext cx="5297791" cy="1159200"/>
          </a:xfrm>
        </p:spPr>
        <p:txBody>
          <a:bodyPr vert="horz" lIns="91440" tIns="45720" rIns="91440" bIns="45720" rtlCol="0" anchor="ctr">
            <a:normAutofit/>
          </a:bodyPr>
          <a:lstStyle/>
          <a:p>
            <a:r>
              <a:rPr lang="en-US" sz="3500" kern="1200">
                <a:solidFill>
                  <a:srgbClr val="FFFFFF"/>
                </a:solidFill>
                <a:latin typeface="+mj-lt"/>
                <a:ea typeface="+mj-ea"/>
                <a:cs typeface="+mj-cs"/>
              </a:rPr>
              <a:t>Summary of risk aversion measures</a:t>
            </a:r>
          </a:p>
        </p:txBody>
      </p:sp>
      <p:sp>
        <p:nvSpPr>
          <p:cNvPr id="3" name="TextBox 2">
            <a:extLst>
              <a:ext uri="{FF2B5EF4-FFF2-40B4-BE49-F238E27FC236}">
                <a16:creationId xmlns:a16="http://schemas.microsoft.com/office/drawing/2014/main" id="{EE65BE59-9BE7-CC4A-A533-EF1B8CE8EFBE}"/>
              </a:ext>
            </a:extLst>
          </p:cNvPr>
          <p:cNvSpPr txBox="1"/>
          <p:nvPr/>
        </p:nvSpPr>
        <p:spPr>
          <a:xfrm>
            <a:off x="6429374" y="390832"/>
            <a:ext cx="2425189" cy="873612"/>
          </a:xfrm>
          <a:prstGeom prst="rect">
            <a:avLst/>
          </a:prstGeom>
        </p:spPr>
        <p:txBody>
          <a:bodyPr vert="horz" lIns="91440" tIns="45720" rIns="91440" bIns="45720" rtlCol="0" anchor="ctr">
            <a:normAutofit/>
          </a:bodyPr>
          <a:lstStyle/>
          <a:p>
            <a:pPr defTabSz="914400">
              <a:lnSpc>
                <a:spcPct val="90000"/>
              </a:lnSpc>
              <a:spcBef>
                <a:spcPts val="1000"/>
              </a:spcBef>
            </a:pPr>
            <a:r>
              <a:rPr lang="en-US" sz="1700" kern="1200">
                <a:solidFill>
                  <a:srgbClr val="FFFFFF"/>
                </a:solidFill>
                <a:latin typeface="+mn-lt"/>
                <a:ea typeface="+mn-ea"/>
                <a:cs typeface="+mn-cs"/>
              </a:rPr>
              <a:t>Table 6.1</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45</a:t>
            </a:fld>
            <a:endParaRPr lang="en-US" sz="1000">
              <a:solidFill>
                <a:schemeClr val="tx1">
                  <a:lumMod val="50000"/>
                  <a:lumOff val="50000"/>
                </a:schemeClr>
              </a:solidFill>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79696494-BAEE-774F-B1A0-9A2511DC638B}"/>
                  </a:ext>
                </a:extLst>
              </p:cNvPr>
              <p:cNvGraphicFramePr>
                <a:graphicFrameLocks noGrp="1"/>
              </p:cNvGraphicFramePr>
              <p:nvPr>
                <p:extLst>
                  <p:ext uri="{D42A27DB-BD31-4B8C-83A1-F6EECF244321}">
                    <p14:modId xmlns:p14="http://schemas.microsoft.com/office/powerpoint/2010/main" val="1448432278"/>
                  </p:ext>
                </p:extLst>
              </p:nvPr>
            </p:nvGraphicFramePr>
            <p:xfrm>
              <a:off x="976698" y="1966293"/>
              <a:ext cx="7190603" cy="4452162"/>
            </p:xfrm>
            <a:graphic>
              <a:graphicData uri="http://schemas.openxmlformats.org/drawingml/2006/table">
                <a:tbl>
                  <a:tblPr firstRow="1" bandRow="1">
                    <a:tableStyleId>{5C22544A-7EE6-4342-B048-85BDC9FD1C3A}</a:tableStyleId>
                  </a:tblPr>
                  <a:tblGrid>
                    <a:gridCol w="2796248">
                      <a:extLst>
                        <a:ext uri="{9D8B030D-6E8A-4147-A177-3AD203B41FA5}">
                          <a16:colId xmlns:a16="http://schemas.microsoft.com/office/drawing/2014/main" val="1341641354"/>
                        </a:ext>
                      </a:extLst>
                    </a:gridCol>
                    <a:gridCol w="1637657">
                      <a:extLst>
                        <a:ext uri="{9D8B030D-6E8A-4147-A177-3AD203B41FA5}">
                          <a16:colId xmlns:a16="http://schemas.microsoft.com/office/drawing/2014/main" val="4010530307"/>
                        </a:ext>
                      </a:extLst>
                    </a:gridCol>
                    <a:gridCol w="1484662">
                      <a:extLst>
                        <a:ext uri="{9D8B030D-6E8A-4147-A177-3AD203B41FA5}">
                          <a16:colId xmlns:a16="http://schemas.microsoft.com/office/drawing/2014/main" val="4205395445"/>
                        </a:ext>
                      </a:extLst>
                    </a:gridCol>
                    <a:gridCol w="1272036">
                      <a:extLst>
                        <a:ext uri="{9D8B030D-6E8A-4147-A177-3AD203B41FA5}">
                          <a16:colId xmlns:a16="http://schemas.microsoft.com/office/drawing/2014/main" val="587284666"/>
                        </a:ext>
                      </a:extLst>
                    </a:gridCol>
                  </a:tblGrid>
                  <a:tr h="720426">
                    <a:tc>
                      <a:txBody>
                        <a:bodyPr/>
                        <a:lstStyle/>
                        <a:p>
                          <a:pPr algn="l">
                            <a:lnSpc>
                              <a:spcPct val="100000"/>
                            </a:lnSpc>
                          </a:pPr>
                          <a:endParaRPr lang="en-US" sz="1900" b="0">
                            <a:solidFill>
                              <a:schemeClr val="tx1"/>
                            </a:solidFill>
                          </a:endParaRP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Averse</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Lover</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Neutral</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5428789"/>
                      </a:ext>
                    </a:extLst>
                  </a:tr>
                  <a:tr h="428362">
                    <a:tc>
                      <a:txBody>
                        <a:bodyPr/>
                        <a:lstStyle/>
                        <a:p>
                          <a:pPr algn="l">
                            <a:lnSpc>
                              <a:spcPct val="100000"/>
                            </a:lnSpc>
                          </a:pPr>
                          <a:r>
                            <a:rPr lang="en-US" sz="1900" b="0">
                              <a:solidFill>
                                <a:schemeClr val="tx1"/>
                              </a:solidFill>
                            </a:rPr>
                            <a:t>Utility function</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Concave</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Convex</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Linear</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79380"/>
                      </a:ext>
                    </a:extLst>
                  </a:tr>
                  <a:tr h="713734">
                    <a:tc>
                      <a:txBody>
                        <a:bodyPr/>
                        <a:lstStyle/>
                        <a:p>
                          <a:pPr algn="l">
                            <a:lnSpc>
                              <a:spcPct val="100000"/>
                            </a:lnSpc>
                          </a:pPr>
                          <a14:m>
                            <m:oMath xmlns:m="http://schemas.openxmlformats.org/officeDocument/2006/math">
                              <m:r>
                                <a:rPr lang="en-US" sz="1900" b="0" i="1" dirty="0" smtClean="0">
                                  <a:solidFill>
                                    <a:schemeClr val="tx1"/>
                                  </a:solidFill>
                                  <a:latin typeface="Cambria Math" panose="02040503050406030204" pitchFamily="18" charset="0"/>
                                </a:rPr>
                                <m:t>𝑈</m:t>
                              </m:r>
                              <m:r>
                                <a:rPr lang="en-US" sz="1900" b="0" i="1" dirty="0" smtClean="0">
                                  <a:solidFill>
                                    <a:schemeClr val="tx1"/>
                                  </a:solidFill>
                                  <a:latin typeface="Cambria Math" panose="02040503050406030204" pitchFamily="18" charset="0"/>
                                </a:rPr>
                                <m:t>(</m:t>
                              </m:r>
                              <m:r>
                                <a:rPr lang="en-US" sz="1900" b="0" i="1" dirty="0" smtClean="0">
                                  <a:solidFill>
                                    <a:schemeClr val="tx1"/>
                                  </a:solidFill>
                                  <a:latin typeface="Cambria Math" panose="02040503050406030204" pitchFamily="18" charset="0"/>
                                </a:rPr>
                                <m:t>𝐸𝑉</m:t>
                              </m:r>
                              <m:r>
                                <a:rPr lang="en-US" sz="1900" b="0" i="1" dirty="0" smtClean="0">
                                  <a:solidFill>
                                    <a:schemeClr val="tx1"/>
                                  </a:solidFill>
                                  <a:latin typeface="Cambria Math" panose="02040503050406030204" pitchFamily="18" charset="0"/>
                                </a:rPr>
                                <m:t>) </m:t>
                              </m:r>
                            </m:oMath>
                          </a14:m>
                          <a:r>
                            <a:rPr lang="en-US" sz="1900" b="0">
                              <a:solidFill>
                                <a:schemeClr val="tx1"/>
                              </a:solidFill>
                            </a:rPr>
                            <a:t>vs. </a:t>
                          </a:r>
                          <a14:m>
                            <m:oMath xmlns:m="http://schemas.openxmlformats.org/officeDocument/2006/math">
                              <m:r>
                                <a:rPr lang="en-US" sz="1900" b="0" i="1" dirty="0" smtClean="0">
                                  <a:solidFill>
                                    <a:schemeClr val="tx1"/>
                                  </a:solidFill>
                                  <a:latin typeface="Cambria Math" panose="02040503050406030204" pitchFamily="18" charset="0"/>
                                </a:rPr>
                                <m:t>𝐸𝑈</m:t>
                              </m:r>
                            </m:oMath>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𝑢</m:t>
                                </m:r>
                                <m:d>
                                  <m:dPr>
                                    <m:ctrlPr>
                                      <a:rPr lang="en-US" sz="1900" b="0" i="1" smtClean="0">
                                        <a:solidFill>
                                          <a:schemeClr val="tx1"/>
                                        </a:solidFill>
                                        <a:latin typeface="Cambria Math" panose="02040503050406030204" pitchFamily="18" charset="0"/>
                                      </a:rPr>
                                    </m:ctrlPr>
                                  </m:dPr>
                                  <m:e>
                                    <m:r>
                                      <a:rPr lang="en-US" sz="1900" b="0" i="1" smtClean="0">
                                        <a:solidFill>
                                          <a:schemeClr val="tx1"/>
                                        </a:solidFill>
                                        <a:latin typeface="Cambria Math" panose="02040503050406030204" pitchFamily="18" charset="0"/>
                                      </a:rPr>
                                      <m:t>𝐸𝑉</m:t>
                                    </m:r>
                                  </m:e>
                                </m:d>
                                <m:r>
                                  <a:rPr lang="en-US" sz="1900" b="0" i="1" smtClean="0">
                                    <a:solidFill>
                                      <a:schemeClr val="tx1"/>
                                    </a:solidFill>
                                    <a:latin typeface="Cambria Math" panose="02040503050406030204" pitchFamily="18" charset="0"/>
                                  </a:rPr>
                                  <m:t>&gt;</m:t>
                                </m:r>
                                <m:r>
                                  <a:rPr lang="en-US" sz="1900" b="0" i="1" smtClean="0">
                                    <a:solidFill>
                                      <a:schemeClr val="tx1"/>
                                    </a:solidFill>
                                    <a:latin typeface="Cambria Math" panose="02040503050406030204" pitchFamily="18" charset="0"/>
                                  </a:rPr>
                                  <m:t>𝐸𝑈</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𝑢</m:t>
                                </m:r>
                                <m:d>
                                  <m:dPr>
                                    <m:ctrlPr>
                                      <a:rPr lang="en-US" sz="1900" b="0" i="1" smtClean="0">
                                        <a:solidFill>
                                          <a:schemeClr val="tx1"/>
                                        </a:solidFill>
                                        <a:latin typeface="Cambria Math" panose="02040503050406030204" pitchFamily="18" charset="0"/>
                                      </a:rPr>
                                    </m:ctrlPr>
                                  </m:dPr>
                                  <m:e>
                                    <m:r>
                                      <a:rPr lang="en-US" sz="1900" b="0" i="1" smtClean="0">
                                        <a:solidFill>
                                          <a:schemeClr val="tx1"/>
                                        </a:solidFill>
                                        <a:latin typeface="Cambria Math" panose="02040503050406030204" pitchFamily="18" charset="0"/>
                                      </a:rPr>
                                      <m:t>𝐸𝑉</m:t>
                                    </m:r>
                                  </m:e>
                                </m:d>
                                <m:r>
                                  <a:rPr lang="en-US" sz="1900" b="0" i="1" smtClean="0">
                                    <a:solidFill>
                                      <a:schemeClr val="tx1"/>
                                    </a:solidFill>
                                    <a:latin typeface="Cambria Math" panose="02040503050406030204" pitchFamily="18" charset="0"/>
                                  </a:rPr>
                                  <m:t>&lt;</m:t>
                                </m:r>
                                <m:r>
                                  <a:rPr lang="en-US" sz="1900" b="0" i="1" smtClean="0">
                                    <a:solidFill>
                                      <a:schemeClr val="tx1"/>
                                    </a:solidFill>
                                    <a:latin typeface="Cambria Math" panose="02040503050406030204" pitchFamily="18" charset="0"/>
                                  </a:rPr>
                                  <m:t>𝐸𝑈</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𝑢</m:t>
                                </m:r>
                                <m:d>
                                  <m:dPr>
                                    <m:ctrlPr>
                                      <a:rPr lang="en-US" sz="1900" b="0" i="1" smtClean="0">
                                        <a:solidFill>
                                          <a:schemeClr val="tx1"/>
                                        </a:solidFill>
                                        <a:latin typeface="Cambria Math" panose="02040503050406030204" pitchFamily="18" charset="0"/>
                                      </a:rPr>
                                    </m:ctrlPr>
                                  </m:dPr>
                                  <m:e>
                                    <m:r>
                                      <a:rPr lang="en-US" sz="1900" b="0" i="1" smtClean="0">
                                        <a:solidFill>
                                          <a:schemeClr val="tx1"/>
                                        </a:solidFill>
                                        <a:latin typeface="Cambria Math" panose="02040503050406030204" pitchFamily="18" charset="0"/>
                                      </a:rPr>
                                      <m:t>𝐸𝑉</m:t>
                                    </m:r>
                                  </m:e>
                                </m:d>
                                <m:r>
                                  <a:rPr lang="en-US" sz="1900" b="0" i="1" smtClean="0">
                                    <a:solidFill>
                                      <a:schemeClr val="tx1"/>
                                    </a:solidFill>
                                    <a:latin typeface="Cambria Math" panose="02040503050406030204" pitchFamily="18" charset="0"/>
                                  </a:rPr>
                                  <m:t>=</m:t>
                                </m:r>
                                <m:r>
                                  <a:rPr lang="en-US" sz="1900" b="0" i="1" smtClean="0">
                                    <a:solidFill>
                                      <a:schemeClr val="tx1"/>
                                    </a:solidFill>
                                    <a:latin typeface="Cambria Math" panose="02040503050406030204" pitchFamily="18" charset="0"/>
                                  </a:rPr>
                                  <m:t>𝐸𝑈</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5695367"/>
                      </a:ext>
                    </a:extLst>
                  </a:tr>
                  <a:tr h="428362">
                    <a:tc>
                      <a:txBody>
                        <a:bodyPr/>
                        <a:lstStyle/>
                        <a:p>
                          <a:pPr algn="l">
                            <a:lnSpc>
                              <a:spcPct val="100000"/>
                            </a:lnSpc>
                          </a:pPr>
                          <a:r>
                            <a:rPr lang="en-US" sz="1900" b="0">
                              <a:solidFill>
                                <a:schemeClr val="tx1"/>
                              </a:solidFill>
                            </a:rPr>
                            <a:t>Risk Premium, </a:t>
                          </a:r>
                          <a14:m>
                            <m:oMath xmlns:m="http://schemas.openxmlformats.org/officeDocument/2006/math">
                              <m:r>
                                <a:rPr lang="en-US" sz="1900" b="0" i="1" dirty="0" smtClean="0">
                                  <a:solidFill>
                                    <a:schemeClr val="tx1"/>
                                  </a:solidFill>
                                  <a:latin typeface="Cambria Math" panose="02040503050406030204" pitchFamily="18" charset="0"/>
                                </a:rPr>
                                <m:t>𝑅𝑃</m:t>
                              </m:r>
                            </m:oMath>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0</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9640843"/>
                      </a:ext>
                    </a:extLst>
                  </a:tr>
                  <a:tr h="720426">
                    <a:tc>
                      <a:txBody>
                        <a:bodyPr/>
                        <a:lstStyle/>
                        <a:p>
                          <a:pPr algn="l">
                            <a:lnSpc>
                              <a:spcPct val="100000"/>
                            </a:lnSpc>
                          </a:pPr>
                          <a:r>
                            <a:rPr lang="en-US" sz="1900" b="0">
                              <a:solidFill>
                                <a:schemeClr val="tx1"/>
                              </a:solidFill>
                            </a:rPr>
                            <a:t>Certainty Equivalent, </a:t>
                          </a:r>
                          <a14:m>
                            <m:oMath xmlns:m="http://schemas.openxmlformats.org/officeDocument/2006/math">
                              <m:r>
                                <a:rPr lang="en-US" sz="1900" b="0" i="1" dirty="0" smtClean="0">
                                  <a:solidFill>
                                    <a:schemeClr val="tx1"/>
                                  </a:solidFill>
                                  <a:latin typeface="Cambria Math" panose="02040503050406030204" pitchFamily="18" charset="0"/>
                                </a:rPr>
                                <m:t>𝐶𝐸</m:t>
                              </m:r>
                            </m:oMath>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𝐶𝐸</m:t>
                                </m:r>
                                <m:r>
                                  <a:rPr lang="en-US" sz="1900" b="0" i="1" smtClean="0">
                                    <a:solidFill>
                                      <a:schemeClr val="tx1"/>
                                    </a:solidFill>
                                    <a:latin typeface="Cambria Math" panose="02040503050406030204" pitchFamily="18" charset="0"/>
                                  </a:rPr>
                                  <m:t>&lt;</m:t>
                                </m:r>
                                <m:r>
                                  <a:rPr lang="en-US" sz="1900" b="0" i="1" smtClean="0">
                                    <a:solidFill>
                                      <a:schemeClr val="tx1"/>
                                    </a:solidFill>
                                    <a:latin typeface="Cambria Math" panose="02040503050406030204" pitchFamily="18" charset="0"/>
                                  </a:rPr>
                                  <m:t>𝐸𝑉</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𝐶𝐸</m:t>
                                </m:r>
                                <m:r>
                                  <a:rPr lang="en-US" sz="1900" b="0" i="1" smtClean="0">
                                    <a:solidFill>
                                      <a:schemeClr val="tx1"/>
                                    </a:solidFill>
                                    <a:latin typeface="Cambria Math" panose="02040503050406030204" pitchFamily="18" charset="0"/>
                                  </a:rPr>
                                  <m:t>&gt;</m:t>
                                </m:r>
                                <m:r>
                                  <a:rPr lang="en-US" sz="1900" b="0" i="1" smtClean="0">
                                    <a:solidFill>
                                      <a:schemeClr val="tx1"/>
                                    </a:solidFill>
                                    <a:latin typeface="Cambria Math" panose="02040503050406030204" pitchFamily="18" charset="0"/>
                                  </a:rPr>
                                  <m:t>𝐸𝑉</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𝐶𝐸</m:t>
                                </m:r>
                                <m:r>
                                  <a:rPr lang="en-US" sz="1900" b="0" i="1" smtClean="0">
                                    <a:solidFill>
                                      <a:schemeClr val="tx1"/>
                                    </a:solidFill>
                                    <a:latin typeface="Cambria Math" panose="02040503050406030204" pitchFamily="18" charset="0"/>
                                  </a:rPr>
                                  <m:t>=</m:t>
                                </m:r>
                                <m:r>
                                  <a:rPr lang="en-US" sz="1900" b="0" i="1" smtClean="0">
                                    <a:solidFill>
                                      <a:schemeClr val="tx1"/>
                                    </a:solidFill>
                                    <a:latin typeface="Cambria Math" panose="02040503050406030204" pitchFamily="18" charset="0"/>
                                  </a:rPr>
                                  <m:t>𝐸𝑉</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7718208"/>
                      </a:ext>
                    </a:extLst>
                  </a:tr>
                  <a:tr h="720426">
                    <a:tc>
                      <a:txBody>
                        <a:bodyPr/>
                        <a:lstStyle/>
                        <a:p>
                          <a:pPr algn="l">
                            <a:lnSpc>
                              <a:spcPct val="100000"/>
                            </a:lnSpc>
                          </a:pPr>
                          <a:r>
                            <a:rPr lang="en-US" sz="1900" b="0">
                              <a:solidFill>
                                <a:schemeClr val="tx1"/>
                              </a:solidFill>
                            </a:rPr>
                            <a:t>Arrow-Pratt coefficient, </a:t>
                          </a:r>
                          <a14:m>
                            <m:oMath xmlns:m="http://schemas.openxmlformats.org/officeDocument/2006/math">
                              <m:r>
                                <a:rPr lang="en-US" sz="1900" b="0" i="1" dirty="0" smtClean="0">
                                  <a:solidFill>
                                    <a:schemeClr val="tx1"/>
                                  </a:solidFill>
                                  <a:latin typeface="Cambria Math" panose="02040503050406030204" pitchFamily="18" charset="0"/>
                                </a:rPr>
                                <m:t>𝐴𝑃</m:t>
                              </m:r>
                            </m:oMath>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𝐴𝑃</m:t>
                                </m:r>
                                <m:r>
                                  <a:rPr lang="en-US" sz="1900" b="0" i="1" smtClean="0">
                                    <a:solidFill>
                                      <a:schemeClr val="tx1"/>
                                    </a:solidFill>
                                    <a:latin typeface="Cambria Math" panose="02040503050406030204" pitchFamily="18" charset="0"/>
                                  </a:rPr>
                                  <m:t>&gt;0</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𝐴𝑃</m:t>
                                </m:r>
                                <m:r>
                                  <a:rPr lang="en-US" sz="1900" b="0" i="1" smtClean="0">
                                    <a:solidFill>
                                      <a:schemeClr val="tx1"/>
                                    </a:solidFill>
                                    <a:latin typeface="Cambria Math" panose="02040503050406030204" pitchFamily="18" charset="0"/>
                                  </a:rPr>
                                  <m:t>&lt;0</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900" b="0" i="1" smtClean="0">
                                    <a:solidFill>
                                      <a:schemeClr val="tx1"/>
                                    </a:solidFill>
                                    <a:latin typeface="Cambria Math" panose="02040503050406030204" pitchFamily="18" charset="0"/>
                                  </a:rPr>
                                  <m:t>𝐴𝑃</m:t>
                                </m:r>
                                <m:r>
                                  <a:rPr lang="en-US" sz="1900" b="0" i="1" smtClean="0">
                                    <a:solidFill>
                                      <a:schemeClr val="tx1"/>
                                    </a:solidFill>
                                    <a:latin typeface="Cambria Math" panose="02040503050406030204" pitchFamily="18" charset="0"/>
                                  </a:rPr>
                                  <m:t>=0</m:t>
                                </m:r>
                              </m:oMath>
                            </m:oMathPara>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3094423"/>
                      </a:ext>
                    </a:extLst>
                  </a:tr>
                  <a:tr h="720426">
                    <a:tc>
                      <a:txBody>
                        <a:bodyPr/>
                        <a:lstStyle/>
                        <a:p>
                          <a:pPr algn="l">
                            <a:lnSpc>
                              <a:spcPct val="100000"/>
                            </a:lnSpc>
                          </a:pPr>
                          <a:r>
                            <a:rPr lang="en-US" sz="1900" b="0">
                              <a:solidFill>
                                <a:schemeClr val="tx1"/>
                              </a:solidFill>
                            </a:rPr>
                            <a:t>Exponent </a:t>
                          </a:r>
                          <a14:m>
                            <m:oMath xmlns:m="http://schemas.openxmlformats.org/officeDocument/2006/math">
                              <m:r>
                                <a:rPr lang="en-US" sz="1900" b="0" i="1" smtClean="0">
                                  <a:solidFill>
                                    <a:schemeClr val="tx1"/>
                                  </a:solidFill>
                                  <a:latin typeface="Cambria Math" panose="02040503050406030204" pitchFamily="18" charset="0"/>
                                  <a:ea typeface="Cambria Math" panose="02040503050406030204" pitchFamily="18" charset="0"/>
                                </a:rPr>
                                <m:t>𝛾</m:t>
                              </m:r>
                            </m:oMath>
                          </a14:m>
                          <a:r>
                            <a:rPr lang="en-US" sz="1900" b="0">
                              <a:solidFill>
                                <a:schemeClr val="tx1"/>
                              </a:solidFill>
                            </a:rPr>
                            <a:t> in </a:t>
                          </a:r>
                          <a14:m>
                            <m:oMath xmlns:m="http://schemas.openxmlformats.org/officeDocument/2006/math">
                              <m:r>
                                <a:rPr lang="en-US" sz="1900" b="0" i="1" dirty="0" smtClean="0">
                                  <a:solidFill>
                                    <a:schemeClr val="tx1"/>
                                  </a:solidFill>
                                  <a:latin typeface="Cambria Math" panose="02040503050406030204" pitchFamily="18" charset="0"/>
                                </a:rPr>
                                <m:t>𝑢</m:t>
                              </m:r>
                              <m:d>
                                <m:dPr>
                                  <m:ctrlPr>
                                    <a:rPr lang="en-US" sz="1900" b="0" i="1" dirty="0" smtClean="0">
                                      <a:solidFill>
                                        <a:schemeClr val="tx1"/>
                                      </a:solidFill>
                                      <a:latin typeface="Cambria Math" panose="02040503050406030204" pitchFamily="18" charset="0"/>
                                    </a:rPr>
                                  </m:ctrlPr>
                                </m:dPr>
                                <m:e>
                                  <m:r>
                                    <a:rPr lang="en-US" sz="1900" b="0" i="1" dirty="0" smtClean="0">
                                      <a:solidFill>
                                        <a:schemeClr val="tx1"/>
                                      </a:solidFill>
                                      <a:latin typeface="Cambria Math" panose="02040503050406030204" pitchFamily="18" charset="0"/>
                                    </a:rPr>
                                    <m:t>𝐼</m:t>
                                  </m:r>
                                </m:e>
                              </m:d>
                              <m:r>
                                <a:rPr lang="en-US" sz="1900" b="0" i="1" dirty="0" smtClean="0">
                                  <a:solidFill>
                                    <a:schemeClr val="tx1"/>
                                  </a:solidFill>
                                  <a:latin typeface="Cambria Math" panose="02040503050406030204" pitchFamily="18" charset="0"/>
                                </a:rPr>
                                <m:t>=</m:t>
                              </m:r>
                              <m:r>
                                <a:rPr lang="en-US" sz="1900" b="0" i="1" dirty="0" smtClean="0">
                                  <a:solidFill>
                                    <a:schemeClr val="tx1"/>
                                  </a:solidFill>
                                  <a:latin typeface="Cambria Math" panose="02040503050406030204" pitchFamily="18" charset="0"/>
                                </a:rPr>
                                <m:t>𝑎</m:t>
                              </m:r>
                              <m:r>
                                <a:rPr lang="en-US" sz="1900" b="0" i="1" dirty="0" smtClean="0">
                                  <a:solidFill>
                                    <a:schemeClr val="tx1"/>
                                  </a:solidFill>
                                  <a:latin typeface="Cambria Math" panose="02040503050406030204" pitchFamily="18" charset="0"/>
                                </a:rPr>
                                <m:t>+</m:t>
                              </m:r>
                              <m:r>
                                <a:rPr lang="en-US" sz="1900" b="0" i="1" dirty="0" smtClean="0">
                                  <a:solidFill>
                                    <a:schemeClr val="tx1"/>
                                  </a:solidFill>
                                  <a:latin typeface="Cambria Math" panose="02040503050406030204" pitchFamily="18" charset="0"/>
                                </a:rPr>
                                <m:t>𝑏</m:t>
                              </m:r>
                              <m:sSup>
                                <m:sSupPr>
                                  <m:ctrlPr>
                                    <a:rPr lang="en-US" sz="1900" b="0" i="1" dirty="0" smtClean="0">
                                      <a:solidFill>
                                        <a:schemeClr val="tx1"/>
                                      </a:solidFill>
                                      <a:latin typeface="Cambria Math" panose="02040503050406030204" pitchFamily="18" charset="0"/>
                                    </a:rPr>
                                  </m:ctrlPr>
                                </m:sSupPr>
                                <m:e>
                                  <m:r>
                                    <a:rPr lang="en-US" sz="1900" b="0" i="1" dirty="0" smtClean="0">
                                      <a:solidFill>
                                        <a:schemeClr val="tx1"/>
                                      </a:solidFill>
                                      <a:latin typeface="Cambria Math" panose="02040503050406030204" pitchFamily="18" charset="0"/>
                                    </a:rPr>
                                    <m:t>𝐼</m:t>
                                  </m:r>
                                </m:e>
                                <m:sup>
                                  <m:r>
                                    <a:rPr lang="en-US" sz="1900" b="0" i="1" dirty="0" smtClean="0">
                                      <a:solidFill>
                                        <a:schemeClr val="tx1"/>
                                      </a:solidFill>
                                      <a:latin typeface="Cambria Math" panose="02040503050406030204" pitchFamily="18" charset="0"/>
                                      <a:ea typeface="Cambria Math" panose="02040503050406030204" pitchFamily="18" charset="0"/>
                                    </a:rPr>
                                    <m:t>𝛾</m:t>
                                  </m:r>
                                </m:sup>
                              </m:sSup>
                            </m:oMath>
                          </a14:m>
                          <a:endParaRPr lang="en-US" sz="1900" b="0">
                            <a:solidFill>
                              <a:schemeClr val="tx1"/>
                            </a:solidFill>
                          </a:endParaRP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Between 0 and 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Larger than 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1426310"/>
                      </a:ext>
                    </a:extLst>
                  </a:tr>
                </a:tbl>
              </a:graphicData>
            </a:graphic>
          </p:graphicFrame>
        </mc:Choice>
        <mc:Fallback xmlns="">
          <p:graphicFrame>
            <p:nvGraphicFramePr>
              <p:cNvPr id="7" name="Table 6">
                <a:extLst>
                  <a:ext uri="{FF2B5EF4-FFF2-40B4-BE49-F238E27FC236}">
                    <a16:creationId xmlns:a16="http://schemas.microsoft.com/office/drawing/2014/main" id="{79696494-BAEE-774F-B1A0-9A2511DC638B}"/>
                  </a:ext>
                </a:extLst>
              </p:cNvPr>
              <p:cNvGraphicFramePr>
                <a:graphicFrameLocks noGrp="1"/>
              </p:cNvGraphicFramePr>
              <p:nvPr>
                <p:extLst>
                  <p:ext uri="{D42A27DB-BD31-4B8C-83A1-F6EECF244321}">
                    <p14:modId xmlns:p14="http://schemas.microsoft.com/office/powerpoint/2010/main" val="1448432278"/>
                  </p:ext>
                </p:extLst>
              </p:nvPr>
            </p:nvGraphicFramePr>
            <p:xfrm>
              <a:off x="976698" y="1966293"/>
              <a:ext cx="7190603" cy="4452162"/>
            </p:xfrm>
            <a:graphic>
              <a:graphicData uri="http://schemas.openxmlformats.org/drawingml/2006/table">
                <a:tbl>
                  <a:tblPr firstRow="1" bandRow="1">
                    <a:tableStyleId>{5C22544A-7EE6-4342-B048-85BDC9FD1C3A}</a:tableStyleId>
                  </a:tblPr>
                  <a:tblGrid>
                    <a:gridCol w="2796248">
                      <a:extLst>
                        <a:ext uri="{9D8B030D-6E8A-4147-A177-3AD203B41FA5}">
                          <a16:colId xmlns:a16="http://schemas.microsoft.com/office/drawing/2014/main" val="1341641354"/>
                        </a:ext>
                      </a:extLst>
                    </a:gridCol>
                    <a:gridCol w="1637657">
                      <a:extLst>
                        <a:ext uri="{9D8B030D-6E8A-4147-A177-3AD203B41FA5}">
                          <a16:colId xmlns:a16="http://schemas.microsoft.com/office/drawing/2014/main" val="4010530307"/>
                        </a:ext>
                      </a:extLst>
                    </a:gridCol>
                    <a:gridCol w="1484662">
                      <a:extLst>
                        <a:ext uri="{9D8B030D-6E8A-4147-A177-3AD203B41FA5}">
                          <a16:colId xmlns:a16="http://schemas.microsoft.com/office/drawing/2014/main" val="4205395445"/>
                        </a:ext>
                      </a:extLst>
                    </a:gridCol>
                    <a:gridCol w="1272036">
                      <a:extLst>
                        <a:ext uri="{9D8B030D-6E8A-4147-A177-3AD203B41FA5}">
                          <a16:colId xmlns:a16="http://schemas.microsoft.com/office/drawing/2014/main" val="587284666"/>
                        </a:ext>
                      </a:extLst>
                    </a:gridCol>
                  </a:tblGrid>
                  <a:tr h="720426">
                    <a:tc>
                      <a:txBody>
                        <a:bodyPr/>
                        <a:lstStyle/>
                        <a:p>
                          <a:pPr algn="l">
                            <a:lnSpc>
                              <a:spcPct val="100000"/>
                            </a:lnSpc>
                          </a:pPr>
                          <a:endParaRPr lang="en-US" sz="1900" b="0">
                            <a:solidFill>
                              <a:schemeClr val="tx1"/>
                            </a:solidFill>
                          </a:endParaRP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Averse</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Lover</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900" b="0">
                              <a:solidFill>
                                <a:schemeClr val="tx1"/>
                              </a:solidFill>
                            </a:rPr>
                            <a:t>Risk Neutral</a:t>
                          </a:r>
                        </a:p>
                      </a:txBody>
                      <a:tcPr marL="97355" marR="97355" marT="48677" marB="4867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5428789"/>
                      </a:ext>
                    </a:extLst>
                  </a:tr>
                  <a:tr h="428362">
                    <a:tc>
                      <a:txBody>
                        <a:bodyPr/>
                        <a:lstStyle/>
                        <a:p>
                          <a:pPr algn="l">
                            <a:lnSpc>
                              <a:spcPct val="100000"/>
                            </a:lnSpc>
                          </a:pPr>
                          <a:r>
                            <a:rPr lang="en-US" sz="1900" b="0">
                              <a:solidFill>
                                <a:schemeClr val="tx1"/>
                              </a:solidFill>
                            </a:rPr>
                            <a:t>Utility function</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Concave</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Convex</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Linear</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79380"/>
                      </a:ext>
                    </a:extLst>
                  </a:tr>
                  <a:tr h="713734">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218" t="-162393" r="-157516" b="-37521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171004" t="-162393" r="-168773" b="-37521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300000" t="-162393" r="-86831" b="-37521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65072" t="-162393" r="-957" b="-375214"/>
                          </a:stretch>
                        </a:blipFill>
                      </a:tcPr>
                    </a:tc>
                    <a:extLst>
                      <a:ext uri="{0D108BD9-81ED-4DB2-BD59-A6C34878D82A}">
                        <a16:rowId xmlns:a16="http://schemas.microsoft.com/office/drawing/2014/main" val="2915695367"/>
                      </a:ext>
                    </a:extLst>
                  </a:tr>
                  <a:tr h="428362">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218" t="-438571" r="-157516" b="-527143"/>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171004" t="-438571" r="-168773" b="-527143"/>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300000" t="-438571" r="-86831" b="-527143"/>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65072" t="-438571" r="-957" b="-527143"/>
                          </a:stretch>
                        </a:blipFill>
                      </a:tcPr>
                    </a:tc>
                    <a:extLst>
                      <a:ext uri="{0D108BD9-81ED-4DB2-BD59-A6C34878D82A}">
                        <a16:rowId xmlns:a16="http://schemas.microsoft.com/office/drawing/2014/main" val="3329640843"/>
                      </a:ext>
                    </a:extLst>
                  </a:tr>
                  <a:tr h="720426">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218" t="-319492" r="-157516" b="-212712"/>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171004" t="-319492" r="-168773" b="-212712"/>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300000" t="-319492" r="-86831" b="-212712"/>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65072" t="-319492" r="-957" b="-212712"/>
                          </a:stretch>
                        </a:blipFill>
                      </a:tcPr>
                    </a:tc>
                    <a:extLst>
                      <a:ext uri="{0D108BD9-81ED-4DB2-BD59-A6C34878D82A}">
                        <a16:rowId xmlns:a16="http://schemas.microsoft.com/office/drawing/2014/main" val="2577718208"/>
                      </a:ext>
                    </a:extLst>
                  </a:tr>
                  <a:tr h="720426">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218" t="-415966" r="-157516" b="-11092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171004" t="-415966" r="-168773" b="-11092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300000" t="-415966" r="-86831" b="-110924"/>
                          </a:stretch>
                        </a:blipFill>
                      </a:tcPr>
                    </a:tc>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
                          <a:stretch>
                            <a:fillRect l="-465072" t="-415966" r="-957" b="-110924"/>
                          </a:stretch>
                        </a:blipFill>
                      </a:tcPr>
                    </a:tc>
                    <a:extLst>
                      <a:ext uri="{0D108BD9-81ED-4DB2-BD59-A6C34878D82A}">
                        <a16:rowId xmlns:a16="http://schemas.microsoft.com/office/drawing/2014/main" val="4153094423"/>
                      </a:ext>
                    </a:extLst>
                  </a:tr>
                  <a:tr h="720426">
                    <a:tc>
                      <a:txBody>
                        <a:bodyPr/>
                        <a:lstStyle/>
                        <a:p>
                          <a:endParaRPr lang="en-US"/>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218" t="-520339" r="-157516" b="-11864"/>
                          </a:stretch>
                        </a:blipFill>
                      </a:tcPr>
                    </a:tc>
                    <a:tc>
                      <a:txBody>
                        <a:bodyPr/>
                        <a:lstStyle/>
                        <a:p>
                          <a:pPr algn="ctr">
                            <a:lnSpc>
                              <a:spcPct val="100000"/>
                            </a:lnSpc>
                          </a:pPr>
                          <a:r>
                            <a:rPr lang="en-US" sz="1900" b="0">
                              <a:solidFill>
                                <a:schemeClr val="tx1"/>
                              </a:solidFill>
                            </a:rPr>
                            <a:t>Between 0 and 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Larger than 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900" b="0">
                              <a:solidFill>
                                <a:schemeClr val="tx1"/>
                              </a:solidFill>
                            </a:rPr>
                            <a:t>1</a:t>
                          </a:r>
                        </a:p>
                      </a:txBody>
                      <a:tcPr marL="97355" marR="97355" marT="48677" marB="486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1426310"/>
                      </a:ext>
                    </a:extLst>
                  </a:tr>
                </a:tbl>
              </a:graphicData>
            </a:graphic>
          </p:graphicFrame>
        </mc:Fallback>
      </mc:AlternateContent>
    </p:spTree>
    <p:extLst>
      <p:ext uri="{BB962C8B-B14F-4D97-AF65-F5344CB8AC3E}">
        <p14:creationId xmlns:p14="http://schemas.microsoft.com/office/powerpoint/2010/main" val="2054536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3C48B49-6135-48B6-AC0F-97E5D8D1F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997324" y="1146412"/>
            <a:ext cx="6760761" cy="2402006"/>
          </a:xfrm>
        </p:spPr>
        <p:txBody>
          <a:bodyPr vert="horz" lIns="91440" tIns="45720" rIns="91440" bIns="45720" rtlCol="0" anchor="b">
            <a:normAutofit/>
          </a:bodyPr>
          <a:lstStyle/>
          <a:p>
            <a:r>
              <a:rPr lang="en-US" sz="4200" b="1" kern="1200">
                <a:solidFill>
                  <a:schemeClr val="tx1"/>
                </a:solidFill>
                <a:latin typeface="+mj-lt"/>
                <a:ea typeface="+mj-ea"/>
                <a:cs typeface="+mj-cs"/>
              </a:rPr>
              <a:t>A Look at Behavioral Economics–</a:t>
            </a:r>
            <a:br>
              <a:rPr lang="en-US" sz="4200" b="1" kern="1200">
                <a:solidFill>
                  <a:schemeClr val="tx1"/>
                </a:solidFill>
                <a:latin typeface="+mj-lt"/>
                <a:ea typeface="+mj-ea"/>
                <a:cs typeface="+mj-cs"/>
              </a:rPr>
            </a:br>
            <a:r>
              <a:rPr lang="en-US" sz="4200" b="1" kern="1200">
                <a:solidFill>
                  <a:schemeClr val="tx1"/>
                </a:solidFill>
                <a:latin typeface="+mj-lt"/>
                <a:ea typeface="+mj-ea"/>
                <a:cs typeface="+mj-cs"/>
              </a:rPr>
              <a:t>Nonexpected Utility</a:t>
            </a:r>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4374554"/>
            <a:ext cx="9144005" cy="2483444"/>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105491" y="4374554"/>
            <a:ext cx="3038508"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56AC18-FB41-4977-8B0C-F5082335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379429"/>
            <a:ext cx="9143988"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 y="4380927"/>
            <a:ext cx="9144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a:xfrm>
            <a:off x="8778240" y="6446837"/>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rgbClr val="FFFFFF"/>
                </a:solidFill>
              </a:rPr>
              <a:pPr defTabSz="914400">
                <a:spcAft>
                  <a:spcPts val="600"/>
                </a:spcAft>
              </a:pPr>
              <a:t>46</a:t>
            </a:fld>
            <a:endParaRPr lang="en-US" sz="1000">
              <a:solidFill>
                <a:srgbClr val="FFFFFF"/>
              </a:solidFill>
            </a:endParaRPr>
          </a:p>
        </p:txBody>
      </p:sp>
    </p:spTree>
    <p:extLst>
      <p:ext uri="{BB962C8B-B14F-4D97-AF65-F5344CB8AC3E}">
        <p14:creationId xmlns:p14="http://schemas.microsoft.com/office/powerpoint/2010/main" val="2586800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1028697" y="348865"/>
            <a:ext cx="7533018" cy="877729"/>
          </a:xfrm>
        </p:spPr>
        <p:txBody>
          <a:bodyPr vert="horz" lIns="91440" tIns="45720" rIns="91440" bIns="45720" rtlCol="0" anchor="ctr">
            <a:normAutofit/>
          </a:bodyPr>
          <a:lstStyle/>
          <a:p>
            <a:r>
              <a:rPr lang="en-US" sz="3500" kern="1200">
                <a:solidFill>
                  <a:srgbClr val="FFFFFF"/>
                </a:solidFill>
                <a:latin typeface="+mj-lt"/>
                <a:ea typeface="+mj-ea"/>
                <a:cs typeface="+mj-cs"/>
              </a:rPr>
              <a:t>Nonexpected Utility</a:t>
            </a:r>
          </a:p>
        </p:txBody>
      </p:sp>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8778240" y="6455664"/>
            <a:ext cx="336042" cy="365125"/>
          </a:xfrm>
        </p:spPr>
        <p:txBody>
          <a:bodyPr vert="horz" lIns="91440" tIns="45720" rIns="91440" bIns="45720" rtlCol="0" anchor="ctr">
            <a:normAutofit/>
          </a:bodyPr>
          <a:lstStyle/>
          <a:p>
            <a:pPr defTabSz="914400">
              <a:spcAft>
                <a:spcPts val="600"/>
              </a:spcAft>
            </a:pPr>
            <a:fld id="{2A17F1C3-D8CF-D841-A262-BC1128EB65E3}" type="slidenum">
              <a:rPr lang="en-US" sz="1000">
                <a:solidFill>
                  <a:schemeClr val="tx1">
                    <a:lumMod val="50000"/>
                    <a:lumOff val="50000"/>
                  </a:schemeClr>
                </a:solidFill>
              </a:rPr>
              <a:pPr defTabSz="914400">
                <a:spcAft>
                  <a:spcPts val="600"/>
                </a:spcAft>
              </a:pPr>
              <a:t>47</a:t>
            </a:fld>
            <a:endParaRPr lang="en-US" sz="1000">
              <a:solidFill>
                <a:schemeClr val="tx1">
                  <a:lumMod val="50000"/>
                  <a:lumOff val="50000"/>
                </a:schemeClr>
              </a:solidFill>
            </a:endParaRPr>
          </a:p>
        </p:txBody>
      </p:sp>
      <p:graphicFrame>
        <p:nvGraphicFramePr>
          <p:cNvPr id="10" name="Content Placeholder 2">
            <a:extLst>
              <a:ext uri="{FF2B5EF4-FFF2-40B4-BE49-F238E27FC236}">
                <a16:creationId xmlns:a16="http://schemas.microsoft.com/office/drawing/2014/main" id="{841F128A-5249-61D0-9192-4D45B365AFA4}"/>
              </a:ext>
            </a:extLst>
          </p:cNvPr>
          <p:cNvGraphicFramePr/>
          <p:nvPr>
            <p:extLst>
              <p:ext uri="{D42A27DB-BD31-4B8C-83A1-F6EECF244321}">
                <p14:modId xmlns:p14="http://schemas.microsoft.com/office/powerpoint/2010/main" val="672271666"/>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9680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15125" y="1153572"/>
            <a:ext cx="2400300" cy="4461163"/>
          </a:xfrm>
        </p:spPr>
        <p:txBody>
          <a:bodyPr vert="horz" lIns="91440" tIns="45720" rIns="91440" bIns="45720" rtlCol="0" anchor="ctr">
            <a:normAutofit/>
          </a:bodyPr>
          <a:lstStyle/>
          <a:p>
            <a:r>
              <a:rPr lang="en-US" sz="3100" kern="1200">
                <a:solidFill>
                  <a:srgbClr val="FFFFFF"/>
                </a:solidFill>
                <a:latin typeface="+mj-lt"/>
                <a:ea typeface="+mj-ea"/>
                <a:cs typeface="+mj-cs"/>
              </a:rPr>
              <a:t>Nonexpected Utility</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3125454" y="591344"/>
                <a:ext cx="5389895" cy="576500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1800" i="1" dirty="0"/>
                  <a:t>Example 6.9: The certainty effect.</a:t>
                </a:r>
              </a:p>
              <a:p>
                <a:pPr lvl="1"/>
                <a:r>
                  <a:rPr lang="en-US" sz="1800" dirty="0"/>
                  <a:t>Kahneman and Tversky (1979) asked experimental participants to consider what decision they would make in 2 choices:</a:t>
                </a:r>
              </a:p>
              <a:p>
                <a:pPr lvl="2"/>
                <a:r>
                  <a:rPr lang="en-US" sz="1800" i="1" dirty="0"/>
                  <a:t>Choice 1</a:t>
                </a:r>
                <a:r>
                  <a:rPr lang="en-US" sz="1800" dirty="0"/>
                  <a:t>:</a:t>
                </a:r>
              </a:p>
              <a:p>
                <a:pPr marL="1714500" lvl="3"/>
                <a:r>
                  <a:rPr lang="en-US" dirty="0"/>
                  <a:t>Lottery </a:t>
                </a:r>
                <a14:m>
                  <m:oMath xmlns:m="http://schemas.openxmlformats.org/officeDocument/2006/math">
                    <m:r>
                      <a:rPr lang="en-US" i="1">
                        <a:latin typeface="Cambria Math" panose="02040503050406030204" pitchFamily="18" charset="0"/>
                      </a:rPr>
                      <m:t>𝐴</m:t>
                    </m:r>
                  </m:oMath>
                </a14:m>
                <a:r>
                  <a:rPr lang="en-US" dirty="0"/>
                  <a:t>: Receive </a:t>
                </a:r>
                <a14:m>
                  <m:oMath xmlns:m="http://schemas.openxmlformats.org/officeDocument/2006/math">
                    <m:r>
                      <a:rPr lang="en-US" i="1">
                        <a:latin typeface="Cambria Math" panose="02040503050406030204" pitchFamily="18" charset="0"/>
                      </a:rPr>
                      <m:t>$3,000 </m:t>
                    </m:r>
                  </m:oMath>
                </a14:m>
                <a:r>
                  <a:rPr lang="en-US" dirty="0"/>
                  <a:t>with certainty.</a:t>
                </a:r>
              </a:p>
              <a:p>
                <a:pPr marL="1714500" lvl="3"/>
                <a:r>
                  <a:rPr lang="en-US" dirty="0"/>
                  <a:t>Lottery </a:t>
                </a:r>
                <a14:m>
                  <m:oMath xmlns:m="http://schemas.openxmlformats.org/officeDocument/2006/math">
                    <m:r>
                      <a:rPr lang="en-US" i="1">
                        <a:latin typeface="Cambria Math" panose="02040503050406030204" pitchFamily="18" charset="0"/>
                      </a:rPr>
                      <m:t>𝐵</m:t>
                    </m:r>
                  </m:oMath>
                </a14:m>
                <a:r>
                  <a:rPr lang="en-US" dirty="0"/>
                  <a:t>: Receive $4,000 with probability </a:t>
                </a:r>
                <a14:m>
                  <m:oMath xmlns:m="http://schemas.openxmlformats.org/officeDocument/2006/math">
                    <m:r>
                      <a:rPr lang="en-US" i="1">
                        <a:latin typeface="Cambria Math" panose="02040503050406030204" pitchFamily="18" charset="0"/>
                      </a:rPr>
                      <m:t>0.8 </m:t>
                    </m:r>
                  </m:oMath>
                </a14:m>
                <a:r>
                  <a:rPr lang="en-US" dirty="0"/>
                  <a:t>and </a:t>
                </a:r>
                <a14:m>
                  <m:oMath xmlns:m="http://schemas.openxmlformats.org/officeDocument/2006/math">
                    <m:r>
                      <a:rPr lang="en-US" i="1">
                        <a:latin typeface="Cambria Math" panose="02040503050406030204" pitchFamily="18" charset="0"/>
                      </a:rPr>
                      <m:t>$0 </m:t>
                    </m:r>
                  </m:oMath>
                </a14:m>
                <a:r>
                  <a:rPr lang="en-US" dirty="0"/>
                  <a:t>with probability </a:t>
                </a:r>
                <a14:m>
                  <m:oMath xmlns:m="http://schemas.openxmlformats.org/officeDocument/2006/math">
                    <m:r>
                      <a:rPr lang="en-US" i="1">
                        <a:latin typeface="Cambria Math" panose="02040503050406030204" pitchFamily="18" charset="0"/>
                      </a:rPr>
                      <m:t>0.2</m:t>
                    </m:r>
                  </m:oMath>
                </a14:m>
                <a:r>
                  <a:rPr lang="en-US" dirty="0"/>
                  <a:t>.</a:t>
                </a:r>
              </a:p>
              <a:p>
                <a:pPr lvl="2"/>
                <a:r>
                  <a:rPr lang="en-US" sz="1800" i="1" dirty="0"/>
                  <a:t>Choice 2:</a:t>
                </a:r>
              </a:p>
              <a:p>
                <a:pPr marL="1714500" lvl="3"/>
                <a:r>
                  <a:rPr lang="en-US" dirty="0"/>
                  <a:t>Lottery </a:t>
                </a:r>
                <a14:m>
                  <m:oMath xmlns:m="http://schemas.openxmlformats.org/officeDocument/2006/math">
                    <m:r>
                      <a:rPr lang="en-US" i="1">
                        <a:latin typeface="Cambria Math" panose="02040503050406030204" pitchFamily="18" charset="0"/>
                      </a:rPr>
                      <m:t>𝐶</m:t>
                    </m:r>
                  </m:oMath>
                </a14:m>
                <a:r>
                  <a:rPr lang="en-US" dirty="0"/>
                  <a:t>: Receive </a:t>
                </a:r>
                <a14:m>
                  <m:oMath xmlns:m="http://schemas.openxmlformats.org/officeDocument/2006/math">
                    <m:r>
                      <a:rPr lang="en-US" i="1">
                        <a:latin typeface="Cambria Math" panose="02040503050406030204" pitchFamily="18" charset="0"/>
                      </a:rPr>
                      <m:t>$3,000 </m:t>
                    </m:r>
                  </m:oMath>
                </a14:m>
                <a:r>
                  <a:rPr lang="en-US" dirty="0"/>
                  <a:t>with probability </a:t>
                </a:r>
                <a14:m>
                  <m:oMath xmlns:m="http://schemas.openxmlformats.org/officeDocument/2006/math">
                    <m:r>
                      <a:rPr lang="en-US" i="1">
                        <a:latin typeface="Cambria Math" panose="02040503050406030204" pitchFamily="18" charset="0"/>
                      </a:rPr>
                      <m:t>0.25</m:t>
                    </m:r>
                  </m:oMath>
                </a14:m>
                <a:r>
                  <a:rPr lang="en-US" dirty="0"/>
                  <a:t> and </a:t>
                </a:r>
                <a14:m>
                  <m:oMath xmlns:m="http://schemas.openxmlformats.org/officeDocument/2006/math">
                    <m:r>
                      <a:rPr lang="en-US" i="1">
                        <a:latin typeface="Cambria Math" panose="02040503050406030204" pitchFamily="18" charset="0"/>
                      </a:rPr>
                      <m:t>$0 </m:t>
                    </m:r>
                  </m:oMath>
                </a14:m>
                <a:r>
                  <a:rPr lang="en-US" dirty="0"/>
                  <a:t>with probability </a:t>
                </a:r>
                <a14:m>
                  <m:oMath xmlns:m="http://schemas.openxmlformats.org/officeDocument/2006/math">
                    <m:r>
                      <a:rPr lang="en-US" i="1">
                        <a:latin typeface="Cambria Math" panose="02040503050406030204" pitchFamily="18" charset="0"/>
                      </a:rPr>
                      <m:t>0.75</m:t>
                    </m:r>
                  </m:oMath>
                </a14:m>
                <a:r>
                  <a:rPr lang="en-US" dirty="0"/>
                  <a:t>.</a:t>
                </a:r>
              </a:p>
              <a:p>
                <a:pPr marL="1714500" lvl="3"/>
                <a:r>
                  <a:rPr lang="en-US" dirty="0"/>
                  <a:t>Lottery </a:t>
                </a:r>
                <a14:m>
                  <m:oMath xmlns:m="http://schemas.openxmlformats.org/officeDocument/2006/math">
                    <m:r>
                      <a:rPr lang="en-US" i="1">
                        <a:latin typeface="Cambria Math" panose="02040503050406030204" pitchFamily="18" charset="0"/>
                      </a:rPr>
                      <m:t>𝐷</m:t>
                    </m:r>
                  </m:oMath>
                </a14:m>
                <a:r>
                  <a:rPr lang="en-US" dirty="0"/>
                  <a:t>: Receive </a:t>
                </a:r>
                <a14:m>
                  <m:oMath xmlns:m="http://schemas.openxmlformats.org/officeDocument/2006/math">
                    <m:r>
                      <a:rPr lang="en-US" i="1">
                        <a:latin typeface="Cambria Math" panose="02040503050406030204" pitchFamily="18" charset="0"/>
                      </a:rPr>
                      <m:t>$4,000 </m:t>
                    </m:r>
                  </m:oMath>
                </a14:m>
                <a:r>
                  <a:rPr lang="en-US" dirty="0"/>
                  <a:t>with probability </a:t>
                </a:r>
                <a14:m>
                  <m:oMath xmlns:m="http://schemas.openxmlformats.org/officeDocument/2006/math">
                    <m:r>
                      <a:rPr lang="en-US" i="1">
                        <a:latin typeface="Cambria Math" panose="02040503050406030204" pitchFamily="18" charset="0"/>
                      </a:rPr>
                      <m:t>0.20</m:t>
                    </m:r>
                  </m:oMath>
                </a14:m>
                <a:r>
                  <a:rPr lang="en-US" dirty="0"/>
                  <a:t> and receive </a:t>
                </a:r>
                <a14:m>
                  <m:oMath xmlns:m="http://schemas.openxmlformats.org/officeDocument/2006/math">
                    <m:r>
                      <a:rPr lang="en-US" i="1">
                        <a:latin typeface="Cambria Math" panose="02040503050406030204" pitchFamily="18" charset="0"/>
                      </a:rPr>
                      <m:t>$0</m:t>
                    </m:r>
                  </m:oMath>
                </a14:m>
                <a:r>
                  <a:rPr lang="en-US" dirty="0"/>
                  <a:t> with probability </a:t>
                </a:r>
                <a14:m>
                  <m:oMath xmlns:m="http://schemas.openxmlformats.org/officeDocument/2006/math">
                    <m:r>
                      <a:rPr lang="en-US" i="1">
                        <a:latin typeface="Cambria Math" panose="02040503050406030204" pitchFamily="18" charset="0"/>
                      </a:rPr>
                      <m:t>0.8</m:t>
                    </m:r>
                  </m:oMath>
                </a14:m>
                <a:r>
                  <a:rPr lang="en-US" dirty="0"/>
                  <a:t>.</a:t>
                </a:r>
              </a:p>
              <a:p>
                <a:pPr lvl="1">
                  <a:spcAft>
                    <a:spcPts val="500"/>
                  </a:spcAft>
                </a:pPr>
                <a:r>
                  <a:rPr lang="en-US" sz="1800" dirty="0"/>
                  <a:t>Most participants preferred lottery </a:t>
                </a:r>
                <a14:m>
                  <m:oMath xmlns:m="http://schemas.openxmlformats.org/officeDocument/2006/math">
                    <m:r>
                      <a:rPr lang="en-US" sz="1800" i="1">
                        <a:latin typeface="Cambria Math" panose="02040503050406030204" pitchFamily="18" charset="0"/>
                      </a:rPr>
                      <m:t>𝐴</m:t>
                    </m:r>
                  </m:oMath>
                </a14:m>
                <a:r>
                  <a:rPr lang="en-US" sz="1800" dirty="0"/>
                  <a:t> over </a:t>
                </a:r>
                <a14:m>
                  <m:oMath xmlns:m="http://schemas.openxmlformats.org/officeDocument/2006/math">
                    <m:r>
                      <a:rPr lang="en-US" sz="1800" i="1">
                        <a:latin typeface="Cambria Math" panose="02040503050406030204" pitchFamily="18" charset="0"/>
                      </a:rPr>
                      <m:t>𝐵</m:t>
                    </m:r>
                  </m:oMath>
                </a14:m>
                <a:r>
                  <a:rPr lang="en-US" sz="1800" dirty="0"/>
                  <a:t> in Choice 1 and lottery </a:t>
                </a:r>
                <a14:m>
                  <m:oMath xmlns:m="http://schemas.openxmlformats.org/officeDocument/2006/math">
                    <m:r>
                      <a:rPr lang="en-US" sz="1800" i="1">
                        <a:latin typeface="Cambria Math" panose="02040503050406030204" pitchFamily="18" charset="0"/>
                      </a:rPr>
                      <m:t>𝐷</m:t>
                    </m:r>
                  </m:oMath>
                </a14:m>
                <a:r>
                  <a:rPr lang="en-US" sz="1800" dirty="0"/>
                  <a:t> over </a:t>
                </a:r>
                <a14:m>
                  <m:oMath xmlns:m="http://schemas.openxmlformats.org/officeDocument/2006/math">
                    <m:r>
                      <a:rPr lang="en-US" sz="1800" i="1">
                        <a:latin typeface="Cambria Math" panose="02040503050406030204" pitchFamily="18" charset="0"/>
                      </a:rPr>
                      <m:t>𝐶</m:t>
                    </m:r>
                  </m:oMath>
                </a14:m>
                <a:r>
                  <a:rPr lang="en-US" sz="1800" dirty="0"/>
                  <a:t> in Choice 2.</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3125454" y="591344"/>
                <a:ext cx="5389895" cy="5765006"/>
              </a:xfrm>
              <a:prstGeom prst="rect">
                <a:avLst/>
              </a:prstGeom>
              <a:blipFill>
                <a:blip r:embed="rId2"/>
                <a:stretch>
                  <a:fillRect l="-79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156173" y="6356350"/>
            <a:ext cx="1359176" cy="365125"/>
          </a:xfrm>
        </p:spPr>
        <p:txBody>
          <a:bodyPr vert="horz" lIns="91440" tIns="45720" rIns="91440" bIns="45720" rtlCol="0" anchor="ctr">
            <a:normAutofit/>
          </a:bodyPr>
          <a:lstStyle/>
          <a:p>
            <a:pPr defTabSz="914400">
              <a:spcAft>
                <a:spcPts val="600"/>
              </a:spcAft>
            </a:pPr>
            <a:fld id="{2A17F1C3-D8CF-D841-A262-BC1128EB65E3}" type="slidenum">
              <a:rPr lang="en-US" smtClean="0"/>
              <a:pPr defTabSz="914400">
                <a:spcAft>
                  <a:spcPts val="600"/>
                </a:spcAft>
              </a:pPr>
              <a:t>48</a:t>
            </a:fld>
            <a:endParaRPr lang="en-US"/>
          </a:p>
        </p:txBody>
      </p:sp>
    </p:spTree>
    <p:extLst>
      <p:ext uri="{BB962C8B-B14F-4D97-AF65-F5344CB8AC3E}">
        <p14:creationId xmlns:p14="http://schemas.microsoft.com/office/powerpoint/2010/main" val="762935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515125" y="1153572"/>
            <a:ext cx="2400300" cy="4461163"/>
          </a:xfrm>
        </p:spPr>
        <p:txBody>
          <a:bodyPr vert="horz" lIns="91440" tIns="45720" rIns="91440" bIns="45720" rtlCol="0" anchor="ctr">
            <a:normAutofit/>
          </a:bodyPr>
          <a:lstStyle/>
          <a:p>
            <a:r>
              <a:rPr lang="en-US" sz="3100" kern="1200">
                <a:solidFill>
                  <a:srgbClr val="FFFFFF"/>
                </a:solidFill>
                <a:latin typeface="+mj-lt"/>
                <a:ea typeface="+mj-ea"/>
                <a:cs typeface="+mj-cs"/>
              </a:rPr>
              <a:t>Nonexpected Utility</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3335481" y="591344"/>
                <a:ext cx="5179868" cy="55856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i="1"/>
                  <a:t>Example 6.9 </a:t>
                </a:r>
                <a:r>
                  <a:rPr lang="en-US"/>
                  <a:t>(continued):</a:t>
                </a:r>
              </a:p>
              <a:p>
                <a:pPr lvl="1">
                  <a:spcBef>
                    <a:spcPts val="1000"/>
                  </a:spcBef>
                  <a:spcAft>
                    <a:spcPts val="500"/>
                  </a:spcAft>
                </a:pPr>
                <a:r>
                  <a:rPr lang="en-US"/>
                  <a:t>However, these preferences are inconsistent with EU theory.</a:t>
                </a:r>
              </a:p>
              <a:p>
                <a:pPr lvl="1">
                  <a:spcBef>
                    <a:spcPts val="1500"/>
                  </a:spcBef>
                  <a:spcAft>
                    <a:spcPts val="1000"/>
                  </a:spcAft>
                </a:pPr>
                <a:r>
                  <a:rPr lang="en-US"/>
                  <a:t>An individual prefers lotter </a:t>
                </a:r>
                <a14:m>
                  <m:oMath xmlns:m="http://schemas.openxmlformats.org/officeDocument/2006/math">
                    <m:r>
                      <a:rPr lang="en-US" i="1">
                        <a:latin typeface="Cambria Math" panose="02040503050406030204" pitchFamily="18" charset="0"/>
                      </a:rPr>
                      <m:t>𝐴</m:t>
                    </m:r>
                  </m:oMath>
                </a14:m>
                <a:r>
                  <a:rPr lang="en-US"/>
                  <a:t> over </a:t>
                </a:r>
                <a14:m>
                  <m:oMath xmlns:m="http://schemas.openxmlformats.org/officeDocument/2006/math">
                    <m:r>
                      <a:rPr lang="en-US" i="1">
                        <a:latin typeface="Cambria Math" panose="02040503050406030204" pitchFamily="18" charset="0"/>
                      </a:rPr>
                      <m:t>𝐵</m:t>
                    </m:r>
                  </m:oMath>
                </a14:m>
                <a:r>
                  <a:rPr lang="en-US"/>
                  <a:t> in </a:t>
                </a:r>
                <a:r>
                  <a:rPr lang="en-US" i="1"/>
                  <a:t>Choice 1 </a:t>
                </a:r>
                <a:r>
                  <a:rPr lang="en-US"/>
                  <a:t>if and only if</a:t>
                </a:r>
              </a:p>
              <a:p>
                <a:pPr marL="0" lvl="2">
                  <a:spcAft>
                    <a:spcPts val="500"/>
                  </a:spcAft>
                </a:pPr>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$3,000</m:t>
                        </m:r>
                      </m:e>
                    </m:d>
                    <m:r>
                      <a:rPr lang="en-US" b="0" i="1" smtClean="0">
                        <a:latin typeface="Cambria Math" panose="02040503050406030204" pitchFamily="18" charset="0"/>
                      </a:rPr>
                      <m:t>&gt;0.8</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4,00</m:t>
                        </m:r>
                      </m:e>
                    </m:d>
                    <m:r>
                      <a:rPr lang="en-US" b="0" i="1" smtClean="0">
                        <a:latin typeface="Cambria Math" panose="02040503050406030204" pitchFamily="18" charset="0"/>
                      </a:rPr>
                      <m:t>+0.2</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oMath>
                </a14:m>
                <a:endParaRPr lang="en-US"/>
              </a:p>
              <a:p>
                <a:pPr lvl="1">
                  <a:spcBef>
                    <a:spcPts val="1500"/>
                  </a:spcBef>
                  <a:spcAft>
                    <a:spcPts val="1000"/>
                  </a:spcAft>
                </a:pPr>
                <a:r>
                  <a:rPr lang="en-US"/>
                  <a:t>An individual prefers lottery </a:t>
                </a:r>
                <a14:m>
                  <m:oMath xmlns:m="http://schemas.openxmlformats.org/officeDocument/2006/math">
                    <m:r>
                      <a:rPr lang="en-US" i="1">
                        <a:latin typeface="Cambria Math" panose="02040503050406030204" pitchFamily="18" charset="0"/>
                      </a:rPr>
                      <m:t>𝐷</m:t>
                    </m:r>
                  </m:oMath>
                </a14:m>
                <a:r>
                  <a:rPr lang="en-US"/>
                  <a:t> over </a:t>
                </a:r>
                <a14:m>
                  <m:oMath xmlns:m="http://schemas.openxmlformats.org/officeDocument/2006/math">
                    <m:r>
                      <a:rPr lang="en-US" i="1">
                        <a:latin typeface="Cambria Math" panose="02040503050406030204" pitchFamily="18" charset="0"/>
                      </a:rPr>
                      <m:t>𝐶</m:t>
                    </m:r>
                  </m:oMath>
                </a14:m>
                <a:r>
                  <a:rPr lang="en-US"/>
                  <a:t> in </a:t>
                </a:r>
                <a:r>
                  <a:rPr lang="en-US" i="1"/>
                  <a:t>Choice 2 </a:t>
                </a:r>
                <a:r>
                  <a:rPr lang="en-US"/>
                  <a:t>if and only if</a:t>
                </a:r>
              </a:p>
              <a:p>
                <a:pPr marL="0" lvl="2">
                  <a:spcAft>
                    <a:spcPts val="500"/>
                  </a:spcAft>
                </a:pPr>
                <a14:m>
                  <m:oMath xmlns:m="http://schemas.openxmlformats.org/officeDocument/2006/math">
                    <m:r>
                      <a:rPr lang="en-US" b="0" i="1" smtClean="0">
                        <a:latin typeface="Cambria Math" panose="02040503050406030204" pitchFamily="18" charset="0"/>
                      </a:rPr>
                      <m:t>0.2</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$4,000</m:t>
                        </m:r>
                      </m:e>
                    </m:d>
                    <m:r>
                      <a:rPr lang="en-US" b="0" i="1" smtClean="0">
                        <a:latin typeface="Cambria Math" panose="02040503050406030204" pitchFamily="18" charset="0"/>
                      </a:rPr>
                      <m:t>+0.8</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&gt;0.25</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$3,000</m:t>
                        </m:r>
                      </m:e>
                    </m:d>
                    <m:r>
                      <a:rPr lang="en-US" b="0" i="1" smtClean="0">
                        <a:latin typeface="Cambria Math" panose="02040503050406030204" pitchFamily="18" charset="0"/>
                      </a:rPr>
                      <m:t>+0.75</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oMath>
                </a14:m>
                <a:endParaRPr lang="en-US" b="0"/>
              </a:p>
              <a:p>
                <a:pPr marL="0" lvl="2">
                  <a:spcAft>
                    <a:spcPts val="500"/>
                  </a:spcAft>
                </a:pPr>
                <a14:m>
                  <m:oMath xmlns:m="http://schemas.openxmlformats.org/officeDocument/2006/math">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rPr>
                          <m:t>0.2</m:t>
                        </m:r>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$4,000</m:t>
                            </m:r>
                          </m:e>
                        </m:d>
                        <m:r>
                          <a:rPr lang="en-US" i="1">
                            <a:latin typeface="Cambria Math" panose="02040503050406030204" pitchFamily="18" charset="0"/>
                          </a:rPr>
                          <m:t>+0.8</m:t>
                        </m:r>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$0</m:t>
                            </m:r>
                          </m:e>
                        </m:d>
                        <m:r>
                          <a:rPr lang="en-US" b="0" i="1" smtClean="0">
                            <a:latin typeface="Cambria Math" panose="02040503050406030204" pitchFamily="18" charset="0"/>
                          </a:rPr>
                          <m:t>]</m:t>
                        </m:r>
                      </m:num>
                      <m:den>
                        <m:r>
                          <a:rPr lang="en-US" b="0" i="1" smtClean="0">
                            <a:latin typeface="Cambria Math" panose="02040503050406030204" pitchFamily="18" charset="0"/>
                          </a:rPr>
                          <m:t>0.25</m:t>
                        </m:r>
                      </m:den>
                    </m:f>
                    <m:r>
                      <a:rPr lang="en-US" b="0" i="1" smtClean="0">
                        <a:latin typeface="Cambria Math" panose="02040503050406030204" pitchFamily="18" charset="0"/>
                      </a:rPr>
                      <m:t>&gt;</m:t>
                    </m:r>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rPr>
                          <m:t>0.25</m:t>
                        </m:r>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$3,000</m:t>
                            </m:r>
                          </m:e>
                        </m:d>
                        <m:r>
                          <a:rPr lang="en-US" i="1">
                            <a:latin typeface="Cambria Math" panose="02040503050406030204" pitchFamily="18" charset="0"/>
                          </a:rPr>
                          <m:t>+0.75</m:t>
                        </m:r>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$0</m:t>
                            </m:r>
                          </m:e>
                        </m:d>
                        <m:r>
                          <a:rPr lang="en-US" b="0" i="1" smtClean="0">
                            <a:latin typeface="Cambria Math" panose="02040503050406030204" pitchFamily="18" charset="0"/>
                          </a:rPr>
                          <m:t>]</m:t>
                        </m:r>
                      </m:num>
                      <m:den>
                        <m:r>
                          <a:rPr lang="en-US" b="0" i="1" smtClean="0">
                            <a:latin typeface="Cambria Math" panose="02040503050406030204" pitchFamily="18" charset="0"/>
                          </a:rPr>
                          <m:t>0.25,</m:t>
                        </m:r>
                      </m:den>
                    </m:f>
                  </m:oMath>
                </a14:m>
                <a:endParaRPr lang="en-US" b="0"/>
              </a:p>
              <a:p>
                <a:pPr marL="0" lvl="2">
                  <a:spcAft>
                    <a:spcPts val="500"/>
                  </a:spcAft>
                </a:pPr>
                <a14:m>
                  <m:oMath xmlns:m="http://schemas.openxmlformats.org/officeDocument/2006/math">
                    <m:r>
                      <a:rPr lang="en-US" b="0" i="1" smtClean="0">
                        <a:latin typeface="Cambria Math" panose="02040503050406030204" pitchFamily="18" charset="0"/>
                      </a:rPr>
                      <m:t>0.8</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$4,000</m:t>
                        </m:r>
                      </m:e>
                    </m:d>
                    <m:r>
                      <a:rPr lang="en-US" b="0" i="1" smtClean="0">
                        <a:latin typeface="Cambria Math" panose="02040503050406030204" pitchFamily="18" charset="0"/>
                      </a:rPr>
                      <m:t>+0.2</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&gt;</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3,000</m:t>
                        </m:r>
                      </m:e>
                    </m:d>
                    <m:r>
                      <a:rPr lang="en-US" b="0" i="1" smtClean="0">
                        <a:latin typeface="Cambria Math" panose="02040503050406030204" pitchFamily="18" charset="0"/>
                      </a:rPr>
                      <m:t>.</m:t>
                    </m:r>
                  </m:oMath>
                </a14:m>
                <a:endParaRPr lang="en-US" b="0"/>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3335481" y="591344"/>
                <a:ext cx="5179868" cy="5585619"/>
              </a:xfrm>
              <a:prstGeom prst="rect">
                <a:avLst/>
              </a:prstGeom>
              <a:blipFill>
                <a:blip r:embed="rId2"/>
                <a:stretch>
                  <a:fillRect l="-2118" r="-824" b="-371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7156173" y="6356350"/>
            <a:ext cx="1359176" cy="365125"/>
          </a:xfrm>
        </p:spPr>
        <p:txBody>
          <a:bodyPr vert="horz" lIns="91440" tIns="45720" rIns="91440" bIns="45720" rtlCol="0" anchor="ctr">
            <a:normAutofit/>
          </a:bodyPr>
          <a:lstStyle/>
          <a:p>
            <a:pPr defTabSz="914400">
              <a:spcAft>
                <a:spcPts val="600"/>
              </a:spcAft>
            </a:pPr>
            <a:fld id="{2A17F1C3-D8CF-D841-A262-BC1128EB65E3}" type="slidenum">
              <a:rPr lang="en-US" smtClean="0"/>
              <a:pPr defTabSz="914400">
                <a:spcAft>
                  <a:spcPts val="600"/>
                </a:spcAft>
              </a:pPr>
              <a:t>49</a:t>
            </a:fld>
            <a:endParaRPr lang="en-US"/>
          </a:p>
        </p:txBody>
      </p:sp>
    </p:spTree>
    <p:extLst>
      <p:ext uri="{BB962C8B-B14F-4D97-AF65-F5344CB8AC3E}">
        <p14:creationId xmlns:p14="http://schemas.microsoft.com/office/powerpoint/2010/main" val="3187644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4CE85-F54F-524D-88E1-4E08D37BF5F2}"/>
              </a:ext>
            </a:extLst>
          </p:cNvPr>
          <p:cNvSpPr>
            <a:spLocks noGrp="1"/>
          </p:cNvSpPr>
          <p:nvPr>
            <p:ph type="title"/>
          </p:nvPr>
        </p:nvSpPr>
        <p:spPr>
          <a:xfrm>
            <a:off x="878305" y="1396686"/>
            <a:ext cx="2430380" cy="4064628"/>
          </a:xfrm>
        </p:spPr>
        <p:txBody>
          <a:bodyPr vert="horz" lIns="91440" tIns="45720" rIns="91440" bIns="45720" rtlCol="0" anchor="ctr">
            <a:normAutofit/>
          </a:bodyPr>
          <a:lstStyle/>
          <a:p>
            <a:r>
              <a:rPr lang="en-US" sz="3100" kern="1200">
                <a:solidFill>
                  <a:srgbClr val="FFFFFF"/>
                </a:solidFill>
                <a:latin typeface="+mj-lt"/>
                <a:ea typeface="+mj-ea"/>
                <a:cs typeface="+mj-cs"/>
              </a:rPr>
              <a:t>Nonexpected Utility</a:t>
            </a:r>
          </a:p>
        </p:txBody>
      </p:sp>
      <p:sp>
        <p:nvSpPr>
          <p:cNvPr id="17" name="Arc 16">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E60D792-61E0-A747-9D6E-8ADB4C0F4509}"/>
                  </a:ext>
                </a:extLst>
              </p:cNvPr>
              <p:cNvSpPr txBox="1">
                <a:spLocks/>
              </p:cNvSpPr>
              <p:nvPr/>
            </p:nvSpPr>
            <p:spPr>
              <a:xfrm>
                <a:off x="4027614" y="1319842"/>
                <a:ext cx="4487736" cy="48261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i="1" dirty="0"/>
                  <a:t>Example 6.9 </a:t>
                </a:r>
                <a:r>
                  <a:rPr lang="en-US" sz="2000" dirty="0"/>
                  <a:t>(continued):</a:t>
                </a:r>
              </a:p>
              <a:p>
                <a:pPr marL="800100" lvl="3">
                  <a:spcBef>
                    <a:spcPts val="1000"/>
                  </a:spcBef>
                  <a:spcAft>
                    <a:spcPts val="1000"/>
                  </a:spcAft>
                </a:pPr>
                <a:r>
                  <a:rPr lang="en-US" sz="2000" dirty="0"/>
                  <a:t>The inequality in </a:t>
                </a:r>
                <a:r>
                  <a:rPr lang="en-US" sz="2000" i="1" dirty="0"/>
                  <a:t>Choice 2 </a:t>
                </a:r>
              </a:p>
              <a:p>
                <a:pPr marL="12700" lvl="3">
                  <a:spcBef>
                    <a:spcPts val="1000"/>
                  </a:spcBef>
                  <a:spcAft>
                    <a:spcPts val="500"/>
                  </a:spcAft>
                </a:pPr>
                <a14:m>
                  <m:oMath xmlns:m="http://schemas.openxmlformats.org/officeDocument/2006/math">
                    <m:r>
                      <a:rPr lang="en-US" sz="2000" i="1">
                        <a:latin typeface="Cambria Math" panose="02040503050406030204" pitchFamily="18" charset="0"/>
                      </a:rPr>
                      <m:t>0.8</m:t>
                    </m:r>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$4,000</m:t>
                        </m:r>
                      </m:e>
                    </m:d>
                    <m:r>
                      <a:rPr lang="en-US" sz="2000" i="1">
                        <a:latin typeface="Cambria Math" panose="02040503050406030204" pitchFamily="18" charset="0"/>
                      </a:rPr>
                      <m:t>+0.2</m:t>
                    </m:r>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$0</m:t>
                        </m:r>
                      </m:e>
                    </m:d>
                    <m:r>
                      <a:rPr lang="en-US" sz="2000" i="1">
                        <a:latin typeface="Cambria Math" panose="02040503050406030204" pitchFamily="18" charset="0"/>
                      </a:rPr>
                      <m:t>&gt;</m:t>
                    </m:r>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3,000</m:t>
                        </m:r>
                      </m:e>
                    </m:d>
                    <m:r>
                      <a:rPr lang="en-US" sz="2000" i="1">
                        <a:latin typeface="Cambria Math" panose="02040503050406030204" pitchFamily="18" charset="0"/>
                      </a:rPr>
                      <m:t>.</m:t>
                    </m:r>
                  </m:oMath>
                </a14:m>
                <a:endParaRPr lang="en-US" sz="2000" i="1" dirty="0"/>
              </a:p>
              <a:p>
                <a:pPr marL="806450" lvl="3">
                  <a:spcBef>
                    <a:spcPts val="1000"/>
                  </a:spcBef>
                  <a:spcAft>
                    <a:spcPts val="1000"/>
                  </a:spcAft>
                </a:pPr>
                <a:r>
                  <a:rPr lang="en-US" sz="2000" dirty="0"/>
                  <a:t>is the opposite of the inequality in </a:t>
                </a:r>
                <a:r>
                  <a:rPr lang="en-US" sz="2000" i="1" dirty="0"/>
                  <a:t>Choice 1,</a:t>
                </a:r>
              </a:p>
              <a:p>
                <a:pPr marL="12700" lvl="3">
                  <a:spcBef>
                    <a:spcPts val="1000"/>
                  </a:spcBef>
                  <a:spcAft>
                    <a:spcPts val="500"/>
                  </a:spcAft>
                </a:pP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$3,000</m:t>
                        </m:r>
                      </m:e>
                    </m:d>
                    <m:r>
                      <a:rPr lang="en-US" sz="2000" i="1">
                        <a:latin typeface="Cambria Math" panose="02040503050406030204" pitchFamily="18" charset="0"/>
                      </a:rPr>
                      <m:t>&gt;0.8</m:t>
                    </m:r>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4,00</m:t>
                        </m:r>
                      </m:e>
                    </m:d>
                    <m:r>
                      <a:rPr lang="en-US" sz="2000" i="1">
                        <a:latin typeface="Cambria Math" panose="02040503050406030204" pitchFamily="18" charset="0"/>
                      </a:rPr>
                      <m:t>+0.2</m:t>
                    </m:r>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$0</m:t>
                        </m:r>
                      </m:e>
                    </m:d>
                    <m:r>
                      <a:rPr lang="en-US" sz="2000" i="1">
                        <a:latin typeface="Cambria Math" panose="02040503050406030204" pitchFamily="18" charset="0"/>
                      </a:rPr>
                      <m:t>.</m:t>
                    </m:r>
                  </m:oMath>
                </a14:m>
                <a:endParaRPr lang="en-US" sz="2000" i="1" dirty="0"/>
              </a:p>
              <a:p>
                <a:pPr marL="800100" lvl="3">
                  <a:spcBef>
                    <a:spcPts val="1000"/>
                  </a:spcBef>
                  <a:spcAft>
                    <a:spcPts val="500"/>
                  </a:spcAft>
                </a:pPr>
                <a:r>
                  <a:rPr lang="en-US" sz="2000" dirty="0"/>
                  <a:t>This result is problematic because we did not assume any risk attitude. </a:t>
                </a:r>
              </a:p>
              <a:p>
                <a:pPr marL="800100" lvl="3">
                  <a:spcAft>
                    <a:spcPts val="500"/>
                  </a:spcAft>
                </a:pPr>
                <a:r>
                  <a:rPr lang="en-US" sz="2000" b="0" dirty="0"/>
                  <a:t>We cannot rationalize these choices using EU, regardless of the utility function of the individual.</a:t>
                </a:r>
              </a:p>
            </p:txBody>
          </p:sp>
        </mc:Choice>
        <mc:Fallback xmlns="">
          <p:sp>
            <p:nvSpPr>
              <p:cNvPr id="8" name="Content Placeholder 2">
                <a:extLst>
                  <a:ext uri="{FF2B5EF4-FFF2-40B4-BE49-F238E27FC236}">
                    <a16:creationId xmlns:a16="http://schemas.microsoft.com/office/drawing/2014/main" id="{1E60D792-61E0-A747-9D6E-8ADB4C0F4509}"/>
                  </a:ext>
                </a:extLst>
              </p:cNvPr>
              <p:cNvSpPr txBox="1">
                <a:spLocks noRot="1" noChangeAspect="1" noMove="1" noResize="1" noEditPoints="1" noAdjustHandles="1" noChangeArrowheads="1" noChangeShapeType="1" noTextEdit="1"/>
              </p:cNvSpPr>
              <p:nvPr/>
            </p:nvSpPr>
            <p:spPr>
              <a:xfrm>
                <a:off x="4027614" y="1319842"/>
                <a:ext cx="4487736" cy="4826129"/>
              </a:xfrm>
              <a:prstGeom prst="rect">
                <a:avLst/>
              </a:prstGeom>
              <a:blipFill>
                <a:blip r:embed="rId2"/>
                <a:stretch>
                  <a:fillRect l="-1223" t="-1896" r="-2310" b="-506"/>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63C3074-82B1-A542-8392-407A912DE0D8}"/>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2A17F1C3-D8CF-D841-A262-BC1128EB65E3}" type="slidenum">
              <a:rPr lang="en-US" smtClean="0"/>
              <a:pPr defTabSz="914400">
                <a:spcAft>
                  <a:spcPts val="600"/>
                </a:spcAft>
              </a:pPr>
              <a:t>50</a:t>
            </a:fld>
            <a:endParaRPr lang="en-US"/>
          </a:p>
        </p:txBody>
      </p:sp>
    </p:spTree>
    <p:extLst>
      <p:ext uri="{BB962C8B-B14F-4D97-AF65-F5344CB8AC3E}">
        <p14:creationId xmlns:p14="http://schemas.microsoft.com/office/powerpoint/2010/main" val="39273309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24765</TotalTime>
  <Words>3110</Words>
  <Application>Microsoft Office PowerPoint</Application>
  <PresentationFormat>On-screen Show (4:3)</PresentationFormat>
  <Paragraphs>403</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Cambria Math</vt:lpstr>
      <vt:lpstr>Office Theme</vt:lpstr>
      <vt:lpstr>PowerPoint Presentation</vt:lpstr>
      <vt:lpstr>Outline</vt:lpstr>
      <vt:lpstr>What is Uncertainty?</vt:lpstr>
      <vt:lpstr>Does weather affect your decisions?</vt:lpstr>
      <vt:lpstr>Does weather affect your decisions?</vt:lpstr>
      <vt:lpstr>Does uncertainty affect your decisions?</vt:lpstr>
      <vt:lpstr>Does uncertainty affect your decisions?</vt:lpstr>
      <vt:lpstr>Lotteries</vt:lpstr>
      <vt:lpstr>Lotteries</vt:lpstr>
      <vt:lpstr>Lotteries</vt:lpstr>
      <vt:lpstr>Expected Value</vt:lpstr>
      <vt:lpstr>Expected Value</vt:lpstr>
      <vt:lpstr>Variance and Standard Deviation</vt:lpstr>
      <vt:lpstr>Variance</vt:lpstr>
      <vt:lpstr>Variance</vt:lpstr>
      <vt:lpstr>Variance</vt:lpstr>
      <vt:lpstr>Variance</vt:lpstr>
      <vt:lpstr>Standard Deviation</vt:lpstr>
      <vt:lpstr>Expected Utility</vt:lpstr>
      <vt:lpstr>Expected Utility</vt:lpstr>
      <vt:lpstr>Expected Utility</vt:lpstr>
      <vt:lpstr>Risk Attitudes</vt:lpstr>
      <vt:lpstr>Risk  Attitudes</vt:lpstr>
      <vt:lpstr>Risk Aversion</vt:lpstr>
      <vt:lpstr>Risk Aversion</vt:lpstr>
      <vt:lpstr>Risk Loving</vt:lpstr>
      <vt:lpstr>Risk Loving</vt:lpstr>
      <vt:lpstr>Risk Loving</vt:lpstr>
      <vt:lpstr>Risk Loving</vt:lpstr>
      <vt:lpstr>Risk Neutrality</vt:lpstr>
      <vt:lpstr>Risk Neutrality</vt:lpstr>
      <vt:lpstr>Risk Neutrality</vt:lpstr>
      <vt:lpstr>Measuring Risk</vt:lpstr>
      <vt:lpstr>Risk Premium</vt:lpstr>
      <vt:lpstr>Risk Premium</vt:lpstr>
      <vt:lpstr>Risk Premium</vt:lpstr>
      <vt:lpstr>Certainty Equivalent</vt:lpstr>
      <vt:lpstr>Risk Premium</vt:lpstr>
      <vt:lpstr>Risk Premium</vt:lpstr>
      <vt:lpstr>Risk Premium</vt:lpstr>
      <vt:lpstr>Arrow-Pratt Coefficient of Absolute Risk Aversion</vt:lpstr>
      <vt:lpstr>Arrow-Pratt Coefficient of Absolute Risk Aversion</vt:lpstr>
      <vt:lpstr>Arrow-Pratt Coefficient of Absolute Risk Aversion</vt:lpstr>
      <vt:lpstr>Arrow-Pratt Coefficient of Absolute Risk Aversion</vt:lpstr>
      <vt:lpstr>Summary of risk aversion measures</vt:lpstr>
      <vt:lpstr>A Look at Behavioral Economics– Nonexpected Utility</vt:lpstr>
      <vt:lpstr>Nonexpected Utility</vt:lpstr>
      <vt:lpstr>Nonexpected Utility</vt:lpstr>
      <vt:lpstr>Nonexpected Utility</vt:lpstr>
      <vt:lpstr>Nonexpected Utility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Dolores Garrido</dc:creator>
  <cp:lastModifiedBy>Espinola-Arredondo, Ana</cp:lastModifiedBy>
  <cp:revision>352</cp:revision>
  <dcterms:created xsi:type="dcterms:W3CDTF">2020-05-29T21:56:59Z</dcterms:created>
  <dcterms:modified xsi:type="dcterms:W3CDTF">2026-02-19T01:44:28Z</dcterms:modified>
</cp:coreProperties>
</file>