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84" r:id="rId1"/>
  </p:sldMasterIdLst>
  <p:notesMasterIdLst>
    <p:notesMasterId r:id="rId33"/>
  </p:notesMasterIdLst>
  <p:handoutMasterIdLst>
    <p:handoutMasterId r:id="rId34"/>
  </p:handoutMasterIdLst>
  <p:sldIdLst>
    <p:sldId id="256" r:id="rId2"/>
    <p:sldId id="290" r:id="rId3"/>
    <p:sldId id="305" r:id="rId4"/>
    <p:sldId id="291" r:id="rId5"/>
    <p:sldId id="259" r:id="rId6"/>
    <p:sldId id="296" r:id="rId7"/>
    <p:sldId id="293" r:id="rId8"/>
    <p:sldId id="297" r:id="rId9"/>
    <p:sldId id="292" r:id="rId10"/>
    <p:sldId id="298" r:id="rId11"/>
    <p:sldId id="300" r:id="rId12"/>
    <p:sldId id="299" r:id="rId13"/>
    <p:sldId id="301" r:id="rId14"/>
    <p:sldId id="294" r:id="rId15"/>
    <p:sldId id="302" r:id="rId16"/>
    <p:sldId id="303" r:id="rId17"/>
    <p:sldId id="304" r:id="rId18"/>
    <p:sldId id="260" r:id="rId19"/>
    <p:sldId id="295" r:id="rId20"/>
    <p:sldId id="261" r:id="rId21"/>
    <p:sldId id="262" r:id="rId22"/>
    <p:sldId id="278" r:id="rId23"/>
    <p:sldId id="280" r:id="rId24"/>
    <p:sldId id="281" r:id="rId25"/>
    <p:sldId id="282" r:id="rId26"/>
    <p:sldId id="283" r:id="rId27"/>
    <p:sldId id="284" r:id="rId28"/>
    <p:sldId id="285" r:id="rId29"/>
    <p:sldId id="272" r:id="rId30"/>
    <p:sldId id="274" r:id="rId31"/>
    <p:sldId id="289" r:id="rId3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C866F05-ACF6-4F2F-B53A-C338612B0BB5}" v="1" dt="2026-01-12T19:01:24.1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294"/>
    <p:restoredTop sz="95385"/>
  </p:normalViewPr>
  <p:slideViewPr>
    <p:cSldViewPr snapToGrid="0" snapToObjects="1">
      <p:cViewPr varScale="1">
        <p:scale>
          <a:sx n="108" d="100"/>
          <a:sy n="108" d="100"/>
        </p:scale>
        <p:origin x="122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6/11/relationships/changesInfo" Target="changesInfos/changesInfo1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spinola-Arredondo, Ana" userId="2389861a-9b00-4e05-a52a-bbe4d3cfc079" providerId="ADAL" clId="{8C866F05-ACF6-4F2F-B53A-C338612B0BB5}"/>
    <pc:docChg chg="custSel addSld modSld">
      <pc:chgData name="Espinola-Arredondo, Ana" userId="2389861a-9b00-4e05-a52a-bbe4d3cfc079" providerId="ADAL" clId="{8C866F05-ACF6-4F2F-B53A-C338612B0BB5}" dt="2026-01-12T19:01:57.299" v="25" actId="1076"/>
      <pc:docMkLst>
        <pc:docMk/>
      </pc:docMkLst>
      <pc:sldChg chg="modSp mod">
        <pc:chgData name="Espinola-Arredondo, Ana" userId="2389861a-9b00-4e05-a52a-bbe4d3cfc079" providerId="ADAL" clId="{8C866F05-ACF6-4F2F-B53A-C338612B0BB5}" dt="2026-01-12T19:01:33.205" v="20" actId="1076"/>
        <pc:sldMkLst>
          <pc:docMk/>
          <pc:sldMk cId="1373148582" sldId="290"/>
        </pc:sldMkLst>
        <pc:spChg chg="mod">
          <ac:chgData name="Espinola-Arredondo, Ana" userId="2389861a-9b00-4e05-a52a-bbe4d3cfc079" providerId="ADAL" clId="{8C866F05-ACF6-4F2F-B53A-C338612B0BB5}" dt="2026-01-12T19:01:28.768" v="19" actId="27636"/>
          <ac:spMkLst>
            <pc:docMk/>
            <pc:sldMk cId="1373148582" sldId="290"/>
            <ac:spMk id="3" creationId="{CA800655-16FF-D98C-F8F5-F3E4F6FD0632}"/>
          </ac:spMkLst>
        </pc:spChg>
        <pc:spChg chg="mod">
          <ac:chgData name="Espinola-Arredondo, Ana" userId="2389861a-9b00-4e05-a52a-bbe4d3cfc079" providerId="ADAL" clId="{8C866F05-ACF6-4F2F-B53A-C338612B0BB5}" dt="2026-01-12T19:01:33.205" v="20" actId="1076"/>
          <ac:spMkLst>
            <pc:docMk/>
            <pc:sldMk cId="1373148582" sldId="290"/>
            <ac:spMk id="4" creationId="{90777B2C-29AF-880D-BF9F-F6E6918B43FA}"/>
          </ac:spMkLst>
        </pc:spChg>
      </pc:sldChg>
      <pc:sldChg chg="modSp add mod">
        <pc:chgData name="Espinola-Arredondo, Ana" userId="2389861a-9b00-4e05-a52a-bbe4d3cfc079" providerId="ADAL" clId="{8C866F05-ACF6-4F2F-B53A-C338612B0BB5}" dt="2026-01-12T19:01:57.299" v="25" actId="1076"/>
        <pc:sldMkLst>
          <pc:docMk/>
          <pc:sldMk cId="3106010534" sldId="305"/>
        </pc:sldMkLst>
        <pc:spChg chg="mod">
          <ac:chgData name="Espinola-Arredondo, Ana" userId="2389861a-9b00-4e05-a52a-bbe4d3cfc079" providerId="ADAL" clId="{8C866F05-ACF6-4F2F-B53A-C338612B0BB5}" dt="2026-01-12T19:01:57.299" v="25" actId="1076"/>
          <ac:spMkLst>
            <pc:docMk/>
            <pc:sldMk cId="3106010534" sldId="305"/>
            <ac:spMk id="3" creationId="{CA800655-16FF-D98C-F8F5-F3E4F6FD0632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28AF4EB-B959-5946-B909-A39F198E460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584CB1-A712-D34D-ABFF-BE145F62D09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B297ED-ECF8-CA4F-A848-070D360EB821}" type="datetimeFigureOut">
              <a:rPr lang="en-US" smtClean="0"/>
              <a:t>1/12/2026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40AFAE-400C-7342-9228-4CFB71AF3E2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Intermediate Microeconomic Analysis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DF5F1A-2C06-814F-A473-C6B8457F88F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BC6AC8-A05D-A346-8351-50B71F685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12475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EE84B2-39C0-F646-9AFD-5B00437657D7}" type="datetimeFigureOut">
              <a:rPr lang="en-US" smtClean="0"/>
              <a:t>1/12/2026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Intermediate Microeconomic Analysis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A98BA9-627A-1941-9A6D-C12CBE5F3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31566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A98BA9-627A-1941-9A6D-C12CBE5F303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5847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D448B-A38B-9D44-8BA4-7193D9EFA306}" type="datetime1">
              <a:rPr lang="en-US" smtClean="0"/>
              <a:t>1/12/2026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826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8324-8823-0F4F-8FF6-6F517350E20C}" type="datetime1">
              <a:rPr lang="en-US" smtClean="0"/>
              <a:t>1/12/2026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035166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6C628-0359-F640-A1D5-38CC202FA949}" type="datetime1">
              <a:rPr lang="en-US" smtClean="0"/>
              <a:t>1/12/2026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573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8324-8823-0F4F-8FF6-6F517350E20C}" type="datetime1">
              <a:rPr lang="en-US" smtClean="0"/>
              <a:t>1/12/2026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802434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8324-8823-0F4F-8FF6-6F517350E20C}" type="datetime1">
              <a:rPr lang="en-US" smtClean="0"/>
              <a:t>1/12/2026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471647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99D3F-782F-C446-873B-5FE944DF84FC}" type="datetime1">
              <a:rPr lang="en-US" smtClean="0"/>
              <a:t>1/12/2026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21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186D5-7869-284D-97E6-F02807E06E43}" type="datetime1">
              <a:rPr lang="en-US" smtClean="0"/>
              <a:t>1/12/2026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109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8324-8823-0F4F-8FF6-6F517350E20C}" type="datetime1">
              <a:rPr lang="en-US" smtClean="0"/>
              <a:t>1/12/2026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322249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DD6E2-2EB0-104E-9253-C400E562249C}" type="datetime1">
              <a:rPr lang="en-US" smtClean="0"/>
              <a:t>1/12/2026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278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8324-8823-0F4F-8FF6-6F517350E20C}" type="datetime1">
              <a:rPr lang="en-US" smtClean="0"/>
              <a:t>1/12/2026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385800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8324-8823-0F4F-8FF6-6F517350E20C}" type="datetime1">
              <a:rPr lang="en-US" smtClean="0"/>
              <a:t>1/12/2026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881720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8324-8823-0F4F-8FF6-6F517350E20C}" type="datetime1">
              <a:rPr lang="en-US" smtClean="0"/>
              <a:t>1/12/2026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71423502"/>
      </p:ext>
    </p:extLst>
  </p:cSld>
  <p:clrMapOvr>
    <a:masterClrMapping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8324-8823-0F4F-8FF6-6F517350E20C}" type="datetime1">
              <a:rPr lang="en-US" smtClean="0"/>
              <a:t>1/12/2026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380885"/>
      </p:ext>
    </p:extLst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8324-8823-0F4F-8FF6-6F517350E20C}" type="datetime1">
              <a:rPr lang="en-US" smtClean="0"/>
              <a:t>1/12/2026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716999"/>
      </p:ext>
    </p:extLst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8324-8823-0F4F-8FF6-6F517350E20C}" type="datetime1">
              <a:rPr lang="en-US" smtClean="0"/>
              <a:t>1/12/2026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457217"/>
      </p:ext>
    </p:extLst>
  </p:cSld>
  <p:clrMapOvr>
    <a:masterClrMapping/>
  </p:clrMapOvr>
  <p:hf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8324-8823-0F4F-8FF6-6F517350E20C}" type="datetime1">
              <a:rPr lang="en-US" smtClean="0"/>
              <a:t>1/12/2026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246123"/>
      </p:ext>
    </p:extLst>
  </p:cSld>
  <p:clrMapOvr>
    <a:masterClrMapping/>
  </p:clrMapOvr>
  <p:hf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8324-8823-0F4F-8FF6-6F517350E20C}" type="datetime1">
              <a:rPr lang="en-US" smtClean="0"/>
              <a:t>1/12/2026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413717"/>
      </p:ext>
    </p:extLst>
  </p:cSld>
  <p:clrMapOvr>
    <a:masterClrMapping/>
  </p:clrMapOvr>
  <p:hf hd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57E47-AE86-F440-8160-232B043A62DB}" type="datetime1">
              <a:rPr lang="en-US" smtClean="0"/>
              <a:t>1/12/2026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720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1458324-8823-0F4F-8FF6-6F517350E20C}" type="datetime1">
              <a:rPr lang="en-US" smtClean="0"/>
              <a:t>1/12/2026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Intermediate Microeconomic Theory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144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  <p:sldLayoutId id="2147483702" r:id="rId18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shejuti.haque@wsu.edu" TargetMode="External"/><Relationship Id="rId2" Type="http://schemas.openxmlformats.org/officeDocument/2006/relationships/hyperlink" Target="mailto:anaespinola@wsu.edu" TargetMode="External"/><Relationship Id="rId1" Type="http://schemas.openxmlformats.org/officeDocument/2006/relationships/slideLayout" Target="../slideLayouts/slideLayout18.xml"/><Relationship Id="rId4" Type="http://schemas.openxmlformats.org/officeDocument/2006/relationships/hyperlink" Target="https://anaespinolaarredondo.com/econs-301-intermediate-microeconomic-theory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png"/><Relationship Id="rId4" Type="http://schemas.openxmlformats.org/officeDocument/2006/relationships/hyperlink" Target="https://youtu.be/q6Idg324yBg?si=pD3aWGVjZYfGw0Wp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ichstatespoorstates.org/all-states/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131A1AB-F380-654F-9D6A-62D235566B80}"/>
              </a:ext>
            </a:extLst>
          </p:cNvPr>
          <p:cNvSpPr txBox="1"/>
          <p:nvPr/>
        </p:nvSpPr>
        <p:spPr>
          <a:xfrm>
            <a:off x="0" y="4505738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u="sng" dirty="0">
                <a:solidFill>
                  <a:schemeClr val="tx2">
                    <a:lumMod val="60000"/>
                    <a:lumOff val="40000"/>
                  </a:schemeClr>
                </a:solidFill>
                <a:latin typeface="Cooper Black" panose="0208090404030B020404" pitchFamily="18" charset="0"/>
                <a:cs typeface="Calibri" panose="020F0502020204030204" pitchFamily="34" charset="0"/>
              </a:rPr>
              <a:t>Introduction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88190A8-1F5A-4246-A53B-15EDAAB130B9}"/>
              </a:ext>
            </a:extLst>
          </p:cNvPr>
          <p:cNvSpPr/>
          <p:nvPr/>
        </p:nvSpPr>
        <p:spPr>
          <a:xfrm>
            <a:off x="0" y="2093331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ooper Black" panose="0208090404030B020404" pitchFamily="18" charset="0"/>
                <a:cs typeface="Calibri" panose="020F0502020204030204" pitchFamily="34" charset="0"/>
              </a:rPr>
              <a:t>EconS</a:t>
            </a:r>
            <a:r>
              <a:rPr lang="en-US" sz="4000" dirty="0">
                <a:solidFill>
                  <a:schemeClr val="tx2">
                    <a:lumMod val="60000"/>
                    <a:lumOff val="40000"/>
                  </a:schemeClr>
                </a:solidFill>
                <a:latin typeface="Cooper Black" panose="0208090404030B020404" pitchFamily="18" charset="0"/>
                <a:cs typeface="Calibri" panose="020F0502020204030204" pitchFamily="34" charset="0"/>
              </a:rPr>
              <a:t> 301: Intermediate Microeconomic </a:t>
            </a:r>
          </a:p>
          <a:p>
            <a:pPr algn="ctr"/>
            <a:r>
              <a:rPr lang="en-US" sz="4000" dirty="0">
                <a:solidFill>
                  <a:schemeClr val="tx2">
                    <a:lumMod val="60000"/>
                    <a:lumOff val="40000"/>
                  </a:schemeClr>
                </a:solidFill>
                <a:latin typeface="Cooper Black" panose="0208090404030B020404" pitchFamily="18" charset="0"/>
                <a:cs typeface="Calibri" panose="020F0502020204030204" pitchFamily="34" charset="0"/>
              </a:rPr>
              <a:t>Theory </a:t>
            </a:r>
          </a:p>
        </p:txBody>
      </p:sp>
    </p:spTree>
    <p:extLst>
      <p:ext uri="{BB962C8B-B14F-4D97-AF65-F5344CB8AC3E}">
        <p14:creationId xmlns:p14="http://schemas.microsoft.com/office/powerpoint/2010/main" val="2865325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FAF0F-C617-48E1-09FF-883CBC86D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1" y="14376"/>
            <a:ext cx="7773338" cy="1596177"/>
          </a:xfrm>
        </p:spPr>
        <p:txBody>
          <a:bodyPr/>
          <a:lstStyle/>
          <a:p>
            <a:r>
              <a:rPr lang="en-US" b="1" dirty="0"/>
              <a:t>Important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800655-16FF-D98C-F8F5-F3E4F6FD0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22774"/>
            <a:ext cx="7886700" cy="4854190"/>
          </a:xfrm>
        </p:spPr>
        <p:txBody>
          <a:bodyPr>
            <a:normAutofit fontScale="85000" lnSpcReduction="10000"/>
          </a:bodyPr>
          <a:lstStyle/>
          <a:p>
            <a:r>
              <a:rPr lang="en-US" sz="2400" dirty="0"/>
              <a:t>Instructor: Ana Espinola-Arredondo (</a:t>
            </a:r>
            <a:r>
              <a:rPr lang="en-US" sz="2400" dirty="0">
                <a:hlinkClick r:id="rId2"/>
              </a:rPr>
              <a:t>anaespinola@wsu.edu</a:t>
            </a:r>
            <a:r>
              <a:rPr lang="en-US" sz="2400" dirty="0"/>
              <a:t>) </a:t>
            </a:r>
          </a:p>
          <a:p>
            <a:pPr lvl="1"/>
            <a:r>
              <a:rPr lang="en-US" sz="2000" dirty="0"/>
              <a:t>Office Hours: Fridays 9am-10Am (Hulbert 101B)\</a:t>
            </a:r>
          </a:p>
          <a:p>
            <a:pPr lvl="1"/>
            <a:endParaRPr lang="en-US" sz="2000" dirty="0"/>
          </a:p>
          <a:p>
            <a:r>
              <a:rPr lang="en-US" sz="2400" dirty="0"/>
              <a:t>TA: </a:t>
            </a:r>
            <a:r>
              <a:rPr lang="en-US" sz="2400" dirty="0" err="1"/>
              <a:t>Shejuti</a:t>
            </a:r>
            <a:r>
              <a:rPr lang="en-US" sz="2400" dirty="0"/>
              <a:t> Haque (</a:t>
            </a:r>
            <a:r>
              <a:rPr lang="en-US" sz="2400" dirty="0">
                <a:hlinkClick r:id="rId3"/>
              </a:rPr>
              <a:t>shejuti.haque@wsu.edu</a:t>
            </a:r>
            <a:r>
              <a:rPr lang="en-US" sz="2400" dirty="0"/>
              <a:t>)</a:t>
            </a:r>
          </a:p>
          <a:p>
            <a:pPr lvl="1"/>
            <a:r>
              <a:rPr lang="en-US" sz="2000" dirty="0"/>
              <a:t>Office hours: Tuesdays 1:30pm-2:30pm [207A Hulbert]</a:t>
            </a:r>
          </a:p>
          <a:p>
            <a:pPr lvl="1"/>
            <a:endParaRPr lang="en-US" sz="2000" dirty="0"/>
          </a:p>
          <a:p>
            <a:pPr marL="230188" lvl="1" indent="-230188"/>
            <a:r>
              <a:rPr lang="en-US" dirty="0"/>
              <a:t>Class website: </a:t>
            </a:r>
            <a:r>
              <a:rPr lang="en-US" sz="2000" dirty="0">
                <a:hlinkClick r:id="rId4"/>
              </a:rPr>
              <a:t>https://anaespinolaarredondo.com/econs-301-intermediate-microeconomic-theory/</a:t>
            </a:r>
            <a:endParaRPr lang="en-US" sz="2000" dirty="0"/>
          </a:p>
          <a:p>
            <a:pPr marL="230188" lvl="1" indent="-230188"/>
            <a:endParaRPr lang="en-US" sz="2000" dirty="0"/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2400" dirty="0"/>
              <a:t>Required Text:</a:t>
            </a:r>
          </a:p>
          <a:p>
            <a:pPr lvl="1"/>
            <a:r>
              <a:rPr lang="es-ES" sz="2000" dirty="0"/>
              <a:t>Ana Espinola-Arredondo and </a:t>
            </a:r>
            <a:r>
              <a:rPr lang="es-ES" sz="2000" dirty="0" err="1"/>
              <a:t>Felix</a:t>
            </a:r>
            <a:r>
              <a:rPr lang="es-ES" sz="2000" dirty="0"/>
              <a:t> Munoz-Garcia (2020). </a:t>
            </a:r>
            <a:r>
              <a:rPr lang="en-US" sz="2000" dirty="0"/>
              <a:t>Intermediate Microeconomic Theory: Tools and Step-by-Step Examples. MIT Press.</a:t>
            </a:r>
          </a:p>
          <a:p>
            <a:pPr marL="230188" lvl="1" indent="-230188"/>
            <a:endParaRPr lang="en-US" sz="20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777B2C-29AF-880D-BF9F-F6E6918B4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331" y="6359586"/>
            <a:ext cx="5004665" cy="365125"/>
          </a:xfrm>
        </p:spPr>
        <p:txBody>
          <a:bodyPr/>
          <a:lstStyle/>
          <a:p>
            <a:r>
              <a:rPr lang="en-US" sz="1100" dirty="0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195DA2-252F-5471-7590-2FE41A21A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1485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FAF0F-C617-48E1-09FF-883CBC86D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1" y="14376"/>
            <a:ext cx="7773338" cy="1596177"/>
          </a:xfrm>
        </p:spPr>
        <p:txBody>
          <a:bodyPr/>
          <a:lstStyle/>
          <a:p>
            <a:r>
              <a:rPr lang="en-US" b="1" dirty="0"/>
              <a:t>Important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800655-16FF-D98C-F8F5-F3E4F6FD0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935333"/>
            <a:ext cx="7886700" cy="3764132"/>
          </a:xfrm>
        </p:spPr>
        <p:txBody>
          <a:bodyPr>
            <a:normAutofit/>
          </a:bodyPr>
          <a:lstStyle/>
          <a:p>
            <a:pPr marL="0" lvl="1" indent="0">
              <a:buNone/>
            </a:pPr>
            <a:endParaRPr lang="en-US" sz="2000" dirty="0"/>
          </a:p>
          <a:p>
            <a:pPr algn="just">
              <a:spcBef>
                <a:spcPts val="0"/>
              </a:spcBef>
            </a:pPr>
            <a:r>
              <a:rPr lang="en-US" sz="2400" dirty="0"/>
              <a:t>Your grade for the course will be based on:</a:t>
            </a:r>
          </a:p>
          <a:p>
            <a:pPr marL="741363" lvl="1" indent="-284163" algn="just">
              <a:spcBef>
                <a:spcPts val="0"/>
              </a:spcBef>
              <a:tabLst>
                <a:tab pos="457200" algn="l"/>
              </a:tabLst>
            </a:pPr>
            <a:r>
              <a:rPr lang="en-US" sz="2000" dirty="0"/>
              <a:t>Problem sets (35% from written assignments) </a:t>
            </a:r>
          </a:p>
          <a:p>
            <a:pPr marL="741363" lvl="1" indent="-284163" algn="just">
              <a:spcBef>
                <a:spcPts val="0"/>
              </a:spcBef>
              <a:tabLst>
                <a:tab pos="457200" algn="l"/>
              </a:tabLst>
            </a:pPr>
            <a:r>
              <a:rPr lang="en-US" sz="2000" dirty="0"/>
              <a:t>Two midterm exams (15% each)</a:t>
            </a:r>
          </a:p>
          <a:p>
            <a:pPr marL="741363" lvl="1" indent="-284163" algn="just">
              <a:spcBef>
                <a:spcPts val="0"/>
              </a:spcBef>
              <a:tabLst>
                <a:tab pos="457200" algn="l"/>
              </a:tabLst>
            </a:pPr>
            <a:r>
              <a:rPr lang="en-US" sz="2000" dirty="0"/>
              <a:t>Quizzes (10%) and </a:t>
            </a:r>
          </a:p>
          <a:p>
            <a:pPr marL="741363" lvl="1" indent="-284163" algn="just">
              <a:spcBef>
                <a:spcPts val="0"/>
              </a:spcBef>
              <a:tabLst>
                <a:tab pos="457200" algn="l"/>
              </a:tabLst>
            </a:pPr>
            <a:r>
              <a:rPr lang="en-US" sz="2000" dirty="0"/>
              <a:t>Final exam (25%).</a:t>
            </a:r>
          </a:p>
          <a:p>
            <a:pPr marL="230188" lvl="1" indent="-230188"/>
            <a:endParaRPr lang="en-US" sz="20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777B2C-29AF-880D-BF9F-F6E6918B4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331" y="6177024"/>
            <a:ext cx="5004665" cy="365125"/>
          </a:xfrm>
        </p:spPr>
        <p:txBody>
          <a:bodyPr/>
          <a:lstStyle/>
          <a:p>
            <a:r>
              <a:rPr lang="en-US" sz="1100" dirty="0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195DA2-252F-5471-7590-2FE41A21A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0105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FAF0F-C617-48E1-09FF-883CBC86D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1"/>
            <a:ext cx="7773338" cy="862432"/>
          </a:xfrm>
        </p:spPr>
        <p:txBody>
          <a:bodyPr/>
          <a:lstStyle/>
          <a:p>
            <a:r>
              <a:rPr lang="en-US" b="1" dirty="0"/>
              <a:t>Important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800655-16FF-D98C-F8F5-F3E4F6FD0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332" y="1017918"/>
            <a:ext cx="7773338" cy="4977650"/>
          </a:xfrm>
        </p:spPr>
        <p:txBody>
          <a:bodyPr>
            <a:normAutofit fontScale="92500" lnSpcReduction="20000"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2400" b="1" dirty="0"/>
              <a:t>Exam dates</a:t>
            </a:r>
            <a:r>
              <a:rPr lang="en-US" sz="2400" dirty="0"/>
              <a:t>:</a:t>
            </a:r>
          </a:p>
          <a:p>
            <a:pPr marL="741363" marR="0" lvl="1" indent="-284163" algn="just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2000" dirty="0"/>
              <a:t>Midterm #1: Thursday, February 12th, </a:t>
            </a:r>
            <a:r>
              <a:rPr lang="en-US" sz="2000" b="1" dirty="0"/>
              <a:t>in class</a:t>
            </a:r>
          </a:p>
          <a:p>
            <a:pPr marL="741363" marR="0" lvl="1" indent="-284163" algn="just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2000" dirty="0"/>
              <a:t>Midterm #2: Take-home exam. </a:t>
            </a:r>
          </a:p>
          <a:p>
            <a:pPr marL="1198563" lvl="2" indent="-284163" algn="just">
              <a:spcBef>
                <a:spcPts val="0"/>
              </a:spcBef>
              <a:tabLst>
                <a:tab pos="457200" algn="l"/>
              </a:tabLst>
            </a:pPr>
            <a:r>
              <a:rPr lang="en-US" sz="1600" dirty="0"/>
              <a:t>It will be posted on the course website on March 31st at 10am, and it will be DUE on Thursday, April 2</a:t>
            </a:r>
            <a:r>
              <a:rPr lang="en-US" sz="1600" baseline="30000" dirty="0"/>
              <a:t>nd</a:t>
            </a:r>
            <a:r>
              <a:rPr lang="en-US" dirty="0"/>
              <a:t> AT 9:10AM (submit it at the beginning of class)</a:t>
            </a:r>
            <a:r>
              <a:rPr lang="en-US" sz="1600" dirty="0"/>
              <a:t>.</a:t>
            </a:r>
          </a:p>
          <a:p>
            <a:pPr marL="741363" marR="0" lvl="1" indent="-284163" algn="just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2000" dirty="0"/>
              <a:t>Final Exam: Wednesday May 6th, 9:00am-11am, in class (CLAR 147).</a:t>
            </a:r>
          </a:p>
          <a:p>
            <a:pPr marL="741363" marR="0" lvl="1" indent="-284163" algn="just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endParaRPr lang="en-US" sz="2000" dirty="0"/>
          </a:p>
          <a:p>
            <a:pPr marL="741363" lvl="1" indent="-284163" algn="just">
              <a:spcBef>
                <a:spcPts val="0"/>
              </a:spcBef>
              <a:tabLst>
                <a:tab pos="457200" algn="l"/>
              </a:tabLst>
            </a:pPr>
            <a:r>
              <a:rPr lang="en-US" sz="2100" dirty="0"/>
              <a:t>Recitations will be held On Fridays (</a:t>
            </a:r>
            <a:r>
              <a:rPr lang="en-US" sz="2100" b="1" dirty="0"/>
              <a:t>before the exam</a:t>
            </a:r>
            <a:r>
              <a:rPr lang="en-US" sz="2100" dirty="0"/>
              <a:t>) at 11:10am-12:00pm in CLAR 147.</a:t>
            </a:r>
          </a:p>
          <a:p>
            <a:pPr marL="1198563" lvl="2" indent="-284163" algn="just">
              <a:spcBef>
                <a:spcPts val="0"/>
              </a:spcBef>
              <a:tabLst>
                <a:tab pos="457200" algn="l"/>
              </a:tabLst>
            </a:pPr>
            <a:r>
              <a:rPr lang="en-US" sz="1500" dirty="0"/>
              <a:t>Recitation 1: Friday, February 6th </a:t>
            </a:r>
          </a:p>
          <a:p>
            <a:pPr marL="1198563" lvl="2" indent="-284163" algn="just">
              <a:spcBef>
                <a:spcPts val="0"/>
              </a:spcBef>
              <a:tabLst>
                <a:tab pos="457200" algn="l"/>
              </a:tabLst>
            </a:pPr>
            <a:r>
              <a:rPr lang="en-US" sz="1500" dirty="0"/>
              <a:t>Recitation 2: Friday, March 27th </a:t>
            </a:r>
          </a:p>
          <a:p>
            <a:pPr marL="1198563" lvl="2" indent="-284163" algn="just">
              <a:spcBef>
                <a:spcPts val="0"/>
              </a:spcBef>
              <a:tabLst>
                <a:tab pos="457200" algn="l"/>
              </a:tabLst>
            </a:pPr>
            <a:r>
              <a:rPr lang="en-US" sz="1500" dirty="0"/>
              <a:t>Recitation 3: Friday, May 1st</a:t>
            </a:r>
          </a:p>
          <a:p>
            <a:pPr marL="741363" marR="0" lvl="1" indent="-284163" algn="just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endParaRPr lang="en-US" sz="2000" dirty="0"/>
          </a:p>
          <a:p>
            <a:pPr marL="741363" marR="0" lvl="1" indent="-284163" algn="just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2000" b="1" dirty="0"/>
              <a:t>Assignment #1</a:t>
            </a:r>
            <a:r>
              <a:rPr lang="en-US" sz="2000" dirty="0"/>
              <a:t> is due on Tuesday January 27</a:t>
            </a:r>
            <a:r>
              <a:rPr lang="en-US" sz="2000" baseline="30000" dirty="0"/>
              <a:t>th</a:t>
            </a:r>
            <a:r>
              <a:rPr lang="en-US" sz="2000" dirty="0"/>
              <a:t> </a:t>
            </a:r>
            <a:r>
              <a:rPr lang="en-US" sz="1600" dirty="0"/>
              <a:t>at the beginning of the class.</a:t>
            </a:r>
          </a:p>
          <a:p>
            <a:pPr marL="741363" marR="0" lvl="1" indent="-284163" algn="just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2000" b="1" dirty="0"/>
              <a:t>Quiz #1</a:t>
            </a:r>
            <a:r>
              <a:rPr lang="en-US" sz="2000" dirty="0"/>
              <a:t>: Thursday January 29</a:t>
            </a:r>
            <a:r>
              <a:rPr lang="en-US" sz="2000" baseline="30000" dirty="0"/>
              <a:t>th</a:t>
            </a:r>
            <a:r>
              <a:rPr lang="en-US" sz="2000" dirty="0"/>
              <a:t> at 10am.</a:t>
            </a:r>
          </a:p>
          <a:p>
            <a:pPr marL="230188" lvl="1" indent="-230188"/>
            <a:endParaRPr lang="en-US" sz="2000" dirty="0"/>
          </a:p>
          <a:p>
            <a:pPr marL="230188" lvl="1" indent="-230188"/>
            <a:endParaRPr lang="en-US" sz="20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195DA2-252F-5471-7590-2FE41A21A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7397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4377"/>
            <a:ext cx="7773338" cy="868396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What is Microeconomics?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845197-BAB1-BF4D-A3CA-F5966E725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07698"/>
            <a:ext cx="8236676" cy="4511615"/>
          </a:xfrm>
        </p:spPr>
        <p:txBody>
          <a:bodyPr>
            <a:norm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dirty="0">
                <a:solidFill>
                  <a:srgbClr val="0070C0"/>
                </a:solidFill>
              </a:rPr>
              <a:t>Microeconomics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/>
              <a:t>seeks to understand “individual” behavior.</a:t>
            </a:r>
          </a:p>
          <a:p>
            <a:pPr lvl="1"/>
            <a:r>
              <a:rPr lang="en-US" i="1" dirty="0"/>
              <a:t>Consumers. </a:t>
            </a:r>
            <a:r>
              <a:rPr lang="en-US" dirty="0"/>
              <a:t>Purchasing decisions.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2">
              <a:spcAft>
                <a:spcPts val="500"/>
              </a:spcAft>
            </a:pPr>
            <a:endParaRPr lang="en-US" sz="2200" i="1" dirty="0"/>
          </a:p>
          <a:p>
            <a:pPr lvl="2">
              <a:spcAft>
                <a:spcPts val="500"/>
              </a:spcAft>
            </a:pPr>
            <a:endParaRPr lang="en-US" sz="2200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5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5BB9181-952B-4370-806D-6ED0610FFF6C}"/>
                  </a:ext>
                </a:extLst>
              </p:cNvPr>
              <p:cNvSpPr txBox="1"/>
              <p:nvPr/>
            </p:nvSpPr>
            <p:spPr>
              <a:xfrm>
                <a:off x="1017918" y="5622993"/>
                <a:ext cx="598673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2">
                  <a:spcAft>
                    <a:spcPts val="500"/>
                  </a:spcAft>
                </a:pPr>
                <a:r>
                  <a:rPr lang="en-US" sz="2400" i="1" dirty="0"/>
                  <a:t>would you buy one ticket at price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$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2400" i="1" dirty="0"/>
                  <a:t>?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5BB9181-952B-4370-806D-6ED0610FFF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7918" y="5622993"/>
                <a:ext cx="5986732" cy="461665"/>
              </a:xfrm>
              <a:prstGeom prst="rect">
                <a:avLst/>
              </a:prstGeom>
              <a:blipFill>
                <a:blip r:embed="rId3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hlinkClick r:id="rId4"/>
            <a:extLst>
              <a:ext uri="{FF2B5EF4-FFF2-40B4-BE49-F238E27FC236}">
                <a16:creationId xmlns:a16="http://schemas.microsoft.com/office/drawing/2014/main" id="{8D672B03-3C77-547B-B4ED-8D8382520B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96188" y="2729165"/>
            <a:ext cx="5193132" cy="2921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22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4377"/>
            <a:ext cx="7773338" cy="868396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What is Microeconomics?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6</a:t>
            </a:fld>
            <a:endParaRPr lang="en-US"/>
          </a:p>
        </p:txBody>
      </p:sp>
      <p:pic>
        <p:nvPicPr>
          <p:cNvPr id="5" name="Picture 4" descr="A map of a stadium&#10;&#10;AI-generated content may be incorrect.">
            <a:extLst>
              <a:ext uri="{FF2B5EF4-FFF2-40B4-BE49-F238E27FC236}">
                <a16:creationId xmlns:a16="http://schemas.microsoft.com/office/drawing/2014/main" id="{2B83AC29-EE77-F6CA-0A7C-0394DC88B8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28" y="14377"/>
            <a:ext cx="90795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3726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4377"/>
            <a:ext cx="7773338" cy="868396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What is Microeconomics?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845197-BAB1-BF4D-A3CA-F5966E725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07698"/>
            <a:ext cx="8236676" cy="4511615"/>
          </a:xfrm>
        </p:spPr>
        <p:txBody>
          <a:bodyPr>
            <a:normAutofit/>
          </a:bodyPr>
          <a:lstStyle/>
          <a:p>
            <a:pPr lvl="1"/>
            <a:r>
              <a:rPr lang="en-US" i="1" dirty="0"/>
              <a:t>Consumers. </a:t>
            </a:r>
            <a:r>
              <a:rPr lang="en-US" dirty="0"/>
              <a:t>Purchasing decisions.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2">
              <a:spcAft>
                <a:spcPts val="500"/>
              </a:spcAft>
            </a:pPr>
            <a:endParaRPr lang="en-US" sz="2200" i="1" dirty="0"/>
          </a:p>
          <a:p>
            <a:pPr lvl="2">
              <a:spcAft>
                <a:spcPts val="500"/>
              </a:spcAft>
            </a:pPr>
            <a:endParaRPr lang="en-US" sz="2200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7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5BB9181-952B-4370-806D-6ED0610FFF6C}"/>
                  </a:ext>
                </a:extLst>
              </p:cNvPr>
              <p:cNvSpPr txBox="1"/>
              <p:nvPr/>
            </p:nvSpPr>
            <p:spPr>
              <a:xfrm>
                <a:off x="1017918" y="5622993"/>
                <a:ext cx="598673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2">
                  <a:spcAft>
                    <a:spcPts val="500"/>
                  </a:spcAft>
                </a:pPr>
                <a:r>
                  <a:rPr lang="en-US" sz="2400" i="1" dirty="0"/>
                  <a:t>would you buy one ticket at price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$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150</m:t>
                    </m:r>
                  </m:oMath>
                </a14:m>
                <a:r>
                  <a:rPr lang="en-US" sz="2400" i="1" dirty="0"/>
                  <a:t>?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5BB9181-952B-4370-806D-6ED0610FFF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7918" y="5622993"/>
                <a:ext cx="5986732" cy="461665"/>
              </a:xfrm>
              <a:prstGeom prst="rect">
                <a:avLst/>
              </a:prstGeom>
              <a:blipFill>
                <a:blip r:embed="rId2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8C72C69F-E334-42C0-8939-400B8E1C13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2822" y="1749736"/>
            <a:ext cx="3548332" cy="3548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38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4377"/>
            <a:ext cx="7773338" cy="868396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What is Microeconomics?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8</a:t>
            </a:fld>
            <a:endParaRPr lang="en-US"/>
          </a:p>
        </p:txBody>
      </p:sp>
      <p:pic>
        <p:nvPicPr>
          <p:cNvPr id="5" name="Picture 4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F4B23B3F-4931-1379-5C93-7593532B29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838" y="609599"/>
            <a:ext cx="8298611" cy="6121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8155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4376"/>
            <a:ext cx="7773338" cy="159617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What is Microeconomics?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845197-BAB1-BF4D-A3CA-F5966E725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78377"/>
            <a:ext cx="8236676" cy="4094287"/>
          </a:xfrm>
        </p:spPr>
        <p:txBody>
          <a:bodyPr>
            <a:normAutofit/>
          </a:bodyPr>
          <a:lstStyle/>
          <a:p>
            <a:pPr lvl="1">
              <a:spcBef>
                <a:spcPts val="1000"/>
              </a:spcBef>
            </a:pPr>
            <a:r>
              <a:rPr lang="en-US" sz="2200" i="1" dirty="0"/>
              <a:t>Firms. Input decisions.</a:t>
            </a:r>
          </a:p>
          <a:p>
            <a:pPr lvl="1">
              <a:spcBef>
                <a:spcPts val="1000"/>
              </a:spcBef>
            </a:pPr>
            <a:endParaRPr lang="en-US" sz="2200" i="1" dirty="0"/>
          </a:p>
          <a:p>
            <a:pPr lvl="1">
              <a:spcBef>
                <a:spcPts val="1000"/>
              </a:spcBef>
            </a:pPr>
            <a:endParaRPr lang="en-US" sz="2200" i="1" dirty="0"/>
          </a:p>
          <a:p>
            <a:pPr lvl="1">
              <a:spcBef>
                <a:spcPts val="1000"/>
              </a:spcBef>
            </a:pPr>
            <a:endParaRPr lang="en-US" sz="2200" i="1" dirty="0"/>
          </a:p>
          <a:p>
            <a:pPr lvl="1">
              <a:spcBef>
                <a:spcPts val="1000"/>
              </a:spcBef>
            </a:pPr>
            <a:endParaRPr lang="en-US" sz="2200" i="1" dirty="0"/>
          </a:p>
          <a:p>
            <a:pPr lvl="1">
              <a:spcBef>
                <a:spcPts val="1000"/>
              </a:spcBef>
            </a:pPr>
            <a:endParaRPr lang="en-US" sz="2200" i="1" dirty="0"/>
          </a:p>
          <a:p>
            <a:pPr lvl="2">
              <a:spcAft>
                <a:spcPts val="500"/>
              </a:spcAft>
            </a:pPr>
            <a:endParaRPr lang="en-US" sz="2200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9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5AE05A4-605D-4A66-8B3A-A070739ACC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070" y="2126087"/>
            <a:ext cx="3501930" cy="28155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50AA087-AB06-488C-B811-7F791BA70B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6988" y="2126087"/>
            <a:ext cx="3768362" cy="281555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52E830C-76F6-44E5-BA66-2B6ECEAC7408}"/>
              </a:ext>
            </a:extLst>
          </p:cNvPr>
          <p:cNvSpPr txBox="1"/>
          <p:nvPr/>
        </p:nvSpPr>
        <p:spPr>
          <a:xfrm>
            <a:off x="535034" y="5556058"/>
            <a:ext cx="753929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2">
              <a:spcAft>
                <a:spcPts val="500"/>
              </a:spcAft>
            </a:pPr>
            <a:r>
              <a:rPr lang="en-US" sz="2400" i="1" dirty="0"/>
              <a:t>How many workers to hire and computer to purchase?</a:t>
            </a:r>
          </a:p>
        </p:txBody>
      </p:sp>
    </p:spTree>
    <p:extLst>
      <p:ext uri="{BB962C8B-B14F-4D97-AF65-F5344CB8AC3E}">
        <p14:creationId xmlns:p14="http://schemas.microsoft.com/office/powerpoint/2010/main" val="1652332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10</a:t>
            </a:fld>
            <a:endParaRPr lang="en-US"/>
          </a:p>
        </p:txBody>
      </p:sp>
      <p:pic>
        <p:nvPicPr>
          <p:cNvPr id="3" name="Picture 2" descr="A screenshot of a chart&#10;&#10;AI-generated content may be incorrect.">
            <a:extLst>
              <a:ext uri="{FF2B5EF4-FFF2-40B4-BE49-F238E27FC236}">
                <a16:creationId xmlns:a16="http://schemas.microsoft.com/office/drawing/2014/main" id="{929CE8FD-33F7-54CE-71C4-1EB9B0CD96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934" y="0"/>
            <a:ext cx="74847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3485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11</a:t>
            </a:fld>
            <a:endParaRPr lang="en-US"/>
          </a:p>
        </p:txBody>
      </p:sp>
      <p:pic>
        <p:nvPicPr>
          <p:cNvPr id="5" name="Picture 4" descr="A graph showing a green line&#10;&#10;AI-generated content may be incorrect.">
            <a:extLst>
              <a:ext uri="{FF2B5EF4-FFF2-40B4-BE49-F238E27FC236}">
                <a16:creationId xmlns:a16="http://schemas.microsoft.com/office/drawing/2014/main" id="{5E4D1252-95A2-6319-291B-BE03A0EA45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19" y="414068"/>
            <a:ext cx="8990962" cy="6133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092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12</a:t>
            </a:fld>
            <a:endParaRPr lang="en-US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C881EE5A-E8BF-CFFE-E914-68D65BCAD6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247" y="0"/>
            <a:ext cx="74924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7297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13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5D80FF-F4CB-45FC-A830-D3C9AE861479}"/>
              </a:ext>
            </a:extLst>
          </p:cNvPr>
          <p:cNvSpPr txBox="1"/>
          <p:nvPr/>
        </p:nvSpPr>
        <p:spPr>
          <a:xfrm>
            <a:off x="2087592" y="35308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1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Boeing: Number of Employees 2010-2024 </a:t>
            </a:r>
          </a:p>
        </p:txBody>
      </p:sp>
      <p:pic>
        <p:nvPicPr>
          <p:cNvPr id="3" name="Picture 2" descr="A screenshot of a graph&#10;&#10;AI-generated content may be incorrect.">
            <a:extLst>
              <a:ext uri="{FF2B5EF4-FFF2-40B4-BE49-F238E27FC236}">
                <a16:creationId xmlns:a16="http://schemas.microsoft.com/office/drawing/2014/main" id="{A32B1BC9-7CEA-7D7B-08C9-895502F0B8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330" y="404640"/>
            <a:ext cx="7543800" cy="645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6565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48FE65CB-EFD8-497D-A30A-093E20EACB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Chiropractic and how to reduce taxes for high income earners">
            <a:extLst>
              <a:ext uri="{FF2B5EF4-FFF2-40B4-BE49-F238E27FC236}">
                <a16:creationId xmlns:a16="http://schemas.microsoft.com/office/drawing/2014/main" id="{0271ED08-01F2-4E5A-8AA5-AE17330CBC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9509" y="2191458"/>
            <a:ext cx="2834558" cy="2834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1032">
            <a:extLst>
              <a:ext uri="{FF2B5EF4-FFF2-40B4-BE49-F238E27FC236}">
                <a16:creationId xmlns:a16="http://schemas.microsoft.com/office/drawing/2014/main" id="{00E374F5-52B2-4260-8B1C-54237931F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85508" y="6265130"/>
            <a:ext cx="573161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14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845197-BAB1-BF4D-A3CA-F5966E725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86" y="1252793"/>
            <a:ext cx="8971472" cy="938665"/>
          </a:xfrm>
        </p:spPr>
        <p:txBody>
          <a:bodyPr>
            <a:normAutofit/>
          </a:bodyPr>
          <a:lstStyle/>
          <a:p>
            <a:pPr lvl="1">
              <a:lnSpc>
                <a:spcPct val="110000"/>
              </a:lnSpc>
              <a:spcBef>
                <a:spcPts val="1000"/>
              </a:spcBef>
            </a:pPr>
            <a:r>
              <a:rPr lang="en-US" i="1" dirty="0"/>
              <a:t>Regulators. </a:t>
            </a:r>
            <a:r>
              <a:rPr lang="en-US" dirty="0"/>
              <a:t>Public officials can anticipate how firms and consumers behave in different markets. </a:t>
            </a:r>
          </a:p>
          <a:p>
            <a:pPr lvl="1">
              <a:lnSpc>
                <a:spcPct val="110000"/>
              </a:lnSpc>
              <a:spcBef>
                <a:spcPts val="1000"/>
              </a:spcBef>
            </a:pPr>
            <a:endParaRPr lang="en-US" sz="1400" dirty="0"/>
          </a:p>
          <a:p>
            <a:pPr lvl="1">
              <a:lnSpc>
                <a:spcPct val="110000"/>
              </a:lnSpc>
              <a:spcBef>
                <a:spcPts val="1000"/>
              </a:spcBef>
            </a:pPr>
            <a:endParaRPr lang="en-US" sz="1400" dirty="0"/>
          </a:p>
          <a:p>
            <a:pPr lvl="1">
              <a:lnSpc>
                <a:spcPct val="110000"/>
              </a:lnSpc>
              <a:spcBef>
                <a:spcPts val="1000"/>
              </a:spcBef>
            </a:pPr>
            <a:endParaRPr lang="en-US" sz="14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9013" y="568642"/>
            <a:ext cx="7690919" cy="687154"/>
          </a:xfrm>
        </p:spPr>
        <p:txBody>
          <a:bodyPr>
            <a:normAutofit/>
          </a:bodyPr>
          <a:lstStyle/>
          <a:p>
            <a:pPr algn="l"/>
            <a:r>
              <a:rPr lang="en-US" sz="2300" dirty="0">
                <a:solidFill>
                  <a:schemeClr val="accent1">
                    <a:lumMod val="75000"/>
                  </a:schemeClr>
                </a:solidFill>
              </a:rPr>
              <a:t>What is Microeconomics?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BC9EFC-7C20-40F6-AE27-07EFCA26ED18}"/>
              </a:ext>
            </a:extLst>
          </p:cNvPr>
          <p:cNvSpPr txBox="1"/>
          <p:nvPr/>
        </p:nvSpPr>
        <p:spPr>
          <a:xfrm>
            <a:off x="163901" y="5150822"/>
            <a:ext cx="8177841" cy="8822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2">
              <a:lnSpc>
                <a:spcPct val="110000"/>
              </a:lnSpc>
              <a:spcAft>
                <a:spcPts val="500"/>
              </a:spcAft>
            </a:pPr>
            <a:r>
              <a:rPr lang="en-US" sz="2400" i="1" dirty="0"/>
              <a:t>Can some policy tools, such as taxes or quotas on consumers or firms, be beneficial?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D9AF10B-71DB-4405-901C-E3E99D2D6C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3190" y="2222787"/>
            <a:ext cx="4316742" cy="2928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483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48FE65CB-EFD8-497D-A30A-093E20EACB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3" name="Picture 1032">
            <a:extLst>
              <a:ext uri="{FF2B5EF4-FFF2-40B4-BE49-F238E27FC236}">
                <a16:creationId xmlns:a16="http://schemas.microsoft.com/office/drawing/2014/main" id="{00E374F5-52B2-4260-8B1C-54237931F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85508" y="6265130"/>
            <a:ext cx="573161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15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540" y="424951"/>
            <a:ext cx="7968886" cy="687154"/>
          </a:xfrm>
        </p:spPr>
        <p:txBody>
          <a:bodyPr>
            <a:normAutofit fontScale="90000"/>
          </a:bodyPr>
          <a:lstStyle/>
          <a:p>
            <a:pPr algn="l"/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Current Economic Outlook Ranks (2024 Edition)</a:t>
            </a:r>
            <a:endParaRPr lang="en-US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D7555C9-63D8-4BF4-AE02-2738737544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5170" y="1112105"/>
            <a:ext cx="7289321" cy="515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7539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48FE65CB-EFD8-497D-A30A-093E20EACB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3" name="Picture 1032">
            <a:extLst>
              <a:ext uri="{FF2B5EF4-FFF2-40B4-BE49-F238E27FC236}">
                <a16:creationId xmlns:a16="http://schemas.microsoft.com/office/drawing/2014/main" id="{00E374F5-52B2-4260-8B1C-54237931F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85508" y="6265130"/>
            <a:ext cx="573161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16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3081" y="0"/>
            <a:ext cx="7690919" cy="687154"/>
          </a:xfrm>
        </p:spPr>
        <p:txBody>
          <a:bodyPr>
            <a:normAutofit/>
          </a:bodyPr>
          <a:lstStyle/>
          <a:p>
            <a:pPr algn="l"/>
            <a:r>
              <a:rPr lang="en-US" sz="2300" dirty="0">
                <a:solidFill>
                  <a:schemeClr val="accent1">
                    <a:lumMod val="75000"/>
                  </a:schemeClr>
                </a:solidFill>
              </a:rPr>
              <a:t>What is Microeconomics?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8CF00D-D334-4D58-8F06-1DF226BA0F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079" y="0"/>
            <a:ext cx="78845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5447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48FE65CB-EFD8-497D-A30A-093E20EACB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3" name="Picture 1032">
            <a:extLst>
              <a:ext uri="{FF2B5EF4-FFF2-40B4-BE49-F238E27FC236}">
                <a16:creationId xmlns:a16="http://schemas.microsoft.com/office/drawing/2014/main" id="{00E374F5-52B2-4260-8B1C-54237931F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85508" y="6265130"/>
            <a:ext cx="573161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17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3081" y="0"/>
            <a:ext cx="7690919" cy="687154"/>
          </a:xfrm>
        </p:spPr>
        <p:txBody>
          <a:bodyPr>
            <a:normAutofit/>
          </a:bodyPr>
          <a:lstStyle/>
          <a:p>
            <a:pPr algn="l"/>
            <a:r>
              <a:rPr lang="en-US" sz="2300" dirty="0">
                <a:solidFill>
                  <a:schemeClr val="accent1">
                    <a:lumMod val="75000"/>
                  </a:schemeClr>
                </a:solidFill>
              </a:rPr>
              <a:t>What is Microeconomics?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E2B69F0-C3E6-4771-A2F2-A3D8044646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610" y="0"/>
            <a:ext cx="6834779" cy="6858000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E801BAB2-0047-4CD0-A685-8C3D3B7B8108}"/>
              </a:ext>
            </a:extLst>
          </p:cNvPr>
          <p:cNvSpPr/>
          <p:nvPr/>
        </p:nvSpPr>
        <p:spPr>
          <a:xfrm>
            <a:off x="1154610" y="5135677"/>
            <a:ext cx="6911088" cy="68715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C54BF4-21C2-4258-8266-69BF1230B3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7598" y="5022883"/>
            <a:ext cx="1014502" cy="1014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600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1" y="0"/>
            <a:ext cx="7773338" cy="1237043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What is Microeconomics?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845197-BAB1-BF4D-A3CA-F5966E725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37043"/>
            <a:ext cx="8236676" cy="2981274"/>
          </a:xfrm>
        </p:spPr>
        <p:txBody>
          <a:bodyPr>
            <a:normAutofit lnSpcReduction="10000"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2400" dirty="0"/>
              <a:t>The behavior of economic agents is investigated under the assumption of </a:t>
            </a:r>
            <a:r>
              <a:rPr lang="en-US" sz="2400" i="1" dirty="0">
                <a:solidFill>
                  <a:srgbClr val="0070C0"/>
                </a:solidFill>
              </a:rPr>
              <a:t>rationality</a:t>
            </a:r>
            <a:r>
              <a:rPr lang="en-US" sz="2400" dirty="0">
                <a:solidFill>
                  <a:srgbClr val="0070C0"/>
                </a:solidFill>
              </a:rPr>
              <a:t>:</a:t>
            </a:r>
          </a:p>
          <a:p>
            <a:pPr lvl="1">
              <a:spcBef>
                <a:spcPts val="0"/>
              </a:spcBef>
              <a:spcAft>
                <a:spcPts val="500"/>
              </a:spcAft>
            </a:pPr>
            <a:r>
              <a:rPr lang="en-US" sz="2200" dirty="0"/>
              <a:t>Each agent seeks to maximize her payoff (i.e., utility of the consumer, or profits for the firm), given her resources, and the information to which she has access. </a:t>
            </a:r>
          </a:p>
          <a:p>
            <a:pPr marL="457200" lvl="1" indent="0">
              <a:spcAft>
                <a:spcPts val="500"/>
              </a:spcAft>
              <a:buNone/>
            </a:pPr>
            <a:endParaRPr lang="en-US" sz="2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18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8CF7558-408A-4DA7-B9E5-055ECAE1A0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3156" y="4056513"/>
            <a:ext cx="4518693" cy="2534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604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1" y="-8923"/>
            <a:ext cx="7773338" cy="1237043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What is Microeconomics?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845197-BAB1-BF4D-A3CA-F5966E725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923027"/>
            <a:ext cx="8236676" cy="3105510"/>
          </a:xfrm>
        </p:spPr>
        <p:txBody>
          <a:bodyPr>
            <a:normAutofit/>
          </a:bodyPr>
          <a:lstStyle/>
          <a:p>
            <a:pPr>
              <a:spcAft>
                <a:spcPts val="500"/>
              </a:spcAft>
            </a:pPr>
            <a:r>
              <a:rPr lang="en-US" sz="2400" dirty="0"/>
              <a:t>Two contexts:</a:t>
            </a:r>
          </a:p>
          <a:p>
            <a:pPr>
              <a:spcAft>
                <a:spcPts val="500"/>
              </a:spcAft>
            </a:pPr>
            <a:endParaRPr lang="en-US" sz="2400" dirty="0"/>
          </a:p>
          <a:p>
            <a:pPr>
              <a:spcAft>
                <a:spcPts val="500"/>
              </a:spcAft>
            </a:pPr>
            <a:endParaRPr lang="en-US" sz="2400" dirty="0"/>
          </a:p>
          <a:p>
            <a:pPr>
              <a:spcAft>
                <a:spcPts val="500"/>
              </a:spcAft>
            </a:pPr>
            <a:endParaRPr lang="en-US" sz="2400" dirty="0"/>
          </a:p>
          <a:p>
            <a:pPr>
              <a:spcAft>
                <a:spcPts val="500"/>
              </a:spcAft>
            </a:pPr>
            <a:endParaRPr lang="en-US" sz="2400" dirty="0"/>
          </a:p>
          <a:p>
            <a:pPr marL="457200" lvl="1" indent="0">
              <a:spcAft>
                <a:spcPts val="500"/>
              </a:spcAft>
              <a:buNone/>
            </a:pPr>
            <a:endParaRPr lang="en-US" sz="22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C728C-76F7-FB4F-A082-58F75D13B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150" y="4148473"/>
            <a:ext cx="3789725" cy="1699403"/>
          </a:xfrm>
        </p:spPr>
        <p:txBody>
          <a:bodyPr/>
          <a:lstStyle/>
          <a:p>
            <a:pPr lvl="1" algn="just">
              <a:spcBef>
                <a:spcPts val="0"/>
              </a:spcBef>
              <a:spcAft>
                <a:spcPts val="500"/>
              </a:spcAft>
            </a:pPr>
            <a:r>
              <a:rPr lang="en-US" sz="2400" cap="all" dirty="0"/>
              <a:t>When an agent seeks to maximize her own material payoff.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19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375126B-F97B-4417-B50F-0377FA0462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08" y="1668609"/>
            <a:ext cx="3722767" cy="229615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B33ACFB-E642-468D-82A3-92C976D82ED8}"/>
              </a:ext>
            </a:extLst>
          </p:cNvPr>
          <p:cNvSpPr txBox="1"/>
          <p:nvPr/>
        </p:nvSpPr>
        <p:spPr>
          <a:xfrm>
            <a:off x="4293326" y="4126304"/>
            <a:ext cx="4721278" cy="19389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>
              <a:defRPr sz="1000"/>
            </a:lvl1pPr>
            <a:lvl2pPr lvl="1" algn="just">
              <a:spcBef>
                <a:spcPts val="0"/>
              </a:spcBef>
              <a:spcAft>
                <a:spcPts val="500"/>
              </a:spcAft>
              <a:defRPr sz="2400" cap="all"/>
            </a:lvl2pPr>
          </a:lstStyle>
          <a:p>
            <a:pPr lvl="1"/>
            <a:r>
              <a:rPr lang="en-US" dirty="0"/>
              <a:t>When she maximizes a combination of her own and other agents’ payoffs (allowing her to be selfish or altruistic).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D166A24-D6BA-442E-A7C4-BF1E733C3C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5431" y="1533851"/>
            <a:ext cx="3818898" cy="243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558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773338" cy="159617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Comparative Statics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E845197-BAB1-BF4D-A3CA-F5966E72541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596177"/>
                <a:ext cx="8236676" cy="4760174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dirty="0">
                    <a:solidFill>
                      <a:srgbClr val="0070C0"/>
                    </a:solidFill>
                  </a:rPr>
                  <a:t>“Comparative statics”</a:t>
                </a:r>
                <a:r>
                  <a:rPr lang="en-US" sz="2400" dirty="0"/>
                  <a:t>, to measure how an individual's behavior changes when one, and only one, variable varies (e.g., the price of the item).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200" i="1" dirty="0"/>
                  <a:t>If your favorite singer is coming to town, would you buy one ticket at price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 $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150</m:t>
                    </m:r>
                  </m:oMath>
                </a14:m>
                <a:r>
                  <a:rPr lang="en-US" sz="2200" i="1" dirty="0"/>
                  <a:t>?</a:t>
                </a:r>
              </a:p>
              <a:p>
                <a:pPr lvl="2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2200" dirty="0"/>
                  <a:t>Yes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200" i="1" dirty="0"/>
                  <a:t>Would you make a different choice if the ticket price increases to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$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180</m:t>
                    </m:r>
                  </m:oMath>
                </a14:m>
                <a:r>
                  <a:rPr lang="en-US" sz="2200" i="1" dirty="0"/>
                  <a:t>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E845197-BAB1-BF4D-A3CA-F5966E72541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596177"/>
                <a:ext cx="8236676" cy="4760174"/>
              </a:xfrm>
              <a:blipFill>
                <a:blip r:embed="rId2"/>
                <a:stretch>
                  <a:fillRect l="-962" t="-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5574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1" y="27196"/>
            <a:ext cx="7773338" cy="159617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845197-BAB1-BF4D-A3CA-F5966E725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725188"/>
            <a:ext cx="8236676" cy="4530726"/>
          </a:xfrm>
        </p:spPr>
        <p:txBody>
          <a:bodyPr>
            <a:normAutofit fontScale="92500"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dirty="0">
                <a:solidFill>
                  <a:srgbClr val="0070C0"/>
                </a:solidFill>
              </a:rPr>
              <a:t>Consumer Theory 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b="1" dirty="0">
                <a:sym typeface="Wingdings" pitchFamily="2" charset="2"/>
              </a:rPr>
              <a:t>Chapter 2: </a:t>
            </a:r>
            <a:r>
              <a:rPr lang="en-US" dirty="0">
                <a:sym typeface="Wingdings" pitchFamily="2" charset="2"/>
              </a:rPr>
              <a:t>A model to represent a consumer.</a:t>
            </a:r>
          </a:p>
          <a:p>
            <a:pPr lvl="2">
              <a:spcAft>
                <a:spcPts val="500"/>
              </a:spcAft>
            </a:pPr>
            <a:r>
              <a:rPr lang="en-US" sz="2200" dirty="0">
                <a:sym typeface="Wingdings" pitchFamily="2" charset="2"/>
              </a:rPr>
              <a:t>Notion of consumption bundle (i.e., a list of goods and services).</a:t>
            </a:r>
          </a:p>
          <a:p>
            <a:pPr lvl="2">
              <a:spcAft>
                <a:spcPts val="500"/>
              </a:spcAft>
            </a:pPr>
            <a:r>
              <a:rPr lang="en-US" sz="2200" dirty="0">
                <a:sym typeface="Wingdings" pitchFamily="2" charset="2"/>
              </a:rPr>
              <a:t>How a consumer’s preferences rank different bundles.</a:t>
            </a:r>
          </a:p>
          <a:p>
            <a:pPr lvl="2">
              <a:spcAft>
                <a:spcPts val="500"/>
              </a:spcAft>
            </a:pPr>
            <a:r>
              <a:rPr lang="en-US" sz="2200" dirty="0">
                <a:sym typeface="Wingdings" pitchFamily="2" charset="2"/>
              </a:rPr>
              <a:t>How to represent these preferences in a utility function, measuring the consumer’s well-being from each bundle.</a:t>
            </a:r>
          </a:p>
          <a:p>
            <a:pPr lvl="2">
              <a:spcAft>
                <a:spcPts val="500"/>
              </a:spcAft>
            </a:pPr>
            <a:r>
              <a:rPr lang="en-US" sz="2200" dirty="0">
                <a:sym typeface="Wingdings" pitchFamily="2" charset="2"/>
              </a:rPr>
              <a:t>Properties that utility functions can satisfy.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831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1" y="5750"/>
            <a:ext cx="7773338" cy="159617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845197-BAB1-BF4D-A3CA-F5966E725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8236676" cy="4530726"/>
          </a:xfrm>
        </p:spPr>
        <p:txBody>
          <a:bodyPr>
            <a:norm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dirty="0">
                <a:solidFill>
                  <a:srgbClr val="0070C0"/>
                </a:solidFill>
              </a:rPr>
              <a:t>Consumer Theory 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b="1" dirty="0">
                <a:sym typeface="Wingdings" pitchFamily="2" charset="2"/>
              </a:rPr>
              <a:t>Chapter 3: </a:t>
            </a:r>
            <a:r>
              <a:rPr lang="en-US" dirty="0">
                <a:sym typeface="Wingdings" pitchFamily="2" charset="2"/>
              </a:rPr>
              <a:t>The consumer’s optimal purchasing decision.</a:t>
            </a:r>
          </a:p>
          <a:p>
            <a:pPr lvl="2">
              <a:spcAft>
                <a:spcPts val="500"/>
              </a:spcAft>
            </a:pPr>
            <a:r>
              <a:rPr lang="en-US" sz="2200" dirty="0">
                <a:sym typeface="Wingdings" pitchFamily="2" charset="2"/>
              </a:rPr>
              <a:t>Budget constraints, which are dictated by good prices and available income.</a:t>
            </a:r>
          </a:p>
          <a:p>
            <a:pPr lvl="2">
              <a:spcAft>
                <a:spcPts val="500"/>
              </a:spcAft>
            </a:pPr>
            <a:r>
              <a:rPr lang="en-US" sz="2200" dirty="0">
                <a:sym typeface="Wingdings" pitchFamily="2" charset="2"/>
              </a:rPr>
              <a:t>Consumer’s purchasing decision (“demand” for a good):</a:t>
            </a:r>
          </a:p>
          <a:p>
            <a:pPr lvl="3">
              <a:spcBef>
                <a:spcPts val="0"/>
              </a:spcBef>
              <a:spcAft>
                <a:spcPts val="500"/>
              </a:spcAft>
            </a:pPr>
            <a:r>
              <a:rPr lang="en-US" sz="2000" dirty="0">
                <a:sym typeface="Wingdings" pitchFamily="2" charset="2"/>
              </a:rPr>
              <a:t>Buy the bundle that increases my utility as much as possible but … without breaking the bank!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4912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845197-BAB1-BF4D-A3CA-F5966E725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8236676" cy="4530726"/>
          </a:xfrm>
        </p:spPr>
        <p:txBody>
          <a:bodyPr>
            <a:normAutofit lnSpcReduction="10000"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dirty="0">
                <a:solidFill>
                  <a:srgbClr val="0070C0"/>
                </a:solidFill>
              </a:rPr>
              <a:t>Consumer Theory </a:t>
            </a:r>
            <a:endParaRPr lang="en-US" sz="2400" dirty="0">
              <a:solidFill>
                <a:srgbClr val="0070C0"/>
              </a:solidFill>
              <a:sym typeface="Wingdings" pitchFamily="2" charset="2"/>
            </a:endParaRP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b="1" dirty="0">
                <a:sym typeface="Wingdings" pitchFamily="2" charset="2"/>
              </a:rPr>
              <a:t>Chapter 4: </a:t>
            </a:r>
            <a:r>
              <a:rPr lang="en-US" dirty="0">
                <a:sym typeface="Wingdings" pitchFamily="2" charset="2"/>
              </a:rPr>
              <a:t>Changes in a consumer’s demand for a good.</a:t>
            </a:r>
          </a:p>
          <a:p>
            <a:pPr lvl="2">
              <a:spcAft>
                <a:spcPts val="500"/>
              </a:spcAft>
            </a:pPr>
            <a:r>
              <a:rPr lang="en-US" sz="2200" dirty="0">
                <a:sym typeface="Wingdings" pitchFamily="2" charset="2"/>
              </a:rPr>
              <a:t>When her income increases by a small amount.</a:t>
            </a:r>
          </a:p>
          <a:p>
            <a:pPr lvl="3">
              <a:spcBef>
                <a:spcPts val="0"/>
              </a:spcBef>
              <a:spcAft>
                <a:spcPts val="500"/>
              </a:spcAft>
            </a:pPr>
            <a:r>
              <a:rPr lang="en-US" sz="2000" dirty="0">
                <a:sym typeface="Wingdings" pitchFamily="2" charset="2"/>
              </a:rPr>
              <a:t>After winning the lotto, you may increase purchases for most goods (e.g., a nicer car), and yet may decrease purchases of some goods (e.g., fast food).</a:t>
            </a:r>
          </a:p>
          <a:p>
            <a:pPr lvl="2">
              <a:spcAft>
                <a:spcPts val="500"/>
              </a:spcAft>
            </a:pPr>
            <a:r>
              <a:rPr lang="en-US" sz="2200" dirty="0">
                <a:sym typeface="Wingdings" pitchFamily="2" charset="2"/>
              </a:rPr>
              <a:t>When the price of the good experiences a small increase.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1236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845197-BAB1-BF4D-A3CA-F5966E725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8236676" cy="4530726"/>
          </a:xfrm>
        </p:spPr>
        <p:txBody>
          <a:bodyPr>
            <a:norm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dirty="0">
                <a:solidFill>
                  <a:srgbClr val="0070C0"/>
                </a:solidFill>
              </a:rPr>
              <a:t>Consumer Theory </a:t>
            </a:r>
            <a:endParaRPr lang="en-US" sz="2400" dirty="0">
              <a:sym typeface="Wingdings" pitchFamily="2" charset="2"/>
            </a:endParaRPr>
          </a:p>
          <a:p>
            <a:pPr lvl="1">
              <a:spcAft>
                <a:spcPts val="500"/>
              </a:spcAft>
            </a:pPr>
            <a:r>
              <a:rPr lang="en-US" b="1" dirty="0">
                <a:sym typeface="Wingdings" pitchFamily="2" charset="2"/>
              </a:rPr>
              <a:t>Chapter 5: </a:t>
            </a:r>
            <a:r>
              <a:rPr lang="en-US" dirty="0">
                <a:sym typeface="Wingdings" pitchFamily="2" charset="2"/>
              </a:rPr>
              <a:t>Welfare loss due to a price increase.</a:t>
            </a:r>
          </a:p>
          <a:p>
            <a:pPr lvl="2">
              <a:spcAft>
                <a:spcPts val="500"/>
              </a:spcAft>
            </a:pPr>
            <a:r>
              <a:rPr lang="en-US" sz="2200" dirty="0">
                <a:sym typeface="Wingdings" pitchFamily="2" charset="2"/>
              </a:rPr>
              <a:t>Three measures to evaluate this welfare loss:</a:t>
            </a:r>
          </a:p>
          <a:p>
            <a:pPr lvl="3">
              <a:spcBef>
                <a:spcPts val="0"/>
              </a:spcBef>
              <a:spcAft>
                <a:spcPts val="500"/>
              </a:spcAft>
            </a:pPr>
            <a:r>
              <a:rPr lang="en-US" sz="2200" dirty="0">
                <a:sym typeface="Wingdings" pitchFamily="2" charset="2"/>
              </a:rPr>
              <a:t>Change in consumer surplus.</a:t>
            </a:r>
          </a:p>
          <a:p>
            <a:pPr lvl="3">
              <a:spcBef>
                <a:spcPts val="0"/>
              </a:spcBef>
              <a:spcAft>
                <a:spcPts val="500"/>
              </a:spcAft>
            </a:pPr>
            <a:r>
              <a:rPr lang="en-US" sz="2200" dirty="0">
                <a:sym typeface="Wingdings" pitchFamily="2" charset="2"/>
              </a:rPr>
              <a:t>Compensating variation.</a:t>
            </a:r>
          </a:p>
          <a:p>
            <a:pPr lvl="3">
              <a:spcBef>
                <a:spcPts val="0"/>
              </a:spcBef>
              <a:spcAft>
                <a:spcPts val="500"/>
              </a:spcAft>
            </a:pPr>
            <a:r>
              <a:rPr lang="en-US" sz="2200" dirty="0">
                <a:sym typeface="Wingdings" pitchFamily="2" charset="2"/>
              </a:rPr>
              <a:t>Equivalent variation.</a:t>
            </a:r>
          </a:p>
          <a:p>
            <a:pPr lvl="2">
              <a:spcAft>
                <a:spcPts val="500"/>
              </a:spcAft>
            </a:pPr>
            <a:r>
              <a:rPr lang="en-US" sz="2200" dirty="0">
                <a:sym typeface="Wingdings" pitchFamily="2" charset="2"/>
              </a:rPr>
              <a:t>Similarities and differences, and applications to different contexts.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544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845197-BAB1-BF4D-A3CA-F5966E725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8236676" cy="4530726"/>
          </a:xfrm>
        </p:spPr>
        <p:txBody>
          <a:bodyPr>
            <a:norm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dirty="0">
                <a:solidFill>
                  <a:srgbClr val="0070C0"/>
                </a:solidFill>
              </a:rPr>
              <a:t>Production Theory</a:t>
            </a:r>
            <a:endParaRPr lang="en-US" sz="2400" dirty="0">
              <a:sym typeface="Wingdings" pitchFamily="2" charset="2"/>
            </a:endParaRPr>
          </a:p>
          <a:p>
            <a:pPr lvl="1">
              <a:spcAft>
                <a:spcPts val="500"/>
              </a:spcAft>
            </a:pPr>
            <a:r>
              <a:rPr lang="en-US" b="1" dirty="0">
                <a:sym typeface="Wingdings" pitchFamily="2" charset="2"/>
              </a:rPr>
              <a:t>Chapter 7: </a:t>
            </a:r>
            <a:r>
              <a:rPr lang="en-US" dirty="0">
                <a:sym typeface="Wingdings" pitchFamily="2" charset="2"/>
              </a:rPr>
              <a:t>The firm’s optimal production decision.</a:t>
            </a:r>
          </a:p>
          <a:p>
            <a:pPr lvl="2">
              <a:spcAft>
                <a:spcPts val="500"/>
              </a:spcAft>
            </a:pPr>
            <a:r>
              <a:rPr lang="en-US" sz="2200" dirty="0">
                <a:sym typeface="Wingdings" pitchFamily="2" charset="2"/>
              </a:rPr>
              <a:t>Use of inputs (how many workers to hire or machines to purchase).</a:t>
            </a:r>
          </a:p>
          <a:p>
            <a:pPr lvl="2">
              <a:spcAft>
                <a:spcPts val="500"/>
              </a:spcAft>
            </a:pPr>
            <a:r>
              <a:rPr lang="en-US" sz="2200" dirty="0">
                <a:sym typeface="Wingdings" pitchFamily="2" charset="2"/>
              </a:rPr>
              <a:t>Technological constraints, indicating the output levels the firm can produce given its technology.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3281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012" y="325555"/>
            <a:ext cx="7773338" cy="159617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845197-BAB1-BF4D-A3CA-F5966E725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96745"/>
            <a:ext cx="8236676" cy="4530726"/>
          </a:xfrm>
        </p:spPr>
        <p:txBody>
          <a:bodyPr>
            <a:normAutofit fontScale="92500"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dirty="0">
                <a:solidFill>
                  <a:srgbClr val="0070C0"/>
                </a:solidFill>
              </a:rPr>
              <a:t>Production Theory</a:t>
            </a:r>
            <a:r>
              <a:rPr lang="en-US" dirty="0">
                <a:solidFill>
                  <a:srgbClr val="0070C0"/>
                </a:solidFill>
                <a:sym typeface="Wingdings" pitchFamily="2" charset="2"/>
              </a:rPr>
              <a:t> </a:t>
            </a:r>
            <a:endParaRPr lang="en-US" sz="2400" dirty="0">
              <a:sym typeface="Wingdings" pitchFamily="2" charset="2"/>
            </a:endParaRPr>
          </a:p>
          <a:p>
            <a:pPr lvl="1">
              <a:spcAft>
                <a:spcPts val="500"/>
              </a:spcAft>
            </a:pPr>
            <a:r>
              <a:rPr lang="en-US" b="1" dirty="0">
                <a:sym typeface="Wingdings" pitchFamily="2" charset="2"/>
              </a:rPr>
              <a:t>Chapter 8: </a:t>
            </a:r>
            <a:r>
              <a:rPr lang="en-US" dirty="0">
                <a:sym typeface="Wingdings" pitchFamily="2" charset="2"/>
              </a:rPr>
              <a:t>The firm’s costs from its output decision.</a:t>
            </a:r>
          </a:p>
          <a:p>
            <a:pPr lvl="2">
              <a:spcAft>
                <a:spcPts val="500"/>
              </a:spcAft>
            </a:pPr>
            <a:r>
              <a:rPr lang="en-US" sz="2200" dirty="0">
                <a:sym typeface="Wingdings" pitchFamily="2" charset="2"/>
              </a:rPr>
              <a:t>Units of each input that the firm hires.</a:t>
            </a:r>
          </a:p>
          <a:p>
            <a:pPr lvl="2">
              <a:spcAft>
                <a:spcPts val="500"/>
              </a:spcAft>
            </a:pPr>
            <a:r>
              <a:rPr lang="en-US" sz="2200" dirty="0">
                <a:sym typeface="Wingdings" pitchFamily="2" charset="2"/>
              </a:rPr>
              <a:t>Average cost (i.e., cost per unit of output).</a:t>
            </a:r>
          </a:p>
          <a:p>
            <a:pPr lvl="2">
              <a:spcAft>
                <a:spcPts val="500"/>
              </a:spcAft>
            </a:pPr>
            <a:r>
              <a:rPr lang="en-US" sz="2200" dirty="0">
                <a:sym typeface="Wingdings" pitchFamily="2" charset="2"/>
              </a:rPr>
              <a:t>Marginal cost (i.e., increase in cost when the firm increases its output by one unit).</a:t>
            </a:r>
          </a:p>
          <a:p>
            <a:pPr lvl="2">
              <a:spcAft>
                <a:spcPts val="500"/>
              </a:spcAft>
            </a:pPr>
            <a:r>
              <a:rPr lang="en-US" sz="2200" dirty="0">
                <a:sym typeface="Wingdings" pitchFamily="2" charset="2"/>
              </a:rPr>
              <a:t>How the firm’s average cost is affected when:</a:t>
            </a:r>
          </a:p>
          <a:p>
            <a:pPr lvl="3">
              <a:spcBef>
                <a:spcPts val="0"/>
              </a:spcBef>
              <a:spcAft>
                <a:spcPts val="500"/>
              </a:spcAft>
            </a:pPr>
            <a:r>
              <a:rPr lang="en-US" sz="2000" dirty="0">
                <a:sym typeface="Wingdings" pitchFamily="2" charset="2"/>
              </a:rPr>
              <a:t>Its scale expands (economies of scale).</a:t>
            </a:r>
          </a:p>
          <a:p>
            <a:pPr lvl="3">
              <a:spcBef>
                <a:spcPts val="0"/>
              </a:spcBef>
              <a:spcAft>
                <a:spcPts val="500"/>
              </a:spcAft>
            </a:pPr>
            <a:r>
              <a:rPr lang="en-US" sz="2000" dirty="0">
                <a:sym typeface="Wingdings" pitchFamily="2" charset="2"/>
              </a:rPr>
              <a:t>It offers more product lines (economies of scope).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7703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845197-BAB1-BF4D-A3CA-F5966E725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8236676" cy="4530726"/>
          </a:xfrm>
        </p:spPr>
        <p:txBody>
          <a:bodyPr>
            <a:norm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dirty="0">
                <a:solidFill>
                  <a:srgbClr val="0070C0"/>
                </a:solidFill>
              </a:rPr>
              <a:t>Markets</a:t>
            </a:r>
            <a:r>
              <a:rPr lang="en-US" dirty="0">
                <a:solidFill>
                  <a:srgbClr val="0070C0"/>
                </a:solidFill>
                <a:sym typeface="Wingdings" pitchFamily="2" charset="2"/>
              </a:rPr>
              <a:t> 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b="1" dirty="0">
                <a:sym typeface="Wingdings" pitchFamily="2" charset="2"/>
              </a:rPr>
              <a:t>Chapter 9: </a:t>
            </a:r>
            <a:r>
              <a:rPr lang="en-US" dirty="0">
                <a:sym typeface="Wingdings" pitchFamily="2" charset="2"/>
              </a:rPr>
              <a:t>Perfectly competitive market.</a:t>
            </a:r>
          </a:p>
          <a:p>
            <a:pPr lvl="2">
              <a:spcAft>
                <a:spcPts val="500"/>
              </a:spcAft>
            </a:pPr>
            <a:r>
              <a:rPr lang="en-US" sz="2200" dirty="0">
                <a:sym typeface="Wingdings" pitchFamily="2" charset="2"/>
              </a:rPr>
              <a:t>Many firms, each producing a small share of industry output. </a:t>
            </a:r>
          </a:p>
          <a:p>
            <a:pPr lvl="2">
              <a:spcAft>
                <a:spcPts val="500"/>
              </a:spcAft>
            </a:pPr>
            <a:r>
              <a:rPr lang="en-US" sz="2200" dirty="0">
                <a:sym typeface="Wingdings" pitchFamily="2" charset="2"/>
              </a:rPr>
              <a:t>Firms are “price takers.” When choosing to produce a larger output, every firm can anticipate that this decision will not affect market prices.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0840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845197-BAB1-BF4D-A3CA-F5966E725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8236676" cy="4530726"/>
          </a:xfrm>
        </p:spPr>
        <p:txBody>
          <a:bodyPr>
            <a:normAutofit fontScale="92500"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dirty="0">
                <a:solidFill>
                  <a:srgbClr val="0070C0"/>
                </a:solidFill>
              </a:rPr>
              <a:t>Markets</a:t>
            </a:r>
            <a:r>
              <a:rPr lang="en-US" dirty="0">
                <a:solidFill>
                  <a:srgbClr val="0070C0"/>
                </a:solidFill>
                <a:sym typeface="Wingdings" pitchFamily="2" charset="2"/>
              </a:rPr>
              <a:t> </a:t>
            </a:r>
            <a:endParaRPr lang="en-US" sz="2400" dirty="0">
              <a:sym typeface="Wingdings" pitchFamily="2" charset="2"/>
            </a:endParaRPr>
          </a:p>
          <a:p>
            <a:pPr lvl="1">
              <a:spcAft>
                <a:spcPts val="500"/>
              </a:spcAft>
            </a:pPr>
            <a:r>
              <a:rPr lang="en-US" b="1" dirty="0">
                <a:sym typeface="Wingdings" pitchFamily="2" charset="2"/>
              </a:rPr>
              <a:t>Chapter 10: </a:t>
            </a:r>
            <a:r>
              <a:rPr lang="en-US" dirty="0">
                <a:sym typeface="Wingdings" pitchFamily="2" charset="2"/>
              </a:rPr>
              <a:t>Monopoly.</a:t>
            </a:r>
          </a:p>
          <a:p>
            <a:pPr lvl="2">
              <a:spcAft>
                <a:spcPts val="500"/>
              </a:spcAft>
            </a:pPr>
            <a:r>
              <a:rPr lang="en-US" sz="2200" dirty="0">
                <a:sym typeface="Wingdings" pitchFamily="2" charset="2"/>
              </a:rPr>
              <a:t>A single firm operates choosing the optimal output to maximize profits.</a:t>
            </a:r>
          </a:p>
          <a:p>
            <a:pPr lvl="2">
              <a:spcAft>
                <a:spcPts val="500"/>
              </a:spcAft>
            </a:pPr>
            <a:r>
              <a:rPr lang="en-US" sz="2200" dirty="0">
                <a:sym typeface="Wingdings" pitchFamily="2" charset="2"/>
              </a:rPr>
              <a:t>The monopolist is a “price setter.” His output decision uniquely determines market price.</a:t>
            </a:r>
          </a:p>
          <a:p>
            <a:pPr lvl="2">
              <a:spcAft>
                <a:spcPts val="500"/>
              </a:spcAft>
            </a:pPr>
            <a:r>
              <a:rPr lang="en-US" sz="2200" dirty="0">
                <a:sym typeface="Wingdings" pitchFamily="2" charset="2"/>
              </a:rPr>
              <a:t>Multiplant monopolies, a firm is the only seller of a product, which is made at two or more plants.</a:t>
            </a:r>
          </a:p>
          <a:p>
            <a:pPr lvl="2">
              <a:spcAft>
                <a:spcPts val="500"/>
              </a:spcAft>
            </a:pPr>
            <a:r>
              <a:rPr lang="en-US" sz="2200" dirty="0">
                <a:sym typeface="Wingdings" pitchFamily="2" charset="2"/>
              </a:rPr>
              <a:t>Welfare loss under a monopolized industry.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0979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387699"/>
            <a:ext cx="7773338" cy="159617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845197-BAB1-BF4D-A3CA-F5966E725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35112"/>
            <a:ext cx="8236676" cy="4530726"/>
          </a:xfrm>
        </p:spPr>
        <p:txBody>
          <a:bodyPr>
            <a:normAutofit fontScale="77500" lnSpcReduction="20000"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dirty="0">
                <a:solidFill>
                  <a:srgbClr val="0070C0"/>
                </a:solidFill>
              </a:rPr>
              <a:t>Strategy–Let’s Play Games</a:t>
            </a:r>
            <a:r>
              <a:rPr lang="en-US" dirty="0">
                <a:solidFill>
                  <a:srgbClr val="0070C0"/>
                </a:solidFill>
                <a:sym typeface="Wingdings" pitchFamily="2" charset="2"/>
              </a:rPr>
              <a:t> 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b="1" dirty="0">
                <a:sym typeface="Wingdings" pitchFamily="2" charset="2"/>
              </a:rPr>
              <a:t>Chapter 12-13: </a:t>
            </a:r>
            <a:r>
              <a:rPr lang="en-US" dirty="0">
                <a:sym typeface="Wingdings" pitchFamily="2" charset="2"/>
              </a:rPr>
              <a:t>Game Theory.</a:t>
            </a:r>
          </a:p>
          <a:p>
            <a:pPr lvl="2">
              <a:spcAft>
                <a:spcPts val="500"/>
              </a:spcAft>
            </a:pPr>
            <a:r>
              <a:rPr lang="en-US" sz="2200" dirty="0">
                <a:sym typeface="Wingdings" pitchFamily="2" charset="2"/>
              </a:rPr>
              <a:t>The branch of economics studying strategic behavior.</a:t>
            </a:r>
          </a:p>
          <a:p>
            <a:pPr lvl="2">
              <a:spcAft>
                <a:spcPts val="500"/>
              </a:spcAft>
            </a:pPr>
            <a:r>
              <a:rPr lang="en-US" sz="2200" dirty="0">
                <a:sym typeface="Wingdings" pitchFamily="2" charset="2"/>
              </a:rPr>
              <a:t>Interactions among “players” (firms, consumers,  or governments), when the action of one player affects the payoffs of other players.</a:t>
            </a:r>
          </a:p>
          <a:p>
            <a:pPr lvl="2">
              <a:spcAft>
                <a:spcPts val="500"/>
              </a:spcAft>
            </a:pPr>
            <a:r>
              <a:rPr lang="en-US" sz="2200" dirty="0">
                <a:sym typeface="Wingdings" pitchFamily="2" charset="2"/>
              </a:rPr>
              <a:t>Games in which all players (e.g., firms) choose their actions (e.g., output levels) simultaneously (chapter 12).</a:t>
            </a:r>
          </a:p>
          <a:p>
            <a:pPr lvl="2">
              <a:spcAft>
                <a:spcPts val="500"/>
              </a:spcAft>
            </a:pPr>
            <a:r>
              <a:rPr lang="en-US" sz="2200" dirty="0">
                <a:sym typeface="Wingdings" pitchFamily="2" charset="2"/>
              </a:rPr>
              <a:t>Games in which player act sequentially (chapter 13).</a:t>
            </a:r>
          </a:p>
          <a:p>
            <a:pPr lvl="2">
              <a:spcAft>
                <a:spcPts val="500"/>
              </a:spcAft>
            </a:pPr>
            <a:r>
              <a:rPr lang="en-US" sz="2200" dirty="0">
                <a:sym typeface="Wingdings" pitchFamily="2" charset="2"/>
              </a:rPr>
              <a:t>“Equilibrium behavior” (how player behave) in each game.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379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845197-BAB1-BF4D-A3CA-F5966E725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8236676" cy="4530726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dirty="0">
                <a:solidFill>
                  <a:srgbClr val="0070C0"/>
                </a:solidFill>
              </a:rPr>
              <a:t>Putting Game Theory to Work</a:t>
            </a:r>
            <a:endParaRPr lang="en-US" sz="2400" dirty="0">
              <a:sym typeface="Wingdings" pitchFamily="2" charset="2"/>
            </a:endParaRPr>
          </a:p>
          <a:p>
            <a:pPr lvl="1">
              <a:spcAft>
                <a:spcPts val="500"/>
              </a:spcAft>
            </a:pPr>
            <a:r>
              <a:rPr lang="en-US" b="1" dirty="0">
                <a:sym typeface="Wingdings" pitchFamily="2" charset="2"/>
              </a:rPr>
              <a:t>Chapter 14: </a:t>
            </a:r>
            <a:r>
              <a:rPr lang="en-US" dirty="0">
                <a:sym typeface="Wingdings" pitchFamily="2" charset="2"/>
              </a:rPr>
              <a:t>Imperfectly competitive markets.</a:t>
            </a:r>
          </a:p>
          <a:p>
            <a:pPr lvl="2">
              <a:spcAft>
                <a:spcPts val="500"/>
              </a:spcAft>
            </a:pPr>
            <a:r>
              <a:rPr lang="en-US" sz="2200" dirty="0">
                <a:sym typeface="Wingdings" pitchFamily="2" charset="2"/>
              </a:rPr>
              <a:t>Application of game theory tools to industries with a limited number of firms.</a:t>
            </a:r>
          </a:p>
          <a:p>
            <a:pPr lvl="2">
              <a:spcAft>
                <a:spcPts val="500"/>
              </a:spcAft>
            </a:pPr>
            <a:r>
              <a:rPr lang="en-US" sz="2200" dirty="0">
                <a:sym typeface="Wingdings" pitchFamily="2" charset="2"/>
              </a:rPr>
              <a:t>Markets in which firms simultaneously choose their actions, either competing in price or quantity.</a:t>
            </a:r>
          </a:p>
          <a:p>
            <a:pPr lvl="2">
              <a:spcAft>
                <a:spcPts val="500"/>
              </a:spcAft>
            </a:pPr>
            <a:r>
              <a:rPr lang="en-US" sz="2200" dirty="0">
                <a:sym typeface="Wingdings" pitchFamily="2" charset="2"/>
              </a:rPr>
              <a:t>Industries where firms act sequentially.</a:t>
            </a:r>
          </a:p>
          <a:p>
            <a:pPr lvl="2">
              <a:spcAft>
                <a:spcPts val="500"/>
              </a:spcAft>
            </a:pPr>
            <a:r>
              <a:rPr lang="en-US" sz="2200" dirty="0">
                <a:sym typeface="Wingdings" pitchFamily="2" charset="2"/>
              </a:rPr>
              <a:t>Settings where firms sell products that consumers regards as close (but not perfect) substitutes.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3138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845197-BAB1-BF4D-A3CA-F5966E725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727971"/>
            <a:ext cx="8236676" cy="4317723"/>
          </a:xfrm>
        </p:spPr>
        <p:txBody>
          <a:bodyPr>
            <a:normAutofit fontScale="85000" lnSpcReduction="10000"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dirty="0">
                <a:solidFill>
                  <a:srgbClr val="0070C0"/>
                </a:solidFill>
              </a:rPr>
              <a:t>Market Failures–When Markets Work Well and When They Don’t </a:t>
            </a:r>
            <a:endParaRPr lang="en-US" sz="2400" dirty="0">
              <a:sym typeface="Wingdings" pitchFamily="2" charset="2"/>
            </a:endParaRPr>
          </a:p>
          <a:p>
            <a:pPr lvl="1">
              <a:spcAft>
                <a:spcPts val="500"/>
              </a:spcAft>
            </a:pPr>
            <a:r>
              <a:rPr lang="en-US" b="1" dirty="0">
                <a:sym typeface="Wingdings" pitchFamily="2" charset="2"/>
              </a:rPr>
              <a:t>Chapter 17: </a:t>
            </a:r>
            <a:r>
              <a:rPr lang="en-US" dirty="0">
                <a:sym typeface="Wingdings" pitchFamily="2" charset="2"/>
              </a:rPr>
              <a:t>Externalities and public goods.</a:t>
            </a:r>
          </a:p>
          <a:p>
            <a:pPr lvl="2">
              <a:spcAft>
                <a:spcPts val="500"/>
              </a:spcAft>
            </a:pPr>
            <a:r>
              <a:rPr lang="en-US" sz="2200" dirty="0">
                <a:sym typeface="Wingdings" pitchFamily="2" charset="2"/>
              </a:rPr>
              <a:t>Situations where actions of one agent produce external effects on another agent’s well-being.</a:t>
            </a:r>
          </a:p>
          <a:p>
            <a:pPr lvl="2">
              <a:spcAft>
                <a:spcPts val="500"/>
              </a:spcAft>
            </a:pPr>
            <a:r>
              <a:rPr lang="en-US" sz="2200" dirty="0">
                <a:sym typeface="Wingdings" pitchFamily="2" charset="2"/>
              </a:rPr>
              <a:t>Sustainability issues in common-pool resources (e.g., fishing ground).</a:t>
            </a:r>
          </a:p>
          <a:p>
            <a:pPr lvl="3">
              <a:spcBef>
                <a:spcPts val="0"/>
              </a:spcBef>
              <a:spcAft>
                <a:spcPts val="500"/>
              </a:spcAft>
            </a:pPr>
            <a:r>
              <a:rPr lang="en-US" sz="2000" dirty="0">
                <a:sym typeface="Wingdings" pitchFamily="2" charset="2"/>
              </a:rPr>
              <a:t>In the short-run, when agents ignore the long-term effects, they may exploit the resource intensively.</a:t>
            </a:r>
          </a:p>
          <a:p>
            <a:pPr lvl="3">
              <a:spcBef>
                <a:spcPts val="0"/>
              </a:spcBef>
              <a:spcAft>
                <a:spcPts val="500"/>
              </a:spcAft>
            </a:pPr>
            <a:r>
              <a:rPr lang="en-US" sz="2000" dirty="0">
                <a:sym typeface="Wingdings" pitchFamily="2" charset="2"/>
              </a:rPr>
              <a:t>When considering long-run effects, their optimal behavior dictates a less intense exploitation. </a:t>
            </a:r>
          </a:p>
          <a:p>
            <a:pPr marL="914400" lvl="2" indent="0">
              <a:spcAft>
                <a:spcPts val="500"/>
              </a:spcAft>
              <a:buNone/>
            </a:pPr>
            <a:endParaRPr lang="en-US" sz="2400" dirty="0">
              <a:sym typeface="Wingdings" pitchFamily="2" charset="2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179638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ilk Glass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14565</TotalTime>
  <Words>1300</Words>
  <Application>Microsoft Office PowerPoint</Application>
  <PresentationFormat>On-screen Show (4:3)</PresentationFormat>
  <Paragraphs>192</Paragraphs>
  <Slides>31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Arial</vt:lpstr>
      <vt:lpstr>Calibri</vt:lpstr>
      <vt:lpstr>Cambria Math</vt:lpstr>
      <vt:lpstr>Cooper Black</vt:lpstr>
      <vt:lpstr>Roboto</vt:lpstr>
      <vt:lpstr>Droplet</vt:lpstr>
      <vt:lpstr>PowerPoint Presentation</vt:lpstr>
      <vt:lpstr>Important Information</vt:lpstr>
      <vt:lpstr>Important Information</vt:lpstr>
      <vt:lpstr>Important Information</vt:lpstr>
      <vt:lpstr>What is Microeconomics?</vt:lpstr>
      <vt:lpstr>What is Microeconomics?</vt:lpstr>
      <vt:lpstr>What is Microeconomics?</vt:lpstr>
      <vt:lpstr>What is Microeconomics?</vt:lpstr>
      <vt:lpstr>What is Microeconomics?</vt:lpstr>
      <vt:lpstr>PowerPoint Presentation</vt:lpstr>
      <vt:lpstr>PowerPoint Presentation</vt:lpstr>
      <vt:lpstr>PowerPoint Presentation</vt:lpstr>
      <vt:lpstr>PowerPoint Presentation</vt:lpstr>
      <vt:lpstr>What is Microeconomics?</vt:lpstr>
      <vt:lpstr>Current Economic Outlook Ranks (2024 Edition)</vt:lpstr>
      <vt:lpstr>What is Microeconomics?</vt:lpstr>
      <vt:lpstr>What is Microeconomics?</vt:lpstr>
      <vt:lpstr>What is Microeconomics?</vt:lpstr>
      <vt:lpstr>What is Microeconomics?</vt:lpstr>
      <vt:lpstr>Comparative Statics</vt:lpstr>
      <vt:lpstr>Overview</vt:lpstr>
      <vt:lpstr>Overview</vt:lpstr>
      <vt:lpstr>Overview</vt:lpstr>
      <vt:lpstr>Overview</vt:lpstr>
      <vt:lpstr>Overview</vt:lpstr>
      <vt:lpstr>Overview</vt:lpstr>
      <vt:lpstr>Overview</vt:lpstr>
      <vt:lpstr>Overview</vt:lpstr>
      <vt:lpstr>Overview</vt:lpstr>
      <vt:lpstr>Overview</vt:lpstr>
      <vt:lpstr>Overview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Dolores Garrido</dc:creator>
  <cp:lastModifiedBy>Espinola-Arredondo, Ana</cp:lastModifiedBy>
  <cp:revision>167</cp:revision>
  <dcterms:created xsi:type="dcterms:W3CDTF">2020-05-29T21:56:59Z</dcterms:created>
  <dcterms:modified xsi:type="dcterms:W3CDTF">2026-01-12T19:02:02Z</dcterms:modified>
</cp:coreProperties>
</file>