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Lst>
  <p:notesMasterIdLst>
    <p:notesMasterId r:id="rId101"/>
  </p:notesMasterIdLst>
  <p:handoutMasterIdLst>
    <p:handoutMasterId r:id="rId102"/>
  </p:handoutMasterIdLst>
  <p:sldIdLst>
    <p:sldId id="256" r:id="rId2"/>
    <p:sldId id="257" r:id="rId3"/>
    <p:sldId id="258" r:id="rId4"/>
    <p:sldId id="260" r:id="rId5"/>
    <p:sldId id="356" r:id="rId6"/>
    <p:sldId id="313" r:id="rId7"/>
    <p:sldId id="355" r:id="rId8"/>
    <p:sldId id="262" r:id="rId9"/>
    <p:sldId id="265" r:id="rId10"/>
    <p:sldId id="354" r:id="rId11"/>
    <p:sldId id="314" r:id="rId12"/>
    <p:sldId id="353" r:id="rId13"/>
    <p:sldId id="315" r:id="rId14"/>
    <p:sldId id="352" r:id="rId15"/>
    <p:sldId id="268" r:id="rId16"/>
    <p:sldId id="269" r:id="rId17"/>
    <p:sldId id="270" r:id="rId18"/>
    <p:sldId id="271" r:id="rId19"/>
    <p:sldId id="272" r:id="rId20"/>
    <p:sldId id="273" r:id="rId21"/>
    <p:sldId id="351" r:id="rId22"/>
    <p:sldId id="274" r:id="rId23"/>
    <p:sldId id="275" r:id="rId24"/>
    <p:sldId id="276" r:id="rId25"/>
    <p:sldId id="277" r:id="rId26"/>
    <p:sldId id="278" r:id="rId27"/>
    <p:sldId id="350" r:id="rId28"/>
    <p:sldId id="279" r:id="rId29"/>
    <p:sldId id="349" r:id="rId30"/>
    <p:sldId id="280" r:id="rId31"/>
    <p:sldId id="281" r:id="rId32"/>
    <p:sldId id="348" r:id="rId33"/>
    <p:sldId id="282" r:id="rId34"/>
    <p:sldId id="316" r:id="rId35"/>
    <p:sldId id="284" r:id="rId36"/>
    <p:sldId id="289" r:id="rId37"/>
    <p:sldId id="347" r:id="rId38"/>
    <p:sldId id="283" r:id="rId39"/>
    <p:sldId id="346" r:id="rId40"/>
    <p:sldId id="317" r:id="rId41"/>
    <p:sldId id="318" r:id="rId42"/>
    <p:sldId id="319" r:id="rId43"/>
    <p:sldId id="285" r:id="rId44"/>
    <p:sldId id="291" r:id="rId45"/>
    <p:sldId id="357" r:id="rId46"/>
    <p:sldId id="358" r:id="rId47"/>
    <p:sldId id="345" r:id="rId48"/>
    <p:sldId id="364" r:id="rId49"/>
    <p:sldId id="365" r:id="rId50"/>
    <p:sldId id="300" r:id="rId51"/>
    <p:sldId id="344" r:id="rId52"/>
    <p:sldId id="292" r:id="rId53"/>
    <p:sldId id="293" r:id="rId54"/>
    <p:sldId id="343" r:id="rId55"/>
    <p:sldId id="295" r:id="rId56"/>
    <p:sldId id="296" r:id="rId57"/>
    <p:sldId id="297" r:id="rId58"/>
    <p:sldId id="298" r:id="rId59"/>
    <p:sldId id="286" r:id="rId60"/>
    <p:sldId id="299" r:id="rId61"/>
    <p:sldId id="359" r:id="rId62"/>
    <p:sldId id="301" r:id="rId63"/>
    <p:sldId id="302" r:id="rId64"/>
    <p:sldId id="303" r:id="rId65"/>
    <p:sldId id="304" r:id="rId66"/>
    <p:sldId id="305" r:id="rId67"/>
    <p:sldId id="342" r:id="rId68"/>
    <p:sldId id="306" r:id="rId69"/>
    <p:sldId id="362" r:id="rId70"/>
    <p:sldId id="363" r:id="rId71"/>
    <p:sldId id="360" r:id="rId72"/>
    <p:sldId id="308" r:id="rId73"/>
    <p:sldId id="309" r:id="rId74"/>
    <p:sldId id="320" r:id="rId75"/>
    <p:sldId id="307" r:id="rId76"/>
    <p:sldId id="287" r:id="rId77"/>
    <p:sldId id="310" r:id="rId78"/>
    <p:sldId id="311" r:id="rId79"/>
    <p:sldId id="312" r:id="rId80"/>
    <p:sldId id="288" r:id="rId81"/>
    <p:sldId id="321" r:id="rId82"/>
    <p:sldId id="323" r:id="rId83"/>
    <p:sldId id="322" r:id="rId84"/>
    <p:sldId id="324" r:id="rId85"/>
    <p:sldId id="326" r:id="rId86"/>
    <p:sldId id="341" r:id="rId87"/>
    <p:sldId id="325" r:id="rId88"/>
    <p:sldId id="329" r:id="rId89"/>
    <p:sldId id="330" r:id="rId90"/>
    <p:sldId id="331" r:id="rId91"/>
    <p:sldId id="332" r:id="rId92"/>
    <p:sldId id="333" r:id="rId93"/>
    <p:sldId id="334" r:id="rId94"/>
    <p:sldId id="335" r:id="rId95"/>
    <p:sldId id="336" r:id="rId96"/>
    <p:sldId id="337" r:id="rId97"/>
    <p:sldId id="340" r:id="rId98"/>
    <p:sldId id="338" r:id="rId99"/>
    <p:sldId id="339" r:id="rId10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lores Garrido" initials="DG" lastIdx="1" clrIdx="0">
    <p:extLst>
      <p:ext uri="{19B8F6BF-5375-455C-9EA6-DF929625EA0E}">
        <p15:presenceInfo xmlns:p15="http://schemas.microsoft.com/office/powerpoint/2012/main" userId="Dolores Garrid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A8B26E-DFFD-4624-81EE-D99D4C7B6871}" v="15" dt="2026-01-29T16:42:44.5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45"/>
    <p:restoredTop sz="87607" autoAdjust="0"/>
  </p:normalViewPr>
  <p:slideViewPr>
    <p:cSldViewPr snapToGrid="0" snapToObjects="1">
      <p:cViewPr varScale="1">
        <p:scale>
          <a:sx n="94" d="100"/>
          <a:sy n="94" d="100"/>
        </p:scale>
        <p:origin x="2028" y="90"/>
      </p:cViewPr>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handoutMaster" Target="handoutMasters/handout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commentAuthors" Target="commentAuthors.xml"/><Relationship Id="rId108" Type="http://schemas.microsoft.com/office/2016/11/relationships/changesInfo" Target="changesInfos/changesInfo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microsoft.com/office/2015/10/relationships/revisionInfo" Target="revisionInfo.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pinola-Arredondo, Ana" userId="2389861a-9b00-4e05-a52a-bbe4d3cfc079" providerId="ADAL" clId="{33A8B26E-DFFD-4624-81EE-D99D4C7B6871}"/>
    <pc:docChg chg="custSel addSld modSld">
      <pc:chgData name="Espinola-Arredondo, Ana" userId="2389861a-9b00-4e05-a52a-bbe4d3cfc079" providerId="ADAL" clId="{33A8B26E-DFFD-4624-81EE-D99D4C7B6871}" dt="2026-01-29T16:42:44.577" v="61"/>
      <pc:docMkLst>
        <pc:docMk/>
      </pc:docMkLst>
      <pc:sldChg chg="addSp delSp modSp mod">
        <pc:chgData name="Espinola-Arredondo, Ana" userId="2389861a-9b00-4e05-a52a-bbe4d3cfc079" providerId="ADAL" clId="{33A8B26E-DFFD-4624-81EE-D99D4C7B6871}" dt="2026-01-26T19:11:28.616" v="7" actId="14100"/>
        <pc:sldMkLst>
          <pc:docMk/>
          <pc:sldMk cId="3657779813" sldId="357"/>
        </pc:sldMkLst>
        <pc:picChg chg="add mod">
          <ac:chgData name="Espinola-Arredondo, Ana" userId="2389861a-9b00-4e05-a52a-bbe4d3cfc079" providerId="ADAL" clId="{33A8B26E-DFFD-4624-81EE-D99D4C7B6871}" dt="2026-01-26T19:11:28.616" v="7" actId="14100"/>
          <ac:picMkLst>
            <pc:docMk/>
            <pc:sldMk cId="3657779813" sldId="357"/>
            <ac:picMk id="5" creationId="{2DEE6A2A-D334-77D6-F777-52974CE35B65}"/>
          </ac:picMkLst>
        </pc:picChg>
        <pc:picChg chg="del">
          <ac:chgData name="Espinola-Arredondo, Ana" userId="2389861a-9b00-4e05-a52a-bbe4d3cfc079" providerId="ADAL" clId="{33A8B26E-DFFD-4624-81EE-D99D4C7B6871}" dt="2026-01-26T19:11:11.646" v="0" actId="478"/>
          <ac:picMkLst>
            <pc:docMk/>
            <pc:sldMk cId="3657779813" sldId="357"/>
            <ac:picMk id="6" creationId="{02F0EDFB-921A-4213-9DBF-5D17BDE18D13}"/>
          </ac:picMkLst>
        </pc:picChg>
      </pc:sldChg>
      <pc:sldChg chg="addSp delSp modSp mod">
        <pc:chgData name="Espinola-Arredondo, Ana" userId="2389861a-9b00-4e05-a52a-bbe4d3cfc079" providerId="ADAL" clId="{33A8B26E-DFFD-4624-81EE-D99D4C7B6871}" dt="2026-01-26T19:12:44.703" v="13" actId="14100"/>
        <pc:sldMkLst>
          <pc:docMk/>
          <pc:sldMk cId="2458114662" sldId="358"/>
        </pc:sldMkLst>
        <pc:picChg chg="add mod">
          <ac:chgData name="Espinola-Arredondo, Ana" userId="2389861a-9b00-4e05-a52a-bbe4d3cfc079" providerId="ADAL" clId="{33A8B26E-DFFD-4624-81EE-D99D4C7B6871}" dt="2026-01-26T19:12:44.703" v="13" actId="14100"/>
          <ac:picMkLst>
            <pc:docMk/>
            <pc:sldMk cId="2458114662" sldId="358"/>
            <ac:picMk id="5" creationId="{4F2D9D7C-7504-AC5A-5475-95F2D5FB76D5}"/>
          </ac:picMkLst>
        </pc:picChg>
        <pc:picChg chg="del">
          <ac:chgData name="Espinola-Arredondo, Ana" userId="2389861a-9b00-4e05-a52a-bbe4d3cfc079" providerId="ADAL" clId="{33A8B26E-DFFD-4624-81EE-D99D4C7B6871}" dt="2026-01-26T19:12:32.479" v="8" actId="478"/>
          <ac:picMkLst>
            <pc:docMk/>
            <pc:sldMk cId="2458114662" sldId="358"/>
            <ac:picMk id="8" creationId="{2421166C-C158-4B71-AC1F-79DCC40BD250}"/>
          </ac:picMkLst>
        </pc:picChg>
      </pc:sldChg>
      <pc:sldChg chg="addSp delSp modSp add mod modAnim">
        <pc:chgData name="Espinola-Arredondo, Ana" userId="2389861a-9b00-4e05-a52a-bbe4d3cfc079" providerId="ADAL" clId="{33A8B26E-DFFD-4624-81EE-D99D4C7B6871}" dt="2026-01-29T16:41:27.467" v="52"/>
        <pc:sldMkLst>
          <pc:docMk/>
          <pc:sldMk cId="3206308690" sldId="364"/>
        </pc:sldMkLst>
        <pc:spChg chg="add del mod">
          <ac:chgData name="Espinola-Arredondo, Ana" userId="2389861a-9b00-4e05-a52a-bbe4d3cfc079" providerId="ADAL" clId="{33A8B26E-DFFD-4624-81EE-D99D4C7B6871}" dt="2026-01-29T16:21:34.665" v="16" actId="478"/>
          <ac:spMkLst>
            <pc:docMk/>
            <pc:sldMk cId="3206308690" sldId="364"/>
            <ac:spMk id="6" creationId="{19D75E40-C2C1-E1B9-93F9-970E2B9CD877}"/>
          </ac:spMkLst>
        </pc:spChg>
        <pc:spChg chg="del">
          <ac:chgData name="Espinola-Arredondo, Ana" userId="2389861a-9b00-4e05-a52a-bbe4d3cfc079" providerId="ADAL" clId="{33A8B26E-DFFD-4624-81EE-D99D4C7B6871}" dt="2026-01-29T16:21:31.720" v="15" actId="478"/>
          <ac:spMkLst>
            <pc:docMk/>
            <pc:sldMk cId="3206308690" sldId="364"/>
            <ac:spMk id="12" creationId="{00E6DA4A-BD22-0649-93B4-CDCD0B2F00A7}"/>
          </ac:spMkLst>
        </pc:spChg>
        <pc:spChg chg="add del mod">
          <ac:chgData name="Espinola-Arredondo, Ana" userId="2389861a-9b00-4e05-a52a-bbe4d3cfc079" providerId="ADAL" clId="{33A8B26E-DFFD-4624-81EE-D99D4C7B6871}" dt="2026-01-29T16:28:15.940" v="46" actId="478"/>
          <ac:spMkLst>
            <pc:docMk/>
            <pc:sldMk cId="3206308690" sldId="364"/>
            <ac:spMk id="13" creationId="{1E7B4C50-CA7F-473F-9951-F6A8D998ED44}"/>
          </ac:spMkLst>
        </pc:spChg>
        <pc:picChg chg="add del mod">
          <ac:chgData name="Espinola-Arredondo, Ana" userId="2389861a-9b00-4e05-a52a-bbe4d3cfc079" providerId="ADAL" clId="{33A8B26E-DFFD-4624-81EE-D99D4C7B6871}" dt="2026-01-29T16:23:49.797" v="23" actId="478"/>
          <ac:picMkLst>
            <pc:docMk/>
            <pc:sldMk cId="3206308690" sldId="364"/>
            <ac:picMk id="7" creationId="{A30461CC-02CF-1B27-A7BA-7880E6F7AE58}"/>
          </ac:picMkLst>
        </pc:picChg>
        <pc:picChg chg="add mod">
          <ac:chgData name="Espinola-Arredondo, Ana" userId="2389861a-9b00-4e05-a52a-bbe4d3cfc079" providerId="ADAL" clId="{33A8B26E-DFFD-4624-81EE-D99D4C7B6871}" dt="2026-01-29T16:23:55.716" v="26" actId="1076"/>
          <ac:picMkLst>
            <pc:docMk/>
            <pc:sldMk cId="3206308690" sldId="364"/>
            <ac:picMk id="8" creationId="{A2BFE590-929B-DEC1-681B-9FFBA37DF6FA}"/>
          </ac:picMkLst>
        </pc:picChg>
        <pc:picChg chg="add mod">
          <ac:chgData name="Espinola-Arredondo, Ana" userId="2389861a-9b00-4e05-a52a-bbe4d3cfc079" providerId="ADAL" clId="{33A8B26E-DFFD-4624-81EE-D99D4C7B6871}" dt="2026-01-29T16:25:54.648" v="35" actId="1076"/>
          <ac:picMkLst>
            <pc:docMk/>
            <pc:sldMk cId="3206308690" sldId="364"/>
            <ac:picMk id="9" creationId="{23344F6A-17F3-0C31-C7E6-534A74833477}"/>
          </ac:picMkLst>
        </pc:picChg>
        <pc:picChg chg="add mod">
          <ac:chgData name="Espinola-Arredondo, Ana" userId="2389861a-9b00-4e05-a52a-bbe4d3cfc079" providerId="ADAL" clId="{33A8B26E-DFFD-4624-81EE-D99D4C7B6871}" dt="2026-01-29T16:25:55.839" v="36" actId="1076"/>
          <ac:picMkLst>
            <pc:docMk/>
            <pc:sldMk cId="3206308690" sldId="364"/>
            <ac:picMk id="10" creationId="{D8E77A8B-D545-5F15-52EF-DFC632D5130D}"/>
          </ac:picMkLst>
        </pc:picChg>
        <pc:picChg chg="add mod">
          <ac:chgData name="Espinola-Arredondo, Ana" userId="2389861a-9b00-4e05-a52a-bbe4d3cfc079" providerId="ADAL" clId="{33A8B26E-DFFD-4624-81EE-D99D4C7B6871}" dt="2026-01-29T16:28:25.282" v="48" actId="1076"/>
          <ac:picMkLst>
            <pc:docMk/>
            <pc:sldMk cId="3206308690" sldId="364"/>
            <ac:picMk id="15" creationId="{37711CE1-049F-949B-0060-CFE8D8809D8C}"/>
          </ac:picMkLst>
        </pc:picChg>
        <pc:picChg chg="add mod">
          <ac:chgData name="Espinola-Arredondo, Ana" userId="2389861a-9b00-4e05-a52a-bbe4d3cfc079" providerId="ADAL" clId="{33A8B26E-DFFD-4624-81EE-D99D4C7B6871}" dt="2026-01-29T16:41:15.520" v="51" actId="1076"/>
          <ac:picMkLst>
            <pc:docMk/>
            <pc:sldMk cId="3206308690" sldId="364"/>
            <ac:picMk id="17" creationId="{868744B3-F471-3FC8-FBB0-4BE1F1A15A0A}"/>
          </ac:picMkLst>
        </pc:picChg>
      </pc:sldChg>
      <pc:sldChg chg="addSp delSp modSp add mod modAnim">
        <pc:chgData name="Espinola-Arredondo, Ana" userId="2389861a-9b00-4e05-a52a-bbe4d3cfc079" providerId="ADAL" clId="{33A8B26E-DFFD-4624-81EE-D99D4C7B6871}" dt="2026-01-29T16:42:44.577" v="61"/>
        <pc:sldMkLst>
          <pc:docMk/>
          <pc:sldMk cId="2159758309" sldId="365"/>
        </pc:sldMkLst>
        <pc:picChg chg="add mod">
          <ac:chgData name="Espinola-Arredondo, Ana" userId="2389861a-9b00-4e05-a52a-bbe4d3cfc079" providerId="ADAL" clId="{33A8B26E-DFFD-4624-81EE-D99D4C7B6871}" dt="2026-01-29T16:27:13.936" v="42" actId="1076"/>
          <ac:picMkLst>
            <pc:docMk/>
            <pc:sldMk cId="2159758309" sldId="365"/>
            <ac:picMk id="3" creationId="{0D9FF3D6-B372-D186-4DBA-D6FD4359BB73}"/>
          </ac:picMkLst>
        </pc:picChg>
        <pc:picChg chg="add mod">
          <ac:chgData name="Espinola-Arredondo, Ana" userId="2389861a-9b00-4e05-a52a-bbe4d3cfc079" providerId="ADAL" clId="{33A8B26E-DFFD-4624-81EE-D99D4C7B6871}" dt="2026-01-29T16:42:12.534" v="55" actId="1076"/>
          <ac:picMkLst>
            <pc:docMk/>
            <pc:sldMk cId="2159758309" sldId="365"/>
            <ac:picMk id="6" creationId="{36A36006-FC1B-572F-475D-9414DBFECC5C}"/>
          </ac:picMkLst>
        </pc:picChg>
        <pc:picChg chg="add mod">
          <ac:chgData name="Espinola-Arredondo, Ana" userId="2389861a-9b00-4e05-a52a-bbe4d3cfc079" providerId="ADAL" clId="{33A8B26E-DFFD-4624-81EE-D99D4C7B6871}" dt="2026-01-29T16:42:31.342" v="59" actId="14100"/>
          <ac:picMkLst>
            <pc:docMk/>
            <pc:sldMk cId="2159758309" sldId="365"/>
            <ac:picMk id="7" creationId="{448ED600-3C2E-61E1-C0A3-C7672EEF6630}"/>
          </ac:picMkLst>
        </pc:picChg>
        <pc:picChg chg="del">
          <ac:chgData name="Espinola-Arredondo, Ana" userId="2389861a-9b00-4e05-a52a-bbe4d3cfc079" providerId="ADAL" clId="{33A8B26E-DFFD-4624-81EE-D99D4C7B6871}" dt="2026-01-29T16:27:09.596" v="40" actId="478"/>
          <ac:picMkLst>
            <pc:docMk/>
            <pc:sldMk cId="2159758309" sldId="365"/>
            <ac:picMk id="10" creationId="{D8E77A8B-D545-5F15-52EF-DFC632D5130D}"/>
          </ac:picMkLst>
        </pc:picChg>
      </pc:sldChg>
    </pc:docChg>
  </pc:docChgLst>
  <pc:docChgLst>
    <pc:chgData name="Espinola-Arredondo, Ana" userId="2389861a-9b00-4e05-a52a-bbe4d3cfc079" providerId="ADAL" clId="{205558E5-B695-40F0-85C5-E86688284868}"/>
    <pc:docChg chg="custSel addSld delSld modSld">
      <pc:chgData name="Espinola-Arredondo, Ana" userId="2389861a-9b00-4e05-a52a-bbe4d3cfc079" providerId="ADAL" clId="{205558E5-B695-40F0-85C5-E86688284868}" dt="2025-01-22T21:57:13.303" v="113" actId="27636"/>
      <pc:docMkLst>
        <pc:docMk/>
      </pc:docMkLst>
      <pc:sldChg chg="addSp delSp modSp mod">
        <pc:chgData name="Espinola-Arredondo, Ana" userId="2389861a-9b00-4e05-a52a-bbe4d3cfc079" providerId="ADAL" clId="{205558E5-B695-40F0-85C5-E86688284868}" dt="2025-01-22T21:56:21.787" v="104" actId="1076"/>
        <pc:sldMkLst>
          <pc:docMk/>
          <pc:sldMk cId="242371464" sldId="306"/>
        </pc:sldMkLst>
        <pc:spChg chg="mod">
          <ac:chgData name="Espinola-Arredondo, Ana" userId="2389861a-9b00-4e05-a52a-bbe4d3cfc079" providerId="ADAL" clId="{205558E5-B695-40F0-85C5-E86688284868}" dt="2025-01-22T21:48:48.491" v="65" actId="27636"/>
          <ac:spMkLst>
            <pc:docMk/>
            <pc:sldMk cId="242371464" sldId="306"/>
            <ac:spMk id="2" creationId="{1A69CD3A-CD3D-4E46-B21F-FCE1A585D415}"/>
          </ac:spMkLst>
        </pc:spChg>
        <pc:spChg chg="del">
          <ac:chgData name="Espinola-Arredondo, Ana" userId="2389861a-9b00-4e05-a52a-bbe4d3cfc079" providerId="ADAL" clId="{205558E5-B695-40F0-85C5-E86688284868}" dt="2025-01-22T21:48:41.113" v="62" actId="478"/>
          <ac:spMkLst>
            <pc:docMk/>
            <pc:sldMk cId="242371464" sldId="306"/>
            <ac:spMk id="5" creationId="{224C728C-76F7-FB4F-A082-58F75D13B28D}"/>
          </ac:spMkLst>
        </pc:spChg>
        <pc:spChg chg="mod">
          <ac:chgData name="Espinola-Arredondo, Ana" userId="2389861a-9b00-4e05-a52a-bbe4d3cfc079" providerId="ADAL" clId="{205558E5-B695-40F0-85C5-E86688284868}" dt="2025-01-22T21:56:21.787" v="104" actId="1076"/>
          <ac:spMkLst>
            <pc:docMk/>
            <pc:sldMk cId="242371464" sldId="306"/>
            <ac:spMk id="12" creationId="{00E6DA4A-BD22-0649-93B4-CDCD0B2F00A7}"/>
          </ac:spMkLst>
        </pc:spChg>
        <pc:grpChg chg="del">
          <ac:chgData name="Espinola-Arredondo, Ana" userId="2389861a-9b00-4e05-a52a-bbe4d3cfc079" providerId="ADAL" clId="{205558E5-B695-40F0-85C5-E86688284868}" dt="2025-01-22T21:47:44.116" v="44" actId="478"/>
          <ac:grpSpMkLst>
            <pc:docMk/>
            <pc:sldMk cId="242371464" sldId="306"/>
            <ac:grpSpMk id="3" creationId="{6792B696-B117-6C4D-9865-0C63CC22177E}"/>
          </ac:grpSpMkLst>
        </pc:grpChg>
        <pc:grpChg chg="del mod">
          <ac:chgData name="Espinola-Arredondo, Ana" userId="2389861a-9b00-4e05-a52a-bbe4d3cfc079" providerId="ADAL" clId="{205558E5-B695-40F0-85C5-E86688284868}" dt="2025-01-22T21:47:46.408" v="46" actId="478"/>
          <ac:grpSpMkLst>
            <pc:docMk/>
            <pc:sldMk cId="242371464" sldId="306"/>
            <ac:grpSpMk id="18" creationId="{0DF54123-FBC8-DE4A-A8D1-216738E072A3}"/>
          </ac:grpSpMkLst>
        </pc:grpChg>
        <pc:picChg chg="add mod">
          <ac:chgData name="Espinola-Arredondo, Ana" userId="2389861a-9b00-4e05-a52a-bbe4d3cfc079" providerId="ADAL" clId="{205558E5-B695-40F0-85C5-E86688284868}" dt="2025-01-22T21:48:55.831" v="68" actId="1076"/>
          <ac:picMkLst>
            <pc:docMk/>
            <pc:sldMk cId="242371464" sldId="306"/>
            <ac:picMk id="9" creationId="{0AA6D189-2A0B-4694-B419-35E9419AF8C8}"/>
          </ac:picMkLst>
        </pc:picChg>
      </pc:sldChg>
      <pc:sldChg chg="new del">
        <pc:chgData name="Espinola-Arredondo, Ana" userId="2389861a-9b00-4e05-a52a-bbe4d3cfc079" providerId="ADAL" clId="{205558E5-B695-40F0-85C5-E86688284868}" dt="2025-01-20T17:37:11.643" v="1" actId="2696"/>
        <pc:sldMkLst>
          <pc:docMk/>
          <pc:sldMk cId="3286191569" sldId="357"/>
        </pc:sldMkLst>
      </pc:sldChg>
      <pc:sldChg chg="addSp delSp modSp add mod">
        <pc:chgData name="Espinola-Arredondo, Ana" userId="2389861a-9b00-4e05-a52a-bbe4d3cfc079" providerId="ADAL" clId="{205558E5-B695-40F0-85C5-E86688284868}" dt="2025-01-20T17:45:17.949" v="21" actId="14100"/>
        <pc:sldMkLst>
          <pc:docMk/>
          <pc:sldMk cId="3657779813" sldId="357"/>
        </pc:sldMkLst>
        <pc:spChg chg="mod">
          <ac:chgData name="Espinola-Arredondo, Ana" userId="2389861a-9b00-4e05-a52a-bbe4d3cfc079" providerId="ADAL" clId="{205558E5-B695-40F0-85C5-E86688284868}" dt="2025-01-20T17:41:10.515" v="5" actId="1076"/>
          <ac:spMkLst>
            <pc:docMk/>
            <pc:sldMk cId="3657779813" sldId="357"/>
            <ac:spMk id="2" creationId="{1A69CD3A-CD3D-4E46-B21F-FCE1A585D415}"/>
          </ac:spMkLst>
        </pc:spChg>
        <pc:spChg chg="del">
          <ac:chgData name="Espinola-Arredondo, Ana" userId="2389861a-9b00-4e05-a52a-bbe4d3cfc079" providerId="ADAL" clId="{205558E5-B695-40F0-85C5-E86688284868}" dt="2025-01-20T17:41:29.785" v="10" actId="478"/>
          <ac:spMkLst>
            <pc:docMk/>
            <pc:sldMk cId="3657779813" sldId="357"/>
            <ac:spMk id="5" creationId="{224C728C-76F7-FB4F-A082-58F75D13B28D}"/>
          </ac:spMkLst>
        </pc:spChg>
        <pc:spChg chg="del mod">
          <ac:chgData name="Espinola-Arredondo, Ana" userId="2389861a-9b00-4e05-a52a-bbe4d3cfc079" providerId="ADAL" clId="{205558E5-B695-40F0-85C5-E86688284868}" dt="2025-01-20T17:41:07.664" v="4" actId="478"/>
          <ac:spMkLst>
            <pc:docMk/>
            <pc:sldMk cId="3657779813" sldId="357"/>
            <ac:spMk id="12" creationId="{00E6DA4A-BD22-0649-93B4-CDCD0B2F00A7}"/>
          </ac:spMkLst>
        </pc:spChg>
        <pc:picChg chg="add mod">
          <ac:chgData name="Espinola-Arredondo, Ana" userId="2389861a-9b00-4e05-a52a-bbe4d3cfc079" providerId="ADAL" clId="{205558E5-B695-40F0-85C5-E86688284868}" dt="2025-01-20T17:45:17.949" v="21" actId="14100"/>
          <ac:picMkLst>
            <pc:docMk/>
            <pc:sldMk cId="3657779813" sldId="357"/>
            <ac:picMk id="6" creationId="{02F0EDFB-921A-4213-9DBF-5D17BDE18D13}"/>
          </ac:picMkLst>
        </pc:picChg>
      </pc:sldChg>
      <pc:sldChg chg="addSp delSp modSp add mod">
        <pc:chgData name="Espinola-Arredondo, Ana" userId="2389861a-9b00-4e05-a52a-bbe4d3cfc079" providerId="ADAL" clId="{205558E5-B695-40F0-85C5-E86688284868}" dt="2025-01-20T17:45:11.609" v="19" actId="14100"/>
        <pc:sldMkLst>
          <pc:docMk/>
          <pc:sldMk cId="2458114662" sldId="358"/>
        </pc:sldMkLst>
        <pc:spChg chg="mod">
          <ac:chgData name="Espinola-Arredondo, Ana" userId="2389861a-9b00-4e05-a52a-bbe4d3cfc079" providerId="ADAL" clId="{205558E5-B695-40F0-85C5-E86688284868}" dt="2025-01-20T17:45:11.609" v="19" actId="14100"/>
          <ac:spMkLst>
            <pc:docMk/>
            <pc:sldMk cId="2458114662" sldId="358"/>
            <ac:spMk id="2" creationId="{1A69CD3A-CD3D-4E46-B21F-FCE1A585D415}"/>
          </ac:spMkLst>
        </pc:spChg>
        <pc:picChg chg="add del">
          <ac:chgData name="Espinola-Arredondo, Ana" userId="2389861a-9b00-4e05-a52a-bbe4d3cfc079" providerId="ADAL" clId="{205558E5-B695-40F0-85C5-E86688284868}" dt="2025-01-20T17:45:01.130" v="15" actId="478"/>
          <ac:picMkLst>
            <pc:docMk/>
            <pc:sldMk cId="2458114662" sldId="358"/>
            <ac:picMk id="5" creationId="{167329A3-F3C9-4ED0-BF74-3CBAA9653A63}"/>
          </ac:picMkLst>
        </pc:picChg>
        <pc:picChg chg="del">
          <ac:chgData name="Espinola-Arredondo, Ana" userId="2389861a-9b00-4e05-a52a-bbe4d3cfc079" providerId="ADAL" clId="{205558E5-B695-40F0-85C5-E86688284868}" dt="2025-01-20T17:44:38.521" v="13" actId="478"/>
          <ac:picMkLst>
            <pc:docMk/>
            <pc:sldMk cId="2458114662" sldId="358"/>
            <ac:picMk id="6" creationId="{02F0EDFB-921A-4213-9DBF-5D17BDE18D13}"/>
          </ac:picMkLst>
        </pc:picChg>
        <pc:picChg chg="add mod">
          <ac:chgData name="Espinola-Arredondo, Ana" userId="2389861a-9b00-4e05-a52a-bbe4d3cfc079" providerId="ADAL" clId="{205558E5-B695-40F0-85C5-E86688284868}" dt="2025-01-20T17:45:09.102" v="18" actId="14100"/>
          <ac:picMkLst>
            <pc:docMk/>
            <pc:sldMk cId="2458114662" sldId="358"/>
            <ac:picMk id="8" creationId="{2421166C-C158-4B71-AC1F-79DCC40BD250}"/>
          </ac:picMkLst>
        </pc:picChg>
      </pc:sldChg>
      <pc:sldChg chg="addSp delSp modSp add mod">
        <pc:chgData name="Espinola-Arredondo, Ana" userId="2389861a-9b00-4e05-a52a-bbe4d3cfc079" providerId="ADAL" clId="{205558E5-B695-40F0-85C5-E86688284868}" dt="2025-01-20T17:50:52.381" v="38" actId="14100"/>
        <pc:sldMkLst>
          <pc:docMk/>
          <pc:sldMk cId="819362921" sldId="359"/>
        </pc:sldMkLst>
        <pc:spChg chg="mod">
          <ac:chgData name="Espinola-Arredondo, Ana" userId="2389861a-9b00-4e05-a52a-bbe4d3cfc079" providerId="ADAL" clId="{205558E5-B695-40F0-85C5-E86688284868}" dt="2025-01-20T17:50:52.381" v="38" actId="14100"/>
          <ac:spMkLst>
            <pc:docMk/>
            <pc:sldMk cId="819362921" sldId="359"/>
            <ac:spMk id="2" creationId="{1A69CD3A-CD3D-4E46-B21F-FCE1A585D415}"/>
          </ac:spMkLst>
        </pc:spChg>
        <pc:spChg chg="del">
          <ac:chgData name="Espinola-Arredondo, Ana" userId="2389861a-9b00-4e05-a52a-bbe4d3cfc079" providerId="ADAL" clId="{205558E5-B695-40F0-85C5-E86688284868}" dt="2025-01-20T17:48:54" v="29" actId="478"/>
          <ac:spMkLst>
            <pc:docMk/>
            <pc:sldMk cId="819362921" sldId="359"/>
            <ac:spMk id="5" creationId="{224C728C-76F7-FB4F-A082-58F75D13B28D}"/>
          </ac:spMkLst>
        </pc:spChg>
        <pc:spChg chg="add del mod">
          <ac:chgData name="Espinola-Arredondo, Ana" userId="2389861a-9b00-4e05-a52a-bbe4d3cfc079" providerId="ADAL" clId="{205558E5-B695-40F0-85C5-E86688284868}" dt="2025-01-20T17:47:57.234" v="24" actId="478"/>
          <ac:spMkLst>
            <pc:docMk/>
            <pc:sldMk cId="819362921" sldId="359"/>
            <ac:spMk id="6" creationId="{56568FB0-76EB-410D-9261-E5098092EDAE}"/>
          </ac:spMkLst>
        </pc:spChg>
        <pc:spChg chg="del">
          <ac:chgData name="Espinola-Arredondo, Ana" userId="2389861a-9b00-4e05-a52a-bbe4d3cfc079" providerId="ADAL" clId="{205558E5-B695-40F0-85C5-E86688284868}" dt="2025-01-20T17:47:54.699" v="23" actId="478"/>
          <ac:spMkLst>
            <pc:docMk/>
            <pc:sldMk cId="819362921" sldId="359"/>
            <ac:spMk id="12" creationId="{00E6DA4A-BD22-0649-93B4-CDCD0B2F00A7}"/>
          </ac:spMkLst>
        </pc:spChg>
        <pc:picChg chg="add mod">
          <ac:chgData name="Espinola-Arredondo, Ana" userId="2389861a-9b00-4e05-a52a-bbe4d3cfc079" providerId="ADAL" clId="{205558E5-B695-40F0-85C5-E86688284868}" dt="2025-01-20T17:48:50.787" v="28" actId="1076"/>
          <ac:picMkLst>
            <pc:docMk/>
            <pc:sldMk cId="819362921" sldId="359"/>
            <ac:picMk id="8" creationId="{595F6C1F-D4E9-4389-A015-F5A8C4477D77}"/>
          </ac:picMkLst>
        </pc:picChg>
        <pc:picChg chg="add mod">
          <ac:chgData name="Espinola-Arredondo, Ana" userId="2389861a-9b00-4e05-a52a-bbe4d3cfc079" providerId="ADAL" clId="{205558E5-B695-40F0-85C5-E86688284868}" dt="2025-01-20T17:50:47.200" v="37" actId="1076"/>
          <ac:picMkLst>
            <pc:docMk/>
            <pc:sldMk cId="819362921" sldId="359"/>
            <ac:picMk id="10" creationId="{51707221-A294-4BF9-A570-094974B8D9AF}"/>
          </ac:picMkLst>
        </pc:picChg>
      </pc:sldChg>
      <pc:sldChg chg="modSp add mod">
        <pc:chgData name="Espinola-Arredondo, Ana" userId="2389861a-9b00-4e05-a52a-bbe4d3cfc079" providerId="ADAL" clId="{205558E5-B695-40F0-85C5-E86688284868}" dt="2025-01-22T21:57:13.303" v="113" actId="27636"/>
        <pc:sldMkLst>
          <pc:docMk/>
          <pc:sldMk cId="352784764" sldId="360"/>
        </pc:sldMkLst>
        <pc:spChg chg="mod">
          <ac:chgData name="Espinola-Arredondo, Ana" userId="2389861a-9b00-4e05-a52a-bbe4d3cfc079" providerId="ADAL" clId="{205558E5-B695-40F0-85C5-E86688284868}" dt="2025-01-22T21:56:50.587" v="106" actId="1076"/>
          <ac:spMkLst>
            <pc:docMk/>
            <pc:sldMk cId="352784764" sldId="360"/>
            <ac:spMk id="2" creationId="{1A69CD3A-CD3D-4E46-B21F-FCE1A585D415}"/>
          </ac:spMkLst>
        </pc:spChg>
        <pc:spChg chg="mod">
          <ac:chgData name="Espinola-Arredondo, Ana" userId="2389861a-9b00-4e05-a52a-bbe4d3cfc079" providerId="ADAL" clId="{205558E5-B695-40F0-85C5-E86688284868}" dt="2025-01-22T21:57:13.303" v="113" actId="27636"/>
          <ac:spMkLst>
            <pc:docMk/>
            <pc:sldMk cId="352784764" sldId="360"/>
            <ac:spMk id="12" creationId="{00E6DA4A-BD22-0649-93B4-CDCD0B2F00A7}"/>
          </ac:spMkLst>
        </pc:spChg>
      </pc:sldChg>
      <pc:sldChg chg="addSp delSp modSp add mod">
        <pc:chgData name="Espinola-Arredondo, Ana" userId="2389861a-9b00-4e05-a52a-bbe4d3cfc079" providerId="ADAL" clId="{205558E5-B695-40F0-85C5-E86688284868}" dt="2025-01-22T21:54:02.489" v="90" actId="1076"/>
        <pc:sldMkLst>
          <pc:docMk/>
          <pc:sldMk cId="315961107" sldId="361"/>
        </pc:sldMkLst>
        <pc:spChg chg="mod">
          <ac:chgData name="Espinola-Arredondo, Ana" userId="2389861a-9b00-4e05-a52a-bbe4d3cfc079" providerId="ADAL" clId="{205558E5-B695-40F0-85C5-E86688284868}" dt="2025-01-22T21:50:16.952" v="75" actId="14100"/>
          <ac:spMkLst>
            <pc:docMk/>
            <pc:sldMk cId="315961107" sldId="361"/>
            <ac:spMk id="2" creationId="{1A69CD3A-CD3D-4E46-B21F-FCE1A585D415}"/>
          </ac:spMkLst>
        </pc:spChg>
        <pc:spChg chg="mod">
          <ac:chgData name="Espinola-Arredondo, Ana" userId="2389861a-9b00-4e05-a52a-bbe4d3cfc079" providerId="ADAL" clId="{205558E5-B695-40F0-85C5-E86688284868}" dt="2025-01-22T21:51:05.792" v="79"/>
          <ac:spMkLst>
            <pc:docMk/>
            <pc:sldMk cId="315961107" sldId="361"/>
            <ac:spMk id="12" creationId="{00E6DA4A-BD22-0649-93B4-CDCD0B2F00A7}"/>
          </ac:spMkLst>
        </pc:spChg>
        <pc:picChg chg="add mod modCrop">
          <ac:chgData name="Espinola-Arredondo, Ana" userId="2389861a-9b00-4e05-a52a-bbe4d3cfc079" providerId="ADAL" clId="{205558E5-B695-40F0-85C5-E86688284868}" dt="2025-01-22T21:54:02.489" v="90" actId="1076"/>
          <ac:picMkLst>
            <pc:docMk/>
            <pc:sldMk cId="315961107" sldId="361"/>
            <ac:picMk id="3" creationId="{45B92E41-20BF-475B-BBD3-959B91B04D70}"/>
          </ac:picMkLst>
        </pc:picChg>
        <pc:picChg chg="add mod">
          <ac:chgData name="Espinola-Arredondo, Ana" userId="2389861a-9b00-4e05-a52a-bbe4d3cfc079" providerId="ADAL" clId="{205558E5-B695-40F0-85C5-E86688284868}" dt="2025-01-22T21:53:58.670" v="88" actId="1076"/>
          <ac:picMkLst>
            <pc:docMk/>
            <pc:sldMk cId="315961107" sldId="361"/>
            <ac:picMk id="5" creationId="{4715EEA0-69DD-433A-86A2-F183CAC43312}"/>
          </ac:picMkLst>
        </pc:picChg>
        <pc:picChg chg="del">
          <ac:chgData name="Espinola-Arredondo, Ana" userId="2389861a-9b00-4e05-a52a-bbe4d3cfc079" providerId="ADAL" clId="{205558E5-B695-40F0-85C5-E86688284868}" dt="2025-01-22T21:51:07.731" v="80" actId="478"/>
          <ac:picMkLst>
            <pc:docMk/>
            <pc:sldMk cId="315961107" sldId="361"/>
            <ac:picMk id="9" creationId="{0AA6D189-2A0B-4694-B419-35E9419AF8C8}"/>
          </ac:picMkLst>
        </pc:picChg>
      </pc:sldChg>
      <pc:sldChg chg="add">
        <pc:chgData name="Espinola-Arredondo, Ana" userId="2389861a-9b00-4e05-a52a-bbe4d3cfc079" providerId="ADAL" clId="{205558E5-B695-40F0-85C5-E86688284868}" dt="2025-01-22T21:54:09.573" v="91" actId="2890"/>
        <pc:sldMkLst>
          <pc:docMk/>
          <pc:sldMk cId="2167544610" sldId="362"/>
        </pc:sldMkLst>
      </pc:sldChg>
      <pc:sldChg chg="addSp delSp modSp add mod">
        <pc:chgData name="Espinola-Arredondo, Ana" userId="2389861a-9b00-4e05-a52a-bbe4d3cfc079" providerId="ADAL" clId="{205558E5-B695-40F0-85C5-E86688284868}" dt="2025-01-22T21:55:43.699" v="103" actId="14100"/>
        <pc:sldMkLst>
          <pc:docMk/>
          <pc:sldMk cId="4115260628" sldId="363"/>
        </pc:sldMkLst>
        <pc:spChg chg="mod">
          <ac:chgData name="Espinola-Arredondo, Ana" userId="2389861a-9b00-4e05-a52a-bbe4d3cfc079" providerId="ADAL" clId="{205558E5-B695-40F0-85C5-E86688284868}" dt="2025-01-22T21:55:00.855" v="97" actId="1076"/>
          <ac:spMkLst>
            <pc:docMk/>
            <pc:sldMk cId="4115260628" sldId="363"/>
            <ac:spMk id="12" creationId="{00E6DA4A-BD22-0649-93B4-CDCD0B2F00A7}"/>
          </ac:spMkLst>
        </pc:spChg>
        <pc:picChg chg="del">
          <ac:chgData name="Espinola-Arredondo, Ana" userId="2389861a-9b00-4e05-a52a-bbe4d3cfc079" providerId="ADAL" clId="{205558E5-B695-40F0-85C5-E86688284868}" dt="2025-01-22T21:54:48.707" v="94" actId="478"/>
          <ac:picMkLst>
            <pc:docMk/>
            <pc:sldMk cId="4115260628" sldId="363"/>
            <ac:picMk id="3" creationId="{45B92E41-20BF-475B-BBD3-959B91B04D70}"/>
          </ac:picMkLst>
        </pc:picChg>
        <pc:picChg chg="del">
          <ac:chgData name="Espinola-Arredondo, Ana" userId="2389861a-9b00-4e05-a52a-bbe4d3cfc079" providerId="ADAL" clId="{205558E5-B695-40F0-85C5-E86688284868}" dt="2025-01-22T21:54:47.889" v="93" actId="478"/>
          <ac:picMkLst>
            <pc:docMk/>
            <pc:sldMk cId="4115260628" sldId="363"/>
            <ac:picMk id="5" creationId="{4715EEA0-69DD-433A-86A2-F183CAC43312}"/>
          </ac:picMkLst>
        </pc:picChg>
        <pc:picChg chg="add mod">
          <ac:chgData name="Espinola-Arredondo, Ana" userId="2389861a-9b00-4e05-a52a-bbe4d3cfc079" providerId="ADAL" clId="{205558E5-B695-40F0-85C5-E86688284868}" dt="2025-01-22T21:55:43.699" v="103" actId="14100"/>
          <ac:picMkLst>
            <pc:docMk/>
            <pc:sldMk cId="4115260628" sldId="363"/>
            <ac:picMk id="6" creationId="{51016DCE-B5F1-4E34-A626-9A573DFACBE5}"/>
          </ac:picMkLst>
        </pc:picChg>
      </pc:sldChg>
    </pc:docChg>
  </pc:docChgLst>
  <pc:docChgLst>
    <pc:chgData name="Espinola-Arredondo, Ana" userId="2389861a-9b00-4e05-a52a-bbe4d3cfc079" providerId="ADAL" clId="{FC73399E-4002-4749-848B-F0D62708192A}"/>
    <pc:docChg chg="delSld">
      <pc:chgData name="Espinola-Arredondo, Ana" userId="2389861a-9b00-4e05-a52a-bbe4d3cfc079" providerId="ADAL" clId="{FC73399E-4002-4749-848B-F0D62708192A}" dt="2025-01-23T16:34:57.393" v="0" actId="2696"/>
      <pc:docMkLst>
        <pc:docMk/>
      </pc:docMkLst>
      <pc:sldChg chg="del">
        <pc:chgData name="Espinola-Arredondo, Ana" userId="2389861a-9b00-4e05-a52a-bbe4d3cfc079" providerId="ADAL" clId="{FC73399E-4002-4749-848B-F0D62708192A}" dt="2025-01-23T16:34:57.393" v="0" actId="2696"/>
        <pc:sldMkLst>
          <pc:docMk/>
          <pc:sldMk cId="315961107" sldId="36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28AF4EB-B959-5946-B909-A39F198E460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E584CB1-A712-D34D-ABFF-BE145F62D09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3B297ED-ECF8-CA4F-A848-070D360EB821}" type="datetimeFigureOut">
              <a:rPr lang="en-US" smtClean="0"/>
              <a:t>1/29/2026</a:t>
            </a:fld>
            <a:endParaRPr lang="en-US"/>
          </a:p>
        </p:txBody>
      </p:sp>
      <p:sp>
        <p:nvSpPr>
          <p:cNvPr id="4" name="Footer Placeholder 3">
            <a:extLst>
              <a:ext uri="{FF2B5EF4-FFF2-40B4-BE49-F238E27FC236}">
                <a16:creationId xmlns:a16="http://schemas.microsoft.com/office/drawing/2014/main" id="{FC40AFAE-400C-7342-9228-4CFB71AF3E2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Intermediate Microeconomic Analysis</a:t>
            </a:r>
          </a:p>
        </p:txBody>
      </p:sp>
      <p:sp>
        <p:nvSpPr>
          <p:cNvPr id="5" name="Slide Number Placeholder 4">
            <a:extLst>
              <a:ext uri="{FF2B5EF4-FFF2-40B4-BE49-F238E27FC236}">
                <a16:creationId xmlns:a16="http://schemas.microsoft.com/office/drawing/2014/main" id="{DADF5F1A-2C06-814F-A473-C6B8457F88F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CBC6AC8-A05D-A346-8351-50B71F685278}" type="slidenum">
              <a:rPr lang="en-US" smtClean="0"/>
              <a:t>‹#›</a:t>
            </a:fld>
            <a:endParaRPr lang="en-US"/>
          </a:p>
        </p:txBody>
      </p:sp>
    </p:spTree>
    <p:extLst>
      <p:ext uri="{BB962C8B-B14F-4D97-AF65-F5344CB8AC3E}">
        <p14:creationId xmlns:p14="http://schemas.microsoft.com/office/powerpoint/2010/main" val="38731247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EE84B2-39C0-F646-9AFD-5B00437657D7}" type="datetimeFigureOut">
              <a:rPr lang="en-US" smtClean="0"/>
              <a:t>1/29/2026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Intermediate Microeconomic Analysis</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A98BA9-627A-1941-9A6D-C12CBE5F303A}" type="slidenum">
              <a:rPr lang="en-US" smtClean="0"/>
              <a:t>‹#›</a:t>
            </a:fld>
            <a:endParaRPr lang="en-US"/>
          </a:p>
        </p:txBody>
      </p:sp>
    </p:spTree>
    <p:extLst>
      <p:ext uri="{BB962C8B-B14F-4D97-AF65-F5344CB8AC3E}">
        <p14:creationId xmlns:p14="http://schemas.microsoft.com/office/powerpoint/2010/main" val="406731566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313259" y="1300786"/>
            <a:ext cx="6517482"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4D448B-A38B-9D44-8BA4-7193D9EFA306}" type="datetime1">
              <a:rPr lang="en-US" smtClean="0"/>
              <a:t>1/29/2026</a:t>
            </a:fld>
            <a:endParaRPr lang="en-US"/>
          </a:p>
        </p:txBody>
      </p:sp>
      <p:sp>
        <p:nvSpPr>
          <p:cNvPr id="5" name="Footer Placeholder 4"/>
          <p:cNvSpPr>
            <a:spLocks noGrp="1"/>
          </p:cNvSpPr>
          <p:nvPr>
            <p:ph type="ftr" sz="quarter" idx="11"/>
          </p:nvPr>
        </p:nvSpPr>
        <p:spPr/>
        <p:txBody>
          <a:bodyPr/>
          <a:lstStyle/>
          <a:p>
            <a:r>
              <a:rPr lang="en-US"/>
              <a:t>Intermediate Microeconomic Theory</a:t>
            </a:r>
          </a:p>
        </p:txBody>
      </p:sp>
      <p:sp>
        <p:nvSpPr>
          <p:cNvPr id="6" name="Slide Number Placeholder 5"/>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1875449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458324-8823-0F4F-8FF6-6F517350E20C}" type="datetime1">
              <a:rPr lang="en-US" smtClean="0"/>
              <a:t>1/29/2026</a:t>
            </a:fld>
            <a:endParaRPr lang="en-US"/>
          </a:p>
        </p:txBody>
      </p:sp>
      <p:sp>
        <p:nvSpPr>
          <p:cNvPr id="5" name="Footer Placeholder 4"/>
          <p:cNvSpPr>
            <a:spLocks noGrp="1"/>
          </p:cNvSpPr>
          <p:nvPr>
            <p:ph type="ftr" sz="quarter" idx="11"/>
          </p:nvPr>
        </p:nvSpPr>
        <p:spPr/>
        <p:txBody>
          <a:bodyPr/>
          <a:lstStyle/>
          <a:p>
            <a:r>
              <a:rPr lang="en-US"/>
              <a:t>Intermediate Microeconomic Theory</a:t>
            </a:r>
          </a:p>
        </p:txBody>
      </p:sp>
      <p:sp>
        <p:nvSpPr>
          <p:cNvPr id="6" name="Slide Number Placeholder 5"/>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1775215242"/>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828564"/>
            <a:ext cx="7763814"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46C628-0359-F640-A1D5-38CC202FA949}" type="datetime1">
              <a:rPr lang="en-US" smtClean="0"/>
              <a:t>1/29/2026</a:t>
            </a:fld>
            <a:endParaRPr lang="en-US"/>
          </a:p>
        </p:txBody>
      </p:sp>
      <p:sp>
        <p:nvSpPr>
          <p:cNvPr id="5" name="Footer Placeholder 4"/>
          <p:cNvSpPr>
            <a:spLocks noGrp="1"/>
          </p:cNvSpPr>
          <p:nvPr>
            <p:ph type="ftr" sz="quarter" idx="11"/>
          </p:nvPr>
        </p:nvSpPr>
        <p:spPr/>
        <p:txBody>
          <a:bodyPr/>
          <a:lstStyle/>
          <a:p>
            <a:r>
              <a:rPr lang="en-US"/>
              <a:t>Intermediate Microeconomic Theory</a:t>
            </a:r>
          </a:p>
        </p:txBody>
      </p:sp>
      <p:sp>
        <p:nvSpPr>
          <p:cNvPr id="6" name="Slide Number Placeholder 5"/>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2439753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1458324-8823-0F4F-8FF6-6F517350E20C}" type="datetime1">
              <a:rPr lang="en-US" smtClean="0"/>
              <a:t>1/29/2026</a:t>
            </a:fld>
            <a:endParaRPr lang="en-US"/>
          </a:p>
        </p:txBody>
      </p:sp>
      <p:sp>
        <p:nvSpPr>
          <p:cNvPr id="6" name="Footer Placeholder 5"/>
          <p:cNvSpPr>
            <a:spLocks noGrp="1"/>
          </p:cNvSpPr>
          <p:nvPr>
            <p:ph type="ftr" sz="quarter" idx="11"/>
          </p:nvPr>
        </p:nvSpPr>
        <p:spPr/>
        <p:txBody>
          <a:bodyPr/>
          <a:lstStyle/>
          <a:p>
            <a:r>
              <a:rPr lang="en-US"/>
              <a:t>Intermediate Microeconomic Theory</a:t>
            </a:r>
          </a:p>
        </p:txBody>
      </p:sp>
      <p:sp>
        <p:nvSpPr>
          <p:cNvPr id="7" name="Slide Number Placeholder 6"/>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1875620994"/>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331" y="3051013"/>
            <a:ext cx="3829520"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4629150" y="3051013"/>
            <a:ext cx="382905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1458324-8823-0F4F-8FF6-6F517350E20C}" type="datetime1">
              <a:rPr lang="en-US" smtClean="0"/>
              <a:t>1/29/2026</a:t>
            </a:fld>
            <a:endParaRPr lang="en-US"/>
          </a:p>
        </p:txBody>
      </p:sp>
      <p:sp>
        <p:nvSpPr>
          <p:cNvPr id="8" name="Footer Placeholder 7"/>
          <p:cNvSpPr>
            <a:spLocks noGrp="1"/>
          </p:cNvSpPr>
          <p:nvPr>
            <p:ph type="ftr" sz="quarter" idx="11"/>
          </p:nvPr>
        </p:nvSpPr>
        <p:spPr/>
        <p:txBody>
          <a:bodyPr/>
          <a:lstStyle/>
          <a:p>
            <a:r>
              <a:rPr lang="en-US"/>
              <a:t>Intermediate Microeconomic Theory</a:t>
            </a:r>
          </a:p>
        </p:txBody>
      </p:sp>
      <p:sp>
        <p:nvSpPr>
          <p:cNvPr id="9" name="Slide Number Placeholder 8"/>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3095030975"/>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899D3F-782F-C446-873B-5FE944DF84FC}" type="datetime1">
              <a:rPr lang="en-US" smtClean="0"/>
              <a:t>1/29/2026</a:t>
            </a:fld>
            <a:endParaRPr lang="en-US"/>
          </a:p>
        </p:txBody>
      </p:sp>
      <p:sp>
        <p:nvSpPr>
          <p:cNvPr id="4" name="Footer Placeholder 3"/>
          <p:cNvSpPr>
            <a:spLocks noGrp="1"/>
          </p:cNvSpPr>
          <p:nvPr>
            <p:ph type="ftr" sz="quarter" idx="11"/>
          </p:nvPr>
        </p:nvSpPr>
        <p:spPr/>
        <p:txBody>
          <a:bodyPr/>
          <a:lstStyle/>
          <a:p>
            <a:r>
              <a:rPr lang="en-US"/>
              <a:t>Intermediate Microeconomic Theory</a:t>
            </a:r>
          </a:p>
        </p:txBody>
      </p:sp>
      <p:sp>
        <p:nvSpPr>
          <p:cNvPr id="5" name="Slide Number Placeholder 4"/>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152672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606186D5-7869-284D-97E6-F02807E06E43}" type="datetime1">
              <a:rPr lang="en-US" smtClean="0"/>
              <a:t>1/29/2026</a:t>
            </a:fld>
            <a:endParaRPr lang="en-US"/>
          </a:p>
        </p:txBody>
      </p:sp>
      <p:sp>
        <p:nvSpPr>
          <p:cNvPr id="3" name="Footer Placeholder 2"/>
          <p:cNvSpPr>
            <a:spLocks noGrp="1"/>
          </p:cNvSpPr>
          <p:nvPr>
            <p:ph type="ftr" sz="quarter" idx="11"/>
          </p:nvPr>
        </p:nvSpPr>
        <p:spPr/>
        <p:txBody>
          <a:bodyPr/>
          <a:lstStyle/>
          <a:p>
            <a:r>
              <a:rPr lang="en-US"/>
              <a:t>Intermediate Microeconomic Theory</a:t>
            </a:r>
          </a:p>
        </p:txBody>
      </p:sp>
      <p:sp>
        <p:nvSpPr>
          <p:cNvPr id="4" name="Slide Number Placeholder 3"/>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171472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2951766"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458324-8823-0F4F-8FF6-6F517350E20C}" type="datetime1">
              <a:rPr lang="en-US" smtClean="0"/>
              <a:t>1/29/2026</a:t>
            </a:fld>
            <a:endParaRPr lang="en-US"/>
          </a:p>
        </p:txBody>
      </p:sp>
      <p:sp>
        <p:nvSpPr>
          <p:cNvPr id="6" name="Footer Placeholder 5"/>
          <p:cNvSpPr>
            <a:spLocks noGrp="1"/>
          </p:cNvSpPr>
          <p:nvPr>
            <p:ph type="ftr" sz="quarter" idx="11"/>
          </p:nvPr>
        </p:nvSpPr>
        <p:spPr/>
        <p:txBody>
          <a:bodyPr/>
          <a:lstStyle/>
          <a:p>
            <a:r>
              <a:rPr lang="en-US"/>
              <a:t>Intermediate Microeconomic Theory</a:t>
            </a:r>
          </a:p>
        </p:txBody>
      </p:sp>
      <p:sp>
        <p:nvSpPr>
          <p:cNvPr id="7" name="Slide Number Placeholder 6"/>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2311044508"/>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2" y="609600"/>
            <a:ext cx="4129618"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1DD6E2-2EB0-104E-9253-C400E562249C}" type="datetime1">
              <a:rPr lang="en-US" smtClean="0"/>
              <a:t>1/29/2026</a:t>
            </a:fld>
            <a:endParaRPr lang="en-US"/>
          </a:p>
        </p:txBody>
      </p:sp>
      <p:sp>
        <p:nvSpPr>
          <p:cNvPr id="6" name="Footer Placeholder 5"/>
          <p:cNvSpPr>
            <a:spLocks noGrp="1"/>
          </p:cNvSpPr>
          <p:nvPr>
            <p:ph type="ftr" sz="quarter" idx="11"/>
          </p:nvPr>
        </p:nvSpPr>
        <p:spPr/>
        <p:txBody>
          <a:bodyPr/>
          <a:lstStyle/>
          <a:p>
            <a:r>
              <a:rPr lang="en-US"/>
              <a:t>Intermediate Microeconomic Theory</a:t>
            </a:r>
          </a:p>
        </p:txBody>
      </p:sp>
      <p:sp>
        <p:nvSpPr>
          <p:cNvPr id="7" name="Slide Number Placeholder 6"/>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1191322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46" y="4289374"/>
            <a:ext cx="7773324"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458324-8823-0F4F-8FF6-6F517350E20C}" type="datetime1">
              <a:rPr lang="en-US" smtClean="0"/>
              <a:t>1/29/2026</a:t>
            </a:fld>
            <a:endParaRPr lang="en-US"/>
          </a:p>
        </p:txBody>
      </p:sp>
      <p:sp>
        <p:nvSpPr>
          <p:cNvPr id="6" name="Footer Placeholder 5"/>
          <p:cNvSpPr>
            <a:spLocks noGrp="1"/>
          </p:cNvSpPr>
          <p:nvPr>
            <p:ph type="ftr" sz="quarter" idx="11"/>
          </p:nvPr>
        </p:nvSpPr>
        <p:spPr/>
        <p:txBody>
          <a:bodyPr/>
          <a:lstStyle/>
          <a:p>
            <a:r>
              <a:rPr lang="en-US"/>
              <a:t>Intermediate Microeconomic Theory</a:t>
            </a:r>
          </a:p>
        </p:txBody>
      </p:sp>
      <p:sp>
        <p:nvSpPr>
          <p:cNvPr id="7" name="Slide Number Placeholder 6"/>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2292752869"/>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7773339"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458324-8823-0F4F-8FF6-6F517350E20C}" type="datetime1">
              <a:rPr lang="en-US" smtClean="0"/>
              <a:t>1/29/2026</a:t>
            </a:fld>
            <a:endParaRPr lang="en-US"/>
          </a:p>
        </p:txBody>
      </p:sp>
      <p:sp>
        <p:nvSpPr>
          <p:cNvPr id="6" name="Footer Placeholder 5"/>
          <p:cNvSpPr>
            <a:spLocks noGrp="1"/>
          </p:cNvSpPr>
          <p:nvPr>
            <p:ph type="ftr" sz="quarter" idx="11"/>
          </p:nvPr>
        </p:nvSpPr>
        <p:spPr/>
        <p:txBody>
          <a:bodyPr/>
          <a:lstStyle/>
          <a:p>
            <a:r>
              <a:rPr lang="en-US"/>
              <a:t>Intermediate Microeconomic Theory</a:t>
            </a:r>
          </a:p>
        </p:txBody>
      </p:sp>
      <p:sp>
        <p:nvSpPr>
          <p:cNvPr id="7" name="Slide Number Placeholder 6"/>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3450657462"/>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3" name="Picture 12"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84659" y="872588"/>
            <a:ext cx="6977064" cy="2729915"/>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458324-8823-0F4F-8FF6-6F517350E20C}" type="datetime1">
              <a:rPr lang="en-US" smtClean="0"/>
              <a:t>1/29/2026</a:t>
            </a:fld>
            <a:endParaRPr lang="en-US"/>
          </a:p>
        </p:txBody>
      </p:sp>
      <p:sp>
        <p:nvSpPr>
          <p:cNvPr id="6" name="Footer Placeholder 5"/>
          <p:cNvSpPr>
            <a:spLocks noGrp="1"/>
          </p:cNvSpPr>
          <p:nvPr>
            <p:ph type="ftr" sz="quarter" idx="11"/>
          </p:nvPr>
        </p:nvSpPr>
        <p:spPr/>
        <p:txBody>
          <a:bodyPr/>
          <a:lstStyle/>
          <a:p>
            <a:r>
              <a:rPr lang="en-US"/>
              <a:t>Intermediate Microeconomic Theory</a:t>
            </a:r>
          </a:p>
        </p:txBody>
      </p:sp>
      <p:sp>
        <p:nvSpPr>
          <p:cNvPr id="7" name="Slide Number Placeholder 6"/>
          <p:cNvSpPr>
            <a:spLocks noGrp="1"/>
          </p:cNvSpPr>
          <p:nvPr>
            <p:ph type="sldNum" sz="quarter" idx="12"/>
          </p:nvPr>
        </p:nvSpPr>
        <p:spPr/>
        <p:txBody>
          <a:bodyPr/>
          <a:lstStyle/>
          <a:p>
            <a:fld id="{2A17F1C3-D8CF-D841-A262-BC1128EB65E3}" type="slidenum">
              <a:rPr lang="en-US" smtClean="0"/>
              <a:t>‹#›</a:t>
            </a:fld>
            <a:endParaRPr lang="en-US"/>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651056416"/>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2138722"/>
            <a:ext cx="7773339"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458324-8823-0F4F-8FF6-6F517350E20C}" type="datetime1">
              <a:rPr lang="en-US" smtClean="0"/>
              <a:t>1/29/2026</a:t>
            </a:fld>
            <a:endParaRPr lang="en-US"/>
          </a:p>
        </p:txBody>
      </p:sp>
      <p:sp>
        <p:nvSpPr>
          <p:cNvPr id="6" name="Footer Placeholder 5"/>
          <p:cNvSpPr>
            <a:spLocks noGrp="1"/>
          </p:cNvSpPr>
          <p:nvPr>
            <p:ph type="ftr" sz="quarter" idx="11"/>
          </p:nvPr>
        </p:nvSpPr>
        <p:spPr/>
        <p:txBody>
          <a:bodyPr/>
          <a:lstStyle/>
          <a:p>
            <a:r>
              <a:rPr lang="en-US"/>
              <a:t>Intermediate Microeconomic Theory</a:t>
            </a:r>
          </a:p>
        </p:txBody>
      </p:sp>
      <p:sp>
        <p:nvSpPr>
          <p:cNvPr id="7" name="Slide Number Placeholder 6"/>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321902757"/>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4" name="Picture 13"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Title 1"/>
          <p:cNvSpPr>
            <a:spLocks noGrp="1"/>
          </p:cNvSpPr>
          <p:nvPr>
            <p:ph type="title"/>
          </p:nvPr>
        </p:nvSpPr>
        <p:spPr>
          <a:xfrm>
            <a:off x="685331" y="609600"/>
            <a:ext cx="7773339"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1458324-8823-0F4F-8FF6-6F517350E20C}" type="datetime1">
              <a:rPr lang="en-US" smtClean="0"/>
              <a:t>1/29/2026</a:t>
            </a:fld>
            <a:endParaRPr lang="en-US"/>
          </a:p>
        </p:txBody>
      </p:sp>
      <p:sp>
        <p:nvSpPr>
          <p:cNvPr id="4" name="Footer Placeholder 3"/>
          <p:cNvSpPr>
            <a:spLocks noGrp="1"/>
          </p:cNvSpPr>
          <p:nvPr>
            <p:ph type="ftr" sz="quarter" idx="11"/>
          </p:nvPr>
        </p:nvSpPr>
        <p:spPr/>
        <p:txBody>
          <a:bodyPr/>
          <a:lstStyle/>
          <a:p>
            <a:r>
              <a:rPr lang="en-US"/>
              <a:t>Intermediate Microeconomic Theory</a:t>
            </a:r>
          </a:p>
        </p:txBody>
      </p:sp>
      <p:sp>
        <p:nvSpPr>
          <p:cNvPr id="5" name="Slide Number Placeholder 4"/>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3141238399"/>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7" name="Picture 1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 name="Title 1"/>
          <p:cNvSpPr>
            <a:spLocks noGrp="1"/>
          </p:cNvSpPr>
          <p:nvPr>
            <p:ph type="title"/>
          </p:nvPr>
        </p:nvSpPr>
        <p:spPr>
          <a:xfrm>
            <a:off x="685331" y="610772"/>
            <a:ext cx="7773339"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1458324-8823-0F4F-8FF6-6F517350E20C}" type="datetime1">
              <a:rPr lang="en-US" smtClean="0"/>
              <a:t>1/29/2026</a:t>
            </a:fld>
            <a:endParaRPr lang="en-US"/>
          </a:p>
        </p:txBody>
      </p:sp>
      <p:sp>
        <p:nvSpPr>
          <p:cNvPr id="4" name="Footer Placeholder 3"/>
          <p:cNvSpPr>
            <a:spLocks noGrp="1"/>
          </p:cNvSpPr>
          <p:nvPr>
            <p:ph type="ftr" sz="quarter" idx="11"/>
          </p:nvPr>
        </p:nvSpPr>
        <p:spPr/>
        <p:txBody>
          <a:bodyPr/>
          <a:lstStyle/>
          <a:p>
            <a:r>
              <a:rPr lang="en-US"/>
              <a:t>Intermediate Microeconomic Theory</a:t>
            </a:r>
          </a:p>
        </p:txBody>
      </p:sp>
      <p:sp>
        <p:nvSpPr>
          <p:cNvPr id="5" name="Slide Number Placeholder 4"/>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1275859943"/>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458324-8823-0F4F-8FF6-6F517350E20C}" type="datetime1">
              <a:rPr lang="en-US" smtClean="0"/>
              <a:t>1/29/2026</a:t>
            </a:fld>
            <a:endParaRPr lang="en-US"/>
          </a:p>
        </p:txBody>
      </p:sp>
      <p:sp>
        <p:nvSpPr>
          <p:cNvPr id="5" name="Footer Placeholder 4"/>
          <p:cNvSpPr>
            <a:spLocks noGrp="1"/>
          </p:cNvSpPr>
          <p:nvPr>
            <p:ph type="ftr" sz="quarter" idx="11"/>
          </p:nvPr>
        </p:nvSpPr>
        <p:spPr/>
        <p:txBody>
          <a:bodyPr/>
          <a:lstStyle/>
          <a:p>
            <a:r>
              <a:rPr lang="en-US"/>
              <a:t>Intermediate Microeconomic Theory</a:t>
            </a:r>
          </a:p>
        </p:txBody>
      </p:sp>
      <p:sp>
        <p:nvSpPr>
          <p:cNvPr id="6" name="Slide Number Placeholder 5"/>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2908075863"/>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10" name="Picture 9"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458324-8823-0F4F-8FF6-6F517350E20C}" type="datetime1">
              <a:rPr lang="en-US" smtClean="0"/>
              <a:t>1/29/2026</a:t>
            </a:fld>
            <a:endParaRPr lang="en-US"/>
          </a:p>
        </p:txBody>
      </p:sp>
      <p:sp>
        <p:nvSpPr>
          <p:cNvPr id="5" name="Footer Placeholder 4"/>
          <p:cNvSpPr>
            <a:spLocks noGrp="1"/>
          </p:cNvSpPr>
          <p:nvPr>
            <p:ph type="ftr" sz="quarter" idx="11"/>
          </p:nvPr>
        </p:nvSpPr>
        <p:spPr/>
        <p:txBody>
          <a:bodyPr/>
          <a:lstStyle/>
          <a:p>
            <a:r>
              <a:rPr lang="en-US"/>
              <a:t>Intermediate Microeconomic Theory</a:t>
            </a:r>
          </a:p>
        </p:txBody>
      </p:sp>
      <p:sp>
        <p:nvSpPr>
          <p:cNvPr id="6" name="Slide Number Placeholder 5"/>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1304132780"/>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957E47-AE86-F440-8160-232B043A62DB}" type="datetime1">
              <a:rPr lang="en-US" smtClean="0"/>
              <a:t>1/29/2026</a:t>
            </a:fld>
            <a:endParaRPr lang="en-US"/>
          </a:p>
        </p:txBody>
      </p:sp>
      <p:sp>
        <p:nvSpPr>
          <p:cNvPr id="5" name="Footer Placeholder 4"/>
          <p:cNvSpPr>
            <a:spLocks noGrp="1"/>
          </p:cNvSpPr>
          <p:nvPr>
            <p:ph type="ftr" sz="quarter" idx="11"/>
          </p:nvPr>
        </p:nvSpPr>
        <p:spPr/>
        <p:txBody>
          <a:bodyPr/>
          <a:lstStyle/>
          <a:p>
            <a:r>
              <a:rPr lang="en-US"/>
              <a:t>Intermediate Microeconomic Theory</a:t>
            </a:r>
          </a:p>
        </p:txBody>
      </p:sp>
      <p:sp>
        <p:nvSpPr>
          <p:cNvPr id="6" name="Slide Number Placeholder 5"/>
          <p:cNvSpPr>
            <a:spLocks noGrp="1"/>
          </p:cNvSpPr>
          <p:nvPr>
            <p:ph type="sldNum" sz="quarter" idx="12"/>
          </p:nvPr>
        </p:nvSpPr>
        <p:spPr/>
        <p:txBody>
          <a:bodyPr/>
          <a:lstStyle/>
          <a:p>
            <a:fld id="{2A17F1C3-D8CF-D841-A262-BC1128EB65E3}" type="slidenum">
              <a:rPr lang="en-US" smtClean="0"/>
              <a:t>‹#›</a:t>
            </a:fld>
            <a:endParaRPr lang="en-US"/>
          </a:p>
        </p:txBody>
      </p:sp>
    </p:spTree>
    <p:extLst>
      <p:ext uri="{BB962C8B-B14F-4D97-AF65-F5344CB8AC3E}">
        <p14:creationId xmlns:p14="http://schemas.microsoft.com/office/powerpoint/2010/main" val="1838634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fld id="{51458324-8823-0F4F-8FF6-6F517350E20C}" type="datetime1">
              <a:rPr lang="en-US" smtClean="0"/>
              <a:t>1/29/2026</a:t>
            </a:fld>
            <a:endParaRPr lang="en-US"/>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r>
              <a:rPr lang="en-US"/>
              <a:t>Intermediate Microeconomic Theory</a:t>
            </a:r>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fld id="{2A17F1C3-D8CF-D841-A262-BC1128EB65E3}" type="slidenum">
              <a:rPr lang="en-US" smtClean="0"/>
              <a:t>‹#›</a:t>
            </a:fld>
            <a:endParaRPr lang="en-US"/>
          </a:p>
        </p:txBody>
      </p:sp>
    </p:spTree>
    <p:extLst>
      <p:ext uri="{BB962C8B-B14F-4D97-AF65-F5344CB8AC3E}">
        <p14:creationId xmlns:p14="http://schemas.microsoft.com/office/powerpoint/2010/main" val="36370827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Lst>
  <p:hf hd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10.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8.xml"/><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8.xml"/><Relationship Id="rId4" Type="http://schemas.openxmlformats.org/officeDocument/2006/relationships/image" Target="../media/image6.emf"/></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0.png"/><Relationship Id="rId1" Type="http://schemas.openxmlformats.org/officeDocument/2006/relationships/slideLayout" Target="../slideLayouts/slideLayout18.xml"/><Relationship Id="rId4" Type="http://schemas.openxmlformats.org/officeDocument/2006/relationships/image" Target="../media/image6.emf"/></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0.png"/><Relationship Id="rId1" Type="http://schemas.openxmlformats.org/officeDocument/2006/relationships/slideLayout" Target="../slideLayouts/slideLayout18.xml"/><Relationship Id="rId4" Type="http://schemas.openxmlformats.org/officeDocument/2006/relationships/image" Target="../media/image6.emf"/></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90.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9.emf"/><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351.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360.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400.pn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8.xml"/><Relationship Id="rId6" Type="http://schemas.openxmlformats.org/officeDocument/2006/relationships/image" Target="../media/image46.png"/><Relationship Id="rId5" Type="http://schemas.openxmlformats.org/officeDocument/2006/relationships/image" Target="../media/image44.png"/><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8.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50.xml.rels><?xml version="1.0" encoding="UTF-8" standalone="yes"?>
<Relationships xmlns="http://schemas.openxmlformats.org/package/2006/relationships"><Relationship Id="rId2" Type="http://schemas.openxmlformats.org/officeDocument/2006/relationships/image" Target="../media/image410.pn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420.pn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image" Target="../media/image430.png"/><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image" Target="../media/image441.pn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40.pn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460.pn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330.pn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350.png"/><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490.png"/><Relationship Id="rId2" Type="http://schemas.openxmlformats.org/officeDocument/2006/relationships/image" Target="../media/image52.png"/><Relationship Id="rId1" Type="http://schemas.openxmlformats.org/officeDocument/2006/relationships/slideLayout" Target="../slideLayouts/slideLayout18.xml"/><Relationship Id="rId5" Type="http://schemas.openxmlformats.org/officeDocument/2006/relationships/image" Target="../media/image56.emf"/><Relationship Id="rId4" Type="http://schemas.openxmlformats.org/officeDocument/2006/relationships/image" Target="../media/image540.png"/></Relationships>
</file>

<file path=ppt/slides/_rels/slide64.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0.png"/><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0.png"/><Relationship Id="rId1" Type="http://schemas.openxmlformats.org/officeDocument/2006/relationships/slideLayout" Target="../slideLayouts/slideLayout18.xml"/><Relationship Id="rId5" Type="http://schemas.openxmlformats.org/officeDocument/2006/relationships/image" Target="../media/image63.png"/><Relationship Id="rId4" Type="http://schemas.openxmlformats.org/officeDocument/2006/relationships/image" Target="../media/image62.png"/></Relationships>
</file>

<file path=ppt/slides/_rels/slide72.xml.rels><?xml version="1.0" encoding="UTF-8" standalone="yes"?>
<Relationships xmlns="http://schemas.openxmlformats.org/package/2006/relationships"><Relationship Id="rId2" Type="http://schemas.openxmlformats.org/officeDocument/2006/relationships/image" Target="../media/image620.png"/><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90.png"/><Relationship Id="rId1" Type="http://schemas.openxmlformats.org/officeDocument/2006/relationships/slideLayout" Target="../slideLayouts/slideLayout18.xml"/><Relationship Id="rId5" Type="http://schemas.openxmlformats.org/officeDocument/2006/relationships/image" Target="../media/image61.emf"/><Relationship Id="rId4" Type="http://schemas.openxmlformats.org/officeDocument/2006/relationships/image" Target="../media/image65.png"/></Relationships>
</file>

<file path=ppt/slides/_rels/slide7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7.png"/><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2" Type="http://schemas.openxmlformats.org/officeDocument/2006/relationships/image" Target="../media/image630.png"/><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0.png"/><Relationship Id="rId1" Type="http://schemas.openxmlformats.org/officeDocument/2006/relationships/slideLayout" Target="../slideLayouts/slideLayout18.xml"/><Relationship Id="rId4" Type="http://schemas.openxmlformats.org/officeDocument/2006/relationships/image" Target="../media/image62.emf"/></Relationships>
</file>

<file path=ppt/slides/_rels/slide83.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74.png"/><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75.png"/><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8.xml"/><Relationship Id="rId4" Type="http://schemas.openxmlformats.org/officeDocument/2006/relationships/image" Target="../media/image85.png"/></Relationships>
</file>

<file path=ppt/slides/_rels/slide9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2" Type="http://schemas.openxmlformats.org/officeDocument/2006/relationships/image" Target="../media/image880.png"/><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88190A8-1F5A-4246-A53B-15EDAAB130B9}"/>
              </a:ext>
            </a:extLst>
          </p:cNvPr>
          <p:cNvSpPr/>
          <p:nvPr/>
        </p:nvSpPr>
        <p:spPr>
          <a:xfrm>
            <a:off x="0" y="2093331"/>
            <a:ext cx="9144000" cy="1384995"/>
          </a:xfrm>
          <a:prstGeom prst="rect">
            <a:avLst/>
          </a:prstGeom>
          <a:noFill/>
        </p:spPr>
        <p:txBody>
          <a:bodyPr wrap="square" rtlCol="0">
            <a:spAutoFit/>
          </a:bodyPr>
          <a:lstStyle/>
          <a:p>
            <a:pPr algn="ctr"/>
            <a:r>
              <a:rPr lang="en-US" sz="4200" dirty="0" err="1">
                <a:solidFill>
                  <a:srgbClr val="0070C0"/>
                </a:solidFill>
                <a:latin typeface="Calibri" panose="020F0502020204030204" pitchFamily="34" charset="0"/>
                <a:cs typeface="Calibri" panose="020F0502020204030204" pitchFamily="34" charset="0"/>
              </a:rPr>
              <a:t>EconS</a:t>
            </a:r>
            <a:r>
              <a:rPr lang="en-US" sz="4200" dirty="0">
                <a:solidFill>
                  <a:srgbClr val="0070C0"/>
                </a:solidFill>
                <a:latin typeface="Calibri" panose="020F0502020204030204" pitchFamily="34" charset="0"/>
                <a:cs typeface="Calibri" panose="020F0502020204030204" pitchFamily="34" charset="0"/>
              </a:rPr>
              <a:t> 301: Intermediate Microeconomic </a:t>
            </a:r>
          </a:p>
          <a:p>
            <a:pPr algn="ctr"/>
            <a:r>
              <a:rPr lang="en-US" sz="4200" dirty="0">
                <a:solidFill>
                  <a:srgbClr val="0070C0"/>
                </a:solidFill>
                <a:latin typeface="Calibri" panose="020F0502020204030204" pitchFamily="34" charset="0"/>
                <a:cs typeface="Calibri" panose="020F0502020204030204" pitchFamily="34" charset="0"/>
              </a:rPr>
              <a:t>Theory </a:t>
            </a:r>
          </a:p>
        </p:txBody>
      </p:sp>
      <p:sp>
        <p:nvSpPr>
          <p:cNvPr id="5" name="TextBox 4">
            <a:extLst>
              <a:ext uri="{FF2B5EF4-FFF2-40B4-BE49-F238E27FC236}">
                <a16:creationId xmlns:a16="http://schemas.microsoft.com/office/drawing/2014/main" id="{D0676858-E665-7242-9149-FC06944BA357}"/>
              </a:ext>
            </a:extLst>
          </p:cNvPr>
          <p:cNvSpPr txBox="1"/>
          <p:nvPr/>
        </p:nvSpPr>
        <p:spPr>
          <a:xfrm>
            <a:off x="0" y="4182572"/>
            <a:ext cx="9144000" cy="707886"/>
          </a:xfrm>
          <a:prstGeom prst="rect">
            <a:avLst/>
          </a:prstGeom>
          <a:noFill/>
        </p:spPr>
        <p:txBody>
          <a:bodyPr wrap="square" rtlCol="0">
            <a:spAutoFit/>
          </a:bodyPr>
          <a:lstStyle/>
          <a:p>
            <a:pPr algn="ctr"/>
            <a:r>
              <a:rPr lang="en-US" sz="4000" dirty="0">
                <a:latin typeface="Calibri" panose="020F0502020204030204" pitchFamily="34" charset="0"/>
                <a:cs typeface="Calibri" panose="020F0502020204030204" pitchFamily="34" charset="0"/>
              </a:rPr>
              <a:t>Consumer Choice</a:t>
            </a:r>
          </a:p>
        </p:txBody>
      </p:sp>
    </p:spTree>
    <p:extLst>
      <p:ext uri="{BB962C8B-B14F-4D97-AF65-F5344CB8AC3E}">
        <p14:creationId xmlns:p14="http://schemas.microsoft.com/office/powerpoint/2010/main" val="2865325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r>
              <a:rPr lang="en-US" b="1" dirty="0">
                <a:solidFill>
                  <a:srgbClr val="0070C0"/>
                </a:solidFill>
              </a:rPr>
              <a:t>Outline</a:t>
            </a:r>
          </a:p>
        </p:txBody>
      </p:sp>
      <p:sp>
        <p:nvSpPr>
          <p:cNvPr id="3" name="Content Placeholder 2">
            <a:extLst>
              <a:ext uri="{FF2B5EF4-FFF2-40B4-BE49-F238E27FC236}">
                <a16:creationId xmlns:a16="http://schemas.microsoft.com/office/drawing/2014/main" id="{2E845197-BAB1-BF4D-A3CA-F5966E72541E}"/>
              </a:ext>
            </a:extLst>
          </p:cNvPr>
          <p:cNvSpPr>
            <a:spLocks noGrp="1"/>
          </p:cNvSpPr>
          <p:nvPr>
            <p:ph idx="1"/>
          </p:nvPr>
        </p:nvSpPr>
        <p:spPr>
          <a:xfrm>
            <a:off x="685332" y="1790045"/>
            <a:ext cx="7773339" cy="3424107"/>
          </a:xfrm>
        </p:spPr>
        <p:txBody>
          <a:bodyPr/>
          <a:lstStyle/>
          <a:p>
            <a:r>
              <a:rPr lang="en-US" dirty="0"/>
              <a:t>Budget Constraint</a:t>
            </a:r>
          </a:p>
          <a:p>
            <a:r>
              <a:rPr lang="en-US" dirty="0"/>
              <a:t>Utility Maximization Problem (UPM)</a:t>
            </a:r>
          </a:p>
          <a:p>
            <a:r>
              <a:rPr lang="en-US" dirty="0"/>
              <a:t>Utility Maximization Problem in Extreme Scenarios</a:t>
            </a:r>
          </a:p>
          <a:p>
            <a:r>
              <a:rPr lang="en-US" dirty="0"/>
              <a:t>Revealed Preference</a:t>
            </a:r>
          </a:p>
          <a:p>
            <a:r>
              <a:rPr lang="en-US" dirty="0"/>
              <a:t>Kinked Budget Lines</a:t>
            </a:r>
          </a:p>
          <a:p>
            <a:r>
              <a:rPr lang="en-US" dirty="0"/>
              <a:t>Appendix A. Lagrange Method to Solve the UPM</a:t>
            </a:r>
          </a:p>
          <a:p>
            <a:r>
              <a:rPr lang="en-US" dirty="0"/>
              <a:t>Appendix B. Expenditure Minimization Problem</a:t>
            </a:r>
          </a:p>
        </p:txBody>
      </p:sp>
      <p:sp>
        <p:nvSpPr>
          <p:cNvPr id="5" name="Footer Placeholder 4">
            <a:extLst>
              <a:ext uri="{FF2B5EF4-FFF2-40B4-BE49-F238E27FC236}">
                <a16:creationId xmlns:a16="http://schemas.microsoft.com/office/drawing/2014/main" id="{AA556668-9C7F-F34D-921D-660EE42ADE47}"/>
              </a:ext>
            </a:extLst>
          </p:cNvPr>
          <p:cNvSpPr>
            <a:spLocks noGrp="1"/>
          </p:cNvSpPr>
          <p:nvPr>
            <p:ph type="ftr" sz="quarter" idx="11"/>
          </p:nvPr>
        </p:nvSpPr>
        <p:spPr>
          <a:xfrm>
            <a:off x="605432" y="6149606"/>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D16F49C4-1018-BE4D-8374-36096850F61A}"/>
              </a:ext>
            </a:extLst>
          </p:cNvPr>
          <p:cNvSpPr>
            <a:spLocks noGrp="1"/>
          </p:cNvSpPr>
          <p:nvPr>
            <p:ph type="sldNum" sz="quarter" idx="12"/>
          </p:nvPr>
        </p:nvSpPr>
        <p:spPr/>
        <p:txBody>
          <a:bodyPr/>
          <a:lstStyle/>
          <a:p>
            <a:fld id="{2A17F1C3-D8CF-D841-A262-BC1128EB65E3}" type="slidenum">
              <a:rPr lang="en-US" smtClean="0"/>
              <a:t>2</a:t>
            </a:fld>
            <a:endParaRPr lang="en-US"/>
          </a:p>
        </p:txBody>
      </p:sp>
    </p:spTree>
    <p:extLst>
      <p:ext uri="{BB962C8B-B14F-4D97-AF65-F5344CB8AC3E}">
        <p14:creationId xmlns:p14="http://schemas.microsoft.com/office/powerpoint/2010/main" val="1637864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C2ABA-BF0B-8E41-A314-C2F2C156C52F}"/>
              </a:ext>
            </a:extLst>
          </p:cNvPr>
          <p:cNvSpPr>
            <a:spLocks noGrp="1"/>
          </p:cNvSpPr>
          <p:nvPr>
            <p:ph type="title"/>
          </p:nvPr>
        </p:nvSpPr>
        <p:spPr>
          <a:xfrm>
            <a:off x="0" y="2564988"/>
            <a:ext cx="9144000" cy="1325563"/>
          </a:xfrm>
        </p:spPr>
        <p:txBody>
          <a:bodyPr/>
          <a:lstStyle/>
          <a:p>
            <a:pPr algn="ctr"/>
            <a:r>
              <a:rPr lang="en-US" b="1" dirty="0">
                <a:solidFill>
                  <a:srgbClr val="0070C0"/>
                </a:solidFill>
              </a:rPr>
              <a:t>Budget Constraint</a:t>
            </a:r>
          </a:p>
        </p:txBody>
      </p:sp>
      <p:sp>
        <p:nvSpPr>
          <p:cNvPr id="5" name="Footer Placeholder 4">
            <a:extLst>
              <a:ext uri="{FF2B5EF4-FFF2-40B4-BE49-F238E27FC236}">
                <a16:creationId xmlns:a16="http://schemas.microsoft.com/office/drawing/2014/main" id="{877EDB44-A407-9A4F-BD15-CFF8EA06D6BB}"/>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5B2F38AE-8E9C-4C41-A5E4-4BD25EE92525}"/>
              </a:ext>
            </a:extLst>
          </p:cNvPr>
          <p:cNvSpPr>
            <a:spLocks noGrp="1"/>
          </p:cNvSpPr>
          <p:nvPr>
            <p:ph type="sldNum" sz="quarter" idx="12"/>
          </p:nvPr>
        </p:nvSpPr>
        <p:spPr/>
        <p:txBody>
          <a:bodyPr/>
          <a:lstStyle/>
          <a:p>
            <a:fld id="{2A17F1C3-D8CF-D841-A262-BC1128EB65E3}" type="slidenum">
              <a:rPr lang="en-US" smtClean="0"/>
              <a:t>3</a:t>
            </a:fld>
            <a:endParaRPr lang="en-US"/>
          </a:p>
        </p:txBody>
      </p:sp>
    </p:spTree>
    <p:extLst>
      <p:ext uri="{BB962C8B-B14F-4D97-AF65-F5344CB8AC3E}">
        <p14:creationId xmlns:p14="http://schemas.microsoft.com/office/powerpoint/2010/main" val="2858225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742012" y="5917"/>
            <a:ext cx="7773338" cy="1596177"/>
          </a:xfrm>
        </p:spPr>
        <p:txBody>
          <a:bodyPr/>
          <a:lstStyle/>
          <a:p>
            <a:pPr algn="ctr"/>
            <a:r>
              <a:rPr lang="en-US" dirty="0">
                <a:solidFill>
                  <a:srgbClr val="0070C0"/>
                </a:solidFill>
              </a:rPr>
              <a:t>Budget Constraint</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409060"/>
                <a:ext cx="7886700" cy="4667250"/>
              </a:xfrm>
            </p:spPr>
            <p:txBody>
              <a:bodyPr>
                <a:normAutofit fontScale="92500"/>
              </a:bodyPr>
              <a:lstStyle/>
              <a:p>
                <a:pPr>
                  <a:spcBef>
                    <a:spcPts val="0"/>
                  </a:spcBef>
                  <a:spcAft>
                    <a:spcPts val="500"/>
                  </a:spcAft>
                </a:pPr>
                <a:r>
                  <a:rPr lang="en-US" sz="2400" dirty="0"/>
                  <a:t>The </a:t>
                </a:r>
                <a:r>
                  <a:rPr lang="en-US" sz="2400" dirty="0">
                    <a:solidFill>
                      <a:srgbClr val="0070C0"/>
                    </a:solidFill>
                  </a:rPr>
                  <a:t>budget constraint</a:t>
                </a:r>
                <a:r>
                  <a:rPr lang="en-US" sz="2400" dirty="0"/>
                  <a:t> is the set of bundles that the consumer can afford, given the price of each good and her income.</a:t>
                </a:r>
              </a:p>
              <a:p>
                <a:pPr lvl="1" algn="just"/>
                <a:r>
                  <a:rPr lang="en-US" sz="2200" i="1" dirty="0"/>
                  <a:t>Example</a:t>
                </a:r>
                <a:r>
                  <a:rPr lang="en-US" sz="2200" dirty="0"/>
                  <a:t>: </a:t>
                </a:r>
              </a:p>
              <a:p>
                <a:pPr marL="687388" lvl="1" indent="0" algn="just">
                  <a:spcAft>
                    <a:spcPts val="1000"/>
                  </a:spcAft>
                  <a:buNone/>
                </a:pPr>
                <a:r>
                  <a:rPr lang="en-US" sz="2200" dirty="0"/>
                  <a:t>The budget set for good </a:t>
                </a:r>
                <a14:m>
                  <m:oMath xmlns:m="http://schemas.openxmlformats.org/officeDocument/2006/math">
                    <m:r>
                      <a:rPr lang="en-US" sz="2200" i="1" dirty="0" smtClean="0">
                        <a:latin typeface="Cambria Math" panose="02040503050406030204" pitchFamily="18" charset="0"/>
                      </a:rPr>
                      <m:t>𝑥</m:t>
                    </m:r>
                  </m:oMath>
                </a14:m>
                <a:r>
                  <a:rPr lang="en-US" sz="2200" dirty="0"/>
                  <a:t> (food) and </a:t>
                </a:r>
                <a14:m>
                  <m:oMath xmlns:m="http://schemas.openxmlformats.org/officeDocument/2006/math">
                    <m:r>
                      <a:rPr lang="en-US" sz="2200" i="1" dirty="0" smtClean="0">
                        <a:latin typeface="Cambria Math" panose="02040503050406030204" pitchFamily="18" charset="0"/>
                      </a:rPr>
                      <m:t>𝑦</m:t>
                    </m:r>
                  </m:oMath>
                </a14:m>
                <a:r>
                  <a:rPr lang="en-US" sz="2200" dirty="0"/>
                  <a:t> (clothing) is</a:t>
                </a:r>
              </a:p>
              <a:p>
                <a:pPr marL="12700" lvl="1" indent="0" algn="just">
                  <a:spcAft>
                    <a:spcPts val="500"/>
                  </a:spcAft>
                  <a:buNone/>
                </a:pPr>
                <a14:m>
                  <m:oMathPara xmlns:m="http://schemas.openxmlformats.org/officeDocument/2006/math">
                    <m:oMathParaPr>
                      <m:jc m:val="centerGroup"/>
                    </m:oMathParaPr>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r>
                        <a:rPr lang="en-US" sz="2200" b="0" i="1" smtClean="0">
                          <a:latin typeface="Cambria Math" panose="02040503050406030204" pitchFamily="18" charset="0"/>
                        </a:rPr>
                        <m:t>𝑥</m:t>
                      </m:r>
                      <m:r>
                        <a:rPr lang="en-US" sz="2200" b="0" i="1" smtClean="0">
                          <a:latin typeface="Cambria Math" panose="02040503050406030204" pitchFamily="18" charset="0"/>
                        </a:rPr>
                        <m:t>+</m:t>
                      </m:r>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r>
                        <a:rPr lang="en-US" sz="2200" b="0" i="1" smtClean="0">
                          <a:latin typeface="Cambria Math" panose="02040503050406030204" pitchFamily="18" charset="0"/>
                        </a:rPr>
                        <m:t>𝑦</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𝐼</m:t>
                      </m:r>
                      <m:r>
                        <a:rPr lang="en-US" sz="2200" b="0" i="1" smtClean="0">
                          <a:latin typeface="Cambria Math" panose="02040503050406030204" pitchFamily="18" charset="0"/>
                          <a:ea typeface="Cambria Math" panose="02040503050406030204" pitchFamily="18" charset="0"/>
                        </a:rPr>
                        <m:t>.</m:t>
                      </m:r>
                    </m:oMath>
                  </m:oMathPara>
                </a14:m>
                <a:endParaRPr lang="en-US" sz="2200" dirty="0"/>
              </a:p>
              <a:p>
                <a:pPr marL="687388" lvl="1" indent="0" algn="just">
                  <a:spcAft>
                    <a:spcPts val="500"/>
                  </a:spcAft>
                  <a:buNone/>
                </a:pPr>
                <a:r>
                  <a:rPr lang="en-US" sz="2200" dirty="0"/>
                  <a:t>where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oMath>
                </a14:m>
                <a:r>
                  <a:rPr lang="en-US" sz="2200" dirty="0"/>
                  <a:t> is the price of each unit of food;</a:t>
                </a:r>
              </a:p>
              <a:p>
                <a:pPr marL="1441450" lvl="1" indent="0" algn="just">
                  <a:spcBef>
                    <a:spcPts val="0"/>
                  </a:spcBef>
                  <a:spcAft>
                    <a:spcPts val="500"/>
                  </a:spcAft>
                  <a:buNone/>
                </a:pP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b="0" i="1" smtClean="0">
                            <a:latin typeface="Cambria Math" panose="02040503050406030204" pitchFamily="18" charset="0"/>
                          </a:rPr>
                          <m:t>𝑦</m:t>
                        </m:r>
                      </m:sub>
                    </m:sSub>
                  </m:oMath>
                </a14:m>
                <a:r>
                  <a:rPr lang="en-US" sz="2200" dirty="0"/>
                  <a:t> is the price of each unit of clothing;</a:t>
                </a:r>
              </a:p>
              <a:p>
                <a:pPr marL="1441450" lvl="1" indent="0">
                  <a:spcBef>
                    <a:spcPts val="0"/>
                  </a:spcBef>
                  <a:spcAft>
                    <a:spcPts val="500"/>
                  </a:spcAft>
                  <a:buNone/>
                </a:pPr>
                <a14:m>
                  <m:oMath xmlns:m="http://schemas.openxmlformats.org/officeDocument/2006/math">
                    <m:r>
                      <a:rPr lang="en-US" sz="2200" i="1" dirty="0" smtClean="0">
                        <a:latin typeface="Cambria Math" panose="02040503050406030204" pitchFamily="18" charset="0"/>
                      </a:rPr>
                      <m:t>𝐼</m:t>
                    </m:r>
                  </m:oMath>
                </a14:m>
                <a:r>
                  <a:rPr lang="en-US" sz="2200" dirty="0"/>
                  <a:t> is the consumer’s available income to spend on food and clothing.</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409060"/>
                <a:ext cx="7886700" cy="4667250"/>
              </a:xfrm>
              <a:blipFill>
                <a:blip r:embed="rId2"/>
                <a:stretch>
                  <a:fillRect l="-850"/>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628650" y="6336037"/>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4</a:t>
            </a:fld>
            <a:endParaRPr lang="en-US" dirty="0"/>
          </a:p>
        </p:txBody>
      </p:sp>
    </p:spTree>
    <p:extLst>
      <p:ext uri="{BB962C8B-B14F-4D97-AF65-F5344CB8AC3E}">
        <p14:creationId xmlns:p14="http://schemas.microsoft.com/office/powerpoint/2010/main" val="2398958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Budget Constraint</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667250"/>
              </a:xfrm>
            </p:spPr>
            <p:txBody>
              <a:bodyPr>
                <a:normAutofit/>
              </a:bodyPr>
              <a:lstStyle/>
              <a:p>
                <a:pPr marL="687388" lvl="1" indent="0">
                  <a:lnSpc>
                    <a:spcPct val="100000"/>
                  </a:lnSpc>
                  <a:spcAft>
                    <a:spcPts val="500"/>
                  </a:spcAft>
                  <a:buNone/>
                </a:pPr>
                <a:r>
                  <a:rPr lang="en-US" sz="2200" dirty="0"/>
                  <a:t>The budget set says that the total </a:t>
                </a:r>
                <a14:m>
                  <m:oMath xmlns:m="http://schemas.openxmlformats.org/officeDocument/2006/math">
                    <m:r>
                      <a:rPr lang="en-US" sz="2200" i="1" dirty="0" smtClean="0">
                        <a:latin typeface="Cambria Math" panose="02040503050406030204" pitchFamily="18" charset="0"/>
                      </a:rPr>
                      <m:t>$</m:t>
                    </m:r>
                  </m:oMath>
                </a14:m>
                <a:r>
                  <a:rPr lang="en-US" sz="2200" dirty="0"/>
                  <a:t> the consumer spends on food,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r>
                      <a:rPr lang="en-US" sz="2200" i="1">
                        <a:latin typeface="Cambria Math" panose="02040503050406030204" pitchFamily="18" charset="0"/>
                      </a:rPr>
                      <m:t>𝑥</m:t>
                    </m:r>
                  </m:oMath>
                </a14:m>
                <a:r>
                  <a:rPr lang="en-US" sz="2200" dirty="0"/>
                  <a:t>, plus total </a:t>
                </a:r>
                <a14:m>
                  <m:oMath xmlns:m="http://schemas.openxmlformats.org/officeDocument/2006/math">
                    <m:r>
                      <a:rPr lang="en-US" sz="2200" i="1" dirty="0" smtClean="0">
                        <a:latin typeface="Cambria Math" panose="02040503050406030204" pitchFamily="18" charset="0"/>
                      </a:rPr>
                      <m:t>$</m:t>
                    </m:r>
                  </m:oMath>
                </a14:m>
                <a:r>
                  <a:rPr lang="en-US" sz="2200" dirty="0"/>
                  <a:t> she spends on clothing,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b="0" i="1" smtClean="0">
                            <a:latin typeface="Cambria Math" panose="02040503050406030204" pitchFamily="18" charset="0"/>
                          </a:rPr>
                          <m:t>𝑦</m:t>
                        </m:r>
                      </m:sub>
                    </m:sSub>
                    <m:r>
                      <a:rPr lang="en-US" sz="2200" b="0" i="1" smtClean="0">
                        <a:latin typeface="Cambria Math" panose="02040503050406030204" pitchFamily="18" charset="0"/>
                      </a:rPr>
                      <m:t>𝑦</m:t>
                    </m:r>
                  </m:oMath>
                </a14:m>
                <a:r>
                  <a:rPr lang="en-US" sz="2200" dirty="0"/>
                  <a:t>, cannot exceed her available income, </a:t>
                </a:r>
                <a14:m>
                  <m:oMath xmlns:m="http://schemas.openxmlformats.org/officeDocument/2006/math">
                    <m:r>
                      <a:rPr lang="en-US" sz="2200" b="0" i="1" smtClean="0">
                        <a:latin typeface="Cambria Math" panose="02040503050406030204" pitchFamily="18" charset="0"/>
                      </a:rPr>
                      <m:t>𝐼</m:t>
                    </m:r>
                  </m:oMath>
                </a14:m>
                <a:r>
                  <a:rPr lang="en-US" sz="2200" dirty="0"/>
                  <a:t>.</a:t>
                </a:r>
              </a:p>
              <a:p>
                <a:pPr marL="687388" lvl="1" indent="0">
                  <a:lnSpc>
                    <a:spcPct val="100000"/>
                  </a:lnSpc>
                  <a:spcAft>
                    <a:spcPts val="500"/>
                  </a:spcAft>
                  <a:buNone/>
                </a:pPr>
                <a:r>
                  <a:rPr lang="en-US" sz="2200" dirty="0"/>
                  <a:t>If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r>
                      <a:rPr lang="en-US" sz="2200" b="0" i="1" smtClean="0">
                        <a:latin typeface="Cambria Math" panose="02040503050406030204" pitchFamily="18" charset="0"/>
                      </a:rPr>
                      <m:t>=$10</m:t>
                    </m:r>
                  </m:oMath>
                </a14:m>
                <a:r>
                  <a:rPr lang="en-US" sz="2200" dirty="0"/>
                  <a:t> and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b="0" i="1" smtClean="0">
                            <a:latin typeface="Cambria Math" panose="02040503050406030204" pitchFamily="18" charset="0"/>
                          </a:rPr>
                          <m:t>𝑦</m:t>
                        </m:r>
                      </m:sub>
                    </m:sSub>
                    <m:r>
                      <a:rPr lang="en-US" sz="2200" b="0" i="1" smtClean="0">
                        <a:latin typeface="Cambria Math" panose="02040503050406030204" pitchFamily="18" charset="0"/>
                      </a:rPr>
                      <m:t>=$20</m:t>
                    </m:r>
                  </m:oMath>
                </a14:m>
                <a:r>
                  <a:rPr lang="en-US" sz="2200" dirty="0"/>
                  <a:t>, and </a:t>
                </a:r>
                <a14:m>
                  <m:oMath xmlns:m="http://schemas.openxmlformats.org/officeDocument/2006/math">
                    <m:r>
                      <a:rPr lang="en-US" sz="2200" b="0" i="1" smtClean="0">
                        <a:latin typeface="Cambria Math" panose="02040503050406030204" pitchFamily="18" charset="0"/>
                      </a:rPr>
                      <m:t>𝐼</m:t>
                    </m:r>
                    <m:r>
                      <a:rPr lang="en-US" sz="2200" b="0" i="1" smtClean="0">
                        <a:latin typeface="Cambria Math" panose="02040503050406030204" pitchFamily="18" charset="0"/>
                      </a:rPr>
                      <m:t>=$400</m:t>
                    </m:r>
                  </m:oMath>
                </a14:m>
                <a:r>
                  <a:rPr lang="en-US" sz="2200" dirty="0"/>
                  <a:t>, her budget constraint is</a:t>
                </a:r>
              </a:p>
              <a:p>
                <a:pPr marL="687388" lvl="1" indent="0">
                  <a:spcAft>
                    <a:spcPts val="500"/>
                  </a:spcAft>
                  <a:buNone/>
                </a:pPr>
                <a14:m>
                  <m:oMathPara xmlns:m="http://schemas.openxmlformats.org/officeDocument/2006/math">
                    <m:oMathParaPr>
                      <m:jc m:val="centerGroup"/>
                    </m:oMathParaPr>
                    <m:oMath xmlns:m="http://schemas.openxmlformats.org/officeDocument/2006/math">
                      <m:r>
                        <a:rPr lang="en-US" sz="2200" b="0" i="1" smtClean="0">
                          <a:latin typeface="Cambria Math" panose="02040503050406030204" pitchFamily="18" charset="0"/>
                        </a:rPr>
                        <m:t>10</m:t>
                      </m:r>
                      <m:r>
                        <a:rPr lang="en-US" sz="2200" b="0" i="1" smtClean="0">
                          <a:latin typeface="Cambria Math" panose="02040503050406030204" pitchFamily="18" charset="0"/>
                        </a:rPr>
                        <m:t>𝑥</m:t>
                      </m:r>
                      <m:r>
                        <a:rPr lang="en-US" sz="2200" b="0" i="1" smtClean="0">
                          <a:latin typeface="Cambria Math" panose="02040503050406030204" pitchFamily="18" charset="0"/>
                        </a:rPr>
                        <m:t>+20</m:t>
                      </m:r>
                      <m:r>
                        <a:rPr lang="en-US" sz="2200" b="0" i="1" smtClean="0">
                          <a:latin typeface="Cambria Math" panose="02040503050406030204" pitchFamily="18" charset="0"/>
                        </a:rPr>
                        <m:t>𝑦</m:t>
                      </m:r>
                      <m:r>
                        <a:rPr lang="en-US" sz="2200" b="0" i="1" smtClean="0">
                          <a:latin typeface="Cambria Math" panose="02040503050406030204" pitchFamily="18" charset="0"/>
                          <a:ea typeface="Cambria Math" panose="02040503050406030204" pitchFamily="18" charset="0"/>
                        </a:rPr>
                        <m:t>≤400.</m:t>
                      </m:r>
                    </m:oMath>
                  </m:oMathPara>
                </a14:m>
                <a:endParaRPr lang="en-US" sz="2200" dirty="0"/>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667250"/>
              </a:xfrm>
              <a:blipFill>
                <a:blip r:embed="rId2"/>
                <a:stretch>
                  <a:fillRect t="-783"/>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5</a:t>
            </a:fld>
            <a:endParaRPr lang="en-US" dirty="0"/>
          </a:p>
        </p:txBody>
      </p:sp>
    </p:spTree>
    <p:extLst>
      <p:ext uri="{BB962C8B-B14F-4D97-AF65-F5344CB8AC3E}">
        <p14:creationId xmlns:p14="http://schemas.microsoft.com/office/powerpoint/2010/main" val="1389155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Budget Constraint</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690690"/>
                <a:ext cx="7886700" cy="4665662"/>
              </a:xfrm>
            </p:spPr>
            <p:txBody>
              <a:bodyPr>
                <a:normAutofit/>
              </a:bodyPr>
              <a:lstStyle/>
              <a:p>
                <a:pPr algn="just">
                  <a:spcAft>
                    <a:spcPts val="500"/>
                  </a:spcAft>
                </a:pPr>
                <a:r>
                  <a:rPr lang="en-US" sz="2400" dirty="0"/>
                  <a:t>Bundles </a:t>
                </a:r>
                <a14:m>
                  <m:oMath xmlns:m="http://schemas.openxmlformats.org/officeDocument/2006/math">
                    <m:r>
                      <a:rPr lang="en-US" sz="2400" i="1" dirty="0" smtClean="0">
                        <a:latin typeface="Cambria Math" panose="02040503050406030204" pitchFamily="18" charset="0"/>
                      </a:rPr>
                      <m:t>(</m:t>
                    </m:r>
                    <m:r>
                      <a:rPr lang="en-US" sz="2400" i="1" dirty="0" err="1" smtClean="0">
                        <a:latin typeface="Cambria Math" panose="02040503050406030204" pitchFamily="18" charset="0"/>
                      </a:rPr>
                      <m:t>𝑥</m:t>
                    </m:r>
                    <m:r>
                      <a:rPr lang="en-US" sz="2400" i="1" dirty="0" err="1" smtClean="0">
                        <a:latin typeface="Cambria Math" panose="02040503050406030204" pitchFamily="18" charset="0"/>
                      </a:rPr>
                      <m:t>,</m:t>
                    </m:r>
                    <m:r>
                      <a:rPr lang="en-US" sz="2400" i="1" dirty="0" err="1" smtClean="0">
                        <a:latin typeface="Cambria Math" panose="02040503050406030204" pitchFamily="18" charset="0"/>
                      </a:rPr>
                      <m:t>𝑦</m:t>
                    </m:r>
                    <m:r>
                      <a:rPr lang="en-US" sz="2400" i="1" dirty="0" smtClean="0">
                        <a:latin typeface="Cambria Math" panose="02040503050406030204" pitchFamily="18" charset="0"/>
                      </a:rPr>
                      <m:t>)</m:t>
                    </m:r>
                  </m:oMath>
                </a14:m>
                <a:r>
                  <a:rPr lang="en-US" sz="2400" dirty="0"/>
                  <a:t> that satisfy:</a:t>
                </a:r>
              </a:p>
              <a:p>
                <a:pPr lvl="1" algn="just"/>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r>
                      <a:rPr lang="en-US" sz="2200" b="0" i="1" smtClean="0">
                        <a:latin typeface="Cambria Math" panose="02040503050406030204" pitchFamily="18" charset="0"/>
                      </a:rPr>
                      <m:t>𝑥</m:t>
                    </m:r>
                    <m:r>
                      <a:rPr lang="en-US" sz="2200" b="0" i="1" smtClean="0">
                        <a:latin typeface="Cambria Math" panose="02040503050406030204" pitchFamily="18" charset="0"/>
                      </a:rPr>
                      <m:t>+</m:t>
                    </m:r>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r>
                      <a:rPr lang="en-US" sz="2200" b="0" i="1" smtClean="0">
                        <a:latin typeface="Cambria Math" panose="02040503050406030204" pitchFamily="18" charset="0"/>
                      </a:rPr>
                      <m:t>𝑦</m:t>
                    </m:r>
                    <m:r>
                      <a:rPr lang="en-US" sz="2200" b="0" i="1" smtClean="0">
                        <a:latin typeface="Cambria Math" panose="02040503050406030204" pitchFamily="18" charset="0"/>
                      </a:rPr>
                      <m:t>&lt;</m:t>
                    </m:r>
                    <m:r>
                      <a:rPr lang="en-US" sz="2200" b="0" i="1" smtClean="0">
                        <a:latin typeface="Cambria Math" panose="02040503050406030204" pitchFamily="18" charset="0"/>
                      </a:rPr>
                      <m:t>𝐼</m:t>
                    </m:r>
                  </m:oMath>
                </a14:m>
                <a:endParaRPr lang="en-US" sz="2200" b="0" dirty="0"/>
              </a:p>
              <a:p>
                <a:pPr lvl="2" algn="just"/>
                <a:r>
                  <a:rPr lang="en-US" sz="2200" dirty="0">
                    <a:sym typeface="Wingdings" pitchFamily="2" charset="2"/>
                  </a:rPr>
                  <a:t>the consumer does not use all her income.</a:t>
                </a:r>
              </a:p>
              <a:p>
                <a:pPr lvl="1" algn="just">
                  <a:spcBef>
                    <a:spcPts val="1000"/>
                  </a:spcBef>
                </a:pP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r>
                      <a:rPr lang="en-US" sz="2200" i="1">
                        <a:latin typeface="Cambria Math" panose="02040503050406030204" pitchFamily="18" charset="0"/>
                      </a:rPr>
                      <m:t>𝑥</m:t>
                    </m:r>
                    <m:r>
                      <a:rPr lang="en-US" sz="2200" i="1">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r>
                      <a:rPr lang="en-US" sz="2200" i="1">
                        <a:latin typeface="Cambria Math" panose="02040503050406030204" pitchFamily="18" charset="0"/>
                      </a:rPr>
                      <m:t>𝑦</m:t>
                    </m:r>
                    <m:r>
                      <a:rPr lang="en-US" sz="2200" b="0" i="1" smtClean="0">
                        <a:latin typeface="Cambria Math" panose="02040503050406030204" pitchFamily="18" charset="0"/>
                      </a:rPr>
                      <m:t>=</m:t>
                    </m:r>
                    <m:r>
                      <a:rPr lang="en-US" sz="2200" i="1">
                        <a:latin typeface="Cambria Math" panose="02040503050406030204" pitchFamily="18" charset="0"/>
                      </a:rPr>
                      <m:t>𝐼</m:t>
                    </m:r>
                  </m:oMath>
                </a14:m>
                <a:endParaRPr lang="en-US" sz="2200" dirty="0"/>
              </a:p>
              <a:p>
                <a:pPr lvl="2" algn="just"/>
                <a:r>
                  <a:rPr lang="en-US" sz="2200" dirty="0">
                    <a:sym typeface="Wingdings" pitchFamily="2" charset="2"/>
                  </a:rPr>
                  <a:t>the consumer spends all her income.</a:t>
                </a:r>
                <a:endParaRPr lang="en-US" sz="2200" dirty="0"/>
              </a:p>
              <a:p>
                <a:pPr algn="just">
                  <a:spcBef>
                    <a:spcPts val="1500"/>
                  </a:spcBef>
                  <a:spcAft>
                    <a:spcPts val="500"/>
                  </a:spcAft>
                </a:pPr>
                <a:r>
                  <a:rPr lang="en-US" sz="2400" dirty="0"/>
                  <a:t>We refer to </a:t>
                </a:r>
                <a14:m>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𝑝</m:t>
                        </m:r>
                      </m:e>
                      <m:sub>
                        <m:r>
                          <a:rPr lang="en-US" sz="2400" i="1">
                            <a:latin typeface="Cambria Math" panose="02040503050406030204" pitchFamily="18" charset="0"/>
                          </a:rPr>
                          <m:t>𝑥</m:t>
                        </m:r>
                      </m:sub>
                    </m:sSub>
                    <m:r>
                      <a:rPr lang="en-US" sz="2400" i="1">
                        <a:latin typeface="Cambria Math" panose="02040503050406030204" pitchFamily="18" charset="0"/>
                      </a:rPr>
                      <m:t>𝑥</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𝑝</m:t>
                        </m:r>
                      </m:e>
                      <m:sub>
                        <m:r>
                          <a:rPr lang="en-US" sz="2400" i="1">
                            <a:latin typeface="Cambria Math" panose="02040503050406030204" pitchFamily="18" charset="0"/>
                          </a:rPr>
                          <m:t>𝑦</m:t>
                        </m:r>
                      </m:sub>
                    </m:sSub>
                    <m:r>
                      <a:rPr lang="en-US" sz="2400" i="1">
                        <a:latin typeface="Cambria Math" panose="02040503050406030204" pitchFamily="18" charset="0"/>
                      </a:rPr>
                      <m:t>𝑦</m:t>
                    </m:r>
                    <m:r>
                      <a:rPr lang="en-US" sz="2400" b="0" i="1" smtClean="0">
                        <a:latin typeface="Cambria Math" panose="02040503050406030204" pitchFamily="18" charset="0"/>
                      </a:rPr>
                      <m:t>=</m:t>
                    </m:r>
                    <m:r>
                      <a:rPr lang="en-US" sz="2400" i="1">
                        <a:latin typeface="Cambria Math" panose="02040503050406030204" pitchFamily="18" charset="0"/>
                      </a:rPr>
                      <m:t>𝐼</m:t>
                    </m:r>
                  </m:oMath>
                </a14:m>
                <a:r>
                  <a:rPr lang="en-US" sz="2400" dirty="0"/>
                  <a:t> </a:t>
                </a:r>
                <a:r>
                  <a:rPr lang="en-US" sz="2400" dirty="0">
                    <a:sym typeface="Wingdings" pitchFamily="2" charset="2"/>
                  </a:rPr>
                  <a:t>as the </a:t>
                </a:r>
                <a:r>
                  <a:rPr lang="en-US" sz="2400" i="1" dirty="0">
                    <a:solidFill>
                      <a:srgbClr val="0070C0"/>
                    </a:solidFill>
                    <a:sym typeface="Wingdings" pitchFamily="2" charset="2"/>
                  </a:rPr>
                  <a:t>budget line</a:t>
                </a:r>
                <a:r>
                  <a:rPr lang="en-US" sz="2400" dirty="0">
                    <a:sym typeface="Wingdings" pitchFamily="2" charset="2"/>
                  </a:rPr>
                  <a:t>.</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690690"/>
                <a:ext cx="7886700" cy="4665662"/>
              </a:xfrm>
              <a:blipFill>
                <a:blip r:embed="rId2"/>
                <a:stretch>
                  <a:fillRect l="-966" t="-1359"/>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6</a:t>
            </a:fld>
            <a:endParaRPr lang="en-US" dirty="0"/>
          </a:p>
        </p:txBody>
      </p:sp>
    </p:spTree>
    <p:extLst>
      <p:ext uri="{BB962C8B-B14F-4D97-AF65-F5344CB8AC3E}">
        <p14:creationId xmlns:p14="http://schemas.microsoft.com/office/powerpoint/2010/main" val="1523890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Budget Constraint</a:t>
            </a:r>
          </a:p>
        </p:txBody>
      </p:sp>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7</a:t>
            </a:fld>
            <a:endParaRPr lang="en-US" dirty="0"/>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6CECC828-EC96-6C48-B6DC-BCF41846DCAA}"/>
                  </a:ext>
                </a:extLst>
              </p:cNvPr>
              <p:cNvSpPr/>
              <p:nvPr/>
            </p:nvSpPr>
            <p:spPr>
              <a:xfrm>
                <a:off x="945168" y="2180482"/>
                <a:ext cx="3931116" cy="3850862"/>
              </a:xfrm>
              <a:prstGeom prst="rect">
                <a:avLst/>
              </a:prstGeom>
            </p:spPr>
            <p:txBody>
              <a:bodyPr wrap="square">
                <a:spAutoFit/>
              </a:bodyPr>
              <a:lstStyle/>
              <a:p>
                <a:pPr marL="298450" lvl="2" indent="-285750">
                  <a:lnSpc>
                    <a:spcPct val="90000"/>
                  </a:lnSpc>
                  <a:spcBef>
                    <a:spcPts val="500"/>
                  </a:spcBef>
                  <a:buFont typeface="Arial" panose="020B0604020202020204" pitchFamily="34" charset="0"/>
                  <a:buChar char="•"/>
                </a:pPr>
                <a:r>
                  <a:rPr lang="en-US" sz="2000" dirty="0">
                    <a:sym typeface="Wingdings" pitchFamily="2" charset="2"/>
                  </a:rPr>
                  <a:t>Rearranging the budget line and solving for</a:t>
                </a:r>
                <a14:m>
                  <m:oMath xmlns:m="http://schemas.openxmlformats.org/officeDocument/2006/math">
                    <m:r>
                      <a:rPr lang="en-US" sz="2000" i="1" dirty="0" smtClean="0">
                        <a:latin typeface="Cambria Math" panose="02040503050406030204" pitchFamily="18" charset="0"/>
                        <a:sym typeface="Wingdings" pitchFamily="2" charset="2"/>
                      </a:rPr>
                      <m:t> </m:t>
                    </m:r>
                    <m:r>
                      <a:rPr lang="en-US" sz="2000" i="1" dirty="0" smtClean="0">
                        <a:latin typeface="Cambria Math" panose="02040503050406030204" pitchFamily="18" charset="0"/>
                        <a:sym typeface="Wingdings" pitchFamily="2" charset="2"/>
                      </a:rPr>
                      <m:t>𝑦</m:t>
                    </m:r>
                  </m:oMath>
                </a14:m>
                <a:r>
                  <a:rPr lang="en-US" sz="2000" dirty="0">
                    <a:sym typeface="Wingdings" pitchFamily="2" charset="2"/>
                  </a:rPr>
                  <a:t>,</a:t>
                </a:r>
              </a:p>
              <a:p>
                <a:pPr marL="12700" lvl="2" algn="ctr">
                  <a:lnSpc>
                    <a:spcPct val="90000"/>
                  </a:lnSpc>
                  <a:spcBef>
                    <a:spcPts val="500"/>
                  </a:spcBef>
                  <a:spcAft>
                    <a:spcPts val="500"/>
                  </a:spcAft>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𝑦</m:t>
                          </m:r>
                        </m:sub>
                      </m:sSub>
                      <m:r>
                        <a:rPr lang="en-US" i="1">
                          <a:latin typeface="Cambria Math" panose="02040503050406030204" pitchFamily="18" charset="0"/>
                        </a:rPr>
                        <m:t>𝑦</m:t>
                      </m:r>
                      <m:r>
                        <a:rPr lang="en-US" i="1">
                          <a:latin typeface="Cambria Math" panose="02040503050406030204" pitchFamily="18" charset="0"/>
                        </a:rPr>
                        <m:t>=</m:t>
                      </m:r>
                      <m:r>
                        <a:rPr lang="en-US" i="1">
                          <a:latin typeface="Cambria Math" panose="02040503050406030204" pitchFamily="18" charset="0"/>
                        </a:rPr>
                        <m:t>𝐼</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𝑥</m:t>
                          </m:r>
                        </m:sub>
                      </m:sSub>
                      <m:r>
                        <a:rPr lang="en-US" i="1">
                          <a:latin typeface="Cambria Math" panose="02040503050406030204" pitchFamily="18" charset="0"/>
                        </a:rPr>
                        <m:t>𝑥</m:t>
                      </m:r>
                      <m:r>
                        <a:rPr lang="en-US" b="0" i="1" smtClean="0">
                          <a:latin typeface="Cambria Math" panose="02040503050406030204" pitchFamily="18" charset="0"/>
                        </a:rPr>
                        <m:t>,</m:t>
                      </m:r>
                    </m:oMath>
                  </m:oMathPara>
                </a14:m>
                <a:endParaRPr lang="en-US" dirty="0"/>
              </a:p>
              <a:p>
                <a:pPr marL="39688" lvl="2" indent="-26988" algn="just">
                  <a:lnSpc>
                    <a:spcPct val="90000"/>
                  </a:lnSpc>
                  <a:spcBef>
                    <a:spcPts val="500"/>
                  </a:spcBef>
                  <a:spcAft>
                    <a:spcPts val="500"/>
                  </a:spcAft>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sym typeface="Wingdings" pitchFamily="2" charset="2"/>
                        </a:rPr>
                        <m:t>𝑦</m:t>
                      </m:r>
                      <m:r>
                        <a:rPr lang="en-US" i="1">
                          <a:latin typeface="Cambria Math" panose="02040503050406030204" pitchFamily="18" charset="0"/>
                          <a:sym typeface="Wingdings" pitchFamily="2" charset="2"/>
                        </a:rPr>
                        <m:t>=</m:t>
                      </m:r>
                      <m:f>
                        <m:fPr>
                          <m:ctrlPr>
                            <a:rPr lang="en-US" i="1">
                              <a:latin typeface="Cambria Math" panose="02040503050406030204" pitchFamily="18" charset="0"/>
                              <a:sym typeface="Wingdings" pitchFamily="2" charset="2"/>
                            </a:rPr>
                          </m:ctrlPr>
                        </m:fPr>
                        <m:num>
                          <m:r>
                            <a:rPr lang="en-US" i="1">
                              <a:latin typeface="Cambria Math" panose="02040503050406030204" pitchFamily="18" charset="0"/>
                              <a:sym typeface="Wingdings" pitchFamily="2" charset="2"/>
                            </a:rPr>
                            <m:t>𝐼</m:t>
                          </m:r>
                        </m:num>
                        <m:den>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𝑦</m:t>
                              </m:r>
                            </m:sub>
                          </m:sSub>
                        </m:den>
                      </m:f>
                      <m:r>
                        <a:rPr lang="en-US" i="1">
                          <a:latin typeface="Cambria Math" panose="02040503050406030204" pitchFamily="18" charset="0"/>
                          <a:sym typeface="Wingdings" pitchFamily="2" charset="2"/>
                        </a:rPr>
                        <m:t>−</m:t>
                      </m:r>
                      <m:f>
                        <m:fPr>
                          <m:ctrlPr>
                            <a:rPr lang="en-US" i="1">
                              <a:latin typeface="Cambria Math" panose="02040503050406030204" pitchFamily="18" charset="0"/>
                              <a:sym typeface="Wingdings" pitchFamily="2" charset="2"/>
                            </a:rPr>
                          </m:ctrlPr>
                        </m:fPr>
                        <m:num>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𝑥</m:t>
                              </m:r>
                            </m:sub>
                          </m:sSub>
                        </m:num>
                        <m:den>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𝑦</m:t>
                              </m:r>
                            </m:sub>
                          </m:sSub>
                        </m:den>
                      </m:f>
                      <m:r>
                        <a:rPr lang="en-US" i="1">
                          <a:latin typeface="Cambria Math" panose="02040503050406030204" pitchFamily="18" charset="0"/>
                          <a:sym typeface="Wingdings" pitchFamily="2" charset="2"/>
                        </a:rPr>
                        <m:t>𝑥</m:t>
                      </m:r>
                      <m:r>
                        <a:rPr lang="en-US" b="0" i="1" smtClean="0">
                          <a:latin typeface="Cambria Math" panose="02040503050406030204" pitchFamily="18" charset="0"/>
                          <a:sym typeface="Wingdings" pitchFamily="2" charset="2"/>
                        </a:rPr>
                        <m:t>.</m:t>
                      </m:r>
                    </m:oMath>
                  </m:oMathPara>
                </a14:m>
                <a:endParaRPr lang="en-US" dirty="0">
                  <a:sym typeface="Wingdings" pitchFamily="2" charset="2"/>
                </a:endParaRPr>
              </a:p>
              <a:p>
                <a:pPr marL="298450" lvl="2" indent="-285750" algn="just">
                  <a:lnSpc>
                    <a:spcPct val="90000"/>
                  </a:lnSpc>
                  <a:spcBef>
                    <a:spcPts val="500"/>
                  </a:spcBef>
                  <a:spcAft>
                    <a:spcPts val="500"/>
                  </a:spcAft>
                  <a:buFont typeface="Arial" panose="020B0604020202020204" pitchFamily="34" charset="0"/>
                  <a:buChar char="•"/>
                </a:pPr>
                <a:endParaRPr lang="en-US" sz="2000" dirty="0">
                  <a:sym typeface="Wingdings" pitchFamily="2" charset="2"/>
                </a:endParaRPr>
              </a:p>
              <a:p>
                <a:pPr marL="298450" lvl="2" indent="-285750">
                  <a:lnSpc>
                    <a:spcPct val="90000"/>
                  </a:lnSpc>
                  <a:spcBef>
                    <a:spcPts val="1000"/>
                  </a:spcBef>
                  <a:buFont typeface="Arial" panose="020B0604020202020204" pitchFamily="34" charset="0"/>
                  <a:buChar char="•"/>
                </a:pPr>
                <a:r>
                  <a:rPr lang="en-US" sz="2000" dirty="0">
                    <a:sym typeface="Wingdings" pitchFamily="2" charset="2"/>
                  </a:rPr>
                  <a:t>Setting </a:t>
                </a:r>
                <a14:m>
                  <m:oMath xmlns:m="http://schemas.openxmlformats.org/officeDocument/2006/math">
                    <m:r>
                      <a:rPr lang="en-US" sz="2000" i="1" dirty="0">
                        <a:latin typeface="Cambria Math" panose="02040503050406030204" pitchFamily="18" charset="0"/>
                        <a:sym typeface="Wingdings" pitchFamily="2" charset="2"/>
                      </a:rPr>
                      <m:t>𝑦</m:t>
                    </m:r>
                    <m:r>
                      <a:rPr lang="en-US" sz="2000" i="1" dirty="0">
                        <a:latin typeface="Cambria Math" panose="02040503050406030204" pitchFamily="18" charset="0"/>
                        <a:sym typeface="Wingdings" pitchFamily="2" charset="2"/>
                      </a:rPr>
                      <m:t>=0</m:t>
                    </m:r>
                  </m:oMath>
                </a14:m>
                <a:r>
                  <a:rPr lang="en-US" sz="2000" dirty="0">
                    <a:sym typeface="Wingdings" pitchFamily="2" charset="2"/>
                  </a:rPr>
                  <a:t>, and solving for x we find the horizontal intercept at</a:t>
                </a:r>
              </a:p>
              <a:p>
                <a:pPr marL="12700" lvl="2" algn="just">
                  <a:lnSpc>
                    <a:spcPct val="90000"/>
                  </a:lnSpc>
                  <a:spcBef>
                    <a:spcPts val="500"/>
                  </a:spcBef>
                  <a:spcAft>
                    <a:spcPts val="500"/>
                  </a:spcAft>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𝑥</m:t>
                          </m:r>
                        </m:sub>
                      </m:sSub>
                      <m:r>
                        <a:rPr lang="en-US" i="1">
                          <a:latin typeface="Cambria Math" panose="02040503050406030204" pitchFamily="18" charset="0"/>
                        </a:rPr>
                        <m:t>𝑥</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𝑦</m:t>
                          </m:r>
                        </m:sub>
                      </m:sSub>
                      <m:r>
                        <a:rPr lang="en-US" i="1">
                          <a:latin typeface="Cambria Math" panose="02040503050406030204" pitchFamily="18" charset="0"/>
                        </a:rPr>
                        <m:t>0=</m:t>
                      </m:r>
                      <m:r>
                        <a:rPr lang="en-US" i="1">
                          <a:latin typeface="Cambria Math" panose="02040503050406030204" pitchFamily="18" charset="0"/>
                        </a:rPr>
                        <m:t>𝐼</m:t>
                      </m:r>
                      <m:r>
                        <a:rPr lang="en-US" b="0" i="1" smtClean="0">
                          <a:latin typeface="Cambria Math" panose="02040503050406030204" pitchFamily="18" charset="0"/>
                        </a:rPr>
                        <m:t>,</m:t>
                      </m:r>
                    </m:oMath>
                  </m:oMathPara>
                </a14:m>
                <a:endParaRPr lang="en-US" b="0" i="1" dirty="0">
                  <a:latin typeface="Cambria Math" panose="02040503050406030204" pitchFamily="18" charset="0"/>
                </a:endParaRPr>
              </a:p>
              <a:p>
                <a:pPr marL="12700" lvl="2" algn="just">
                  <a:lnSpc>
                    <a:spcPct val="90000"/>
                  </a:lnSpc>
                  <a:spcBef>
                    <a:spcPts val="500"/>
                  </a:spcBef>
                  <a:spcAft>
                    <a:spcPts val="500"/>
                  </a:spcAft>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sym typeface="Wingdings" pitchFamily="2" charset="2"/>
                        </a:rPr>
                        <m:t>𝑥</m:t>
                      </m:r>
                      <m:r>
                        <a:rPr lang="en-US" i="1">
                          <a:latin typeface="Cambria Math" panose="02040503050406030204" pitchFamily="18" charset="0"/>
                          <a:sym typeface="Wingdings" pitchFamily="2" charset="2"/>
                        </a:rPr>
                        <m:t>=</m:t>
                      </m:r>
                      <m:f>
                        <m:fPr>
                          <m:ctrlPr>
                            <a:rPr lang="en-US" i="1">
                              <a:latin typeface="Cambria Math" panose="02040503050406030204" pitchFamily="18" charset="0"/>
                              <a:sym typeface="Wingdings" pitchFamily="2" charset="2"/>
                            </a:rPr>
                          </m:ctrlPr>
                        </m:fPr>
                        <m:num>
                          <m:r>
                            <a:rPr lang="en-US" i="1">
                              <a:latin typeface="Cambria Math" panose="02040503050406030204" pitchFamily="18" charset="0"/>
                              <a:sym typeface="Wingdings" pitchFamily="2" charset="2"/>
                            </a:rPr>
                            <m:t>𝐼</m:t>
                          </m:r>
                        </m:num>
                        <m:den>
                          <m:sSub>
                            <m:sSubPr>
                              <m:ctrlPr>
                                <a:rPr lang="en-US" i="1">
                                  <a:latin typeface="Cambria Math" panose="02040503050406030204" pitchFamily="18" charset="0"/>
                                  <a:sym typeface="Wingdings" pitchFamily="2" charset="2"/>
                                </a:rPr>
                              </m:ctrlPr>
                            </m:sSubPr>
                            <m:e>
                              <m:r>
                                <a:rPr lang="en-US" i="1">
                                  <a:latin typeface="Cambria Math" panose="02040503050406030204" pitchFamily="18" charset="0"/>
                                  <a:sym typeface="Wingdings" pitchFamily="2" charset="2"/>
                                </a:rPr>
                                <m:t>𝑝</m:t>
                              </m:r>
                            </m:e>
                            <m:sub>
                              <m:r>
                                <a:rPr lang="en-US" i="1">
                                  <a:latin typeface="Cambria Math" panose="02040503050406030204" pitchFamily="18" charset="0"/>
                                  <a:sym typeface="Wingdings" pitchFamily="2" charset="2"/>
                                </a:rPr>
                                <m:t>𝑥</m:t>
                              </m:r>
                            </m:sub>
                          </m:sSub>
                        </m:den>
                      </m:f>
                      <m:r>
                        <a:rPr lang="en-US" b="0" i="1" smtClean="0">
                          <a:latin typeface="Cambria Math" panose="02040503050406030204" pitchFamily="18" charset="0"/>
                          <a:sym typeface="Wingdings" pitchFamily="2" charset="2"/>
                        </a:rPr>
                        <m:t>.</m:t>
                      </m:r>
                    </m:oMath>
                  </m:oMathPara>
                </a14:m>
                <a:endParaRPr lang="en-US" dirty="0">
                  <a:sym typeface="Wingdings" pitchFamily="2" charset="2"/>
                </a:endParaRPr>
              </a:p>
            </p:txBody>
          </p:sp>
        </mc:Choice>
        <mc:Fallback xmlns="">
          <p:sp>
            <p:nvSpPr>
              <p:cNvPr id="3" name="Rectangle 2">
                <a:extLst>
                  <a:ext uri="{FF2B5EF4-FFF2-40B4-BE49-F238E27FC236}">
                    <a16:creationId xmlns:a16="http://schemas.microsoft.com/office/drawing/2014/main" id="{6CECC828-EC96-6C48-B6DC-BCF41846DCAA}"/>
                  </a:ext>
                </a:extLst>
              </p:cNvPr>
              <p:cNvSpPr>
                <a:spLocks noRot="1" noChangeAspect="1" noMove="1" noResize="1" noEditPoints="1" noAdjustHandles="1" noChangeArrowheads="1" noChangeShapeType="1" noTextEdit="1"/>
              </p:cNvSpPr>
              <p:nvPr/>
            </p:nvSpPr>
            <p:spPr>
              <a:xfrm>
                <a:off x="945168" y="2180482"/>
                <a:ext cx="3931116" cy="3850862"/>
              </a:xfrm>
              <a:prstGeom prst="rect">
                <a:avLst/>
              </a:prstGeom>
              <a:blipFill>
                <a:blip r:embed="rId2"/>
                <a:stretch>
                  <a:fillRect l="-968" t="-1650"/>
                </a:stretch>
              </a:blipFill>
            </p:spPr>
            <p:txBody>
              <a:bodyPr/>
              <a:lstStyle/>
              <a:p>
                <a:r>
                  <a:rPr lang="en-US">
                    <a:noFill/>
                  </a:rPr>
                  <a:t> </a:t>
                </a:r>
              </a:p>
            </p:txBody>
          </p:sp>
        </mc:Fallback>
      </mc:AlternateContent>
      <p:grpSp>
        <p:nvGrpSpPr>
          <p:cNvPr id="11" name="Group 10">
            <a:extLst>
              <a:ext uri="{FF2B5EF4-FFF2-40B4-BE49-F238E27FC236}">
                <a16:creationId xmlns:a16="http://schemas.microsoft.com/office/drawing/2014/main" id="{E6673E44-D21C-3C4F-94C7-5143C139D6C8}"/>
              </a:ext>
            </a:extLst>
          </p:cNvPr>
          <p:cNvGrpSpPr/>
          <p:nvPr/>
        </p:nvGrpSpPr>
        <p:grpSpPr>
          <a:xfrm>
            <a:off x="5139672" y="2342469"/>
            <a:ext cx="3132085" cy="3111065"/>
            <a:chOff x="5219184" y="3349636"/>
            <a:chExt cx="3132085" cy="3111065"/>
          </a:xfrm>
        </p:grpSpPr>
        <p:pic>
          <p:nvPicPr>
            <p:cNvPr id="6" name="Picture 5">
              <a:extLst>
                <a:ext uri="{FF2B5EF4-FFF2-40B4-BE49-F238E27FC236}">
                  <a16:creationId xmlns:a16="http://schemas.microsoft.com/office/drawing/2014/main" id="{4DB7C5EE-17D7-4743-B41D-D48D78AF3585}"/>
                </a:ext>
              </a:extLst>
            </p:cNvPr>
            <p:cNvPicPr>
              <a:picLocks noChangeAspect="1"/>
            </p:cNvPicPr>
            <p:nvPr/>
          </p:nvPicPr>
          <p:blipFill>
            <a:blip r:embed="rId3"/>
            <a:stretch>
              <a:fillRect/>
            </a:stretch>
          </p:blipFill>
          <p:spPr>
            <a:xfrm>
              <a:off x="5219184" y="3349636"/>
              <a:ext cx="3132085" cy="3111065"/>
            </a:xfrm>
            <a:prstGeom prst="rect">
              <a:avLst/>
            </a:prstGeom>
          </p:spPr>
        </p:pic>
        <p:sp>
          <p:nvSpPr>
            <p:cNvPr id="7" name="TextBox 6">
              <a:extLst>
                <a:ext uri="{FF2B5EF4-FFF2-40B4-BE49-F238E27FC236}">
                  <a16:creationId xmlns:a16="http://schemas.microsoft.com/office/drawing/2014/main" id="{A7DBC7A8-AC1E-3F42-8665-689C34733D89}"/>
                </a:ext>
              </a:extLst>
            </p:cNvPr>
            <p:cNvSpPr txBox="1"/>
            <p:nvPr/>
          </p:nvSpPr>
          <p:spPr>
            <a:xfrm>
              <a:off x="5395717" y="6095348"/>
              <a:ext cx="801373" cy="276999"/>
            </a:xfrm>
            <a:prstGeom prst="rect">
              <a:avLst/>
            </a:prstGeom>
            <a:noFill/>
          </p:spPr>
          <p:txBody>
            <a:bodyPr wrap="none" rtlCol="0">
              <a:spAutoFit/>
            </a:bodyPr>
            <a:lstStyle/>
            <a:p>
              <a:r>
                <a:rPr lang="en-US" sz="1200" dirty="0"/>
                <a:t>Figure 3.1</a:t>
              </a:r>
            </a:p>
          </p:txBody>
        </p:sp>
      </p:grpSp>
      <p:sp>
        <p:nvSpPr>
          <p:cNvPr id="8" name="Left Brace 7">
            <a:extLst>
              <a:ext uri="{FF2B5EF4-FFF2-40B4-BE49-F238E27FC236}">
                <a16:creationId xmlns:a16="http://schemas.microsoft.com/office/drawing/2014/main" id="{7B6D552F-0280-294C-97A2-43F13B818D17}"/>
              </a:ext>
            </a:extLst>
          </p:cNvPr>
          <p:cNvSpPr/>
          <p:nvPr/>
        </p:nvSpPr>
        <p:spPr>
          <a:xfrm rot="16200000">
            <a:off x="2648373" y="3588180"/>
            <a:ext cx="172278" cy="354606"/>
          </a:xfrm>
          <a:prstGeom prst="leftBrace">
            <a:avLst>
              <a:gd name="adj1" fmla="val 8333"/>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e 9">
            <a:extLst>
              <a:ext uri="{FF2B5EF4-FFF2-40B4-BE49-F238E27FC236}">
                <a16:creationId xmlns:a16="http://schemas.microsoft.com/office/drawing/2014/main" id="{72A4DFA1-9B8B-8548-A687-B2F80F790830}"/>
              </a:ext>
            </a:extLst>
          </p:cNvPr>
          <p:cNvSpPr/>
          <p:nvPr/>
        </p:nvSpPr>
        <p:spPr>
          <a:xfrm rot="16200000">
            <a:off x="3121994" y="3531537"/>
            <a:ext cx="172278" cy="467892"/>
          </a:xfrm>
          <a:prstGeom prst="leftBrace">
            <a:avLst>
              <a:gd name="adj1" fmla="val 8333"/>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9596DDFB-6256-774E-9B81-752FDAFF4CD4}"/>
              </a:ext>
            </a:extLst>
          </p:cNvPr>
          <p:cNvSpPr txBox="1"/>
          <p:nvPr/>
        </p:nvSpPr>
        <p:spPr>
          <a:xfrm>
            <a:off x="1881384" y="3817365"/>
            <a:ext cx="1176925" cy="261610"/>
          </a:xfrm>
          <a:prstGeom prst="rect">
            <a:avLst/>
          </a:prstGeom>
          <a:noFill/>
        </p:spPr>
        <p:txBody>
          <a:bodyPr wrap="square" rtlCol="0">
            <a:spAutoFit/>
          </a:bodyPr>
          <a:lstStyle/>
          <a:p>
            <a:r>
              <a:rPr lang="en-US" sz="1100" dirty="0"/>
              <a:t>Vertical intercept</a:t>
            </a:r>
          </a:p>
        </p:txBody>
      </p:sp>
      <p:sp>
        <p:nvSpPr>
          <p:cNvPr id="13" name="TextBox 12">
            <a:extLst>
              <a:ext uri="{FF2B5EF4-FFF2-40B4-BE49-F238E27FC236}">
                <a16:creationId xmlns:a16="http://schemas.microsoft.com/office/drawing/2014/main" id="{570457D0-4081-5B43-8077-2239C6E26C0D}"/>
              </a:ext>
            </a:extLst>
          </p:cNvPr>
          <p:cNvSpPr txBox="1"/>
          <p:nvPr/>
        </p:nvSpPr>
        <p:spPr>
          <a:xfrm>
            <a:off x="3064580" y="3827014"/>
            <a:ext cx="551887" cy="261610"/>
          </a:xfrm>
          <a:prstGeom prst="rect">
            <a:avLst/>
          </a:prstGeom>
          <a:noFill/>
        </p:spPr>
        <p:txBody>
          <a:bodyPr wrap="square" rtlCol="0">
            <a:spAutoFit/>
          </a:bodyPr>
          <a:lstStyle/>
          <a:p>
            <a:r>
              <a:rPr lang="en-US" sz="1100" dirty="0"/>
              <a:t>Slope</a:t>
            </a:r>
          </a:p>
        </p:txBody>
      </p:sp>
    </p:spTree>
    <p:extLst>
      <p:ext uri="{BB962C8B-B14F-4D97-AF65-F5344CB8AC3E}">
        <p14:creationId xmlns:p14="http://schemas.microsoft.com/office/powerpoint/2010/main" val="71795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685332" y="14795"/>
            <a:ext cx="7773338" cy="1596177"/>
          </a:xfrm>
        </p:spPr>
        <p:txBody>
          <a:bodyPr/>
          <a:lstStyle/>
          <a:p>
            <a:pPr algn="ctr"/>
            <a:r>
              <a:rPr lang="en-US" dirty="0">
                <a:solidFill>
                  <a:srgbClr val="0070C0"/>
                </a:solidFill>
              </a:rPr>
              <a:t>Budget Constraint</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400176"/>
                <a:ext cx="7886700" cy="4665662"/>
              </a:xfrm>
            </p:spPr>
            <p:txBody>
              <a:bodyPr>
                <a:normAutofit/>
              </a:bodyPr>
              <a:lstStyle/>
              <a:p>
                <a:pPr>
                  <a:lnSpc>
                    <a:spcPct val="100000"/>
                  </a:lnSpc>
                  <a:spcAft>
                    <a:spcPts val="500"/>
                  </a:spcAft>
                </a:pPr>
                <a:r>
                  <a:rPr lang="en-US" sz="2400" dirty="0"/>
                  <a:t>The slope of the budget line, tells us how many units of </a:t>
                </a:r>
                <a14:m>
                  <m:oMath xmlns:m="http://schemas.openxmlformats.org/officeDocument/2006/math">
                    <m:r>
                      <a:rPr lang="en-US" sz="2400" i="1" dirty="0">
                        <a:latin typeface="Cambria Math" panose="02040503050406030204" pitchFamily="18" charset="0"/>
                      </a:rPr>
                      <m:t>𝑦</m:t>
                    </m:r>
                  </m:oMath>
                </a14:m>
                <a:r>
                  <a:rPr lang="en-US" sz="2400" dirty="0"/>
                  <a:t> the consumer must give up to buy 1 more unit of </a:t>
                </a:r>
                <a14:m>
                  <m:oMath xmlns:m="http://schemas.openxmlformats.org/officeDocument/2006/math">
                    <m:r>
                      <a:rPr lang="en-US" sz="2400" i="1" dirty="0">
                        <a:latin typeface="Cambria Math" panose="02040503050406030204" pitchFamily="18" charset="0"/>
                      </a:rPr>
                      <m:t>𝑥</m:t>
                    </m:r>
                  </m:oMath>
                </a14:m>
                <a:endParaRPr lang="en-US" sz="2400" dirty="0"/>
              </a:p>
              <a:p>
                <a:pPr>
                  <a:lnSpc>
                    <a:spcPct val="100000"/>
                  </a:lnSpc>
                  <a:spcAft>
                    <a:spcPts val="500"/>
                  </a:spcAft>
                </a:pPr>
                <a:r>
                  <a:rPr lang="en-US" sz="2400" dirty="0"/>
                  <a:t>If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𝑝</m:t>
                        </m:r>
                      </m:e>
                      <m:sub>
                        <m:r>
                          <a:rPr lang="en-US" sz="2400" b="0" i="1" smtClean="0">
                            <a:latin typeface="Cambria Math" panose="02040503050406030204" pitchFamily="18" charset="0"/>
                          </a:rPr>
                          <m:t>𝑥</m:t>
                        </m:r>
                      </m:sub>
                    </m:sSub>
                    <m:r>
                      <a:rPr lang="en-US" sz="2400" b="0" i="1" smtClean="0">
                        <a:latin typeface="Cambria Math" panose="02040503050406030204" pitchFamily="18" charset="0"/>
                      </a:rPr>
                      <m:t>=$10</m:t>
                    </m:r>
                  </m:oMath>
                </a14:m>
                <a:r>
                  <a:rPr lang="en-US" sz="2400" dirty="0"/>
                  <a:t> and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𝑝</m:t>
                        </m:r>
                      </m:e>
                      <m:sub>
                        <m:r>
                          <a:rPr lang="en-US" sz="2400" b="0" i="1" smtClean="0">
                            <a:latin typeface="Cambria Math" panose="02040503050406030204" pitchFamily="18" charset="0"/>
                          </a:rPr>
                          <m:t>𝑦</m:t>
                        </m:r>
                      </m:sub>
                    </m:sSub>
                    <m:r>
                      <a:rPr lang="en-US" sz="2400" b="0" i="1" smtClean="0">
                        <a:latin typeface="Cambria Math" panose="02040503050406030204" pitchFamily="18" charset="0"/>
                      </a:rPr>
                      <m:t>=$20</m:t>
                    </m:r>
                  </m:oMath>
                </a14:m>
                <a:r>
                  <a:rPr lang="en-US" sz="2400" dirty="0"/>
                  <a:t>, the slope is</a:t>
                </a:r>
              </a:p>
              <a:p>
                <a:pPr marL="0" indent="0" algn="ctr">
                  <a:lnSpc>
                    <a:spcPct val="100000"/>
                  </a:lnSpc>
                  <a:spcAft>
                    <a:spcPts val="500"/>
                  </a:spcAft>
                  <a:buNone/>
                </a:pPr>
                <a:r>
                  <a:rPr lang="en-US" sz="2200" dirty="0"/>
                  <a:t> </a:t>
                </a:r>
                <a14:m>
                  <m:oMath xmlns:m="http://schemas.openxmlformats.org/officeDocument/2006/math">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num>
                      <m:den>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den>
                    </m:f>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10</m:t>
                        </m:r>
                      </m:num>
                      <m:den>
                        <m:r>
                          <a:rPr lang="en-US" sz="2200" b="0" i="1" smtClean="0">
                            <a:latin typeface="Cambria Math" panose="02040503050406030204" pitchFamily="18" charset="0"/>
                          </a:rPr>
                          <m:t>20</m:t>
                        </m:r>
                      </m:den>
                    </m:f>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1</m:t>
                        </m:r>
                      </m:num>
                      <m:den>
                        <m:r>
                          <a:rPr lang="en-US" sz="2200" b="0" i="1" smtClean="0">
                            <a:latin typeface="Cambria Math" panose="02040503050406030204" pitchFamily="18" charset="0"/>
                          </a:rPr>
                          <m:t>2</m:t>
                        </m:r>
                      </m:den>
                    </m:f>
                    <m:r>
                      <a:rPr lang="en-US" sz="2200" b="0" i="1" smtClean="0">
                        <a:latin typeface="Cambria Math" panose="02040503050406030204" pitchFamily="18" charset="0"/>
                      </a:rPr>
                      <m:t>.</m:t>
                    </m:r>
                  </m:oMath>
                </a14:m>
                <a:r>
                  <a:rPr lang="en-US" sz="2200" dirty="0"/>
                  <a:t> </a:t>
                </a:r>
              </a:p>
              <a:p>
                <a:pPr lvl="1">
                  <a:lnSpc>
                    <a:spcPct val="100000"/>
                  </a:lnSpc>
                  <a:spcAft>
                    <a:spcPts val="500"/>
                  </a:spcAft>
                </a:pPr>
                <a:r>
                  <a:rPr lang="en-US" sz="2200" dirty="0"/>
                  <a:t>The consumer must give up </a:t>
                </a:r>
                <a14:m>
                  <m:oMath xmlns:m="http://schemas.openxmlformats.org/officeDocument/2006/math">
                    <m:r>
                      <a:rPr lang="en-US" sz="2200" b="0" i="1" smtClean="0">
                        <a:latin typeface="Cambria Math" panose="02040503050406030204" pitchFamily="18" charset="0"/>
                      </a:rPr>
                      <m:t>1/2</m:t>
                    </m:r>
                  </m:oMath>
                </a14:m>
                <a:r>
                  <a:rPr lang="en-US" sz="2200" dirty="0"/>
                  <a:t> units of good </a:t>
                </a:r>
                <a14:m>
                  <m:oMath xmlns:m="http://schemas.openxmlformats.org/officeDocument/2006/math">
                    <m:r>
                      <a:rPr lang="en-US" sz="2200" i="1" dirty="0" smtClean="0">
                        <a:latin typeface="Cambria Math" panose="02040503050406030204" pitchFamily="18" charset="0"/>
                      </a:rPr>
                      <m:t>𝑦</m:t>
                    </m:r>
                  </m:oMath>
                </a14:m>
                <a:r>
                  <a:rPr lang="en-US" sz="2200" dirty="0"/>
                  <a:t> to acquire 1 more unit of good </a:t>
                </a:r>
                <a14:m>
                  <m:oMath xmlns:m="http://schemas.openxmlformats.org/officeDocument/2006/math">
                    <m:r>
                      <a:rPr lang="en-US" sz="2200" i="1" dirty="0" smtClean="0">
                        <a:latin typeface="Cambria Math" panose="02040503050406030204" pitchFamily="18" charset="0"/>
                      </a:rPr>
                      <m:t>𝑥</m:t>
                    </m:r>
                  </m:oMath>
                </a14:m>
                <a:r>
                  <a:rPr lang="en-US" sz="2200" dirty="0"/>
                  <a:t>, because good </a:t>
                </a:r>
                <a14:m>
                  <m:oMath xmlns:m="http://schemas.openxmlformats.org/officeDocument/2006/math">
                    <m:r>
                      <a:rPr lang="en-US" sz="2200" i="1" dirty="0" smtClean="0">
                        <a:latin typeface="Cambria Math" panose="02040503050406030204" pitchFamily="18" charset="0"/>
                      </a:rPr>
                      <m:t>𝑦</m:t>
                    </m:r>
                  </m:oMath>
                </a14:m>
                <a:r>
                  <a:rPr lang="en-US" sz="2200" dirty="0"/>
                  <a:t> is twice as expensive as good </a:t>
                </a:r>
                <a14:m>
                  <m:oMath xmlns:m="http://schemas.openxmlformats.org/officeDocument/2006/math">
                    <m:r>
                      <a:rPr lang="en-US" sz="2200" i="1" dirty="0" smtClean="0">
                        <a:latin typeface="Cambria Math" panose="02040503050406030204" pitchFamily="18" charset="0"/>
                      </a:rPr>
                      <m:t>𝑥</m:t>
                    </m:r>
                  </m:oMath>
                </a14:m>
                <a:r>
                  <a:rPr lang="en-US" sz="2200" dirty="0"/>
                  <a:t>.</a:t>
                </a:r>
              </a:p>
              <a:p>
                <a:pPr lvl="1">
                  <a:lnSpc>
                    <a:spcPct val="100000"/>
                  </a:lnSpc>
                  <a:spcAft>
                    <a:spcPts val="500"/>
                  </a:spcAft>
                </a:pPr>
                <a:r>
                  <a:rPr lang="en-US" sz="2200" dirty="0"/>
                  <a:t>Alternatively, she must give up 1 unit of good </a:t>
                </a:r>
                <a14:m>
                  <m:oMath xmlns:m="http://schemas.openxmlformats.org/officeDocument/2006/math">
                    <m:r>
                      <a:rPr lang="en-US" sz="2200" i="1" dirty="0" smtClean="0">
                        <a:latin typeface="Cambria Math" panose="02040503050406030204" pitchFamily="18" charset="0"/>
                      </a:rPr>
                      <m:t>𝑦</m:t>
                    </m:r>
                  </m:oMath>
                </a14:m>
                <a:r>
                  <a:rPr lang="en-US" sz="2200" dirty="0"/>
                  <a:t> to purchase 2 more units of good </a:t>
                </a:r>
                <a14:m>
                  <m:oMath xmlns:m="http://schemas.openxmlformats.org/officeDocument/2006/math">
                    <m:r>
                      <a:rPr lang="en-US" sz="2200" i="1" dirty="0" smtClean="0">
                        <a:latin typeface="Cambria Math" panose="02040503050406030204" pitchFamily="18" charset="0"/>
                      </a:rPr>
                      <m:t>𝑥</m:t>
                    </m:r>
                  </m:oMath>
                </a14:m>
                <a:r>
                  <a:rPr lang="en-US" sz="2200" dirty="0"/>
                  <a:t>.</a:t>
                </a:r>
              </a:p>
              <a:p>
                <a:pPr marL="0" indent="0" algn="just">
                  <a:lnSpc>
                    <a:spcPct val="100000"/>
                  </a:lnSpc>
                  <a:spcAft>
                    <a:spcPts val="500"/>
                  </a:spcAft>
                  <a:buNone/>
                </a:pPr>
                <a:endParaRPr lang="en-US" sz="2200" dirty="0"/>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400176"/>
                <a:ext cx="7886700" cy="4665662"/>
              </a:xfrm>
              <a:blipFill>
                <a:blip r:embed="rId2"/>
                <a:stretch>
                  <a:fillRect l="-1005" t="-1046"/>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347980" y="6356352"/>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8</a:t>
            </a:fld>
            <a:endParaRPr lang="en-US" dirty="0"/>
          </a:p>
        </p:txBody>
      </p:sp>
    </p:spTree>
    <p:extLst>
      <p:ext uri="{BB962C8B-B14F-4D97-AF65-F5344CB8AC3E}">
        <p14:creationId xmlns:p14="http://schemas.microsoft.com/office/powerpoint/2010/main" val="2783214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Budget Constraint</a:t>
            </a:r>
          </a:p>
        </p:txBody>
      </p:sp>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02296"/>
            <a:ext cx="7886700" cy="4611066"/>
          </a:xfrm>
        </p:spPr>
        <p:txBody>
          <a:bodyPr>
            <a:normAutofit/>
          </a:bodyPr>
          <a:lstStyle/>
          <a:p>
            <a:pPr algn="just">
              <a:lnSpc>
                <a:spcPct val="100000"/>
              </a:lnSpc>
              <a:spcAft>
                <a:spcPts val="500"/>
              </a:spcAft>
            </a:pPr>
            <a:r>
              <a:rPr lang="en-US" sz="2400" i="1" dirty="0">
                <a:solidFill>
                  <a:srgbClr val="0070C0"/>
                </a:solidFill>
              </a:rPr>
              <a:t>Changes in income:</a:t>
            </a:r>
            <a:endParaRPr lang="en-US" sz="2400" dirty="0">
              <a:solidFill>
                <a:srgbClr val="0070C0"/>
              </a:solidFill>
            </a:endParaRPr>
          </a:p>
        </p:txBody>
      </p:sp>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628650" y="6281702"/>
            <a:ext cx="5004665" cy="365125"/>
          </a:xfrm>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9</a:t>
            </a:fld>
            <a:endParaRPr lang="en-US" dirty="0"/>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9B0AB99A-840B-A44F-ACDE-56D4C9E5950A}"/>
                  </a:ext>
                </a:extLst>
              </p:cNvPr>
              <p:cNvSpPr/>
              <p:nvPr/>
            </p:nvSpPr>
            <p:spPr>
              <a:xfrm>
                <a:off x="1086216" y="2790366"/>
                <a:ext cx="3765184" cy="2206245"/>
              </a:xfrm>
              <a:prstGeom prst="rect">
                <a:avLst/>
              </a:prstGeom>
            </p:spPr>
            <p:txBody>
              <a:bodyPr wrap="square">
                <a:spAutoFit/>
              </a:bodyPr>
              <a:lstStyle/>
              <a:p>
                <a:pPr marL="342900" indent="-342900">
                  <a:lnSpc>
                    <a:spcPct val="90000"/>
                  </a:lnSpc>
                  <a:spcAft>
                    <a:spcPts val="500"/>
                  </a:spcAft>
                  <a:buFont typeface="Arial" panose="020B0604020202020204" pitchFamily="34" charset="0"/>
                  <a:buChar char="•"/>
                </a:pPr>
                <a:r>
                  <a:rPr lang="en-US" sz="2200" dirty="0"/>
                  <a:t>An </a:t>
                </a:r>
                <a:r>
                  <a:rPr lang="en-US" sz="2200" i="1" dirty="0"/>
                  <a:t>increase</a:t>
                </a:r>
                <a:r>
                  <a:rPr lang="en-US" sz="2200" dirty="0"/>
                  <a:t> in income from </a:t>
                </a:r>
                <a14:m>
                  <m:oMath xmlns:m="http://schemas.openxmlformats.org/officeDocument/2006/math">
                    <m:r>
                      <a:rPr lang="en-US" sz="2200" i="1" dirty="0">
                        <a:latin typeface="Cambria Math" panose="02040503050406030204" pitchFamily="18" charset="0"/>
                      </a:rPr>
                      <m:t>𝐼</m:t>
                    </m:r>
                  </m:oMath>
                </a14:m>
                <a:r>
                  <a:rPr lang="en-US" sz="2200" dirty="0"/>
                  <a:t> to </a:t>
                </a:r>
                <a14:m>
                  <m:oMath xmlns:m="http://schemas.openxmlformats.org/officeDocument/2006/math">
                    <m:r>
                      <a:rPr lang="en-US" sz="2200" i="1" dirty="0">
                        <a:latin typeface="Cambria Math" panose="02040503050406030204" pitchFamily="18" charset="0"/>
                      </a:rPr>
                      <m:t>𝐼</m:t>
                    </m:r>
                    <m:r>
                      <a:rPr lang="en-US" sz="2200" i="1" dirty="0">
                        <a:latin typeface="Cambria Math" panose="02040503050406030204" pitchFamily="18" charset="0"/>
                      </a:rPr>
                      <m:t>’</m:t>
                    </m:r>
                  </m:oMath>
                </a14:m>
                <a:r>
                  <a:rPr lang="en-US" sz="2200" dirty="0"/>
                  <a:t>, where </a:t>
                </a:r>
                <a14:m>
                  <m:oMath xmlns:m="http://schemas.openxmlformats.org/officeDocument/2006/math">
                    <m:sSup>
                      <m:sSupPr>
                        <m:ctrlPr>
                          <a:rPr lang="en-US" sz="2200" i="1">
                            <a:latin typeface="Cambria Math" panose="02040503050406030204" pitchFamily="18" charset="0"/>
                          </a:rPr>
                        </m:ctrlPr>
                      </m:sSupPr>
                      <m:e>
                        <m:r>
                          <a:rPr lang="en-US" sz="2200" i="1">
                            <a:latin typeface="Cambria Math" panose="02040503050406030204" pitchFamily="18" charset="0"/>
                          </a:rPr>
                          <m:t>𝐼</m:t>
                        </m:r>
                      </m:e>
                      <m:sup>
                        <m:r>
                          <a:rPr lang="en-US" sz="2200" i="1">
                            <a:latin typeface="Cambria Math" panose="02040503050406030204" pitchFamily="18" charset="0"/>
                          </a:rPr>
                          <m:t>′</m:t>
                        </m:r>
                      </m:sup>
                    </m:sSup>
                    <m:r>
                      <a:rPr lang="en-US" sz="2200" i="1">
                        <a:latin typeface="Cambria Math" panose="02040503050406030204" pitchFamily="18" charset="0"/>
                      </a:rPr>
                      <m:t>&gt;</m:t>
                    </m:r>
                    <m:r>
                      <a:rPr lang="en-US" sz="2200" i="1">
                        <a:latin typeface="Cambria Math" panose="02040503050406030204" pitchFamily="18" charset="0"/>
                      </a:rPr>
                      <m:t>𝐼</m:t>
                    </m:r>
                  </m:oMath>
                </a14:m>
                <a:r>
                  <a:rPr lang="en-US" sz="2200" dirty="0"/>
                  <a:t>,  shifts the budget line outward in a parallel fashion.</a:t>
                </a:r>
              </a:p>
              <a:p>
                <a:pPr marL="800100" lvl="1" indent="-342900">
                  <a:lnSpc>
                    <a:spcPct val="90000"/>
                  </a:lnSpc>
                  <a:spcAft>
                    <a:spcPts val="500"/>
                  </a:spcAft>
                  <a:buFont typeface="Arial" panose="020B0604020202020204" pitchFamily="34" charset="0"/>
                  <a:buChar char="•"/>
                </a:pPr>
                <a:r>
                  <a:rPr lang="en-US" sz="2000" dirty="0"/>
                  <a:t>As income increase, she can afford a larger set of bundles.</a:t>
                </a:r>
              </a:p>
            </p:txBody>
          </p:sp>
        </mc:Choice>
        <mc:Fallback xmlns="">
          <p:sp>
            <p:nvSpPr>
              <p:cNvPr id="3" name="Rectangle 2">
                <a:extLst>
                  <a:ext uri="{FF2B5EF4-FFF2-40B4-BE49-F238E27FC236}">
                    <a16:creationId xmlns:a16="http://schemas.microsoft.com/office/drawing/2014/main" id="{9B0AB99A-840B-A44F-ACDE-56D4C9E5950A}"/>
                  </a:ext>
                </a:extLst>
              </p:cNvPr>
              <p:cNvSpPr>
                <a:spLocks noRot="1" noChangeAspect="1" noMove="1" noResize="1" noEditPoints="1" noAdjustHandles="1" noChangeArrowheads="1" noChangeShapeType="1" noTextEdit="1"/>
              </p:cNvSpPr>
              <p:nvPr/>
            </p:nvSpPr>
            <p:spPr>
              <a:xfrm>
                <a:off x="1086216" y="2790366"/>
                <a:ext cx="3765184" cy="2206245"/>
              </a:xfrm>
              <a:prstGeom prst="rect">
                <a:avLst/>
              </a:prstGeom>
              <a:blipFill>
                <a:blip r:embed="rId2"/>
                <a:stretch>
                  <a:fillRect l="-1684" t="-3448" r="-2694" b="-4023"/>
                </a:stretch>
              </a:blipFill>
            </p:spPr>
            <p:txBody>
              <a:bodyPr/>
              <a:lstStyle/>
              <a:p>
                <a:r>
                  <a:rPr lang="en-US">
                    <a:noFill/>
                  </a:rPr>
                  <a:t> </a:t>
                </a:r>
              </a:p>
            </p:txBody>
          </p:sp>
        </mc:Fallback>
      </mc:AlternateContent>
      <p:grpSp>
        <p:nvGrpSpPr>
          <p:cNvPr id="7" name="Group 6">
            <a:extLst>
              <a:ext uri="{FF2B5EF4-FFF2-40B4-BE49-F238E27FC236}">
                <a16:creationId xmlns:a16="http://schemas.microsoft.com/office/drawing/2014/main" id="{F1155470-5899-A84F-80FF-A3D57B8B7291}"/>
              </a:ext>
            </a:extLst>
          </p:cNvPr>
          <p:cNvGrpSpPr/>
          <p:nvPr/>
        </p:nvGrpSpPr>
        <p:grpSpPr>
          <a:xfrm>
            <a:off x="5220932" y="2537036"/>
            <a:ext cx="2924886" cy="3044270"/>
            <a:chOff x="5220932" y="2435436"/>
            <a:chExt cx="2924886" cy="3044270"/>
          </a:xfrm>
        </p:grpSpPr>
        <p:pic>
          <p:nvPicPr>
            <p:cNvPr id="6" name="Picture 5">
              <a:extLst>
                <a:ext uri="{FF2B5EF4-FFF2-40B4-BE49-F238E27FC236}">
                  <a16:creationId xmlns:a16="http://schemas.microsoft.com/office/drawing/2014/main" id="{8F6D98C2-DF65-0D47-8EAB-5F2462FCB11C}"/>
                </a:ext>
              </a:extLst>
            </p:cNvPr>
            <p:cNvPicPr>
              <a:picLocks noChangeAspect="1"/>
            </p:cNvPicPr>
            <p:nvPr/>
          </p:nvPicPr>
          <p:blipFill>
            <a:blip r:embed="rId3"/>
            <a:stretch>
              <a:fillRect/>
            </a:stretch>
          </p:blipFill>
          <p:spPr>
            <a:xfrm>
              <a:off x="5220932" y="2435436"/>
              <a:ext cx="2924886" cy="3044270"/>
            </a:xfrm>
            <a:prstGeom prst="rect">
              <a:avLst/>
            </a:prstGeom>
          </p:spPr>
        </p:pic>
        <p:sp>
          <p:nvSpPr>
            <p:cNvPr id="8" name="TextBox 7">
              <a:extLst>
                <a:ext uri="{FF2B5EF4-FFF2-40B4-BE49-F238E27FC236}">
                  <a16:creationId xmlns:a16="http://schemas.microsoft.com/office/drawing/2014/main" id="{EB402188-9FE8-9641-9855-BD7EA46B07C9}"/>
                </a:ext>
              </a:extLst>
            </p:cNvPr>
            <p:cNvSpPr txBox="1"/>
            <p:nvPr/>
          </p:nvSpPr>
          <p:spPr>
            <a:xfrm>
              <a:off x="5338211" y="5177307"/>
              <a:ext cx="801373" cy="276999"/>
            </a:xfrm>
            <a:prstGeom prst="rect">
              <a:avLst/>
            </a:prstGeom>
            <a:noFill/>
          </p:spPr>
          <p:txBody>
            <a:bodyPr wrap="none" rtlCol="0">
              <a:spAutoFit/>
            </a:bodyPr>
            <a:lstStyle/>
            <a:p>
              <a:r>
                <a:rPr lang="en-US" sz="1200" dirty="0"/>
                <a:t>Figure 3.2</a:t>
              </a:r>
            </a:p>
          </p:txBody>
        </p:sp>
      </p:grpSp>
    </p:spTree>
    <p:extLst>
      <p:ext uri="{BB962C8B-B14F-4D97-AF65-F5344CB8AC3E}">
        <p14:creationId xmlns:p14="http://schemas.microsoft.com/office/powerpoint/2010/main" val="1367611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Budget Constraint</a:t>
            </a:r>
          </a:p>
        </p:txBody>
      </p:sp>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02296"/>
            <a:ext cx="7886700" cy="4611066"/>
          </a:xfrm>
        </p:spPr>
        <p:txBody>
          <a:bodyPr>
            <a:normAutofit/>
          </a:bodyPr>
          <a:lstStyle/>
          <a:p>
            <a:pPr algn="just">
              <a:lnSpc>
                <a:spcPct val="100000"/>
              </a:lnSpc>
              <a:spcAft>
                <a:spcPts val="500"/>
              </a:spcAft>
            </a:pPr>
            <a:r>
              <a:rPr lang="en-US" sz="2400" i="1" dirty="0">
                <a:solidFill>
                  <a:srgbClr val="0070C0"/>
                </a:solidFill>
              </a:rPr>
              <a:t>Changes in income </a:t>
            </a:r>
            <a:r>
              <a:rPr lang="en-US" sz="2400" dirty="0"/>
              <a:t>(cont.):</a:t>
            </a:r>
            <a:endParaRPr lang="en-US" sz="2400" dirty="0">
              <a:solidFill>
                <a:srgbClr val="0070C0"/>
              </a:solidFill>
            </a:endParaRPr>
          </a:p>
          <a:p>
            <a:pPr marL="0" indent="0" algn="just">
              <a:lnSpc>
                <a:spcPct val="100000"/>
              </a:lnSpc>
              <a:spcAft>
                <a:spcPts val="500"/>
              </a:spcAft>
              <a:buNone/>
            </a:pPr>
            <a:endParaRPr lang="en-US" sz="2400" dirty="0">
              <a:solidFill>
                <a:srgbClr val="0070C0"/>
              </a:solidFill>
            </a:endParaRPr>
          </a:p>
        </p:txBody>
      </p:sp>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10</a:t>
            </a:fld>
            <a:endParaRPr lang="en-US" dirty="0"/>
          </a:p>
        </p:txBody>
      </p:sp>
      <p:sp>
        <p:nvSpPr>
          <p:cNvPr id="3" name="Rectangle 2">
            <a:extLst>
              <a:ext uri="{FF2B5EF4-FFF2-40B4-BE49-F238E27FC236}">
                <a16:creationId xmlns:a16="http://schemas.microsoft.com/office/drawing/2014/main" id="{9B0AB99A-840B-A44F-ACDE-56D4C9E5950A}"/>
              </a:ext>
            </a:extLst>
          </p:cNvPr>
          <p:cNvSpPr/>
          <p:nvPr/>
        </p:nvSpPr>
        <p:spPr>
          <a:xfrm>
            <a:off x="1086216" y="2697599"/>
            <a:ext cx="3968384" cy="1311128"/>
          </a:xfrm>
          <a:prstGeom prst="rect">
            <a:avLst/>
          </a:prstGeom>
        </p:spPr>
        <p:txBody>
          <a:bodyPr wrap="square">
            <a:spAutoFit/>
          </a:bodyPr>
          <a:lstStyle/>
          <a:p>
            <a:pPr marL="342900" indent="-342900">
              <a:lnSpc>
                <a:spcPct val="90000"/>
              </a:lnSpc>
              <a:spcBef>
                <a:spcPts val="1000"/>
              </a:spcBef>
              <a:buFont typeface="Arial" panose="020B0604020202020204" pitchFamily="34" charset="0"/>
              <a:buChar char="•"/>
            </a:pPr>
            <a:r>
              <a:rPr lang="en-US" sz="2200" dirty="0"/>
              <a:t>A </a:t>
            </a:r>
            <a:r>
              <a:rPr lang="en-US" sz="2200" i="1" dirty="0"/>
              <a:t>decrease</a:t>
            </a:r>
            <a:r>
              <a:rPr lang="en-US" sz="2200" dirty="0"/>
              <a:t> in income produces the opposite, a shifting inward in a parallel fashion.</a:t>
            </a:r>
          </a:p>
        </p:txBody>
      </p:sp>
      <p:grpSp>
        <p:nvGrpSpPr>
          <p:cNvPr id="7" name="Group 6">
            <a:extLst>
              <a:ext uri="{FF2B5EF4-FFF2-40B4-BE49-F238E27FC236}">
                <a16:creationId xmlns:a16="http://schemas.microsoft.com/office/drawing/2014/main" id="{F1155470-5899-A84F-80FF-A3D57B8B7291}"/>
              </a:ext>
            </a:extLst>
          </p:cNvPr>
          <p:cNvGrpSpPr/>
          <p:nvPr/>
        </p:nvGrpSpPr>
        <p:grpSpPr>
          <a:xfrm>
            <a:off x="5220932" y="2537036"/>
            <a:ext cx="2924886" cy="3044270"/>
            <a:chOff x="5220932" y="2435436"/>
            <a:chExt cx="2924886" cy="3044270"/>
          </a:xfrm>
        </p:grpSpPr>
        <p:pic>
          <p:nvPicPr>
            <p:cNvPr id="6" name="Picture 5">
              <a:extLst>
                <a:ext uri="{FF2B5EF4-FFF2-40B4-BE49-F238E27FC236}">
                  <a16:creationId xmlns:a16="http://schemas.microsoft.com/office/drawing/2014/main" id="{8F6D98C2-DF65-0D47-8EAB-5F2462FCB11C}"/>
                </a:ext>
              </a:extLst>
            </p:cNvPr>
            <p:cNvPicPr>
              <a:picLocks noChangeAspect="1"/>
            </p:cNvPicPr>
            <p:nvPr/>
          </p:nvPicPr>
          <p:blipFill>
            <a:blip r:embed="rId2"/>
            <a:stretch>
              <a:fillRect/>
            </a:stretch>
          </p:blipFill>
          <p:spPr>
            <a:xfrm>
              <a:off x="5220932" y="2435436"/>
              <a:ext cx="2924886" cy="3044270"/>
            </a:xfrm>
            <a:prstGeom prst="rect">
              <a:avLst/>
            </a:prstGeom>
          </p:spPr>
        </p:pic>
        <p:sp>
          <p:nvSpPr>
            <p:cNvPr id="8" name="TextBox 7">
              <a:extLst>
                <a:ext uri="{FF2B5EF4-FFF2-40B4-BE49-F238E27FC236}">
                  <a16:creationId xmlns:a16="http://schemas.microsoft.com/office/drawing/2014/main" id="{EB402188-9FE8-9641-9855-BD7EA46B07C9}"/>
                </a:ext>
              </a:extLst>
            </p:cNvPr>
            <p:cNvSpPr txBox="1"/>
            <p:nvPr/>
          </p:nvSpPr>
          <p:spPr>
            <a:xfrm>
              <a:off x="5338211" y="5177307"/>
              <a:ext cx="801373" cy="276999"/>
            </a:xfrm>
            <a:prstGeom prst="rect">
              <a:avLst/>
            </a:prstGeom>
            <a:noFill/>
          </p:spPr>
          <p:txBody>
            <a:bodyPr wrap="none" rtlCol="0">
              <a:spAutoFit/>
            </a:bodyPr>
            <a:lstStyle/>
            <a:p>
              <a:r>
                <a:rPr lang="en-US" sz="1200" dirty="0"/>
                <a:t>Figure 3.2</a:t>
              </a:r>
            </a:p>
          </p:txBody>
        </p:sp>
      </p:grpSp>
    </p:spTree>
    <p:extLst>
      <p:ext uri="{BB962C8B-B14F-4D97-AF65-F5344CB8AC3E}">
        <p14:creationId xmlns:p14="http://schemas.microsoft.com/office/powerpoint/2010/main" val="3905229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Budget Constraint</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02296"/>
                <a:ext cx="7886700" cy="4611066"/>
              </a:xfrm>
            </p:spPr>
            <p:txBody>
              <a:bodyPr>
                <a:normAutofit/>
              </a:bodyPr>
              <a:lstStyle/>
              <a:p>
                <a:pPr algn="just">
                  <a:spcAft>
                    <a:spcPts val="500"/>
                  </a:spcAft>
                </a:pPr>
                <a:r>
                  <a:rPr lang="en-US" sz="2400" i="1" dirty="0">
                    <a:solidFill>
                      <a:srgbClr val="0070C0"/>
                    </a:solidFill>
                  </a:rPr>
                  <a:t>Changes in prices</a:t>
                </a:r>
                <a:r>
                  <a:rPr lang="en-US" sz="2400" dirty="0">
                    <a:solidFill>
                      <a:srgbClr val="0070C0"/>
                    </a:solidFill>
                  </a:rPr>
                  <a:t>:</a:t>
                </a:r>
              </a:p>
              <a:p>
                <a:pPr lvl="1">
                  <a:spcAft>
                    <a:spcPts val="500"/>
                  </a:spcAft>
                </a:pPr>
                <a:r>
                  <a:rPr lang="en-US" sz="2200" dirty="0"/>
                  <a:t>An </a:t>
                </a:r>
                <a:r>
                  <a:rPr lang="en-US" sz="2200" i="1" dirty="0"/>
                  <a:t>increase</a:t>
                </a:r>
                <a:r>
                  <a:rPr lang="en-US" sz="2200" dirty="0"/>
                  <a:t> in the price of one good, such as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oMath>
                </a14:m>
                <a:r>
                  <a:rPr lang="en-US" sz="2200" dirty="0"/>
                  <a:t>, pivots the budget line inward. </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02296"/>
                <a:ext cx="7886700" cy="4611066"/>
              </a:xfrm>
              <a:blipFill>
                <a:blip r:embed="rId2"/>
                <a:stretch>
                  <a:fillRect l="-965" t="-1648"/>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11</a:t>
            </a:fld>
            <a:endParaRPr lang="en-US"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10C8C7F-1C64-6148-8B99-BE9EB5CD9E64}"/>
                  </a:ext>
                </a:extLst>
              </p:cNvPr>
              <p:cNvSpPr txBox="1"/>
              <p:nvPr/>
            </p:nvSpPr>
            <p:spPr>
              <a:xfrm>
                <a:off x="1536699" y="3266214"/>
                <a:ext cx="3479808" cy="1657826"/>
              </a:xfrm>
              <a:prstGeom prst="rect">
                <a:avLst/>
              </a:prstGeom>
              <a:noFill/>
            </p:spPr>
            <p:txBody>
              <a:bodyPr wrap="square" rtlCol="0">
                <a:spAutoFit/>
              </a:bodyPr>
              <a:lstStyle/>
              <a:p>
                <a:pPr marL="342900" indent="-342900">
                  <a:lnSpc>
                    <a:spcPct val="90000"/>
                  </a:lnSpc>
                  <a:spcBef>
                    <a:spcPts val="500"/>
                  </a:spcBef>
                  <a:spcAft>
                    <a:spcPts val="500"/>
                  </a:spcAft>
                  <a:buFont typeface="Arial" panose="020B0604020202020204" pitchFamily="34" charset="0"/>
                  <a:buChar char="•"/>
                </a:pPr>
                <a:r>
                  <a:rPr lang="en-US" sz="2000" dirty="0"/>
                  <a:t>The vertical intercept </a:t>
                </a:r>
                <a14:m>
                  <m:oMath xmlns:m="http://schemas.openxmlformats.org/officeDocument/2006/math">
                    <m:f>
                      <m:fPr>
                        <m:ctrlPr>
                          <a:rPr lang="en-US" sz="2000" i="1" smtClean="0">
                            <a:latin typeface="Cambria Math" panose="02040503050406030204" pitchFamily="18" charset="0"/>
                          </a:rPr>
                        </m:ctrlPr>
                      </m:fPr>
                      <m:num>
                        <m:r>
                          <a:rPr lang="en-US" sz="2000" b="0" i="1" smtClean="0">
                            <a:latin typeface="Cambria Math" panose="02040503050406030204" pitchFamily="18" charset="0"/>
                          </a:rPr>
                          <m:t>𝐼</m:t>
                        </m:r>
                      </m:num>
                      <m:den>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𝑦</m:t>
                            </m:r>
                          </m:sub>
                        </m:sSub>
                      </m:den>
                    </m:f>
                  </m:oMath>
                </a14:m>
                <a:r>
                  <a:rPr lang="en-US" sz="2000" dirty="0"/>
                  <a:t> is unaffected.</a:t>
                </a:r>
              </a:p>
              <a:p>
                <a:pPr marL="342900" indent="-342900">
                  <a:lnSpc>
                    <a:spcPct val="90000"/>
                  </a:lnSpc>
                  <a:spcBef>
                    <a:spcPts val="500"/>
                  </a:spcBef>
                  <a:spcAft>
                    <a:spcPts val="500"/>
                  </a:spcAft>
                  <a:buFont typeface="Arial" panose="020B0604020202020204" pitchFamily="34" charset="0"/>
                  <a:buChar char="•"/>
                </a:pPr>
                <a:r>
                  <a:rPr lang="en-US" sz="2000" dirty="0"/>
                  <a:t>The horizontal intercept </a:t>
                </a:r>
                <a14:m>
                  <m:oMath xmlns:m="http://schemas.openxmlformats.org/officeDocument/2006/math">
                    <m:f>
                      <m:fPr>
                        <m:ctrlPr>
                          <a:rPr lang="en-US" sz="2000" i="1" smtClean="0">
                            <a:latin typeface="Cambria Math" panose="02040503050406030204" pitchFamily="18" charset="0"/>
                          </a:rPr>
                        </m:ctrlPr>
                      </m:fPr>
                      <m:num>
                        <m:r>
                          <a:rPr lang="en-US" sz="2000" b="0" i="1" smtClean="0">
                            <a:latin typeface="Cambria Math" panose="02040503050406030204" pitchFamily="18" charset="0"/>
                          </a:rPr>
                          <m:t>𝐼</m:t>
                        </m:r>
                      </m:num>
                      <m:den>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𝑥</m:t>
                            </m:r>
                          </m:sub>
                        </m:sSub>
                      </m:den>
                    </m:f>
                  </m:oMath>
                </a14:m>
                <a:r>
                  <a:rPr lang="en-US" sz="2000" dirty="0"/>
                  <a:t> moves leftward.</a:t>
                </a:r>
              </a:p>
            </p:txBody>
          </p:sp>
        </mc:Choice>
        <mc:Fallback xmlns="">
          <p:sp>
            <p:nvSpPr>
              <p:cNvPr id="10" name="TextBox 9">
                <a:extLst>
                  <a:ext uri="{FF2B5EF4-FFF2-40B4-BE49-F238E27FC236}">
                    <a16:creationId xmlns:a16="http://schemas.microsoft.com/office/drawing/2014/main" id="{C10C8C7F-1C64-6148-8B99-BE9EB5CD9E64}"/>
                  </a:ext>
                </a:extLst>
              </p:cNvPr>
              <p:cNvSpPr txBox="1">
                <a:spLocks noRot="1" noChangeAspect="1" noMove="1" noResize="1" noEditPoints="1" noAdjustHandles="1" noChangeArrowheads="1" noChangeShapeType="1" noTextEdit="1"/>
              </p:cNvSpPr>
              <p:nvPr/>
            </p:nvSpPr>
            <p:spPr>
              <a:xfrm>
                <a:off x="1536699" y="3266214"/>
                <a:ext cx="3479808" cy="1657826"/>
              </a:xfrm>
              <a:prstGeom prst="rect">
                <a:avLst/>
              </a:prstGeom>
              <a:blipFill>
                <a:blip r:embed="rId3"/>
                <a:stretch>
                  <a:fillRect l="-1091" t="-769" b="-6154"/>
                </a:stretch>
              </a:blipFill>
            </p:spPr>
            <p:txBody>
              <a:bodyPr/>
              <a:lstStyle/>
              <a:p>
                <a:r>
                  <a:rPr lang="en-US">
                    <a:noFill/>
                  </a:rPr>
                  <a:t> </a:t>
                </a:r>
              </a:p>
            </p:txBody>
          </p:sp>
        </mc:Fallback>
      </mc:AlternateContent>
      <p:grpSp>
        <p:nvGrpSpPr>
          <p:cNvPr id="9" name="Group 8">
            <a:extLst>
              <a:ext uri="{FF2B5EF4-FFF2-40B4-BE49-F238E27FC236}">
                <a16:creationId xmlns:a16="http://schemas.microsoft.com/office/drawing/2014/main" id="{02EB4006-B72B-3C40-A82A-EE8F5209E472}"/>
              </a:ext>
            </a:extLst>
          </p:cNvPr>
          <p:cNvGrpSpPr/>
          <p:nvPr/>
        </p:nvGrpSpPr>
        <p:grpSpPr>
          <a:xfrm>
            <a:off x="5356045" y="2734512"/>
            <a:ext cx="2800717" cy="3367494"/>
            <a:chOff x="5356045" y="2759912"/>
            <a:chExt cx="2800717" cy="3367494"/>
          </a:xfrm>
        </p:grpSpPr>
        <p:pic>
          <p:nvPicPr>
            <p:cNvPr id="7" name="Picture 6">
              <a:extLst>
                <a:ext uri="{FF2B5EF4-FFF2-40B4-BE49-F238E27FC236}">
                  <a16:creationId xmlns:a16="http://schemas.microsoft.com/office/drawing/2014/main" id="{3FC34F15-562B-0848-B743-EF12F7D61012}"/>
                </a:ext>
              </a:extLst>
            </p:cNvPr>
            <p:cNvPicPr>
              <a:picLocks noChangeAspect="1"/>
            </p:cNvPicPr>
            <p:nvPr/>
          </p:nvPicPr>
          <p:blipFill rotWithShape="1">
            <a:blip r:embed="rId4"/>
            <a:srcRect t="6045" r="58033"/>
            <a:stretch/>
          </p:blipFill>
          <p:spPr>
            <a:xfrm>
              <a:off x="5356045" y="2759912"/>
              <a:ext cx="2800717" cy="3126443"/>
            </a:xfrm>
            <a:prstGeom prst="rect">
              <a:avLst/>
            </a:prstGeom>
          </p:spPr>
        </p:pic>
        <p:sp>
          <p:nvSpPr>
            <p:cNvPr id="11" name="TextBox 10">
              <a:extLst>
                <a:ext uri="{FF2B5EF4-FFF2-40B4-BE49-F238E27FC236}">
                  <a16:creationId xmlns:a16="http://schemas.microsoft.com/office/drawing/2014/main" id="{6CA4CAAD-240C-0241-8E2E-18C0B6857D81}"/>
                </a:ext>
              </a:extLst>
            </p:cNvPr>
            <p:cNvSpPr txBox="1"/>
            <p:nvPr/>
          </p:nvSpPr>
          <p:spPr>
            <a:xfrm>
              <a:off x="5481315" y="5850407"/>
              <a:ext cx="875111" cy="276999"/>
            </a:xfrm>
            <a:prstGeom prst="rect">
              <a:avLst/>
            </a:prstGeom>
            <a:noFill/>
          </p:spPr>
          <p:txBody>
            <a:bodyPr wrap="none" rtlCol="0">
              <a:spAutoFit/>
            </a:bodyPr>
            <a:lstStyle/>
            <a:p>
              <a:r>
                <a:rPr lang="en-US" sz="1200" dirty="0"/>
                <a:t>Figure 3.3a</a:t>
              </a:r>
            </a:p>
          </p:txBody>
        </p:sp>
      </p:grpSp>
      <p:sp>
        <p:nvSpPr>
          <p:cNvPr id="14" name="Rectangle 13">
            <a:extLst>
              <a:ext uri="{FF2B5EF4-FFF2-40B4-BE49-F238E27FC236}">
                <a16:creationId xmlns:a16="http://schemas.microsoft.com/office/drawing/2014/main" id="{ADF17A0C-D655-5342-9722-3ED1C981C174}"/>
              </a:ext>
            </a:extLst>
          </p:cNvPr>
          <p:cNvSpPr/>
          <p:nvPr/>
        </p:nvSpPr>
        <p:spPr>
          <a:xfrm>
            <a:off x="5481315" y="1398226"/>
            <a:ext cx="4572000" cy="369332"/>
          </a:xfrm>
          <a:prstGeom prst="rect">
            <a:avLst/>
          </a:prstGeom>
        </p:spPr>
        <p:txBody>
          <a:bodyPr>
            <a:spAutoFit/>
          </a:bodyPr>
          <a:lstStyle/>
          <a:p>
            <a:pPr algn="just">
              <a:lnSpc>
                <a:spcPct val="100000"/>
              </a:lnSpc>
              <a:spcBef>
                <a:spcPts val="1200"/>
              </a:spcBef>
            </a:pPr>
            <a:r>
              <a:rPr lang="en-US" dirty="0"/>
              <a:t>.</a:t>
            </a:r>
          </a:p>
        </p:txBody>
      </p:sp>
    </p:spTree>
    <p:extLst>
      <p:ext uri="{BB962C8B-B14F-4D97-AF65-F5344CB8AC3E}">
        <p14:creationId xmlns:p14="http://schemas.microsoft.com/office/powerpoint/2010/main" val="1223835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Budget Constraint</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02296"/>
                <a:ext cx="7886700" cy="4611066"/>
              </a:xfrm>
            </p:spPr>
            <p:txBody>
              <a:bodyPr>
                <a:normAutofit/>
              </a:bodyPr>
              <a:lstStyle/>
              <a:p>
                <a:pPr algn="just">
                  <a:spcAft>
                    <a:spcPts val="500"/>
                  </a:spcAft>
                </a:pPr>
                <a:r>
                  <a:rPr lang="en-US" sz="2400" i="1" dirty="0">
                    <a:solidFill>
                      <a:srgbClr val="0070C0"/>
                    </a:solidFill>
                  </a:rPr>
                  <a:t>Changes in prices </a:t>
                </a:r>
                <a:r>
                  <a:rPr lang="en-US" sz="2400" dirty="0"/>
                  <a:t>(cont.):</a:t>
                </a:r>
                <a:endParaRPr lang="en-US" sz="2400" dirty="0">
                  <a:solidFill>
                    <a:srgbClr val="0070C0"/>
                  </a:solidFill>
                </a:endParaRPr>
              </a:p>
              <a:p>
                <a:pPr lvl="1">
                  <a:spcAft>
                    <a:spcPts val="500"/>
                  </a:spcAft>
                </a:pPr>
                <a:r>
                  <a:rPr lang="en-US" sz="2200" dirty="0"/>
                  <a:t>An </a:t>
                </a:r>
                <a:r>
                  <a:rPr lang="en-US" sz="2200" i="1" dirty="0"/>
                  <a:t>increase</a:t>
                </a:r>
                <a:r>
                  <a:rPr lang="en-US" sz="2200" dirty="0"/>
                  <a:t> in the price of one good, such as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oMath>
                </a14:m>
                <a:r>
                  <a:rPr lang="en-US" sz="2200" dirty="0"/>
                  <a:t>, pivots the budget line inward. </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02296"/>
                <a:ext cx="7886700" cy="4611066"/>
              </a:xfrm>
              <a:blipFill>
                <a:blip r:embed="rId2"/>
                <a:stretch>
                  <a:fillRect l="-966" t="-1934"/>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12</a:t>
            </a:fld>
            <a:endParaRPr lang="en-US"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10C8C7F-1C64-6148-8B99-BE9EB5CD9E64}"/>
                  </a:ext>
                </a:extLst>
              </p:cNvPr>
              <p:cNvSpPr txBox="1"/>
              <p:nvPr/>
            </p:nvSpPr>
            <p:spPr>
              <a:xfrm>
                <a:off x="1536699" y="3107185"/>
                <a:ext cx="3479808" cy="2436564"/>
              </a:xfrm>
              <a:prstGeom prst="rect">
                <a:avLst/>
              </a:prstGeom>
              <a:noFill/>
            </p:spPr>
            <p:txBody>
              <a:bodyPr wrap="square" rtlCol="0">
                <a:spAutoFit/>
              </a:bodyPr>
              <a:lstStyle/>
              <a:p>
                <a:pPr marL="342900" indent="-342900">
                  <a:lnSpc>
                    <a:spcPct val="90000"/>
                  </a:lnSpc>
                  <a:spcBef>
                    <a:spcPts val="500"/>
                  </a:spcBef>
                  <a:spcAft>
                    <a:spcPts val="500"/>
                  </a:spcAft>
                  <a:buFont typeface="Arial" panose="020B0604020202020204" pitchFamily="34" charset="0"/>
                  <a:buChar char="•"/>
                </a:pPr>
                <a:r>
                  <a:rPr lang="en-US" sz="2000" dirty="0"/>
                  <a:t>The consumer faces a more expensive good, shrinking the set of bundles she can afford.</a:t>
                </a:r>
              </a:p>
              <a:p>
                <a:pPr marL="342900" indent="-342900">
                  <a:lnSpc>
                    <a:spcPct val="90000"/>
                  </a:lnSpc>
                  <a:spcBef>
                    <a:spcPts val="500"/>
                  </a:spcBef>
                  <a:spcAft>
                    <a:spcPts val="500"/>
                  </a:spcAft>
                  <a:buFont typeface="Arial" panose="020B0604020202020204" pitchFamily="34" charset="0"/>
                  <a:buChar char="•"/>
                </a:pPr>
                <a:r>
                  <a:rPr lang="en-US" sz="2000" dirty="0"/>
                  <a:t>A </a:t>
                </a:r>
                <a:r>
                  <a:rPr lang="en-US" sz="2000" i="1" dirty="0"/>
                  <a:t>decrease</a:t>
                </a:r>
                <a:r>
                  <a:rPr lang="en-US" sz="2000" dirty="0"/>
                  <a:t> of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𝑥</m:t>
                        </m:r>
                      </m:sub>
                    </m:sSub>
                  </m:oMath>
                </a14:m>
                <a:r>
                  <a:rPr lang="en-US" sz="2000" dirty="0"/>
                  <a:t> has the opposite effect, moving the horizontal intercept rightward.</a:t>
                </a:r>
              </a:p>
            </p:txBody>
          </p:sp>
        </mc:Choice>
        <mc:Fallback xmlns="">
          <p:sp>
            <p:nvSpPr>
              <p:cNvPr id="10" name="TextBox 9">
                <a:extLst>
                  <a:ext uri="{FF2B5EF4-FFF2-40B4-BE49-F238E27FC236}">
                    <a16:creationId xmlns:a16="http://schemas.microsoft.com/office/drawing/2014/main" id="{C10C8C7F-1C64-6148-8B99-BE9EB5CD9E64}"/>
                  </a:ext>
                </a:extLst>
              </p:cNvPr>
              <p:cNvSpPr txBox="1">
                <a:spLocks noRot="1" noChangeAspect="1" noMove="1" noResize="1" noEditPoints="1" noAdjustHandles="1" noChangeArrowheads="1" noChangeShapeType="1" noTextEdit="1"/>
              </p:cNvSpPr>
              <p:nvPr/>
            </p:nvSpPr>
            <p:spPr>
              <a:xfrm>
                <a:off x="1536699" y="3107185"/>
                <a:ext cx="3479808" cy="2436564"/>
              </a:xfrm>
              <a:prstGeom prst="rect">
                <a:avLst/>
              </a:prstGeom>
              <a:blipFill>
                <a:blip r:embed="rId3"/>
                <a:stretch>
                  <a:fillRect l="-1091" t="-2604" b="-3646"/>
                </a:stretch>
              </a:blipFill>
            </p:spPr>
            <p:txBody>
              <a:bodyPr/>
              <a:lstStyle/>
              <a:p>
                <a:r>
                  <a:rPr lang="en-US">
                    <a:noFill/>
                  </a:rPr>
                  <a:t> </a:t>
                </a:r>
              </a:p>
            </p:txBody>
          </p:sp>
        </mc:Fallback>
      </mc:AlternateContent>
      <p:grpSp>
        <p:nvGrpSpPr>
          <p:cNvPr id="9" name="Group 8">
            <a:extLst>
              <a:ext uri="{FF2B5EF4-FFF2-40B4-BE49-F238E27FC236}">
                <a16:creationId xmlns:a16="http://schemas.microsoft.com/office/drawing/2014/main" id="{02EB4006-B72B-3C40-A82A-EE8F5209E472}"/>
              </a:ext>
            </a:extLst>
          </p:cNvPr>
          <p:cNvGrpSpPr/>
          <p:nvPr/>
        </p:nvGrpSpPr>
        <p:grpSpPr>
          <a:xfrm>
            <a:off x="5356045" y="2734512"/>
            <a:ext cx="2800717" cy="3367494"/>
            <a:chOff x="5356045" y="2759912"/>
            <a:chExt cx="2800717" cy="3367494"/>
          </a:xfrm>
        </p:grpSpPr>
        <p:pic>
          <p:nvPicPr>
            <p:cNvPr id="7" name="Picture 6">
              <a:extLst>
                <a:ext uri="{FF2B5EF4-FFF2-40B4-BE49-F238E27FC236}">
                  <a16:creationId xmlns:a16="http://schemas.microsoft.com/office/drawing/2014/main" id="{3FC34F15-562B-0848-B743-EF12F7D61012}"/>
                </a:ext>
              </a:extLst>
            </p:cNvPr>
            <p:cNvPicPr>
              <a:picLocks noChangeAspect="1"/>
            </p:cNvPicPr>
            <p:nvPr/>
          </p:nvPicPr>
          <p:blipFill rotWithShape="1">
            <a:blip r:embed="rId4"/>
            <a:srcRect t="6045" r="58033"/>
            <a:stretch/>
          </p:blipFill>
          <p:spPr>
            <a:xfrm>
              <a:off x="5356045" y="2759912"/>
              <a:ext cx="2800717" cy="3126443"/>
            </a:xfrm>
            <a:prstGeom prst="rect">
              <a:avLst/>
            </a:prstGeom>
          </p:spPr>
        </p:pic>
        <p:sp>
          <p:nvSpPr>
            <p:cNvPr id="11" name="TextBox 10">
              <a:extLst>
                <a:ext uri="{FF2B5EF4-FFF2-40B4-BE49-F238E27FC236}">
                  <a16:creationId xmlns:a16="http://schemas.microsoft.com/office/drawing/2014/main" id="{6CA4CAAD-240C-0241-8E2E-18C0B6857D81}"/>
                </a:ext>
              </a:extLst>
            </p:cNvPr>
            <p:cNvSpPr txBox="1"/>
            <p:nvPr/>
          </p:nvSpPr>
          <p:spPr>
            <a:xfrm>
              <a:off x="5481315" y="5850407"/>
              <a:ext cx="875111" cy="276999"/>
            </a:xfrm>
            <a:prstGeom prst="rect">
              <a:avLst/>
            </a:prstGeom>
            <a:noFill/>
          </p:spPr>
          <p:txBody>
            <a:bodyPr wrap="none" rtlCol="0">
              <a:spAutoFit/>
            </a:bodyPr>
            <a:lstStyle/>
            <a:p>
              <a:r>
                <a:rPr lang="en-US" sz="1200" dirty="0"/>
                <a:t>Figure 3.3a</a:t>
              </a:r>
            </a:p>
          </p:txBody>
        </p:sp>
      </p:grpSp>
      <p:sp>
        <p:nvSpPr>
          <p:cNvPr id="14" name="Rectangle 13">
            <a:extLst>
              <a:ext uri="{FF2B5EF4-FFF2-40B4-BE49-F238E27FC236}">
                <a16:creationId xmlns:a16="http://schemas.microsoft.com/office/drawing/2014/main" id="{ADF17A0C-D655-5342-9722-3ED1C981C174}"/>
              </a:ext>
            </a:extLst>
          </p:cNvPr>
          <p:cNvSpPr/>
          <p:nvPr/>
        </p:nvSpPr>
        <p:spPr>
          <a:xfrm>
            <a:off x="5481315" y="1398226"/>
            <a:ext cx="4572000" cy="369332"/>
          </a:xfrm>
          <a:prstGeom prst="rect">
            <a:avLst/>
          </a:prstGeom>
        </p:spPr>
        <p:txBody>
          <a:bodyPr>
            <a:spAutoFit/>
          </a:bodyPr>
          <a:lstStyle/>
          <a:p>
            <a:pPr algn="just">
              <a:lnSpc>
                <a:spcPct val="100000"/>
              </a:lnSpc>
              <a:spcBef>
                <a:spcPts val="1200"/>
              </a:spcBef>
            </a:pPr>
            <a:r>
              <a:rPr lang="en-US" dirty="0"/>
              <a:t>.</a:t>
            </a:r>
          </a:p>
        </p:txBody>
      </p:sp>
    </p:spTree>
    <p:extLst>
      <p:ext uri="{BB962C8B-B14F-4D97-AF65-F5344CB8AC3E}">
        <p14:creationId xmlns:p14="http://schemas.microsoft.com/office/powerpoint/2010/main" val="1070070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Budget Constraint</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02296"/>
                <a:ext cx="7886700" cy="4611066"/>
              </a:xfrm>
            </p:spPr>
            <p:txBody>
              <a:bodyPr>
                <a:normAutofit/>
              </a:bodyPr>
              <a:lstStyle/>
              <a:p>
                <a:pPr algn="just">
                  <a:spcAft>
                    <a:spcPts val="500"/>
                  </a:spcAft>
                </a:pPr>
                <a:r>
                  <a:rPr lang="en-US" sz="2400" i="1" dirty="0">
                    <a:solidFill>
                      <a:srgbClr val="0070C0"/>
                    </a:solidFill>
                  </a:rPr>
                  <a:t>Changes in prices </a:t>
                </a:r>
                <a:r>
                  <a:rPr lang="en-US" sz="2400" dirty="0"/>
                  <a:t>(cont.):</a:t>
                </a:r>
              </a:p>
              <a:p>
                <a:pPr lvl="1">
                  <a:spcAft>
                    <a:spcPts val="500"/>
                  </a:spcAft>
                </a:pPr>
                <a:r>
                  <a:rPr lang="en-US" sz="2200" dirty="0"/>
                  <a:t>A similar argument applies if the price of good </a:t>
                </a:r>
                <a14:m>
                  <m:oMath xmlns:m="http://schemas.openxmlformats.org/officeDocument/2006/math">
                    <m:r>
                      <a:rPr lang="en-US" sz="2200" i="1" dirty="0">
                        <a:latin typeface="Cambria Math" panose="02040503050406030204" pitchFamily="18" charset="0"/>
                      </a:rPr>
                      <m:t>𝑦</m:t>
                    </m:r>
                  </m:oMath>
                </a14:m>
                <a:r>
                  <a:rPr lang="en-US" sz="2200" dirty="0"/>
                  <a:t>,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oMath>
                </a14:m>
                <a:r>
                  <a:rPr lang="en-US" sz="2200" dirty="0"/>
                  <a:t>, increases. </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02296"/>
                <a:ext cx="7886700" cy="4611066"/>
              </a:xfrm>
              <a:blipFill>
                <a:blip r:embed="rId2"/>
                <a:stretch>
                  <a:fillRect l="-965" t="-1648"/>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13</a:t>
            </a:fld>
            <a:endParaRPr lang="en-US"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10C8C7F-1C64-6148-8B99-BE9EB5CD9E64}"/>
                  </a:ext>
                </a:extLst>
              </p:cNvPr>
              <p:cNvSpPr txBox="1"/>
              <p:nvPr/>
            </p:nvSpPr>
            <p:spPr>
              <a:xfrm>
                <a:off x="1536699" y="3090069"/>
                <a:ext cx="2768601" cy="1947456"/>
              </a:xfrm>
              <a:prstGeom prst="rect">
                <a:avLst/>
              </a:prstGeom>
              <a:noFill/>
            </p:spPr>
            <p:txBody>
              <a:bodyPr wrap="square" rtlCol="0">
                <a:spAutoFit/>
              </a:bodyPr>
              <a:lstStyle/>
              <a:p>
                <a:pPr marL="342900" indent="-342900">
                  <a:lnSpc>
                    <a:spcPct val="90000"/>
                  </a:lnSpc>
                  <a:spcBef>
                    <a:spcPts val="500"/>
                  </a:spcBef>
                  <a:spcAft>
                    <a:spcPts val="500"/>
                  </a:spcAft>
                  <a:buFont typeface="Arial" panose="020B0604020202020204" pitchFamily="34" charset="0"/>
                  <a:buChar char="•"/>
                </a:pPr>
                <a:r>
                  <a:rPr lang="en-US" sz="2000" dirty="0"/>
                  <a:t>The horizontal intercept </a:t>
                </a:r>
                <a14:m>
                  <m:oMath xmlns:m="http://schemas.openxmlformats.org/officeDocument/2006/math">
                    <m:f>
                      <m:fPr>
                        <m:ctrlPr>
                          <a:rPr lang="en-US" sz="2000" i="1" smtClean="0">
                            <a:latin typeface="Cambria Math" panose="02040503050406030204" pitchFamily="18" charset="0"/>
                          </a:rPr>
                        </m:ctrlPr>
                      </m:fPr>
                      <m:num>
                        <m:r>
                          <a:rPr lang="en-US" sz="2000" b="0" i="1" smtClean="0">
                            <a:latin typeface="Cambria Math" panose="02040503050406030204" pitchFamily="18" charset="0"/>
                          </a:rPr>
                          <m:t>𝐼</m:t>
                        </m:r>
                      </m:num>
                      <m:den>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𝑥</m:t>
                            </m:r>
                          </m:sub>
                        </m:sSub>
                      </m:den>
                    </m:f>
                  </m:oMath>
                </a14:m>
                <a:r>
                  <a:rPr lang="en-US" sz="2000" dirty="0"/>
                  <a:t> is unaffected.</a:t>
                </a:r>
              </a:p>
              <a:p>
                <a:pPr marL="342900" indent="-342900">
                  <a:lnSpc>
                    <a:spcPct val="90000"/>
                  </a:lnSpc>
                  <a:spcBef>
                    <a:spcPts val="500"/>
                  </a:spcBef>
                  <a:spcAft>
                    <a:spcPts val="500"/>
                  </a:spcAft>
                  <a:buFont typeface="Arial" panose="020B0604020202020204" pitchFamily="34" charset="0"/>
                  <a:buChar char="•"/>
                </a:pPr>
                <a:r>
                  <a:rPr lang="en-US" sz="2000" dirty="0"/>
                  <a:t>The vertical intercept </a:t>
                </a:r>
                <a14:m>
                  <m:oMath xmlns:m="http://schemas.openxmlformats.org/officeDocument/2006/math">
                    <m:f>
                      <m:fPr>
                        <m:ctrlPr>
                          <a:rPr lang="en-US" sz="2000" i="1" smtClean="0">
                            <a:latin typeface="Cambria Math" panose="02040503050406030204" pitchFamily="18" charset="0"/>
                          </a:rPr>
                        </m:ctrlPr>
                      </m:fPr>
                      <m:num>
                        <m:r>
                          <a:rPr lang="en-US" sz="2000" b="0" i="1" smtClean="0">
                            <a:latin typeface="Cambria Math" panose="02040503050406030204" pitchFamily="18" charset="0"/>
                          </a:rPr>
                          <m:t>𝐼</m:t>
                        </m:r>
                      </m:num>
                      <m:den>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𝑦</m:t>
                            </m:r>
                          </m:sub>
                        </m:sSub>
                      </m:den>
                    </m:f>
                  </m:oMath>
                </a14:m>
                <a:r>
                  <a:rPr lang="en-US" sz="2000" dirty="0"/>
                  <a:t> moves down.</a:t>
                </a:r>
              </a:p>
            </p:txBody>
          </p:sp>
        </mc:Choice>
        <mc:Fallback xmlns="">
          <p:sp>
            <p:nvSpPr>
              <p:cNvPr id="10" name="TextBox 9">
                <a:extLst>
                  <a:ext uri="{FF2B5EF4-FFF2-40B4-BE49-F238E27FC236}">
                    <a16:creationId xmlns:a16="http://schemas.microsoft.com/office/drawing/2014/main" id="{C10C8C7F-1C64-6148-8B99-BE9EB5CD9E64}"/>
                  </a:ext>
                </a:extLst>
              </p:cNvPr>
              <p:cNvSpPr txBox="1">
                <a:spLocks noRot="1" noChangeAspect="1" noMove="1" noResize="1" noEditPoints="1" noAdjustHandles="1" noChangeArrowheads="1" noChangeShapeType="1" noTextEdit="1"/>
              </p:cNvSpPr>
              <p:nvPr/>
            </p:nvSpPr>
            <p:spPr>
              <a:xfrm>
                <a:off x="1536699" y="3090069"/>
                <a:ext cx="2768601" cy="1947456"/>
              </a:xfrm>
              <a:prstGeom prst="rect">
                <a:avLst/>
              </a:prstGeom>
              <a:blipFill>
                <a:blip r:embed="rId3"/>
                <a:stretch>
                  <a:fillRect l="-1376" t="-3922" r="-2752"/>
                </a:stretch>
              </a:blipFill>
            </p:spPr>
            <p:txBody>
              <a:bodyPr/>
              <a:lstStyle/>
              <a:p>
                <a:r>
                  <a:rPr lang="en-US">
                    <a:noFill/>
                  </a:rPr>
                  <a:t> </a:t>
                </a:r>
              </a:p>
            </p:txBody>
          </p:sp>
        </mc:Fallback>
      </mc:AlternateContent>
      <p:grpSp>
        <p:nvGrpSpPr>
          <p:cNvPr id="13" name="Group 12">
            <a:extLst>
              <a:ext uri="{FF2B5EF4-FFF2-40B4-BE49-F238E27FC236}">
                <a16:creationId xmlns:a16="http://schemas.microsoft.com/office/drawing/2014/main" id="{49415032-D3E7-6742-A983-036AC20BE895}"/>
              </a:ext>
            </a:extLst>
          </p:cNvPr>
          <p:cNvGrpSpPr/>
          <p:nvPr/>
        </p:nvGrpSpPr>
        <p:grpSpPr>
          <a:xfrm>
            <a:off x="4372532" y="2858837"/>
            <a:ext cx="3952318" cy="3202309"/>
            <a:chOff x="4563032" y="2925097"/>
            <a:chExt cx="3952318" cy="3202309"/>
          </a:xfrm>
        </p:grpSpPr>
        <p:pic>
          <p:nvPicPr>
            <p:cNvPr id="14" name="Picture 13">
              <a:extLst>
                <a:ext uri="{FF2B5EF4-FFF2-40B4-BE49-F238E27FC236}">
                  <a16:creationId xmlns:a16="http://schemas.microsoft.com/office/drawing/2014/main" id="{27E8794D-0111-1042-AA2D-BF2693ED7983}"/>
                </a:ext>
              </a:extLst>
            </p:cNvPr>
            <p:cNvPicPr>
              <a:picLocks noChangeAspect="1"/>
            </p:cNvPicPr>
            <p:nvPr/>
          </p:nvPicPr>
          <p:blipFill rotWithShape="1">
            <a:blip r:embed="rId4"/>
            <a:srcRect l="42106" t="6045" r="-1328"/>
            <a:stretch/>
          </p:blipFill>
          <p:spPr>
            <a:xfrm>
              <a:off x="4563032" y="2925097"/>
              <a:ext cx="3952318" cy="3126443"/>
            </a:xfrm>
            <a:prstGeom prst="rect">
              <a:avLst/>
            </a:prstGeom>
          </p:spPr>
        </p:pic>
        <p:sp>
          <p:nvSpPr>
            <p:cNvPr id="15" name="TextBox 14">
              <a:extLst>
                <a:ext uri="{FF2B5EF4-FFF2-40B4-BE49-F238E27FC236}">
                  <a16:creationId xmlns:a16="http://schemas.microsoft.com/office/drawing/2014/main" id="{CDE165DE-585C-5E4E-A86C-D0C788CBD766}"/>
                </a:ext>
              </a:extLst>
            </p:cNvPr>
            <p:cNvSpPr txBox="1"/>
            <p:nvPr/>
          </p:nvSpPr>
          <p:spPr>
            <a:xfrm>
              <a:off x="5608315" y="5850407"/>
              <a:ext cx="881523" cy="276999"/>
            </a:xfrm>
            <a:prstGeom prst="rect">
              <a:avLst/>
            </a:prstGeom>
            <a:noFill/>
          </p:spPr>
          <p:txBody>
            <a:bodyPr wrap="none" rtlCol="0">
              <a:spAutoFit/>
            </a:bodyPr>
            <a:lstStyle/>
            <a:p>
              <a:r>
                <a:rPr lang="en-US" sz="1200" dirty="0"/>
                <a:t>Figure 3.3b</a:t>
              </a:r>
            </a:p>
          </p:txBody>
        </p:sp>
      </p:grpSp>
    </p:spTree>
    <p:extLst>
      <p:ext uri="{BB962C8B-B14F-4D97-AF65-F5344CB8AC3E}">
        <p14:creationId xmlns:p14="http://schemas.microsoft.com/office/powerpoint/2010/main" val="4150170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Budget Constraint</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02296"/>
                <a:ext cx="7886700" cy="4611066"/>
              </a:xfrm>
            </p:spPr>
            <p:txBody>
              <a:bodyPr>
                <a:normAutofit/>
              </a:bodyPr>
              <a:lstStyle/>
              <a:p>
                <a:pPr algn="just">
                  <a:spcAft>
                    <a:spcPts val="500"/>
                  </a:spcAft>
                </a:pPr>
                <a:r>
                  <a:rPr lang="en-US" sz="2400" i="1" dirty="0">
                    <a:solidFill>
                      <a:srgbClr val="0070C0"/>
                    </a:solidFill>
                  </a:rPr>
                  <a:t>Changes in prices </a:t>
                </a:r>
                <a:r>
                  <a:rPr lang="en-US" sz="2400" dirty="0"/>
                  <a:t>(cont.):</a:t>
                </a:r>
              </a:p>
              <a:p>
                <a:pPr lvl="1">
                  <a:spcAft>
                    <a:spcPts val="500"/>
                  </a:spcAft>
                </a:pPr>
                <a:r>
                  <a:rPr lang="en-US" sz="2200" dirty="0"/>
                  <a:t>A similar argument applies if the price of good </a:t>
                </a:r>
                <a14:m>
                  <m:oMath xmlns:m="http://schemas.openxmlformats.org/officeDocument/2006/math">
                    <m:r>
                      <a:rPr lang="en-US" sz="2200" i="1" dirty="0">
                        <a:latin typeface="Cambria Math" panose="02040503050406030204" pitchFamily="18" charset="0"/>
                      </a:rPr>
                      <m:t>𝑦</m:t>
                    </m:r>
                  </m:oMath>
                </a14:m>
                <a:r>
                  <a:rPr lang="en-US" sz="2200" dirty="0"/>
                  <a:t>,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oMath>
                </a14:m>
                <a:r>
                  <a:rPr lang="en-US" sz="2200" dirty="0"/>
                  <a:t>, increases. </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02296"/>
                <a:ext cx="7886700" cy="4611066"/>
              </a:xfrm>
              <a:blipFill>
                <a:blip r:embed="rId2"/>
                <a:stretch>
                  <a:fillRect l="-965" t="-1648"/>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14</a:t>
            </a:fld>
            <a:endParaRPr lang="en-US"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10C8C7F-1C64-6148-8B99-BE9EB5CD9E64}"/>
                  </a:ext>
                </a:extLst>
              </p:cNvPr>
              <p:cNvSpPr txBox="1"/>
              <p:nvPr/>
            </p:nvSpPr>
            <p:spPr>
              <a:xfrm>
                <a:off x="1536699" y="3196085"/>
                <a:ext cx="2768601" cy="945067"/>
              </a:xfrm>
              <a:prstGeom prst="rect">
                <a:avLst/>
              </a:prstGeom>
              <a:noFill/>
            </p:spPr>
            <p:txBody>
              <a:bodyPr wrap="square" rtlCol="0">
                <a:spAutoFit/>
              </a:bodyPr>
              <a:lstStyle/>
              <a:p>
                <a:pPr marL="342900" indent="-342900">
                  <a:lnSpc>
                    <a:spcPct val="90000"/>
                  </a:lnSpc>
                  <a:spcBef>
                    <a:spcPts val="500"/>
                  </a:spcBef>
                  <a:spcAft>
                    <a:spcPts val="500"/>
                  </a:spcAft>
                  <a:buFont typeface="Arial" panose="020B0604020202020204" pitchFamily="34" charset="0"/>
                  <a:buChar char="•"/>
                </a:pPr>
                <a:r>
                  <a:rPr lang="en-US" sz="2000" dirty="0"/>
                  <a:t>A decrease in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𝑦</m:t>
                        </m:r>
                      </m:sub>
                    </m:sSub>
                  </m:oMath>
                </a14:m>
                <a:r>
                  <a:rPr lang="en-US" sz="2000" dirty="0"/>
                  <a:t> moves the vertical intercept up.</a:t>
                </a:r>
              </a:p>
            </p:txBody>
          </p:sp>
        </mc:Choice>
        <mc:Fallback xmlns="">
          <p:sp>
            <p:nvSpPr>
              <p:cNvPr id="10" name="TextBox 9">
                <a:extLst>
                  <a:ext uri="{FF2B5EF4-FFF2-40B4-BE49-F238E27FC236}">
                    <a16:creationId xmlns:a16="http://schemas.microsoft.com/office/drawing/2014/main" id="{C10C8C7F-1C64-6148-8B99-BE9EB5CD9E64}"/>
                  </a:ext>
                </a:extLst>
              </p:cNvPr>
              <p:cNvSpPr txBox="1">
                <a:spLocks noRot="1" noChangeAspect="1" noMove="1" noResize="1" noEditPoints="1" noAdjustHandles="1" noChangeArrowheads="1" noChangeShapeType="1" noTextEdit="1"/>
              </p:cNvSpPr>
              <p:nvPr/>
            </p:nvSpPr>
            <p:spPr>
              <a:xfrm>
                <a:off x="1536699" y="3196085"/>
                <a:ext cx="2768601" cy="945067"/>
              </a:xfrm>
              <a:prstGeom prst="rect">
                <a:avLst/>
              </a:prstGeom>
              <a:blipFill>
                <a:blip r:embed="rId3"/>
                <a:stretch>
                  <a:fillRect l="-1376" t="-5405" b="-10811"/>
                </a:stretch>
              </a:blipFill>
            </p:spPr>
            <p:txBody>
              <a:bodyPr/>
              <a:lstStyle/>
              <a:p>
                <a:r>
                  <a:rPr lang="en-US">
                    <a:noFill/>
                  </a:rPr>
                  <a:t> </a:t>
                </a:r>
              </a:p>
            </p:txBody>
          </p:sp>
        </mc:Fallback>
      </mc:AlternateContent>
      <p:grpSp>
        <p:nvGrpSpPr>
          <p:cNvPr id="9" name="Group 8">
            <a:extLst>
              <a:ext uri="{FF2B5EF4-FFF2-40B4-BE49-F238E27FC236}">
                <a16:creationId xmlns:a16="http://schemas.microsoft.com/office/drawing/2014/main" id="{02EB4006-B72B-3C40-A82A-EE8F5209E472}"/>
              </a:ext>
            </a:extLst>
          </p:cNvPr>
          <p:cNvGrpSpPr/>
          <p:nvPr/>
        </p:nvGrpSpPr>
        <p:grpSpPr>
          <a:xfrm>
            <a:off x="4372532" y="2858837"/>
            <a:ext cx="3952318" cy="3202309"/>
            <a:chOff x="4563032" y="2925097"/>
            <a:chExt cx="3952318" cy="3202309"/>
          </a:xfrm>
        </p:grpSpPr>
        <p:pic>
          <p:nvPicPr>
            <p:cNvPr id="7" name="Picture 6">
              <a:extLst>
                <a:ext uri="{FF2B5EF4-FFF2-40B4-BE49-F238E27FC236}">
                  <a16:creationId xmlns:a16="http://schemas.microsoft.com/office/drawing/2014/main" id="{3FC34F15-562B-0848-B743-EF12F7D61012}"/>
                </a:ext>
              </a:extLst>
            </p:cNvPr>
            <p:cNvPicPr>
              <a:picLocks noChangeAspect="1"/>
            </p:cNvPicPr>
            <p:nvPr/>
          </p:nvPicPr>
          <p:blipFill rotWithShape="1">
            <a:blip r:embed="rId4"/>
            <a:srcRect l="42106" t="6045" r="-1328"/>
            <a:stretch/>
          </p:blipFill>
          <p:spPr>
            <a:xfrm>
              <a:off x="4563032" y="2925097"/>
              <a:ext cx="3952318" cy="3126443"/>
            </a:xfrm>
            <a:prstGeom prst="rect">
              <a:avLst/>
            </a:prstGeom>
          </p:spPr>
        </p:pic>
        <p:sp>
          <p:nvSpPr>
            <p:cNvPr id="11" name="TextBox 10">
              <a:extLst>
                <a:ext uri="{FF2B5EF4-FFF2-40B4-BE49-F238E27FC236}">
                  <a16:creationId xmlns:a16="http://schemas.microsoft.com/office/drawing/2014/main" id="{6CA4CAAD-240C-0241-8E2E-18C0B6857D81}"/>
                </a:ext>
              </a:extLst>
            </p:cNvPr>
            <p:cNvSpPr txBox="1"/>
            <p:nvPr/>
          </p:nvSpPr>
          <p:spPr>
            <a:xfrm>
              <a:off x="5608315" y="5850407"/>
              <a:ext cx="881523" cy="276999"/>
            </a:xfrm>
            <a:prstGeom prst="rect">
              <a:avLst/>
            </a:prstGeom>
            <a:noFill/>
          </p:spPr>
          <p:txBody>
            <a:bodyPr wrap="none" rtlCol="0">
              <a:spAutoFit/>
            </a:bodyPr>
            <a:lstStyle/>
            <a:p>
              <a:r>
                <a:rPr lang="en-US" sz="1200" dirty="0"/>
                <a:t>Figure 3.3b</a:t>
              </a:r>
            </a:p>
          </p:txBody>
        </p:sp>
      </p:grpSp>
    </p:spTree>
    <p:extLst>
      <p:ext uri="{BB962C8B-B14F-4D97-AF65-F5344CB8AC3E}">
        <p14:creationId xmlns:p14="http://schemas.microsoft.com/office/powerpoint/2010/main" val="1864424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685331" y="0"/>
            <a:ext cx="7773338" cy="1596177"/>
          </a:xfrm>
        </p:spPr>
        <p:txBody>
          <a:bodyPr/>
          <a:lstStyle/>
          <a:p>
            <a:pPr algn="ctr"/>
            <a:r>
              <a:rPr lang="en-US" dirty="0">
                <a:solidFill>
                  <a:srgbClr val="0070C0"/>
                </a:solidFill>
              </a:rPr>
              <a:t>Budget Constraint</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272339"/>
                <a:ext cx="7886700" cy="4611066"/>
              </a:xfrm>
            </p:spPr>
            <p:txBody>
              <a:bodyPr>
                <a:normAutofit fontScale="92500" lnSpcReduction="10000"/>
              </a:bodyPr>
              <a:lstStyle/>
              <a:p>
                <a:pPr algn="just">
                  <a:spcAft>
                    <a:spcPts val="500"/>
                  </a:spcAft>
                </a:pPr>
                <a:r>
                  <a:rPr lang="en-US" sz="2400" i="1" dirty="0"/>
                  <a:t>Query: </a:t>
                </a:r>
              </a:p>
              <a:p>
                <a:pPr marL="0" indent="0" algn="ctr">
                  <a:spcAft>
                    <a:spcPts val="500"/>
                  </a:spcAft>
                  <a:buNone/>
                </a:pPr>
                <a:r>
                  <a:rPr lang="en-US" sz="2200" i="1" dirty="0"/>
                  <a:t>What would happen if both income and the price of all goods were doubled?</a:t>
                </a:r>
              </a:p>
              <a:p>
                <a:pPr lvl="1">
                  <a:spcAft>
                    <a:spcPts val="500"/>
                  </a:spcAft>
                </a:pPr>
                <a:r>
                  <a:rPr lang="en-US" sz="2200" dirty="0"/>
                  <a:t>The budget line is unaffected!</a:t>
                </a:r>
              </a:p>
              <a:p>
                <a:pPr lvl="2">
                  <a:spcBef>
                    <a:spcPts val="0"/>
                  </a:spcBef>
                  <a:spcAft>
                    <a:spcPts val="500"/>
                  </a:spcAft>
                </a:pPr>
                <a:r>
                  <a:rPr lang="en-US" dirty="0"/>
                  <a:t>The vertical intercept of the budget line would become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𝐼</m:t>
                        </m:r>
                      </m:num>
                      <m:den>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𝑦</m:t>
                            </m:r>
                          </m:sub>
                        </m:sSub>
                      </m:den>
                    </m:f>
                  </m:oMath>
                </a14:m>
                <a:r>
                  <a:rPr lang="en-US" dirty="0"/>
                  <a:t>, which simplifies to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𝐼</m:t>
                        </m:r>
                      </m:num>
                      <m:den>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𝑦</m:t>
                            </m:r>
                          </m:sub>
                        </m:sSub>
                      </m:den>
                    </m:f>
                  </m:oMath>
                </a14:m>
                <a:r>
                  <a:rPr lang="en-US" dirty="0"/>
                  <a:t> </a:t>
                </a:r>
                <a:r>
                  <a:rPr lang="en-US" dirty="0">
                    <a:sym typeface="Wingdings" pitchFamily="2" charset="2"/>
                  </a:rPr>
                  <a:t> no change in its position.</a:t>
                </a:r>
              </a:p>
              <a:p>
                <a:pPr lvl="2">
                  <a:spcBef>
                    <a:spcPts val="0"/>
                  </a:spcBef>
                  <a:spcAft>
                    <a:spcPts val="500"/>
                  </a:spcAft>
                </a:pPr>
                <a:r>
                  <a:rPr lang="en-US" dirty="0">
                    <a:sym typeface="Wingdings" pitchFamily="2" charset="2"/>
                  </a:rPr>
                  <a:t>The horizontal intercept is now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𝐼</m:t>
                        </m:r>
                      </m:num>
                      <m:den>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b="0" i="1" smtClean="0">
                                <a:latin typeface="Cambria Math" panose="02040503050406030204" pitchFamily="18" charset="0"/>
                              </a:rPr>
                              <m:t>𝑥</m:t>
                            </m:r>
                          </m:sub>
                        </m:sSub>
                      </m:den>
                    </m:f>
                  </m:oMath>
                </a14:m>
                <a:r>
                  <a:rPr lang="en-US" dirty="0">
                    <a:sym typeface="Wingdings" pitchFamily="2" charset="2"/>
                  </a:rPr>
                  <a:t>, reducing to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𝐼</m:t>
                        </m:r>
                      </m:num>
                      <m:den>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b="0" i="1" smtClean="0">
                                <a:latin typeface="Cambria Math" panose="02040503050406030204" pitchFamily="18" charset="0"/>
                              </a:rPr>
                              <m:t>𝑥</m:t>
                            </m:r>
                          </m:sub>
                        </m:sSub>
                      </m:den>
                    </m:f>
                  </m:oMath>
                </a14:m>
                <a:r>
                  <a:rPr lang="en-US" dirty="0">
                    <a:sym typeface="Wingdings" pitchFamily="2" charset="2"/>
                  </a:rPr>
                  <a:t>.</a:t>
                </a:r>
              </a:p>
              <a:p>
                <a:pPr lvl="2">
                  <a:spcBef>
                    <a:spcPts val="0"/>
                  </a:spcBef>
                  <a:spcAft>
                    <a:spcPts val="500"/>
                  </a:spcAft>
                </a:pPr>
                <a:r>
                  <a:rPr lang="en-US" dirty="0">
                    <a:sym typeface="Wingdings" pitchFamily="2" charset="2"/>
                  </a:rPr>
                  <a:t>And the slope does not change either, </a:t>
                </a:r>
                <a14:m>
                  <m:oMath xmlns:m="http://schemas.openxmlformats.org/officeDocument/2006/math">
                    <m:r>
                      <a:rPr lang="en-US" b="0" i="1" dirty="0" smtClean="0">
                        <a:latin typeface="Cambria Math" panose="02040503050406030204" pitchFamily="18" charset="0"/>
                        <a:sym typeface="Wingdings" pitchFamily="2" charset="2"/>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𝑥</m:t>
                            </m:r>
                          </m:sub>
                        </m:sSub>
                      </m:num>
                      <m:den>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b="0" i="1" smtClean="0">
                                <a:latin typeface="Cambria Math" panose="02040503050406030204" pitchFamily="18" charset="0"/>
                              </a:rPr>
                              <m:t>𝑦</m:t>
                            </m:r>
                          </m:sub>
                        </m:sSub>
                      </m:den>
                    </m:f>
                    <m:r>
                      <a:rPr lang="en-US" b="0" i="1" smtClean="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𝑥</m:t>
                            </m:r>
                          </m:sub>
                        </m:sSub>
                      </m:num>
                      <m:den>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𝑦</m:t>
                            </m:r>
                          </m:sub>
                        </m:sSub>
                      </m:den>
                    </m:f>
                  </m:oMath>
                </a14:m>
                <a:r>
                  <a:rPr lang="en-US" dirty="0"/>
                  <a:t>.</a:t>
                </a:r>
              </a:p>
              <a:p>
                <a:pPr marL="685800" lvl="2" indent="0">
                  <a:spcAft>
                    <a:spcPts val="500"/>
                  </a:spcAft>
                  <a:buNone/>
                </a:pPr>
                <a:r>
                  <a:rPr lang="en-US" sz="2200" dirty="0"/>
                  <a:t>This argument applies to any common increase (decrease) in all prices and income.</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272339"/>
                <a:ext cx="7886700" cy="4611066"/>
              </a:xfrm>
              <a:blipFill>
                <a:blip r:embed="rId2"/>
                <a:stretch>
                  <a:fillRect l="-850" t="-661"/>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463389" y="6455886"/>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15</a:t>
            </a:fld>
            <a:endParaRPr lang="en-US" dirty="0"/>
          </a:p>
        </p:txBody>
      </p:sp>
    </p:spTree>
    <p:extLst>
      <p:ext uri="{BB962C8B-B14F-4D97-AF65-F5344CB8AC3E}">
        <p14:creationId xmlns:p14="http://schemas.microsoft.com/office/powerpoint/2010/main" val="3485605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C2ABA-BF0B-8E41-A314-C2F2C156C52F}"/>
              </a:ext>
            </a:extLst>
          </p:cNvPr>
          <p:cNvSpPr>
            <a:spLocks noGrp="1"/>
          </p:cNvSpPr>
          <p:nvPr>
            <p:ph type="title"/>
          </p:nvPr>
        </p:nvSpPr>
        <p:spPr>
          <a:xfrm>
            <a:off x="0" y="2564988"/>
            <a:ext cx="9144000" cy="1325563"/>
          </a:xfrm>
        </p:spPr>
        <p:txBody>
          <a:bodyPr/>
          <a:lstStyle/>
          <a:p>
            <a:pPr algn="ctr"/>
            <a:r>
              <a:rPr lang="en-US" b="1" dirty="0">
                <a:solidFill>
                  <a:srgbClr val="0070C0"/>
                </a:solidFill>
              </a:rPr>
              <a:t>Utility Maximization Problem</a:t>
            </a:r>
          </a:p>
        </p:txBody>
      </p:sp>
      <p:sp>
        <p:nvSpPr>
          <p:cNvPr id="5" name="Footer Placeholder 4">
            <a:extLst>
              <a:ext uri="{FF2B5EF4-FFF2-40B4-BE49-F238E27FC236}">
                <a16:creationId xmlns:a16="http://schemas.microsoft.com/office/drawing/2014/main" id="{877EDB44-A407-9A4F-BD15-CFF8EA06D6BB}"/>
              </a:ext>
            </a:extLst>
          </p:cNvPr>
          <p:cNvSpPr>
            <a:spLocks noGrp="1"/>
          </p:cNvSpPr>
          <p:nvPr>
            <p:ph type="ftr" sz="quarter" idx="11"/>
          </p:nvPr>
        </p:nvSpPr>
        <p:spPr>
          <a:xfrm>
            <a:off x="241447" y="6389303"/>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5B2F38AE-8E9C-4C41-A5E4-4BD25EE92525}"/>
              </a:ext>
            </a:extLst>
          </p:cNvPr>
          <p:cNvSpPr>
            <a:spLocks noGrp="1"/>
          </p:cNvSpPr>
          <p:nvPr>
            <p:ph type="sldNum" sz="quarter" idx="12"/>
          </p:nvPr>
        </p:nvSpPr>
        <p:spPr/>
        <p:txBody>
          <a:bodyPr/>
          <a:lstStyle/>
          <a:p>
            <a:fld id="{2A17F1C3-D8CF-D841-A262-BC1128EB65E3}" type="slidenum">
              <a:rPr lang="en-US" smtClean="0"/>
              <a:t>16</a:t>
            </a:fld>
            <a:endParaRPr lang="en-US"/>
          </a:p>
        </p:txBody>
      </p:sp>
    </p:spTree>
    <p:extLst>
      <p:ext uri="{BB962C8B-B14F-4D97-AF65-F5344CB8AC3E}">
        <p14:creationId xmlns:p14="http://schemas.microsoft.com/office/powerpoint/2010/main" val="21989358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628650" y="21900"/>
            <a:ext cx="7773338" cy="1596177"/>
          </a:xfrm>
        </p:spPr>
        <p:txBody>
          <a:bodyPr/>
          <a:lstStyle/>
          <a:p>
            <a:pPr algn="ctr"/>
            <a:r>
              <a:rPr lang="en-US" dirty="0">
                <a:solidFill>
                  <a:srgbClr val="0070C0"/>
                </a:solidFill>
              </a:rPr>
              <a:t>Utility Maximization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85330" y="1216026"/>
                <a:ext cx="7886700" cy="4667250"/>
              </a:xfrm>
            </p:spPr>
            <p:txBody>
              <a:bodyPr>
                <a:normAutofit fontScale="92500"/>
              </a:bodyPr>
              <a:lstStyle/>
              <a:p>
                <a:pPr>
                  <a:lnSpc>
                    <a:spcPct val="100000"/>
                  </a:lnSpc>
                  <a:spcAft>
                    <a:spcPts val="500"/>
                  </a:spcAft>
                </a:pPr>
                <a:r>
                  <a:rPr lang="en-US" sz="2400" dirty="0"/>
                  <a:t>The process by which the consumer chooses utility-maximizing bundles, that are bundles that maximize her utility among all of those she can afford.</a:t>
                </a:r>
              </a:p>
              <a:p>
                <a:pPr algn="just">
                  <a:lnSpc>
                    <a:spcPct val="100000"/>
                  </a:lnSpc>
                  <a:spcAft>
                    <a:spcPts val="500"/>
                  </a:spcAft>
                </a:pPr>
                <a:endParaRPr lang="en-US" sz="2200" dirty="0"/>
              </a:p>
              <a:p>
                <a:pPr marL="0" indent="0" algn="just">
                  <a:lnSpc>
                    <a:spcPct val="100000"/>
                  </a:lnSpc>
                  <a:spcAft>
                    <a:spcPts val="500"/>
                  </a:spcAft>
                  <a:buNone/>
                </a:pPr>
                <a:endParaRPr lang="en-US" sz="2200" dirty="0"/>
              </a:p>
              <a:p>
                <a:pPr algn="just">
                  <a:lnSpc>
                    <a:spcPct val="100000"/>
                  </a:lnSpc>
                  <a:spcAft>
                    <a:spcPts val="500"/>
                  </a:spcAft>
                </a:pPr>
                <a:endParaRPr lang="en-US" sz="2200" dirty="0"/>
              </a:p>
              <a:p>
                <a:pPr marL="0" indent="0" algn="just">
                  <a:lnSpc>
                    <a:spcPct val="100000"/>
                  </a:lnSpc>
                  <a:spcAft>
                    <a:spcPts val="500"/>
                  </a:spcAft>
                  <a:buNone/>
                </a:pPr>
                <a:endParaRPr lang="en-US" sz="2200" dirty="0"/>
              </a:p>
              <a:p>
                <a:pPr algn="just">
                  <a:lnSpc>
                    <a:spcPct val="100000"/>
                  </a:lnSpc>
                  <a:spcAft>
                    <a:spcPts val="500"/>
                  </a:spcAft>
                </a:pPr>
                <a:endParaRPr lang="en-US" sz="2200" dirty="0"/>
              </a:p>
              <a:p>
                <a:pPr>
                  <a:lnSpc>
                    <a:spcPct val="100000"/>
                  </a:lnSpc>
                  <a:spcBef>
                    <a:spcPts val="2500"/>
                  </a:spcBef>
                  <a:spcAft>
                    <a:spcPts val="500"/>
                  </a:spcAft>
                </a:pPr>
                <a:r>
                  <a:rPr lang="en-US" sz="2400" dirty="0"/>
                  <a:t>Let’s test if points </a:t>
                </a:r>
                <a14:m>
                  <m:oMath xmlns:m="http://schemas.openxmlformats.org/officeDocument/2006/math">
                    <m:r>
                      <a:rPr lang="en-US" sz="2400" i="1" dirty="0" smtClean="0">
                        <a:latin typeface="Cambria Math" panose="02040503050406030204" pitchFamily="18" charset="0"/>
                      </a:rPr>
                      <m:t>𝐴</m:t>
                    </m:r>
                    <m:r>
                      <a:rPr lang="en-US" sz="2400" i="1" dirty="0" smtClean="0">
                        <a:latin typeface="Cambria Math" panose="02040503050406030204" pitchFamily="18" charset="0"/>
                      </a:rPr>
                      <m:t>−</m:t>
                    </m:r>
                    <m:r>
                      <a:rPr lang="en-US" sz="2400" i="1" dirty="0" smtClean="0">
                        <a:latin typeface="Cambria Math" panose="02040503050406030204" pitchFamily="18" charset="0"/>
                      </a:rPr>
                      <m:t>𝐷</m:t>
                    </m:r>
                  </m:oMath>
                </a14:m>
                <a:r>
                  <a:rPr lang="en-US" sz="2400" dirty="0"/>
                  <a:t> are utility-maximizing for the consumer.</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85330" y="1216026"/>
                <a:ext cx="7886700" cy="4667250"/>
              </a:xfrm>
              <a:blipFill>
                <a:blip r:embed="rId2"/>
                <a:stretch>
                  <a:fillRect l="-850" t="-783" b="-1828"/>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356857" y="6492875"/>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17</a:t>
            </a:fld>
            <a:endParaRPr lang="en-US" dirty="0"/>
          </a:p>
        </p:txBody>
      </p:sp>
      <p:grpSp>
        <p:nvGrpSpPr>
          <p:cNvPr id="3" name="Group 2">
            <a:extLst>
              <a:ext uri="{FF2B5EF4-FFF2-40B4-BE49-F238E27FC236}">
                <a16:creationId xmlns:a16="http://schemas.microsoft.com/office/drawing/2014/main" id="{915BEACF-E1D7-5D4D-9748-D5D2266F654F}"/>
              </a:ext>
            </a:extLst>
          </p:cNvPr>
          <p:cNvGrpSpPr/>
          <p:nvPr/>
        </p:nvGrpSpPr>
        <p:grpSpPr>
          <a:xfrm>
            <a:off x="3305590" y="2456849"/>
            <a:ext cx="2736020" cy="2587654"/>
            <a:chOff x="3203990" y="3016150"/>
            <a:chExt cx="2736020" cy="2587654"/>
          </a:xfrm>
        </p:grpSpPr>
        <p:pic>
          <p:nvPicPr>
            <p:cNvPr id="6" name="Picture 5">
              <a:extLst>
                <a:ext uri="{FF2B5EF4-FFF2-40B4-BE49-F238E27FC236}">
                  <a16:creationId xmlns:a16="http://schemas.microsoft.com/office/drawing/2014/main" id="{4501F7E3-0EC5-6247-8F05-B2B0F834FDF5}"/>
                </a:ext>
              </a:extLst>
            </p:cNvPr>
            <p:cNvPicPr>
              <a:picLocks noChangeAspect="1"/>
            </p:cNvPicPr>
            <p:nvPr/>
          </p:nvPicPr>
          <p:blipFill>
            <a:blip r:embed="rId3"/>
            <a:stretch>
              <a:fillRect/>
            </a:stretch>
          </p:blipFill>
          <p:spPr>
            <a:xfrm>
              <a:off x="3203990" y="3016150"/>
              <a:ext cx="2736020" cy="2394017"/>
            </a:xfrm>
            <a:prstGeom prst="rect">
              <a:avLst/>
            </a:prstGeom>
          </p:spPr>
        </p:pic>
        <p:sp>
          <p:nvSpPr>
            <p:cNvPr id="7" name="TextBox 6">
              <a:extLst>
                <a:ext uri="{FF2B5EF4-FFF2-40B4-BE49-F238E27FC236}">
                  <a16:creationId xmlns:a16="http://schemas.microsoft.com/office/drawing/2014/main" id="{46FCF0D0-84A2-824C-8B3C-D48CB631086E}"/>
                </a:ext>
              </a:extLst>
            </p:cNvPr>
            <p:cNvSpPr txBox="1"/>
            <p:nvPr/>
          </p:nvSpPr>
          <p:spPr>
            <a:xfrm>
              <a:off x="3347715" y="5326805"/>
              <a:ext cx="801373" cy="276999"/>
            </a:xfrm>
            <a:prstGeom prst="rect">
              <a:avLst/>
            </a:prstGeom>
            <a:noFill/>
          </p:spPr>
          <p:txBody>
            <a:bodyPr wrap="none" rtlCol="0">
              <a:spAutoFit/>
            </a:bodyPr>
            <a:lstStyle/>
            <a:p>
              <a:r>
                <a:rPr lang="en-US" sz="1200" dirty="0"/>
                <a:t>Figure 3.4</a:t>
              </a:r>
            </a:p>
          </p:txBody>
        </p:sp>
      </p:grpSp>
    </p:spTree>
    <p:extLst>
      <p:ext uri="{BB962C8B-B14F-4D97-AF65-F5344CB8AC3E}">
        <p14:creationId xmlns:p14="http://schemas.microsoft.com/office/powerpoint/2010/main" val="2519247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685332" y="0"/>
            <a:ext cx="7773338" cy="1596177"/>
          </a:xfrm>
        </p:spPr>
        <p:txBody>
          <a:bodyPr/>
          <a:lstStyle/>
          <a:p>
            <a:pPr algn="ctr"/>
            <a:r>
              <a:rPr lang="en-US" dirty="0">
                <a:solidFill>
                  <a:srgbClr val="0070C0"/>
                </a:solidFill>
              </a:rPr>
              <a:t>Utility Maximization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554521" y="1358251"/>
                <a:ext cx="3943350" cy="4530727"/>
              </a:xfrm>
            </p:spPr>
            <p:txBody>
              <a:bodyPr>
                <a:noAutofit/>
              </a:bodyPr>
              <a:lstStyle/>
              <a:p>
                <a:pPr>
                  <a:lnSpc>
                    <a:spcPct val="100000"/>
                  </a:lnSpc>
                  <a:spcBef>
                    <a:spcPts val="500"/>
                  </a:spcBef>
                  <a:spcAft>
                    <a:spcPts val="500"/>
                  </a:spcAft>
                </a:pPr>
                <a:r>
                  <a:rPr lang="en-US" sz="2000" dirty="0"/>
                  <a:t>Bundles </a:t>
                </a:r>
                <a14:m>
                  <m:oMath xmlns:m="http://schemas.openxmlformats.org/officeDocument/2006/math">
                    <m:r>
                      <a:rPr lang="en-US" sz="2000" i="1" dirty="0" smtClean="0">
                        <a:latin typeface="Cambria Math" panose="02040503050406030204" pitchFamily="18" charset="0"/>
                      </a:rPr>
                      <m:t>𝐶</m:t>
                    </m:r>
                  </m:oMath>
                </a14:m>
                <a:r>
                  <a:rPr lang="en-US" sz="2000" dirty="0"/>
                  <a:t> and </a:t>
                </a:r>
                <a14:m>
                  <m:oMath xmlns:m="http://schemas.openxmlformats.org/officeDocument/2006/math">
                    <m:r>
                      <a:rPr lang="en-US" sz="2000" i="1" dirty="0" smtClean="0">
                        <a:latin typeface="Cambria Math" panose="02040503050406030204" pitchFamily="18" charset="0"/>
                      </a:rPr>
                      <m:t>𝐵</m:t>
                    </m:r>
                  </m:oMath>
                </a14:m>
                <a:r>
                  <a:rPr lang="en-US" sz="2000" dirty="0"/>
                  <a:t> cannot be optimal. She reaches </a:t>
                </a:r>
                <a14:m>
                  <m:oMath xmlns:m="http://schemas.openxmlformats.org/officeDocument/2006/math">
                    <m:sSub>
                      <m:sSubPr>
                        <m:ctrlPr>
                          <a:rPr lang="en-US" sz="2000" i="1" dirty="0" smtClean="0">
                            <a:latin typeface="Cambria Math" panose="02040503050406030204" pitchFamily="18" charset="0"/>
                          </a:rPr>
                        </m:ctrlPr>
                      </m:sSubPr>
                      <m:e>
                        <m:r>
                          <a:rPr lang="en-US" sz="2000" b="0" i="1" dirty="0" smtClean="0">
                            <a:latin typeface="Cambria Math" panose="02040503050406030204" pitchFamily="18" charset="0"/>
                          </a:rPr>
                          <m:t>𝑢</m:t>
                        </m:r>
                      </m:e>
                      <m:sub>
                        <m:r>
                          <a:rPr lang="en-US" sz="2000" b="0" i="1" dirty="0" smtClean="0">
                            <a:latin typeface="Cambria Math" panose="02040503050406030204" pitchFamily="18" charset="0"/>
                          </a:rPr>
                          <m:t>1</m:t>
                        </m:r>
                      </m:sub>
                    </m:sSub>
                  </m:oMath>
                </a14:m>
                <a:r>
                  <a:rPr lang="en-US" sz="2000" dirty="0"/>
                  <a:t> spending all her income,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𝑥</m:t>
                        </m:r>
                      </m:sub>
                    </m:sSub>
                    <m:r>
                      <a:rPr lang="en-US" sz="2000" b="0" i="1" smtClean="0">
                        <a:latin typeface="Cambria Math" panose="02040503050406030204" pitchFamily="18" charset="0"/>
                      </a:rPr>
                      <m:t>𝑠</m:t>
                    </m:r>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𝑦</m:t>
                        </m:r>
                      </m:sub>
                    </m:sSub>
                    <m:r>
                      <a:rPr lang="en-US" sz="2000" b="0" i="1" smtClean="0">
                        <a:latin typeface="Cambria Math" panose="02040503050406030204" pitchFamily="18" charset="0"/>
                      </a:rPr>
                      <m:t>=</m:t>
                    </m:r>
                    <m:r>
                      <a:rPr lang="en-US" sz="2000" b="0" i="1" smtClean="0">
                        <a:latin typeface="Cambria Math" panose="02040503050406030204" pitchFamily="18" charset="0"/>
                      </a:rPr>
                      <m:t>𝐼</m:t>
                    </m:r>
                  </m:oMath>
                </a14:m>
                <a:r>
                  <a:rPr lang="en-US" sz="2000" dirty="0"/>
                  <a:t>. But at bundle </a:t>
                </a:r>
                <a14:m>
                  <m:oMath xmlns:m="http://schemas.openxmlformats.org/officeDocument/2006/math">
                    <m:r>
                      <a:rPr lang="en-US" sz="2000" i="1" dirty="0" smtClean="0">
                        <a:latin typeface="Cambria Math" panose="02040503050406030204" pitchFamily="18" charset="0"/>
                      </a:rPr>
                      <m:t>𝐴</m:t>
                    </m:r>
                  </m:oMath>
                </a14:m>
                <a:r>
                  <a:rPr lang="en-US" sz="2000" dirty="0"/>
                  <a:t> (with same spending) she reaches a higher utility </a:t>
                </a:r>
                <a14:m>
                  <m:oMath xmlns:m="http://schemas.openxmlformats.org/officeDocument/2006/math">
                    <m:sSub>
                      <m:sSubPr>
                        <m:ctrlPr>
                          <a:rPr lang="en-US" sz="2000" i="1" dirty="0">
                            <a:latin typeface="Cambria Math" panose="02040503050406030204" pitchFamily="18" charset="0"/>
                          </a:rPr>
                        </m:ctrlPr>
                      </m:sSubPr>
                      <m:e>
                        <m:r>
                          <a:rPr lang="en-US" sz="2000" i="1" dirty="0">
                            <a:latin typeface="Cambria Math" panose="02040503050406030204" pitchFamily="18" charset="0"/>
                          </a:rPr>
                          <m:t>𝑢</m:t>
                        </m:r>
                      </m:e>
                      <m:sub>
                        <m:r>
                          <a:rPr lang="en-US" sz="2000" b="0" i="1" dirty="0" smtClean="0">
                            <a:latin typeface="Cambria Math" panose="02040503050406030204" pitchFamily="18" charset="0"/>
                          </a:rPr>
                          <m:t>2</m:t>
                        </m:r>
                      </m:sub>
                    </m:sSub>
                  </m:oMath>
                </a14:m>
                <a:r>
                  <a:rPr lang="en-US" sz="2000" dirty="0"/>
                  <a:t>, </a:t>
                </a:r>
                <a14:m>
                  <m:oMath xmlns:m="http://schemas.openxmlformats.org/officeDocument/2006/math">
                    <m:sSub>
                      <m:sSubPr>
                        <m:ctrlPr>
                          <a:rPr lang="en-US" sz="2000" i="1" dirty="0">
                            <a:latin typeface="Cambria Math" panose="02040503050406030204" pitchFamily="18" charset="0"/>
                          </a:rPr>
                        </m:ctrlPr>
                      </m:sSubPr>
                      <m:e>
                        <m:r>
                          <a:rPr lang="en-US" sz="2000" i="1" dirty="0">
                            <a:latin typeface="Cambria Math" panose="02040503050406030204" pitchFamily="18" charset="0"/>
                          </a:rPr>
                          <m:t>𝑢</m:t>
                        </m:r>
                      </m:e>
                      <m:sub>
                        <m:r>
                          <a:rPr lang="en-US" sz="2000" b="0" i="1" dirty="0" smtClean="0">
                            <a:latin typeface="Cambria Math" panose="02040503050406030204" pitchFamily="18" charset="0"/>
                          </a:rPr>
                          <m:t>2</m:t>
                        </m:r>
                      </m:sub>
                    </m:sSub>
                    <m:r>
                      <a:rPr lang="en-US" sz="2000" b="0" i="1" dirty="0" smtClean="0">
                        <a:latin typeface="Cambria Math" panose="02040503050406030204" pitchFamily="18" charset="0"/>
                      </a:rPr>
                      <m:t>&gt;</m:t>
                    </m:r>
                    <m:sSub>
                      <m:sSubPr>
                        <m:ctrlPr>
                          <a:rPr lang="en-US" sz="2000" i="1" dirty="0">
                            <a:latin typeface="Cambria Math" panose="02040503050406030204" pitchFamily="18" charset="0"/>
                          </a:rPr>
                        </m:ctrlPr>
                      </m:sSubPr>
                      <m:e>
                        <m:r>
                          <a:rPr lang="en-US" sz="2000" i="1" dirty="0">
                            <a:latin typeface="Cambria Math" panose="02040503050406030204" pitchFamily="18" charset="0"/>
                          </a:rPr>
                          <m:t>𝑢</m:t>
                        </m:r>
                      </m:e>
                      <m:sub>
                        <m:r>
                          <a:rPr lang="en-US" sz="2000" i="1" dirty="0">
                            <a:latin typeface="Cambria Math" panose="02040503050406030204" pitchFamily="18" charset="0"/>
                          </a:rPr>
                          <m:t>1</m:t>
                        </m:r>
                      </m:sub>
                    </m:sSub>
                  </m:oMath>
                </a14:m>
                <a:r>
                  <a:rPr lang="en-US" sz="2000" dirty="0"/>
                  <a:t>.</a:t>
                </a:r>
              </a:p>
              <a:p>
                <a:pPr>
                  <a:lnSpc>
                    <a:spcPct val="100000"/>
                  </a:lnSpc>
                  <a:spcBef>
                    <a:spcPts val="500"/>
                  </a:spcBef>
                  <a:spcAft>
                    <a:spcPts val="500"/>
                  </a:spcAft>
                </a:pPr>
                <a:r>
                  <a:rPr lang="en-US" sz="2000" dirty="0"/>
                  <a:t>Bundle </a:t>
                </a:r>
                <a14:m>
                  <m:oMath xmlns:m="http://schemas.openxmlformats.org/officeDocument/2006/math">
                    <m:r>
                      <a:rPr lang="en-US" sz="2000" i="1" dirty="0" smtClean="0">
                        <a:latin typeface="Cambria Math" panose="02040503050406030204" pitchFamily="18" charset="0"/>
                      </a:rPr>
                      <m:t>𝐷</m:t>
                    </m:r>
                  </m:oMath>
                </a14:m>
                <a:r>
                  <a:rPr lang="en-US" sz="2000" dirty="0"/>
                  <a:t> cannot be optimal. It yields a higher utility than </a:t>
                </a:r>
                <a14:m>
                  <m:oMath xmlns:m="http://schemas.openxmlformats.org/officeDocument/2006/math">
                    <m:r>
                      <a:rPr lang="en-US" sz="2000" i="1" dirty="0" smtClean="0">
                        <a:latin typeface="Cambria Math" panose="02040503050406030204" pitchFamily="18" charset="0"/>
                      </a:rPr>
                      <m:t>𝐴</m:t>
                    </m:r>
                  </m:oMath>
                </a14:m>
                <a:r>
                  <a:rPr lang="en-US" sz="2000" dirty="0"/>
                  <a:t>, but it is unaffordable.</a:t>
                </a:r>
              </a:p>
              <a:p>
                <a:pPr>
                  <a:lnSpc>
                    <a:spcPct val="100000"/>
                  </a:lnSpc>
                  <a:spcBef>
                    <a:spcPts val="500"/>
                  </a:spcBef>
                  <a:spcAft>
                    <a:spcPts val="500"/>
                  </a:spcAft>
                </a:pPr>
                <a:r>
                  <a:rPr lang="en-US" sz="2000" dirty="0"/>
                  <a:t>Only bundle </a:t>
                </a:r>
                <a14:m>
                  <m:oMath xmlns:m="http://schemas.openxmlformats.org/officeDocument/2006/math">
                    <m:r>
                      <a:rPr lang="en-US" sz="2000" i="1" dirty="0" smtClean="0">
                        <a:latin typeface="Cambria Math" panose="02040503050406030204" pitchFamily="18" charset="0"/>
                      </a:rPr>
                      <m:t>𝐴</m:t>
                    </m:r>
                  </m:oMath>
                </a14:m>
                <a:r>
                  <a:rPr lang="en-US" sz="2000" dirty="0"/>
                  <a:t> is optimal, where the budget line and indifference curves are </a:t>
                </a:r>
                <a:r>
                  <a:rPr lang="en-US" sz="2000" i="1" dirty="0"/>
                  <a:t>tangent</a:t>
                </a:r>
                <a:r>
                  <a:rPr lang="en-US" sz="2000" dirty="0"/>
                  <a:t> each other.</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554521" y="1358251"/>
                <a:ext cx="3943350" cy="4530727"/>
              </a:xfrm>
              <a:blipFill>
                <a:blip r:embed="rId2"/>
                <a:stretch>
                  <a:fillRect l="-1391" t="-808" r="-1700" b="-4845"/>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294714" y="6481375"/>
            <a:ext cx="5004665" cy="365125"/>
          </a:xfrm>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18</a:t>
            </a:fld>
            <a:endParaRPr lang="en-US" dirty="0"/>
          </a:p>
        </p:txBody>
      </p:sp>
      <p:grpSp>
        <p:nvGrpSpPr>
          <p:cNvPr id="3" name="Group 2">
            <a:extLst>
              <a:ext uri="{FF2B5EF4-FFF2-40B4-BE49-F238E27FC236}">
                <a16:creationId xmlns:a16="http://schemas.microsoft.com/office/drawing/2014/main" id="{BB75495D-BBB9-4A4F-B506-525FBA5BE029}"/>
              </a:ext>
            </a:extLst>
          </p:cNvPr>
          <p:cNvGrpSpPr/>
          <p:nvPr/>
        </p:nvGrpSpPr>
        <p:grpSpPr>
          <a:xfrm>
            <a:off x="4796494" y="2371137"/>
            <a:ext cx="3516759" cy="3215663"/>
            <a:chOff x="4720294" y="2218737"/>
            <a:chExt cx="3516759" cy="3215663"/>
          </a:xfrm>
        </p:grpSpPr>
        <p:pic>
          <p:nvPicPr>
            <p:cNvPr id="6" name="Picture 5">
              <a:extLst>
                <a:ext uri="{FF2B5EF4-FFF2-40B4-BE49-F238E27FC236}">
                  <a16:creationId xmlns:a16="http://schemas.microsoft.com/office/drawing/2014/main" id="{4501F7E3-0EC5-6247-8F05-B2B0F834FDF5}"/>
                </a:ext>
              </a:extLst>
            </p:cNvPr>
            <p:cNvPicPr>
              <a:picLocks noChangeAspect="1"/>
            </p:cNvPicPr>
            <p:nvPr/>
          </p:nvPicPr>
          <p:blipFill>
            <a:blip r:embed="rId3"/>
            <a:stretch>
              <a:fillRect/>
            </a:stretch>
          </p:blipFill>
          <p:spPr>
            <a:xfrm>
              <a:off x="4720294" y="2218737"/>
              <a:ext cx="3516759" cy="3077164"/>
            </a:xfrm>
            <a:prstGeom prst="rect">
              <a:avLst/>
            </a:prstGeom>
          </p:spPr>
        </p:pic>
        <p:sp>
          <p:nvSpPr>
            <p:cNvPr id="7" name="TextBox 6">
              <a:extLst>
                <a:ext uri="{FF2B5EF4-FFF2-40B4-BE49-F238E27FC236}">
                  <a16:creationId xmlns:a16="http://schemas.microsoft.com/office/drawing/2014/main" id="{8C454AA9-625D-0E4F-B39A-67C2BEBFFEF9}"/>
                </a:ext>
              </a:extLst>
            </p:cNvPr>
            <p:cNvSpPr txBox="1"/>
            <p:nvPr/>
          </p:nvSpPr>
          <p:spPr>
            <a:xfrm>
              <a:off x="4942838" y="5157401"/>
              <a:ext cx="801373" cy="276999"/>
            </a:xfrm>
            <a:prstGeom prst="rect">
              <a:avLst/>
            </a:prstGeom>
            <a:noFill/>
          </p:spPr>
          <p:txBody>
            <a:bodyPr wrap="none" rtlCol="0">
              <a:spAutoFit/>
            </a:bodyPr>
            <a:lstStyle/>
            <a:p>
              <a:r>
                <a:rPr lang="en-US" sz="1200" dirty="0"/>
                <a:t>Figure 3.4</a:t>
              </a:r>
            </a:p>
          </p:txBody>
        </p:sp>
      </p:grpSp>
    </p:spTree>
    <p:extLst>
      <p:ext uri="{BB962C8B-B14F-4D97-AF65-F5344CB8AC3E}">
        <p14:creationId xmlns:p14="http://schemas.microsoft.com/office/powerpoint/2010/main" val="1068930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685332" y="0"/>
            <a:ext cx="7773338" cy="1596177"/>
          </a:xfrm>
        </p:spPr>
        <p:txBody>
          <a:bodyPr/>
          <a:lstStyle/>
          <a:p>
            <a:pPr algn="ctr"/>
            <a:r>
              <a:rPr lang="en-US" dirty="0">
                <a:solidFill>
                  <a:srgbClr val="0070C0"/>
                </a:solidFill>
              </a:rPr>
              <a:t>Utility Maximization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797326" y="1451358"/>
                <a:ext cx="8025020" cy="4530727"/>
              </a:xfrm>
            </p:spPr>
            <p:txBody>
              <a:bodyPr>
                <a:normAutofit fontScale="92500" lnSpcReduction="10000"/>
              </a:bodyPr>
              <a:lstStyle/>
              <a:p>
                <a:pPr>
                  <a:lnSpc>
                    <a:spcPct val="100000"/>
                  </a:lnSpc>
                  <a:spcAft>
                    <a:spcPts val="500"/>
                  </a:spcAft>
                </a:pPr>
                <a:r>
                  <a:rPr lang="en-US" sz="2200" dirty="0"/>
                  <a:t>This tangency condition requires that the slope of the budget line at bundle </a:t>
                </a:r>
                <a14:m>
                  <m:oMath xmlns:m="http://schemas.openxmlformats.org/officeDocument/2006/math">
                    <m:r>
                      <a:rPr lang="en-US" sz="2200" i="1" dirty="0" smtClean="0">
                        <a:latin typeface="Cambria Math" panose="02040503050406030204" pitchFamily="18" charset="0"/>
                      </a:rPr>
                      <m:t>𝐴</m:t>
                    </m:r>
                  </m:oMath>
                </a14:m>
                <a:r>
                  <a:rPr lang="en-US" sz="2200" dirty="0"/>
                  <a:t>, </a:t>
                </a:r>
                <a14:m>
                  <m:oMath xmlns:m="http://schemas.openxmlformats.org/officeDocument/2006/math">
                    <m:f>
                      <m:fPr>
                        <m:ctrlPr>
                          <a:rPr lang="en-US" sz="2200" i="1" smtClean="0">
                            <a:latin typeface="Cambria Math" panose="02040503050406030204" pitchFamily="18" charset="0"/>
                          </a:rPr>
                        </m:ctrlPr>
                      </m:fPr>
                      <m:num>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num>
                      <m:den>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den>
                    </m:f>
                  </m:oMath>
                </a14:m>
                <a:r>
                  <a:rPr lang="en-US" sz="2200" dirty="0"/>
                  <a:t>, is equal to the slope of the indifference curve, 			</a:t>
                </a:r>
                <a14:m>
                  <m:oMath xmlns:m="http://schemas.openxmlformats.org/officeDocument/2006/math">
                    <m:r>
                      <a:rPr lang="en-US" sz="2200" b="0" i="1" smtClean="0">
                        <a:latin typeface="Cambria Math" panose="02040503050406030204" pitchFamily="18" charset="0"/>
                      </a:rPr>
                      <m:t>𝑀𝑅𝑆</m:t>
                    </m:r>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𝑀𝑈</m:t>
                            </m:r>
                          </m:e>
                          <m:sub>
                            <m:r>
                              <a:rPr lang="en-US" sz="2200" b="0" i="1" smtClean="0">
                                <a:latin typeface="Cambria Math" panose="02040503050406030204" pitchFamily="18" charset="0"/>
                              </a:rPr>
                              <m:t>𝑥</m:t>
                            </m:r>
                          </m:sub>
                        </m:sSub>
                      </m:num>
                      <m:den>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𝑀𝑈</m:t>
                            </m:r>
                          </m:e>
                          <m:sub>
                            <m:r>
                              <a:rPr lang="en-US" sz="2200" b="0" i="1" smtClean="0">
                                <a:latin typeface="Cambria Math" panose="02040503050406030204" pitchFamily="18" charset="0"/>
                              </a:rPr>
                              <m:t>𝑦</m:t>
                            </m:r>
                          </m:sub>
                        </m:sSub>
                      </m:den>
                    </m:f>
                  </m:oMath>
                </a14:m>
                <a:r>
                  <a:rPr lang="en-US" sz="2200" dirty="0"/>
                  <a:t>.</a:t>
                </a:r>
              </a:p>
              <a:p>
                <a:pPr algn="just">
                  <a:lnSpc>
                    <a:spcPct val="100000"/>
                  </a:lnSpc>
                  <a:spcBef>
                    <a:spcPts val="500"/>
                  </a:spcBef>
                  <a:spcAft>
                    <a:spcPts val="500"/>
                  </a:spcAft>
                </a:pPr>
                <a:r>
                  <a:rPr lang="en-US" sz="2200" dirty="0"/>
                  <a:t>Therefore, utility-maximizing bundles must satisfy</a:t>
                </a:r>
              </a:p>
              <a:p>
                <a:pPr marL="0" indent="0" algn="ctr">
                  <a:lnSpc>
                    <a:spcPct val="100000"/>
                  </a:lnSpc>
                  <a:spcBef>
                    <a:spcPts val="500"/>
                  </a:spcBef>
                  <a:spcAft>
                    <a:spcPts val="500"/>
                  </a:spcAft>
                  <a:buNone/>
                </a:pPr>
                <a14:m>
                  <m:oMath xmlns:m="http://schemas.openxmlformats.org/officeDocument/2006/math">
                    <m:f>
                      <m:fPr>
                        <m:ctrlPr>
                          <a:rPr lang="en-US" sz="2200" i="1" smtClean="0">
                            <a:latin typeface="Cambria Math" panose="02040503050406030204" pitchFamily="18" charset="0"/>
                          </a:rPr>
                        </m:ctrlPr>
                      </m:fPr>
                      <m:num>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𝑀𝑈</m:t>
                            </m:r>
                          </m:e>
                          <m:sub>
                            <m:r>
                              <a:rPr lang="en-US" sz="2200" b="0" i="1" smtClean="0">
                                <a:latin typeface="Cambria Math" panose="02040503050406030204" pitchFamily="18" charset="0"/>
                              </a:rPr>
                              <m:t>𝑥</m:t>
                            </m:r>
                          </m:sub>
                        </m:sSub>
                      </m:num>
                      <m:den>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𝑀𝑈</m:t>
                            </m:r>
                          </m:e>
                          <m:sub>
                            <m:r>
                              <a:rPr lang="en-US" sz="2200" b="0" i="1" smtClean="0">
                                <a:latin typeface="Cambria Math" panose="02040503050406030204" pitchFamily="18" charset="0"/>
                              </a:rPr>
                              <m:t>𝑦</m:t>
                            </m:r>
                          </m:sub>
                        </m:sSub>
                      </m:den>
                    </m:f>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num>
                      <m:den>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den>
                    </m:f>
                  </m:oMath>
                </a14:m>
                <a:r>
                  <a:rPr lang="en-US" sz="2200" dirty="0"/>
                  <a:t> or after rearranging </a:t>
                </a:r>
                <a14:m>
                  <m:oMath xmlns:m="http://schemas.openxmlformats.org/officeDocument/2006/math">
                    <m:f>
                      <m:fPr>
                        <m:ctrlPr>
                          <a:rPr lang="en-US" sz="2200" i="1" smtClean="0">
                            <a:latin typeface="Cambria Math" panose="02040503050406030204" pitchFamily="18" charset="0"/>
                          </a:rPr>
                        </m:ctrlPr>
                      </m:fPr>
                      <m:num>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𝑀𝑈</m:t>
                            </m:r>
                          </m:e>
                          <m:sub>
                            <m:r>
                              <a:rPr lang="en-US" sz="2200" b="0" i="1" smtClean="0">
                                <a:latin typeface="Cambria Math" panose="02040503050406030204" pitchFamily="18" charset="0"/>
                              </a:rPr>
                              <m:t>𝑥</m:t>
                            </m:r>
                          </m:sub>
                        </m:sSub>
                      </m:num>
                      <m:den>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den>
                    </m:f>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𝑀𝑈</m:t>
                            </m:r>
                          </m:e>
                          <m:sub>
                            <m:r>
                              <a:rPr lang="en-US" sz="2200" b="0" i="1" smtClean="0">
                                <a:latin typeface="Cambria Math" panose="02040503050406030204" pitchFamily="18" charset="0"/>
                              </a:rPr>
                              <m:t>𝑦</m:t>
                            </m:r>
                          </m:sub>
                        </m:sSub>
                      </m:num>
                      <m:den>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den>
                    </m:f>
                    <m:r>
                      <a:rPr lang="en-US" sz="2200" b="0" i="1" smtClean="0">
                        <a:latin typeface="Cambria Math" panose="02040503050406030204" pitchFamily="18" charset="0"/>
                      </a:rPr>
                      <m:t>.</m:t>
                    </m:r>
                  </m:oMath>
                </a14:m>
                <a:endParaRPr lang="en-US" sz="2200" dirty="0"/>
              </a:p>
              <a:p>
                <a:pPr lvl="1">
                  <a:lnSpc>
                    <a:spcPct val="100000"/>
                  </a:lnSpc>
                  <a:spcAft>
                    <a:spcPts val="1000"/>
                  </a:spcAft>
                </a:pPr>
                <a:r>
                  <a:rPr lang="en-US" sz="1800" dirty="0"/>
                  <a:t>This condition states that marginal utility per dollar spent on the last unit of good </a:t>
                </a:r>
                <a14:m>
                  <m:oMath xmlns:m="http://schemas.openxmlformats.org/officeDocument/2006/math">
                    <m:r>
                      <a:rPr lang="en-US" sz="1800" i="1" dirty="0" smtClean="0">
                        <a:latin typeface="Cambria Math" panose="02040503050406030204" pitchFamily="18" charset="0"/>
                      </a:rPr>
                      <m:t>𝑥</m:t>
                    </m:r>
                  </m:oMath>
                </a14:m>
                <a:r>
                  <a:rPr lang="en-US" sz="1800" dirty="0"/>
                  <a:t> must be equal to that of good </a:t>
                </a:r>
                <a14:m>
                  <m:oMath xmlns:m="http://schemas.openxmlformats.org/officeDocument/2006/math">
                    <m:r>
                      <a:rPr lang="en-US" sz="1800" i="1" dirty="0" smtClean="0">
                        <a:latin typeface="Cambria Math" panose="02040503050406030204" pitchFamily="18" charset="0"/>
                      </a:rPr>
                      <m:t>𝑦</m:t>
                    </m:r>
                  </m:oMath>
                </a14:m>
                <a:r>
                  <a:rPr lang="en-US" sz="1800" dirty="0">
                    <a:sym typeface="Wingdings" pitchFamily="2" charset="2"/>
                  </a:rPr>
                  <a:t>  </a:t>
                </a:r>
                <a:r>
                  <a:rPr lang="en-US" sz="2000" i="1" dirty="0"/>
                  <a:t>bang for the buck </a:t>
                </a:r>
                <a:r>
                  <a:rPr lang="en-US" sz="2000" dirty="0"/>
                  <a:t>must coincide across all goods.</a:t>
                </a:r>
              </a:p>
              <a:p>
                <a:pPr>
                  <a:lnSpc>
                    <a:spcPct val="100000"/>
                  </a:lnSpc>
                  <a:spcBef>
                    <a:spcPts val="500"/>
                  </a:spcBef>
                  <a:spcAft>
                    <a:spcPts val="500"/>
                  </a:spcAft>
                </a:pPr>
                <a:r>
                  <a:rPr lang="en-US" sz="2200" dirty="0"/>
                  <a:t>If </a:t>
                </a:r>
                <a14:m>
                  <m:oMath xmlns:m="http://schemas.openxmlformats.org/officeDocument/2006/math">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𝑀𝑈</m:t>
                            </m:r>
                          </m:e>
                          <m:sub>
                            <m:r>
                              <a:rPr lang="en-US" sz="2200" i="1">
                                <a:latin typeface="Cambria Math" panose="02040503050406030204" pitchFamily="18" charset="0"/>
                              </a:rPr>
                              <m:t>𝑥</m:t>
                            </m:r>
                          </m:sub>
                        </m:sSub>
                      </m:num>
                      <m:den>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den>
                    </m:f>
                    <m:r>
                      <a:rPr lang="en-US" sz="2200" b="0" i="1" smtClean="0">
                        <a:latin typeface="Cambria Math" panose="02040503050406030204" pitchFamily="18" charset="0"/>
                      </a:rPr>
                      <m:t>&gt;</m:t>
                    </m:r>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𝑀𝑈</m:t>
                            </m:r>
                          </m:e>
                          <m:sub>
                            <m:r>
                              <a:rPr lang="en-US" sz="2200" i="1">
                                <a:latin typeface="Cambria Math" panose="02040503050406030204" pitchFamily="18" charset="0"/>
                              </a:rPr>
                              <m:t>𝑦</m:t>
                            </m:r>
                          </m:sub>
                        </m:sSub>
                      </m:num>
                      <m:den>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den>
                    </m:f>
                  </m:oMath>
                </a14:m>
                <a:r>
                  <a:rPr lang="en-US" sz="2200" dirty="0"/>
                  <a:t>, the consumer would obtain a larger bang for the buck from </a:t>
                </a:r>
                <a14:m>
                  <m:oMath xmlns:m="http://schemas.openxmlformats.org/officeDocument/2006/math">
                    <m:r>
                      <a:rPr lang="en-US" sz="2200" i="1" dirty="0" smtClean="0">
                        <a:latin typeface="Cambria Math" panose="02040503050406030204" pitchFamily="18" charset="0"/>
                      </a:rPr>
                      <m:t>𝑥</m:t>
                    </m:r>
                  </m:oMath>
                </a14:m>
                <a:r>
                  <a:rPr lang="en-US" sz="2200" dirty="0"/>
                  <a:t> than </a:t>
                </a:r>
                <a14:m>
                  <m:oMath xmlns:m="http://schemas.openxmlformats.org/officeDocument/2006/math">
                    <m:r>
                      <a:rPr lang="en-US" sz="2200" i="1" dirty="0" smtClean="0">
                        <a:latin typeface="Cambria Math" panose="02040503050406030204" pitchFamily="18" charset="0"/>
                      </a:rPr>
                      <m:t>𝑦</m:t>
                    </m:r>
                  </m:oMath>
                </a14:m>
                <a:r>
                  <a:rPr lang="en-US" sz="2200" dirty="0"/>
                  <a:t>, providing incentives to spend more </a:t>
                </a:r>
                <a14:m>
                  <m:oMath xmlns:m="http://schemas.openxmlformats.org/officeDocument/2006/math">
                    <m:r>
                      <a:rPr lang="en-US" sz="2200" i="1" dirty="0" smtClean="0">
                        <a:latin typeface="Cambria Math" panose="02040503050406030204" pitchFamily="18" charset="0"/>
                      </a:rPr>
                      <m:t>$</m:t>
                    </m:r>
                  </m:oMath>
                </a14:m>
                <a:r>
                  <a:rPr lang="en-US" sz="2200" dirty="0"/>
                  <a:t> in </a:t>
                </a:r>
                <a14:m>
                  <m:oMath xmlns:m="http://schemas.openxmlformats.org/officeDocument/2006/math">
                    <m:r>
                      <a:rPr lang="en-US" sz="2200" i="1" dirty="0" smtClean="0">
                        <a:latin typeface="Cambria Math" panose="02040503050406030204" pitchFamily="18" charset="0"/>
                      </a:rPr>
                      <m:t>𝑥</m:t>
                    </m:r>
                  </m:oMath>
                </a14:m>
                <a:r>
                  <a:rPr lang="en-US" sz="2200" dirty="0"/>
                  <a:t>.</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797326" y="1451358"/>
                <a:ext cx="8025020" cy="4530727"/>
              </a:xfrm>
              <a:blipFill>
                <a:blip r:embed="rId2"/>
                <a:stretch>
                  <a:fillRect l="-684" t="-1346"/>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383490" y="6492875"/>
            <a:ext cx="5004665" cy="365125"/>
          </a:xfrm>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19</a:t>
            </a:fld>
            <a:endParaRPr lang="en-US" dirty="0"/>
          </a:p>
        </p:txBody>
      </p:sp>
    </p:spTree>
    <p:extLst>
      <p:ext uri="{BB962C8B-B14F-4D97-AF65-F5344CB8AC3E}">
        <p14:creationId xmlns:p14="http://schemas.microsoft.com/office/powerpoint/2010/main" val="1148002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685332" y="229447"/>
            <a:ext cx="7773338" cy="1596177"/>
          </a:xfrm>
        </p:spPr>
        <p:txBody>
          <a:bodyPr/>
          <a:lstStyle/>
          <a:p>
            <a:pPr algn="ctr"/>
            <a:r>
              <a:rPr lang="en-US" dirty="0">
                <a:solidFill>
                  <a:srgbClr val="0070C0"/>
                </a:solidFill>
              </a:rPr>
              <a:t>Utility Maximization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8025020" cy="4667250"/>
              </a:xfrm>
            </p:spPr>
            <p:txBody>
              <a:bodyPr>
                <a:normAutofit/>
              </a:bodyPr>
              <a:lstStyle/>
              <a:p>
                <a:pPr algn="just">
                  <a:lnSpc>
                    <a:spcPct val="100000"/>
                  </a:lnSpc>
                  <a:spcAft>
                    <a:spcPts val="500"/>
                  </a:spcAft>
                </a:pPr>
                <a:r>
                  <a:rPr lang="en-US" sz="2400" dirty="0">
                    <a:solidFill>
                      <a:srgbClr val="0070C0"/>
                    </a:solidFill>
                  </a:rPr>
                  <a:t>Tool 3.1. </a:t>
                </a:r>
                <a:r>
                  <a:rPr lang="en-US" sz="2400" i="1" dirty="0">
                    <a:solidFill>
                      <a:srgbClr val="0070C0"/>
                    </a:solidFill>
                  </a:rPr>
                  <a:t>Procedure to solve the UMP</a:t>
                </a:r>
                <a:r>
                  <a:rPr lang="en-US" sz="2400" dirty="0">
                    <a:solidFill>
                      <a:srgbClr val="0070C0"/>
                    </a:solidFill>
                  </a:rPr>
                  <a:t>:</a:t>
                </a:r>
              </a:p>
              <a:p>
                <a:pPr marL="800100" lvl="1" indent="-342900">
                  <a:spcAft>
                    <a:spcPts val="500"/>
                  </a:spcAft>
                  <a:buFont typeface="+mj-lt"/>
                  <a:buAutoNum type="arabicPeriod"/>
                </a:pPr>
                <a:r>
                  <a:rPr lang="en-US" sz="2200" dirty="0"/>
                  <a:t>Set the tangency condition as </a:t>
                </a:r>
                <a14:m>
                  <m:oMath xmlns:m="http://schemas.openxmlformats.org/officeDocument/2006/math">
                    <m:f>
                      <m:fPr>
                        <m:ctrlPr>
                          <a:rPr lang="en-US" sz="2200" i="1" smtClean="0">
                            <a:latin typeface="Cambria Math" panose="02040503050406030204" pitchFamily="18" charset="0"/>
                          </a:rPr>
                        </m:ctrlPr>
                      </m:fPr>
                      <m:num>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𝑀𝑈</m:t>
                            </m:r>
                          </m:e>
                          <m:sub>
                            <m:r>
                              <a:rPr lang="en-US" sz="2200" b="0" i="1" smtClean="0">
                                <a:latin typeface="Cambria Math" panose="02040503050406030204" pitchFamily="18" charset="0"/>
                              </a:rPr>
                              <m:t>𝑥</m:t>
                            </m:r>
                          </m:sub>
                        </m:sSub>
                      </m:num>
                      <m:den>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𝑀𝑈</m:t>
                            </m:r>
                          </m:e>
                          <m:sub>
                            <m:r>
                              <a:rPr lang="en-US" sz="2200" b="0" i="1" smtClean="0">
                                <a:latin typeface="Cambria Math" panose="02040503050406030204" pitchFamily="18" charset="0"/>
                              </a:rPr>
                              <m:t>𝑦</m:t>
                            </m:r>
                          </m:sub>
                        </m:sSub>
                      </m:den>
                    </m:f>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num>
                      <m:den>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den>
                    </m:f>
                  </m:oMath>
                </a14:m>
                <a:r>
                  <a:rPr lang="en-US" sz="2200" dirty="0"/>
                  <a:t>. Cross-multiply and simplify.</a:t>
                </a:r>
              </a:p>
              <a:p>
                <a:pPr marL="800100" lvl="1" indent="-342900">
                  <a:spcAft>
                    <a:spcPts val="500"/>
                  </a:spcAft>
                  <a:buFont typeface="+mj-lt"/>
                  <a:buAutoNum type="arabicPeriod"/>
                </a:pPr>
                <a:r>
                  <a:rPr lang="en-US" sz="2200" dirty="0"/>
                  <a:t>If the expression for the tangency condition:</a:t>
                </a:r>
              </a:p>
              <a:p>
                <a:pPr marL="1257300" lvl="2" indent="-342900">
                  <a:buFont typeface="+mj-lt"/>
                  <a:buAutoNum type="alphaLcPeriod"/>
                </a:pPr>
                <a:r>
                  <a:rPr lang="en-US" dirty="0"/>
                  <a:t>Contains both unknowns (</a:t>
                </a:r>
                <a14:m>
                  <m:oMath xmlns:m="http://schemas.openxmlformats.org/officeDocument/2006/math">
                    <m:r>
                      <a:rPr lang="en-US" i="1" dirty="0" smtClean="0">
                        <a:latin typeface="Cambria Math" panose="02040503050406030204" pitchFamily="18" charset="0"/>
                      </a:rPr>
                      <m:t>𝑥</m:t>
                    </m:r>
                  </m:oMath>
                </a14:m>
                <a:r>
                  <a:rPr lang="en-US" dirty="0"/>
                  <a:t> and </a:t>
                </a:r>
                <a14:m>
                  <m:oMath xmlns:m="http://schemas.openxmlformats.org/officeDocument/2006/math">
                    <m:r>
                      <a:rPr lang="en-US" i="1" dirty="0" smtClean="0">
                        <a:latin typeface="Cambria Math" panose="02040503050406030204" pitchFamily="18" charset="0"/>
                      </a:rPr>
                      <m:t>𝑦</m:t>
                    </m:r>
                  </m:oMath>
                </a14:m>
                <a:r>
                  <a:rPr lang="en-US" dirty="0"/>
                  <a:t>), solve or </a:t>
                </a:r>
                <a14:m>
                  <m:oMath xmlns:m="http://schemas.openxmlformats.org/officeDocument/2006/math">
                    <m:r>
                      <a:rPr lang="en-US" i="1" dirty="0" smtClean="0">
                        <a:latin typeface="Cambria Math" panose="02040503050406030204" pitchFamily="18" charset="0"/>
                      </a:rPr>
                      <m:t>𝑥</m:t>
                    </m:r>
                  </m:oMath>
                </a14:m>
                <a:r>
                  <a:rPr lang="en-US" dirty="0"/>
                  <a:t>, and insert the resulting expression into the budget line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𝑥</m:t>
                        </m:r>
                      </m:sub>
                    </m:sSub>
                    <m:r>
                      <a:rPr lang="en-US" b="0" i="1" smtClean="0">
                        <a:latin typeface="Cambria Math" panose="02040503050406030204" pitchFamily="18" charset="0"/>
                      </a:rPr>
                      <m:t>𝑥</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𝑦</m:t>
                        </m:r>
                      </m:sub>
                    </m:sSub>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𝐼</m:t>
                    </m:r>
                  </m:oMath>
                </a14:m>
                <a:r>
                  <a:rPr lang="en-US" dirty="0"/>
                  <a:t>.</a:t>
                </a:r>
              </a:p>
              <a:p>
                <a:pPr marL="1257300" lvl="2" indent="-342900">
                  <a:spcBef>
                    <a:spcPts val="1000"/>
                  </a:spcBef>
                  <a:buFont typeface="+mj-lt"/>
                  <a:buAutoNum type="alphaLcPeriod"/>
                </a:pPr>
                <a:r>
                  <a:rPr lang="en-US" dirty="0"/>
                  <a:t>Contains only one unknown (</a:t>
                </a:r>
                <a14:m>
                  <m:oMath xmlns:m="http://schemas.openxmlformats.org/officeDocument/2006/math">
                    <m:r>
                      <a:rPr lang="en-US" i="1" dirty="0" smtClean="0">
                        <a:latin typeface="Cambria Math" panose="02040503050406030204" pitchFamily="18" charset="0"/>
                      </a:rPr>
                      <m:t>𝑥</m:t>
                    </m:r>
                  </m:oMath>
                </a14:m>
                <a:r>
                  <a:rPr lang="en-US" dirty="0"/>
                  <a:t> or </a:t>
                </a:r>
                <a14:m>
                  <m:oMath xmlns:m="http://schemas.openxmlformats.org/officeDocument/2006/math">
                    <m:r>
                      <a:rPr lang="en-US" i="1" dirty="0" smtClean="0">
                        <a:latin typeface="Cambria Math" panose="02040503050406030204" pitchFamily="18" charset="0"/>
                      </a:rPr>
                      <m:t>𝑦</m:t>
                    </m:r>
                  </m:oMath>
                </a14:m>
                <a:r>
                  <a:rPr lang="en-US" dirty="0"/>
                  <a:t>), solve for that unknown, and insert the result into the budget line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𝑥</m:t>
                        </m:r>
                      </m:sub>
                    </m:sSub>
                    <m:r>
                      <a:rPr lang="en-US" i="1">
                        <a:latin typeface="Cambria Math" panose="02040503050406030204" pitchFamily="18" charset="0"/>
                      </a:rPr>
                      <m:t>𝑥</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𝑦</m:t>
                        </m:r>
                      </m:sub>
                    </m:sSub>
                    <m:r>
                      <a:rPr lang="en-US" i="1">
                        <a:latin typeface="Cambria Math" panose="02040503050406030204" pitchFamily="18" charset="0"/>
                      </a:rPr>
                      <m:t>𝑦</m:t>
                    </m:r>
                    <m:r>
                      <a:rPr lang="en-US" i="1">
                        <a:latin typeface="Cambria Math" panose="02040503050406030204" pitchFamily="18" charset="0"/>
                      </a:rPr>
                      <m:t>=</m:t>
                    </m:r>
                    <m:r>
                      <a:rPr lang="en-US" i="1">
                        <a:latin typeface="Cambria Math" panose="02040503050406030204" pitchFamily="18" charset="0"/>
                      </a:rPr>
                      <m:t>𝐼</m:t>
                    </m:r>
                  </m:oMath>
                </a14:m>
                <a:r>
                  <a:rPr lang="en-US" dirty="0"/>
                  <a:t>.</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8025020" cy="4667250"/>
              </a:xfrm>
              <a:blipFill>
                <a:blip r:embed="rId2"/>
                <a:stretch>
                  <a:fillRect l="-949" t="-1087"/>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214814" y="6445990"/>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20</a:t>
            </a:fld>
            <a:endParaRPr lang="en-US" dirty="0"/>
          </a:p>
        </p:txBody>
      </p:sp>
    </p:spTree>
    <p:extLst>
      <p:ext uri="{BB962C8B-B14F-4D97-AF65-F5344CB8AC3E}">
        <p14:creationId xmlns:p14="http://schemas.microsoft.com/office/powerpoint/2010/main" val="4241440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880332" y="4155"/>
            <a:ext cx="7773338" cy="1596177"/>
          </a:xfrm>
        </p:spPr>
        <p:txBody>
          <a:bodyPr/>
          <a:lstStyle/>
          <a:p>
            <a:pPr algn="ctr"/>
            <a:r>
              <a:rPr lang="en-US" dirty="0">
                <a:solidFill>
                  <a:srgbClr val="0070C0"/>
                </a:solidFill>
              </a:rPr>
              <a:t>Utility Maximization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754491" y="1239483"/>
                <a:ext cx="8025020" cy="4667250"/>
              </a:xfrm>
            </p:spPr>
            <p:txBody>
              <a:bodyPr>
                <a:normAutofit/>
              </a:bodyPr>
              <a:lstStyle/>
              <a:p>
                <a:pPr algn="just">
                  <a:lnSpc>
                    <a:spcPct val="100000"/>
                  </a:lnSpc>
                  <a:spcAft>
                    <a:spcPts val="500"/>
                  </a:spcAft>
                </a:pPr>
                <a:r>
                  <a:rPr lang="en-US" sz="2400" dirty="0">
                    <a:solidFill>
                      <a:srgbClr val="0070C0"/>
                    </a:solidFill>
                  </a:rPr>
                  <a:t>Tool 3.1. </a:t>
                </a:r>
                <a:r>
                  <a:rPr lang="en-US" sz="2400" i="1" dirty="0">
                    <a:solidFill>
                      <a:srgbClr val="0070C0"/>
                    </a:solidFill>
                  </a:rPr>
                  <a:t>Procedure to solve the UMP </a:t>
                </a:r>
                <a:r>
                  <a:rPr lang="en-US" sz="2400" dirty="0"/>
                  <a:t>(cont.):</a:t>
                </a:r>
              </a:p>
              <a:p>
                <a:pPr marL="806450" lvl="1" indent="-344488">
                  <a:spcAft>
                    <a:spcPts val="500"/>
                  </a:spcAft>
                  <a:buFont typeface="+mj-lt"/>
                  <a:buAutoNum type="arabicPeriod" startAt="2"/>
                </a:pPr>
                <a:r>
                  <a:rPr lang="en-US" sz="2200" dirty="0"/>
                  <a:t>If the expression for the tangency condition:</a:t>
                </a:r>
              </a:p>
              <a:p>
                <a:pPr marL="1270000" lvl="2" indent="-344488">
                  <a:buFont typeface="+mj-lt"/>
                  <a:buAutoNum type="alphaLcPeriod" startAt="3"/>
                </a:pPr>
                <a:r>
                  <a:rPr lang="en-US" dirty="0"/>
                  <a:t>Contains no good </a:t>
                </a:r>
                <a14:m>
                  <m:oMath xmlns:m="http://schemas.openxmlformats.org/officeDocument/2006/math">
                    <m:r>
                      <a:rPr lang="en-US" i="1" dirty="0" smtClean="0">
                        <a:latin typeface="Cambria Math" panose="02040503050406030204" pitchFamily="18" charset="0"/>
                      </a:rPr>
                      <m:t>𝑥</m:t>
                    </m:r>
                  </m:oMath>
                </a14:m>
                <a:r>
                  <a:rPr lang="en-US" dirty="0"/>
                  <a:t> or </a:t>
                </a:r>
                <a14:m>
                  <m:oMath xmlns:m="http://schemas.openxmlformats.org/officeDocument/2006/math">
                    <m:r>
                      <a:rPr lang="en-US" i="1" dirty="0" smtClean="0">
                        <a:latin typeface="Cambria Math" panose="02040503050406030204" pitchFamily="18" charset="0"/>
                      </a:rPr>
                      <m:t>𝑦</m:t>
                    </m:r>
                  </m:oMath>
                </a14:m>
                <a:r>
                  <a:rPr lang="en-US" dirty="0"/>
                  <a:t>, compare </a:t>
                </a:r>
                <a14:m>
                  <m:oMath xmlns:m="http://schemas.openxmlformats.org/officeDocument/2006/math">
                    <m:f>
                      <m:fPr>
                        <m:ctrlPr>
                          <a:rPr lang="en-US" i="1" smtClean="0">
                            <a:latin typeface="Cambria Math" panose="02040503050406030204" pitchFamily="18" charset="0"/>
                          </a:rPr>
                        </m:ctrlPr>
                      </m:fPr>
                      <m:num>
                        <m:sSub>
                          <m:sSubPr>
                            <m:ctrlPr>
                              <a:rPr lang="en-US" i="1" smtClean="0">
                                <a:latin typeface="Cambria Math" panose="02040503050406030204" pitchFamily="18" charset="0"/>
                              </a:rPr>
                            </m:ctrlPr>
                          </m:sSubPr>
                          <m:e>
                            <m:r>
                              <a:rPr lang="en-US" b="0" i="1" smtClean="0">
                                <a:latin typeface="Cambria Math" panose="02040503050406030204" pitchFamily="18" charset="0"/>
                              </a:rPr>
                              <m:t>𝑀𝑈</m:t>
                            </m:r>
                          </m:e>
                          <m:sub>
                            <m:r>
                              <a:rPr lang="en-US" b="0" i="1" smtClean="0">
                                <a:latin typeface="Cambria Math" panose="02040503050406030204" pitchFamily="18" charset="0"/>
                              </a:rPr>
                              <m:t>𝑥</m:t>
                            </m:r>
                          </m:sub>
                        </m:sSub>
                      </m:num>
                      <m:den>
                        <m:sSub>
                          <m:sSubPr>
                            <m:ctrlPr>
                              <a:rPr lang="en-US"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𝑥</m:t>
                            </m:r>
                          </m:sub>
                        </m:sSub>
                      </m:den>
                    </m:f>
                  </m:oMath>
                </a14:m>
                <a:r>
                  <a:rPr lang="en-US" dirty="0"/>
                  <a:t> against </a:t>
                </a:r>
                <a14:m>
                  <m:oMath xmlns:m="http://schemas.openxmlformats.org/officeDocument/2006/math">
                    <m:f>
                      <m:fPr>
                        <m:ctrlPr>
                          <a:rPr lang="en-US" i="1" smtClean="0">
                            <a:latin typeface="Cambria Math" panose="02040503050406030204" pitchFamily="18" charset="0"/>
                          </a:rPr>
                        </m:ctrlPr>
                      </m:fPr>
                      <m:num>
                        <m:sSub>
                          <m:sSubPr>
                            <m:ctrlPr>
                              <a:rPr lang="en-US" i="1" smtClean="0">
                                <a:latin typeface="Cambria Math" panose="02040503050406030204" pitchFamily="18" charset="0"/>
                              </a:rPr>
                            </m:ctrlPr>
                          </m:sSubPr>
                          <m:e>
                            <m:r>
                              <a:rPr lang="en-US" b="0" i="1" smtClean="0">
                                <a:latin typeface="Cambria Math" panose="02040503050406030204" pitchFamily="18" charset="0"/>
                              </a:rPr>
                              <m:t>𝑀𝑈</m:t>
                            </m:r>
                          </m:e>
                          <m:sub>
                            <m:r>
                              <a:rPr lang="en-US" b="0" i="1" smtClean="0">
                                <a:latin typeface="Cambria Math" panose="02040503050406030204" pitchFamily="18" charset="0"/>
                              </a:rPr>
                              <m:t>𝑦</m:t>
                            </m:r>
                          </m:sub>
                        </m:sSub>
                      </m:num>
                      <m:den>
                        <m:sSub>
                          <m:sSubPr>
                            <m:ctrlPr>
                              <a:rPr lang="en-US"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𝑦</m:t>
                            </m:r>
                          </m:sub>
                        </m:sSub>
                      </m:den>
                    </m:f>
                  </m:oMath>
                </a14:m>
                <a:r>
                  <a:rPr lang="en-US" dirty="0"/>
                  <a:t>.</a:t>
                </a:r>
              </a:p>
              <a:p>
                <a:pPr lvl="3">
                  <a:spcAft>
                    <a:spcPts val="500"/>
                  </a:spcAft>
                </a:pPr>
                <a:r>
                  <a:rPr lang="en-US" sz="2000" dirty="0"/>
                  <a:t>If </a:t>
                </a:r>
                <a14:m>
                  <m:oMath xmlns:m="http://schemas.openxmlformats.org/officeDocument/2006/math">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𝑀𝑈</m:t>
                            </m:r>
                          </m:e>
                          <m:sub>
                            <m:r>
                              <a:rPr lang="en-US" sz="2000" i="1">
                                <a:latin typeface="Cambria Math" panose="02040503050406030204" pitchFamily="18" charset="0"/>
                              </a:rPr>
                              <m:t>𝑥</m:t>
                            </m:r>
                          </m:sub>
                        </m:sSub>
                      </m:num>
                      <m:den>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𝑥</m:t>
                            </m:r>
                          </m:sub>
                        </m:sSub>
                      </m:den>
                    </m:f>
                    <m:r>
                      <a:rPr lang="en-US" sz="2000" b="0" i="0" smtClean="0">
                        <a:latin typeface="Cambria Math" panose="02040503050406030204" pitchFamily="18" charset="0"/>
                      </a:rPr>
                      <m:t>&gt;</m:t>
                    </m:r>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𝑀𝑈</m:t>
                            </m:r>
                          </m:e>
                          <m:sub>
                            <m:r>
                              <a:rPr lang="en-US" sz="2000" i="1">
                                <a:latin typeface="Cambria Math" panose="02040503050406030204" pitchFamily="18" charset="0"/>
                              </a:rPr>
                              <m:t>𝑦</m:t>
                            </m:r>
                          </m:sub>
                        </m:sSub>
                      </m:num>
                      <m:den>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𝑦</m:t>
                            </m:r>
                          </m:sub>
                        </m:sSub>
                      </m:den>
                    </m:f>
                  </m:oMath>
                </a14:m>
                <a:r>
                  <a:rPr lang="en-US" sz="2000" dirty="0"/>
                  <a:t>, set good </a:t>
                </a:r>
                <a14:m>
                  <m:oMath xmlns:m="http://schemas.openxmlformats.org/officeDocument/2006/math">
                    <m:r>
                      <a:rPr lang="en-US" sz="2000" b="0" i="1" smtClean="0">
                        <a:latin typeface="Cambria Math" panose="02040503050406030204" pitchFamily="18" charset="0"/>
                      </a:rPr>
                      <m:t>𝑦</m:t>
                    </m:r>
                    <m:r>
                      <a:rPr lang="en-US" sz="2000" b="0" i="1" smtClean="0">
                        <a:latin typeface="Cambria Math" panose="02040503050406030204" pitchFamily="18" charset="0"/>
                      </a:rPr>
                      <m:t>=0</m:t>
                    </m:r>
                  </m:oMath>
                </a14:m>
                <a:r>
                  <a:rPr lang="en-US" sz="2000" dirty="0"/>
                  <a:t> in the budget line and solve for good </a:t>
                </a:r>
                <a14:m>
                  <m:oMath xmlns:m="http://schemas.openxmlformats.org/officeDocument/2006/math">
                    <m:r>
                      <a:rPr lang="en-US" sz="2000" i="1" dirty="0" smtClean="0">
                        <a:latin typeface="Cambria Math" panose="02040503050406030204" pitchFamily="18" charset="0"/>
                      </a:rPr>
                      <m:t>𝑥</m:t>
                    </m:r>
                  </m:oMath>
                </a14:m>
                <a:r>
                  <a:rPr lang="en-US" sz="2000" dirty="0"/>
                  <a:t> (corner solution where the consumer purchases only good </a:t>
                </a:r>
                <a14:m>
                  <m:oMath xmlns:m="http://schemas.openxmlformats.org/officeDocument/2006/math">
                    <m:r>
                      <a:rPr lang="en-US" sz="2000" i="1" dirty="0" smtClean="0">
                        <a:latin typeface="Cambria Math" panose="02040503050406030204" pitchFamily="18" charset="0"/>
                      </a:rPr>
                      <m:t>𝑥</m:t>
                    </m:r>
                  </m:oMath>
                </a14:m>
                <a:r>
                  <a:rPr lang="en-US" sz="2000" dirty="0"/>
                  <a:t>).</a:t>
                </a:r>
              </a:p>
              <a:p>
                <a:pPr lvl="3">
                  <a:spcBef>
                    <a:spcPts val="1000"/>
                  </a:spcBef>
                  <a:spcAft>
                    <a:spcPts val="500"/>
                  </a:spcAft>
                </a:pPr>
                <a:r>
                  <a:rPr lang="en-US" sz="2000" dirty="0"/>
                  <a:t>If </a:t>
                </a:r>
                <a14:m>
                  <m:oMath xmlns:m="http://schemas.openxmlformats.org/officeDocument/2006/math">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𝑀𝑈</m:t>
                            </m:r>
                          </m:e>
                          <m:sub>
                            <m:r>
                              <a:rPr lang="en-US" sz="2000" i="1">
                                <a:latin typeface="Cambria Math" panose="02040503050406030204" pitchFamily="18" charset="0"/>
                              </a:rPr>
                              <m:t>𝑥</m:t>
                            </m:r>
                          </m:sub>
                        </m:sSub>
                      </m:num>
                      <m:den>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𝑥</m:t>
                            </m:r>
                          </m:sub>
                        </m:sSub>
                      </m:den>
                    </m:f>
                    <m:r>
                      <a:rPr lang="en-US" sz="2000" b="0" i="0" smtClean="0">
                        <a:latin typeface="Cambria Math" panose="02040503050406030204" pitchFamily="18" charset="0"/>
                      </a:rPr>
                      <m:t>&lt;</m:t>
                    </m:r>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𝑀𝑈</m:t>
                            </m:r>
                          </m:e>
                          <m:sub>
                            <m:r>
                              <a:rPr lang="en-US" sz="2000" i="1">
                                <a:latin typeface="Cambria Math" panose="02040503050406030204" pitchFamily="18" charset="0"/>
                              </a:rPr>
                              <m:t>𝑦</m:t>
                            </m:r>
                          </m:sub>
                        </m:sSub>
                      </m:num>
                      <m:den>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𝑦</m:t>
                            </m:r>
                          </m:sub>
                        </m:sSub>
                      </m:den>
                    </m:f>
                  </m:oMath>
                </a14:m>
                <a:r>
                  <a:rPr lang="en-US" sz="2000" dirty="0"/>
                  <a:t>, set </a:t>
                </a:r>
                <a14:m>
                  <m:oMath xmlns:m="http://schemas.openxmlformats.org/officeDocument/2006/math">
                    <m:r>
                      <a:rPr lang="en-US" sz="2000" i="1" dirty="0" smtClean="0">
                        <a:latin typeface="Cambria Math" panose="02040503050406030204" pitchFamily="18" charset="0"/>
                      </a:rPr>
                      <m:t>𝑥</m:t>
                    </m:r>
                    <m:r>
                      <a:rPr lang="en-US" sz="2000" i="1" dirty="0" smtClean="0">
                        <a:latin typeface="Cambria Math" panose="02040503050406030204" pitchFamily="18" charset="0"/>
                      </a:rPr>
                      <m:t>=0</m:t>
                    </m:r>
                  </m:oMath>
                </a14:m>
                <a:r>
                  <a:rPr lang="en-US" sz="2000" dirty="0"/>
                  <a:t> in the budget line and solve for </a:t>
                </a:r>
                <a14:m>
                  <m:oMath xmlns:m="http://schemas.openxmlformats.org/officeDocument/2006/math">
                    <m:r>
                      <a:rPr lang="en-US" sz="2000" i="1" dirty="0" smtClean="0">
                        <a:latin typeface="Cambria Math" panose="02040503050406030204" pitchFamily="18" charset="0"/>
                      </a:rPr>
                      <m:t>𝑦</m:t>
                    </m:r>
                  </m:oMath>
                </a14:m>
                <a:r>
                  <a:rPr lang="en-US" sz="2000" dirty="0"/>
                  <a:t> (corner solution where she purchases only good </a:t>
                </a:r>
                <a14:m>
                  <m:oMath xmlns:m="http://schemas.openxmlformats.org/officeDocument/2006/math">
                    <m:r>
                      <a:rPr lang="en-US" sz="2000" i="1" dirty="0" smtClean="0">
                        <a:latin typeface="Cambria Math" panose="02040503050406030204" pitchFamily="18" charset="0"/>
                      </a:rPr>
                      <m:t>𝑦</m:t>
                    </m:r>
                  </m:oMath>
                </a14:m>
                <a:r>
                  <a:rPr lang="en-US" sz="2000" dirty="0"/>
                  <a:t>).</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754491" y="1239483"/>
                <a:ext cx="8025020" cy="4667250"/>
              </a:xfrm>
              <a:blipFill>
                <a:blip r:embed="rId2"/>
                <a:stretch>
                  <a:fillRect l="-1064" t="-1044"/>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90527" y="6488720"/>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21</a:t>
            </a:fld>
            <a:endParaRPr lang="en-US" dirty="0"/>
          </a:p>
        </p:txBody>
      </p:sp>
    </p:spTree>
    <p:extLst>
      <p:ext uri="{BB962C8B-B14F-4D97-AF65-F5344CB8AC3E}">
        <p14:creationId xmlns:p14="http://schemas.microsoft.com/office/powerpoint/2010/main" val="29443482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685332" y="0"/>
            <a:ext cx="7773338" cy="1596177"/>
          </a:xfrm>
        </p:spPr>
        <p:txBody>
          <a:bodyPr/>
          <a:lstStyle/>
          <a:p>
            <a:pPr algn="ctr"/>
            <a:r>
              <a:rPr lang="en-US" dirty="0">
                <a:solidFill>
                  <a:srgbClr val="0070C0"/>
                </a:solidFill>
              </a:rPr>
              <a:t>Utility Maximization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752938" y="1535111"/>
                <a:ext cx="8025020" cy="4530727"/>
              </a:xfrm>
            </p:spPr>
            <p:txBody>
              <a:bodyPr>
                <a:normAutofit/>
              </a:bodyPr>
              <a:lstStyle/>
              <a:p>
                <a:pPr algn="just">
                  <a:lnSpc>
                    <a:spcPct val="100000"/>
                  </a:lnSpc>
                  <a:spcAft>
                    <a:spcPts val="500"/>
                  </a:spcAft>
                </a:pPr>
                <a:r>
                  <a:rPr lang="en-US" sz="2400" dirty="0">
                    <a:solidFill>
                      <a:srgbClr val="0070C0"/>
                    </a:solidFill>
                  </a:rPr>
                  <a:t>Tool 3.1 </a:t>
                </a:r>
                <a:r>
                  <a:rPr lang="en-US" sz="2400" i="1" dirty="0">
                    <a:solidFill>
                      <a:srgbClr val="0070C0"/>
                    </a:solidFill>
                  </a:rPr>
                  <a:t>Procedure to solve the UMP </a:t>
                </a:r>
                <a:r>
                  <a:rPr lang="en-US" sz="2400" dirty="0"/>
                  <a:t>(cont.):</a:t>
                </a:r>
              </a:p>
              <a:p>
                <a:pPr marL="800100" lvl="1" indent="-342900">
                  <a:lnSpc>
                    <a:spcPct val="100000"/>
                  </a:lnSpc>
                  <a:spcAft>
                    <a:spcPts val="500"/>
                  </a:spcAft>
                  <a:buFont typeface="+mj-lt"/>
                  <a:buAutoNum type="arabicPeriod" startAt="3"/>
                </a:pPr>
                <a:r>
                  <a:rPr lang="en-US" sz="2200" dirty="0"/>
                  <a:t>If, in step 2, you find that one of the goods is consumed in negative amounts (e.g., </a:t>
                </a:r>
                <a14:m>
                  <m:oMath xmlns:m="http://schemas.openxmlformats.org/officeDocument/2006/math">
                    <m:r>
                      <a:rPr lang="en-US" sz="2200" i="1" dirty="0" smtClean="0">
                        <a:latin typeface="Cambria Math" panose="02040503050406030204" pitchFamily="18" charset="0"/>
                      </a:rPr>
                      <m:t>𝑥</m:t>
                    </m:r>
                    <m:r>
                      <a:rPr lang="en-US" sz="2200" i="1" dirty="0" smtClean="0">
                        <a:latin typeface="Cambria Math" panose="02040503050406030204" pitchFamily="18" charset="0"/>
                      </a:rPr>
                      <m:t>=−2</m:t>
                    </m:r>
                  </m:oMath>
                </a14:m>
                <a:r>
                  <a:rPr lang="en-US" sz="2200" dirty="0"/>
                  <a:t>), then set the amount of this good equal to </a:t>
                </a:r>
                <a14:m>
                  <m:oMath xmlns:m="http://schemas.openxmlformats.org/officeDocument/2006/math">
                    <m:r>
                      <a:rPr lang="en-US" sz="2200" i="1" dirty="0" smtClean="0">
                        <a:latin typeface="Cambria Math" panose="02040503050406030204" pitchFamily="18" charset="0"/>
                      </a:rPr>
                      <m:t>0</m:t>
                    </m:r>
                  </m:oMath>
                </a14:m>
                <a:r>
                  <a:rPr lang="en-US" sz="2200" dirty="0"/>
                  <a:t> on the budget line (e.g.,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r>
                      <a:rPr lang="en-US" sz="2200" b="0" i="1" smtClean="0">
                        <a:latin typeface="Cambria Math" panose="02040503050406030204" pitchFamily="18" charset="0"/>
                      </a:rPr>
                      <m:t>0</m:t>
                    </m:r>
                    <m:r>
                      <a:rPr lang="en-US" sz="2200" i="1">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r>
                      <a:rPr lang="en-US" sz="2200" i="1">
                        <a:latin typeface="Cambria Math" panose="02040503050406030204" pitchFamily="18" charset="0"/>
                      </a:rPr>
                      <m:t>𝑦</m:t>
                    </m:r>
                    <m:r>
                      <a:rPr lang="en-US" sz="2200" i="1">
                        <a:latin typeface="Cambria Math" panose="02040503050406030204" pitchFamily="18" charset="0"/>
                      </a:rPr>
                      <m:t>=</m:t>
                    </m:r>
                    <m:r>
                      <a:rPr lang="en-US" sz="2200" i="1">
                        <a:latin typeface="Cambria Math" panose="02040503050406030204" pitchFamily="18" charset="0"/>
                      </a:rPr>
                      <m:t>𝐼</m:t>
                    </m:r>
                  </m:oMath>
                </a14:m>
                <a:r>
                  <a:rPr lang="en-US" sz="2200" dirty="0"/>
                  <a:t> ), and solve for the remaining good.</a:t>
                </a:r>
              </a:p>
              <a:p>
                <a:pPr marL="800100" lvl="1" indent="-342900">
                  <a:lnSpc>
                    <a:spcPct val="100000"/>
                  </a:lnSpc>
                  <a:spcAft>
                    <a:spcPts val="500"/>
                  </a:spcAft>
                  <a:buFont typeface="+mj-lt"/>
                  <a:buAutoNum type="arabicPeriod" startAt="3"/>
                </a:pPr>
                <a:r>
                  <a:rPr lang="en-US" sz="2200" dirty="0"/>
                  <a:t>If you haven’t found the values for all the unknowns, use the tangency conditions from step 1 to find the remaining unknown.</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752938" y="1535111"/>
                <a:ext cx="8025020" cy="4530727"/>
              </a:xfrm>
              <a:blipFill>
                <a:blip r:embed="rId2"/>
                <a:stretch>
                  <a:fillRect l="-1064" t="-1077" r="-608"/>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427879" y="6492875"/>
            <a:ext cx="5004665" cy="365125"/>
          </a:xfrm>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22</a:t>
            </a:fld>
            <a:endParaRPr lang="en-US" dirty="0"/>
          </a:p>
        </p:txBody>
      </p:sp>
    </p:spTree>
    <p:extLst>
      <p:ext uri="{BB962C8B-B14F-4D97-AF65-F5344CB8AC3E}">
        <p14:creationId xmlns:p14="http://schemas.microsoft.com/office/powerpoint/2010/main" val="4097203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685331" y="13033"/>
            <a:ext cx="7773338" cy="1596177"/>
          </a:xfrm>
        </p:spPr>
        <p:txBody>
          <a:bodyPr/>
          <a:lstStyle/>
          <a:p>
            <a:pPr algn="ctr"/>
            <a:r>
              <a:rPr lang="en-US" dirty="0">
                <a:solidFill>
                  <a:srgbClr val="0070C0"/>
                </a:solidFill>
              </a:rPr>
              <a:t>Utility Maximization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85331" y="1535111"/>
                <a:ext cx="7886700" cy="4530727"/>
              </a:xfrm>
            </p:spPr>
            <p:txBody>
              <a:bodyPr>
                <a:normAutofit fontScale="77500" lnSpcReduction="20000"/>
              </a:bodyPr>
              <a:lstStyle/>
              <a:p>
                <a:pPr lvl="0">
                  <a:spcBef>
                    <a:spcPts val="500"/>
                  </a:spcBef>
                  <a:spcAft>
                    <a:spcPts val="500"/>
                  </a:spcAft>
                </a:pPr>
                <a:r>
                  <a:rPr lang="en-US" sz="2400" i="1" dirty="0">
                    <a:solidFill>
                      <a:srgbClr val="0070C0"/>
                    </a:solidFill>
                  </a:rPr>
                  <a:t>Example 3.1</a:t>
                </a:r>
                <a:r>
                  <a:rPr lang="en-US" sz="2400" dirty="0">
                    <a:solidFill>
                      <a:srgbClr val="0070C0"/>
                    </a:solidFill>
                  </a:rPr>
                  <a:t>:</a:t>
                </a:r>
                <a:r>
                  <a:rPr lang="en-US" sz="2400" dirty="0">
                    <a:solidFill>
                      <a:prstClr val="black"/>
                    </a:solidFill>
                  </a:rPr>
                  <a:t> </a:t>
                </a:r>
                <a:r>
                  <a:rPr lang="en-US" sz="2400" i="1" dirty="0">
                    <a:solidFill>
                      <a:prstClr val="black"/>
                    </a:solidFill>
                  </a:rPr>
                  <a:t>UMP with interior solutions–I</a:t>
                </a:r>
                <a:r>
                  <a:rPr lang="en-US" sz="2400" dirty="0">
                    <a:solidFill>
                      <a:prstClr val="black"/>
                    </a:solidFill>
                  </a:rPr>
                  <a:t>.</a:t>
                </a:r>
              </a:p>
              <a:p>
                <a:pPr lvl="1">
                  <a:spcAft>
                    <a:spcPts val="500"/>
                  </a:spcAft>
                </a:pPr>
                <a:r>
                  <a:rPr lang="en-US" sz="2200" dirty="0"/>
                  <a:t>Consider an individual with Cobb-Douglas utility function</a:t>
                </a:r>
              </a:p>
              <a:p>
                <a:pPr marL="0" lvl="1" indent="0">
                  <a:spcAft>
                    <a:spcPts val="500"/>
                  </a:spcAft>
                  <a:buNone/>
                </a:pPr>
                <a14:m>
                  <m:oMathPara xmlns:m="http://schemas.openxmlformats.org/officeDocument/2006/math">
                    <m:oMathParaPr>
                      <m:jc m:val="centerGroup"/>
                    </m:oMathParaPr>
                    <m:oMath xmlns:m="http://schemas.openxmlformats.org/officeDocument/2006/math">
                      <m:r>
                        <a:rPr lang="en-US" sz="2200" b="0" i="1" smtClean="0">
                          <a:latin typeface="Cambria Math" panose="02040503050406030204" pitchFamily="18" charset="0"/>
                        </a:rPr>
                        <m:t>𝑢</m:t>
                      </m:r>
                      <m:d>
                        <m:dPr>
                          <m:ctrlPr>
                            <a:rPr lang="en-US" sz="2200" b="0" i="1" smtClean="0">
                              <a:latin typeface="Cambria Math" panose="02040503050406030204" pitchFamily="18" charset="0"/>
                            </a:rPr>
                          </m:ctrlPr>
                        </m:dPr>
                        <m:e>
                          <m:r>
                            <a:rPr lang="en-US" sz="2200" b="0" i="1" smtClean="0">
                              <a:latin typeface="Cambria Math" panose="02040503050406030204" pitchFamily="18" charset="0"/>
                            </a:rPr>
                            <m:t>𝑥</m:t>
                          </m:r>
                          <m:r>
                            <a:rPr lang="en-US" sz="2200" b="0" i="1" smtClean="0">
                              <a:latin typeface="Cambria Math" panose="02040503050406030204" pitchFamily="18" charset="0"/>
                            </a:rPr>
                            <m:t>,</m:t>
                          </m:r>
                          <m:r>
                            <a:rPr lang="en-US" sz="2200" b="0" i="1" smtClean="0">
                              <a:latin typeface="Cambria Math" panose="02040503050406030204" pitchFamily="18" charset="0"/>
                            </a:rPr>
                            <m:t>𝑦</m:t>
                          </m:r>
                        </m:e>
                      </m:d>
                      <m:r>
                        <a:rPr lang="en-US" sz="2200" b="0" i="1" smtClean="0">
                          <a:latin typeface="Cambria Math" panose="02040503050406030204" pitchFamily="18" charset="0"/>
                        </a:rPr>
                        <m:t>=</m:t>
                      </m:r>
                      <m:r>
                        <a:rPr lang="en-US" sz="2200" b="0" i="1" smtClean="0">
                          <a:latin typeface="Cambria Math" panose="02040503050406030204" pitchFamily="18" charset="0"/>
                        </a:rPr>
                        <m:t>𝑥𝑦</m:t>
                      </m:r>
                      <m:r>
                        <a:rPr lang="en-US" sz="2200" b="0" i="1" smtClean="0">
                          <a:latin typeface="Cambria Math" panose="02040503050406030204" pitchFamily="18" charset="0"/>
                        </a:rPr>
                        <m:t>.</m:t>
                      </m:r>
                    </m:oMath>
                  </m:oMathPara>
                </a14:m>
                <a:endParaRPr lang="en-US" sz="2200" dirty="0"/>
              </a:p>
              <a:p>
                <a:pPr lvl="1" indent="0">
                  <a:spcAft>
                    <a:spcPts val="500"/>
                  </a:spcAft>
                  <a:buNone/>
                </a:pPr>
                <a:r>
                  <a:rPr lang="en-US" sz="2200" dirty="0"/>
                  <a:t>facing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r>
                      <a:rPr lang="en-US" sz="2200" b="0" i="1" smtClean="0">
                        <a:latin typeface="Cambria Math" panose="02040503050406030204" pitchFamily="18" charset="0"/>
                      </a:rPr>
                      <m:t>=$20</m:t>
                    </m:r>
                  </m:oMath>
                </a14:m>
                <a:r>
                  <a:rPr lang="en-US" sz="2200" dirty="0"/>
                  <a:t>,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r>
                      <a:rPr lang="en-US" sz="2200" b="0" i="1" smtClean="0">
                        <a:latin typeface="Cambria Math" panose="02040503050406030204" pitchFamily="18" charset="0"/>
                      </a:rPr>
                      <m:t>=$40</m:t>
                    </m:r>
                  </m:oMath>
                </a14:m>
                <a:r>
                  <a:rPr lang="en-US" sz="2200" dirty="0"/>
                  <a:t>, and </a:t>
                </a:r>
                <a14:m>
                  <m:oMath xmlns:m="http://schemas.openxmlformats.org/officeDocument/2006/math">
                    <m:r>
                      <a:rPr lang="en-US" sz="2200" i="1" dirty="0" smtClean="0">
                        <a:latin typeface="Cambria Math" panose="02040503050406030204" pitchFamily="18" charset="0"/>
                      </a:rPr>
                      <m:t>𝐼</m:t>
                    </m:r>
                    <m:r>
                      <a:rPr lang="en-US" sz="2200" i="1" dirty="0" smtClean="0">
                        <a:latin typeface="Cambria Math" panose="02040503050406030204" pitchFamily="18" charset="0"/>
                      </a:rPr>
                      <m:t>=$800</m:t>
                    </m:r>
                  </m:oMath>
                </a14:m>
                <a:r>
                  <a:rPr lang="en-US" sz="2200" dirty="0"/>
                  <a:t>.</a:t>
                </a:r>
              </a:p>
              <a:p>
                <a:pPr marL="736600" indent="-279400">
                  <a:spcAft>
                    <a:spcPts val="500"/>
                  </a:spcAft>
                </a:pPr>
                <a:r>
                  <a:rPr lang="en-US" sz="2200" i="1" dirty="0"/>
                  <a:t>Step 1</a:t>
                </a:r>
                <a:r>
                  <a:rPr lang="en-US" sz="2200" dirty="0"/>
                  <a:t>. We use the tangency condition to find optimal bundle</a:t>
                </a:r>
              </a:p>
              <a:p>
                <a:pPr marL="0" indent="0">
                  <a:spcAft>
                    <a:spcPts val="500"/>
                  </a:spcAft>
                  <a:buNone/>
                </a:pPr>
                <a14:m>
                  <m:oMathPara xmlns:m="http://schemas.openxmlformats.org/officeDocument/2006/math">
                    <m:oMathParaPr>
                      <m:jc m:val="centerGroup"/>
                    </m:oMathParaPr>
                    <m:oMath xmlns:m="http://schemas.openxmlformats.org/officeDocument/2006/math">
                      <m:f>
                        <m:fPr>
                          <m:ctrlPr>
                            <a:rPr lang="en-US" sz="2000" i="1" smtClean="0">
                              <a:latin typeface="Cambria Math" panose="02040503050406030204" pitchFamily="18" charset="0"/>
                            </a:rPr>
                          </m:ctrlPr>
                        </m:fPr>
                        <m:num>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𝑀𝑈</m:t>
                              </m:r>
                            </m:e>
                            <m:sub>
                              <m:r>
                                <a:rPr lang="en-US" sz="2000" b="0" i="1" smtClean="0">
                                  <a:latin typeface="Cambria Math" panose="02040503050406030204" pitchFamily="18" charset="0"/>
                                </a:rPr>
                                <m:t>𝑥</m:t>
                              </m:r>
                            </m:sub>
                          </m:sSub>
                        </m:num>
                        <m:den>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𝑀𝑈</m:t>
                              </m:r>
                            </m:e>
                            <m:sub>
                              <m:r>
                                <a:rPr lang="en-US" sz="2000" b="0" i="1" smtClean="0">
                                  <a:latin typeface="Cambria Math" panose="02040503050406030204" pitchFamily="18" charset="0"/>
                                </a:rPr>
                                <m:t>𝑦</m:t>
                              </m:r>
                            </m:sub>
                          </m:sSub>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𝑥</m:t>
                              </m:r>
                            </m:sub>
                          </m:sSub>
                        </m:num>
                        <m:den>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𝑦</m:t>
                              </m:r>
                            </m:sub>
                          </m:sSub>
                        </m:den>
                      </m:f>
                      <m:r>
                        <a:rPr lang="en-US" sz="2000" b="0" i="1" smtClean="0">
                          <a:latin typeface="Cambria Math" panose="02040503050406030204" pitchFamily="18" charset="0"/>
                        </a:rPr>
                        <m:t>,</m:t>
                      </m:r>
                    </m:oMath>
                  </m:oMathPara>
                </a14:m>
                <a:endParaRPr lang="en-US" sz="2000" dirty="0"/>
              </a:p>
              <a:p>
                <a:pPr marL="0" indent="0" algn="ctr">
                  <a:spcAft>
                    <a:spcPts val="1700"/>
                  </a:spcAft>
                  <a:buNone/>
                </a:pPr>
                <a14:m>
                  <m:oMathPara xmlns:m="http://schemas.openxmlformats.org/officeDocument/2006/math">
                    <m:oMathParaPr>
                      <m:jc m:val="centerGroup"/>
                    </m:oMathParaPr>
                    <m:oMath xmlns:m="http://schemas.openxmlformats.org/officeDocument/2006/math">
                      <m:f>
                        <m:fPr>
                          <m:ctrlPr>
                            <a:rPr lang="en-US" sz="2000" i="1">
                              <a:latin typeface="Cambria Math" panose="02040503050406030204" pitchFamily="18" charset="0"/>
                            </a:rPr>
                          </m:ctrlPr>
                        </m:fPr>
                        <m:num>
                          <m:r>
                            <a:rPr lang="en-US" sz="2000" b="0" i="1" smtClean="0">
                              <a:latin typeface="Cambria Math" panose="02040503050406030204" pitchFamily="18" charset="0"/>
                            </a:rPr>
                            <m:t>𝑦</m:t>
                          </m:r>
                        </m:num>
                        <m:den>
                          <m:r>
                            <a:rPr lang="en-US" sz="2000" b="0" i="1" smtClean="0">
                              <a:latin typeface="Cambria Math" panose="02040503050406030204" pitchFamily="18" charset="0"/>
                            </a:rPr>
                            <m:t>𝑥</m:t>
                          </m:r>
                        </m:den>
                      </m:f>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b="0" i="1" smtClean="0">
                              <a:latin typeface="Cambria Math" panose="02040503050406030204" pitchFamily="18" charset="0"/>
                            </a:rPr>
                            <m:t>20</m:t>
                          </m:r>
                        </m:num>
                        <m:den>
                          <m:r>
                            <a:rPr lang="en-US" sz="2000" b="0" i="1" smtClean="0">
                              <a:latin typeface="Cambria Math" panose="02040503050406030204" pitchFamily="18" charset="0"/>
                            </a:rPr>
                            <m:t>40</m:t>
                          </m:r>
                        </m:den>
                      </m:f>
                      <m:r>
                        <a:rPr lang="en-US" sz="2000" b="0" i="1" smtClean="0">
                          <a:latin typeface="Cambria Math" panose="02040503050406030204" pitchFamily="18" charset="0"/>
                        </a:rPr>
                        <m:t> </m:t>
                      </m:r>
                      <m:r>
                        <a:rPr lang="en-US" sz="2000" dirty="0">
                          <a:latin typeface="Cambria Math" panose="02040503050406030204" pitchFamily="18" charset="0"/>
                          <a:ea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𝑦</m:t>
                          </m:r>
                        </m:num>
                        <m:den>
                          <m:r>
                            <a:rPr lang="en-US" sz="2000" i="1">
                              <a:latin typeface="Cambria Math" panose="02040503050406030204" pitchFamily="18" charset="0"/>
                            </a:rPr>
                            <m:t>𝑥</m:t>
                          </m:r>
                        </m:den>
                      </m:f>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2</m:t>
                          </m:r>
                        </m:den>
                      </m:f>
                      <m:r>
                        <a:rPr lang="en-US" sz="2000" b="0" i="1" smtClean="0">
                          <a:latin typeface="Cambria Math" panose="02040503050406030204" pitchFamily="18" charset="0"/>
                        </a:rPr>
                        <m:t>,</m:t>
                      </m:r>
                    </m:oMath>
                  </m:oMathPara>
                </a14:m>
                <a:endParaRPr lang="en-US" sz="2000" dirty="0">
                  <a:sym typeface="Wingdings" pitchFamily="2" charset="2"/>
                </a:endParaRPr>
              </a:p>
              <a:p>
                <a:pPr marL="0" indent="0" algn="ctr">
                  <a:spcBef>
                    <a:spcPts val="2200"/>
                  </a:spcBef>
                  <a:spcAft>
                    <a:spcPts val="500"/>
                  </a:spcAft>
                  <a:buNone/>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sym typeface="Wingdings" pitchFamily="2" charset="2"/>
                        </a:rPr>
                        <m:t>2</m:t>
                      </m:r>
                      <m:r>
                        <a:rPr lang="en-US" sz="2000" b="0" i="1" dirty="0" smtClean="0">
                          <a:latin typeface="Cambria Math" panose="02040503050406030204" pitchFamily="18" charset="0"/>
                          <a:sym typeface="Wingdings" pitchFamily="2" charset="2"/>
                        </a:rPr>
                        <m:t>𝑦</m:t>
                      </m:r>
                      <m:r>
                        <a:rPr lang="en-US" sz="2000" b="0" i="1" dirty="0" smtClean="0">
                          <a:latin typeface="Cambria Math" panose="02040503050406030204" pitchFamily="18" charset="0"/>
                          <a:sym typeface="Wingdings" pitchFamily="2" charset="2"/>
                        </a:rPr>
                        <m:t>=</m:t>
                      </m:r>
                      <m:r>
                        <a:rPr lang="en-US" sz="2000" b="0" i="1" dirty="0" smtClean="0">
                          <a:latin typeface="Cambria Math" panose="02040503050406030204" pitchFamily="18" charset="0"/>
                          <a:sym typeface="Wingdings" pitchFamily="2" charset="2"/>
                        </a:rPr>
                        <m:t>𝑥</m:t>
                      </m:r>
                      <m:r>
                        <a:rPr lang="en-US" sz="2000" b="0" i="1" dirty="0" smtClean="0">
                          <a:latin typeface="Cambria Math" panose="02040503050406030204" pitchFamily="18" charset="0"/>
                          <a:sym typeface="Wingdings" pitchFamily="2" charset="2"/>
                        </a:rPr>
                        <m:t>.</m:t>
                      </m:r>
                    </m:oMath>
                  </m:oMathPara>
                </a14:m>
                <a:endParaRPr lang="en-US" sz="2000" dirty="0"/>
              </a:p>
              <a:p>
                <a:pPr marL="685800" indent="0" algn="just">
                  <a:spcBef>
                    <a:spcPts val="500"/>
                  </a:spcBef>
                  <a:spcAft>
                    <a:spcPts val="500"/>
                  </a:spcAft>
                  <a:buNone/>
                </a:pPr>
                <a:r>
                  <a:rPr lang="en-US" sz="2200" dirty="0"/>
                  <a:t>This result contains both </a:t>
                </a:r>
                <a14:m>
                  <m:oMath xmlns:m="http://schemas.openxmlformats.org/officeDocument/2006/math">
                    <m:r>
                      <a:rPr lang="en-US" sz="2200" i="1" dirty="0" smtClean="0">
                        <a:latin typeface="Cambria Math" panose="02040503050406030204" pitchFamily="18" charset="0"/>
                      </a:rPr>
                      <m:t>𝑥</m:t>
                    </m:r>
                  </m:oMath>
                </a14:m>
                <a:r>
                  <a:rPr lang="en-US" sz="2200" dirty="0"/>
                  <a:t> and </a:t>
                </a:r>
                <a14:m>
                  <m:oMath xmlns:m="http://schemas.openxmlformats.org/officeDocument/2006/math">
                    <m:r>
                      <a:rPr lang="en-US" sz="2200" i="1" dirty="0" smtClean="0">
                        <a:latin typeface="Cambria Math" panose="02040503050406030204" pitchFamily="18" charset="0"/>
                      </a:rPr>
                      <m:t>𝑦</m:t>
                    </m:r>
                  </m:oMath>
                </a14:m>
                <a:r>
                  <a:rPr lang="en-US" sz="2200" dirty="0"/>
                  <a:t>, so we move to step 2a.</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85331" y="1535111"/>
                <a:ext cx="7886700" cy="4530727"/>
              </a:xfrm>
              <a:blipFill>
                <a:blip r:embed="rId2"/>
                <a:stretch>
                  <a:fillRect l="-541" t="-808"/>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143794" y="6460608"/>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23</a:t>
            </a:fld>
            <a:endParaRPr lang="en-US" dirty="0"/>
          </a:p>
        </p:txBody>
      </p:sp>
    </p:spTree>
    <p:extLst>
      <p:ext uri="{BB962C8B-B14F-4D97-AF65-F5344CB8AC3E}">
        <p14:creationId xmlns:p14="http://schemas.microsoft.com/office/powerpoint/2010/main" val="7555878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742012" y="27784"/>
            <a:ext cx="7773338" cy="1596177"/>
          </a:xfrm>
        </p:spPr>
        <p:txBody>
          <a:bodyPr/>
          <a:lstStyle/>
          <a:p>
            <a:pPr algn="ctr"/>
            <a:r>
              <a:rPr lang="en-US" dirty="0">
                <a:solidFill>
                  <a:srgbClr val="0070C0"/>
                </a:solidFill>
              </a:rPr>
              <a:t>Utility Maximization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832837" y="1447183"/>
                <a:ext cx="7886700" cy="4530727"/>
              </a:xfrm>
            </p:spPr>
            <p:txBody>
              <a:bodyPr>
                <a:normAutofit fontScale="85000" lnSpcReduction="10000"/>
              </a:bodyPr>
              <a:lstStyle/>
              <a:p>
                <a:pPr lvl="0">
                  <a:spcBef>
                    <a:spcPts val="500"/>
                  </a:spcBef>
                  <a:spcAft>
                    <a:spcPts val="500"/>
                  </a:spcAft>
                </a:pPr>
                <a:r>
                  <a:rPr lang="en-US" sz="2400" i="1" dirty="0">
                    <a:solidFill>
                      <a:srgbClr val="0070C0"/>
                    </a:solidFill>
                  </a:rPr>
                  <a:t>Example 3.1</a:t>
                </a:r>
                <a:r>
                  <a:rPr lang="en-US" sz="2400" dirty="0"/>
                  <a:t> (continued):</a:t>
                </a:r>
                <a:endParaRPr lang="en-US" sz="2400" dirty="0">
                  <a:solidFill>
                    <a:prstClr val="black"/>
                  </a:solidFill>
                </a:endParaRPr>
              </a:p>
              <a:p>
                <a:pPr marL="736600" indent="-279400">
                  <a:spcBef>
                    <a:spcPts val="500"/>
                  </a:spcBef>
                  <a:spcAft>
                    <a:spcPts val="500"/>
                  </a:spcAft>
                </a:pPr>
                <a:r>
                  <a:rPr lang="en-US" sz="2200" i="1" dirty="0"/>
                  <a:t>Step 2a</a:t>
                </a:r>
                <a:r>
                  <a:rPr lang="en-US" sz="2200" dirty="0"/>
                  <a:t>. From the budget line, </a:t>
                </a:r>
                <a14:m>
                  <m:oMath xmlns:m="http://schemas.openxmlformats.org/officeDocument/2006/math">
                    <m:r>
                      <a:rPr lang="en-US" sz="2200" b="0" i="1" smtClean="0">
                        <a:latin typeface="Cambria Math" panose="02040503050406030204" pitchFamily="18" charset="0"/>
                      </a:rPr>
                      <m:t>20</m:t>
                    </m:r>
                    <m:r>
                      <a:rPr lang="en-US" sz="2200" b="0" i="1" smtClean="0">
                        <a:latin typeface="Cambria Math" panose="02040503050406030204" pitchFamily="18" charset="0"/>
                      </a:rPr>
                      <m:t>𝑥</m:t>
                    </m:r>
                    <m:r>
                      <a:rPr lang="en-US" sz="2200" b="0" i="1" smtClean="0">
                        <a:latin typeface="Cambria Math" panose="02040503050406030204" pitchFamily="18" charset="0"/>
                      </a:rPr>
                      <m:t>+40</m:t>
                    </m:r>
                    <m:r>
                      <a:rPr lang="en-US" sz="2200" b="0" i="1" smtClean="0">
                        <a:latin typeface="Cambria Math" panose="02040503050406030204" pitchFamily="18" charset="0"/>
                      </a:rPr>
                      <m:t>𝑦</m:t>
                    </m:r>
                    <m:r>
                      <a:rPr lang="en-US" sz="2200" b="0" i="1" smtClean="0">
                        <a:latin typeface="Cambria Math" panose="02040503050406030204" pitchFamily="18" charset="0"/>
                      </a:rPr>
                      <m:t>=800</m:t>
                    </m:r>
                  </m:oMath>
                </a14:m>
                <a:r>
                  <a:rPr lang="en-US" sz="2200" dirty="0"/>
                  <a:t>. </a:t>
                </a:r>
              </a:p>
              <a:p>
                <a:pPr marL="736600" indent="0">
                  <a:spcBef>
                    <a:spcPts val="500"/>
                  </a:spcBef>
                  <a:spcAft>
                    <a:spcPts val="1000"/>
                  </a:spcAft>
                  <a:buNone/>
                </a:pPr>
                <a:r>
                  <a:rPr lang="en-US" sz="2200" dirty="0"/>
                  <a:t>Inserting </a:t>
                </a:r>
                <a14:m>
                  <m:oMath xmlns:m="http://schemas.openxmlformats.org/officeDocument/2006/math">
                    <m:r>
                      <a:rPr lang="en-US" sz="2200" b="0" i="1" smtClean="0">
                        <a:latin typeface="Cambria Math" panose="02040503050406030204" pitchFamily="18" charset="0"/>
                      </a:rPr>
                      <m:t>2</m:t>
                    </m:r>
                    <m:r>
                      <a:rPr lang="en-US" sz="2200" b="0" i="1" smtClean="0">
                        <a:latin typeface="Cambria Math" panose="02040503050406030204" pitchFamily="18" charset="0"/>
                      </a:rPr>
                      <m:t>𝑦</m:t>
                    </m:r>
                    <m:r>
                      <a:rPr lang="en-US" sz="2200" b="0" i="1" smtClean="0">
                        <a:latin typeface="Cambria Math" panose="02040503050406030204" pitchFamily="18" charset="0"/>
                      </a:rPr>
                      <m:t>=</m:t>
                    </m:r>
                    <m:r>
                      <a:rPr lang="en-US" sz="2200" b="0" i="1" smtClean="0">
                        <a:latin typeface="Cambria Math" panose="02040503050406030204" pitchFamily="18" charset="0"/>
                      </a:rPr>
                      <m:t>𝑥</m:t>
                    </m:r>
                  </m:oMath>
                </a14:m>
                <a:r>
                  <a:rPr lang="en-US" sz="2200" dirty="0"/>
                  <a:t> into the budget line, </a:t>
                </a:r>
              </a:p>
              <a:p>
                <a:pPr marL="0" indent="0">
                  <a:spcBef>
                    <a:spcPts val="500"/>
                  </a:spcBef>
                  <a:spcAft>
                    <a:spcPts val="500"/>
                  </a:spcAft>
                  <a:buNone/>
                </a:pP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rPr>
                        <m:t>2</m:t>
                      </m:r>
                      <m:r>
                        <a:rPr lang="en-US" sz="2000" b="0" i="1" smtClean="0">
                          <a:latin typeface="Cambria Math" panose="02040503050406030204" pitchFamily="18" charset="0"/>
                        </a:rPr>
                        <m:t>0</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2</m:t>
                          </m:r>
                          <m:r>
                            <a:rPr lang="en-US" sz="2000" b="0" i="1" smtClean="0">
                              <a:latin typeface="Cambria Math" panose="02040503050406030204" pitchFamily="18" charset="0"/>
                            </a:rPr>
                            <m:t>𝑦</m:t>
                          </m:r>
                        </m:e>
                      </m:d>
                      <m:r>
                        <a:rPr lang="en-US" sz="2000" b="0" i="1" smtClean="0">
                          <a:latin typeface="Cambria Math" panose="02040503050406030204" pitchFamily="18" charset="0"/>
                        </a:rPr>
                        <m:t>+40</m:t>
                      </m:r>
                      <m:r>
                        <a:rPr lang="en-US" sz="2000" b="0" i="1" smtClean="0">
                          <a:latin typeface="Cambria Math" panose="02040503050406030204" pitchFamily="18" charset="0"/>
                        </a:rPr>
                        <m:t>𝑦</m:t>
                      </m:r>
                      <m:r>
                        <a:rPr lang="en-US" sz="2000" b="0" i="1" smtClean="0">
                          <a:latin typeface="Cambria Math" panose="02040503050406030204" pitchFamily="18" charset="0"/>
                        </a:rPr>
                        <m:t>=800,</m:t>
                      </m:r>
                    </m:oMath>
                  </m:oMathPara>
                </a14:m>
                <a:endParaRPr lang="en-US" sz="2000" dirty="0"/>
              </a:p>
              <a:p>
                <a:pPr marL="0" indent="0">
                  <a:spcBef>
                    <a:spcPts val="1500"/>
                  </a:spcBef>
                  <a:spcAft>
                    <a:spcPts val="500"/>
                  </a:spcAft>
                  <a:buNone/>
                </a:pPr>
                <a:endParaRPr lang="en-US" sz="800" b="0" i="1" dirty="0">
                  <a:latin typeface="Cambria Math" panose="02040503050406030204" pitchFamily="18" charset="0"/>
                </a:endParaRPr>
              </a:p>
              <a:p>
                <a:pPr marL="0" indent="0">
                  <a:spcBef>
                    <a:spcPts val="1500"/>
                  </a:spcBef>
                  <a:spcAft>
                    <a:spcPts val="500"/>
                  </a:spcAft>
                  <a:buNone/>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80</m:t>
                      </m:r>
                      <m:r>
                        <a:rPr lang="en-US" sz="2000" b="0" i="1" smtClean="0">
                          <a:latin typeface="Cambria Math" panose="02040503050406030204" pitchFamily="18" charset="0"/>
                        </a:rPr>
                        <m:t>𝑦</m:t>
                      </m:r>
                      <m:r>
                        <a:rPr lang="en-US" sz="2000" b="0" i="1" smtClean="0">
                          <a:latin typeface="Cambria Math" panose="02040503050406030204" pitchFamily="18" charset="0"/>
                        </a:rPr>
                        <m:t>=800,</m:t>
                      </m:r>
                    </m:oMath>
                  </m:oMathPara>
                </a14:m>
                <a:endParaRPr lang="en-US" sz="2000" b="0" dirty="0"/>
              </a:p>
              <a:p>
                <a:pPr marL="0" indent="0" algn="ctr">
                  <a:spcBef>
                    <a:spcPts val="500"/>
                  </a:spcBef>
                  <a:spcAft>
                    <a:spcPts val="500"/>
                  </a:spcAft>
                  <a:buNone/>
                </a:pPr>
                <a14:m>
                  <m:oMath xmlns:m="http://schemas.openxmlformats.org/officeDocument/2006/math">
                    <m:r>
                      <a:rPr lang="en-US" sz="2000" b="0" i="1" smtClean="0">
                        <a:latin typeface="Cambria Math" panose="02040503050406030204" pitchFamily="18" charset="0"/>
                      </a:rPr>
                      <m:t>𝑦</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800</m:t>
                        </m:r>
                      </m:num>
                      <m:den>
                        <m:r>
                          <a:rPr lang="en-US" sz="2000" b="0" i="1" smtClean="0">
                            <a:latin typeface="Cambria Math" panose="02040503050406030204" pitchFamily="18" charset="0"/>
                          </a:rPr>
                          <m:t>80</m:t>
                        </m:r>
                      </m:den>
                    </m:f>
                    <m:r>
                      <a:rPr lang="en-US" sz="2000" b="0" i="1" smtClean="0">
                        <a:latin typeface="Cambria Math" panose="02040503050406030204" pitchFamily="18" charset="0"/>
                      </a:rPr>
                      <m:t>=10</m:t>
                    </m:r>
                  </m:oMath>
                </a14:m>
                <a:r>
                  <a:rPr lang="en-US" sz="2000" dirty="0"/>
                  <a:t> units.</a:t>
                </a:r>
              </a:p>
              <a:p>
                <a:pPr marL="685800" indent="0">
                  <a:spcBef>
                    <a:spcPts val="500"/>
                  </a:spcBef>
                  <a:spcAft>
                    <a:spcPts val="500"/>
                  </a:spcAft>
                  <a:buNone/>
                </a:pPr>
                <a:r>
                  <a:rPr lang="en-US" sz="1800" dirty="0"/>
                  <a:t>Because the consumer purchases 10 units of </a:t>
                </a:r>
                <a14:m>
                  <m:oMath xmlns:m="http://schemas.openxmlformats.org/officeDocument/2006/math">
                    <m:r>
                      <a:rPr lang="en-US" sz="1800" b="0" i="1" dirty="0" smtClean="0">
                        <a:latin typeface="Cambria Math" panose="02040503050406030204" pitchFamily="18" charset="0"/>
                      </a:rPr>
                      <m:t>𝑦</m:t>
                    </m:r>
                  </m:oMath>
                </a14:m>
                <a:r>
                  <a:rPr lang="en-US" sz="1800" dirty="0"/>
                  <a:t>, we move to step 4 (recall that we only need to stop at step 3 if </a:t>
                </a:r>
                <a14:m>
                  <m:oMath xmlns:m="http://schemas.openxmlformats.org/officeDocument/2006/math">
                    <m:r>
                      <a:rPr lang="en-US" sz="1800" i="1" dirty="0" smtClean="0">
                        <a:latin typeface="Cambria Math" panose="02040503050406030204" pitchFamily="18" charset="0"/>
                      </a:rPr>
                      <m:t>𝑥</m:t>
                    </m:r>
                  </m:oMath>
                </a14:m>
                <a:r>
                  <a:rPr lang="en-US" sz="1800" dirty="0"/>
                  <a:t> or </a:t>
                </a:r>
                <a14:m>
                  <m:oMath xmlns:m="http://schemas.openxmlformats.org/officeDocument/2006/math">
                    <m:r>
                      <a:rPr lang="en-US" sz="1800" i="1" dirty="0" smtClean="0">
                        <a:latin typeface="Cambria Math" panose="02040503050406030204" pitchFamily="18" charset="0"/>
                      </a:rPr>
                      <m:t>𝑦</m:t>
                    </m:r>
                  </m:oMath>
                </a14:m>
                <a:r>
                  <a:rPr lang="en-US" sz="1800" dirty="0"/>
                  <a:t> are negative in step 2).</a:t>
                </a:r>
              </a:p>
              <a:p>
                <a:pPr marL="736600" indent="-279400">
                  <a:spcAft>
                    <a:spcPts val="500"/>
                  </a:spcAft>
                </a:pPr>
                <a:r>
                  <a:rPr lang="en-US" sz="2200" i="1" dirty="0"/>
                  <a:t>Step 4</a:t>
                </a:r>
                <a:r>
                  <a:rPr lang="en-US" sz="2200" dirty="0"/>
                  <a:t>. To find the optimal consumption of </a:t>
                </a:r>
                <a14:m>
                  <m:oMath xmlns:m="http://schemas.openxmlformats.org/officeDocument/2006/math">
                    <m:r>
                      <a:rPr lang="en-US" sz="2200" i="1" dirty="0" smtClean="0">
                        <a:latin typeface="Cambria Math" panose="02040503050406030204" pitchFamily="18" charset="0"/>
                      </a:rPr>
                      <m:t>𝑥</m:t>
                    </m:r>
                  </m:oMath>
                </a14:m>
                <a:r>
                  <a:rPr lang="en-US" sz="2200" dirty="0"/>
                  <a:t>, we use the tangency condition </a:t>
                </a:r>
                <a14:m>
                  <m:oMath xmlns:m="http://schemas.openxmlformats.org/officeDocument/2006/math">
                    <m:r>
                      <a:rPr lang="en-US" sz="2200" b="0" i="1" smtClean="0">
                        <a:latin typeface="Cambria Math" panose="02040503050406030204" pitchFamily="18" charset="0"/>
                      </a:rPr>
                      <m:t>𝑥</m:t>
                    </m:r>
                    <m:r>
                      <a:rPr lang="en-US" sz="2200" b="0" i="1" smtClean="0">
                        <a:latin typeface="Cambria Math" panose="02040503050406030204" pitchFamily="18" charset="0"/>
                      </a:rPr>
                      <m:t>=2</m:t>
                    </m:r>
                    <m:r>
                      <a:rPr lang="en-US" sz="2200" b="0" i="1" smtClean="0">
                        <a:latin typeface="Cambria Math" panose="02040503050406030204" pitchFamily="18" charset="0"/>
                      </a:rPr>
                      <m:t>𝑦</m:t>
                    </m:r>
                    <m:r>
                      <a:rPr lang="en-US" sz="2200" b="0" i="1" smtClean="0">
                        <a:latin typeface="Cambria Math" panose="02040503050406030204" pitchFamily="18" charset="0"/>
                      </a:rPr>
                      <m:t>=2×10=20</m:t>
                    </m:r>
                  </m:oMath>
                </a14:m>
                <a:r>
                  <a:rPr lang="en-US" sz="2200" dirty="0"/>
                  <a:t> units.</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832837" y="1447183"/>
                <a:ext cx="7886700" cy="4530727"/>
              </a:xfrm>
              <a:blipFill>
                <a:blip r:embed="rId2"/>
                <a:stretch>
                  <a:fillRect l="-696" t="-403" b="-941"/>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742012" y="6398180"/>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24</a:t>
            </a:fld>
            <a:endParaRPr lang="en-US" dirty="0"/>
          </a:p>
        </p:txBody>
      </p:sp>
      <p:sp>
        <p:nvSpPr>
          <p:cNvPr id="3" name="Left Brace 2">
            <a:extLst>
              <a:ext uri="{FF2B5EF4-FFF2-40B4-BE49-F238E27FC236}">
                <a16:creationId xmlns:a16="http://schemas.microsoft.com/office/drawing/2014/main" id="{4C87E20E-A17A-DB43-9297-42BFAB75D562}"/>
              </a:ext>
            </a:extLst>
          </p:cNvPr>
          <p:cNvSpPr/>
          <p:nvPr/>
        </p:nvSpPr>
        <p:spPr>
          <a:xfrm rot="16200000">
            <a:off x="4147223" y="2999503"/>
            <a:ext cx="165100" cy="450144"/>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A20E5960-59BE-3741-A591-6DDBD913E1EF}"/>
                  </a:ext>
                </a:extLst>
              </p:cNvPr>
              <p:cNvSpPr/>
              <p:nvPr/>
            </p:nvSpPr>
            <p:spPr>
              <a:xfrm>
                <a:off x="4066587" y="3250882"/>
                <a:ext cx="326371"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𝑥</m:t>
                      </m:r>
                    </m:oMath>
                  </m:oMathPara>
                </a14:m>
                <a:endParaRPr lang="en-US" sz="1400" dirty="0"/>
              </a:p>
            </p:txBody>
          </p:sp>
        </mc:Choice>
        <mc:Fallback xmlns="">
          <p:sp>
            <p:nvSpPr>
              <p:cNvPr id="6" name="Rectangle 5">
                <a:extLst>
                  <a:ext uri="{FF2B5EF4-FFF2-40B4-BE49-F238E27FC236}">
                    <a16:creationId xmlns:a16="http://schemas.microsoft.com/office/drawing/2014/main" id="{A20E5960-59BE-3741-A591-6DDBD913E1EF}"/>
                  </a:ext>
                </a:extLst>
              </p:cNvPr>
              <p:cNvSpPr>
                <a:spLocks noRot="1" noChangeAspect="1" noMove="1" noResize="1" noEditPoints="1" noAdjustHandles="1" noChangeArrowheads="1" noChangeShapeType="1" noTextEdit="1"/>
              </p:cNvSpPr>
              <p:nvPr/>
            </p:nvSpPr>
            <p:spPr>
              <a:xfrm>
                <a:off x="4066587" y="3250882"/>
                <a:ext cx="326371" cy="30777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896963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Utility Maximization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lvl="0">
                  <a:spcBef>
                    <a:spcPts val="500"/>
                  </a:spcBef>
                  <a:spcAft>
                    <a:spcPts val="500"/>
                  </a:spcAft>
                </a:pPr>
                <a:r>
                  <a:rPr lang="en-US" sz="2400" i="1" dirty="0">
                    <a:solidFill>
                      <a:srgbClr val="0070C0"/>
                    </a:solidFill>
                  </a:rPr>
                  <a:t>Example 3.1</a:t>
                </a:r>
                <a:r>
                  <a:rPr lang="en-US" sz="2400" dirty="0"/>
                  <a:t> (continued):</a:t>
                </a:r>
                <a:endParaRPr lang="en-US" sz="2400" dirty="0">
                  <a:solidFill>
                    <a:prstClr val="black"/>
                  </a:solidFill>
                </a:endParaRPr>
              </a:p>
              <a:p>
                <a:pPr marL="736600" indent="-279400">
                  <a:spcBef>
                    <a:spcPts val="500"/>
                  </a:spcBef>
                  <a:spcAft>
                    <a:spcPts val="500"/>
                  </a:spcAft>
                </a:pPr>
                <a:r>
                  <a:rPr lang="en-US" sz="2200" i="1" dirty="0"/>
                  <a:t>Summary</a:t>
                </a:r>
                <a:r>
                  <a:rPr lang="en-US" sz="2200" dirty="0"/>
                  <a:t>. The optimal consumption bundle is </a:t>
                </a:r>
                <a14:m>
                  <m:oMath xmlns:m="http://schemas.openxmlformats.org/officeDocument/2006/math">
                    <m:r>
                      <a:rPr lang="en-US" sz="2200" b="0" i="1" smtClean="0">
                        <a:latin typeface="Cambria Math" panose="02040503050406030204" pitchFamily="18" charset="0"/>
                      </a:rPr>
                      <m:t>(20,10</m:t>
                    </m:r>
                  </m:oMath>
                </a14:m>
                <a:r>
                  <a:rPr lang="en-US" sz="2200" dirty="0"/>
                  <a:t>). </a:t>
                </a:r>
              </a:p>
              <a:p>
                <a:pPr marL="736600" indent="0">
                  <a:spcBef>
                    <a:spcPts val="500"/>
                  </a:spcBef>
                  <a:spcAft>
                    <a:spcPts val="500"/>
                  </a:spcAft>
                  <a:buNone/>
                </a:pPr>
                <a:r>
                  <a:rPr lang="en-US" sz="2200" dirty="0"/>
                  <a:t>The slope of the indifference curve, </a:t>
                </a:r>
                <a14:m>
                  <m:oMath xmlns:m="http://schemas.openxmlformats.org/officeDocument/2006/math">
                    <m:f>
                      <m:fPr>
                        <m:ctrlPr>
                          <a:rPr lang="en-US" sz="2200" i="1" smtClean="0">
                            <a:latin typeface="Cambria Math" panose="02040503050406030204" pitchFamily="18" charset="0"/>
                          </a:rPr>
                        </m:ctrlPr>
                      </m:fPr>
                      <m:num>
                        <m:r>
                          <a:rPr lang="en-US" sz="2200" b="0" i="1" smtClean="0">
                            <a:latin typeface="Cambria Math" panose="02040503050406030204" pitchFamily="18" charset="0"/>
                          </a:rPr>
                          <m:t>𝑦</m:t>
                        </m:r>
                      </m:num>
                      <m:den>
                        <m:r>
                          <a:rPr lang="en-US" sz="2200" b="0" i="1" smtClean="0">
                            <a:latin typeface="Cambria Math" panose="02040503050406030204" pitchFamily="18" charset="0"/>
                          </a:rPr>
                          <m:t>𝑥</m:t>
                        </m:r>
                      </m:den>
                    </m:f>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10</m:t>
                        </m:r>
                      </m:num>
                      <m:den>
                        <m:r>
                          <a:rPr lang="en-US" sz="2200" b="0" i="1" smtClean="0">
                            <a:latin typeface="Cambria Math" panose="02040503050406030204" pitchFamily="18" charset="0"/>
                          </a:rPr>
                          <m:t>20</m:t>
                        </m:r>
                      </m:den>
                    </m:f>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1</m:t>
                        </m:r>
                      </m:num>
                      <m:den>
                        <m:r>
                          <a:rPr lang="en-US" sz="2200" b="0" i="1" smtClean="0">
                            <a:latin typeface="Cambria Math" panose="02040503050406030204" pitchFamily="18" charset="0"/>
                          </a:rPr>
                          <m:t>2</m:t>
                        </m:r>
                      </m:den>
                    </m:f>
                  </m:oMath>
                </a14:m>
                <a:r>
                  <a:rPr lang="en-US" sz="2200" dirty="0"/>
                  <a:t>, coincides with that of the budget line, </a:t>
                </a:r>
                <a14:m>
                  <m:oMath xmlns:m="http://schemas.openxmlformats.org/officeDocument/2006/math">
                    <m:f>
                      <m:fPr>
                        <m:ctrlPr>
                          <a:rPr lang="en-US" sz="2200" i="1" smtClean="0">
                            <a:latin typeface="Cambria Math" panose="02040503050406030204" pitchFamily="18" charset="0"/>
                          </a:rPr>
                        </m:ctrlPr>
                      </m:fPr>
                      <m:num>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num>
                      <m:den>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den>
                    </m:f>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1</m:t>
                        </m:r>
                      </m:num>
                      <m:den>
                        <m:r>
                          <a:rPr lang="en-US" sz="2200" b="0" i="1" smtClean="0">
                            <a:latin typeface="Cambria Math" panose="02040503050406030204" pitchFamily="18" charset="0"/>
                          </a:rPr>
                          <m:t>2</m:t>
                        </m:r>
                      </m:den>
                    </m:f>
                  </m:oMath>
                </a14:m>
                <a:r>
                  <a:rPr lang="en-US" sz="2200" dirty="0"/>
                  <a:t>.</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530727"/>
              </a:xfrm>
              <a:blipFill>
                <a:blip r:embed="rId2"/>
                <a:stretch>
                  <a:fillRect l="-965" t="-1961"/>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25</a:t>
            </a:fld>
            <a:endParaRPr lang="en-US" dirty="0"/>
          </a:p>
        </p:txBody>
      </p:sp>
    </p:spTree>
    <p:extLst>
      <p:ext uri="{BB962C8B-B14F-4D97-AF65-F5344CB8AC3E}">
        <p14:creationId xmlns:p14="http://schemas.microsoft.com/office/powerpoint/2010/main" val="1367453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951662" y="0"/>
            <a:ext cx="7773338" cy="1596177"/>
          </a:xfrm>
        </p:spPr>
        <p:txBody>
          <a:bodyPr/>
          <a:lstStyle/>
          <a:p>
            <a:pPr algn="ctr"/>
            <a:r>
              <a:rPr lang="en-US" dirty="0">
                <a:solidFill>
                  <a:srgbClr val="0070C0"/>
                </a:solidFill>
              </a:rPr>
              <a:t>Utility Maximization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770692" y="1480065"/>
                <a:ext cx="7886700" cy="4530727"/>
              </a:xfrm>
            </p:spPr>
            <p:txBody>
              <a:bodyPr>
                <a:normAutofit fontScale="92500" lnSpcReduction="20000"/>
              </a:bodyPr>
              <a:lstStyle/>
              <a:p>
                <a:pPr lvl="0">
                  <a:spcBef>
                    <a:spcPts val="500"/>
                  </a:spcBef>
                  <a:spcAft>
                    <a:spcPts val="500"/>
                  </a:spcAft>
                </a:pPr>
                <a:r>
                  <a:rPr lang="en-US" sz="2400" i="1" dirty="0">
                    <a:solidFill>
                      <a:srgbClr val="0070C0"/>
                    </a:solidFill>
                  </a:rPr>
                  <a:t>Example 3.2</a:t>
                </a:r>
                <a:r>
                  <a:rPr lang="en-US" sz="2400" dirty="0">
                    <a:solidFill>
                      <a:srgbClr val="0070C0"/>
                    </a:solidFill>
                  </a:rPr>
                  <a:t>:</a:t>
                </a:r>
                <a:r>
                  <a:rPr lang="en-US" sz="2400" dirty="0">
                    <a:solidFill>
                      <a:prstClr val="black"/>
                    </a:solidFill>
                  </a:rPr>
                  <a:t> </a:t>
                </a:r>
                <a:r>
                  <a:rPr lang="en-US" sz="2400" i="1" dirty="0">
                    <a:solidFill>
                      <a:prstClr val="black"/>
                    </a:solidFill>
                  </a:rPr>
                  <a:t>UMP with interior solutions–II</a:t>
                </a:r>
                <a:r>
                  <a:rPr lang="en-US" sz="2400" dirty="0">
                    <a:solidFill>
                      <a:prstClr val="black"/>
                    </a:solidFill>
                  </a:rPr>
                  <a:t>.</a:t>
                </a:r>
              </a:p>
              <a:p>
                <a:pPr lvl="1">
                  <a:spcAft>
                    <a:spcPts val="1000"/>
                  </a:spcAft>
                </a:pPr>
                <a:r>
                  <a:rPr lang="en-US" sz="2200" dirty="0"/>
                  <a:t>Consider an individual with Cobb-Douglas utility function</a:t>
                </a:r>
              </a:p>
              <a:p>
                <a:pPr marL="0" lvl="1" indent="0">
                  <a:spcAft>
                    <a:spcPts val="500"/>
                  </a:spcAft>
                  <a:buNone/>
                </a:pPr>
                <a14:m>
                  <m:oMathPara xmlns:m="http://schemas.openxmlformats.org/officeDocument/2006/math">
                    <m:oMathParaPr>
                      <m:jc m:val="center"/>
                    </m:oMathParaPr>
                    <m:oMath xmlns:m="http://schemas.openxmlformats.org/officeDocument/2006/math">
                      <m:r>
                        <a:rPr lang="en-US" sz="2200" b="0" i="1" smtClean="0">
                          <a:latin typeface="Cambria Math" panose="02040503050406030204" pitchFamily="18" charset="0"/>
                        </a:rPr>
                        <m:t>𝑢</m:t>
                      </m:r>
                      <m:d>
                        <m:dPr>
                          <m:ctrlPr>
                            <a:rPr lang="en-US" sz="2200" b="0" i="1" smtClean="0">
                              <a:latin typeface="Cambria Math" panose="02040503050406030204" pitchFamily="18" charset="0"/>
                            </a:rPr>
                          </m:ctrlPr>
                        </m:dPr>
                        <m:e>
                          <m:r>
                            <a:rPr lang="en-US" sz="2200" b="0" i="1" smtClean="0">
                              <a:latin typeface="Cambria Math" panose="02040503050406030204" pitchFamily="18" charset="0"/>
                            </a:rPr>
                            <m:t>𝑥</m:t>
                          </m:r>
                          <m:r>
                            <a:rPr lang="en-US" sz="2200" b="0" i="1" smtClean="0">
                              <a:latin typeface="Cambria Math" panose="02040503050406030204" pitchFamily="18" charset="0"/>
                            </a:rPr>
                            <m:t>,</m:t>
                          </m:r>
                          <m:r>
                            <a:rPr lang="en-US" sz="2200" b="0" i="1" smtClean="0">
                              <a:latin typeface="Cambria Math" panose="02040503050406030204" pitchFamily="18" charset="0"/>
                            </a:rPr>
                            <m:t>𝑦</m:t>
                          </m:r>
                        </m:e>
                      </m:d>
                      <m:r>
                        <a:rPr lang="en-US" sz="2200" b="0" i="1" smtClean="0">
                          <a:latin typeface="Cambria Math" panose="02040503050406030204" pitchFamily="18" charset="0"/>
                        </a:rPr>
                        <m:t>=</m:t>
                      </m:r>
                      <m:sSup>
                        <m:sSupPr>
                          <m:ctrlPr>
                            <a:rPr lang="en-US" sz="2200" b="0" i="1" smtClean="0">
                              <a:latin typeface="Cambria Math" panose="02040503050406030204" pitchFamily="18" charset="0"/>
                            </a:rPr>
                          </m:ctrlPr>
                        </m:sSupPr>
                        <m:e>
                          <m:r>
                            <a:rPr lang="en-US" sz="2200" b="0" i="1" smtClean="0">
                              <a:latin typeface="Cambria Math" panose="02040503050406030204" pitchFamily="18" charset="0"/>
                            </a:rPr>
                            <m:t>𝑥</m:t>
                          </m:r>
                        </m:e>
                        <m:sup>
                          <m:r>
                            <a:rPr lang="en-US" sz="2200" b="0" i="1" smtClean="0">
                              <a:latin typeface="Cambria Math" panose="02040503050406030204" pitchFamily="18" charset="0"/>
                            </a:rPr>
                            <m:t>1/3</m:t>
                          </m:r>
                        </m:sup>
                      </m:sSup>
                      <m:sSup>
                        <m:sSupPr>
                          <m:ctrlPr>
                            <a:rPr lang="en-US" sz="2200" b="0" i="1" smtClean="0">
                              <a:latin typeface="Cambria Math" panose="02040503050406030204" pitchFamily="18" charset="0"/>
                            </a:rPr>
                          </m:ctrlPr>
                        </m:sSupPr>
                        <m:e>
                          <m:r>
                            <a:rPr lang="en-US" sz="2200" b="0" i="1" smtClean="0">
                              <a:latin typeface="Cambria Math" panose="02040503050406030204" pitchFamily="18" charset="0"/>
                            </a:rPr>
                            <m:t>𝑦</m:t>
                          </m:r>
                        </m:e>
                        <m:sup>
                          <m:r>
                            <a:rPr lang="en-US" sz="2200" b="0" i="1" smtClean="0">
                              <a:latin typeface="Cambria Math" panose="02040503050406030204" pitchFamily="18" charset="0"/>
                            </a:rPr>
                            <m:t>2/3</m:t>
                          </m:r>
                        </m:sup>
                      </m:sSup>
                    </m:oMath>
                  </m:oMathPara>
                </a14:m>
                <a:endParaRPr lang="en-US" sz="2200" dirty="0"/>
              </a:p>
              <a:p>
                <a:pPr lvl="1" indent="0">
                  <a:spcBef>
                    <a:spcPts val="1000"/>
                  </a:spcBef>
                  <a:spcAft>
                    <a:spcPts val="500"/>
                  </a:spcAft>
                  <a:buNone/>
                </a:pPr>
                <a:r>
                  <a:rPr lang="en-US" sz="2200" dirty="0"/>
                  <a:t>facing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r>
                      <a:rPr lang="en-US" sz="2200" b="0" i="1" smtClean="0">
                        <a:latin typeface="Cambria Math" panose="02040503050406030204" pitchFamily="18" charset="0"/>
                      </a:rPr>
                      <m:t>=$10</m:t>
                    </m:r>
                  </m:oMath>
                </a14:m>
                <a:r>
                  <a:rPr lang="en-US" sz="2200" dirty="0"/>
                  <a:t>,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r>
                      <a:rPr lang="en-US" sz="2200" b="0" i="1" smtClean="0">
                        <a:latin typeface="Cambria Math" panose="02040503050406030204" pitchFamily="18" charset="0"/>
                      </a:rPr>
                      <m:t>=$20</m:t>
                    </m:r>
                  </m:oMath>
                </a14:m>
                <a:r>
                  <a:rPr lang="en-US" sz="2200" dirty="0"/>
                  <a:t>, and </a:t>
                </a:r>
                <a14:m>
                  <m:oMath xmlns:m="http://schemas.openxmlformats.org/officeDocument/2006/math">
                    <m:r>
                      <a:rPr lang="en-US" sz="2200" i="1" dirty="0" smtClean="0">
                        <a:latin typeface="Cambria Math" panose="02040503050406030204" pitchFamily="18" charset="0"/>
                      </a:rPr>
                      <m:t>𝐼</m:t>
                    </m:r>
                    <m:r>
                      <a:rPr lang="en-US" sz="2200" i="1" dirty="0" smtClean="0">
                        <a:latin typeface="Cambria Math" panose="02040503050406030204" pitchFamily="18" charset="0"/>
                      </a:rPr>
                      <m:t>=$100</m:t>
                    </m:r>
                  </m:oMath>
                </a14:m>
                <a:r>
                  <a:rPr lang="en-US" sz="2200" dirty="0"/>
                  <a:t>.</a:t>
                </a:r>
              </a:p>
              <a:p>
                <a:pPr lvl="1" indent="0">
                  <a:spcBef>
                    <a:spcPts val="1500"/>
                  </a:spcBef>
                  <a:spcAft>
                    <a:spcPts val="1000"/>
                  </a:spcAft>
                  <a:buNone/>
                </a:pPr>
                <a:r>
                  <a:rPr lang="en-US" sz="2200" dirty="0"/>
                  <a:t>Before using the tangency condition </a:t>
                </a:r>
                <a14:m>
                  <m:oMath xmlns:m="http://schemas.openxmlformats.org/officeDocument/2006/math">
                    <m:f>
                      <m:fPr>
                        <m:ctrlPr>
                          <a:rPr lang="en-US" sz="2200" i="1" smtClean="0">
                            <a:latin typeface="Cambria Math" panose="02040503050406030204" pitchFamily="18" charset="0"/>
                          </a:rPr>
                        </m:ctrlPr>
                      </m:fPr>
                      <m:num>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𝑀𝑈</m:t>
                            </m:r>
                          </m:e>
                          <m:sub>
                            <m:r>
                              <a:rPr lang="en-US" sz="2200" b="0" i="1" smtClean="0">
                                <a:latin typeface="Cambria Math" panose="02040503050406030204" pitchFamily="18" charset="0"/>
                              </a:rPr>
                              <m:t>𝑥</m:t>
                            </m:r>
                          </m:sub>
                        </m:sSub>
                      </m:num>
                      <m:den>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𝑀𝑈</m:t>
                            </m:r>
                          </m:e>
                          <m:sub>
                            <m:r>
                              <a:rPr lang="en-US" sz="2200" b="0" i="1" smtClean="0">
                                <a:latin typeface="Cambria Math" panose="02040503050406030204" pitchFamily="18" charset="0"/>
                              </a:rPr>
                              <m:t>𝑦</m:t>
                            </m:r>
                          </m:sub>
                        </m:sSub>
                      </m:den>
                    </m:f>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num>
                      <m:den>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den>
                    </m:f>
                  </m:oMath>
                </a14:m>
                <a:r>
                  <a:rPr lang="en-US" sz="2200" dirty="0"/>
                  <a:t>, we first find</a:t>
                </a:r>
              </a:p>
              <a:p>
                <a:pPr marL="0" lvl="1" indent="0">
                  <a:lnSpc>
                    <a:spcPct val="100000"/>
                  </a:lnSpc>
                  <a:spcAft>
                    <a:spcPts val="500"/>
                  </a:spcAft>
                  <a:buNone/>
                </a:pPr>
                <a14:m>
                  <m:oMathPara xmlns:m="http://schemas.openxmlformats.org/officeDocument/2006/math">
                    <m:oMathParaPr>
                      <m:jc m:val="center"/>
                    </m:oMathParaPr>
                    <m:oMath xmlns:m="http://schemas.openxmlformats.org/officeDocument/2006/math">
                      <m:f>
                        <m:fPr>
                          <m:ctrlPr>
                            <a:rPr lang="en-US" sz="1900" i="1">
                              <a:latin typeface="Cambria Math" panose="02040503050406030204" pitchFamily="18" charset="0"/>
                            </a:rPr>
                          </m:ctrlPr>
                        </m:fPr>
                        <m:num>
                          <m:sSub>
                            <m:sSubPr>
                              <m:ctrlPr>
                                <a:rPr lang="en-US" sz="1900" i="1">
                                  <a:latin typeface="Cambria Math" panose="02040503050406030204" pitchFamily="18" charset="0"/>
                                </a:rPr>
                              </m:ctrlPr>
                            </m:sSubPr>
                            <m:e>
                              <m:r>
                                <a:rPr lang="en-US" sz="1900" i="1">
                                  <a:latin typeface="Cambria Math" panose="02040503050406030204" pitchFamily="18" charset="0"/>
                                </a:rPr>
                                <m:t>𝑀𝑈</m:t>
                              </m:r>
                            </m:e>
                            <m:sub>
                              <m:r>
                                <a:rPr lang="en-US" sz="1900" i="1">
                                  <a:latin typeface="Cambria Math" panose="02040503050406030204" pitchFamily="18" charset="0"/>
                                </a:rPr>
                                <m:t>𝑥</m:t>
                              </m:r>
                            </m:sub>
                          </m:sSub>
                        </m:num>
                        <m:den>
                          <m:sSub>
                            <m:sSubPr>
                              <m:ctrlPr>
                                <a:rPr lang="en-US" sz="1900" i="1">
                                  <a:latin typeface="Cambria Math" panose="02040503050406030204" pitchFamily="18" charset="0"/>
                                </a:rPr>
                              </m:ctrlPr>
                            </m:sSubPr>
                            <m:e>
                              <m:r>
                                <a:rPr lang="en-US" sz="1900" i="1">
                                  <a:latin typeface="Cambria Math" panose="02040503050406030204" pitchFamily="18" charset="0"/>
                                </a:rPr>
                                <m:t>𝑀𝑈</m:t>
                              </m:r>
                            </m:e>
                            <m:sub>
                              <m:r>
                                <a:rPr lang="en-US" sz="1900" i="1">
                                  <a:latin typeface="Cambria Math" panose="02040503050406030204" pitchFamily="18" charset="0"/>
                                </a:rPr>
                                <m:t>𝑦</m:t>
                              </m:r>
                            </m:sub>
                          </m:sSub>
                        </m:den>
                      </m:f>
                      <m:r>
                        <a:rPr lang="en-US" sz="1900" b="0" i="1" smtClean="0">
                          <a:latin typeface="Cambria Math" panose="02040503050406030204" pitchFamily="18" charset="0"/>
                        </a:rPr>
                        <m:t>=</m:t>
                      </m:r>
                      <m:f>
                        <m:fPr>
                          <m:ctrlPr>
                            <a:rPr lang="en-US" sz="1900" b="0" i="1" smtClean="0">
                              <a:latin typeface="Cambria Math" panose="02040503050406030204" pitchFamily="18" charset="0"/>
                            </a:rPr>
                          </m:ctrlPr>
                        </m:fPr>
                        <m:num>
                          <m:sSup>
                            <m:sSupPr>
                              <m:ctrlPr>
                                <a:rPr lang="en-US" sz="1900" b="0" i="1" smtClean="0">
                                  <a:latin typeface="Cambria Math" panose="02040503050406030204" pitchFamily="18" charset="0"/>
                                </a:rPr>
                              </m:ctrlPr>
                            </m:sSupPr>
                            <m:e>
                              <m:f>
                                <m:fPr>
                                  <m:ctrlPr>
                                    <a:rPr lang="en-US" sz="1900" b="0" i="1" smtClean="0">
                                      <a:latin typeface="Cambria Math" panose="02040503050406030204" pitchFamily="18" charset="0"/>
                                    </a:rPr>
                                  </m:ctrlPr>
                                </m:fPr>
                                <m:num>
                                  <m:r>
                                    <a:rPr lang="en-US" sz="1900" b="0" i="1" smtClean="0">
                                      <a:latin typeface="Cambria Math" panose="02040503050406030204" pitchFamily="18" charset="0"/>
                                    </a:rPr>
                                    <m:t>1</m:t>
                                  </m:r>
                                </m:num>
                                <m:den>
                                  <m:r>
                                    <a:rPr lang="en-US" sz="1900" b="0" i="1" smtClean="0">
                                      <a:latin typeface="Cambria Math" panose="02040503050406030204" pitchFamily="18" charset="0"/>
                                    </a:rPr>
                                    <m:t>3</m:t>
                                  </m:r>
                                </m:den>
                              </m:f>
                              <m:r>
                                <a:rPr lang="en-US" sz="1900" b="0" i="1" smtClean="0">
                                  <a:latin typeface="Cambria Math" panose="02040503050406030204" pitchFamily="18" charset="0"/>
                                </a:rPr>
                                <m:t>𝑥</m:t>
                              </m:r>
                            </m:e>
                            <m:sup>
                              <m:f>
                                <m:fPr>
                                  <m:ctrlPr>
                                    <a:rPr lang="en-US" sz="1900" b="0" i="1" smtClean="0">
                                      <a:latin typeface="Cambria Math" panose="02040503050406030204" pitchFamily="18" charset="0"/>
                                    </a:rPr>
                                  </m:ctrlPr>
                                </m:fPr>
                                <m:num>
                                  <m:r>
                                    <a:rPr lang="en-US" sz="1900" b="0" i="1" smtClean="0">
                                      <a:latin typeface="Cambria Math" panose="02040503050406030204" pitchFamily="18" charset="0"/>
                                    </a:rPr>
                                    <m:t>1</m:t>
                                  </m:r>
                                </m:num>
                                <m:den>
                                  <m:r>
                                    <a:rPr lang="en-US" sz="1900" b="0" i="1" smtClean="0">
                                      <a:latin typeface="Cambria Math" panose="02040503050406030204" pitchFamily="18" charset="0"/>
                                    </a:rPr>
                                    <m:t>3</m:t>
                                  </m:r>
                                </m:den>
                              </m:f>
                              <m:r>
                                <a:rPr lang="en-US" sz="1900" b="0" i="1" smtClean="0">
                                  <a:latin typeface="Cambria Math" panose="02040503050406030204" pitchFamily="18" charset="0"/>
                                </a:rPr>
                                <m:t> −1</m:t>
                              </m:r>
                            </m:sup>
                          </m:sSup>
                          <m:sSup>
                            <m:sSupPr>
                              <m:ctrlPr>
                                <a:rPr lang="en-US" sz="1900" b="0" i="1" smtClean="0">
                                  <a:latin typeface="Cambria Math" panose="02040503050406030204" pitchFamily="18" charset="0"/>
                                </a:rPr>
                              </m:ctrlPr>
                            </m:sSupPr>
                            <m:e>
                              <m:r>
                                <a:rPr lang="en-US" sz="1900" b="0" i="1" smtClean="0">
                                  <a:latin typeface="Cambria Math" panose="02040503050406030204" pitchFamily="18" charset="0"/>
                                </a:rPr>
                                <m:t>𝑦</m:t>
                              </m:r>
                            </m:e>
                            <m:sup>
                              <m:f>
                                <m:fPr>
                                  <m:ctrlPr>
                                    <a:rPr lang="en-US" sz="1900" b="0" i="1" smtClean="0">
                                      <a:latin typeface="Cambria Math" panose="02040503050406030204" pitchFamily="18" charset="0"/>
                                    </a:rPr>
                                  </m:ctrlPr>
                                </m:fPr>
                                <m:num>
                                  <m:r>
                                    <a:rPr lang="en-US" sz="1900" b="0" i="1" smtClean="0">
                                      <a:latin typeface="Cambria Math" panose="02040503050406030204" pitchFamily="18" charset="0"/>
                                    </a:rPr>
                                    <m:t>2</m:t>
                                  </m:r>
                                </m:num>
                                <m:den>
                                  <m:r>
                                    <a:rPr lang="en-US" sz="1900" b="0" i="1" smtClean="0">
                                      <a:latin typeface="Cambria Math" panose="02040503050406030204" pitchFamily="18" charset="0"/>
                                    </a:rPr>
                                    <m:t>3</m:t>
                                  </m:r>
                                </m:den>
                              </m:f>
                            </m:sup>
                          </m:sSup>
                        </m:num>
                        <m:den>
                          <m:sSup>
                            <m:sSupPr>
                              <m:ctrlPr>
                                <a:rPr lang="en-US" sz="1900" i="1">
                                  <a:latin typeface="Cambria Math" panose="02040503050406030204" pitchFamily="18" charset="0"/>
                                </a:rPr>
                              </m:ctrlPr>
                            </m:sSupPr>
                            <m:e>
                              <m:f>
                                <m:fPr>
                                  <m:ctrlPr>
                                    <a:rPr lang="en-US" sz="1900" i="1">
                                      <a:latin typeface="Cambria Math" panose="02040503050406030204" pitchFamily="18" charset="0"/>
                                    </a:rPr>
                                  </m:ctrlPr>
                                </m:fPr>
                                <m:num>
                                  <m:r>
                                    <a:rPr lang="en-US" sz="1900" b="0" i="1" smtClean="0">
                                      <a:latin typeface="Cambria Math" panose="02040503050406030204" pitchFamily="18" charset="0"/>
                                    </a:rPr>
                                    <m:t>2</m:t>
                                  </m:r>
                                </m:num>
                                <m:den>
                                  <m:r>
                                    <a:rPr lang="en-US" sz="1900" i="1">
                                      <a:latin typeface="Cambria Math" panose="02040503050406030204" pitchFamily="18" charset="0"/>
                                    </a:rPr>
                                    <m:t>3</m:t>
                                  </m:r>
                                </m:den>
                              </m:f>
                              <m:r>
                                <a:rPr lang="en-US" sz="1900" i="1">
                                  <a:latin typeface="Cambria Math" panose="02040503050406030204" pitchFamily="18" charset="0"/>
                                </a:rPr>
                                <m:t>𝑥</m:t>
                              </m:r>
                            </m:e>
                            <m:sup>
                              <m:f>
                                <m:fPr>
                                  <m:ctrlPr>
                                    <a:rPr lang="en-US" sz="1900" i="1">
                                      <a:latin typeface="Cambria Math" panose="02040503050406030204" pitchFamily="18" charset="0"/>
                                    </a:rPr>
                                  </m:ctrlPr>
                                </m:fPr>
                                <m:num>
                                  <m:r>
                                    <a:rPr lang="en-US" sz="1900" i="1">
                                      <a:latin typeface="Cambria Math" panose="02040503050406030204" pitchFamily="18" charset="0"/>
                                    </a:rPr>
                                    <m:t>1</m:t>
                                  </m:r>
                                </m:num>
                                <m:den>
                                  <m:r>
                                    <a:rPr lang="en-US" sz="1900" i="1">
                                      <a:latin typeface="Cambria Math" panose="02040503050406030204" pitchFamily="18" charset="0"/>
                                    </a:rPr>
                                    <m:t>3</m:t>
                                  </m:r>
                                </m:den>
                              </m:f>
                            </m:sup>
                          </m:sSup>
                          <m:sSup>
                            <m:sSupPr>
                              <m:ctrlPr>
                                <a:rPr lang="en-US" sz="1900" i="1">
                                  <a:latin typeface="Cambria Math" panose="02040503050406030204" pitchFamily="18" charset="0"/>
                                </a:rPr>
                              </m:ctrlPr>
                            </m:sSupPr>
                            <m:e>
                              <m:r>
                                <a:rPr lang="en-US" sz="1900" i="1">
                                  <a:latin typeface="Cambria Math" panose="02040503050406030204" pitchFamily="18" charset="0"/>
                                </a:rPr>
                                <m:t>𝑦</m:t>
                              </m:r>
                            </m:e>
                            <m:sup>
                              <m:f>
                                <m:fPr>
                                  <m:ctrlPr>
                                    <a:rPr lang="en-US" sz="1900" i="1">
                                      <a:latin typeface="Cambria Math" panose="02040503050406030204" pitchFamily="18" charset="0"/>
                                    </a:rPr>
                                  </m:ctrlPr>
                                </m:fPr>
                                <m:num>
                                  <m:r>
                                    <a:rPr lang="en-US" sz="1900" i="1">
                                      <a:latin typeface="Cambria Math" panose="02040503050406030204" pitchFamily="18" charset="0"/>
                                    </a:rPr>
                                    <m:t>2</m:t>
                                  </m:r>
                                </m:num>
                                <m:den>
                                  <m:r>
                                    <a:rPr lang="en-US" sz="1900" i="1">
                                      <a:latin typeface="Cambria Math" panose="02040503050406030204" pitchFamily="18" charset="0"/>
                                    </a:rPr>
                                    <m:t>3</m:t>
                                  </m:r>
                                </m:den>
                              </m:f>
                              <m:r>
                                <a:rPr lang="en-US" sz="1900" b="0" i="1" smtClean="0">
                                  <a:latin typeface="Cambria Math" panose="02040503050406030204" pitchFamily="18" charset="0"/>
                                </a:rPr>
                                <m:t> −1</m:t>
                              </m:r>
                            </m:sup>
                          </m:sSup>
                        </m:den>
                      </m:f>
                      <m:r>
                        <a:rPr lang="en-US" sz="1900" b="0" i="1" smtClean="0">
                          <a:latin typeface="Cambria Math" panose="02040503050406030204" pitchFamily="18" charset="0"/>
                        </a:rPr>
                        <m:t>=</m:t>
                      </m:r>
                      <m:f>
                        <m:fPr>
                          <m:ctrlPr>
                            <a:rPr lang="en-US" sz="1900" i="1">
                              <a:latin typeface="Cambria Math" panose="02040503050406030204" pitchFamily="18" charset="0"/>
                            </a:rPr>
                          </m:ctrlPr>
                        </m:fPr>
                        <m:num>
                          <m:sSup>
                            <m:sSupPr>
                              <m:ctrlPr>
                                <a:rPr lang="en-US" sz="1900" i="1">
                                  <a:latin typeface="Cambria Math" panose="02040503050406030204" pitchFamily="18" charset="0"/>
                                </a:rPr>
                              </m:ctrlPr>
                            </m:sSupPr>
                            <m:e>
                              <m:f>
                                <m:fPr>
                                  <m:ctrlPr>
                                    <a:rPr lang="en-US" sz="1900" i="1">
                                      <a:latin typeface="Cambria Math" panose="02040503050406030204" pitchFamily="18" charset="0"/>
                                    </a:rPr>
                                  </m:ctrlPr>
                                </m:fPr>
                                <m:num>
                                  <m:r>
                                    <a:rPr lang="en-US" sz="1900" i="1">
                                      <a:latin typeface="Cambria Math" panose="02040503050406030204" pitchFamily="18" charset="0"/>
                                    </a:rPr>
                                    <m:t>1</m:t>
                                  </m:r>
                                </m:num>
                                <m:den>
                                  <m:r>
                                    <a:rPr lang="en-US" sz="1900" i="1">
                                      <a:latin typeface="Cambria Math" panose="02040503050406030204" pitchFamily="18" charset="0"/>
                                    </a:rPr>
                                    <m:t>3</m:t>
                                  </m:r>
                                </m:den>
                              </m:f>
                              <m:r>
                                <a:rPr lang="en-US" sz="1900" i="1">
                                  <a:latin typeface="Cambria Math" panose="02040503050406030204" pitchFamily="18" charset="0"/>
                                </a:rPr>
                                <m:t>𝑥</m:t>
                              </m:r>
                            </m:e>
                            <m:sup>
                              <m:r>
                                <a:rPr lang="en-US" sz="1900" b="0" i="1" smtClean="0">
                                  <a:latin typeface="Cambria Math" panose="02040503050406030204" pitchFamily="18" charset="0"/>
                                </a:rPr>
                                <m:t>−</m:t>
                              </m:r>
                              <m:f>
                                <m:fPr>
                                  <m:ctrlPr>
                                    <a:rPr lang="en-US" sz="1900" i="1">
                                      <a:latin typeface="Cambria Math" panose="02040503050406030204" pitchFamily="18" charset="0"/>
                                    </a:rPr>
                                  </m:ctrlPr>
                                </m:fPr>
                                <m:num>
                                  <m:r>
                                    <a:rPr lang="en-US" sz="1900" b="0" i="1" smtClean="0">
                                      <a:latin typeface="Cambria Math" panose="02040503050406030204" pitchFamily="18" charset="0"/>
                                    </a:rPr>
                                    <m:t>2</m:t>
                                  </m:r>
                                </m:num>
                                <m:den>
                                  <m:r>
                                    <a:rPr lang="en-US" sz="1900" i="1">
                                      <a:latin typeface="Cambria Math" panose="02040503050406030204" pitchFamily="18" charset="0"/>
                                    </a:rPr>
                                    <m:t>3</m:t>
                                  </m:r>
                                </m:den>
                              </m:f>
                            </m:sup>
                          </m:sSup>
                          <m:sSup>
                            <m:sSupPr>
                              <m:ctrlPr>
                                <a:rPr lang="en-US" sz="1900" i="1">
                                  <a:latin typeface="Cambria Math" panose="02040503050406030204" pitchFamily="18" charset="0"/>
                                </a:rPr>
                              </m:ctrlPr>
                            </m:sSupPr>
                            <m:e>
                              <m:r>
                                <a:rPr lang="en-US" sz="1900" i="1">
                                  <a:latin typeface="Cambria Math" panose="02040503050406030204" pitchFamily="18" charset="0"/>
                                </a:rPr>
                                <m:t>𝑦</m:t>
                              </m:r>
                            </m:e>
                            <m:sup>
                              <m:f>
                                <m:fPr>
                                  <m:ctrlPr>
                                    <a:rPr lang="en-US" sz="1900" i="1">
                                      <a:latin typeface="Cambria Math" panose="02040503050406030204" pitchFamily="18" charset="0"/>
                                    </a:rPr>
                                  </m:ctrlPr>
                                </m:fPr>
                                <m:num>
                                  <m:r>
                                    <a:rPr lang="en-US" sz="1900" i="1">
                                      <a:latin typeface="Cambria Math" panose="02040503050406030204" pitchFamily="18" charset="0"/>
                                    </a:rPr>
                                    <m:t>2</m:t>
                                  </m:r>
                                </m:num>
                                <m:den>
                                  <m:r>
                                    <a:rPr lang="en-US" sz="1900" i="1">
                                      <a:latin typeface="Cambria Math" panose="02040503050406030204" pitchFamily="18" charset="0"/>
                                    </a:rPr>
                                    <m:t>3</m:t>
                                  </m:r>
                                </m:den>
                              </m:f>
                            </m:sup>
                          </m:sSup>
                        </m:num>
                        <m:den>
                          <m:sSup>
                            <m:sSupPr>
                              <m:ctrlPr>
                                <a:rPr lang="en-US" sz="1900" i="1">
                                  <a:latin typeface="Cambria Math" panose="02040503050406030204" pitchFamily="18" charset="0"/>
                                </a:rPr>
                              </m:ctrlPr>
                            </m:sSupPr>
                            <m:e>
                              <m:f>
                                <m:fPr>
                                  <m:ctrlPr>
                                    <a:rPr lang="en-US" sz="1900" i="1">
                                      <a:latin typeface="Cambria Math" panose="02040503050406030204" pitchFamily="18" charset="0"/>
                                    </a:rPr>
                                  </m:ctrlPr>
                                </m:fPr>
                                <m:num>
                                  <m:r>
                                    <a:rPr lang="en-US" sz="1900" i="1">
                                      <a:latin typeface="Cambria Math" panose="02040503050406030204" pitchFamily="18" charset="0"/>
                                    </a:rPr>
                                    <m:t>2</m:t>
                                  </m:r>
                                </m:num>
                                <m:den>
                                  <m:r>
                                    <a:rPr lang="en-US" sz="1900" i="1">
                                      <a:latin typeface="Cambria Math" panose="02040503050406030204" pitchFamily="18" charset="0"/>
                                    </a:rPr>
                                    <m:t>3</m:t>
                                  </m:r>
                                </m:den>
                              </m:f>
                              <m:r>
                                <a:rPr lang="en-US" sz="1900" i="1">
                                  <a:latin typeface="Cambria Math" panose="02040503050406030204" pitchFamily="18" charset="0"/>
                                </a:rPr>
                                <m:t>𝑥</m:t>
                              </m:r>
                            </m:e>
                            <m:sup>
                              <m:f>
                                <m:fPr>
                                  <m:ctrlPr>
                                    <a:rPr lang="en-US" sz="1900" i="1">
                                      <a:latin typeface="Cambria Math" panose="02040503050406030204" pitchFamily="18" charset="0"/>
                                    </a:rPr>
                                  </m:ctrlPr>
                                </m:fPr>
                                <m:num>
                                  <m:r>
                                    <a:rPr lang="en-US" sz="1900" i="1">
                                      <a:latin typeface="Cambria Math" panose="02040503050406030204" pitchFamily="18" charset="0"/>
                                    </a:rPr>
                                    <m:t>1</m:t>
                                  </m:r>
                                </m:num>
                                <m:den>
                                  <m:r>
                                    <a:rPr lang="en-US" sz="1900" i="1">
                                      <a:latin typeface="Cambria Math" panose="02040503050406030204" pitchFamily="18" charset="0"/>
                                    </a:rPr>
                                    <m:t>3</m:t>
                                  </m:r>
                                </m:den>
                              </m:f>
                            </m:sup>
                          </m:sSup>
                          <m:sSup>
                            <m:sSupPr>
                              <m:ctrlPr>
                                <a:rPr lang="en-US" sz="1900" i="1">
                                  <a:latin typeface="Cambria Math" panose="02040503050406030204" pitchFamily="18" charset="0"/>
                                </a:rPr>
                              </m:ctrlPr>
                            </m:sSupPr>
                            <m:e>
                              <m:r>
                                <a:rPr lang="en-US" sz="1900" i="1">
                                  <a:latin typeface="Cambria Math" panose="02040503050406030204" pitchFamily="18" charset="0"/>
                                </a:rPr>
                                <m:t>𝑦</m:t>
                              </m:r>
                            </m:e>
                            <m:sup>
                              <m:r>
                                <a:rPr lang="en-US" sz="1900" b="0" i="1" smtClean="0">
                                  <a:latin typeface="Cambria Math" panose="02040503050406030204" pitchFamily="18" charset="0"/>
                                </a:rPr>
                                <m:t>−</m:t>
                              </m:r>
                              <m:f>
                                <m:fPr>
                                  <m:ctrlPr>
                                    <a:rPr lang="en-US" sz="1900" i="1">
                                      <a:latin typeface="Cambria Math" panose="02040503050406030204" pitchFamily="18" charset="0"/>
                                    </a:rPr>
                                  </m:ctrlPr>
                                </m:fPr>
                                <m:num>
                                  <m:r>
                                    <a:rPr lang="en-US" sz="1900" b="0" i="1" smtClean="0">
                                      <a:latin typeface="Cambria Math" panose="02040503050406030204" pitchFamily="18" charset="0"/>
                                    </a:rPr>
                                    <m:t>1</m:t>
                                  </m:r>
                                </m:num>
                                <m:den>
                                  <m:r>
                                    <a:rPr lang="en-US" sz="1900" i="1">
                                      <a:latin typeface="Cambria Math" panose="02040503050406030204" pitchFamily="18" charset="0"/>
                                    </a:rPr>
                                    <m:t>3</m:t>
                                  </m:r>
                                </m:den>
                              </m:f>
                            </m:sup>
                          </m:sSup>
                        </m:den>
                      </m:f>
                      <m:r>
                        <a:rPr lang="en-US" sz="1900" b="0" i="1" smtClean="0">
                          <a:latin typeface="Cambria Math" panose="02040503050406030204" pitchFamily="18" charset="0"/>
                        </a:rPr>
                        <m:t>=</m:t>
                      </m:r>
                      <m:f>
                        <m:fPr>
                          <m:ctrlPr>
                            <a:rPr lang="en-US" sz="1900" i="1">
                              <a:latin typeface="Cambria Math" panose="02040503050406030204" pitchFamily="18" charset="0"/>
                            </a:rPr>
                          </m:ctrlPr>
                        </m:fPr>
                        <m:num>
                          <m:sSup>
                            <m:sSupPr>
                              <m:ctrlPr>
                                <a:rPr lang="en-US" sz="1900" i="1">
                                  <a:latin typeface="Cambria Math" panose="02040503050406030204" pitchFamily="18" charset="0"/>
                                </a:rPr>
                              </m:ctrlPr>
                            </m:sSupPr>
                            <m:e>
                              <m:r>
                                <a:rPr lang="en-US" sz="1900" i="1">
                                  <a:latin typeface="Cambria Math" panose="02040503050406030204" pitchFamily="18" charset="0"/>
                                </a:rPr>
                                <m:t>𝑦</m:t>
                              </m:r>
                            </m:e>
                            <m:sup>
                              <m:f>
                                <m:fPr>
                                  <m:ctrlPr>
                                    <a:rPr lang="en-US" sz="1900" i="1">
                                      <a:latin typeface="Cambria Math" panose="02040503050406030204" pitchFamily="18" charset="0"/>
                                    </a:rPr>
                                  </m:ctrlPr>
                                </m:fPr>
                                <m:num>
                                  <m:r>
                                    <a:rPr lang="en-US" sz="1900" i="1">
                                      <a:latin typeface="Cambria Math" panose="02040503050406030204" pitchFamily="18" charset="0"/>
                                    </a:rPr>
                                    <m:t>2</m:t>
                                  </m:r>
                                </m:num>
                                <m:den>
                                  <m:r>
                                    <a:rPr lang="en-US" sz="1900" i="1">
                                      <a:latin typeface="Cambria Math" panose="02040503050406030204" pitchFamily="18" charset="0"/>
                                    </a:rPr>
                                    <m:t>3</m:t>
                                  </m:r>
                                </m:den>
                              </m:f>
                              <m:r>
                                <a:rPr lang="en-US" sz="1900" b="0" i="1" smtClean="0">
                                  <a:latin typeface="Cambria Math" panose="02040503050406030204" pitchFamily="18" charset="0"/>
                                </a:rPr>
                                <m:t>+</m:t>
                              </m:r>
                              <m:f>
                                <m:fPr>
                                  <m:ctrlPr>
                                    <a:rPr lang="en-US" sz="1900" b="0" i="1" smtClean="0">
                                      <a:latin typeface="Cambria Math" panose="02040503050406030204" pitchFamily="18" charset="0"/>
                                    </a:rPr>
                                  </m:ctrlPr>
                                </m:fPr>
                                <m:num>
                                  <m:r>
                                    <a:rPr lang="en-US" sz="1900" b="0" i="1" smtClean="0">
                                      <a:latin typeface="Cambria Math" panose="02040503050406030204" pitchFamily="18" charset="0"/>
                                    </a:rPr>
                                    <m:t>1</m:t>
                                  </m:r>
                                </m:num>
                                <m:den>
                                  <m:r>
                                    <a:rPr lang="en-US" sz="1900" b="0" i="1" smtClean="0">
                                      <a:latin typeface="Cambria Math" panose="02040503050406030204" pitchFamily="18" charset="0"/>
                                    </a:rPr>
                                    <m:t>3</m:t>
                                  </m:r>
                                </m:den>
                              </m:f>
                            </m:sup>
                          </m:sSup>
                        </m:num>
                        <m:den>
                          <m:sSup>
                            <m:sSupPr>
                              <m:ctrlPr>
                                <a:rPr lang="en-US" sz="1900" i="1">
                                  <a:latin typeface="Cambria Math" panose="02040503050406030204" pitchFamily="18" charset="0"/>
                                </a:rPr>
                              </m:ctrlPr>
                            </m:sSupPr>
                            <m:e>
                              <m:r>
                                <a:rPr lang="en-US" sz="1900" b="0" i="1" smtClean="0">
                                  <a:latin typeface="Cambria Math" panose="02040503050406030204" pitchFamily="18" charset="0"/>
                                </a:rPr>
                                <m:t>2</m:t>
                              </m:r>
                              <m:r>
                                <a:rPr lang="en-US" sz="1900" b="0" i="1" smtClean="0">
                                  <a:latin typeface="Cambria Math" panose="02040503050406030204" pitchFamily="18" charset="0"/>
                                </a:rPr>
                                <m:t>𝑥</m:t>
                              </m:r>
                            </m:e>
                            <m:sup>
                              <m:f>
                                <m:fPr>
                                  <m:ctrlPr>
                                    <a:rPr lang="en-US" sz="1900" i="1">
                                      <a:latin typeface="Cambria Math" panose="02040503050406030204" pitchFamily="18" charset="0"/>
                                    </a:rPr>
                                  </m:ctrlPr>
                                </m:fPr>
                                <m:num>
                                  <m:r>
                                    <a:rPr lang="en-US" sz="1900" b="0" i="1" smtClean="0">
                                      <a:latin typeface="Cambria Math" panose="02040503050406030204" pitchFamily="18" charset="0"/>
                                    </a:rPr>
                                    <m:t>1</m:t>
                                  </m:r>
                                </m:num>
                                <m:den>
                                  <m:r>
                                    <a:rPr lang="en-US" sz="1900" i="1">
                                      <a:latin typeface="Cambria Math" panose="02040503050406030204" pitchFamily="18" charset="0"/>
                                    </a:rPr>
                                    <m:t>3</m:t>
                                  </m:r>
                                </m:den>
                              </m:f>
                              <m:r>
                                <a:rPr lang="en-US" sz="1900" i="1">
                                  <a:latin typeface="Cambria Math" panose="02040503050406030204" pitchFamily="18" charset="0"/>
                                </a:rPr>
                                <m:t>+</m:t>
                              </m:r>
                              <m:f>
                                <m:fPr>
                                  <m:ctrlPr>
                                    <a:rPr lang="en-US" sz="1900" i="1">
                                      <a:latin typeface="Cambria Math" panose="02040503050406030204" pitchFamily="18" charset="0"/>
                                    </a:rPr>
                                  </m:ctrlPr>
                                </m:fPr>
                                <m:num>
                                  <m:r>
                                    <a:rPr lang="en-US" sz="1900" b="0" i="1" smtClean="0">
                                      <a:latin typeface="Cambria Math" panose="02040503050406030204" pitchFamily="18" charset="0"/>
                                    </a:rPr>
                                    <m:t>2</m:t>
                                  </m:r>
                                </m:num>
                                <m:den>
                                  <m:r>
                                    <a:rPr lang="en-US" sz="1900" i="1">
                                      <a:latin typeface="Cambria Math" panose="02040503050406030204" pitchFamily="18" charset="0"/>
                                    </a:rPr>
                                    <m:t>3</m:t>
                                  </m:r>
                                </m:den>
                              </m:f>
                            </m:sup>
                          </m:sSup>
                        </m:den>
                      </m:f>
                      <m:r>
                        <a:rPr lang="en-US" sz="1900" b="0" i="1" smtClean="0">
                          <a:latin typeface="Cambria Math" panose="02040503050406030204" pitchFamily="18" charset="0"/>
                        </a:rPr>
                        <m:t>=</m:t>
                      </m:r>
                      <m:f>
                        <m:fPr>
                          <m:ctrlPr>
                            <a:rPr lang="en-US" sz="1900" b="0" i="1" smtClean="0">
                              <a:latin typeface="Cambria Math" panose="02040503050406030204" pitchFamily="18" charset="0"/>
                            </a:rPr>
                          </m:ctrlPr>
                        </m:fPr>
                        <m:num>
                          <m:r>
                            <a:rPr lang="en-US" sz="1900" b="0" i="1" smtClean="0">
                              <a:latin typeface="Cambria Math" panose="02040503050406030204" pitchFamily="18" charset="0"/>
                            </a:rPr>
                            <m:t>𝑦</m:t>
                          </m:r>
                        </m:num>
                        <m:den>
                          <m:r>
                            <a:rPr lang="en-US" sz="1900" b="0" i="1" smtClean="0">
                              <a:latin typeface="Cambria Math" panose="02040503050406030204" pitchFamily="18" charset="0"/>
                            </a:rPr>
                            <m:t>2</m:t>
                          </m:r>
                          <m:r>
                            <a:rPr lang="en-US" sz="1900" b="0" i="1" smtClean="0">
                              <a:latin typeface="Cambria Math" panose="02040503050406030204" pitchFamily="18" charset="0"/>
                            </a:rPr>
                            <m:t>𝑥</m:t>
                          </m:r>
                        </m:den>
                      </m:f>
                      <m:r>
                        <a:rPr lang="en-US" sz="1900" b="0" i="1" smtClean="0">
                          <a:latin typeface="Cambria Math" panose="02040503050406030204" pitchFamily="18" charset="0"/>
                        </a:rPr>
                        <m:t>.</m:t>
                      </m:r>
                    </m:oMath>
                  </m:oMathPara>
                </a14:m>
                <a:endParaRPr lang="en-US" sz="2200" dirty="0"/>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770692" y="1480065"/>
                <a:ext cx="7886700" cy="4530727"/>
              </a:xfrm>
              <a:blipFill>
                <a:blip r:embed="rId2"/>
                <a:stretch>
                  <a:fillRect l="-850" t="-942"/>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463390" y="6424814"/>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26</a:t>
            </a:fld>
            <a:endParaRPr lang="en-US" dirty="0"/>
          </a:p>
        </p:txBody>
      </p:sp>
    </p:spTree>
    <p:extLst>
      <p:ext uri="{BB962C8B-B14F-4D97-AF65-F5344CB8AC3E}">
        <p14:creationId xmlns:p14="http://schemas.microsoft.com/office/powerpoint/2010/main" val="12052182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742012" y="0"/>
            <a:ext cx="7773338" cy="1596177"/>
          </a:xfrm>
        </p:spPr>
        <p:txBody>
          <a:bodyPr/>
          <a:lstStyle/>
          <a:p>
            <a:pPr algn="ctr"/>
            <a:r>
              <a:rPr lang="en-US" dirty="0">
                <a:solidFill>
                  <a:srgbClr val="0070C0"/>
                </a:solidFill>
              </a:rPr>
              <a:t>Utility Maximization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667250"/>
              </a:xfrm>
            </p:spPr>
            <p:txBody>
              <a:bodyPr>
                <a:normAutofit/>
              </a:bodyPr>
              <a:lstStyle/>
              <a:p>
                <a:pPr lvl="0">
                  <a:spcBef>
                    <a:spcPts val="500"/>
                  </a:spcBef>
                  <a:spcAft>
                    <a:spcPts val="500"/>
                  </a:spcAft>
                </a:pPr>
                <a:r>
                  <a:rPr lang="en-US" sz="2400" i="1" dirty="0">
                    <a:solidFill>
                      <a:srgbClr val="0070C0"/>
                    </a:solidFill>
                  </a:rPr>
                  <a:t>Example 3.2</a:t>
                </a:r>
                <a:r>
                  <a:rPr lang="en-US" sz="2400" dirty="0">
                    <a:solidFill>
                      <a:prstClr val="black"/>
                    </a:solidFill>
                  </a:rPr>
                  <a:t> (continued):</a:t>
                </a:r>
              </a:p>
              <a:p>
                <a:pPr marL="736600" lvl="1" indent="-279400">
                  <a:lnSpc>
                    <a:spcPct val="100000"/>
                  </a:lnSpc>
                  <a:spcAft>
                    <a:spcPts val="500"/>
                  </a:spcAft>
                </a:pPr>
                <a:r>
                  <a:rPr lang="en-US" sz="2200" i="1" dirty="0"/>
                  <a:t>Step 1</a:t>
                </a:r>
                <a:r>
                  <a:rPr lang="en-US" sz="2200" dirty="0"/>
                  <a:t>. We use the tangency condition </a:t>
                </a:r>
                <a14:m>
                  <m:oMath xmlns:m="http://schemas.openxmlformats.org/officeDocument/2006/math">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𝑀𝑈</m:t>
                            </m:r>
                          </m:e>
                          <m:sub>
                            <m:r>
                              <a:rPr lang="en-US" i="1">
                                <a:latin typeface="Cambria Math" panose="02040503050406030204" pitchFamily="18" charset="0"/>
                              </a:rPr>
                              <m:t>𝑥</m:t>
                            </m:r>
                          </m:sub>
                        </m:sSub>
                      </m:num>
                      <m:den>
                        <m:sSub>
                          <m:sSubPr>
                            <m:ctrlPr>
                              <a:rPr lang="en-US" i="1">
                                <a:latin typeface="Cambria Math" panose="02040503050406030204" pitchFamily="18" charset="0"/>
                              </a:rPr>
                            </m:ctrlPr>
                          </m:sSubPr>
                          <m:e>
                            <m:r>
                              <a:rPr lang="en-US" i="1">
                                <a:latin typeface="Cambria Math" panose="02040503050406030204" pitchFamily="18" charset="0"/>
                              </a:rPr>
                              <m:t>𝑀𝑈</m:t>
                            </m:r>
                          </m:e>
                          <m:sub>
                            <m:r>
                              <a:rPr lang="en-US" i="1">
                                <a:latin typeface="Cambria Math" panose="02040503050406030204" pitchFamily="18" charset="0"/>
                              </a:rPr>
                              <m:t>𝑦</m:t>
                            </m:r>
                          </m:sub>
                        </m:sSub>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𝑥</m:t>
                            </m:r>
                          </m:sub>
                        </m:sSub>
                      </m:num>
                      <m:den>
                        <m:sSub>
                          <m:sSubPr>
                            <m:ctrlPr>
                              <a:rPr lang="en-US"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𝑦</m:t>
                            </m:r>
                          </m:sub>
                        </m:sSub>
                      </m:den>
                    </m:f>
                  </m:oMath>
                </a14:m>
                <a:endParaRPr lang="en-US" dirty="0"/>
              </a:p>
              <a:p>
                <a:pPr marL="12700" lvl="1" indent="0" algn="ctr">
                  <a:lnSpc>
                    <a:spcPct val="100000"/>
                  </a:lnSpc>
                  <a:spcAft>
                    <a:spcPts val="500"/>
                  </a:spcAft>
                  <a:buNone/>
                </a:pPr>
                <a14:m>
                  <m:oMathPara xmlns:m="http://schemas.openxmlformats.org/officeDocument/2006/math">
                    <m:oMathParaPr>
                      <m:jc m:val="centerGroup"/>
                    </m:oMathParaPr>
                    <m:oMath xmlns:m="http://schemas.openxmlformats.org/officeDocument/2006/math">
                      <m:f>
                        <m:fPr>
                          <m:ctrlPr>
                            <a:rPr lang="en-US" sz="2000" i="1" smtClean="0">
                              <a:latin typeface="Cambria Math" panose="02040503050406030204" pitchFamily="18" charset="0"/>
                            </a:rPr>
                          </m:ctrlPr>
                        </m:fPr>
                        <m:num>
                          <m:r>
                            <a:rPr lang="en-US" sz="2000" b="0" i="1" smtClean="0">
                              <a:latin typeface="Cambria Math" panose="02040503050406030204" pitchFamily="18" charset="0"/>
                            </a:rPr>
                            <m:t>𝑦</m:t>
                          </m:r>
                        </m:num>
                        <m:den>
                          <m:r>
                            <a:rPr lang="en-US" sz="2000" b="0" i="1" smtClean="0">
                              <a:latin typeface="Cambria Math" panose="02040503050406030204" pitchFamily="18" charset="0"/>
                            </a:rPr>
                            <m:t>2</m:t>
                          </m:r>
                          <m:r>
                            <a:rPr lang="en-US" sz="2000" b="0" i="1" smtClean="0">
                              <a:latin typeface="Cambria Math" panose="02040503050406030204" pitchFamily="18" charset="0"/>
                            </a:rPr>
                            <m:t>𝑥</m:t>
                          </m:r>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10</m:t>
                          </m:r>
                        </m:num>
                        <m:den>
                          <m:r>
                            <a:rPr lang="en-US" sz="2000" b="0" i="1" smtClean="0">
                              <a:latin typeface="Cambria Math" panose="02040503050406030204" pitchFamily="18" charset="0"/>
                            </a:rPr>
                            <m:t>20</m:t>
                          </m:r>
                        </m:den>
                      </m:f>
                      <m:r>
                        <a:rPr lang="en-US" sz="2000" b="0" i="0" smtClean="0">
                          <a:latin typeface="Cambria Math" panose="02040503050406030204" pitchFamily="18" charset="0"/>
                        </a:rPr>
                        <m:t>,</m:t>
                      </m:r>
                    </m:oMath>
                  </m:oMathPara>
                </a14:m>
                <a:endParaRPr lang="en-US" sz="2000" b="0" i="0" dirty="0">
                  <a:latin typeface="Cambria Math" panose="02040503050406030204" pitchFamily="18" charset="0"/>
                </a:endParaRPr>
              </a:p>
              <a:p>
                <a:pPr marL="12700" lvl="1" indent="0" algn="ctr">
                  <a:lnSpc>
                    <a:spcPct val="100000"/>
                  </a:lnSpc>
                  <a:spcAft>
                    <a:spcPts val="500"/>
                  </a:spcAft>
                  <a:buNone/>
                </a:pPr>
                <a14:m>
                  <m:oMath xmlns:m="http://schemas.openxmlformats.org/officeDocument/2006/math">
                    <m:r>
                      <a:rPr lang="en-US" sz="2000" b="0" i="1" smtClean="0">
                        <a:latin typeface="Cambria Math" panose="02040503050406030204" pitchFamily="18" charset="0"/>
                        <a:sym typeface="Wingdings" pitchFamily="2" charset="2"/>
                      </a:rPr>
                      <m:t>𝑦</m:t>
                    </m:r>
                    <m:r>
                      <a:rPr lang="en-US" sz="2000" b="0" i="1" smtClean="0">
                        <a:latin typeface="Cambria Math" panose="02040503050406030204" pitchFamily="18" charset="0"/>
                        <a:sym typeface="Wingdings" pitchFamily="2" charset="2"/>
                      </a:rPr>
                      <m:t>=</m:t>
                    </m:r>
                    <m:r>
                      <a:rPr lang="en-US" sz="2000" b="0" i="1" smtClean="0">
                        <a:latin typeface="Cambria Math" panose="02040503050406030204" pitchFamily="18" charset="0"/>
                        <a:sym typeface="Wingdings" pitchFamily="2" charset="2"/>
                      </a:rPr>
                      <m:t>𝑥</m:t>
                    </m:r>
                  </m:oMath>
                </a14:m>
                <a:r>
                  <a:rPr lang="en-US" sz="2000" dirty="0"/>
                  <a:t>.</a:t>
                </a:r>
              </a:p>
              <a:p>
                <a:pPr marL="736600" lvl="1" indent="0" algn="just">
                  <a:lnSpc>
                    <a:spcPct val="100000"/>
                  </a:lnSpc>
                  <a:spcAft>
                    <a:spcPts val="500"/>
                  </a:spcAft>
                  <a:buNone/>
                </a:pPr>
                <a:r>
                  <a:rPr lang="en-US" sz="2200" dirty="0"/>
                  <a:t>This result contains </a:t>
                </a:r>
                <a14:m>
                  <m:oMath xmlns:m="http://schemas.openxmlformats.org/officeDocument/2006/math">
                    <m:r>
                      <a:rPr lang="en-US" sz="2200" i="1" dirty="0" smtClean="0">
                        <a:latin typeface="Cambria Math" panose="02040503050406030204" pitchFamily="18" charset="0"/>
                      </a:rPr>
                      <m:t>𝑥</m:t>
                    </m:r>
                  </m:oMath>
                </a14:m>
                <a:r>
                  <a:rPr lang="en-US" sz="2200" dirty="0"/>
                  <a:t> and </a:t>
                </a:r>
                <a14:m>
                  <m:oMath xmlns:m="http://schemas.openxmlformats.org/officeDocument/2006/math">
                    <m:r>
                      <a:rPr lang="en-US" sz="2200" i="1" dirty="0" smtClean="0">
                        <a:latin typeface="Cambria Math" panose="02040503050406030204" pitchFamily="18" charset="0"/>
                      </a:rPr>
                      <m:t>𝑦</m:t>
                    </m:r>
                  </m:oMath>
                </a14:m>
                <a:r>
                  <a:rPr lang="en-US" sz="2200" dirty="0"/>
                  <a:t>, so we move to step 2a.</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667250"/>
              </a:xfrm>
              <a:blipFill>
                <a:blip r:embed="rId2"/>
                <a:stretch>
                  <a:fillRect l="-966" t="-1630"/>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27</a:t>
            </a:fld>
            <a:endParaRPr lang="en-US" dirty="0"/>
          </a:p>
        </p:txBody>
      </p:sp>
    </p:spTree>
    <p:extLst>
      <p:ext uri="{BB962C8B-B14F-4D97-AF65-F5344CB8AC3E}">
        <p14:creationId xmlns:p14="http://schemas.microsoft.com/office/powerpoint/2010/main" val="34637282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827374" y="32550"/>
            <a:ext cx="7773338" cy="1596177"/>
          </a:xfrm>
        </p:spPr>
        <p:txBody>
          <a:bodyPr/>
          <a:lstStyle/>
          <a:p>
            <a:pPr algn="ctr"/>
            <a:r>
              <a:rPr lang="en-US" dirty="0">
                <a:solidFill>
                  <a:srgbClr val="0070C0"/>
                </a:solidFill>
              </a:rPr>
              <a:t>Utility Maximization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lvl="0">
                  <a:spcBef>
                    <a:spcPts val="500"/>
                  </a:spcBef>
                  <a:spcAft>
                    <a:spcPts val="500"/>
                  </a:spcAft>
                </a:pPr>
                <a:r>
                  <a:rPr lang="en-US" sz="2400" i="1" dirty="0">
                    <a:solidFill>
                      <a:srgbClr val="0070C0"/>
                    </a:solidFill>
                  </a:rPr>
                  <a:t>Example 3.2</a:t>
                </a:r>
                <a:r>
                  <a:rPr lang="en-US" sz="2400" dirty="0"/>
                  <a:t> (continued):</a:t>
                </a:r>
                <a:endParaRPr lang="en-US" sz="2400" dirty="0">
                  <a:solidFill>
                    <a:prstClr val="black"/>
                  </a:solidFill>
                </a:endParaRPr>
              </a:p>
              <a:p>
                <a:pPr marL="736600" indent="-279400">
                  <a:lnSpc>
                    <a:spcPct val="100000"/>
                  </a:lnSpc>
                  <a:spcBef>
                    <a:spcPts val="500"/>
                  </a:spcBef>
                  <a:spcAft>
                    <a:spcPts val="500"/>
                  </a:spcAft>
                </a:pPr>
                <a:r>
                  <a:rPr lang="en-US" sz="2200" i="1" dirty="0"/>
                  <a:t>Step 2a</a:t>
                </a:r>
                <a:r>
                  <a:rPr lang="en-US" sz="2200" dirty="0"/>
                  <a:t>. Inserting </a:t>
                </a:r>
                <a14:m>
                  <m:oMath xmlns:m="http://schemas.openxmlformats.org/officeDocument/2006/math">
                    <m:r>
                      <a:rPr lang="en-US" sz="2200" b="0" i="1" smtClean="0">
                        <a:latin typeface="Cambria Math" panose="02040503050406030204" pitchFamily="18" charset="0"/>
                      </a:rPr>
                      <m:t>𝑦</m:t>
                    </m:r>
                    <m:r>
                      <a:rPr lang="en-US" sz="2200" b="0" i="1" smtClean="0">
                        <a:latin typeface="Cambria Math" panose="02040503050406030204" pitchFamily="18" charset="0"/>
                      </a:rPr>
                      <m:t>=</m:t>
                    </m:r>
                    <m:r>
                      <a:rPr lang="en-US" sz="2200" b="0" i="1" smtClean="0">
                        <a:latin typeface="Cambria Math" panose="02040503050406030204" pitchFamily="18" charset="0"/>
                      </a:rPr>
                      <m:t>𝑥</m:t>
                    </m:r>
                  </m:oMath>
                </a14:m>
                <a:r>
                  <a:rPr lang="en-US" sz="2200" dirty="0"/>
                  <a:t> into the budget line, </a:t>
                </a:r>
              </a:p>
              <a:p>
                <a:pPr marL="0" indent="0">
                  <a:lnSpc>
                    <a:spcPct val="110000"/>
                  </a:lnSpc>
                  <a:spcBef>
                    <a:spcPts val="500"/>
                  </a:spcBef>
                  <a:spcAft>
                    <a:spcPts val="500"/>
                  </a:spcAft>
                  <a:buNone/>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10</m:t>
                      </m:r>
                      <m:r>
                        <a:rPr lang="en-US" sz="2000" b="0" i="1" smtClean="0">
                          <a:latin typeface="Cambria Math" panose="02040503050406030204" pitchFamily="18" charset="0"/>
                        </a:rPr>
                        <m:t>𝑥</m:t>
                      </m:r>
                      <m:r>
                        <a:rPr lang="en-US" sz="2000" i="1">
                          <a:latin typeface="Cambria Math" panose="02040503050406030204" pitchFamily="18" charset="0"/>
                        </a:rPr>
                        <m:t>+</m:t>
                      </m:r>
                      <m:r>
                        <a:rPr lang="en-US" sz="2000" b="0" i="1" smtClean="0">
                          <a:latin typeface="Cambria Math" panose="02040503050406030204" pitchFamily="18" charset="0"/>
                        </a:rPr>
                        <m:t>2</m:t>
                      </m:r>
                      <m:r>
                        <a:rPr lang="en-US" sz="2000" i="1">
                          <a:latin typeface="Cambria Math" panose="02040503050406030204" pitchFamily="18" charset="0"/>
                        </a:rPr>
                        <m:t>0</m:t>
                      </m:r>
                      <m:r>
                        <a:rPr lang="en-US" sz="2000" i="1">
                          <a:latin typeface="Cambria Math" panose="02040503050406030204" pitchFamily="18" charset="0"/>
                        </a:rPr>
                        <m:t>𝑦</m:t>
                      </m:r>
                      <m:r>
                        <a:rPr lang="en-US" sz="2000" i="1">
                          <a:latin typeface="Cambria Math" panose="02040503050406030204" pitchFamily="18" charset="0"/>
                        </a:rPr>
                        <m:t>=100,</m:t>
                      </m:r>
                    </m:oMath>
                  </m:oMathPara>
                </a14:m>
                <a:endParaRPr lang="en-US" sz="2000" i="1" dirty="0">
                  <a:latin typeface="Cambria Math" panose="02040503050406030204" pitchFamily="18" charset="0"/>
                </a:endParaRPr>
              </a:p>
              <a:p>
                <a:pPr marL="0" indent="0">
                  <a:lnSpc>
                    <a:spcPct val="110000"/>
                  </a:lnSpc>
                  <a:spcBef>
                    <a:spcPts val="500"/>
                  </a:spcBef>
                  <a:spcAft>
                    <a:spcPts val="500"/>
                  </a:spcAft>
                  <a:buNone/>
                </a:pP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rPr>
                        <m:t>2</m:t>
                      </m:r>
                      <m:r>
                        <a:rPr lang="en-US" sz="2000" b="0" i="1" smtClean="0">
                          <a:latin typeface="Cambria Math" panose="02040503050406030204" pitchFamily="18" charset="0"/>
                        </a:rPr>
                        <m:t>0</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𝑦</m:t>
                          </m:r>
                        </m:e>
                      </m:d>
                      <m:r>
                        <a:rPr lang="en-US" sz="2000" b="0" i="1" smtClean="0">
                          <a:latin typeface="Cambria Math" panose="02040503050406030204" pitchFamily="18" charset="0"/>
                        </a:rPr>
                        <m:t>+20</m:t>
                      </m:r>
                      <m:r>
                        <a:rPr lang="en-US" sz="2000" b="0" i="1" smtClean="0">
                          <a:latin typeface="Cambria Math" panose="02040503050406030204" pitchFamily="18" charset="0"/>
                        </a:rPr>
                        <m:t>𝑦</m:t>
                      </m:r>
                      <m:r>
                        <a:rPr lang="en-US" sz="2000" b="0" i="1" smtClean="0">
                          <a:latin typeface="Cambria Math" panose="02040503050406030204" pitchFamily="18" charset="0"/>
                        </a:rPr>
                        <m:t>=100,</m:t>
                      </m:r>
                    </m:oMath>
                  </m:oMathPara>
                </a14:m>
                <a:endParaRPr lang="en-US" sz="2000" dirty="0"/>
              </a:p>
              <a:p>
                <a:pPr marL="0" indent="0">
                  <a:lnSpc>
                    <a:spcPct val="110000"/>
                  </a:lnSpc>
                  <a:spcBef>
                    <a:spcPts val="500"/>
                  </a:spcBef>
                  <a:spcAft>
                    <a:spcPts val="500"/>
                  </a:spcAft>
                  <a:buNone/>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30</m:t>
                      </m:r>
                      <m:r>
                        <a:rPr lang="en-US" sz="2000" b="0" i="1" smtClean="0">
                          <a:latin typeface="Cambria Math" panose="02040503050406030204" pitchFamily="18" charset="0"/>
                        </a:rPr>
                        <m:t>𝑦</m:t>
                      </m:r>
                      <m:r>
                        <a:rPr lang="en-US" sz="2000" b="0" i="1" smtClean="0">
                          <a:latin typeface="Cambria Math" panose="02040503050406030204" pitchFamily="18" charset="0"/>
                        </a:rPr>
                        <m:t>=100,</m:t>
                      </m:r>
                    </m:oMath>
                  </m:oMathPara>
                </a14:m>
                <a:endParaRPr lang="en-US" sz="2000" b="0" dirty="0"/>
              </a:p>
              <a:p>
                <a:pPr marL="0" indent="0" algn="ctr">
                  <a:lnSpc>
                    <a:spcPct val="110000"/>
                  </a:lnSpc>
                  <a:spcBef>
                    <a:spcPts val="500"/>
                  </a:spcBef>
                  <a:spcAft>
                    <a:spcPts val="500"/>
                  </a:spcAft>
                  <a:buNone/>
                </a:pPr>
                <a14:m>
                  <m:oMath xmlns:m="http://schemas.openxmlformats.org/officeDocument/2006/math">
                    <m:r>
                      <a:rPr lang="en-US" sz="2000" b="0" i="1" smtClean="0">
                        <a:latin typeface="Cambria Math" panose="02040503050406030204" pitchFamily="18" charset="0"/>
                      </a:rPr>
                      <m:t>𝑦</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100</m:t>
                        </m:r>
                      </m:num>
                      <m:den>
                        <m:r>
                          <a:rPr lang="en-US" sz="2000" b="0" i="1" smtClean="0">
                            <a:latin typeface="Cambria Math" panose="02040503050406030204" pitchFamily="18" charset="0"/>
                          </a:rPr>
                          <m:t>30</m:t>
                        </m:r>
                      </m:den>
                    </m:f>
                    <m:r>
                      <a:rPr lang="en-US" sz="2000" b="0" i="1" smtClean="0">
                        <a:latin typeface="Cambria Math" panose="02040503050406030204" pitchFamily="18" charset="0"/>
                      </a:rPr>
                      <m:t>=3.33</m:t>
                    </m:r>
                  </m:oMath>
                </a14:m>
                <a:r>
                  <a:rPr lang="en-US" sz="2000" dirty="0"/>
                  <a:t> units.</a:t>
                </a:r>
              </a:p>
              <a:p>
                <a:pPr marL="457200" indent="0">
                  <a:lnSpc>
                    <a:spcPct val="100000"/>
                  </a:lnSpc>
                  <a:spcAft>
                    <a:spcPts val="500"/>
                  </a:spcAft>
                  <a:buNone/>
                </a:pPr>
                <a:endParaRPr lang="en-US" sz="2200" dirty="0"/>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530727"/>
              </a:xfrm>
              <a:blipFill>
                <a:blip r:embed="rId2"/>
                <a:stretch>
                  <a:fillRect l="-966" t="-1681"/>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28</a:t>
            </a:fld>
            <a:endParaRPr lang="en-US" dirty="0"/>
          </a:p>
        </p:txBody>
      </p:sp>
    </p:spTree>
    <p:extLst>
      <p:ext uri="{BB962C8B-B14F-4D97-AF65-F5344CB8AC3E}">
        <p14:creationId xmlns:p14="http://schemas.microsoft.com/office/powerpoint/2010/main" val="22570577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916151" y="0"/>
            <a:ext cx="7773338" cy="1596177"/>
          </a:xfrm>
        </p:spPr>
        <p:txBody>
          <a:bodyPr/>
          <a:lstStyle/>
          <a:p>
            <a:pPr algn="ctr"/>
            <a:r>
              <a:rPr lang="en-US" dirty="0">
                <a:solidFill>
                  <a:srgbClr val="0070C0"/>
                </a:solidFill>
              </a:rPr>
              <a:t>Utility Maximization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lvl="0">
                  <a:spcBef>
                    <a:spcPts val="500"/>
                  </a:spcBef>
                  <a:spcAft>
                    <a:spcPts val="500"/>
                  </a:spcAft>
                </a:pPr>
                <a:r>
                  <a:rPr lang="en-US" sz="2400" i="1" dirty="0">
                    <a:solidFill>
                      <a:srgbClr val="0070C0"/>
                    </a:solidFill>
                  </a:rPr>
                  <a:t>Example 3.2</a:t>
                </a:r>
                <a:r>
                  <a:rPr lang="en-US" sz="2400" dirty="0"/>
                  <a:t> (continued):</a:t>
                </a:r>
                <a:endParaRPr lang="en-US" sz="2400" dirty="0">
                  <a:solidFill>
                    <a:prstClr val="black"/>
                  </a:solidFill>
                </a:endParaRPr>
              </a:p>
              <a:p>
                <a:pPr marL="736600" indent="-279400">
                  <a:lnSpc>
                    <a:spcPct val="100000"/>
                  </a:lnSpc>
                </a:pPr>
                <a:r>
                  <a:rPr lang="en-US" sz="2200" i="1" dirty="0"/>
                  <a:t>Step 4</a:t>
                </a:r>
                <a:r>
                  <a:rPr lang="en-US" sz="2200" dirty="0"/>
                  <a:t>. The optimal consumption of </a:t>
                </a:r>
                <a14:m>
                  <m:oMath xmlns:m="http://schemas.openxmlformats.org/officeDocument/2006/math">
                    <m:r>
                      <a:rPr lang="en-US" sz="2200" i="1" dirty="0" smtClean="0">
                        <a:latin typeface="Cambria Math" panose="02040503050406030204" pitchFamily="18" charset="0"/>
                      </a:rPr>
                      <m:t>𝑥</m:t>
                    </m:r>
                  </m:oMath>
                </a14:m>
                <a:r>
                  <a:rPr lang="en-US" sz="2200" dirty="0"/>
                  <a:t> can be found by using the tangency condition </a:t>
                </a:r>
              </a:p>
              <a:p>
                <a:pPr marL="12700" indent="0" algn="ctr">
                  <a:lnSpc>
                    <a:spcPct val="100000"/>
                  </a:lnSpc>
                  <a:spcAft>
                    <a:spcPts val="500"/>
                  </a:spcAft>
                  <a:buNone/>
                </a:pPr>
                <a14:m>
                  <m:oMath xmlns:m="http://schemas.openxmlformats.org/officeDocument/2006/math">
                    <m:r>
                      <a:rPr lang="en-US" sz="2200" b="0" i="1" smtClean="0">
                        <a:latin typeface="Cambria Math" panose="02040503050406030204" pitchFamily="18" charset="0"/>
                      </a:rPr>
                      <m:t>𝑦</m:t>
                    </m:r>
                    <m:r>
                      <a:rPr lang="en-US" sz="2200" b="0" i="1" smtClean="0">
                        <a:latin typeface="Cambria Math" panose="02040503050406030204" pitchFamily="18" charset="0"/>
                      </a:rPr>
                      <m:t>=</m:t>
                    </m:r>
                    <m:r>
                      <a:rPr lang="en-US" sz="2200" b="0" i="1" smtClean="0">
                        <a:latin typeface="Cambria Math" panose="02040503050406030204" pitchFamily="18" charset="0"/>
                      </a:rPr>
                      <m:t>𝑥</m:t>
                    </m:r>
                    <m:r>
                      <a:rPr lang="en-US" sz="2200" b="0" i="1" smtClean="0">
                        <a:latin typeface="Cambria Math" panose="02040503050406030204" pitchFamily="18" charset="0"/>
                      </a:rPr>
                      <m:t>=3.33</m:t>
                    </m:r>
                  </m:oMath>
                </a14:m>
                <a:r>
                  <a:rPr lang="en-US" sz="2200" dirty="0"/>
                  <a:t> units.</a:t>
                </a:r>
              </a:p>
              <a:p>
                <a:pPr marL="736600" indent="-279400">
                  <a:lnSpc>
                    <a:spcPct val="100000"/>
                  </a:lnSpc>
                  <a:spcAft>
                    <a:spcPts val="500"/>
                  </a:spcAft>
                </a:pPr>
                <a:r>
                  <a:rPr lang="en-US" sz="2200" i="1" dirty="0"/>
                  <a:t>Summary</a:t>
                </a:r>
                <a:r>
                  <a:rPr lang="en-US" sz="2200" dirty="0"/>
                  <a:t>. The optimal consumption bundle is </a:t>
                </a:r>
                <a14:m>
                  <m:oMath xmlns:m="http://schemas.openxmlformats.org/officeDocument/2006/math">
                    <m:r>
                      <a:rPr lang="en-US" sz="2200" i="1" dirty="0" smtClean="0">
                        <a:latin typeface="Cambria Math" panose="02040503050406030204" pitchFamily="18" charset="0"/>
                      </a:rPr>
                      <m:t>(3.33, 3.33)</m:t>
                    </m:r>
                  </m:oMath>
                </a14:m>
                <a:r>
                  <a:rPr lang="en-US" sz="2200" dirty="0"/>
                  <a:t>.</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530727"/>
              </a:xfrm>
              <a:blipFill>
                <a:blip r:embed="rId2"/>
                <a:stretch>
                  <a:fillRect l="-966" t="-1681"/>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29</a:t>
            </a:fld>
            <a:endParaRPr lang="en-US" dirty="0"/>
          </a:p>
        </p:txBody>
      </p:sp>
    </p:spTree>
    <p:extLst>
      <p:ext uri="{BB962C8B-B14F-4D97-AF65-F5344CB8AC3E}">
        <p14:creationId xmlns:p14="http://schemas.microsoft.com/office/powerpoint/2010/main" val="1254736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889518" y="0"/>
            <a:ext cx="7773338" cy="1596177"/>
          </a:xfrm>
        </p:spPr>
        <p:txBody>
          <a:bodyPr/>
          <a:lstStyle/>
          <a:p>
            <a:pPr algn="ctr"/>
            <a:r>
              <a:rPr lang="en-US" dirty="0">
                <a:solidFill>
                  <a:srgbClr val="0070C0"/>
                </a:solidFill>
              </a:rPr>
              <a:t>Utility Maximization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832837" y="1352549"/>
                <a:ext cx="7886700" cy="4530727"/>
              </a:xfrm>
            </p:spPr>
            <p:txBody>
              <a:bodyPr>
                <a:normAutofit fontScale="92500" lnSpcReduction="20000"/>
              </a:bodyPr>
              <a:lstStyle/>
              <a:p>
                <a:pPr lvl="0">
                  <a:spcBef>
                    <a:spcPts val="500"/>
                  </a:spcBef>
                  <a:spcAft>
                    <a:spcPts val="500"/>
                  </a:spcAft>
                </a:pPr>
                <a:r>
                  <a:rPr lang="en-US" sz="2400" i="1" dirty="0">
                    <a:solidFill>
                      <a:srgbClr val="0070C0"/>
                    </a:solidFill>
                  </a:rPr>
                  <a:t>Example 3.2</a:t>
                </a:r>
                <a:r>
                  <a:rPr lang="en-US" sz="2400" dirty="0"/>
                  <a:t> (continued):</a:t>
                </a:r>
                <a:endParaRPr lang="en-US" sz="2400" dirty="0">
                  <a:solidFill>
                    <a:prstClr val="black"/>
                  </a:solidFill>
                </a:endParaRPr>
              </a:p>
              <a:p>
                <a:pPr marL="736600" indent="-279400">
                  <a:lnSpc>
                    <a:spcPct val="100000"/>
                  </a:lnSpc>
                  <a:spcBef>
                    <a:spcPts val="500"/>
                  </a:spcBef>
                  <a:spcAft>
                    <a:spcPts val="500"/>
                  </a:spcAft>
                </a:pPr>
                <a:r>
                  <a:rPr lang="en-US" sz="2200" dirty="0"/>
                  <a:t>We can find the budget shares of each good, that is the % of income the consumer spends on good </a:t>
                </a:r>
                <a14:m>
                  <m:oMath xmlns:m="http://schemas.openxmlformats.org/officeDocument/2006/math">
                    <m:r>
                      <a:rPr lang="en-US" sz="2200" i="1" dirty="0" smtClean="0">
                        <a:latin typeface="Cambria Math" panose="02040503050406030204" pitchFamily="18" charset="0"/>
                      </a:rPr>
                      <m:t>𝑥</m:t>
                    </m:r>
                  </m:oMath>
                </a14:m>
                <a:r>
                  <a:rPr lang="en-US" sz="2200" dirty="0"/>
                  <a:t> and good </a:t>
                </a:r>
                <a14:m>
                  <m:oMath xmlns:m="http://schemas.openxmlformats.org/officeDocument/2006/math">
                    <m:r>
                      <a:rPr lang="en-US" sz="2200" i="1" dirty="0" smtClean="0">
                        <a:latin typeface="Cambria Math" panose="02040503050406030204" pitchFamily="18" charset="0"/>
                      </a:rPr>
                      <m:t>𝑦</m:t>
                    </m:r>
                  </m:oMath>
                </a14:m>
                <a:r>
                  <a:rPr lang="en-US" sz="2200" dirty="0"/>
                  <a:t>:</a:t>
                </a:r>
              </a:p>
              <a:p>
                <a:pPr marL="0" indent="0" algn="ctr">
                  <a:lnSpc>
                    <a:spcPct val="100000"/>
                  </a:lnSpc>
                  <a:spcBef>
                    <a:spcPts val="500"/>
                  </a:spcBef>
                  <a:spcAft>
                    <a:spcPts val="500"/>
                  </a:spcAft>
                  <a:buNone/>
                </a:pPr>
                <a14:m>
                  <m:oMathPara xmlns:m="http://schemas.openxmlformats.org/officeDocument/2006/math">
                    <m:oMathParaPr>
                      <m:jc m:val="centerGroup"/>
                    </m:oMathParaPr>
                    <m:oMath xmlns:m="http://schemas.openxmlformats.org/officeDocument/2006/math">
                      <m:f>
                        <m:fPr>
                          <m:ctrlPr>
                            <a:rPr lang="en-US" sz="1900" i="1" smtClean="0">
                              <a:latin typeface="Cambria Math" panose="02040503050406030204" pitchFamily="18" charset="0"/>
                            </a:rPr>
                          </m:ctrlPr>
                        </m:fPr>
                        <m:num>
                          <m:sSub>
                            <m:sSubPr>
                              <m:ctrlPr>
                                <a:rPr lang="en-US" sz="1900" i="1" smtClean="0">
                                  <a:latin typeface="Cambria Math" panose="02040503050406030204" pitchFamily="18" charset="0"/>
                                </a:rPr>
                              </m:ctrlPr>
                            </m:sSubPr>
                            <m:e>
                              <m:r>
                                <a:rPr lang="en-US" sz="1900" b="0" i="1" smtClean="0">
                                  <a:latin typeface="Cambria Math" panose="02040503050406030204" pitchFamily="18" charset="0"/>
                                </a:rPr>
                                <m:t>𝑝</m:t>
                              </m:r>
                            </m:e>
                            <m:sub>
                              <m:r>
                                <a:rPr lang="en-US" sz="1900" b="0" i="1" smtClean="0">
                                  <a:latin typeface="Cambria Math" panose="02040503050406030204" pitchFamily="18" charset="0"/>
                                </a:rPr>
                                <m:t>𝑥</m:t>
                              </m:r>
                            </m:sub>
                          </m:sSub>
                          <m:r>
                            <a:rPr lang="en-US" sz="1900" b="0" i="1" smtClean="0">
                              <a:latin typeface="Cambria Math" panose="02040503050406030204" pitchFamily="18" charset="0"/>
                            </a:rPr>
                            <m:t>𝑥</m:t>
                          </m:r>
                        </m:num>
                        <m:den>
                          <m:r>
                            <a:rPr lang="en-US" sz="1900" b="0" i="1" smtClean="0">
                              <a:latin typeface="Cambria Math" panose="02040503050406030204" pitchFamily="18" charset="0"/>
                            </a:rPr>
                            <m:t>𝐼</m:t>
                          </m:r>
                        </m:den>
                      </m:f>
                      <m:r>
                        <a:rPr lang="en-US" sz="1900" b="0" i="1" smtClean="0">
                          <a:latin typeface="Cambria Math" panose="02040503050406030204" pitchFamily="18" charset="0"/>
                        </a:rPr>
                        <m:t>=</m:t>
                      </m:r>
                      <m:f>
                        <m:fPr>
                          <m:ctrlPr>
                            <a:rPr lang="en-US" sz="1900" b="0" i="1" smtClean="0">
                              <a:latin typeface="Cambria Math" panose="02040503050406030204" pitchFamily="18" charset="0"/>
                            </a:rPr>
                          </m:ctrlPr>
                        </m:fPr>
                        <m:num>
                          <m:r>
                            <a:rPr lang="en-US" sz="1900" b="0" i="1" smtClean="0">
                              <a:latin typeface="Cambria Math" panose="02040503050406030204" pitchFamily="18" charset="0"/>
                            </a:rPr>
                            <m:t>10</m:t>
                          </m:r>
                          <m:r>
                            <a:rPr lang="en-US" sz="1900" b="0" i="1" smtClean="0">
                              <a:latin typeface="Cambria Math" panose="02040503050406030204" pitchFamily="18" charset="0"/>
                              <a:ea typeface="Cambria Math" panose="02040503050406030204" pitchFamily="18" charset="0"/>
                            </a:rPr>
                            <m:t>×3.33</m:t>
                          </m:r>
                        </m:num>
                        <m:den>
                          <m:r>
                            <a:rPr lang="en-US" sz="1900" b="0" i="1" smtClean="0">
                              <a:latin typeface="Cambria Math" panose="02040503050406030204" pitchFamily="18" charset="0"/>
                            </a:rPr>
                            <m:t>100</m:t>
                          </m:r>
                        </m:den>
                      </m:f>
                      <m:r>
                        <a:rPr lang="en-US" sz="1900" b="0" i="1" smtClean="0">
                          <a:latin typeface="Cambria Math" panose="02040503050406030204" pitchFamily="18" charset="0"/>
                        </a:rPr>
                        <m:t>=</m:t>
                      </m:r>
                      <m:f>
                        <m:fPr>
                          <m:ctrlPr>
                            <a:rPr lang="en-US" sz="1900" b="0" i="1" smtClean="0">
                              <a:latin typeface="Cambria Math" panose="02040503050406030204" pitchFamily="18" charset="0"/>
                            </a:rPr>
                          </m:ctrlPr>
                        </m:fPr>
                        <m:num>
                          <m:r>
                            <a:rPr lang="en-US" sz="1900" b="0" i="1" smtClean="0">
                              <a:latin typeface="Cambria Math" panose="02040503050406030204" pitchFamily="18" charset="0"/>
                            </a:rPr>
                            <m:t>1</m:t>
                          </m:r>
                        </m:num>
                        <m:den>
                          <m:r>
                            <a:rPr lang="en-US" sz="1900" b="0" i="1" smtClean="0">
                              <a:latin typeface="Cambria Math" panose="02040503050406030204" pitchFamily="18" charset="0"/>
                            </a:rPr>
                            <m:t>3</m:t>
                          </m:r>
                        </m:den>
                      </m:f>
                      <m:r>
                        <a:rPr lang="en-US" sz="1900" b="0" i="1" smtClean="0">
                          <a:latin typeface="Cambria Math" panose="02040503050406030204" pitchFamily="18" charset="0"/>
                        </a:rPr>
                        <m:t>,</m:t>
                      </m:r>
                    </m:oMath>
                  </m:oMathPara>
                </a14:m>
                <a:endParaRPr lang="en-US" sz="1900" dirty="0"/>
              </a:p>
              <a:p>
                <a:pPr marL="0" indent="0" algn="ctr">
                  <a:lnSpc>
                    <a:spcPct val="100000"/>
                  </a:lnSpc>
                  <a:spcBef>
                    <a:spcPts val="500"/>
                  </a:spcBef>
                  <a:spcAft>
                    <a:spcPts val="500"/>
                  </a:spcAft>
                  <a:buNone/>
                </a:pPr>
                <a14:m>
                  <m:oMathPara xmlns:m="http://schemas.openxmlformats.org/officeDocument/2006/math">
                    <m:oMathParaPr>
                      <m:jc m:val="centerGroup"/>
                    </m:oMathParaPr>
                    <m:oMath xmlns:m="http://schemas.openxmlformats.org/officeDocument/2006/math">
                      <m:f>
                        <m:fPr>
                          <m:ctrlPr>
                            <a:rPr lang="en-US" sz="1900" i="1">
                              <a:latin typeface="Cambria Math" panose="02040503050406030204" pitchFamily="18" charset="0"/>
                            </a:rPr>
                          </m:ctrlPr>
                        </m:fPr>
                        <m:num>
                          <m:sSub>
                            <m:sSubPr>
                              <m:ctrlPr>
                                <a:rPr lang="en-US" sz="1900" i="1">
                                  <a:latin typeface="Cambria Math" panose="02040503050406030204" pitchFamily="18" charset="0"/>
                                </a:rPr>
                              </m:ctrlPr>
                            </m:sSubPr>
                            <m:e>
                              <m:r>
                                <a:rPr lang="en-US" sz="1900" i="1">
                                  <a:latin typeface="Cambria Math" panose="02040503050406030204" pitchFamily="18" charset="0"/>
                                </a:rPr>
                                <m:t>𝑝</m:t>
                              </m:r>
                            </m:e>
                            <m:sub>
                              <m:r>
                                <a:rPr lang="en-US" sz="1900" b="0" i="1" smtClean="0">
                                  <a:latin typeface="Cambria Math" panose="02040503050406030204" pitchFamily="18" charset="0"/>
                                </a:rPr>
                                <m:t>𝑦</m:t>
                              </m:r>
                            </m:sub>
                          </m:sSub>
                          <m:r>
                            <a:rPr lang="en-US" sz="1900" b="0" i="1" smtClean="0">
                              <a:latin typeface="Cambria Math" panose="02040503050406030204" pitchFamily="18" charset="0"/>
                            </a:rPr>
                            <m:t>𝑦</m:t>
                          </m:r>
                        </m:num>
                        <m:den>
                          <m:r>
                            <a:rPr lang="en-US" sz="1900" i="1">
                              <a:latin typeface="Cambria Math" panose="02040503050406030204" pitchFamily="18" charset="0"/>
                            </a:rPr>
                            <m:t>𝐼</m:t>
                          </m:r>
                        </m:den>
                      </m:f>
                      <m:r>
                        <a:rPr lang="en-US" sz="1900" i="1">
                          <a:latin typeface="Cambria Math" panose="02040503050406030204" pitchFamily="18" charset="0"/>
                        </a:rPr>
                        <m:t>=</m:t>
                      </m:r>
                      <m:f>
                        <m:fPr>
                          <m:ctrlPr>
                            <a:rPr lang="en-US" sz="1900" i="1">
                              <a:latin typeface="Cambria Math" panose="02040503050406030204" pitchFamily="18" charset="0"/>
                            </a:rPr>
                          </m:ctrlPr>
                        </m:fPr>
                        <m:num>
                          <m:r>
                            <a:rPr lang="en-US" sz="1900" b="0" i="1" smtClean="0">
                              <a:latin typeface="Cambria Math" panose="02040503050406030204" pitchFamily="18" charset="0"/>
                            </a:rPr>
                            <m:t>2</m:t>
                          </m:r>
                          <m:r>
                            <a:rPr lang="en-US" sz="1900" i="1">
                              <a:latin typeface="Cambria Math" panose="02040503050406030204" pitchFamily="18" charset="0"/>
                            </a:rPr>
                            <m:t>0</m:t>
                          </m:r>
                          <m:r>
                            <a:rPr lang="en-US" sz="1900" i="1">
                              <a:latin typeface="Cambria Math" panose="02040503050406030204" pitchFamily="18" charset="0"/>
                              <a:ea typeface="Cambria Math" panose="02040503050406030204" pitchFamily="18" charset="0"/>
                            </a:rPr>
                            <m:t>×3.33</m:t>
                          </m:r>
                        </m:num>
                        <m:den>
                          <m:r>
                            <a:rPr lang="en-US" sz="1900" i="1">
                              <a:latin typeface="Cambria Math" panose="02040503050406030204" pitchFamily="18" charset="0"/>
                            </a:rPr>
                            <m:t>100</m:t>
                          </m:r>
                        </m:den>
                      </m:f>
                      <m:r>
                        <a:rPr lang="en-US" sz="1900" i="1">
                          <a:latin typeface="Cambria Math" panose="02040503050406030204" pitchFamily="18" charset="0"/>
                        </a:rPr>
                        <m:t>=</m:t>
                      </m:r>
                      <m:f>
                        <m:fPr>
                          <m:ctrlPr>
                            <a:rPr lang="en-US" sz="1900" i="1">
                              <a:latin typeface="Cambria Math" panose="02040503050406030204" pitchFamily="18" charset="0"/>
                            </a:rPr>
                          </m:ctrlPr>
                        </m:fPr>
                        <m:num>
                          <m:r>
                            <a:rPr lang="en-US" sz="1900" b="0" i="1" smtClean="0">
                              <a:latin typeface="Cambria Math" panose="02040503050406030204" pitchFamily="18" charset="0"/>
                            </a:rPr>
                            <m:t>2</m:t>
                          </m:r>
                        </m:num>
                        <m:den>
                          <m:r>
                            <a:rPr lang="en-US" sz="1900" i="1">
                              <a:latin typeface="Cambria Math" panose="02040503050406030204" pitchFamily="18" charset="0"/>
                            </a:rPr>
                            <m:t>3</m:t>
                          </m:r>
                        </m:den>
                      </m:f>
                      <m:r>
                        <a:rPr lang="en-US" sz="1900" b="0" i="1" smtClean="0">
                          <a:latin typeface="Cambria Math" panose="02040503050406030204" pitchFamily="18" charset="0"/>
                        </a:rPr>
                        <m:t>.</m:t>
                      </m:r>
                    </m:oMath>
                  </m:oMathPara>
                </a14:m>
                <a:endParaRPr lang="en-US" sz="2200" dirty="0"/>
              </a:p>
              <a:p>
                <a:pPr marL="736600" indent="0">
                  <a:lnSpc>
                    <a:spcPct val="100000"/>
                  </a:lnSpc>
                  <a:spcBef>
                    <a:spcPts val="500"/>
                  </a:spcBef>
                  <a:spcAft>
                    <a:spcPts val="500"/>
                  </a:spcAft>
                  <a:buNone/>
                </a:pPr>
                <a:r>
                  <a:rPr lang="en-US" sz="2200" dirty="0"/>
                  <a:t>which coincides with the exponent of each good in the Cobb-Douglas utility function </a:t>
                </a:r>
                <a14:m>
                  <m:oMath xmlns:m="http://schemas.openxmlformats.org/officeDocument/2006/math">
                    <m:r>
                      <a:rPr lang="en-US" sz="2200" b="0" i="1" smtClean="0">
                        <a:latin typeface="Cambria Math" panose="02040503050406030204" pitchFamily="18" charset="0"/>
                      </a:rPr>
                      <m:t>𝑢</m:t>
                    </m:r>
                    <m:d>
                      <m:dPr>
                        <m:ctrlPr>
                          <a:rPr lang="en-US" sz="2200" b="0" i="1" smtClean="0">
                            <a:latin typeface="Cambria Math" panose="02040503050406030204" pitchFamily="18" charset="0"/>
                          </a:rPr>
                        </m:ctrlPr>
                      </m:dPr>
                      <m:e>
                        <m:r>
                          <a:rPr lang="en-US" sz="2200" b="0" i="1" smtClean="0">
                            <a:latin typeface="Cambria Math" panose="02040503050406030204" pitchFamily="18" charset="0"/>
                          </a:rPr>
                          <m:t>𝑥</m:t>
                        </m:r>
                        <m:r>
                          <a:rPr lang="en-US" sz="2200" b="0" i="1" smtClean="0">
                            <a:latin typeface="Cambria Math" panose="02040503050406030204" pitchFamily="18" charset="0"/>
                          </a:rPr>
                          <m:t>,</m:t>
                        </m:r>
                        <m:r>
                          <a:rPr lang="en-US" sz="2200" b="0" i="1" smtClean="0">
                            <a:latin typeface="Cambria Math" panose="02040503050406030204" pitchFamily="18" charset="0"/>
                          </a:rPr>
                          <m:t>𝑦</m:t>
                        </m:r>
                      </m:e>
                    </m:d>
                    <m:r>
                      <a:rPr lang="en-US" sz="2200" b="0" i="1" smtClean="0">
                        <a:latin typeface="Cambria Math" panose="02040503050406030204" pitchFamily="18" charset="0"/>
                      </a:rPr>
                      <m:t>=</m:t>
                    </m:r>
                    <m:sSup>
                      <m:sSupPr>
                        <m:ctrlPr>
                          <a:rPr lang="en-US" sz="2200" b="0" i="1" smtClean="0">
                            <a:latin typeface="Cambria Math" panose="02040503050406030204" pitchFamily="18" charset="0"/>
                          </a:rPr>
                        </m:ctrlPr>
                      </m:sSupPr>
                      <m:e>
                        <m:r>
                          <a:rPr lang="en-US" sz="2200" b="0" i="1" smtClean="0">
                            <a:latin typeface="Cambria Math" panose="02040503050406030204" pitchFamily="18" charset="0"/>
                          </a:rPr>
                          <m:t>𝑥</m:t>
                        </m:r>
                      </m:e>
                      <m:sup>
                        <m:r>
                          <a:rPr lang="en-US" sz="2200" b="0" i="1" smtClean="0">
                            <a:latin typeface="Cambria Math" panose="02040503050406030204" pitchFamily="18" charset="0"/>
                          </a:rPr>
                          <m:t>1/3</m:t>
                        </m:r>
                      </m:sup>
                    </m:sSup>
                    <m:sSup>
                      <m:sSupPr>
                        <m:ctrlPr>
                          <a:rPr lang="en-US" sz="2200" b="0" i="1" smtClean="0">
                            <a:latin typeface="Cambria Math" panose="02040503050406030204" pitchFamily="18" charset="0"/>
                          </a:rPr>
                        </m:ctrlPr>
                      </m:sSupPr>
                      <m:e>
                        <m:r>
                          <a:rPr lang="en-US" sz="2200" b="0" i="1" smtClean="0">
                            <a:latin typeface="Cambria Math" panose="02040503050406030204" pitchFamily="18" charset="0"/>
                          </a:rPr>
                          <m:t>𝑦</m:t>
                        </m:r>
                      </m:e>
                      <m:sup>
                        <m:r>
                          <a:rPr lang="en-US" sz="2200" b="0" i="1" smtClean="0">
                            <a:latin typeface="Cambria Math" panose="02040503050406030204" pitchFamily="18" charset="0"/>
                          </a:rPr>
                          <m:t>2/3</m:t>
                        </m:r>
                      </m:sup>
                    </m:sSup>
                  </m:oMath>
                </a14:m>
                <a:r>
                  <a:rPr lang="en-US" sz="2200" dirty="0"/>
                  <a:t>.</a:t>
                </a:r>
              </a:p>
              <a:p>
                <a:pPr marL="736600" indent="-279400">
                  <a:lnSpc>
                    <a:spcPct val="100000"/>
                  </a:lnSpc>
                  <a:spcBef>
                    <a:spcPts val="500"/>
                  </a:spcBef>
                  <a:spcAft>
                    <a:spcPts val="500"/>
                  </a:spcAft>
                </a:pPr>
                <a:r>
                  <a:rPr lang="en-US" sz="2200" dirty="0"/>
                  <a:t>This result can be generalized to all types of Cobb-Douglas utility functions </a:t>
                </a:r>
                <a14:m>
                  <m:oMath xmlns:m="http://schemas.openxmlformats.org/officeDocument/2006/math">
                    <m:r>
                      <a:rPr lang="en-US" sz="2200" i="1">
                        <a:latin typeface="Cambria Math" panose="02040503050406030204" pitchFamily="18" charset="0"/>
                      </a:rPr>
                      <m:t>𝑢</m:t>
                    </m:r>
                    <m:d>
                      <m:dPr>
                        <m:ctrlPr>
                          <a:rPr lang="en-US" sz="2200" i="1">
                            <a:latin typeface="Cambria Math" panose="02040503050406030204" pitchFamily="18" charset="0"/>
                          </a:rPr>
                        </m:ctrlPr>
                      </m:dPr>
                      <m:e>
                        <m:r>
                          <a:rPr lang="en-US" sz="2200" i="1">
                            <a:latin typeface="Cambria Math" panose="02040503050406030204" pitchFamily="18" charset="0"/>
                          </a:rPr>
                          <m:t>𝑥</m:t>
                        </m:r>
                        <m:r>
                          <a:rPr lang="en-US" sz="2200" i="1">
                            <a:latin typeface="Cambria Math" panose="02040503050406030204" pitchFamily="18" charset="0"/>
                          </a:rPr>
                          <m:t>,</m:t>
                        </m:r>
                        <m:r>
                          <a:rPr lang="en-US" sz="2200" i="1">
                            <a:latin typeface="Cambria Math" panose="02040503050406030204" pitchFamily="18" charset="0"/>
                          </a:rPr>
                          <m:t>𝑦</m:t>
                        </m:r>
                      </m:e>
                    </m:d>
                    <m:r>
                      <a:rPr lang="en-US" sz="2200" i="1">
                        <a:latin typeface="Cambria Math" panose="02040503050406030204" pitchFamily="18" charset="0"/>
                      </a:rPr>
                      <m:t>=</m:t>
                    </m:r>
                    <m:sSup>
                      <m:sSupPr>
                        <m:ctrlPr>
                          <a:rPr lang="en-US" sz="2200" i="1">
                            <a:latin typeface="Cambria Math" panose="02040503050406030204" pitchFamily="18" charset="0"/>
                          </a:rPr>
                        </m:ctrlPr>
                      </m:sSupPr>
                      <m:e>
                        <m:r>
                          <a:rPr lang="en-US" sz="2200" b="0" i="1" smtClean="0">
                            <a:latin typeface="Cambria Math" panose="02040503050406030204" pitchFamily="18" charset="0"/>
                          </a:rPr>
                          <m:t>𝐴</m:t>
                        </m:r>
                        <m:r>
                          <a:rPr lang="en-US" sz="2200" i="1">
                            <a:latin typeface="Cambria Math" panose="02040503050406030204" pitchFamily="18" charset="0"/>
                          </a:rPr>
                          <m:t>𝑥</m:t>
                        </m:r>
                      </m:e>
                      <m:sup>
                        <m:r>
                          <a:rPr lang="en-US" sz="2200" i="1" smtClean="0">
                            <a:latin typeface="Cambria Math" panose="02040503050406030204" pitchFamily="18" charset="0"/>
                            <a:ea typeface="Cambria Math" panose="02040503050406030204" pitchFamily="18" charset="0"/>
                          </a:rPr>
                          <m:t>𝛼</m:t>
                        </m:r>
                      </m:sup>
                    </m:sSup>
                    <m:sSup>
                      <m:sSupPr>
                        <m:ctrlPr>
                          <a:rPr lang="en-US" sz="2200" i="1">
                            <a:latin typeface="Cambria Math" panose="02040503050406030204" pitchFamily="18" charset="0"/>
                          </a:rPr>
                        </m:ctrlPr>
                      </m:sSupPr>
                      <m:e>
                        <m:r>
                          <a:rPr lang="en-US" sz="2200" i="1">
                            <a:latin typeface="Cambria Math" panose="02040503050406030204" pitchFamily="18" charset="0"/>
                          </a:rPr>
                          <m:t>𝑦</m:t>
                        </m:r>
                      </m:e>
                      <m:sup>
                        <m:r>
                          <a:rPr lang="en-US" sz="2200" i="1" smtClean="0">
                            <a:latin typeface="Cambria Math" panose="02040503050406030204" pitchFamily="18" charset="0"/>
                            <a:ea typeface="Cambria Math" panose="02040503050406030204" pitchFamily="18" charset="0"/>
                          </a:rPr>
                          <m:t>𝛽</m:t>
                        </m:r>
                      </m:sup>
                    </m:sSup>
                  </m:oMath>
                </a14:m>
                <a:r>
                  <a:rPr lang="en-US" sz="2200" dirty="0"/>
                  <a:t>, where </a:t>
                </a:r>
                <a14:m>
                  <m:oMath xmlns:m="http://schemas.openxmlformats.org/officeDocument/2006/math">
                    <m:r>
                      <m:rPr>
                        <m:sty m:val="p"/>
                      </m:rPr>
                      <a:rPr lang="en-US" sz="2200" b="0" i="0" smtClean="0">
                        <a:latin typeface="Cambria Math" panose="02040503050406030204" pitchFamily="18" charset="0"/>
                        <a:ea typeface="Cambria Math" panose="02040503050406030204" pitchFamily="18" charset="0"/>
                      </a:rPr>
                      <m:t>A</m:t>
                    </m:r>
                    <m:r>
                      <a:rPr lang="en-US" sz="2200" b="0" i="0" smtClean="0">
                        <a:latin typeface="Cambria Math" panose="02040503050406030204" pitchFamily="18" charset="0"/>
                        <a:ea typeface="Cambria Math" panose="02040503050406030204" pitchFamily="18" charset="0"/>
                      </a:rPr>
                      <m:t>,</m:t>
                    </m:r>
                    <m:r>
                      <a:rPr lang="en-US" sz="2200" i="1" smtClean="0">
                        <a:latin typeface="Cambria Math" panose="02040503050406030204" pitchFamily="18" charset="0"/>
                        <a:ea typeface="Cambria Math" panose="02040503050406030204" pitchFamily="18" charset="0"/>
                      </a:rPr>
                      <m:t>𝛼</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𝛽</m:t>
                    </m:r>
                    <m:r>
                      <a:rPr lang="en-US" sz="2200" b="0" i="1" smtClean="0">
                        <a:latin typeface="Cambria Math" panose="02040503050406030204" pitchFamily="18" charset="0"/>
                        <a:ea typeface="Cambria Math" panose="02040503050406030204" pitchFamily="18" charset="0"/>
                      </a:rPr>
                      <m:t>&gt;0</m:t>
                    </m:r>
                  </m:oMath>
                </a14:m>
                <a:r>
                  <a:rPr lang="en-US" sz="2200" dirty="0"/>
                  <a:t>.</a:t>
                </a:r>
              </a:p>
              <a:p>
                <a:pPr marL="1193800" lvl="1" indent="-279400">
                  <a:lnSpc>
                    <a:spcPct val="100000"/>
                  </a:lnSpc>
                  <a:spcBef>
                    <a:spcPts val="0"/>
                  </a:spcBef>
                  <a:spcAft>
                    <a:spcPts val="500"/>
                  </a:spcAft>
                </a:pPr>
                <a:r>
                  <a:rPr lang="en-US" sz="2200" dirty="0"/>
                  <a:t>The budget share of good </a:t>
                </a:r>
                <a14:m>
                  <m:oMath xmlns:m="http://schemas.openxmlformats.org/officeDocument/2006/math">
                    <m:r>
                      <a:rPr lang="en-US" sz="2200" i="1" dirty="0" smtClean="0">
                        <a:latin typeface="Cambria Math" panose="02040503050406030204" pitchFamily="18" charset="0"/>
                      </a:rPr>
                      <m:t>𝑥</m:t>
                    </m:r>
                  </m:oMath>
                </a14:m>
                <a:r>
                  <a:rPr lang="en-US" sz="2200" dirty="0"/>
                  <a:t> is </a:t>
                </a:r>
                <a14:m>
                  <m:oMath xmlns:m="http://schemas.openxmlformats.org/officeDocument/2006/math">
                    <m:r>
                      <a:rPr lang="en-US" sz="2200" i="1" smtClean="0">
                        <a:latin typeface="Cambria Math" panose="02040503050406030204" pitchFamily="18" charset="0"/>
                        <a:ea typeface="Cambria Math" panose="02040503050406030204" pitchFamily="18" charset="0"/>
                      </a:rPr>
                      <m:t>𝛼</m:t>
                    </m:r>
                  </m:oMath>
                </a14:m>
                <a:r>
                  <a:rPr lang="en-US" sz="2200" dirty="0"/>
                  <a:t>, and of good </a:t>
                </a:r>
                <a14:m>
                  <m:oMath xmlns:m="http://schemas.openxmlformats.org/officeDocument/2006/math">
                    <m:r>
                      <a:rPr lang="en-US" sz="2200" i="1" dirty="0" smtClean="0">
                        <a:latin typeface="Cambria Math" panose="02040503050406030204" pitchFamily="18" charset="0"/>
                      </a:rPr>
                      <m:t>𝑦</m:t>
                    </m:r>
                  </m:oMath>
                </a14:m>
                <a:r>
                  <a:rPr lang="en-US" sz="2200" dirty="0"/>
                  <a:t> is </a:t>
                </a:r>
                <a14:m>
                  <m:oMath xmlns:m="http://schemas.openxmlformats.org/officeDocument/2006/math">
                    <m:r>
                      <a:rPr lang="en-US" sz="2200" i="1" smtClean="0">
                        <a:latin typeface="Cambria Math" panose="02040503050406030204" pitchFamily="18" charset="0"/>
                        <a:ea typeface="Cambria Math" panose="02040503050406030204" pitchFamily="18" charset="0"/>
                      </a:rPr>
                      <m:t>𝛽</m:t>
                    </m:r>
                  </m:oMath>
                </a14:m>
                <a:r>
                  <a:rPr lang="en-US" sz="2200" dirty="0"/>
                  <a:t>.</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832837" y="1352549"/>
                <a:ext cx="7886700" cy="4530727"/>
              </a:xfrm>
              <a:blipFill>
                <a:blip r:embed="rId2"/>
                <a:stretch>
                  <a:fillRect l="-928" t="-942" r="-541"/>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498900" y="6447008"/>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30</a:t>
            </a:fld>
            <a:endParaRPr lang="en-US" dirty="0"/>
          </a:p>
        </p:txBody>
      </p:sp>
    </p:spTree>
    <p:extLst>
      <p:ext uri="{BB962C8B-B14F-4D97-AF65-F5344CB8AC3E}">
        <p14:creationId xmlns:p14="http://schemas.microsoft.com/office/powerpoint/2010/main" val="17163830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907274" y="0"/>
            <a:ext cx="7773338" cy="1596177"/>
          </a:xfrm>
        </p:spPr>
        <p:txBody>
          <a:bodyPr/>
          <a:lstStyle/>
          <a:p>
            <a:pPr algn="ctr"/>
            <a:r>
              <a:rPr lang="en-US" dirty="0">
                <a:solidFill>
                  <a:srgbClr val="0070C0"/>
                </a:solidFill>
              </a:rPr>
              <a:t>Utility Maximization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667250"/>
              </a:xfrm>
            </p:spPr>
            <p:txBody>
              <a:bodyPr>
                <a:normAutofit/>
              </a:bodyPr>
              <a:lstStyle/>
              <a:p>
                <a:pPr lvl="0">
                  <a:spcBef>
                    <a:spcPts val="500"/>
                  </a:spcBef>
                  <a:spcAft>
                    <a:spcPts val="500"/>
                  </a:spcAft>
                </a:pPr>
                <a:r>
                  <a:rPr lang="en-US" sz="2400" i="1" dirty="0">
                    <a:solidFill>
                      <a:srgbClr val="0070C0"/>
                    </a:solidFill>
                  </a:rPr>
                  <a:t>Example 3.3</a:t>
                </a:r>
                <a:r>
                  <a:rPr lang="en-US" sz="2400" dirty="0">
                    <a:solidFill>
                      <a:srgbClr val="0070C0"/>
                    </a:solidFill>
                  </a:rPr>
                  <a:t>: </a:t>
                </a:r>
                <a:r>
                  <a:rPr lang="en-US" sz="2400" i="1" dirty="0">
                    <a:solidFill>
                      <a:prstClr val="black"/>
                    </a:solidFill>
                  </a:rPr>
                  <a:t>UMP with corner solutions</a:t>
                </a:r>
                <a:r>
                  <a:rPr lang="en-US" sz="2400" dirty="0">
                    <a:solidFill>
                      <a:prstClr val="black"/>
                    </a:solidFill>
                  </a:rPr>
                  <a:t>.</a:t>
                </a:r>
              </a:p>
              <a:p>
                <a:pPr lvl="1">
                  <a:lnSpc>
                    <a:spcPct val="100000"/>
                  </a:lnSpc>
                  <a:spcAft>
                    <a:spcPts val="500"/>
                  </a:spcAft>
                </a:pPr>
                <a:r>
                  <a:rPr lang="en-US" sz="2200" dirty="0"/>
                  <a:t>Consider a consumer with utility function </a:t>
                </a:r>
                <a14:m>
                  <m:oMath xmlns:m="http://schemas.openxmlformats.org/officeDocument/2006/math">
                    <m:r>
                      <a:rPr lang="en-US" sz="2200" b="0" i="1" smtClean="0">
                        <a:latin typeface="Cambria Math" panose="02040503050406030204" pitchFamily="18" charset="0"/>
                      </a:rPr>
                      <m:t>𝑢</m:t>
                    </m:r>
                    <m:d>
                      <m:dPr>
                        <m:ctrlPr>
                          <a:rPr lang="en-US" sz="2200" b="0" i="1" smtClean="0">
                            <a:latin typeface="Cambria Math" panose="02040503050406030204" pitchFamily="18" charset="0"/>
                          </a:rPr>
                        </m:ctrlPr>
                      </m:dPr>
                      <m:e>
                        <m:r>
                          <a:rPr lang="en-US" sz="2200" b="0" i="1" smtClean="0">
                            <a:latin typeface="Cambria Math" panose="02040503050406030204" pitchFamily="18" charset="0"/>
                          </a:rPr>
                          <m:t>𝑥</m:t>
                        </m:r>
                        <m:r>
                          <a:rPr lang="en-US" sz="2200" b="0" i="1" smtClean="0">
                            <a:latin typeface="Cambria Math" panose="02040503050406030204" pitchFamily="18" charset="0"/>
                          </a:rPr>
                          <m:t>,</m:t>
                        </m:r>
                        <m:r>
                          <a:rPr lang="en-US" sz="2200" b="0" i="1" smtClean="0">
                            <a:latin typeface="Cambria Math" panose="02040503050406030204" pitchFamily="18" charset="0"/>
                          </a:rPr>
                          <m:t>𝑦</m:t>
                        </m:r>
                      </m:e>
                    </m:d>
                    <m:r>
                      <a:rPr lang="en-US" sz="2200" b="0" i="1" smtClean="0">
                        <a:latin typeface="Cambria Math" panose="02040503050406030204" pitchFamily="18" charset="0"/>
                      </a:rPr>
                      <m:t>=</m:t>
                    </m:r>
                    <m:r>
                      <a:rPr lang="en-US" sz="2200" b="0" i="1" smtClean="0">
                        <a:latin typeface="Cambria Math" panose="02040503050406030204" pitchFamily="18" charset="0"/>
                      </a:rPr>
                      <m:t>𝑥𝑦</m:t>
                    </m:r>
                    <m:r>
                      <a:rPr lang="en-US" sz="2200" b="0" i="1" smtClean="0">
                        <a:latin typeface="Cambria Math" panose="02040503050406030204" pitchFamily="18" charset="0"/>
                      </a:rPr>
                      <m:t>+7</m:t>
                    </m:r>
                    <m:r>
                      <a:rPr lang="en-US" sz="2200" b="0" i="1" smtClean="0">
                        <a:latin typeface="Cambria Math" panose="02040503050406030204" pitchFamily="18" charset="0"/>
                      </a:rPr>
                      <m:t>𝑥</m:t>
                    </m:r>
                  </m:oMath>
                </a14:m>
                <a:r>
                  <a:rPr lang="en-US" sz="2200" dirty="0"/>
                  <a:t>, and facing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r>
                      <a:rPr lang="en-US" sz="2200" b="0" i="1" smtClean="0">
                        <a:latin typeface="Cambria Math" panose="02040503050406030204" pitchFamily="18" charset="0"/>
                      </a:rPr>
                      <m:t>=$1</m:t>
                    </m:r>
                  </m:oMath>
                </a14:m>
                <a:r>
                  <a:rPr lang="en-US" sz="2200" dirty="0"/>
                  <a:t>,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r>
                      <a:rPr lang="en-US" sz="2200" b="0" i="1" smtClean="0">
                        <a:latin typeface="Cambria Math" panose="02040503050406030204" pitchFamily="18" charset="0"/>
                      </a:rPr>
                      <m:t>=$2</m:t>
                    </m:r>
                  </m:oMath>
                </a14:m>
                <a:r>
                  <a:rPr lang="en-US" sz="2200" dirty="0"/>
                  <a:t>, and </a:t>
                </a:r>
                <a14:m>
                  <m:oMath xmlns:m="http://schemas.openxmlformats.org/officeDocument/2006/math">
                    <m:r>
                      <a:rPr lang="en-US" sz="2200" i="1" dirty="0" smtClean="0">
                        <a:latin typeface="Cambria Math" panose="02040503050406030204" pitchFamily="18" charset="0"/>
                      </a:rPr>
                      <m:t>𝐼</m:t>
                    </m:r>
                    <m:r>
                      <a:rPr lang="en-US" sz="2200" i="1" dirty="0" smtClean="0">
                        <a:latin typeface="Cambria Math" panose="02040503050406030204" pitchFamily="18" charset="0"/>
                      </a:rPr>
                      <m:t>=$10</m:t>
                    </m:r>
                  </m:oMath>
                </a14:m>
                <a:r>
                  <a:rPr lang="en-US" sz="2200" dirty="0"/>
                  <a:t>.</a:t>
                </a:r>
              </a:p>
              <a:p>
                <a:pPr marL="736600" lvl="1" indent="-279400">
                  <a:lnSpc>
                    <a:spcPct val="100000"/>
                  </a:lnSpc>
                  <a:spcAft>
                    <a:spcPts val="500"/>
                  </a:spcAft>
                </a:pPr>
                <a:r>
                  <a:rPr lang="en-US" sz="2200" i="1" dirty="0"/>
                  <a:t>Step 1</a:t>
                </a:r>
                <a:r>
                  <a:rPr lang="en-US" sz="2200" dirty="0"/>
                  <a:t>. Using the tangency condition </a:t>
                </a:r>
                <a14:m>
                  <m:oMath xmlns:m="http://schemas.openxmlformats.org/officeDocument/2006/math">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𝑀𝑈</m:t>
                            </m:r>
                          </m:e>
                          <m:sub>
                            <m:r>
                              <a:rPr lang="en-US" sz="2000" i="1">
                                <a:latin typeface="Cambria Math" panose="02040503050406030204" pitchFamily="18" charset="0"/>
                              </a:rPr>
                              <m:t>𝑥</m:t>
                            </m:r>
                          </m:sub>
                        </m:sSub>
                      </m:num>
                      <m:den>
                        <m:sSub>
                          <m:sSubPr>
                            <m:ctrlPr>
                              <a:rPr lang="en-US" sz="2000" i="1">
                                <a:latin typeface="Cambria Math" panose="02040503050406030204" pitchFamily="18" charset="0"/>
                              </a:rPr>
                            </m:ctrlPr>
                          </m:sSubPr>
                          <m:e>
                            <m:r>
                              <a:rPr lang="en-US" sz="2000" i="1">
                                <a:latin typeface="Cambria Math" panose="02040503050406030204" pitchFamily="18" charset="0"/>
                              </a:rPr>
                              <m:t>𝑀𝑈</m:t>
                            </m:r>
                          </m:e>
                          <m:sub>
                            <m:r>
                              <a:rPr lang="en-US" sz="2000" i="1">
                                <a:latin typeface="Cambria Math" panose="02040503050406030204" pitchFamily="18" charset="0"/>
                              </a:rPr>
                              <m:t>𝑦</m:t>
                            </m:r>
                          </m:sub>
                        </m:sSub>
                      </m:den>
                    </m:f>
                    <m:r>
                      <a:rPr lang="en-US" sz="2000" i="1">
                        <a:latin typeface="Cambria Math" panose="02040503050406030204" pitchFamily="18" charset="0"/>
                      </a:rPr>
                      <m:t>=</m:t>
                    </m:r>
                    <m:f>
                      <m:fPr>
                        <m:ctrlPr>
                          <a:rPr lang="en-US" sz="2000" i="1">
                            <a:latin typeface="Cambria Math" panose="02040503050406030204" pitchFamily="18" charset="0"/>
                          </a:rPr>
                        </m:ctrlPr>
                      </m:fPr>
                      <m:num>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𝑥</m:t>
                            </m:r>
                          </m:sub>
                        </m:sSub>
                      </m:num>
                      <m:den>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𝑦</m:t>
                            </m:r>
                          </m:sub>
                        </m:sSub>
                      </m:den>
                    </m:f>
                  </m:oMath>
                </a14:m>
                <a:r>
                  <a:rPr lang="en-US" dirty="0"/>
                  <a:t>,</a:t>
                </a:r>
              </a:p>
              <a:p>
                <a:pPr marL="12700" lvl="1" indent="0" algn="ctr">
                  <a:lnSpc>
                    <a:spcPct val="100000"/>
                  </a:lnSpc>
                  <a:spcAft>
                    <a:spcPts val="500"/>
                  </a:spcAft>
                  <a:buNone/>
                </a:pPr>
                <a14:m>
                  <m:oMathPara xmlns:m="http://schemas.openxmlformats.org/officeDocument/2006/math">
                    <m:oMathParaPr>
                      <m:jc m:val="centerGroup"/>
                    </m:oMathParaPr>
                    <m:oMath xmlns:m="http://schemas.openxmlformats.org/officeDocument/2006/math">
                      <m:f>
                        <m:fPr>
                          <m:ctrlPr>
                            <a:rPr lang="en-US" sz="2200" i="1" smtClean="0">
                              <a:latin typeface="Cambria Math" panose="02040503050406030204" pitchFamily="18" charset="0"/>
                            </a:rPr>
                          </m:ctrlPr>
                        </m:fPr>
                        <m:num>
                          <m:r>
                            <a:rPr lang="en-US" sz="2200" b="0" i="1" smtClean="0">
                              <a:latin typeface="Cambria Math" panose="02040503050406030204" pitchFamily="18" charset="0"/>
                            </a:rPr>
                            <m:t>𝑦</m:t>
                          </m:r>
                          <m:r>
                            <a:rPr lang="en-US" sz="2200" b="0" i="1" smtClean="0">
                              <a:latin typeface="Cambria Math" panose="02040503050406030204" pitchFamily="18" charset="0"/>
                            </a:rPr>
                            <m:t>+7</m:t>
                          </m:r>
                        </m:num>
                        <m:den>
                          <m:r>
                            <a:rPr lang="en-US" sz="2200" b="0" i="1" smtClean="0">
                              <a:latin typeface="Cambria Math" panose="02040503050406030204" pitchFamily="18" charset="0"/>
                            </a:rPr>
                            <m:t>𝑥</m:t>
                          </m:r>
                        </m:den>
                      </m:f>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1</m:t>
                          </m:r>
                        </m:num>
                        <m:den>
                          <m:r>
                            <a:rPr lang="en-US" sz="2200" b="0" i="1" smtClean="0">
                              <a:latin typeface="Cambria Math" panose="02040503050406030204" pitchFamily="18" charset="0"/>
                            </a:rPr>
                            <m:t>2</m:t>
                          </m:r>
                        </m:den>
                      </m:f>
                      <m:r>
                        <a:rPr lang="en-US" sz="2200" b="0" i="1" smtClean="0">
                          <a:latin typeface="Cambria Math" panose="02040503050406030204" pitchFamily="18" charset="0"/>
                        </a:rPr>
                        <m:t>,</m:t>
                      </m:r>
                    </m:oMath>
                  </m:oMathPara>
                </a14:m>
                <a:endParaRPr lang="en-US" sz="2200" b="0" i="1" dirty="0">
                  <a:latin typeface="Cambria Math" panose="02040503050406030204" pitchFamily="18" charset="0"/>
                </a:endParaRPr>
              </a:p>
              <a:p>
                <a:pPr marL="12700" lvl="1" indent="0" algn="ctr">
                  <a:lnSpc>
                    <a:spcPct val="100000"/>
                  </a:lnSpc>
                  <a:spcAft>
                    <a:spcPts val="500"/>
                  </a:spcAft>
                  <a:buNone/>
                </a:pPr>
                <a14:m>
                  <m:oMath xmlns:m="http://schemas.openxmlformats.org/officeDocument/2006/math">
                    <m:r>
                      <a:rPr lang="en-US" sz="2200" b="0" i="0" smtClean="0">
                        <a:latin typeface="Cambria Math" panose="02040503050406030204" pitchFamily="18" charset="0"/>
                        <a:sym typeface="Wingdings" pitchFamily="2" charset="2"/>
                      </a:rPr>
                      <m:t>2</m:t>
                    </m:r>
                    <m:r>
                      <a:rPr lang="en-US" sz="2200" b="0" i="1" smtClean="0">
                        <a:latin typeface="Cambria Math" panose="02040503050406030204" pitchFamily="18" charset="0"/>
                        <a:sym typeface="Wingdings" pitchFamily="2" charset="2"/>
                      </a:rPr>
                      <m:t>𝑦</m:t>
                    </m:r>
                    <m:r>
                      <a:rPr lang="en-US" sz="2200" b="0" i="1" smtClean="0">
                        <a:latin typeface="Cambria Math" panose="02040503050406030204" pitchFamily="18" charset="0"/>
                        <a:sym typeface="Wingdings" pitchFamily="2" charset="2"/>
                      </a:rPr>
                      <m:t>+14=</m:t>
                    </m:r>
                    <m:r>
                      <a:rPr lang="en-US" sz="2200" b="0" i="1" smtClean="0">
                        <a:latin typeface="Cambria Math" panose="02040503050406030204" pitchFamily="18" charset="0"/>
                        <a:sym typeface="Wingdings" pitchFamily="2" charset="2"/>
                      </a:rPr>
                      <m:t>𝑥</m:t>
                    </m:r>
                  </m:oMath>
                </a14:m>
                <a:r>
                  <a:rPr lang="en-US" sz="2200" dirty="0"/>
                  <a:t>.</a:t>
                </a:r>
              </a:p>
              <a:p>
                <a:pPr marL="736600" lvl="1" indent="0" algn="just">
                  <a:lnSpc>
                    <a:spcPct val="100000"/>
                  </a:lnSpc>
                  <a:spcAft>
                    <a:spcPts val="500"/>
                  </a:spcAft>
                  <a:buNone/>
                </a:pPr>
                <a:r>
                  <a:rPr lang="en-US" sz="2200" dirty="0"/>
                  <a:t>This result contains </a:t>
                </a:r>
                <a14:m>
                  <m:oMath xmlns:m="http://schemas.openxmlformats.org/officeDocument/2006/math">
                    <m:r>
                      <a:rPr lang="en-US" sz="2200" i="1" dirty="0" smtClean="0">
                        <a:latin typeface="Cambria Math" panose="02040503050406030204" pitchFamily="18" charset="0"/>
                      </a:rPr>
                      <m:t>𝑥</m:t>
                    </m:r>
                  </m:oMath>
                </a14:m>
                <a:r>
                  <a:rPr lang="en-US" sz="2200" dirty="0"/>
                  <a:t> and </a:t>
                </a:r>
                <a14:m>
                  <m:oMath xmlns:m="http://schemas.openxmlformats.org/officeDocument/2006/math">
                    <m:r>
                      <a:rPr lang="en-US" sz="2200" i="1" dirty="0" smtClean="0">
                        <a:latin typeface="Cambria Math" panose="02040503050406030204" pitchFamily="18" charset="0"/>
                      </a:rPr>
                      <m:t>𝑦</m:t>
                    </m:r>
                  </m:oMath>
                </a14:m>
                <a:r>
                  <a:rPr lang="en-US" sz="2200" dirty="0"/>
                  <a:t>, so we move to step 2a.</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667250"/>
              </a:xfrm>
              <a:blipFill>
                <a:blip r:embed="rId2"/>
                <a:stretch>
                  <a:fillRect l="-966" t="-1630" r="-805"/>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205937" y="6491395"/>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31</a:t>
            </a:fld>
            <a:endParaRPr lang="en-US" dirty="0"/>
          </a:p>
        </p:txBody>
      </p:sp>
    </p:spTree>
    <p:extLst>
      <p:ext uri="{BB962C8B-B14F-4D97-AF65-F5344CB8AC3E}">
        <p14:creationId xmlns:p14="http://schemas.microsoft.com/office/powerpoint/2010/main" val="17873612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871763" y="20287"/>
            <a:ext cx="7773338" cy="1596177"/>
          </a:xfrm>
        </p:spPr>
        <p:txBody>
          <a:bodyPr/>
          <a:lstStyle/>
          <a:p>
            <a:pPr algn="ctr"/>
            <a:r>
              <a:rPr lang="en-US" dirty="0">
                <a:solidFill>
                  <a:srgbClr val="0070C0"/>
                </a:solidFill>
              </a:rPr>
              <a:t>Utility Maximization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667250"/>
              </a:xfrm>
            </p:spPr>
            <p:txBody>
              <a:bodyPr>
                <a:normAutofit/>
              </a:bodyPr>
              <a:lstStyle/>
              <a:p>
                <a:pPr lvl="0">
                  <a:spcBef>
                    <a:spcPts val="500"/>
                  </a:spcBef>
                  <a:spcAft>
                    <a:spcPts val="500"/>
                  </a:spcAft>
                </a:pPr>
                <a:r>
                  <a:rPr lang="en-US" sz="2400" i="1" dirty="0">
                    <a:solidFill>
                      <a:srgbClr val="0070C0"/>
                    </a:solidFill>
                  </a:rPr>
                  <a:t>Example 3.3</a:t>
                </a:r>
                <a:r>
                  <a:rPr lang="en-US" sz="2400" dirty="0">
                    <a:solidFill>
                      <a:srgbClr val="0070C0"/>
                    </a:solidFill>
                  </a:rPr>
                  <a:t> </a:t>
                </a:r>
                <a:r>
                  <a:rPr lang="en-US" sz="2400" dirty="0">
                    <a:solidFill>
                      <a:prstClr val="black"/>
                    </a:solidFill>
                  </a:rPr>
                  <a:t>(continued):</a:t>
                </a:r>
              </a:p>
              <a:p>
                <a:pPr marL="736600" lvl="1" indent="-279400" algn="just">
                  <a:lnSpc>
                    <a:spcPct val="100000"/>
                  </a:lnSpc>
                  <a:spcAft>
                    <a:spcPts val="500"/>
                  </a:spcAft>
                </a:pPr>
                <a:r>
                  <a:rPr lang="en-US" sz="2200" i="1" dirty="0"/>
                  <a:t>Step 2</a:t>
                </a:r>
                <a:r>
                  <a:rPr lang="en-US" sz="2200" dirty="0"/>
                  <a:t>. Inserting </a:t>
                </a:r>
                <a14:m>
                  <m:oMath xmlns:m="http://schemas.openxmlformats.org/officeDocument/2006/math">
                    <m:r>
                      <a:rPr lang="en-US" sz="2000">
                        <a:latin typeface="Cambria Math" panose="02040503050406030204" pitchFamily="18" charset="0"/>
                        <a:sym typeface="Wingdings" pitchFamily="2" charset="2"/>
                      </a:rPr>
                      <m:t>2</m:t>
                    </m:r>
                    <m:r>
                      <a:rPr lang="en-US" sz="2000" i="1">
                        <a:latin typeface="Cambria Math" panose="02040503050406030204" pitchFamily="18" charset="0"/>
                        <a:sym typeface="Wingdings" pitchFamily="2" charset="2"/>
                      </a:rPr>
                      <m:t>𝑦</m:t>
                    </m:r>
                    <m:r>
                      <a:rPr lang="en-US" sz="2000" i="1">
                        <a:latin typeface="Cambria Math" panose="02040503050406030204" pitchFamily="18" charset="0"/>
                        <a:sym typeface="Wingdings" pitchFamily="2" charset="2"/>
                      </a:rPr>
                      <m:t>+14=</m:t>
                    </m:r>
                    <m:r>
                      <a:rPr lang="en-US" sz="2000" i="1">
                        <a:latin typeface="Cambria Math" panose="02040503050406030204" pitchFamily="18" charset="0"/>
                        <a:sym typeface="Wingdings" pitchFamily="2" charset="2"/>
                      </a:rPr>
                      <m:t>𝑥</m:t>
                    </m:r>
                  </m:oMath>
                </a14:m>
                <a:r>
                  <a:rPr lang="en-US" sz="2000" dirty="0"/>
                  <a:t> </a:t>
                </a:r>
                <a:r>
                  <a:rPr lang="en-US" sz="2200" dirty="0"/>
                  <a:t>into the budget line</a:t>
                </a:r>
              </a:p>
              <a:p>
                <a:pPr marL="0" lvl="1" indent="0" algn="ctr">
                  <a:lnSpc>
                    <a:spcPct val="100000"/>
                  </a:lnSpc>
                  <a:spcAft>
                    <a:spcPts val="500"/>
                  </a:spcAft>
                  <a:buNone/>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𝑥</m:t>
                      </m:r>
                      <m:r>
                        <a:rPr lang="en-US" sz="2000" b="0" i="1" smtClean="0">
                          <a:latin typeface="Cambria Math" panose="02040503050406030204" pitchFamily="18" charset="0"/>
                        </a:rPr>
                        <m:t>+2</m:t>
                      </m:r>
                      <m:r>
                        <a:rPr lang="en-US" sz="2000" b="0" i="1" smtClean="0">
                          <a:latin typeface="Cambria Math" panose="02040503050406030204" pitchFamily="18" charset="0"/>
                        </a:rPr>
                        <m:t>𝑦</m:t>
                      </m:r>
                      <m:r>
                        <a:rPr lang="en-US" sz="2000" b="0" i="1" smtClean="0">
                          <a:latin typeface="Cambria Math" panose="02040503050406030204" pitchFamily="18" charset="0"/>
                        </a:rPr>
                        <m:t>=10,</m:t>
                      </m:r>
                    </m:oMath>
                  </m:oMathPara>
                </a14:m>
                <a:endParaRPr lang="en-US" sz="2000" b="0" dirty="0"/>
              </a:p>
              <a:p>
                <a:pPr marL="0" lvl="1" indent="0" algn="ctr">
                  <a:lnSpc>
                    <a:spcPct val="120000"/>
                  </a:lnSpc>
                  <a:spcAft>
                    <a:spcPts val="500"/>
                  </a:spcAft>
                  <a:buNone/>
                </a:pPr>
                <a14:m>
                  <m:oMathPara xmlns:m="http://schemas.openxmlformats.org/officeDocument/2006/math">
                    <m:oMathParaPr>
                      <m:jc m:val="centerGroup"/>
                    </m:oMathParaPr>
                    <m:oMath xmlns:m="http://schemas.openxmlformats.org/officeDocument/2006/math">
                      <m:d>
                        <m:dPr>
                          <m:ctrlPr>
                            <a:rPr lang="en-US" sz="2000" b="0" i="1" smtClean="0">
                              <a:latin typeface="Cambria Math" panose="02040503050406030204" pitchFamily="18" charset="0"/>
                            </a:rPr>
                          </m:ctrlPr>
                        </m:dPr>
                        <m:e>
                          <m:r>
                            <a:rPr lang="en-US" sz="2000" b="0" i="1" smtClean="0">
                              <a:latin typeface="Cambria Math" panose="02040503050406030204" pitchFamily="18" charset="0"/>
                            </a:rPr>
                            <m:t>2</m:t>
                          </m:r>
                          <m:r>
                            <a:rPr lang="en-US" sz="2000" b="0" i="1" smtClean="0">
                              <a:latin typeface="Cambria Math" panose="02040503050406030204" pitchFamily="18" charset="0"/>
                            </a:rPr>
                            <m:t>𝑦</m:t>
                          </m:r>
                          <m:r>
                            <a:rPr lang="en-US" sz="2000" b="0" i="1" smtClean="0">
                              <a:latin typeface="Cambria Math" panose="02040503050406030204" pitchFamily="18" charset="0"/>
                            </a:rPr>
                            <m:t>+14</m:t>
                          </m:r>
                        </m:e>
                      </m:d>
                      <m:r>
                        <a:rPr lang="en-US" sz="2000" b="0" i="1" smtClean="0">
                          <a:latin typeface="Cambria Math" panose="02040503050406030204" pitchFamily="18" charset="0"/>
                        </a:rPr>
                        <m:t>+2</m:t>
                      </m:r>
                      <m:r>
                        <a:rPr lang="en-US" sz="2000" b="0" i="1" smtClean="0">
                          <a:latin typeface="Cambria Math" panose="02040503050406030204" pitchFamily="18" charset="0"/>
                        </a:rPr>
                        <m:t>𝑦</m:t>
                      </m:r>
                      <m:r>
                        <a:rPr lang="en-US" sz="2000" b="0" i="1" smtClean="0">
                          <a:latin typeface="Cambria Math" panose="02040503050406030204" pitchFamily="18" charset="0"/>
                        </a:rPr>
                        <m:t>=10,</m:t>
                      </m:r>
                    </m:oMath>
                  </m:oMathPara>
                </a14:m>
                <a:endParaRPr lang="en-US" sz="2000" dirty="0"/>
              </a:p>
              <a:p>
                <a:pPr marL="0" lvl="1" indent="0" algn="ctr">
                  <a:lnSpc>
                    <a:spcPct val="100000"/>
                  </a:lnSpc>
                  <a:spcAft>
                    <a:spcPts val="500"/>
                  </a:spcAft>
                  <a:buNone/>
                </a:pPr>
                <a:endParaRPr lang="en-US" sz="1400" dirty="0"/>
              </a:p>
              <a:p>
                <a:pPr marL="0" lvl="1" indent="0" algn="ctr">
                  <a:lnSpc>
                    <a:spcPct val="100000"/>
                  </a:lnSpc>
                  <a:spcAft>
                    <a:spcPts val="500"/>
                  </a:spcAft>
                  <a:buNone/>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4</m:t>
                      </m:r>
                      <m:r>
                        <a:rPr lang="en-US" sz="2000" b="0" i="1" smtClean="0">
                          <a:latin typeface="Cambria Math" panose="02040503050406030204" pitchFamily="18" charset="0"/>
                        </a:rPr>
                        <m:t>𝑦</m:t>
                      </m:r>
                      <m:r>
                        <a:rPr lang="en-US" sz="2000" b="0" i="1" smtClean="0">
                          <a:latin typeface="Cambria Math" panose="02040503050406030204" pitchFamily="18" charset="0"/>
                        </a:rPr>
                        <m:t>=−4,</m:t>
                      </m:r>
                    </m:oMath>
                  </m:oMathPara>
                </a14:m>
                <a:endParaRPr lang="en-US" sz="2000" b="0" i="1" dirty="0">
                  <a:latin typeface="Cambria Math" panose="02040503050406030204" pitchFamily="18" charset="0"/>
                </a:endParaRPr>
              </a:p>
              <a:p>
                <a:pPr marL="0" lvl="1" indent="0" algn="ctr">
                  <a:lnSpc>
                    <a:spcPct val="120000"/>
                  </a:lnSpc>
                  <a:spcAft>
                    <a:spcPts val="500"/>
                  </a:spcAft>
                  <a:buNone/>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sym typeface="Wingdings" pitchFamily="2" charset="2"/>
                        </a:rPr>
                        <m:t>𝑦</m:t>
                      </m:r>
                      <m:r>
                        <a:rPr lang="en-US" sz="2000" b="0" i="1" smtClean="0">
                          <a:latin typeface="Cambria Math" panose="02040503050406030204" pitchFamily="18" charset="0"/>
                          <a:sym typeface="Wingdings" pitchFamily="2" charset="2"/>
                        </a:rPr>
                        <m:t>=−1.</m:t>
                      </m:r>
                    </m:oMath>
                  </m:oMathPara>
                </a14:m>
                <a:endParaRPr lang="en-US" sz="2000" dirty="0"/>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667250"/>
              </a:xfrm>
              <a:blipFill>
                <a:blip r:embed="rId2"/>
                <a:stretch>
                  <a:fillRect l="-966" t="-1630"/>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32</a:t>
            </a:fld>
            <a:endParaRPr lang="en-US" dirty="0"/>
          </a:p>
        </p:txBody>
      </p:sp>
      <p:sp>
        <p:nvSpPr>
          <p:cNvPr id="3" name="Left Brace 2">
            <a:extLst>
              <a:ext uri="{FF2B5EF4-FFF2-40B4-BE49-F238E27FC236}">
                <a16:creationId xmlns:a16="http://schemas.microsoft.com/office/drawing/2014/main" id="{DB95BEA9-2908-3E40-886D-707243A23FD5}"/>
              </a:ext>
            </a:extLst>
          </p:cNvPr>
          <p:cNvSpPr/>
          <p:nvPr/>
        </p:nvSpPr>
        <p:spPr>
          <a:xfrm rot="16200000">
            <a:off x="3860247" y="3022254"/>
            <a:ext cx="127000" cy="1077495"/>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89AA17B9-C05F-0E4D-A5D1-65E31A1847D7}"/>
                  </a:ext>
                </a:extLst>
              </p:cNvPr>
              <p:cNvSpPr/>
              <p:nvPr/>
            </p:nvSpPr>
            <p:spPr>
              <a:xfrm>
                <a:off x="3760561" y="3561001"/>
                <a:ext cx="326371"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𝑥</m:t>
                      </m:r>
                    </m:oMath>
                  </m:oMathPara>
                </a14:m>
                <a:endParaRPr lang="en-US" sz="1400" dirty="0"/>
              </a:p>
            </p:txBody>
          </p:sp>
        </mc:Choice>
        <mc:Fallback xmlns="">
          <p:sp>
            <p:nvSpPr>
              <p:cNvPr id="6" name="Rectangle 5">
                <a:extLst>
                  <a:ext uri="{FF2B5EF4-FFF2-40B4-BE49-F238E27FC236}">
                    <a16:creationId xmlns:a16="http://schemas.microsoft.com/office/drawing/2014/main" id="{89AA17B9-C05F-0E4D-A5D1-65E31A1847D7}"/>
                  </a:ext>
                </a:extLst>
              </p:cNvPr>
              <p:cNvSpPr>
                <a:spLocks noRot="1" noChangeAspect="1" noMove="1" noResize="1" noEditPoints="1" noAdjustHandles="1" noChangeArrowheads="1" noChangeShapeType="1" noTextEdit="1"/>
              </p:cNvSpPr>
              <p:nvPr/>
            </p:nvSpPr>
            <p:spPr>
              <a:xfrm>
                <a:off x="3760561" y="3561001"/>
                <a:ext cx="326371" cy="30777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6997373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742012" y="-13600"/>
            <a:ext cx="7773338" cy="1596177"/>
          </a:xfrm>
        </p:spPr>
        <p:txBody>
          <a:bodyPr/>
          <a:lstStyle/>
          <a:p>
            <a:pPr algn="ctr"/>
            <a:r>
              <a:rPr lang="en-US" dirty="0">
                <a:solidFill>
                  <a:srgbClr val="0070C0"/>
                </a:solidFill>
              </a:rPr>
              <a:t>Utility Maximization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lnSpcReduction="10000"/>
              </a:bodyPr>
              <a:lstStyle/>
              <a:p>
                <a:pPr lvl="0">
                  <a:spcBef>
                    <a:spcPts val="500"/>
                  </a:spcBef>
                  <a:spcAft>
                    <a:spcPts val="500"/>
                  </a:spcAft>
                </a:pPr>
                <a:r>
                  <a:rPr lang="en-US" sz="2400" i="1" dirty="0">
                    <a:solidFill>
                      <a:srgbClr val="0070C0"/>
                    </a:solidFill>
                  </a:rPr>
                  <a:t>Example 3.3</a:t>
                </a:r>
                <a:r>
                  <a:rPr lang="en-US" sz="2400" dirty="0"/>
                  <a:t> (continued):</a:t>
                </a:r>
                <a:endParaRPr lang="en-US" sz="2400" dirty="0">
                  <a:solidFill>
                    <a:prstClr val="black"/>
                  </a:solidFill>
                </a:endParaRPr>
              </a:p>
              <a:p>
                <a:pPr marL="736600" indent="-279400">
                  <a:lnSpc>
                    <a:spcPct val="100000"/>
                  </a:lnSpc>
                  <a:spcBef>
                    <a:spcPts val="500"/>
                  </a:spcBef>
                  <a:spcAft>
                    <a:spcPts val="500"/>
                  </a:spcAft>
                </a:pPr>
                <a:r>
                  <a:rPr lang="en-US" sz="2200" i="1" dirty="0"/>
                  <a:t>Step 3</a:t>
                </a:r>
                <a:r>
                  <a:rPr lang="en-US" sz="2200" dirty="0"/>
                  <a:t>. Because the amounts of </a:t>
                </a:r>
                <a14:m>
                  <m:oMath xmlns:m="http://schemas.openxmlformats.org/officeDocument/2006/math">
                    <m:r>
                      <a:rPr lang="en-US" sz="2200" i="1" dirty="0" smtClean="0">
                        <a:latin typeface="Cambria Math" panose="02040503050406030204" pitchFamily="18" charset="0"/>
                      </a:rPr>
                      <m:t>𝑥</m:t>
                    </m:r>
                  </m:oMath>
                </a14:m>
                <a:r>
                  <a:rPr lang="en-US" sz="2200" dirty="0"/>
                  <a:t> and </a:t>
                </a:r>
                <a14:m>
                  <m:oMath xmlns:m="http://schemas.openxmlformats.org/officeDocument/2006/math">
                    <m:r>
                      <a:rPr lang="en-US" sz="2200" i="1" dirty="0" smtClean="0">
                        <a:latin typeface="Cambria Math" panose="02040503050406030204" pitchFamily="18" charset="0"/>
                      </a:rPr>
                      <m:t>𝑦</m:t>
                    </m:r>
                  </m:oMath>
                </a14:m>
                <a:r>
                  <a:rPr lang="en-US" sz="2200" dirty="0"/>
                  <a:t> cannot be negative, the consumer would like to reduce her consumption of good </a:t>
                </a:r>
                <a14:m>
                  <m:oMath xmlns:m="http://schemas.openxmlformats.org/officeDocument/2006/math">
                    <m:r>
                      <a:rPr lang="en-US" sz="2200" i="1" dirty="0" smtClean="0">
                        <a:latin typeface="Cambria Math" panose="02040503050406030204" pitchFamily="18" charset="0"/>
                      </a:rPr>
                      <m:t>𝑦</m:t>
                    </m:r>
                  </m:oMath>
                </a14:m>
                <a:r>
                  <a:rPr lang="en-US" sz="2200" dirty="0"/>
                  <a:t> as much as possible (i.e., </a:t>
                </a:r>
                <a14:m>
                  <m:oMath xmlns:m="http://schemas.openxmlformats.org/officeDocument/2006/math">
                    <m:r>
                      <a:rPr lang="en-US" sz="2200" b="0" i="1" smtClean="0">
                        <a:latin typeface="Cambria Math" panose="02040503050406030204" pitchFamily="18" charset="0"/>
                      </a:rPr>
                      <m:t>𝑦</m:t>
                    </m:r>
                    <m:r>
                      <a:rPr lang="en-US" sz="2200" b="0" i="1" smtClean="0">
                        <a:latin typeface="Cambria Math" panose="02040503050406030204" pitchFamily="18" charset="0"/>
                      </a:rPr>
                      <m:t>=0</m:t>
                    </m:r>
                  </m:oMath>
                </a14:m>
                <a:r>
                  <a:rPr lang="en-US" sz="2200" dirty="0"/>
                  <a:t>). Inserting this result into the budget line</a:t>
                </a:r>
              </a:p>
              <a:p>
                <a:pPr marL="0" indent="0" algn="ctr">
                  <a:lnSpc>
                    <a:spcPct val="100000"/>
                  </a:lnSpc>
                  <a:spcBef>
                    <a:spcPts val="500"/>
                  </a:spcBef>
                  <a:spcAft>
                    <a:spcPts val="500"/>
                  </a:spcAft>
                  <a:buNone/>
                </a:pPr>
                <a14:m>
                  <m:oMath xmlns:m="http://schemas.openxmlformats.org/officeDocument/2006/math">
                    <m:r>
                      <a:rPr lang="en-US" sz="2000" b="0" i="1" smtClean="0">
                        <a:latin typeface="Cambria Math" panose="02040503050406030204" pitchFamily="18" charset="0"/>
                      </a:rPr>
                      <m:t>𝑥</m:t>
                    </m:r>
                    <m:r>
                      <a:rPr lang="en-US" sz="2000" b="0" i="1" smtClean="0">
                        <a:latin typeface="Cambria Math" panose="02040503050406030204" pitchFamily="18" charset="0"/>
                      </a:rPr>
                      <m:t>+</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2</m:t>
                        </m:r>
                        <m:r>
                          <a:rPr lang="en-US" sz="2000" b="0" i="1" smtClean="0">
                            <a:latin typeface="Cambria Math" panose="02040503050406030204" pitchFamily="18" charset="0"/>
                            <a:ea typeface="Cambria Math" panose="02040503050406030204" pitchFamily="18" charset="0"/>
                          </a:rPr>
                          <m:t>×0</m:t>
                        </m:r>
                      </m:e>
                    </m:d>
                    <m:r>
                      <a:rPr lang="en-US" sz="2000" b="0" i="1" smtClean="0">
                        <a:latin typeface="Cambria Math" panose="02040503050406030204" pitchFamily="18" charset="0"/>
                        <a:ea typeface="Cambria Math" panose="02040503050406030204" pitchFamily="18" charset="0"/>
                      </a:rPr>
                      <m:t>=10</m:t>
                    </m:r>
                  </m:oMath>
                </a14:m>
                <a:r>
                  <a:rPr lang="en-US" sz="2000" dirty="0"/>
                  <a:t> </a:t>
                </a:r>
                <a:r>
                  <a:rPr lang="en-US" sz="2000" dirty="0">
                    <a:sym typeface="Wingdings" pitchFamily="2" charset="2"/>
                  </a:rPr>
                  <a:t></a:t>
                </a:r>
                <a:r>
                  <a:rPr lang="en-US" sz="2000" dirty="0"/>
                  <a:t> </a:t>
                </a:r>
                <a14:m>
                  <m:oMath xmlns:m="http://schemas.openxmlformats.org/officeDocument/2006/math">
                    <m:r>
                      <a:rPr lang="en-US" sz="2000" b="0" i="1" smtClean="0">
                        <a:latin typeface="Cambria Math" panose="02040503050406030204" pitchFamily="18" charset="0"/>
                      </a:rPr>
                      <m:t>𝑥</m:t>
                    </m:r>
                    <m:r>
                      <a:rPr lang="en-US" sz="2000" b="0" i="1" smtClean="0">
                        <a:latin typeface="Cambria Math" panose="02040503050406030204" pitchFamily="18" charset="0"/>
                      </a:rPr>
                      <m:t>=10</m:t>
                    </m:r>
                  </m:oMath>
                </a14:m>
                <a:r>
                  <a:rPr lang="en-US" sz="2000" dirty="0"/>
                  <a:t> units.</a:t>
                </a:r>
              </a:p>
              <a:p>
                <a:pPr marL="736600" indent="-279400">
                  <a:lnSpc>
                    <a:spcPct val="100000"/>
                  </a:lnSpc>
                  <a:spcBef>
                    <a:spcPts val="500"/>
                  </a:spcBef>
                  <a:spcAft>
                    <a:spcPts val="500"/>
                  </a:spcAft>
                </a:pPr>
                <a:r>
                  <a:rPr lang="en-US" sz="2200" i="1" dirty="0"/>
                  <a:t>Summary</a:t>
                </a:r>
                <a:r>
                  <a:rPr lang="en-US" sz="2200" dirty="0"/>
                  <a:t>. We have found a corner solution, where the consumer uses all her income to purchase good alone. </a:t>
                </a:r>
              </a:p>
              <a:p>
                <a:pPr marL="736600" indent="-279400">
                  <a:lnSpc>
                    <a:spcPct val="100000"/>
                  </a:lnSpc>
                  <a:spcBef>
                    <a:spcPts val="500"/>
                  </a:spcBef>
                  <a:spcAft>
                    <a:spcPts val="500"/>
                  </a:spcAft>
                </a:pPr>
                <a:r>
                  <a:rPr lang="en-US" sz="2200" dirty="0"/>
                  <a:t>Graphically, her optimal budget </a:t>
                </a:r>
                <a14:m>
                  <m:oMath xmlns:m="http://schemas.openxmlformats.org/officeDocument/2006/math">
                    <m:r>
                      <a:rPr lang="en-US" sz="2200" b="0" i="1" smtClean="0">
                        <a:latin typeface="Cambria Math" panose="02040503050406030204" pitchFamily="18" charset="0"/>
                      </a:rPr>
                      <m:t>(</m:t>
                    </m:r>
                    <m:r>
                      <a:rPr lang="en-US" sz="2200" b="0" i="1" smtClean="0">
                        <a:latin typeface="Cambria Math" panose="02040503050406030204" pitchFamily="18" charset="0"/>
                      </a:rPr>
                      <m:t>𝑥</m:t>
                    </m:r>
                    <m:r>
                      <a:rPr lang="en-US" sz="2200" b="0" i="1" smtClean="0">
                        <a:latin typeface="Cambria Math" panose="02040503050406030204" pitchFamily="18" charset="0"/>
                      </a:rPr>
                      <m:t>,</m:t>
                    </m:r>
                    <m:r>
                      <a:rPr lang="en-US" sz="2200" b="0" i="1" smtClean="0">
                        <a:latin typeface="Cambria Math" panose="02040503050406030204" pitchFamily="18" charset="0"/>
                      </a:rPr>
                      <m:t>𝑦</m:t>
                    </m:r>
                    <m:r>
                      <a:rPr lang="en-US" sz="2200" b="0" i="1" smtClean="0">
                        <a:latin typeface="Cambria Math" panose="02040503050406030204" pitchFamily="18" charset="0"/>
                      </a:rPr>
                      <m:t>)=(10,0)</m:t>
                    </m:r>
                  </m:oMath>
                </a14:m>
                <a:r>
                  <a:rPr lang="en-US" sz="2200" dirty="0"/>
                  <a:t> is located in the horizontal intercept of her budget line.</a:t>
                </a:r>
              </a:p>
              <a:p>
                <a:pPr marL="457200" indent="0" algn="just">
                  <a:lnSpc>
                    <a:spcPct val="100000"/>
                  </a:lnSpc>
                  <a:spcBef>
                    <a:spcPts val="500"/>
                  </a:spcBef>
                  <a:spcAft>
                    <a:spcPts val="500"/>
                  </a:spcAft>
                  <a:buNone/>
                </a:pPr>
                <a:endParaRPr lang="en-US" sz="2200" dirty="0"/>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530727"/>
              </a:xfrm>
              <a:blipFill>
                <a:blip r:embed="rId2"/>
                <a:stretch>
                  <a:fillRect l="-1005" t="-672" r="-1236"/>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561044" y="6416835"/>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33</a:t>
            </a:fld>
            <a:endParaRPr lang="en-US" dirty="0"/>
          </a:p>
        </p:txBody>
      </p:sp>
    </p:spTree>
    <p:extLst>
      <p:ext uri="{BB962C8B-B14F-4D97-AF65-F5344CB8AC3E}">
        <p14:creationId xmlns:p14="http://schemas.microsoft.com/office/powerpoint/2010/main" val="19235619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753544" y="17772"/>
            <a:ext cx="7773338" cy="1596177"/>
          </a:xfrm>
        </p:spPr>
        <p:txBody>
          <a:bodyPr/>
          <a:lstStyle/>
          <a:p>
            <a:pPr algn="ctr"/>
            <a:r>
              <a:rPr lang="en-US" dirty="0">
                <a:solidFill>
                  <a:srgbClr val="0070C0"/>
                </a:solidFill>
              </a:rPr>
              <a:t>Utility Maximization Problem</a:t>
            </a:r>
          </a:p>
        </p:txBody>
      </p:sp>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855396" y="1352549"/>
            <a:ext cx="7886700" cy="4530727"/>
          </a:xfrm>
        </p:spPr>
        <p:txBody>
          <a:bodyPr>
            <a:normAutofit/>
          </a:bodyPr>
          <a:lstStyle/>
          <a:p>
            <a:pPr lvl="0">
              <a:spcBef>
                <a:spcPts val="500"/>
              </a:spcBef>
              <a:spcAft>
                <a:spcPts val="500"/>
              </a:spcAft>
            </a:pPr>
            <a:r>
              <a:rPr lang="en-US" sz="2400" i="1" dirty="0">
                <a:solidFill>
                  <a:srgbClr val="0070C0"/>
                </a:solidFill>
              </a:rPr>
              <a:t>Example 3.3</a:t>
            </a:r>
            <a:r>
              <a:rPr lang="en-US" sz="2400" dirty="0"/>
              <a:t> (continued):</a:t>
            </a:r>
            <a:endParaRPr lang="en-US" sz="2400" dirty="0">
              <a:solidFill>
                <a:prstClr val="black"/>
              </a:solidFill>
            </a:endParaRPr>
          </a:p>
          <a:p>
            <a:pPr marL="736600" indent="-279400">
              <a:lnSpc>
                <a:spcPct val="100000"/>
              </a:lnSpc>
              <a:spcBef>
                <a:spcPts val="500"/>
              </a:spcBef>
              <a:spcAft>
                <a:spcPts val="500"/>
              </a:spcAft>
            </a:pPr>
            <a:r>
              <a:rPr lang="en-US" sz="2200" dirty="0"/>
              <a:t>At the corner solution, the tangency condition does not hold,</a:t>
            </a:r>
          </a:p>
        </p:txBody>
      </p:sp>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685331" y="6353792"/>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34</a:t>
            </a:fld>
            <a:endParaRPr lang="en-US" dirty="0"/>
          </a:p>
        </p:txBody>
      </p:sp>
      <p:grpSp>
        <p:nvGrpSpPr>
          <p:cNvPr id="9" name="Group 8">
            <a:extLst>
              <a:ext uri="{FF2B5EF4-FFF2-40B4-BE49-F238E27FC236}">
                <a16:creationId xmlns:a16="http://schemas.microsoft.com/office/drawing/2014/main" id="{D672D30E-68BF-6D4B-8780-48F589088F38}"/>
              </a:ext>
            </a:extLst>
          </p:cNvPr>
          <p:cNvGrpSpPr/>
          <p:nvPr/>
        </p:nvGrpSpPr>
        <p:grpSpPr>
          <a:xfrm>
            <a:off x="5202504" y="2998450"/>
            <a:ext cx="3086100" cy="2718178"/>
            <a:chOff x="5202504" y="2947650"/>
            <a:chExt cx="3086100" cy="2718178"/>
          </a:xfrm>
        </p:grpSpPr>
        <p:pic>
          <p:nvPicPr>
            <p:cNvPr id="6" name="Picture 5">
              <a:extLst>
                <a:ext uri="{FF2B5EF4-FFF2-40B4-BE49-F238E27FC236}">
                  <a16:creationId xmlns:a16="http://schemas.microsoft.com/office/drawing/2014/main" id="{16C86B87-3F83-9741-8976-1C151922A2B9}"/>
                </a:ext>
              </a:extLst>
            </p:cNvPr>
            <p:cNvPicPr>
              <a:picLocks noChangeAspect="1"/>
            </p:cNvPicPr>
            <p:nvPr/>
          </p:nvPicPr>
          <p:blipFill>
            <a:blip r:embed="rId2"/>
            <a:stretch>
              <a:fillRect/>
            </a:stretch>
          </p:blipFill>
          <p:spPr>
            <a:xfrm>
              <a:off x="5202504" y="2947650"/>
              <a:ext cx="3086100" cy="2595129"/>
            </a:xfrm>
            <a:prstGeom prst="rect">
              <a:avLst/>
            </a:prstGeom>
          </p:spPr>
        </p:pic>
        <p:sp>
          <p:nvSpPr>
            <p:cNvPr id="8" name="TextBox 7">
              <a:extLst>
                <a:ext uri="{FF2B5EF4-FFF2-40B4-BE49-F238E27FC236}">
                  <a16:creationId xmlns:a16="http://schemas.microsoft.com/office/drawing/2014/main" id="{3923C450-6548-674B-B312-199D48217A44}"/>
                </a:ext>
              </a:extLst>
            </p:cNvPr>
            <p:cNvSpPr txBox="1"/>
            <p:nvPr/>
          </p:nvSpPr>
          <p:spPr>
            <a:xfrm>
              <a:off x="5350622" y="5388829"/>
              <a:ext cx="801373" cy="276999"/>
            </a:xfrm>
            <a:prstGeom prst="rect">
              <a:avLst/>
            </a:prstGeom>
            <a:noFill/>
          </p:spPr>
          <p:txBody>
            <a:bodyPr wrap="none" rtlCol="0">
              <a:spAutoFit/>
            </a:bodyPr>
            <a:lstStyle/>
            <a:p>
              <a:r>
                <a:rPr lang="en-US" sz="1200" dirty="0"/>
                <a:t>Figure 3.5</a:t>
              </a:r>
            </a:p>
          </p:txBody>
        </p:sp>
      </p:gr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032778D-447E-8343-9538-62AF7F839A04}"/>
                  </a:ext>
                </a:extLst>
              </p:cNvPr>
              <p:cNvSpPr txBox="1"/>
              <p:nvPr/>
            </p:nvSpPr>
            <p:spPr>
              <a:xfrm>
                <a:off x="1588790" y="2685543"/>
                <a:ext cx="3528682" cy="3487430"/>
              </a:xfrm>
              <a:prstGeom prst="rect">
                <a:avLst/>
              </a:prstGeom>
              <a:noFill/>
            </p:spPr>
            <p:txBody>
              <a:bodyPr wrap="square" rtlCol="0">
                <a:spAutoFit/>
              </a:bodyPr>
              <a:lstStyle/>
              <a:p>
                <a:pPr>
                  <a:lnSpc>
                    <a:spcPct val="90000"/>
                  </a:lnSpc>
                  <a:spcAft>
                    <a:spcPts val="500"/>
                  </a:spcAft>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sSub>
                            <m:sSubPr>
                              <m:ctrlPr>
                                <a:rPr lang="en-US" i="1" smtClean="0">
                                  <a:latin typeface="Cambria Math" panose="02040503050406030204" pitchFamily="18" charset="0"/>
                                </a:rPr>
                              </m:ctrlPr>
                            </m:sSubPr>
                            <m:e>
                              <m:r>
                                <a:rPr lang="en-US" b="0" i="1" smtClean="0">
                                  <a:latin typeface="Cambria Math" panose="02040503050406030204" pitchFamily="18" charset="0"/>
                                </a:rPr>
                                <m:t>𝑀𝑈</m:t>
                              </m:r>
                            </m:e>
                            <m:sub>
                              <m:r>
                                <a:rPr lang="en-US" b="0" i="1" smtClean="0">
                                  <a:latin typeface="Cambria Math" panose="02040503050406030204" pitchFamily="18" charset="0"/>
                                </a:rPr>
                                <m:t>𝑥</m:t>
                              </m:r>
                            </m:sub>
                          </m:sSub>
                        </m:num>
                        <m:den>
                          <m:sSub>
                            <m:sSubPr>
                              <m:ctrlPr>
                                <a:rPr lang="en-US"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𝑥</m:t>
                              </m:r>
                            </m:sub>
                          </m:sSub>
                        </m:den>
                      </m:f>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𝑀𝑈</m:t>
                              </m:r>
                            </m:e>
                            <m:sub>
                              <m:r>
                                <a:rPr lang="en-US" b="0" i="1" smtClean="0">
                                  <a:latin typeface="Cambria Math" panose="02040503050406030204" pitchFamily="18" charset="0"/>
                                </a:rPr>
                                <m:t>𝑦</m:t>
                              </m:r>
                            </m:sub>
                          </m:sSub>
                        </m:num>
                        <m:den>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b="0" i="1" smtClean="0">
                                  <a:latin typeface="Cambria Math" panose="02040503050406030204" pitchFamily="18" charset="0"/>
                                </a:rPr>
                                <m:t>𝑦</m:t>
                              </m:r>
                            </m:sub>
                          </m:sSub>
                        </m:den>
                      </m:f>
                      <m:r>
                        <a:rPr lang="en-US" b="0" i="1" smtClean="0">
                          <a:latin typeface="Cambria Math" panose="02040503050406030204" pitchFamily="18" charset="0"/>
                        </a:rPr>
                        <m:t>    </m:t>
                      </m:r>
                      <m:r>
                        <a:rPr lang="en-US"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r>
                            <a:rPr lang="en-US" b="0" i="1" smtClean="0">
                              <a:latin typeface="Cambria Math" panose="02040503050406030204" pitchFamily="18" charset="0"/>
                            </a:rPr>
                            <m:t>𝑦</m:t>
                          </m:r>
                          <m:r>
                            <a:rPr lang="en-US" b="0" i="1" smtClean="0">
                              <a:latin typeface="Cambria Math" panose="02040503050406030204" pitchFamily="18" charset="0"/>
                            </a:rPr>
                            <m:t>+7</m:t>
                          </m:r>
                        </m:num>
                        <m:den>
                          <m:r>
                            <a:rPr lang="en-US" b="0" i="1" smtClean="0">
                              <a:latin typeface="Cambria Math" panose="02040503050406030204" pitchFamily="18" charset="0"/>
                            </a:rPr>
                            <m:t>1</m:t>
                          </m:r>
                        </m:den>
                      </m:f>
                      <m:r>
                        <a:rPr lang="en-US" i="1" smtClean="0">
                          <a:latin typeface="Cambria Math" panose="02040503050406030204" pitchFamily="18" charset="0"/>
                          <a:ea typeface="Cambria Math" panose="02040503050406030204" pitchFamily="18" charset="0"/>
                        </a:rPr>
                        <m:t>≠</m:t>
                      </m:r>
                      <m:f>
                        <m:fPr>
                          <m:ctrlPr>
                            <a:rPr lang="en-US"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𝑥</m:t>
                          </m:r>
                        </m:num>
                        <m:den>
                          <m:r>
                            <a:rPr lang="en-US" b="0" i="1" smtClean="0">
                              <a:latin typeface="Cambria Math" panose="02040503050406030204" pitchFamily="18" charset="0"/>
                              <a:ea typeface="Cambria Math" panose="02040503050406030204" pitchFamily="18" charset="0"/>
                            </a:rPr>
                            <m:t>2</m:t>
                          </m:r>
                        </m:den>
                      </m:f>
                      <m:r>
                        <a:rPr lang="en-US" b="0" i="1" smtClean="0">
                          <a:latin typeface="Cambria Math" panose="02040503050406030204" pitchFamily="18" charset="0"/>
                          <a:ea typeface="Cambria Math" panose="02040503050406030204" pitchFamily="18" charset="0"/>
                        </a:rPr>
                        <m:t>.</m:t>
                      </m:r>
                    </m:oMath>
                  </m:oMathPara>
                </a14:m>
                <a:endParaRPr lang="en-US" dirty="0"/>
              </a:p>
              <a:p>
                <a:pPr>
                  <a:lnSpc>
                    <a:spcPct val="90000"/>
                  </a:lnSpc>
                  <a:spcBef>
                    <a:spcPts val="500"/>
                  </a:spcBef>
                  <a:spcAft>
                    <a:spcPts val="500"/>
                  </a:spcAft>
                </a:pPr>
                <a:r>
                  <a:rPr lang="en-US" sz="2000" dirty="0"/>
                  <a:t>At </a:t>
                </a:r>
                <a14:m>
                  <m:oMath xmlns:m="http://schemas.openxmlformats.org/officeDocument/2006/math">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r>
                          <a:rPr lang="en-US" sz="2000" b="0" i="1" smtClean="0">
                            <a:latin typeface="Cambria Math" panose="02040503050406030204" pitchFamily="18" charset="0"/>
                          </a:rPr>
                          <m:t>,</m:t>
                        </m:r>
                        <m:r>
                          <a:rPr lang="en-US" sz="2000" b="0" i="1" smtClean="0">
                            <a:latin typeface="Cambria Math" panose="02040503050406030204" pitchFamily="18" charset="0"/>
                          </a:rPr>
                          <m:t>𝑦</m:t>
                        </m:r>
                      </m:e>
                    </m:d>
                    <m:r>
                      <a:rPr lang="en-US" sz="2000" b="0" i="1" smtClean="0">
                        <a:latin typeface="Cambria Math" panose="02040503050406030204" pitchFamily="18" charset="0"/>
                      </a:rPr>
                      <m:t>=(10,0)</m:t>
                    </m:r>
                  </m:oMath>
                </a14:m>
                <a:r>
                  <a:rPr lang="en-US" sz="2000" dirty="0"/>
                  <a:t>, </a:t>
                </a:r>
                <a14:m>
                  <m:oMath xmlns:m="http://schemas.openxmlformats.org/officeDocument/2006/math">
                    <m:f>
                      <m:fPr>
                        <m:ctrlPr>
                          <a:rPr lang="en-US" sz="2000" i="1">
                            <a:latin typeface="Cambria Math" panose="02040503050406030204" pitchFamily="18" charset="0"/>
                          </a:rPr>
                        </m:ctrlPr>
                      </m:fPr>
                      <m:num>
                        <m:r>
                          <a:rPr lang="en-US" sz="2000" b="0" i="1" smtClean="0">
                            <a:latin typeface="Cambria Math" panose="02040503050406030204" pitchFamily="18" charset="0"/>
                          </a:rPr>
                          <m:t>0</m:t>
                        </m:r>
                        <m:r>
                          <a:rPr lang="en-US" sz="2000" i="1">
                            <a:latin typeface="Cambria Math" panose="02040503050406030204" pitchFamily="18" charset="0"/>
                          </a:rPr>
                          <m:t>+7</m:t>
                        </m:r>
                      </m:num>
                      <m:den>
                        <m:r>
                          <a:rPr lang="en-US" sz="2000" i="1">
                            <a:latin typeface="Cambria Math" panose="02040503050406030204" pitchFamily="18" charset="0"/>
                          </a:rPr>
                          <m:t>1</m:t>
                        </m:r>
                      </m:den>
                    </m:f>
                    <m:r>
                      <a:rPr lang="en-US" sz="2000" b="0" i="1" smtClean="0">
                        <a:latin typeface="Cambria Math" panose="02040503050406030204" pitchFamily="18" charset="0"/>
                        <a:ea typeface="Cambria Math" panose="02040503050406030204" pitchFamily="18" charset="0"/>
                      </a:rPr>
                      <m:t>&gt;</m:t>
                    </m:r>
                    <m:f>
                      <m:fPr>
                        <m:ctrlPr>
                          <a:rPr lang="en-US" sz="2000" i="1">
                            <a:latin typeface="Cambria Math" panose="02040503050406030204" pitchFamily="18" charset="0"/>
                            <a:ea typeface="Cambria Math" panose="02040503050406030204" pitchFamily="18" charset="0"/>
                          </a:rPr>
                        </m:ctrlPr>
                      </m:fPr>
                      <m:num>
                        <m:r>
                          <a:rPr lang="en-US" sz="2000" b="0" i="1" smtClean="0">
                            <a:latin typeface="Cambria Math" panose="02040503050406030204" pitchFamily="18" charset="0"/>
                            <a:ea typeface="Cambria Math" panose="02040503050406030204" pitchFamily="18" charset="0"/>
                          </a:rPr>
                          <m:t>10</m:t>
                        </m:r>
                      </m:num>
                      <m:den>
                        <m:r>
                          <a:rPr lang="en-US" sz="2000" i="1">
                            <a:latin typeface="Cambria Math" panose="02040503050406030204" pitchFamily="18" charset="0"/>
                            <a:ea typeface="Cambria Math" panose="02040503050406030204" pitchFamily="18" charset="0"/>
                          </a:rPr>
                          <m:t>2</m:t>
                        </m:r>
                      </m:den>
                    </m:f>
                    <m:r>
                      <a:rPr lang="en-US" sz="2000" b="0" i="1" smtClean="0">
                        <a:latin typeface="Cambria Math" panose="02040503050406030204" pitchFamily="18" charset="0"/>
                        <a:ea typeface="Cambria Math" panose="02040503050406030204" pitchFamily="18" charset="0"/>
                      </a:rPr>
                      <m:t>.</m:t>
                    </m:r>
                  </m:oMath>
                </a14:m>
                <a:endParaRPr lang="en-US" sz="2000" dirty="0">
                  <a:ea typeface="Cambria Math" panose="02040503050406030204" pitchFamily="18" charset="0"/>
                </a:endParaRPr>
              </a:p>
              <a:p>
                <a:pPr marL="285750" indent="-285750">
                  <a:lnSpc>
                    <a:spcPct val="90000"/>
                  </a:lnSpc>
                  <a:spcBef>
                    <a:spcPts val="500"/>
                  </a:spcBef>
                  <a:spcAft>
                    <a:spcPts val="500"/>
                  </a:spcAft>
                  <a:buFont typeface="Arial" panose="020B0604020202020204" pitchFamily="34" charset="0"/>
                  <a:buChar char="•"/>
                </a:pP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𝑀𝑈</m:t>
                        </m:r>
                      </m:e>
                      <m:sub>
                        <m:r>
                          <a:rPr lang="en-US" b="0" i="1" smtClean="0">
                            <a:latin typeface="Cambria Math" panose="02040503050406030204" pitchFamily="18" charset="0"/>
                          </a:rPr>
                          <m:t>𝑥</m:t>
                        </m:r>
                      </m:sub>
                    </m:sSub>
                    <m:r>
                      <a:rPr lang="en-US" b="0" i="1" smtClean="0">
                        <a:latin typeface="Cambria Math" panose="02040503050406030204" pitchFamily="18" charset="0"/>
                      </a:rPr>
                      <m:t>&gt;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𝑀𝑈</m:t>
                        </m:r>
                      </m:e>
                      <m:sub>
                        <m:r>
                          <a:rPr lang="en-US" b="0" i="1" smtClean="0">
                            <a:latin typeface="Cambria Math" panose="02040503050406030204" pitchFamily="18" charset="0"/>
                          </a:rPr>
                          <m:t>𝑦</m:t>
                        </m:r>
                      </m:sub>
                    </m:sSub>
                  </m:oMath>
                </a14:m>
                <a:r>
                  <a:rPr lang="en-US" dirty="0"/>
                  <a:t>, inducing the consumer to increase her consumption of </a:t>
                </a:r>
                <a14:m>
                  <m:oMath xmlns:m="http://schemas.openxmlformats.org/officeDocument/2006/math">
                    <m:r>
                      <a:rPr lang="en-US" i="1" dirty="0" smtClean="0">
                        <a:latin typeface="Cambria Math" panose="02040503050406030204" pitchFamily="18" charset="0"/>
                      </a:rPr>
                      <m:t>𝑥</m:t>
                    </m:r>
                  </m:oMath>
                </a14:m>
                <a:r>
                  <a:rPr lang="en-US" dirty="0"/>
                  <a:t> and decrease that of </a:t>
                </a:r>
                <a14:m>
                  <m:oMath xmlns:m="http://schemas.openxmlformats.org/officeDocument/2006/math">
                    <m:r>
                      <a:rPr lang="en-US" i="1" dirty="0" smtClean="0">
                        <a:latin typeface="Cambria Math" panose="02040503050406030204" pitchFamily="18" charset="0"/>
                      </a:rPr>
                      <m:t>𝑦</m:t>
                    </m:r>
                  </m:oMath>
                </a14:m>
                <a:r>
                  <a:rPr lang="en-US" dirty="0"/>
                  <a:t>.</a:t>
                </a:r>
              </a:p>
              <a:p>
                <a:pPr marL="285750" indent="-285750">
                  <a:lnSpc>
                    <a:spcPct val="90000"/>
                  </a:lnSpc>
                  <a:spcBef>
                    <a:spcPts val="500"/>
                  </a:spcBef>
                  <a:spcAft>
                    <a:spcPts val="500"/>
                  </a:spcAft>
                  <a:buFont typeface="Arial" panose="020B0604020202020204" pitchFamily="34" charset="0"/>
                  <a:buChar char="•"/>
                </a:pPr>
                <a:r>
                  <a:rPr lang="en-US" dirty="0"/>
                  <a:t>Once she reaches </a:t>
                </a:r>
                <a14:m>
                  <m:oMath xmlns:m="http://schemas.openxmlformats.org/officeDocument/2006/math">
                    <m:r>
                      <a:rPr lang="en-US" i="1" dirty="0" smtClean="0">
                        <a:latin typeface="Cambria Math" panose="02040503050406030204" pitchFamily="18" charset="0"/>
                      </a:rPr>
                      <m:t>𝑦</m:t>
                    </m:r>
                    <m:r>
                      <a:rPr lang="en-US" i="1" dirty="0" smtClean="0">
                        <a:latin typeface="Cambria Math" panose="02040503050406030204" pitchFamily="18" charset="0"/>
                      </a:rPr>
                      <m:t>=0</m:t>
                    </m:r>
                  </m:oMath>
                </a14:m>
                <a:r>
                  <a:rPr lang="en-US" dirty="0"/>
                  <a:t>, she cannot longer decrease her consumption of </a:t>
                </a:r>
                <a14:m>
                  <m:oMath xmlns:m="http://schemas.openxmlformats.org/officeDocument/2006/math">
                    <m:r>
                      <a:rPr lang="en-US" i="1" dirty="0" smtClean="0">
                        <a:latin typeface="Cambria Math" panose="02040503050406030204" pitchFamily="18" charset="0"/>
                      </a:rPr>
                      <m:t>𝑦</m:t>
                    </m:r>
                  </m:oMath>
                </a14:m>
                <a:r>
                  <a:rPr lang="en-US" dirty="0"/>
                  <a:t>. </a:t>
                </a:r>
              </a:p>
              <a:p>
                <a:endParaRPr lang="en-US" sz="1600" dirty="0"/>
              </a:p>
            </p:txBody>
          </p:sp>
        </mc:Choice>
        <mc:Fallback xmlns="">
          <p:sp>
            <p:nvSpPr>
              <p:cNvPr id="7" name="TextBox 6">
                <a:extLst>
                  <a:ext uri="{FF2B5EF4-FFF2-40B4-BE49-F238E27FC236}">
                    <a16:creationId xmlns:a16="http://schemas.microsoft.com/office/drawing/2014/main" id="{F032778D-447E-8343-9538-62AF7F839A04}"/>
                  </a:ext>
                </a:extLst>
              </p:cNvPr>
              <p:cNvSpPr txBox="1">
                <a:spLocks noRot="1" noChangeAspect="1" noMove="1" noResize="1" noEditPoints="1" noAdjustHandles="1" noChangeArrowheads="1" noChangeShapeType="1" noTextEdit="1"/>
              </p:cNvSpPr>
              <p:nvPr/>
            </p:nvSpPr>
            <p:spPr>
              <a:xfrm>
                <a:off x="1588790" y="2685543"/>
                <a:ext cx="3528682" cy="3487430"/>
              </a:xfrm>
              <a:prstGeom prst="rect">
                <a:avLst/>
              </a:prstGeom>
              <a:blipFill>
                <a:blip r:embed="rId3"/>
                <a:stretch>
                  <a:fillRect l="-1903"/>
                </a:stretch>
              </a:blipFill>
            </p:spPr>
            <p:txBody>
              <a:bodyPr/>
              <a:lstStyle/>
              <a:p>
                <a:r>
                  <a:rPr lang="en-US">
                    <a:noFill/>
                  </a:rPr>
                  <a:t> </a:t>
                </a:r>
              </a:p>
            </p:txBody>
          </p:sp>
        </mc:Fallback>
      </mc:AlternateContent>
    </p:spTree>
    <p:extLst>
      <p:ext uri="{BB962C8B-B14F-4D97-AF65-F5344CB8AC3E}">
        <p14:creationId xmlns:p14="http://schemas.microsoft.com/office/powerpoint/2010/main" val="62777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C2ABA-BF0B-8E41-A314-C2F2C156C52F}"/>
              </a:ext>
            </a:extLst>
          </p:cNvPr>
          <p:cNvSpPr>
            <a:spLocks noGrp="1"/>
          </p:cNvSpPr>
          <p:nvPr>
            <p:ph type="title"/>
          </p:nvPr>
        </p:nvSpPr>
        <p:spPr>
          <a:xfrm>
            <a:off x="0" y="2564988"/>
            <a:ext cx="9144000" cy="1325563"/>
          </a:xfrm>
        </p:spPr>
        <p:txBody>
          <a:bodyPr/>
          <a:lstStyle/>
          <a:p>
            <a:pPr algn="ctr"/>
            <a:r>
              <a:rPr lang="en-US" b="1" dirty="0">
                <a:solidFill>
                  <a:srgbClr val="0070C0"/>
                </a:solidFill>
              </a:rPr>
              <a:t>UMP in Extreme Scenarios</a:t>
            </a:r>
          </a:p>
        </p:txBody>
      </p:sp>
      <p:sp>
        <p:nvSpPr>
          <p:cNvPr id="5" name="Footer Placeholder 4">
            <a:extLst>
              <a:ext uri="{FF2B5EF4-FFF2-40B4-BE49-F238E27FC236}">
                <a16:creationId xmlns:a16="http://schemas.microsoft.com/office/drawing/2014/main" id="{877EDB44-A407-9A4F-BD15-CFF8EA06D6BB}"/>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5B2F38AE-8E9C-4C41-A5E4-4BD25EE92525}"/>
              </a:ext>
            </a:extLst>
          </p:cNvPr>
          <p:cNvSpPr>
            <a:spLocks noGrp="1"/>
          </p:cNvSpPr>
          <p:nvPr>
            <p:ph type="sldNum" sz="quarter" idx="12"/>
          </p:nvPr>
        </p:nvSpPr>
        <p:spPr/>
        <p:txBody>
          <a:bodyPr/>
          <a:lstStyle/>
          <a:p>
            <a:fld id="{2A17F1C3-D8CF-D841-A262-BC1128EB65E3}" type="slidenum">
              <a:rPr lang="en-US" smtClean="0"/>
              <a:t>35</a:t>
            </a:fld>
            <a:endParaRPr lang="en-US"/>
          </a:p>
        </p:txBody>
      </p:sp>
    </p:spTree>
    <p:extLst>
      <p:ext uri="{BB962C8B-B14F-4D97-AF65-F5344CB8AC3E}">
        <p14:creationId xmlns:p14="http://schemas.microsoft.com/office/powerpoint/2010/main" val="21892686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742012" y="6885"/>
            <a:ext cx="7773338" cy="1596177"/>
          </a:xfrm>
        </p:spPr>
        <p:txBody>
          <a:bodyPr/>
          <a:lstStyle/>
          <a:p>
            <a:pPr algn="ctr"/>
            <a:r>
              <a:rPr lang="en-US" dirty="0">
                <a:solidFill>
                  <a:srgbClr val="0070C0"/>
                </a:solidFill>
              </a:rPr>
              <a:t>UMP in Extreme Scenarios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868347" y="1409544"/>
                <a:ext cx="7886700" cy="4667250"/>
              </a:xfrm>
            </p:spPr>
            <p:txBody>
              <a:bodyPr>
                <a:normAutofit/>
              </a:bodyPr>
              <a:lstStyle/>
              <a:p>
                <a:pPr algn="just">
                  <a:lnSpc>
                    <a:spcPct val="100000"/>
                  </a:lnSpc>
                </a:pPr>
                <a:r>
                  <a:rPr lang="en-US" sz="2400" dirty="0">
                    <a:solidFill>
                      <a:srgbClr val="0070C0"/>
                    </a:solidFill>
                  </a:rPr>
                  <a:t>Goods are regarded as perfect substitutes:</a:t>
                </a:r>
                <a:r>
                  <a:rPr lang="en-US" sz="2400" dirty="0"/>
                  <a:t> </a:t>
                </a:r>
              </a:p>
              <a:p>
                <a:pPr lvl="1">
                  <a:lnSpc>
                    <a:spcPct val="100000"/>
                  </a:lnSpc>
                  <a:spcAft>
                    <a:spcPts val="500"/>
                  </a:spcAft>
                </a:pPr>
                <a:r>
                  <a:rPr lang="en-US" sz="2200" dirty="0"/>
                  <a:t>Consider two brands of mineral water. This utility function takes the form </a:t>
                </a:r>
                <a14:m>
                  <m:oMath xmlns:m="http://schemas.openxmlformats.org/officeDocument/2006/math">
                    <m:r>
                      <a:rPr lang="en-US" sz="2200" b="0" i="1" smtClean="0">
                        <a:latin typeface="Cambria Math" panose="02040503050406030204" pitchFamily="18" charset="0"/>
                      </a:rPr>
                      <m:t>𝑢</m:t>
                    </m:r>
                    <m:d>
                      <m:dPr>
                        <m:ctrlPr>
                          <a:rPr lang="en-US" sz="2200" b="0" i="1" smtClean="0">
                            <a:latin typeface="Cambria Math" panose="02040503050406030204" pitchFamily="18" charset="0"/>
                          </a:rPr>
                        </m:ctrlPr>
                      </m:dPr>
                      <m:e>
                        <m:r>
                          <a:rPr lang="en-US" sz="2200" b="0" i="1" smtClean="0">
                            <a:latin typeface="Cambria Math" panose="02040503050406030204" pitchFamily="18" charset="0"/>
                          </a:rPr>
                          <m:t>𝑥</m:t>
                        </m:r>
                        <m:r>
                          <a:rPr lang="en-US" sz="2200" b="0" i="1" smtClean="0">
                            <a:latin typeface="Cambria Math" panose="02040503050406030204" pitchFamily="18" charset="0"/>
                          </a:rPr>
                          <m:t>,</m:t>
                        </m:r>
                        <m:r>
                          <a:rPr lang="en-US" sz="2200" b="0" i="1" smtClean="0">
                            <a:latin typeface="Cambria Math" panose="02040503050406030204" pitchFamily="18" charset="0"/>
                          </a:rPr>
                          <m:t>𝑦</m:t>
                        </m:r>
                      </m:e>
                    </m:d>
                    <m:r>
                      <a:rPr lang="en-US" sz="2200" b="0" i="1" smtClean="0">
                        <a:latin typeface="Cambria Math" panose="02040503050406030204" pitchFamily="18" charset="0"/>
                      </a:rPr>
                      <m:t>=</m:t>
                    </m:r>
                    <m:r>
                      <a:rPr lang="en-US" sz="2200" b="0" i="1" smtClean="0">
                        <a:latin typeface="Cambria Math" panose="02040503050406030204" pitchFamily="18" charset="0"/>
                      </a:rPr>
                      <m:t>𝑎𝑥</m:t>
                    </m:r>
                    <m:r>
                      <a:rPr lang="en-US" sz="2200" b="0" i="1" smtClean="0">
                        <a:latin typeface="Cambria Math" panose="02040503050406030204" pitchFamily="18" charset="0"/>
                      </a:rPr>
                      <m:t>+</m:t>
                    </m:r>
                    <m:r>
                      <a:rPr lang="en-US" sz="2200" b="0" i="1" smtClean="0">
                        <a:latin typeface="Cambria Math" panose="02040503050406030204" pitchFamily="18" charset="0"/>
                      </a:rPr>
                      <m:t>𝑏𝑦</m:t>
                    </m:r>
                  </m:oMath>
                </a14:m>
                <a:r>
                  <a:rPr lang="en-US" sz="2200" dirty="0"/>
                  <a:t>, where </a:t>
                </a:r>
                <a14:m>
                  <m:oMath xmlns:m="http://schemas.openxmlformats.org/officeDocument/2006/math">
                    <m:r>
                      <a:rPr lang="en-US" sz="2200" b="0" i="1" smtClean="0">
                        <a:latin typeface="Cambria Math" panose="02040503050406030204" pitchFamily="18" charset="0"/>
                      </a:rPr>
                      <m:t>𝑎</m:t>
                    </m:r>
                    <m:r>
                      <a:rPr lang="en-US" sz="2200" b="0" i="1" smtClean="0">
                        <a:latin typeface="Cambria Math" panose="02040503050406030204" pitchFamily="18" charset="0"/>
                      </a:rPr>
                      <m:t>,</m:t>
                    </m:r>
                    <m:r>
                      <a:rPr lang="en-US" sz="2200" b="0" i="1" smtClean="0">
                        <a:latin typeface="Cambria Math" panose="02040503050406030204" pitchFamily="18" charset="0"/>
                      </a:rPr>
                      <m:t>𝑏</m:t>
                    </m:r>
                    <m:r>
                      <a:rPr lang="en-US" sz="2200" b="0" i="1" smtClean="0">
                        <a:latin typeface="Cambria Math" panose="02040503050406030204" pitchFamily="18" charset="0"/>
                      </a:rPr>
                      <m:t>&gt;0</m:t>
                    </m:r>
                  </m:oMath>
                </a14:m>
                <a:r>
                  <a:rPr lang="en-US" sz="2200" dirty="0"/>
                  <a:t>.</a:t>
                </a:r>
              </a:p>
              <a:p>
                <a:pPr lvl="1">
                  <a:lnSpc>
                    <a:spcPct val="100000"/>
                  </a:lnSpc>
                  <a:spcBef>
                    <a:spcPts val="0"/>
                  </a:spcBef>
                  <a:spcAft>
                    <a:spcPts val="500"/>
                  </a:spcAft>
                </a:pPr>
                <a:r>
                  <a:rPr lang="en-US" sz="2200" dirty="0"/>
                  <a:t>In this scenario,  </a:t>
                </a:r>
                <a14:m>
                  <m:oMath xmlns:m="http://schemas.openxmlformats.org/officeDocument/2006/math">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𝑀𝑈</m:t>
                            </m:r>
                          </m:e>
                          <m:sub>
                            <m:r>
                              <a:rPr lang="en-US" sz="2200" i="1">
                                <a:latin typeface="Cambria Math" panose="02040503050406030204" pitchFamily="18" charset="0"/>
                              </a:rPr>
                              <m:t>𝑥</m:t>
                            </m:r>
                          </m:sub>
                        </m:sSub>
                      </m:num>
                      <m:den>
                        <m:sSub>
                          <m:sSubPr>
                            <m:ctrlPr>
                              <a:rPr lang="en-US" sz="2200" i="1">
                                <a:latin typeface="Cambria Math" panose="02040503050406030204" pitchFamily="18" charset="0"/>
                              </a:rPr>
                            </m:ctrlPr>
                          </m:sSubPr>
                          <m:e>
                            <m:r>
                              <a:rPr lang="en-US" sz="2200" i="1">
                                <a:latin typeface="Cambria Math" panose="02040503050406030204" pitchFamily="18" charset="0"/>
                              </a:rPr>
                              <m:t>𝑀𝑈</m:t>
                            </m:r>
                          </m:e>
                          <m:sub>
                            <m:r>
                              <a:rPr lang="en-US" sz="2200" i="1">
                                <a:latin typeface="Cambria Math" panose="02040503050406030204" pitchFamily="18" charset="0"/>
                              </a:rPr>
                              <m:t>𝑦</m:t>
                            </m:r>
                          </m:sub>
                        </m:sSub>
                      </m:den>
                    </m:f>
                    <m:r>
                      <a:rPr lang="en-US" sz="2200" i="1">
                        <a:latin typeface="Cambria Math" panose="02040503050406030204" pitchFamily="18" charset="0"/>
                      </a:rPr>
                      <m:t>=</m:t>
                    </m:r>
                    <m:f>
                      <m:fPr>
                        <m:ctrlPr>
                          <a:rPr lang="en-US" sz="2200" i="1">
                            <a:latin typeface="Cambria Math" panose="02040503050406030204" pitchFamily="18" charset="0"/>
                          </a:rPr>
                        </m:ctrlPr>
                      </m:fPr>
                      <m:num>
                        <m:r>
                          <a:rPr lang="en-US" sz="2200" i="1">
                            <a:latin typeface="Cambria Math" panose="02040503050406030204" pitchFamily="18" charset="0"/>
                          </a:rPr>
                          <m:t>𝑎</m:t>
                        </m:r>
                      </m:num>
                      <m:den>
                        <m:r>
                          <a:rPr lang="en-US" sz="2200" i="1">
                            <a:latin typeface="Cambria Math" panose="02040503050406030204" pitchFamily="18" charset="0"/>
                          </a:rPr>
                          <m:t>𝑏</m:t>
                        </m:r>
                      </m:den>
                    </m:f>
                  </m:oMath>
                </a14:m>
                <a:r>
                  <a:rPr lang="en-US" sz="2200" dirty="0"/>
                  <a:t>. </a:t>
                </a:r>
              </a:p>
              <a:p>
                <a:pPr lvl="1">
                  <a:lnSpc>
                    <a:spcPct val="100000"/>
                  </a:lnSpc>
                  <a:spcBef>
                    <a:spcPts val="0"/>
                  </a:spcBef>
                  <a:spcAft>
                    <a:spcPts val="500"/>
                  </a:spcAft>
                </a:pPr>
                <a:r>
                  <a:rPr lang="en-US" sz="2200" dirty="0"/>
                  <a:t>Three cases can emerge:</a:t>
                </a:r>
              </a:p>
              <a:p>
                <a:pPr marL="1371600" lvl="2" indent="-457200">
                  <a:lnSpc>
                    <a:spcPct val="100000"/>
                  </a:lnSpc>
                  <a:spcBef>
                    <a:spcPts val="0"/>
                  </a:spcBef>
                  <a:buFont typeface="+mj-lt"/>
                  <a:buAutoNum type="arabicPeriod"/>
                </a:pPr>
                <a:r>
                  <a:rPr lang="en-US" sz="2200" dirty="0"/>
                  <a:t> </a:t>
                </a:r>
                <a14:m>
                  <m:oMath xmlns:m="http://schemas.openxmlformats.org/officeDocument/2006/math">
                    <m:f>
                      <m:fPr>
                        <m:ctrlPr>
                          <a:rPr lang="en-US" sz="2200" i="1">
                            <a:latin typeface="Cambria Math" panose="02040503050406030204" pitchFamily="18" charset="0"/>
                          </a:rPr>
                        </m:ctrlPr>
                      </m:fPr>
                      <m:num>
                        <m:r>
                          <a:rPr lang="en-US" sz="2200" i="1">
                            <a:latin typeface="Cambria Math" panose="02040503050406030204" pitchFamily="18" charset="0"/>
                          </a:rPr>
                          <m:t>𝑎</m:t>
                        </m:r>
                      </m:num>
                      <m:den>
                        <m:r>
                          <a:rPr lang="en-US" sz="2200" i="1">
                            <a:latin typeface="Cambria Math" panose="02040503050406030204" pitchFamily="18" charset="0"/>
                          </a:rPr>
                          <m:t>𝑏</m:t>
                        </m:r>
                      </m:den>
                    </m:f>
                    <m:r>
                      <a:rPr lang="en-US" sz="2200" i="1">
                        <a:latin typeface="Cambria Math" panose="02040503050406030204" pitchFamily="18" charset="0"/>
                      </a:rPr>
                      <m:t>&gt;</m:t>
                    </m:r>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num>
                      <m:den>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den>
                    </m:f>
                  </m:oMath>
                </a14:m>
                <a:r>
                  <a:rPr lang="en-US" sz="2200" dirty="0"/>
                  <a:t>.</a:t>
                </a:r>
              </a:p>
              <a:p>
                <a:pPr marL="1371600" lvl="2" indent="-457200">
                  <a:lnSpc>
                    <a:spcPct val="100000"/>
                  </a:lnSpc>
                  <a:spcBef>
                    <a:spcPts val="0"/>
                  </a:spcBef>
                  <a:buFont typeface="+mj-lt"/>
                  <a:buAutoNum type="arabicPeriod"/>
                </a:pPr>
                <a:r>
                  <a:rPr lang="en-US" sz="2200" dirty="0"/>
                  <a:t> </a:t>
                </a:r>
                <a14:m>
                  <m:oMath xmlns:m="http://schemas.openxmlformats.org/officeDocument/2006/math">
                    <m:f>
                      <m:fPr>
                        <m:ctrlPr>
                          <a:rPr lang="en-US" sz="2200" i="1">
                            <a:latin typeface="Cambria Math" panose="02040503050406030204" pitchFamily="18" charset="0"/>
                          </a:rPr>
                        </m:ctrlPr>
                      </m:fPr>
                      <m:num>
                        <m:r>
                          <a:rPr lang="en-US" sz="2200" i="1">
                            <a:latin typeface="Cambria Math" panose="02040503050406030204" pitchFamily="18" charset="0"/>
                          </a:rPr>
                          <m:t>𝑎</m:t>
                        </m:r>
                      </m:num>
                      <m:den>
                        <m:r>
                          <a:rPr lang="en-US" sz="2200" i="1">
                            <a:latin typeface="Cambria Math" panose="02040503050406030204" pitchFamily="18" charset="0"/>
                          </a:rPr>
                          <m:t>𝑏</m:t>
                        </m:r>
                      </m:den>
                    </m:f>
                    <m:r>
                      <a:rPr lang="en-US" sz="2200" i="1">
                        <a:latin typeface="Cambria Math" panose="02040503050406030204" pitchFamily="18" charset="0"/>
                      </a:rPr>
                      <m:t>&lt;</m:t>
                    </m:r>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num>
                      <m:den>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den>
                    </m:f>
                    <m:r>
                      <a:rPr lang="en-US" sz="2200" b="0" i="1" smtClean="0">
                        <a:latin typeface="Cambria Math" panose="02040503050406030204" pitchFamily="18" charset="0"/>
                      </a:rPr>
                      <m:t>.</m:t>
                    </m:r>
                  </m:oMath>
                </a14:m>
                <a:endParaRPr lang="en-US" sz="2200" dirty="0"/>
              </a:p>
              <a:p>
                <a:pPr marL="1371600" lvl="2" indent="-457200">
                  <a:lnSpc>
                    <a:spcPct val="100000"/>
                  </a:lnSpc>
                  <a:spcBef>
                    <a:spcPts val="0"/>
                  </a:spcBef>
                  <a:buFont typeface="+mj-lt"/>
                  <a:buAutoNum type="arabicPeriod"/>
                </a:pPr>
                <a:r>
                  <a:rPr lang="en-US" sz="2200" dirty="0"/>
                  <a:t> </a:t>
                </a:r>
                <a14:m>
                  <m:oMath xmlns:m="http://schemas.openxmlformats.org/officeDocument/2006/math">
                    <m:f>
                      <m:fPr>
                        <m:ctrlPr>
                          <a:rPr lang="en-US" sz="2200" i="1">
                            <a:latin typeface="Cambria Math" panose="02040503050406030204" pitchFamily="18" charset="0"/>
                          </a:rPr>
                        </m:ctrlPr>
                      </m:fPr>
                      <m:num>
                        <m:r>
                          <a:rPr lang="en-US" sz="2200" i="1">
                            <a:latin typeface="Cambria Math" panose="02040503050406030204" pitchFamily="18" charset="0"/>
                          </a:rPr>
                          <m:t>𝑎</m:t>
                        </m:r>
                      </m:num>
                      <m:den>
                        <m:r>
                          <a:rPr lang="en-US" sz="2200" i="1">
                            <a:latin typeface="Cambria Math" panose="02040503050406030204" pitchFamily="18" charset="0"/>
                          </a:rPr>
                          <m:t>𝑏</m:t>
                        </m:r>
                      </m:den>
                    </m:f>
                    <m:r>
                      <a:rPr lang="en-US" sz="2200" i="1">
                        <a:latin typeface="Cambria Math" panose="02040503050406030204" pitchFamily="18" charset="0"/>
                      </a:rPr>
                      <m:t>=</m:t>
                    </m:r>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num>
                      <m:den>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den>
                    </m:f>
                  </m:oMath>
                </a14:m>
                <a:r>
                  <a:rPr lang="en-US" sz="2200" dirty="0"/>
                  <a:t>.</a:t>
                </a:r>
              </a:p>
              <a:p>
                <a:pPr lvl="2">
                  <a:lnSpc>
                    <a:spcPct val="100000"/>
                  </a:lnSpc>
                  <a:spcBef>
                    <a:spcPts val="0"/>
                  </a:spcBef>
                </a:pPr>
                <a:endParaRPr lang="en-US" sz="2200" dirty="0"/>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868347" y="1409544"/>
                <a:ext cx="7886700" cy="4667250"/>
              </a:xfrm>
              <a:blipFill>
                <a:blip r:embed="rId2"/>
                <a:stretch>
                  <a:fillRect l="-1005" t="-1044"/>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445634" y="6440123"/>
            <a:ext cx="5004665" cy="365125"/>
          </a:xfrm>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36</a:t>
            </a:fld>
            <a:endParaRPr lang="en-US" dirty="0"/>
          </a:p>
        </p:txBody>
      </p:sp>
    </p:spTree>
    <p:extLst>
      <p:ext uri="{BB962C8B-B14F-4D97-AF65-F5344CB8AC3E}">
        <p14:creationId xmlns:p14="http://schemas.microsoft.com/office/powerpoint/2010/main" val="8640661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742012" y="17524"/>
            <a:ext cx="7773338" cy="1596177"/>
          </a:xfrm>
        </p:spPr>
        <p:txBody>
          <a:bodyPr/>
          <a:lstStyle/>
          <a:p>
            <a:pPr algn="ctr"/>
            <a:r>
              <a:rPr lang="en-US" dirty="0">
                <a:solidFill>
                  <a:srgbClr val="0070C0"/>
                </a:solidFill>
              </a:rPr>
              <a:t>UMP in Extreme Scenarios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85331" y="1420566"/>
                <a:ext cx="7886700" cy="4667250"/>
              </a:xfrm>
            </p:spPr>
            <p:txBody>
              <a:bodyPr>
                <a:normAutofit/>
              </a:bodyPr>
              <a:lstStyle/>
              <a:p>
                <a:pPr algn="just">
                  <a:lnSpc>
                    <a:spcPct val="100000"/>
                  </a:lnSpc>
                </a:pPr>
                <a:r>
                  <a:rPr lang="en-US" sz="2400" dirty="0">
                    <a:solidFill>
                      <a:srgbClr val="0070C0"/>
                    </a:solidFill>
                  </a:rPr>
                  <a:t>Goods are regarded as perfect substitutes </a:t>
                </a:r>
                <a:r>
                  <a:rPr lang="en-US" sz="2400" dirty="0"/>
                  <a:t>(cont.):</a:t>
                </a:r>
              </a:p>
              <a:p>
                <a:pPr marL="914400" lvl="1" indent="-457200">
                  <a:lnSpc>
                    <a:spcPct val="100000"/>
                  </a:lnSpc>
                  <a:spcBef>
                    <a:spcPts val="1000"/>
                  </a:spcBef>
                  <a:spcAft>
                    <a:spcPts val="500"/>
                  </a:spcAft>
                  <a:buFont typeface="+mj-lt"/>
                  <a:buAutoNum type="arabicPeriod"/>
                </a:pPr>
                <a:r>
                  <a:rPr lang="en-US" sz="2200" dirty="0"/>
                  <a:t>If </a:t>
                </a:r>
                <a14:m>
                  <m:oMath xmlns:m="http://schemas.openxmlformats.org/officeDocument/2006/math">
                    <m:f>
                      <m:fPr>
                        <m:ctrlPr>
                          <a:rPr lang="en-US" sz="2200" i="1">
                            <a:latin typeface="Cambria Math" panose="02040503050406030204" pitchFamily="18" charset="0"/>
                          </a:rPr>
                        </m:ctrlPr>
                      </m:fPr>
                      <m:num>
                        <m:r>
                          <a:rPr lang="en-US" sz="2200" i="1">
                            <a:latin typeface="Cambria Math" panose="02040503050406030204" pitchFamily="18" charset="0"/>
                          </a:rPr>
                          <m:t>𝑎</m:t>
                        </m:r>
                      </m:num>
                      <m:den>
                        <m:r>
                          <a:rPr lang="en-US" sz="2200" i="1">
                            <a:latin typeface="Cambria Math" panose="02040503050406030204" pitchFamily="18" charset="0"/>
                          </a:rPr>
                          <m:t>𝑏</m:t>
                        </m:r>
                      </m:den>
                    </m:f>
                    <m:r>
                      <a:rPr lang="en-US" sz="2200" i="1">
                        <a:latin typeface="Cambria Math" panose="02040503050406030204" pitchFamily="18" charset="0"/>
                      </a:rPr>
                      <m:t>&gt;</m:t>
                    </m:r>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num>
                      <m:den>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den>
                    </m:f>
                  </m:oMath>
                </a14:m>
                <a:r>
                  <a:rPr lang="en-US" sz="2200" dirty="0"/>
                  <a:t>, the IC is steeper than the budget line, producing a corner solution. The consumer spends all income on </a:t>
                </a:r>
                <a14:m>
                  <m:oMath xmlns:m="http://schemas.openxmlformats.org/officeDocument/2006/math">
                    <m:r>
                      <a:rPr lang="en-US" sz="2200" i="1" dirty="0">
                        <a:latin typeface="Cambria Math" panose="02040503050406030204" pitchFamily="18" charset="0"/>
                      </a:rPr>
                      <m:t>𝑥</m:t>
                    </m:r>
                  </m:oMath>
                </a14:m>
                <a:r>
                  <a:rPr lang="en-US" sz="2200" dirty="0"/>
                  <a:t>.</a:t>
                </a:r>
              </a:p>
              <a:p>
                <a:pPr marL="925513" lvl="1" indent="0">
                  <a:lnSpc>
                    <a:spcPct val="100000"/>
                  </a:lnSpc>
                  <a:spcAft>
                    <a:spcPts val="500"/>
                  </a:spcAft>
                  <a:buNone/>
                </a:pPr>
                <a:r>
                  <a:rPr lang="en-US" sz="2200" dirty="0"/>
                  <a:t>Using the “bang for the buck” approach:</a:t>
                </a:r>
              </a:p>
              <a:p>
                <a:pPr marL="0" lvl="1" indent="0" algn="ctr">
                  <a:lnSpc>
                    <a:spcPct val="100000"/>
                  </a:lnSpc>
                  <a:spcAft>
                    <a:spcPts val="500"/>
                  </a:spcAft>
                  <a:buNone/>
                </a:pPr>
                <a14:m>
                  <m:oMath xmlns:m="http://schemas.openxmlformats.org/officeDocument/2006/math">
                    <m:f>
                      <m:fPr>
                        <m:ctrlPr>
                          <a:rPr lang="en-US" sz="2200" i="1">
                            <a:latin typeface="Cambria Math" panose="02040503050406030204" pitchFamily="18" charset="0"/>
                          </a:rPr>
                        </m:ctrlPr>
                      </m:fPr>
                      <m:num>
                        <m:r>
                          <a:rPr lang="en-US" sz="2200" i="1">
                            <a:latin typeface="Cambria Math" panose="02040503050406030204" pitchFamily="18" charset="0"/>
                          </a:rPr>
                          <m:t>𝑎</m:t>
                        </m:r>
                      </m:num>
                      <m:den>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den>
                    </m:f>
                    <m:r>
                      <a:rPr lang="en-US" sz="2200" i="1">
                        <a:latin typeface="Cambria Math" panose="02040503050406030204" pitchFamily="18" charset="0"/>
                      </a:rPr>
                      <m:t>&gt;</m:t>
                    </m:r>
                    <m:f>
                      <m:fPr>
                        <m:ctrlPr>
                          <a:rPr lang="en-US" sz="2200" i="1">
                            <a:latin typeface="Cambria Math" panose="02040503050406030204" pitchFamily="18" charset="0"/>
                          </a:rPr>
                        </m:ctrlPr>
                      </m:fPr>
                      <m:num>
                        <m:r>
                          <a:rPr lang="en-US" sz="2200" i="1">
                            <a:latin typeface="Cambria Math" panose="02040503050406030204" pitchFamily="18" charset="0"/>
                          </a:rPr>
                          <m:t>𝑏</m:t>
                        </m:r>
                      </m:num>
                      <m:den>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den>
                    </m:f>
                    <m:r>
                      <a:rPr lang="en-US" sz="2200" b="0" i="0" smtClean="0">
                        <a:latin typeface="Cambria Math" panose="02040503050406030204" pitchFamily="18" charset="0"/>
                      </a:rPr>
                      <m:t>,</m:t>
                    </m:r>
                  </m:oMath>
                </a14:m>
                <a:r>
                  <a:rPr lang="en-US" sz="2200" dirty="0"/>
                  <a:t> </a:t>
                </a:r>
              </a:p>
              <a:p>
                <a:pPr marL="925513" lvl="1" indent="0">
                  <a:lnSpc>
                    <a:spcPct val="100000"/>
                  </a:lnSpc>
                  <a:spcAft>
                    <a:spcPts val="500"/>
                  </a:spcAft>
                  <a:buNone/>
                </a:pPr>
                <a:r>
                  <a:rPr lang="en-US" sz="2200" dirty="0"/>
                  <a:t>the bang for the buck from </a:t>
                </a:r>
                <a14:m>
                  <m:oMath xmlns:m="http://schemas.openxmlformats.org/officeDocument/2006/math">
                    <m:r>
                      <a:rPr lang="en-US" sz="2200" i="1" dirty="0">
                        <a:latin typeface="Cambria Math" panose="02040503050406030204" pitchFamily="18" charset="0"/>
                      </a:rPr>
                      <m:t>𝑥</m:t>
                    </m:r>
                  </m:oMath>
                </a14:m>
                <a:r>
                  <a:rPr lang="en-US" sz="2200" dirty="0"/>
                  <a:t> is larger than that of </a:t>
                </a:r>
                <a14:m>
                  <m:oMath xmlns:m="http://schemas.openxmlformats.org/officeDocument/2006/math">
                    <m:r>
                      <a:rPr lang="en-US" sz="2200" i="1" dirty="0">
                        <a:latin typeface="Cambria Math" panose="02040503050406030204" pitchFamily="18" charset="0"/>
                      </a:rPr>
                      <m:t>𝑦</m:t>
                    </m:r>
                  </m:oMath>
                </a14:m>
                <a:r>
                  <a:rPr lang="en-US" sz="2200" dirty="0"/>
                  <a:t>. So, she consumer would like to increase her consumption of </a:t>
                </a:r>
                <a14:m>
                  <m:oMath xmlns:m="http://schemas.openxmlformats.org/officeDocument/2006/math">
                    <m:r>
                      <a:rPr lang="en-US" sz="2200" i="1" dirty="0">
                        <a:latin typeface="Cambria Math" panose="02040503050406030204" pitchFamily="18" charset="0"/>
                      </a:rPr>
                      <m:t>𝑥</m:t>
                    </m:r>
                  </m:oMath>
                </a14:m>
                <a:r>
                  <a:rPr lang="en-US" sz="2200" dirty="0"/>
                  <a:t> while decreasing that of </a:t>
                </a:r>
                <a14:m>
                  <m:oMath xmlns:m="http://schemas.openxmlformats.org/officeDocument/2006/math">
                    <m:r>
                      <a:rPr lang="en-US" sz="2200" i="1" dirty="0">
                        <a:latin typeface="Cambria Math" panose="02040503050406030204" pitchFamily="18" charset="0"/>
                      </a:rPr>
                      <m:t>𝑦</m:t>
                    </m:r>
                  </m:oMath>
                </a14:m>
                <a:r>
                  <a:rPr lang="en-US" sz="2200" dirty="0"/>
                  <a:t>.</a:t>
                </a:r>
              </a:p>
              <a:p>
                <a:pPr marL="685800" indent="0" algn="just">
                  <a:lnSpc>
                    <a:spcPct val="100000"/>
                  </a:lnSpc>
                  <a:spcBef>
                    <a:spcPts val="0"/>
                  </a:spcBef>
                  <a:spcAft>
                    <a:spcPts val="500"/>
                  </a:spcAft>
                  <a:buNone/>
                </a:pPr>
                <a:endParaRPr lang="en-US" sz="2200" dirty="0"/>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85331" y="1420566"/>
                <a:ext cx="7886700" cy="4667250"/>
              </a:xfrm>
              <a:blipFill>
                <a:blip r:embed="rId2"/>
                <a:stretch>
                  <a:fillRect l="-1005" t="-1044" r="-927"/>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472267" y="6362670"/>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37</a:t>
            </a:fld>
            <a:endParaRPr lang="en-US" dirty="0"/>
          </a:p>
        </p:txBody>
      </p:sp>
    </p:spTree>
    <p:extLst>
      <p:ext uri="{BB962C8B-B14F-4D97-AF65-F5344CB8AC3E}">
        <p14:creationId xmlns:p14="http://schemas.microsoft.com/office/powerpoint/2010/main" val="12498082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UMP in Extreme Scenarios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algn="just">
                  <a:lnSpc>
                    <a:spcPct val="100000"/>
                  </a:lnSpc>
                  <a:spcAft>
                    <a:spcPts val="500"/>
                  </a:spcAft>
                </a:pPr>
                <a:r>
                  <a:rPr lang="en-US" sz="2400" dirty="0">
                    <a:solidFill>
                      <a:srgbClr val="0070C0"/>
                    </a:solidFill>
                  </a:rPr>
                  <a:t>Goods are regarded as perfect substitutes </a:t>
                </a:r>
                <a:r>
                  <a:rPr lang="en-US" sz="2400" dirty="0"/>
                  <a:t>(cont.):</a:t>
                </a:r>
              </a:p>
              <a:p>
                <a:pPr marL="914400" lvl="1" indent="-457200">
                  <a:lnSpc>
                    <a:spcPct val="100000"/>
                  </a:lnSpc>
                  <a:spcAft>
                    <a:spcPts val="500"/>
                  </a:spcAft>
                  <a:buFont typeface="+mj-lt"/>
                  <a:buAutoNum type="arabicPeriod" startAt="2"/>
                </a:pPr>
                <a:r>
                  <a:rPr lang="en-US" sz="2200" dirty="0"/>
                  <a:t>If </a:t>
                </a:r>
                <a14:m>
                  <m:oMath xmlns:m="http://schemas.openxmlformats.org/officeDocument/2006/math">
                    <m:f>
                      <m:fPr>
                        <m:ctrlPr>
                          <a:rPr lang="en-US" sz="2200" i="1">
                            <a:latin typeface="Cambria Math" panose="02040503050406030204" pitchFamily="18" charset="0"/>
                          </a:rPr>
                        </m:ctrlPr>
                      </m:fPr>
                      <m:num>
                        <m:r>
                          <a:rPr lang="en-US" sz="2200" i="1">
                            <a:latin typeface="Cambria Math" panose="02040503050406030204" pitchFamily="18" charset="0"/>
                          </a:rPr>
                          <m:t>𝑎</m:t>
                        </m:r>
                      </m:num>
                      <m:den>
                        <m:r>
                          <a:rPr lang="en-US" sz="2200" i="1">
                            <a:latin typeface="Cambria Math" panose="02040503050406030204" pitchFamily="18" charset="0"/>
                          </a:rPr>
                          <m:t>𝑏</m:t>
                        </m:r>
                      </m:den>
                    </m:f>
                    <m:r>
                      <a:rPr lang="en-US" sz="2200" b="0" i="1" smtClean="0">
                        <a:latin typeface="Cambria Math" panose="02040503050406030204" pitchFamily="18" charset="0"/>
                      </a:rPr>
                      <m:t>&lt;</m:t>
                    </m:r>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num>
                      <m:den>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den>
                    </m:f>
                  </m:oMath>
                </a14:m>
                <a:r>
                  <a:rPr lang="en-US" sz="2200" dirty="0"/>
                  <a:t>, a corner solution exists, where the consumer spends all her income on good </a:t>
                </a:r>
                <a14:m>
                  <m:oMath xmlns:m="http://schemas.openxmlformats.org/officeDocument/2006/math">
                    <m:r>
                      <a:rPr lang="en-US" sz="2200" i="1" dirty="0" smtClean="0">
                        <a:latin typeface="Cambria Math" panose="02040503050406030204" pitchFamily="18" charset="0"/>
                      </a:rPr>
                      <m:t>𝑦</m:t>
                    </m:r>
                  </m:oMath>
                </a14:m>
                <a:r>
                  <a:rPr lang="en-US" sz="2200" dirty="0"/>
                  <a:t>. </a:t>
                </a:r>
              </a:p>
              <a:p>
                <a:pPr marL="925513" lvl="1" indent="0">
                  <a:lnSpc>
                    <a:spcPct val="100000"/>
                  </a:lnSpc>
                  <a:spcAft>
                    <a:spcPts val="500"/>
                  </a:spcAft>
                  <a:buNone/>
                </a:pPr>
                <a:r>
                  <a:rPr lang="en-US" sz="2200" dirty="0"/>
                  <a:t>The optimal consumption bundle lies on the vertical intercept of the budget line.</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530727"/>
              </a:xfrm>
              <a:blipFill>
                <a:blip r:embed="rId2"/>
                <a:stretch>
                  <a:fillRect l="-966" t="-1120"/>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38</a:t>
            </a:fld>
            <a:endParaRPr lang="en-US" dirty="0"/>
          </a:p>
        </p:txBody>
      </p:sp>
    </p:spTree>
    <p:extLst>
      <p:ext uri="{BB962C8B-B14F-4D97-AF65-F5344CB8AC3E}">
        <p14:creationId xmlns:p14="http://schemas.microsoft.com/office/powerpoint/2010/main" val="6061447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UMP in Extreme Scenarios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algn="just">
                  <a:lnSpc>
                    <a:spcPct val="100000"/>
                  </a:lnSpc>
                  <a:spcAft>
                    <a:spcPts val="500"/>
                  </a:spcAft>
                </a:pPr>
                <a:r>
                  <a:rPr lang="en-US" sz="2400" dirty="0">
                    <a:solidFill>
                      <a:srgbClr val="0070C0"/>
                    </a:solidFill>
                  </a:rPr>
                  <a:t>Goods are regarded as perfect substitutes </a:t>
                </a:r>
                <a:r>
                  <a:rPr lang="en-US" sz="2400" dirty="0"/>
                  <a:t>(cont.): </a:t>
                </a:r>
              </a:p>
              <a:p>
                <a:pPr marL="914400" lvl="1" indent="-457200">
                  <a:lnSpc>
                    <a:spcPct val="100000"/>
                  </a:lnSpc>
                  <a:spcBef>
                    <a:spcPts val="1000"/>
                  </a:spcBef>
                  <a:spcAft>
                    <a:spcPts val="500"/>
                  </a:spcAft>
                  <a:buFont typeface="+mj-lt"/>
                  <a:buAutoNum type="arabicPeriod" startAt="3"/>
                </a:pPr>
                <a:r>
                  <a:rPr lang="en-US" sz="2200" dirty="0"/>
                  <a:t>If </a:t>
                </a:r>
                <a14:m>
                  <m:oMath xmlns:m="http://schemas.openxmlformats.org/officeDocument/2006/math">
                    <m:f>
                      <m:fPr>
                        <m:ctrlPr>
                          <a:rPr lang="en-US" sz="2200" i="1">
                            <a:latin typeface="Cambria Math" panose="02040503050406030204" pitchFamily="18" charset="0"/>
                          </a:rPr>
                        </m:ctrlPr>
                      </m:fPr>
                      <m:num>
                        <m:r>
                          <a:rPr lang="en-US" sz="2200" i="1">
                            <a:latin typeface="Cambria Math" panose="02040503050406030204" pitchFamily="18" charset="0"/>
                          </a:rPr>
                          <m:t>𝑎</m:t>
                        </m:r>
                      </m:num>
                      <m:den>
                        <m:r>
                          <a:rPr lang="en-US" sz="2200" i="1">
                            <a:latin typeface="Cambria Math" panose="02040503050406030204" pitchFamily="18" charset="0"/>
                          </a:rPr>
                          <m:t>𝑏</m:t>
                        </m:r>
                      </m:den>
                    </m:f>
                    <m:r>
                      <a:rPr lang="en-US" sz="2200" b="0" i="1" smtClean="0">
                        <a:latin typeface="Cambria Math" panose="02040503050406030204" pitchFamily="18" charset="0"/>
                      </a:rPr>
                      <m:t>=</m:t>
                    </m:r>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num>
                      <m:den>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den>
                    </m:f>
                  </m:oMath>
                </a14:m>
                <a:r>
                  <a:rPr lang="en-US" sz="2200" dirty="0"/>
                  <a:t>, the slope of the indifference curves and the budget line coincide, yielding a complete overlap. </a:t>
                </a:r>
              </a:p>
              <a:p>
                <a:pPr marL="925513" lvl="1" indent="0">
                  <a:lnSpc>
                    <a:spcPct val="100000"/>
                  </a:lnSpc>
                  <a:spcAft>
                    <a:spcPts val="500"/>
                  </a:spcAft>
                  <a:buNone/>
                </a:pPr>
                <a:r>
                  <a:rPr lang="en-US" sz="2200" dirty="0"/>
                  <a:t>Tangency occurs at all points of the budget line </a:t>
                </a:r>
                <a:r>
                  <a:rPr lang="en-US" sz="2200" dirty="0">
                    <a:sym typeface="Wingdings" pitchFamily="2" charset="2"/>
                  </a:rPr>
                  <a:t> a continuum of solutions exists, any bundle </a:t>
                </a:r>
                <a14:m>
                  <m:oMath xmlns:m="http://schemas.openxmlformats.org/officeDocument/2006/math">
                    <m:r>
                      <a:rPr lang="en-US" sz="2200" b="0" i="1" smtClean="0">
                        <a:latin typeface="Cambria Math" panose="02040503050406030204" pitchFamily="18" charset="0"/>
                        <a:sym typeface="Wingdings" pitchFamily="2" charset="2"/>
                      </a:rPr>
                      <m:t>(</m:t>
                    </m:r>
                    <m:r>
                      <a:rPr lang="en-US" sz="2200" b="0" i="1" smtClean="0">
                        <a:latin typeface="Cambria Math" panose="02040503050406030204" pitchFamily="18" charset="0"/>
                        <a:sym typeface="Wingdings" pitchFamily="2" charset="2"/>
                      </a:rPr>
                      <m:t>𝑥</m:t>
                    </m:r>
                    <m:r>
                      <a:rPr lang="en-US" sz="2200" b="0" i="1" smtClean="0">
                        <a:latin typeface="Cambria Math" panose="02040503050406030204" pitchFamily="18" charset="0"/>
                        <a:sym typeface="Wingdings" pitchFamily="2" charset="2"/>
                      </a:rPr>
                      <m:t>,</m:t>
                    </m:r>
                    <m:r>
                      <a:rPr lang="en-US" sz="2200" b="0" i="1" smtClean="0">
                        <a:latin typeface="Cambria Math" panose="02040503050406030204" pitchFamily="18" charset="0"/>
                        <a:sym typeface="Wingdings" pitchFamily="2" charset="2"/>
                      </a:rPr>
                      <m:t>𝑦</m:t>
                    </m:r>
                    <m:r>
                      <a:rPr lang="en-US" sz="2200" b="0" i="1" smtClean="0">
                        <a:latin typeface="Cambria Math" panose="02040503050406030204" pitchFamily="18" charset="0"/>
                        <a:sym typeface="Wingdings" pitchFamily="2" charset="2"/>
                      </a:rPr>
                      <m:t>)</m:t>
                    </m:r>
                  </m:oMath>
                </a14:m>
                <a:r>
                  <a:rPr lang="en-US" sz="2200" dirty="0"/>
                  <a:t> satisfying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r>
                      <a:rPr lang="en-US" sz="2200" b="0" i="1" smtClean="0">
                        <a:latin typeface="Cambria Math" panose="02040503050406030204" pitchFamily="18" charset="0"/>
                      </a:rPr>
                      <m:t>𝑥</m:t>
                    </m:r>
                    <m:r>
                      <a:rPr lang="en-US" sz="2200" b="0" i="1" smtClean="0">
                        <a:latin typeface="Cambria Math" panose="02040503050406030204" pitchFamily="18" charset="0"/>
                      </a:rPr>
                      <m:t>+</m:t>
                    </m:r>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r>
                      <a:rPr lang="en-US" sz="2200" b="0" i="1" smtClean="0">
                        <a:latin typeface="Cambria Math" panose="02040503050406030204" pitchFamily="18" charset="0"/>
                      </a:rPr>
                      <m:t>𝑦</m:t>
                    </m:r>
                    <m:r>
                      <a:rPr lang="en-US" sz="2200" b="0" i="1" smtClean="0">
                        <a:latin typeface="Cambria Math" panose="02040503050406030204" pitchFamily="18" charset="0"/>
                      </a:rPr>
                      <m:t>=</m:t>
                    </m:r>
                    <m:r>
                      <a:rPr lang="en-US" sz="2200" b="0" i="1" smtClean="0">
                        <a:latin typeface="Cambria Math" panose="02040503050406030204" pitchFamily="18" charset="0"/>
                      </a:rPr>
                      <m:t>𝐼</m:t>
                    </m:r>
                  </m:oMath>
                </a14:m>
                <a:r>
                  <a:rPr lang="en-US" sz="2200" dirty="0"/>
                  <a:t> is utility maximizing.</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530727"/>
              </a:xfrm>
              <a:blipFill>
                <a:blip r:embed="rId2"/>
                <a:stretch>
                  <a:fillRect l="-966" t="-1120"/>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39</a:t>
            </a:fld>
            <a:endParaRPr lang="en-US" dirty="0"/>
          </a:p>
        </p:txBody>
      </p:sp>
    </p:spTree>
    <p:extLst>
      <p:ext uri="{BB962C8B-B14F-4D97-AF65-F5344CB8AC3E}">
        <p14:creationId xmlns:p14="http://schemas.microsoft.com/office/powerpoint/2010/main" val="34839716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827375" y="5917"/>
            <a:ext cx="7773338" cy="1596177"/>
          </a:xfrm>
        </p:spPr>
        <p:txBody>
          <a:bodyPr/>
          <a:lstStyle/>
          <a:p>
            <a:pPr algn="ctr"/>
            <a:r>
              <a:rPr lang="en-US" dirty="0">
                <a:solidFill>
                  <a:srgbClr val="0070C0"/>
                </a:solidFill>
              </a:rPr>
              <a:t>UMP in Extreme Scenarios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827375" y="1257238"/>
                <a:ext cx="7886700" cy="4667250"/>
              </a:xfrm>
            </p:spPr>
            <p:txBody>
              <a:bodyPr>
                <a:normAutofit fontScale="92500" lnSpcReduction="10000"/>
              </a:bodyPr>
              <a:lstStyle/>
              <a:p>
                <a:pPr algn="just">
                  <a:spcBef>
                    <a:spcPts val="500"/>
                  </a:spcBef>
                  <a:spcAft>
                    <a:spcPts val="500"/>
                  </a:spcAft>
                </a:pPr>
                <a:r>
                  <a:rPr lang="en-US" sz="2400" dirty="0">
                    <a:solidFill>
                      <a:srgbClr val="0070C0"/>
                    </a:solidFill>
                  </a:rPr>
                  <a:t>Goods are regarded as perfect complements:</a:t>
                </a:r>
                <a:endParaRPr lang="en-US" sz="2400" dirty="0"/>
              </a:p>
              <a:p>
                <a:pPr lvl="1">
                  <a:spcAft>
                    <a:spcPts val="500"/>
                  </a:spcAft>
                </a:pPr>
                <a:r>
                  <a:rPr lang="en-US" sz="2200" dirty="0"/>
                  <a:t>Consider cars and gasoline. This utility function takes the form </a:t>
                </a:r>
                <a14:m>
                  <m:oMath xmlns:m="http://schemas.openxmlformats.org/officeDocument/2006/math">
                    <m:r>
                      <a:rPr lang="en-US" sz="2200" b="0" i="1" smtClean="0">
                        <a:latin typeface="Cambria Math" panose="02040503050406030204" pitchFamily="18" charset="0"/>
                      </a:rPr>
                      <m:t>𝑢</m:t>
                    </m:r>
                    <m:d>
                      <m:dPr>
                        <m:ctrlPr>
                          <a:rPr lang="en-US" sz="2200" b="0" i="1" smtClean="0">
                            <a:latin typeface="Cambria Math" panose="02040503050406030204" pitchFamily="18" charset="0"/>
                          </a:rPr>
                        </m:ctrlPr>
                      </m:dPr>
                      <m:e>
                        <m:r>
                          <a:rPr lang="en-US" sz="2200" b="0" i="1" smtClean="0">
                            <a:latin typeface="Cambria Math" panose="02040503050406030204" pitchFamily="18" charset="0"/>
                          </a:rPr>
                          <m:t>𝑥</m:t>
                        </m:r>
                        <m:r>
                          <a:rPr lang="en-US" sz="2200" b="0" i="1" smtClean="0">
                            <a:latin typeface="Cambria Math" panose="02040503050406030204" pitchFamily="18" charset="0"/>
                          </a:rPr>
                          <m:t>,</m:t>
                        </m:r>
                        <m:r>
                          <a:rPr lang="en-US" sz="2200" b="0" i="1" smtClean="0">
                            <a:latin typeface="Cambria Math" panose="02040503050406030204" pitchFamily="18" charset="0"/>
                          </a:rPr>
                          <m:t>𝑦</m:t>
                        </m:r>
                      </m:e>
                    </m:d>
                    <m:r>
                      <a:rPr lang="en-US" sz="2200" b="0" i="1" smtClean="0">
                        <a:latin typeface="Cambria Math" panose="02040503050406030204" pitchFamily="18" charset="0"/>
                      </a:rPr>
                      <m:t>=</m:t>
                    </m:r>
                    <m:r>
                      <a:rPr lang="en-US" sz="2200" b="0" i="1" smtClean="0">
                        <a:latin typeface="Cambria Math" panose="02040503050406030204" pitchFamily="18" charset="0"/>
                      </a:rPr>
                      <m:t>𝐴𝑚𝑖𝑛</m:t>
                    </m:r>
                    <m:r>
                      <a:rPr lang="en-US" sz="2200" b="0" i="1" smtClean="0">
                        <a:latin typeface="Cambria Math" panose="02040503050406030204" pitchFamily="18" charset="0"/>
                      </a:rPr>
                      <m:t>{</m:t>
                    </m:r>
                    <m:r>
                      <a:rPr lang="en-US" sz="2200" b="0" i="1" smtClean="0">
                        <a:latin typeface="Cambria Math" panose="02040503050406030204" pitchFamily="18" charset="0"/>
                      </a:rPr>
                      <m:t>𝑎𝑥</m:t>
                    </m:r>
                    <m:r>
                      <a:rPr lang="en-US" sz="2200" b="0" i="1" smtClean="0">
                        <a:latin typeface="Cambria Math" panose="02040503050406030204" pitchFamily="18" charset="0"/>
                      </a:rPr>
                      <m:t>,</m:t>
                    </m:r>
                    <m:r>
                      <a:rPr lang="en-US" sz="2200" b="0" i="1" smtClean="0">
                        <a:latin typeface="Cambria Math" panose="02040503050406030204" pitchFamily="18" charset="0"/>
                      </a:rPr>
                      <m:t>𝑏𝑦</m:t>
                    </m:r>
                    <m:r>
                      <a:rPr lang="en-US" sz="2200" b="0" i="1" smtClean="0">
                        <a:latin typeface="Cambria Math" panose="02040503050406030204" pitchFamily="18" charset="0"/>
                      </a:rPr>
                      <m:t>}</m:t>
                    </m:r>
                  </m:oMath>
                </a14:m>
                <a:r>
                  <a:rPr lang="en-US" sz="2200" dirty="0"/>
                  <a:t>, where </a:t>
                </a:r>
                <a14:m>
                  <m:oMath xmlns:m="http://schemas.openxmlformats.org/officeDocument/2006/math">
                    <m:r>
                      <m:rPr>
                        <m:sty m:val="p"/>
                      </m:rPr>
                      <a:rPr lang="en-US" sz="2200" b="0" i="0" smtClean="0">
                        <a:latin typeface="Cambria Math" panose="02040503050406030204" pitchFamily="18" charset="0"/>
                      </a:rPr>
                      <m:t>A</m:t>
                    </m:r>
                    <m:r>
                      <a:rPr lang="en-US" sz="2200" b="0" i="0" smtClean="0">
                        <a:latin typeface="Cambria Math" panose="02040503050406030204" pitchFamily="18" charset="0"/>
                      </a:rPr>
                      <m:t>, </m:t>
                    </m:r>
                    <m:r>
                      <a:rPr lang="en-US" sz="2200" b="0" i="1" smtClean="0">
                        <a:latin typeface="Cambria Math" panose="02040503050406030204" pitchFamily="18" charset="0"/>
                      </a:rPr>
                      <m:t>𝑎</m:t>
                    </m:r>
                    <m:r>
                      <a:rPr lang="en-US" sz="2200" b="0" i="1" smtClean="0">
                        <a:latin typeface="Cambria Math" panose="02040503050406030204" pitchFamily="18" charset="0"/>
                      </a:rPr>
                      <m:t>,</m:t>
                    </m:r>
                    <m:r>
                      <a:rPr lang="en-US" sz="2200" b="0" i="1" smtClean="0">
                        <a:latin typeface="Cambria Math" panose="02040503050406030204" pitchFamily="18" charset="0"/>
                      </a:rPr>
                      <m:t>𝑏</m:t>
                    </m:r>
                    <m:r>
                      <a:rPr lang="en-US" sz="2200" b="0" i="1" smtClean="0">
                        <a:latin typeface="Cambria Math" panose="02040503050406030204" pitchFamily="18" charset="0"/>
                      </a:rPr>
                      <m:t>&gt;0</m:t>
                    </m:r>
                  </m:oMath>
                </a14:m>
                <a:r>
                  <a:rPr lang="en-US" sz="2200" dirty="0"/>
                  <a:t>.</a:t>
                </a:r>
              </a:p>
              <a:p>
                <a:pPr lvl="1">
                  <a:spcAft>
                    <a:spcPts val="500"/>
                  </a:spcAft>
                </a:pPr>
                <a:r>
                  <a:rPr lang="en-US" sz="2200" dirty="0"/>
                  <a:t>The ICs are L-shaped, and have a kink at a ray from the origin with slope </a:t>
                </a:r>
                <a14:m>
                  <m:oMath xmlns:m="http://schemas.openxmlformats.org/officeDocument/2006/math">
                    <m:r>
                      <a:rPr lang="en-US" sz="2200" i="1" dirty="0" smtClean="0">
                        <a:latin typeface="Cambria Math" panose="02040503050406030204" pitchFamily="18" charset="0"/>
                      </a:rPr>
                      <m:t>𝑎</m:t>
                    </m:r>
                    <m:r>
                      <a:rPr lang="en-US" sz="2200" i="1" dirty="0" smtClean="0">
                        <a:latin typeface="Cambria Math" panose="02040503050406030204" pitchFamily="18" charset="0"/>
                      </a:rPr>
                      <m:t>/</m:t>
                    </m:r>
                    <m:r>
                      <a:rPr lang="en-US" sz="2200" i="1" dirty="0" smtClean="0">
                        <a:latin typeface="Cambria Math" panose="02040503050406030204" pitchFamily="18" charset="0"/>
                      </a:rPr>
                      <m:t>𝑏</m:t>
                    </m:r>
                  </m:oMath>
                </a14:m>
                <a:r>
                  <a:rPr lang="en-US" sz="2200" dirty="0"/>
                  <a:t>.</a:t>
                </a:r>
              </a:p>
              <a:p>
                <a:pPr lvl="1">
                  <a:spcAft>
                    <a:spcPts val="500"/>
                  </a:spcAft>
                </a:pPr>
                <a:r>
                  <a:rPr lang="en-US" sz="2200" dirty="0"/>
                  <a:t>The MRS of this function is undefined, because the kink could admit any slope.</a:t>
                </a:r>
              </a:p>
              <a:p>
                <a:pPr lvl="2">
                  <a:spcBef>
                    <a:spcPts val="0"/>
                  </a:spcBef>
                  <a:spcAft>
                    <a:spcPts val="500"/>
                  </a:spcAft>
                </a:pPr>
                <a:r>
                  <a:rPr lang="en-US" dirty="0"/>
                  <a:t>We cannot use the tangency condition as we cannot guarantee that the MRS takes specific numbers for all bundles.</a:t>
                </a:r>
              </a:p>
              <a:p>
                <a:pPr lvl="1">
                  <a:spcAft>
                    <a:spcPts val="500"/>
                  </a:spcAft>
                </a:pPr>
                <a:r>
                  <a:rPr lang="en-US" sz="2200" dirty="0"/>
                  <a:t>Optimal bundles require to identify bundles for which we cannot increase the consumer’s utility given her budget constraint.</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827375" y="1257238"/>
                <a:ext cx="7886700" cy="4667250"/>
              </a:xfrm>
              <a:blipFill>
                <a:blip r:embed="rId2"/>
                <a:stretch>
                  <a:fillRect l="-928" t="-653"/>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578799" y="6492875"/>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40</a:t>
            </a:fld>
            <a:endParaRPr lang="en-US" dirty="0"/>
          </a:p>
        </p:txBody>
      </p:sp>
    </p:spTree>
    <p:extLst>
      <p:ext uri="{BB962C8B-B14F-4D97-AF65-F5344CB8AC3E}">
        <p14:creationId xmlns:p14="http://schemas.microsoft.com/office/powerpoint/2010/main" val="3687786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685331" y="0"/>
            <a:ext cx="7773338" cy="1596177"/>
          </a:xfrm>
        </p:spPr>
        <p:txBody>
          <a:bodyPr/>
          <a:lstStyle/>
          <a:p>
            <a:pPr algn="ctr"/>
            <a:r>
              <a:rPr lang="en-US" dirty="0">
                <a:solidFill>
                  <a:srgbClr val="0070C0"/>
                </a:solidFill>
              </a:rPr>
              <a:t>UMP in Extreme Scenarios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85331" y="1604268"/>
                <a:ext cx="7886700" cy="4530727"/>
              </a:xfrm>
            </p:spPr>
            <p:txBody>
              <a:bodyPr>
                <a:normAutofit fontScale="92500" lnSpcReduction="10000"/>
              </a:bodyPr>
              <a:lstStyle/>
              <a:p>
                <a:pPr algn="just">
                  <a:spcBef>
                    <a:spcPts val="500"/>
                  </a:spcBef>
                  <a:spcAft>
                    <a:spcPts val="500"/>
                  </a:spcAft>
                </a:pPr>
                <a:r>
                  <a:rPr lang="en-US" sz="2400" dirty="0">
                    <a:solidFill>
                      <a:srgbClr val="0070C0"/>
                    </a:solidFill>
                  </a:rPr>
                  <a:t>Goods are regarded as perfect complements </a:t>
                </a:r>
                <a:r>
                  <a:rPr lang="en-US" sz="2400" dirty="0"/>
                  <a:t>(cont.):</a:t>
                </a:r>
              </a:p>
              <a:p>
                <a:pPr lvl="1">
                  <a:spcAft>
                    <a:spcPts val="500"/>
                  </a:spcAft>
                </a:pPr>
                <a:r>
                  <a:rPr lang="en-US" sz="2200" dirty="0"/>
                  <a:t>She consumes the bundle at the kink of her IC where it intersects her budget line.</a:t>
                </a:r>
              </a:p>
              <a:p>
                <a:pPr lvl="1" algn="just">
                  <a:spcAft>
                    <a:spcPts val="500"/>
                  </a:spcAft>
                </a:pPr>
                <a:r>
                  <a:rPr lang="en-US" sz="2200" dirty="0"/>
                  <a:t>Mathematically, it requires</a:t>
                </a:r>
              </a:p>
              <a:p>
                <a:pPr lvl="2" algn="just">
                  <a:spcBef>
                    <a:spcPts val="0"/>
                  </a:spcBef>
                  <a:spcAft>
                    <a:spcPts val="500"/>
                  </a:spcAft>
                </a:pPr>
                <a14:m>
                  <m:oMath xmlns:m="http://schemas.openxmlformats.org/officeDocument/2006/math">
                    <m:r>
                      <a:rPr lang="en-US" b="0" i="1" smtClean="0">
                        <a:latin typeface="Cambria Math" panose="02040503050406030204" pitchFamily="18" charset="0"/>
                      </a:rPr>
                      <m:t>𝑎𝑥</m:t>
                    </m:r>
                    <m:r>
                      <a:rPr lang="en-US" b="0" i="1" smtClean="0">
                        <a:latin typeface="Cambria Math" panose="02040503050406030204" pitchFamily="18" charset="0"/>
                      </a:rPr>
                      <m:t>=</m:t>
                    </m:r>
                    <m:r>
                      <a:rPr lang="en-US" b="0" i="1" smtClean="0">
                        <a:latin typeface="Cambria Math" panose="02040503050406030204" pitchFamily="18" charset="0"/>
                      </a:rPr>
                      <m:t>𝑏𝑦</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𝑎</m:t>
                        </m:r>
                      </m:num>
                      <m:den>
                        <m:r>
                          <a:rPr lang="en-US" b="0" i="1" smtClean="0">
                            <a:latin typeface="Cambria Math" panose="02040503050406030204" pitchFamily="18" charset="0"/>
                            <a:ea typeface="Cambria Math" panose="02040503050406030204" pitchFamily="18" charset="0"/>
                          </a:rPr>
                          <m:t>𝑏</m:t>
                        </m:r>
                      </m:den>
                    </m:f>
                    <m:r>
                      <a:rPr lang="en-US" b="0" i="1" smtClean="0">
                        <a:latin typeface="Cambria Math" panose="02040503050406030204" pitchFamily="18" charset="0"/>
                        <a:ea typeface="Cambria Math" panose="02040503050406030204" pitchFamily="18" charset="0"/>
                      </a:rPr>
                      <m:t>𝑥</m:t>
                    </m:r>
                  </m:oMath>
                </a14:m>
                <a:r>
                  <a:rPr lang="en-US" dirty="0"/>
                  <a:t>,   for the bundle to be at the kink;</a:t>
                </a:r>
              </a:p>
              <a:p>
                <a:pPr lvl="2" algn="just">
                  <a:spcBef>
                    <a:spcPts val="0"/>
                  </a:spcBef>
                  <a:spcAft>
                    <a:spcPts val="500"/>
                  </a:spcAft>
                </a:pP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𝑥</m:t>
                        </m:r>
                      </m:sub>
                    </m:sSub>
                    <m:r>
                      <a:rPr lang="en-US" b="0" i="1" smtClean="0">
                        <a:latin typeface="Cambria Math" panose="02040503050406030204" pitchFamily="18" charset="0"/>
                      </a:rPr>
                      <m:t>𝑥</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𝑦</m:t>
                        </m:r>
                      </m:sub>
                    </m:sSub>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𝐼</m:t>
                    </m:r>
                  </m:oMath>
                </a14:m>
                <a:r>
                  <a:rPr lang="en-US" dirty="0"/>
                  <a:t>,            for the bundle to be on the budget line.</a:t>
                </a:r>
                <a:endParaRPr lang="en-US" sz="2200" dirty="0"/>
              </a:p>
              <a:p>
                <a:pPr lvl="1" algn="just">
                  <a:spcAft>
                    <a:spcPts val="500"/>
                  </a:spcAft>
                </a:pPr>
                <a:r>
                  <a:rPr lang="en-US" sz="2200" dirty="0"/>
                  <a:t>We have system of two equations and two unknowns.</a:t>
                </a:r>
              </a:p>
              <a:p>
                <a:pPr lvl="1" algn="just">
                  <a:spcAft>
                    <a:spcPts val="1000"/>
                  </a:spcAft>
                </a:pPr>
                <a:r>
                  <a:rPr lang="en-US" sz="2200" dirty="0"/>
                  <a:t>Inserting the first equation into the second,</a:t>
                </a:r>
              </a:p>
              <a:p>
                <a:pPr marL="0" lvl="1" indent="0" algn="just">
                  <a:spcAft>
                    <a:spcPts val="500"/>
                  </a:spcAft>
                  <a:buNone/>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𝑥</m:t>
                          </m:r>
                        </m:sub>
                      </m:sSub>
                      <m:r>
                        <a:rPr lang="en-US" sz="2000" b="0" i="1" smtClean="0">
                          <a:latin typeface="Cambria Math" panose="02040503050406030204" pitchFamily="18" charset="0"/>
                        </a:rPr>
                        <m:t>𝑥</m:t>
                      </m:r>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𝑦</m:t>
                          </m:r>
                        </m:sub>
                      </m:sSub>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𝑎</m:t>
                          </m:r>
                        </m:num>
                        <m:den>
                          <m:r>
                            <a:rPr lang="en-US" sz="2000" b="0" i="1" smtClean="0">
                              <a:latin typeface="Cambria Math" panose="02040503050406030204" pitchFamily="18" charset="0"/>
                            </a:rPr>
                            <m:t>𝑏</m:t>
                          </m:r>
                        </m:den>
                      </m:f>
                      <m:r>
                        <a:rPr lang="en-US" sz="2000" b="0" i="1" smtClean="0">
                          <a:latin typeface="Cambria Math" panose="02040503050406030204" pitchFamily="18" charset="0"/>
                        </a:rPr>
                        <m:t>𝑥</m:t>
                      </m:r>
                      <m:r>
                        <a:rPr lang="en-US" sz="2000" b="0" i="1" smtClean="0">
                          <a:latin typeface="Cambria Math" panose="02040503050406030204" pitchFamily="18" charset="0"/>
                        </a:rPr>
                        <m:t>=</m:t>
                      </m:r>
                      <m:r>
                        <a:rPr lang="en-US" sz="2000" b="0" i="1" smtClean="0">
                          <a:latin typeface="Cambria Math" panose="02040503050406030204" pitchFamily="18" charset="0"/>
                        </a:rPr>
                        <m:t>𝐼</m:t>
                      </m:r>
                      <m:r>
                        <a:rPr lang="en-US" sz="2000" b="0" i="1" smtClean="0">
                          <a:latin typeface="Cambria Math" panose="02040503050406030204" pitchFamily="18" charset="0"/>
                        </a:rPr>
                        <m:t>    ⇒</m:t>
                      </m:r>
                      <m:r>
                        <a:rPr lang="en-US" sz="2000" b="0" i="1" smtClean="0">
                          <a:latin typeface="Cambria Math" panose="02040503050406030204" pitchFamily="18" charset="0"/>
                        </a:rPr>
                        <m:t>𝑥</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𝐼</m:t>
                          </m:r>
                        </m:num>
                        <m:den>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𝑥</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𝑦</m:t>
                              </m:r>
                            </m:sub>
                          </m:sSub>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𝑎</m:t>
                              </m:r>
                            </m:num>
                            <m:den>
                              <m:r>
                                <a:rPr lang="en-US" sz="2000" b="0" i="1" smtClean="0">
                                  <a:latin typeface="Cambria Math" panose="02040503050406030204" pitchFamily="18" charset="0"/>
                                </a:rPr>
                                <m:t>𝑏</m:t>
                              </m:r>
                            </m:den>
                          </m:f>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𝑏𝐼</m:t>
                          </m:r>
                        </m:num>
                        <m:den>
                          <m:r>
                            <a:rPr lang="en-US" sz="2000" b="0" i="1" smtClean="0">
                              <a:latin typeface="Cambria Math" panose="02040503050406030204" pitchFamily="18" charset="0"/>
                            </a:rPr>
                            <m:t>𝑏</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𝑥</m:t>
                              </m:r>
                            </m:sub>
                          </m:sSub>
                          <m:r>
                            <a:rPr lang="en-US" sz="2000" b="0" i="1" smtClean="0">
                              <a:latin typeface="Cambria Math" panose="02040503050406030204" pitchFamily="18" charset="0"/>
                            </a:rPr>
                            <m:t>+</m:t>
                          </m:r>
                          <m:r>
                            <a:rPr lang="en-US" sz="2000" b="0" i="1" smtClean="0">
                              <a:latin typeface="Cambria Math" panose="02040503050406030204" pitchFamily="18" charset="0"/>
                            </a:rPr>
                            <m:t>𝑎</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𝑦</m:t>
                              </m:r>
                            </m:sub>
                          </m:sSub>
                        </m:den>
                      </m:f>
                      <m:r>
                        <a:rPr lang="en-US" sz="2000" b="0" i="1" smtClean="0">
                          <a:latin typeface="Cambria Math" panose="02040503050406030204" pitchFamily="18" charset="0"/>
                        </a:rPr>
                        <m:t>.</m:t>
                      </m:r>
                    </m:oMath>
                  </m:oMathPara>
                </a14:m>
                <a:endParaRPr lang="en-US" sz="2000" dirty="0"/>
              </a:p>
              <a:p>
                <a:pPr lvl="1" algn="just">
                  <a:spcAft>
                    <a:spcPts val="500"/>
                  </a:spcAft>
                </a:pPr>
                <a:endParaRPr lang="en-US" dirty="0"/>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85331" y="1604268"/>
                <a:ext cx="7886700" cy="4530727"/>
              </a:xfrm>
              <a:blipFill>
                <a:blip r:embed="rId2"/>
                <a:stretch>
                  <a:fillRect l="-850" t="-673"/>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526617" y="6491396"/>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41</a:t>
            </a:fld>
            <a:endParaRPr lang="en-US" dirty="0"/>
          </a:p>
        </p:txBody>
      </p:sp>
      <p:sp>
        <p:nvSpPr>
          <p:cNvPr id="3" name="Left Brace 2">
            <a:extLst>
              <a:ext uri="{FF2B5EF4-FFF2-40B4-BE49-F238E27FC236}">
                <a16:creationId xmlns:a16="http://schemas.microsoft.com/office/drawing/2014/main" id="{4B09CB61-1F84-1A4F-B969-7D20916CF924}"/>
              </a:ext>
            </a:extLst>
          </p:cNvPr>
          <p:cNvSpPr/>
          <p:nvPr/>
        </p:nvSpPr>
        <p:spPr>
          <a:xfrm rot="16200000">
            <a:off x="2951145" y="5590651"/>
            <a:ext cx="139700" cy="439197"/>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AC91092-10FF-0E41-A219-E4A54BC162A8}"/>
                  </a:ext>
                </a:extLst>
              </p:cNvPr>
              <p:cNvSpPr txBox="1"/>
              <p:nvPr/>
            </p:nvSpPr>
            <p:spPr>
              <a:xfrm>
                <a:off x="2864546" y="5827218"/>
                <a:ext cx="32880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𝑦</m:t>
                      </m:r>
                    </m:oMath>
                  </m:oMathPara>
                </a14:m>
                <a:endParaRPr lang="en-US" sz="1400" dirty="0"/>
              </a:p>
            </p:txBody>
          </p:sp>
        </mc:Choice>
        <mc:Fallback xmlns="">
          <p:sp>
            <p:nvSpPr>
              <p:cNvPr id="6" name="TextBox 5">
                <a:extLst>
                  <a:ext uri="{FF2B5EF4-FFF2-40B4-BE49-F238E27FC236}">
                    <a16:creationId xmlns:a16="http://schemas.microsoft.com/office/drawing/2014/main" id="{1AC91092-10FF-0E41-A219-E4A54BC162A8}"/>
                  </a:ext>
                </a:extLst>
              </p:cNvPr>
              <p:cNvSpPr txBox="1">
                <a:spLocks noRot="1" noChangeAspect="1" noMove="1" noResize="1" noEditPoints="1" noAdjustHandles="1" noChangeArrowheads="1" noChangeShapeType="1" noTextEdit="1"/>
              </p:cNvSpPr>
              <p:nvPr/>
            </p:nvSpPr>
            <p:spPr>
              <a:xfrm>
                <a:off x="2864546" y="5827218"/>
                <a:ext cx="328808" cy="30777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6184328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1040439" y="185814"/>
            <a:ext cx="7773338" cy="1596177"/>
          </a:xfrm>
        </p:spPr>
        <p:txBody>
          <a:bodyPr/>
          <a:lstStyle/>
          <a:p>
            <a:pPr algn="ctr"/>
            <a:r>
              <a:rPr lang="en-US" dirty="0">
                <a:solidFill>
                  <a:srgbClr val="0070C0"/>
                </a:solidFill>
              </a:rPr>
              <a:t>UMP in Extreme Scenarios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fontScale="92500" lnSpcReduction="20000"/>
              </a:bodyPr>
              <a:lstStyle/>
              <a:p>
                <a:pPr algn="just">
                  <a:spcBef>
                    <a:spcPts val="500"/>
                  </a:spcBef>
                  <a:spcAft>
                    <a:spcPts val="500"/>
                  </a:spcAft>
                </a:pPr>
                <a:r>
                  <a:rPr lang="en-US" sz="2400" dirty="0">
                    <a:solidFill>
                      <a:srgbClr val="0070C0"/>
                    </a:solidFill>
                  </a:rPr>
                  <a:t>Goods are regarded as perfect complements </a:t>
                </a:r>
                <a:r>
                  <a:rPr lang="en-US" sz="2400" dirty="0"/>
                  <a:t>(cont.):</a:t>
                </a:r>
              </a:p>
              <a:p>
                <a:pPr lvl="1" algn="just">
                  <a:spcAft>
                    <a:spcPts val="500"/>
                  </a:spcAft>
                </a:pPr>
                <a:r>
                  <a:rPr lang="en-US" sz="2200" dirty="0"/>
                  <a:t>The optimal amount of y becomes</a:t>
                </a:r>
              </a:p>
              <a:p>
                <a:pPr marL="0" lvl="1" indent="0" algn="just">
                  <a:spcAft>
                    <a:spcPts val="500"/>
                  </a:spcAft>
                  <a:buNone/>
                </a:pPr>
                <a14:m>
                  <m:oMathPara xmlns:m="http://schemas.openxmlformats.org/officeDocument/2006/math">
                    <m:oMathParaPr>
                      <m:jc m:val="center"/>
                    </m:oMathParaPr>
                    <m:oMath xmlns:m="http://schemas.openxmlformats.org/officeDocument/2006/math">
                      <m:r>
                        <a:rPr lang="en-US" sz="2000" b="0" i="1" smtClean="0">
                          <a:latin typeface="Cambria Math" panose="02040503050406030204" pitchFamily="18" charset="0"/>
                        </a:rPr>
                        <m:t>𝑦</m:t>
                      </m:r>
                      <m:r>
                        <a:rPr lang="en-US" sz="2000" i="1">
                          <a:latin typeface="Cambria Math" panose="02040503050406030204" pitchFamily="18" charset="0"/>
                        </a:rPr>
                        <m:t>=</m:t>
                      </m:r>
                      <m:f>
                        <m:fPr>
                          <m:ctrlPr>
                            <a:rPr lang="en-US" sz="2000" i="1" smtClean="0">
                              <a:latin typeface="Cambria Math" panose="02040503050406030204" pitchFamily="18" charset="0"/>
                            </a:rPr>
                          </m:ctrlPr>
                        </m:fPr>
                        <m:num>
                          <m:r>
                            <a:rPr lang="en-US" sz="2000" b="0" i="1" smtClean="0">
                              <a:latin typeface="Cambria Math" panose="02040503050406030204" pitchFamily="18" charset="0"/>
                            </a:rPr>
                            <m:t>𝑎</m:t>
                          </m:r>
                        </m:num>
                        <m:den>
                          <m:r>
                            <a:rPr lang="en-US" sz="2000" b="0" i="1" smtClean="0">
                              <a:latin typeface="Cambria Math" panose="02040503050406030204" pitchFamily="18" charset="0"/>
                            </a:rPr>
                            <m:t>𝑏</m:t>
                          </m:r>
                        </m:den>
                      </m:f>
                      <m:r>
                        <a:rPr lang="en-US" sz="2000" b="0" i="1" smtClean="0">
                          <a:latin typeface="Cambria Math" panose="02040503050406030204" pitchFamily="18" charset="0"/>
                          <a:ea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𝑏𝐼</m:t>
                          </m:r>
                        </m:num>
                        <m:den>
                          <m:r>
                            <a:rPr lang="en-US" sz="2000" i="1">
                              <a:latin typeface="Cambria Math" panose="02040503050406030204" pitchFamily="18" charset="0"/>
                            </a:rPr>
                            <m:t>𝑏</m:t>
                          </m:r>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𝑥</m:t>
                              </m:r>
                            </m:sub>
                          </m:sSub>
                          <m:r>
                            <a:rPr lang="en-US" sz="2000" i="1">
                              <a:latin typeface="Cambria Math" panose="02040503050406030204" pitchFamily="18" charset="0"/>
                            </a:rPr>
                            <m:t>+</m:t>
                          </m:r>
                          <m:r>
                            <a:rPr lang="en-US" sz="2000" i="1">
                              <a:latin typeface="Cambria Math" panose="02040503050406030204" pitchFamily="18" charset="0"/>
                            </a:rPr>
                            <m:t>𝑎</m:t>
                          </m:r>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𝑦</m:t>
                              </m:r>
                            </m:sub>
                          </m:sSub>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𝑎𝐼</m:t>
                          </m:r>
                        </m:num>
                        <m:den>
                          <m:r>
                            <a:rPr lang="en-US" sz="2000" i="1">
                              <a:latin typeface="Cambria Math" panose="02040503050406030204" pitchFamily="18" charset="0"/>
                            </a:rPr>
                            <m:t>𝑏</m:t>
                          </m:r>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𝑥</m:t>
                              </m:r>
                            </m:sub>
                          </m:sSub>
                          <m:r>
                            <a:rPr lang="en-US" sz="2000" i="1">
                              <a:latin typeface="Cambria Math" panose="02040503050406030204" pitchFamily="18" charset="0"/>
                            </a:rPr>
                            <m:t>+</m:t>
                          </m:r>
                          <m:r>
                            <a:rPr lang="en-US" sz="2000" i="1">
                              <a:latin typeface="Cambria Math" panose="02040503050406030204" pitchFamily="18" charset="0"/>
                            </a:rPr>
                            <m:t>𝑎</m:t>
                          </m:r>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𝑦</m:t>
                              </m:r>
                            </m:sub>
                          </m:sSub>
                        </m:den>
                      </m:f>
                      <m:r>
                        <a:rPr lang="en-US" sz="2000" b="0" i="1" smtClean="0">
                          <a:latin typeface="Cambria Math" panose="02040503050406030204" pitchFamily="18" charset="0"/>
                        </a:rPr>
                        <m:t>.</m:t>
                      </m:r>
                    </m:oMath>
                  </m:oMathPara>
                </a14:m>
                <a:endParaRPr lang="en-US" sz="2000" dirty="0"/>
              </a:p>
              <a:p>
                <a:pPr lvl="1">
                  <a:spcBef>
                    <a:spcPts val="3000"/>
                  </a:spcBef>
                  <a:spcAft>
                    <a:spcPts val="500"/>
                  </a:spcAft>
                </a:pPr>
                <a:r>
                  <a:rPr lang="en-US" sz="2200" dirty="0"/>
                  <a:t>If </a:t>
                </a:r>
                <a14:m>
                  <m:oMath xmlns:m="http://schemas.openxmlformats.org/officeDocument/2006/math">
                    <m:r>
                      <a:rPr lang="en-US" sz="2200" b="0" i="1" smtClean="0">
                        <a:latin typeface="Cambria Math" panose="02040503050406030204" pitchFamily="18" charset="0"/>
                      </a:rPr>
                      <m:t>𝑎</m:t>
                    </m:r>
                    <m:r>
                      <a:rPr lang="en-US" sz="2200" b="0" i="1" smtClean="0">
                        <a:latin typeface="Cambria Math" panose="02040503050406030204" pitchFamily="18" charset="0"/>
                      </a:rPr>
                      <m:t>=</m:t>
                    </m:r>
                    <m:r>
                      <a:rPr lang="en-US" sz="2200" b="0" i="1" smtClean="0">
                        <a:latin typeface="Cambria Math" panose="02040503050406030204" pitchFamily="18" charset="0"/>
                      </a:rPr>
                      <m:t>𝑏</m:t>
                    </m:r>
                    <m:r>
                      <a:rPr lang="en-US" sz="2200" b="0" i="1" smtClean="0">
                        <a:latin typeface="Cambria Math" panose="02040503050406030204" pitchFamily="18" charset="0"/>
                      </a:rPr>
                      <m:t>=2</m:t>
                    </m:r>
                  </m:oMath>
                </a14:m>
                <a:r>
                  <a:rPr lang="en-US" sz="2200" dirty="0"/>
                  <a:t> (when the individual needs to consume the same amount of each good), and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r>
                      <a:rPr lang="en-US" sz="2200" b="0" i="1" smtClean="0">
                        <a:latin typeface="Cambria Math" panose="02040503050406030204" pitchFamily="18" charset="0"/>
                      </a:rPr>
                      <m:t>=$10</m:t>
                    </m:r>
                  </m:oMath>
                </a14:m>
                <a:r>
                  <a:rPr lang="en-US" sz="2200" dirty="0"/>
                  <a:t>,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r>
                      <a:rPr lang="en-US" sz="2200" b="0" i="1" smtClean="0">
                        <a:latin typeface="Cambria Math" panose="02040503050406030204" pitchFamily="18" charset="0"/>
                      </a:rPr>
                      <m:t>=$20</m:t>
                    </m:r>
                  </m:oMath>
                </a14:m>
                <a:r>
                  <a:rPr lang="en-US" sz="2200" dirty="0"/>
                  <a:t>, and </a:t>
                </a:r>
                <a14:m>
                  <m:oMath xmlns:m="http://schemas.openxmlformats.org/officeDocument/2006/math">
                    <m:r>
                      <a:rPr lang="en-US" sz="2200" b="0" i="1" smtClean="0">
                        <a:latin typeface="Cambria Math" panose="02040503050406030204" pitchFamily="18" charset="0"/>
                      </a:rPr>
                      <m:t>𝐼</m:t>
                    </m:r>
                    <m:r>
                      <a:rPr lang="en-US" sz="2200" b="0" i="1" smtClean="0">
                        <a:latin typeface="Cambria Math" panose="02040503050406030204" pitchFamily="18" charset="0"/>
                      </a:rPr>
                      <m:t>=$100</m:t>
                    </m:r>
                  </m:oMath>
                </a14:m>
                <a:r>
                  <a:rPr lang="en-US" sz="2200" dirty="0"/>
                  <a:t>, the optimal consumptions of </a:t>
                </a:r>
                <a14:m>
                  <m:oMath xmlns:m="http://schemas.openxmlformats.org/officeDocument/2006/math">
                    <m:r>
                      <a:rPr lang="en-US" sz="2200" i="1" dirty="0" smtClean="0">
                        <a:latin typeface="Cambria Math" panose="02040503050406030204" pitchFamily="18" charset="0"/>
                      </a:rPr>
                      <m:t>𝑥</m:t>
                    </m:r>
                  </m:oMath>
                </a14:m>
                <a:r>
                  <a:rPr lang="en-US" sz="2200" dirty="0"/>
                  <a:t> and </a:t>
                </a:r>
                <a14:m>
                  <m:oMath xmlns:m="http://schemas.openxmlformats.org/officeDocument/2006/math">
                    <m:r>
                      <a:rPr lang="en-US" sz="2200" i="1" dirty="0" smtClean="0">
                        <a:latin typeface="Cambria Math" panose="02040503050406030204" pitchFamily="18" charset="0"/>
                      </a:rPr>
                      <m:t>𝑦</m:t>
                    </m:r>
                  </m:oMath>
                </a14:m>
                <a:r>
                  <a:rPr lang="en-US" sz="2200" dirty="0"/>
                  <a:t> are</a:t>
                </a:r>
              </a:p>
              <a:p>
                <a:pPr marL="9525" lvl="1" indent="0" algn="ctr">
                  <a:spcAft>
                    <a:spcPts val="500"/>
                  </a:spcAft>
                  <a:buNone/>
                </a:pPr>
                <a14:m>
                  <m:oMath xmlns:m="http://schemas.openxmlformats.org/officeDocument/2006/math">
                    <m:r>
                      <a:rPr lang="en-US" sz="2200" b="0" i="1" smtClean="0">
                        <a:latin typeface="Cambria Math" panose="02040503050406030204" pitchFamily="18" charset="0"/>
                      </a:rPr>
                      <m:t>𝑥</m:t>
                    </m:r>
                    <m:r>
                      <a:rPr lang="en-US" sz="2200" i="1">
                        <a:latin typeface="Cambria Math" panose="02040503050406030204" pitchFamily="18" charset="0"/>
                      </a:rPr>
                      <m:t>=</m:t>
                    </m:r>
                    <m:f>
                      <m:fPr>
                        <m:ctrlPr>
                          <a:rPr lang="en-US" sz="2200" i="1">
                            <a:latin typeface="Cambria Math" panose="02040503050406030204" pitchFamily="18" charset="0"/>
                          </a:rPr>
                        </m:ctrlPr>
                      </m:fPr>
                      <m:num>
                        <m:r>
                          <a:rPr lang="en-US" sz="2200" i="1">
                            <a:latin typeface="Cambria Math" panose="02040503050406030204" pitchFamily="18" charset="0"/>
                          </a:rPr>
                          <m:t>𝑏𝐼</m:t>
                        </m:r>
                      </m:num>
                      <m:den>
                        <m:r>
                          <a:rPr lang="en-US" sz="2200" i="1">
                            <a:latin typeface="Cambria Math" panose="02040503050406030204" pitchFamily="18" charset="0"/>
                          </a:rPr>
                          <m:t>𝑏</m:t>
                        </m:r>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r>
                          <a:rPr lang="en-US" sz="2200" i="1">
                            <a:latin typeface="Cambria Math" panose="02040503050406030204" pitchFamily="18" charset="0"/>
                          </a:rPr>
                          <m:t>+</m:t>
                        </m:r>
                        <m:r>
                          <a:rPr lang="en-US" sz="2200" i="1">
                            <a:latin typeface="Cambria Math" panose="02040503050406030204" pitchFamily="18" charset="0"/>
                          </a:rPr>
                          <m:t>𝑎</m:t>
                        </m:r>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den>
                    </m:f>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2</m:t>
                        </m:r>
                        <m:r>
                          <a:rPr lang="en-US" sz="2200" b="0" i="1" smtClean="0">
                            <a:latin typeface="Cambria Math" panose="02040503050406030204" pitchFamily="18" charset="0"/>
                            <a:ea typeface="Cambria Math" panose="02040503050406030204" pitchFamily="18" charset="0"/>
                          </a:rPr>
                          <m:t>×100</m:t>
                        </m:r>
                      </m:num>
                      <m:den>
                        <m:d>
                          <m:dPr>
                            <m:ctrlPr>
                              <a:rPr lang="en-US" sz="2200" b="0" i="1" smtClean="0">
                                <a:latin typeface="Cambria Math" panose="02040503050406030204" pitchFamily="18" charset="0"/>
                              </a:rPr>
                            </m:ctrlPr>
                          </m:dPr>
                          <m:e>
                            <m:r>
                              <a:rPr lang="en-US" sz="2200" b="0" i="1" smtClean="0">
                                <a:latin typeface="Cambria Math" panose="02040503050406030204" pitchFamily="18" charset="0"/>
                              </a:rPr>
                              <m:t>2</m:t>
                            </m:r>
                            <m:r>
                              <a:rPr lang="en-US" sz="2200" b="0" i="1" smtClean="0">
                                <a:latin typeface="Cambria Math" panose="02040503050406030204" pitchFamily="18" charset="0"/>
                                <a:ea typeface="Cambria Math" panose="02040503050406030204" pitchFamily="18" charset="0"/>
                              </a:rPr>
                              <m:t>×10</m:t>
                            </m:r>
                          </m:e>
                        </m:d>
                        <m:r>
                          <a:rPr lang="en-US" sz="2200" b="0" i="1" smtClean="0">
                            <a:latin typeface="Cambria Math" panose="02040503050406030204" pitchFamily="18" charset="0"/>
                            <a:ea typeface="Cambria Math" panose="02040503050406030204" pitchFamily="18" charset="0"/>
                          </a:rPr>
                          <m:t>+(2×20)</m:t>
                        </m:r>
                      </m:den>
                    </m:f>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10</m:t>
                        </m:r>
                      </m:num>
                      <m:den>
                        <m:r>
                          <a:rPr lang="en-US" sz="2200" b="0" i="1" smtClean="0">
                            <a:latin typeface="Cambria Math" panose="02040503050406030204" pitchFamily="18" charset="0"/>
                          </a:rPr>
                          <m:t>3</m:t>
                        </m:r>
                      </m:den>
                    </m:f>
                  </m:oMath>
                </a14:m>
                <a:r>
                  <a:rPr lang="en-US" sz="2000" dirty="0"/>
                  <a:t> </a:t>
                </a:r>
                <a:r>
                  <a:rPr lang="en-US" sz="2200" dirty="0"/>
                  <a:t>units</a:t>
                </a:r>
                <a:r>
                  <a:rPr lang="en-US" sz="2000" dirty="0"/>
                  <a:t>,</a:t>
                </a:r>
              </a:p>
              <a:p>
                <a:pPr marL="9525" lvl="1" indent="0" algn="ctr">
                  <a:spcAft>
                    <a:spcPts val="500"/>
                  </a:spcAft>
                  <a:buNone/>
                </a:pPr>
                <a14:m>
                  <m:oMath xmlns:m="http://schemas.openxmlformats.org/officeDocument/2006/math">
                    <m:r>
                      <a:rPr lang="en-US" sz="2200" i="1">
                        <a:latin typeface="Cambria Math" panose="02040503050406030204" pitchFamily="18" charset="0"/>
                      </a:rPr>
                      <m:t>𝑦</m:t>
                    </m:r>
                    <m:r>
                      <a:rPr lang="en-US" sz="2200" i="1">
                        <a:latin typeface="Cambria Math" panose="02040503050406030204" pitchFamily="18" charset="0"/>
                      </a:rPr>
                      <m:t>=</m:t>
                    </m:r>
                    <m:f>
                      <m:fPr>
                        <m:ctrlPr>
                          <a:rPr lang="en-US" sz="2200" i="1">
                            <a:latin typeface="Cambria Math" panose="02040503050406030204" pitchFamily="18" charset="0"/>
                          </a:rPr>
                        </m:ctrlPr>
                      </m:fPr>
                      <m:num>
                        <m:r>
                          <a:rPr lang="en-US" sz="2200" i="1">
                            <a:latin typeface="Cambria Math" panose="02040503050406030204" pitchFamily="18" charset="0"/>
                          </a:rPr>
                          <m:t>𝑎𝐼</m:t>
                        </m:r>
                      </m:num>
                      <m:den>
                        <m:r>
                          <a:rPr lang="en-US" sz="2200" i="1">
                            <a:latin typeface="Cambria Math" panose="02040503050406030204" pitchFamily="18" charset="0"/>
                          </a:rPr>
                          <m:t>𝑏</m:t>
                        </m:r>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r>
                          <a:rPr lang="en-US" sz="2200" i="1">
                            <a:latin typeface="Cambria Math" panose="02040503050406030204" pitchFamily="18" charset="0"/>
                          </a:rPr>
                          <m:t>+</m:t>
                        </m:r>
                        <m:r>
                          <a:rPr lang="en-US" sz="2200" i="1">
                            <a:latin typeface="Cambria Math" panose="02040503050406030204" pitchFamily="18" charset="0"/>
                          </a:rPr>
                          <m:t>𝑎</m:t>
                        </m:r>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den>
                    </m:f>
                    <m:r>
                      <a:rPr lang="en-US" sz="2200" b="0" i="1" smtClean="0">
                        <a:latin typeface="Cambria Math" panose="02040503050406030204" pitchFamily="18" charset="0"/>
                      </a:rPr>
                      <m:t>=</m:t>
                    </m:r>
                    <m:f>
                      <m:fPr>
                        <m:ctrlPr>
                          <a:rPr lang="en-US" sz="2200" i="1">
                            <a:latin typeface="Cambria Math" panose="02040503050406030204" pitchFamily="18" charset="0"/>
                          </a:rPr>
                        </m:ctrlPr>
                      </m:fPr>
                      <m:num>
                        <m:r>
                          <a:rPr lang="en-US" sz="2200" i="1">
                            <a:latin typeface="Cambria Math" panose="02040503050406030204" pitchFamily="18" charset="0"/>
                          </a:rPr>
                          <m:t>2</m:t>
                        </m:r>
                        <m:r>
                          <a:rPr lang="en-US" sz="2200" i="1">
                            <a:latin typeface="Cambria Math" panose="02040503050406030204" pitchFamily="18" charset="0"/>
                            <a:ea typeface="Cambria Math" panose="02040503050406030204" pitchFamily="18" charset="0"/>
                          </a:rPr>
                          <m:t>×100</m:t>
                        </m:r>
                      </m:num>
                      <m:den>
                        <m:d>
                          <m:dPr>
                            <m:ctrlPr>
                              <a:rPr lang="en-US" sz="2200" i="1">
                                <a:latin typeface="Cambria Math" panose="02040503050406030204" pitchFamily="18" charset="0"/>
                              </a:rPr>
                            </m:ctrlPr>
                          </m:dPr>
                          <m:e>
                            <m:r>
                              <a:rPr lang="en-US" sz="2200" i="1">
                                <a:latin typeface="Cambria Math" panose="02040503050406030204" pitchFamily="18" charset="0"/>
                              </a:rPr>
                              <m:t>2</m:t>
                            </m:r>
                            <m:r>
                              <a:rPr lang="en-US" sz="2200" i="1">
                                <a:latin typeface="Cambria Math" panose="02040503050406030204" pitchFamily="18" charset="0"/>
                                <a:ea typeface="Cambria Math" panose="02040503050406030204" pitchFamily="18" charset="0"/>
                              </a:rPr>
                              <m:t>×10</m:t>
                            </m:r>
                          </m:e>
                        </m:d>
                        <m:r>
                          <a:rPr lang="en-US" sz="2200" i="1">
                            <a:latin typeface="Cambria Math" panose="02040503050406030204" pitchFamily="18" charset="0"/>
                            <a:ea typeface="Cambria Math" panose="02040503050406030204" pitchFamily="18" charset="0"/>
                          </a:rPr>
                          <m:t>+(2×20)</m:t>
                        </m:r>
                      </m:den>
                    </m:f>
                    <m:r>
                      <a:rPr lang="en-US" sz="2200" i="1">
                        <a:latin typeface="Cambria Math" panose="02040503050406030204" pitchFamily="18" charset="0"/>
                      </a:rPr>
                      <m:t>=</m:t>
                    </m:r>
                    <m:f>
                      <m:fPr>
                        <m:ctrlPr>
                          <a:rPr lang="en-US" sz="2200" i="1">
                            <a:latin typeface="Cambria Math" panose="02040503050406030204" pitchFamily="18" charset="0"/>
                          </a:rPr>
                        </m:ctrlPr>
                      </m:fPr>
                      <m:num>
                        <m:r>
                          <a:rPr lang="en-US" sz="2200" i="1">
                            <a:latin typeface="Cambria Math" panose="02040503050406030204" pitchFamily="18" charset="0"/>
                          </a:rPr>
                          <m:t>10</m:t>
                        </m:r>
                      </m:num>
                      <m:den>
                        <m:r>
                          <a:rPr lang="en-US" sz="2200" i="1">
                            <a:latin typeface="Cambria Math" panose="02040503050406030204" pitchFamily="18" charset="0"/>
                          </a:rPr>
                          <m:t>3</m:t>
                        </m:r>
                      </m:den>
                    </m:f>
                    <m:r>
                      <m:rPr>
                        <m:nor/>
                      </m:rPr>
                      <a:rPr lang="en-US" sz="2200" dirty="0"/>
                      <m:t> </m:t>
                    </m:r>
                    <m:r>
                      <m:rPr>
                        <m:nor/>
                      </m:rPr>
                      <a:rPr lang="en-US" sz="2200" dirty="0"/>
                      <m:t>units</m:t>
                    </m:r>
                  </m:oMath>
                </a14:m>
                <a:r>
                  <a:rPr lang="en-US" sz="2000" dirty="0"/>
                  <a:t>.</a:t>
                </a:r>
              </a:p>
              <a:p>
                <a:pPr marL="9525" lvl="1" indent="0" algn="just">
                  <a:spcAft>
                    <a:spcPts val="500"/>
                  </a:spcAft>
                  <a:buNone/>
                </a:pPr>
                <a:endParaRPr lang="en-US" sz="2000" dirty="0"/>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530727"/>
              </a:xfrm>
              <a:blipFill>
                <a:blip r:embed="rId2"/>
                <a:stretch>
                  <a:fillRect l="-850" t="-806" r="-618"/>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628650" y="6356351"/>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42</a:t>
            </a:fld>
            <a:endParaRPr lang="en-US" dirty="0"/>
          </a:p>
        </p:txBody>
      </p:sp>
      <p:sp>
        <p:nvSpPr>
          <p:cNvPr id="3" name="Left Brace 2">
            <a:extLst>
              <a:ext uri="{FF2B5EF4-FFF2-40B4-BE49-F238E27FC236}">
                <a16:creationId xmlns:a16="http://schemas.microsoft.com/office/drawing/2014/main" id="{4B09CB61-1F84-1A4F-B969-7D20916CF924}"/>
              </a:ext>
            </a:extLst>
          </p:cNvPr>
          <p:cNvSpPr/>
          <p:nvPr/>
        </p:nvSpPr>
        <p:spPr>
          <a:xfrm rot="16200000">
            <a:off x="4180899" y="2880872"/>
            <a:ext cx="139700" cy="1130191"/>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AC91092-10FF-0E41-A219-E4A54BC162A8}"/>
                  </a:ext>
                </a:extLst>
              </p:cNvPr>
              <p:cNvSpPr txBox="1"/>
              <p:nvPr/>
            </p:nvSpPr>
            <p:spPr>
              <a:xfrm>
                <a:off x="4087563" y="3463383"/>
                <a:ext cx="32637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oMath>
                  </m:oMathPara>
                </a14:m>
                <a:endParaRPr lang="en-US" sz="1400" dirty="0"/>
              </a:p>
            </p:txBody>
          </p:sp>
        </mc:Choice>
        <mc:Fallback xmlns="">
          <p:sp>
            <p:nvSpPr>
              <p:cNvPr id="6" name="TextBox 5">
                <a:extLst>
                  <a:ext uri="{FF2B5EF4-FFF2-40B4-BE49-F238E27FC236}">
                    <a16:creationId xmlns:a16="http://schemas.microsoft.com/office/drawing/2014/main" id="{1AC91092-10FF-0E41-A219-E4A54BC162A8}"/>
                  </a:ext>
                </a:extLst>
              </p:cNvPr>
              <p:cNvSpPr txBox="1">
                <a:spLocks noRot="1" noChangeAspect="1" noMove="1" noResize="1" noEditPoints="1" noAdjustHandles="1" noChangeArrowheads="1" noChangeShapeType="1" noTextEdit="1"/>
              </p:cNvSpPr>
              <p:nvPr/>
            </p:nvSpPr>
            <p:spPr>
              <a:xfrm>
                <a:off x="4087563" y="3463383"/>
                <a:ext cx="326371" cy="30777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7041892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C2ABA-BF0B-8E41-A314-C2F2C156C52F}"/>
              </a:ext>
            </a:extLst>
          </p:cNvPr>
          <p:cNvSpPr>
            <a:spLocks noGrp="1"/>
          </p:cNvSpPr>
          <p:nvPr>
            <p:ph type="title"/>
          </p:nvPr>
        </p:nvSpPr>
        <p:spPr>
          <a:xfrm>
            <a:off x="0" y="2564988"/>
            <a:ext cx="9144000" cy="1325563"/>
          </a:xfrm>
        </p:spPr>
        <p:txBody>
          <a:bodyPr/>
          <a:lstStyle/>
          <a:p>
            <a:pPr algn="ctr"/>
            <a:r>
              <a:rPr lang="en-US" b="1" dirty="0">
                <a:solidFill>
                  <a:srgbClr val="0070C0"/>
                </a:solidFill>
              </a:rPr>
              <a:t>Revealed Preferences</a:t>
            </a:r>
          </a:p>
        </p:txBody>
      </p:sp>
      <p:sp>
        <p:nvSpPr>
          <p:cNvPr id="5" name="Footer Placeholder 4">
            <a:extLst>
              <a:ext uri="{FF2B5EF4-FFF2-40B4-BE49-F238E27FC236}">
                <a16:creationId xmlns:a16="http://schemas.microsoft.com/office/drawing/2014/main" id="{877EDB44-A407-9A4F-BD15-CFF8EA06D6BB}"/>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5B2F38AE-8E9C-4C41-A5E4-4BD25EE92525}"/>
              </a:ext>
            </a:extLst>
          </p:cNvPr>
          <p:cNvSpPr>
            <a:spLocks noGrp="1"/>
          </p:cNvSpPr>
          <p:nvPr>
            <p:ph type="sldNum" sz="quarter" idx="12"/>
          </p:nvPr>
        </p:nvSpPr>
        <p:spPr/>
        <p:txBody>
          <a:bodyPr/>
          <a:lstStyle/>
          <a:p>
            <a:fld id="{2A17F1C3-D8CF-D841-A262-BC1128EB65E3}" type="slidenum">
              <a:rPr lang="en-US" smtClean="0"/>
              <a:t>43</a:t>
            </a:fld>
            <a:endParaRPr lang="en-US"/>
          </a:p>
        </p:txBody>
      </p:sp>
    </p:spTree>
    <p:extLst>
      <p:ext uri="{BB962C8B-B14F-4D97-AF65-F5344CB8AC3E}">
        <p14:creationId xmlns:p14="http://schemas.microsoft.com/office/powerpoint/2010/main" val="15674294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Revealed Preference</a:t>
            </a:r>
          </a:p>
        </p:txBody>
      </p:sp>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a:spcAft>
                <a:spcPts val="500"/>
              </a:spcAft>
            </a:pPr>
            <a:r>
              <a:rPr lang="en-US" sz="2200" dirty="0"/>
              <a:t>Previously, we have analyzed how to find optimal bundles, assuming we observe consumer’s preferences represented with her utility function.</a:t>
            </a:r>
          </a:p>
          <a:p>
            <a:pPr>
              <a:spcAft>
                <a:spcPts val="500"/>
              </a:spcAft>
            </a:pPr>
            <a:r>
              <a:rPr lang="en-US" sz="2200" i="1" dirty="0"/>
              <a:t>What if we only know which choices she made when facing different combinations of prices and income? </a:t>
            </a:r>
          </a:p>
          <a:p>
            <a:pPr>
              <a:spcAft>
                <a:spcPts val="500"/>
              </a:spcAft>
            </a:pPr>
            <a:r>
              <a:rPr lang="en-US" sz="2200" dirty="0"/>
              <a:t>We still can check if the consumer made optimal choices using the </a:t>
            </a:r>
            <a:r>
              <a:rPr lang="en-US" sz="2200" dirty="0">
                <a:solidFill>
                  <a:srgbClr val="0070C0"/>
                </a:solidFill>
              </a:rPr>
              <a:t>Weak Axiom of Revealed Preferences (WARP).</a:t>
            </a:r>
          </a:p>
        </p:txBody>
      </p:sp>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44</a:t>
            </a:fld>
            <a:endParaRPr lang="en-US" dirty="0"/>
          </a:p>
        </p:txBody>
      </p:sp>
    </p:spTree>
    <p:extLst>
      <p:ext uri="{BB962C8B-B14F-4D97-AF65-F5344CB8AC3E}">
        <p14:creationId xmlns:p14="http://schemas.microsoft.com/office/powerpoint/2010/main" val="17825508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685331" y="0"/>
            <a:ext cx="7773338" cy="1596177"/>
          </a:xfrm>
        </p:spPr>
        <p:txBody>
          <a:bodyPr/>
          <a:lstStyle/>
          <a:p>
            <a:pPr algn="ctr"/>
            <a:r>
              <a:rPr lang="en-US" dirty="0">
                <a:solidFill>
                  <a:srgbClr val="0070C0"/>
                </a:solidFill>
              </a:rPr>
              <a:t>Revealed Preference</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45</a:t>
            </a:fld>
            <a:endParaRPr lang="en-US" dirty="0"/>
          </a:p>
        </p:txBody>
      </p:sp>
      <p:pic>
        <p:nvPicPr>
          <p:cNvPr id="5" name="Picture 4">
            <a:extLst>
              <a:ext uri="{FF2B5EF4-FFF2-40B4-BE49-F238E27FC236}">
                <a16:creationId xmlns:a16="http://schemas.microsoft.com/office/drawing/2014/main" id="{2DEE6A2A-D334-77D6-F777-52974CE35B65}"/>
              </a:ext>
            </a:extLst>
          </p:cNvPr>
          <p:cNvPicPr>
            <a:picLocks noChangeAspect="1"/>
          </p:cNvPicPr>
          <p:nvPr/>
        </p:nvPicPr>
        <p:blipFill>
          <a:blip r:embed="rId2"/>
          <a:stretch>
            <a:fillRect/>
          </a:stretch>
        </p:blipFill>
        <p:spPr>
          <a:xfrm>
            <a:off x="995680" y="1402080"/>
            <a:ext cx="7122160" cy="4996497"/>
          </a:xfrm>
          <a:prstGeom prst="rect">
            <a:avLst/>
          </a:prstGeom>
        </p:spPr>
      </p:pic>
    </p:spTree>
    <p:extLst>
      <p:ext uri="{BB962C8B-B14F-4D97-AF65-F5344CB8AC3E}">
        <p14:creationId xmlns:p14="http://schemas.microsoft.com/office/powerpoint/2010/main" val="36577798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685331" y="1"/>
            <a:ext cx="7773338" cy="833120"/>
          </a:xfrm>
        </p:spPr>
        <p:txBody>
          <a:bodyPr/>
          <a:lstStyle/>
          <a:p>
            <a:pPr algn="ctr"/>
            <a:r>
              <a:rPr lang="en-US" dirty="0">
                <a:solidFill>
                  <a:srgbClr val="0070C0"/>
                </a:solidFill>
              </a:rPr>
              <a:t>Revealed Preference</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46</a:t>
            </a:fld>
            <a:endParaRPr lang="en-US" dirty="0"/>
          </a:p>
        </p:txBody>
      </p:sp>
      <p:pic>
        <p:nvPicPr>
          <p:cNvPr id="5" name="Picture 4">
            <a:extLst>
              <a:ext uri="{FF2B5EF4-FFF2-40B4-BE49-F238E27FC236}">
                <a16:creationId xmlns:a16="http://schemas.microsoft.com/office/drawing/2014/main" id="{4F2D9D7C-7504-AC5A-5475-95F2D5FB76D5}"/>
              </a:ext>
            </a:extLst>
          </p:cNvPr>
          <p:cNvPicPr>
            <a:picLocks noChangeAspect="1"/>
          </p:cNvPicPr>
          <p:nvPr/>
        </p:nvPicPr>
        <p:blipFill>
          <a:blip r:embed="rId2"/>
          <a:stretch>
            <a:fillRect/>
          </a:stretch>
        </p:blipFill>
        <p:spPr>
          <a:xfrm>
            <a:off x="0" y="1432560"/>
            <a:ext cx="9144000" cy="4450716"/>
          </a:xfrm>
          <a:prstGeom prst="rect">
            <a:avLst/>
          </a:prstGeom>
        </p:spPr>
      </p:pic>
    </p:spTree>
    <p:extLst>
      <p:ext uri="{BB962C8B-B14F-4D97-AF65-F5344CB8AC3E}">
        <p14:creationId xmlns:p14="http://schemas.microsoft.com/office/powerpoint/2010/main" val="24581146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Revealed Preference</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a:spcBef>
                    <a:spcPts val="500"/>
                  </a:spcBef>
                  <a:spcAft>
                    <a:spcPts val="500"/>
                  </a:spcAft>
                </a:pPr>
                <a:r>
                  <a:rPr lang="en-US" sz="2200" dirty="0"/>
                  <a:t>Consider:</a:t>
                </a:r>
              </a:p>
              <a:p>
                <a:pPr lvl="1">
                  <a:spcAft>
                    <a:spcPts val="500"/>
                  </a:spcAft>
                </a:pPr>
                <a14:m>
                  <m:oMath xmlns:m="http://schemas.openxmlformats.org/officeDocument/2006/math">
                    <m:r>
                      <a:rPr lang="en-US" sz="2200" b="0" i="1" smtClean="0">
                        <a:latin typeface="Cambria Math" panose="02040503050406030204" pitchFamily="18" charset="0"/>
                      </a:rPr>
                      <m:t>𝐴</m:t>
                    </m:r>
                    <m:r>
                      <a:rPr lang="en-US" sz="2200" b="0" i="1" smtClean="0">
                        <a:latin typeface="Cambria Math" panose="02040503050406030204" pitchFamily="18" charset="0"/>
                      </a:rPr>
                      <m:t>=(</m:t>
                    </m:r>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𝑥</m:t>
                        </m:r>
                      </m:e>
                      <m:sub>
                        <m:r>
                          <a:rPr lang="en-US" sz="2200" b="0" i="1" smtClean="0">
                            <a:latin typeface="Cambria Math" panose="02040503050406030204" pitchFamily="18" charset="0"/>
                          </a:rPr>
                          <m:t>𝐴</m:t>
                        </m:r>
                      </m:sub>
                    </m:sSub>
                    <m:r>
                      <a:rPr lang="en-US" sz="2200" b="0" i="1" smtClean="0">
                        <a:latin typeface="Cambria Math" panose="02040503050406030204" pitchFamily="18" charset="0"/>
                      </a:rPr>
                      <m:t>,</m:t>
                    </m:r>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𝑦</m:t>
                        </m:r>
                      </m:e>
                      <m:sub>
                        <m:r>
                          <a:rPr lang="en-US" sz="2200" b="0" i="1" smtClean="0">
                            <a:latin typeface="Cambria Math" panose="02040503050406030204" pitchFamily="18" charset="0"/>
                          </a:rPr>
                          <m:t>𝐴</m:t>
                        </m:r>
                      </m:sub>
                    </m:sSub>
                    <m:r>
                      <a:rPr lang="en-US" sz="2200" b="0" i="1" smtClean="0">
                        <a:latin typeface="Cambria Math" panose="02040503050406030204" pitchFamily="18" charset="0"/>
                      </a:rPr>
                      <m:t>)</m:t>
                    </m:r>
                  </m:oMath>
                </a14:m>
                <a:r>
                  <a:rPr lang="en-US" sz="2200" dirty="0"/>
                  <a:t> be the optimal bundle when facing </a:t>
                </a:r>
                <a:r>
                  <a:rPr lang="en-US" sz="2200" u="sng" dirty="0"/>
                  <a:t>initial</a:t>
                </a:r>
                <a:r>
                  <a:rPr lang="en-US" sz="2200" dirty="0"/>
                  <a:t> prices and income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oMath>
                </a14:m>
                <a:r>
                  <a:rPr lang="en-US" sz="2200" dirty="0"/>
                  <a:t>,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oMath>
                </a14:m>
                <a:r>
                  <a:rPr lang="en-US" sz="2200" dirty="0"/>
                  <a:t>, </a:t>
                </a:r>
                <a14:m>
                  <m:oMath xmlns:m="http://schemas.openxmlformats.org/officeDocument/2006/math">
                    <m:r>
                      <a:rPr lang="en-US" sz="2200" b="0" i="1" smtClean="0">
                        <a:latin typeface="Cambria Math" panose="02040503050406030204" pitchFamily="18" charset="0"/>
                      </a:rPr>
                      <m:t>𝐼</m:t>
                    </m:r>
                  </m:oMath>
                </a14:m>
                <a:r>
                  <a:rPr lang="en-US" sz="2200" dirty="0"/>
                  <a:t>).</a:t>
                </a:r>
              </a:p>
              <a:p>
                <a:pPr lvl="1">
                  <a:spcAft>
                    <a:spcPts val="500"/>
                  </a:spcAft>
                </a:pPr>
                <a14:m>
                  <m:oMath xmlns:m="http://schemas.openxmlformats.org/officeDocument/2006/math">
                    <m:r>
                      <a:rPr lang="en-US" sz="2200" b="0" i="1" smtClean="0">
                        <a:latin typeface="Cambria Math" panose="02040503050406030204" pitchFamily="18" charset="0"/>
                      </a:rPr>
                      <m:t>𝐵</m:t>
                    </m:r>
                    <m:r>
                      <a:rPr lang="en-US" sz="2200" i="1">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𝑥</m:t>
                        </m:r>
                      </m:e>
                      <m:sub>
                        <m:r>
                          <a:rPr lang="en-US" sz="2200" b="0" i="1" smtClean="0">
                            <a:latin typeface="Cambria Math" panose="02040503050406030204" pitchFamily="18" charset="0"/>
                          </a:rPr>
                          <m:t>𝐵</m:t>
                        </m:r>
                      </m:sub>
                    </m:sSub>
                    <m:r>
                      <a:rPr lang="en-US" sz="2200" i="1">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𝑦</m:t>
                        </m:r>
                      </m:e>
                      <m:sub>
                        <m:r>
                          <a:rPr lang="en-US" sz="2200" b="0" i="1" smtClean="0">
                            <a:latin typeface="Cambria Math" panose="02040503050406030204" pitchFamily="18" charset="0"/>
                          </a:rPr>
                          <m:t>𝐵</m:t>
                        </m:r>
                      </m:sub>
                    </m:sSub>
                    <m:r>
                      <a:rPr lang="en-US" sz="2200" i="1">
                        <a:latin typeface="Cambria Math" panose="02040503050406030204" pitchFamily="18" charset="0"/>
                      </a:rPr>
                      <m:t>)</m:t>
                    </m:r>
                  </m:oMath>
                </a14:m>
                <a:r>
                  <a:rPr lang="en-US" sz="2200" dirty="0"/>
                  <a:t> be the optimal bundle when facing </a:t>
                </a:r>
                <a:r>
                  <a:rPr lang="en-US" sz="2200" u="sng" dirty="0"/>
                  <a:t>final</a:t>
                </a:r>
                <a:r>
                  <a:rPr lang="en-US" sz="2200" dirty="0"/>
                  <a:t> prices and income (</a:t>
                </a:r>
                <a14:m>
                  <m:oMath xmlns:m="http://schemas.openxmlformats.org/officeDocument/2006/math">
                    <m:sSubSup>
                      <m:sSubSupPr>
                        <m:ctrlPr>
                          <a:rPr lang="en-US" sz="2200" i="1" smtClean="0">
                            <a:latin typeface="Cambria Math" panose="02040503050406030204" pitchFamily="18" charset="0"/>
                          </a:rPr>
                        </m:ctrlPr>
                      </m:sSubSup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up>
                        <m:r>
                          <a:rPr lang="en-US" sz="2200" b="0" i="1" smtClean="0">
                            <a:latin typeface="Cambria Math" panose="02040503050406030204" pitchFamily="18" charset="0"/>
                          </a:rPr>
                          <m:t>′</m:t>
                        </m:r>
                      </m:sup>
                    </m:sSubSup>
                  </m:oMath>
                </a14:m>
                <a:r>
                  <a:rPr lang="en-US" sz="2200" dirty="0"/>
                  <a:t>, </a:t>
                </a:r>
                <a14:m>
                  <m:oMath xmlns:m="http://schemas.openxmlformats.org/officeDocument/2006/math">
                    <m:sSubSup>
                      <m:sSubSupPr>
                        <m:ctrlPr>
                          <a:rPr lang="en-US" sz="2200" i="1" smtClean="0">
                            <a:latin typeface="Cambria Math" panose="02040503050406030204" pitchFamily="18" charset="0"/>
                          </a:rPr>
                        </m:ctrlPr>
                      </m:sSubSup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up>
                        <m:r>
                          <a:rPr lang="en-US" sz="2200" b="0" i="1" smtClean="0">
                            <a:latin typeface="Cambria Math" panose="02040503050406030204" pitchFamily="18" charset="0"/>
                          </a:rPr>
                          <m:t>′</m:t>
                        </m:r>
                      </m:sup>
                    </m:sSubSup>
                  </m:oMath>
                </a14:m>
                <a:r>
                  <a:rPr lang="en-US" sz="2200" dirty="0"/>
                  <a:t>, </a:t>
                </a:r>
                <a14:m>
                  <m:oMath xmlns:m="http://schemas.openxmlformats.org/officeDocument/2006/math">
                    <m:sSup>
                      <m:sSupPr>
                        <m:ctrlPr>
                          <a:rPr lang="en-US" sz="2200" i="1" smtClean="0">
                            <a:latin typeface="Cambria Math" panose="02040503050406030204" pitchFamily="18" charset="0"/>
                          </a:rPr>
                        </m:ctrlPr>
                      </m:sSupPr>
                      <m:e>
                        <m:r>
                          <a:rPr lang="en-US" sz="2200" b="0" i="1" smtClean="0">
                            <a:latin typeface="Cambria Math" panose="02040503050406030204" pitchFamily="18" charset="0"/>
                          </a:rPr>
                          <m:t>𝐼</m:t>
                        </m:r>
                      </m:e>
                      <m:sup>
                        <m:r>
                          <a:rPr lang="en-US" sz="2200" b="0" i="1" smtClean="0">
                            <a:latin typeface="Cambria Math" panose="02040503050406030204" pitchFamily="18" charset="0"/>
                          </a:rPr>
                          <m:t>′</m:t>
                        </m:r>
                      </m:sup>
                    </m:sSup>
                  </m:oMath>
                </a14:m>
                <a:r>
                  <a:rPr lang="en-US" sz="2200" dirty="0"/>
                  <a:t>).</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530727"/>
              </a:xfrm>
              <a:blipFill>
                <a:blip r:embed="rId2"/>
                <a:stretch>
                  <a:fillRect l="-805" t="-1681"/>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47</a:t>
            </a:fld>
            <a:endParaRPr lang="en-US" dirty="0"/>
          </a:p>
        </p:txBody>
      </p:sp>
    </p:spTree>
    <p:extLst>
      <p:ext uri="{BB962C8B-B14F-4D97-AF65-F5344CB8AC3E}">
        <p14:creationId xmlns:p14="http://schemas.microsoft.com/office/powerpoint/2010/main" val="7704219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Revealed Preference</a:t>
            </a:r>
          </a:p>
        </p:txBody>
      </p:sp>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48</a:t>
            </a:fld>
            <a:endParaRPr lang="en-US" dirty="0"/>
          </a:p>
        </p:txBody>
      </p:sp>
      <p:pic>
        <p:nvPicPr>
          <p:cNvPr id="8" name="Picture 7">
            <a:extLst>
              <a:ext uri="{FF2B5EF4-FFF2-40B4-BE49-F238E27FC236}">
                <a16:creationId xmlns:a16="http://schemas.microsoft.com/office/drawing/2014/main" id="{A2BFE590-929B-DEC1-681B-9FFBA37DF6FA}"/>
              </a:ext>
            </a:extLst>
          </p:cNvPr>
          <p:cNvPicPr>
            <a:picLocks noChangeAspect="1"/>
          </p:cNvPicPr>
          <p:nvPr/>
        </p:nvPicPr>
        <p:blipFill>
          <a:blip r:embed="rId2"/>
          <a:stretch>
            <a:fillRect/>
          </a:stretch>
        </p:blipFill>
        <p:spPr>
          <a:xfrm>
            <a:off x="534670" y="2214695"/>
            <a:ext cx="2727144" cy="2683510"/>
          </a:xfrm>
          <a:prstGeom prst="rect">
            <a:avLst/>
          </a:prstGeom>
        </p:spPr>
      </p:pic>
      <p:pic>
        <p:nvPicPr>
          <p:cNvPr id="9" name="Picture 8">
            <a:extLst>
              <a:ext uri="{FF2B5EF4-FFF2-40B4-BE49-F238E27FC236}">
                <a16:creationId xmlns:a16="http://schemas.microsoft.com/office/drawing/2014/main" id="{23344F6A-17F3-0C31-C7E6-534A74833477}"/>
              </a:ext>
            </a:extLst>
          </p:cNvPr>
          <p:cNvPicPr>
            <a:picLocks noChangeAspect="1"/>
          </p:cNvPicPr>
          <p:nvPr/>
        </p:nvPicPr>
        <p:blipFill>
          <a:blip r:embed="rId3"/>
          <a:stretch>
            <a:fillRect/>
          </a:stretch>
        </p:blipFill>
        <p:spPr>
          <a:xfrm>
            <a:off x="5689996" y="2057559"/>
            <a:ext cx="3134360" cy="3134360"/>
          </a:xfrm>
          <a:prstGeom prst="rect">
            <a:avLst/>
          </a:prstGeom>
        </p:spPr>
      </p:pic>
      <p:pic>
        <p:nvPicPr>
          <p:cNvPr id="10" name="Picture 9">
            <a:extLst>
              <a:ext uri="{FF2B5EF4-FFF2-40B4-BE49-F238E27FC236}">
                <a16:creationId xmlns:a16="http://schemas.microsoft.com/office/drawing/2014/main" id="{D8E77A8B-D545-5F15-52EF-DFC632D5130D}"/>
              </a:ext>
            </a:extLst>
          </p:cNvPr>
          <p:cNvPicPr>
            <a:picLocks noChangeAspect="1"/>
          </p:cNvPicPr>
          <p:nvPr/>
        </p:nvPicPr>
        <p:blipFill>
          <a:blip r:embed="rId4"/>
          <a:stretch>
            <a:fillRect/>
          </a:stretch>
        </p:blipFill>
        <p:spPr>
          <a:xfrm>
            <a:off x="3546871" y="2357437"/>
            <a:ext cx="2143125" cy="2143125"/>
          </a:xfrm>
          <a:prstGeom prst="rect">
            <a:avLst/>
          </a:prstGeom>
        </p:spPr>
      </p:pic>
      <p:pic>
        <p:nvPicPr>
          <p:cNvPr id="15" name="Picture 14">
            <a:extLst>
              <a:ext uri="{FF2B5EF4-FFF2-40B4-BE49-F238E27FC236}">
                <a16:creationId xmlns:a16="http://schemas.microsoft.com/office/drawing/2014/main" id="{37711CE1-049F-949B-0060-CFE8D8809D8C}"/>
              </a:ext>
            </a:extLst>
          </p:cNvPr>
          <p:cNvPicPr>
            <a:picLocks noChangeAspect="1"/>
          </p:cNvPicPr>
          <p:nvPr/>
        </p:nvPicPr>
        <p:blipFill>
          <a:blip r:embed="rId5"/>
          <a:stretch>
            <a:fillRect/>
          </a:stretch>
        </p:blipFill>
        <p:spPr>
          <a:xfrm>
            <a:off x="889266" y="5083550"/>
            <a:ext cx="2017951" cy="506012"/>
          </a:xfrm>
          <a:prstGeom prst="rect">
            <a:avLst/>
          </a:prstGeom>
        </p:spPr>
      </p:pic>
      <p:pic>
        <p:nvPicPr>
          <p:cNvPr id="17" name="Picture 16">
            <a:extLst>
              <a:ext uri="{FF2B5EF4-FFF2-40B4-BE49-F238E27FC236}">
                <a16:creationId xmlns:a16="http://schemas.microsoft.com/office/drawing/2014/main" id="{868744B3-F471-3FC8-FBB0-4BE1F1A15A0A}"/>
              </a:ext>
            </a:extLst>
          </p:cNvPr>
          <p:cNvPicPr>
            <a:picLocks noChangeAspect="1"/>
          </p:cNvPicPr>
          <p:nvPr/>
        </p:nvPicPr>
        <p:blipFill>
          <a:blip r:embed="rId6"/>
          <a:stretch>
            <a:fillRect/>
          </a:stretch>
        </p:blipFill>
        <p:spPr>
          <a:xfrm>
            <a:off x="6099269" y="5284591"/>
            <a:ext cx="2072820" cy="506012"/>
          </a:xfrm>
          <a:prstGeom prst="rect">
            <a:avLst/>
          </a:prstGeom>
        </p:spPr>
      </p:pic>
    </p:spTree>
    <p:extLst>
      <p:ext uri="{BB962C8B-B14F-4D97-AF65-F5344CB8AC3E}">
        <p14:creationId xmlns:p14="http://schemas.microsoft.com/office/powerpoint/2010/main" val="3206308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9"/>
                                        </p:tgtEl>
                                      </p:cBhvr>
                                    </p:animEffect>
                                    <p:anim calcmode="lin" valueType="num">
                                      <p:cBhvr>
                                        <p:cTn id="7" dur="1000"/>
                                        <p:tgtEl>
                                          <p:spTgt spid="9"/>
                                        </p:tgtEl>
                                        <p:attrNameLst>
                                          <p:attrName>ppt_x</p:attrName>
                                        </p:attrNameLst>
                                      </p:cBhvr>
                                      <p:tavLst>
                                        <p:tav tm="0">
                                          <p:val>
                                            <p:strVal val="ppt_x"/>
                                          </p:val>
                                        </p:tav>
                                        <p:tav tm="100000">
                                          <p:val>
                                            <p:strVal val="ppt_x"/>
                                          </p:val>
                                        </p:tav>
                                      </p:tavLst>
                                    </p:anim>
                                    <p:anim calcmode="lin" valueType="num">
                                      <p:cBhvr>
                                        <p:cTn id="8" dur="1000"/>
                                        <p:tgtEl>
                                          <p:spTgt spid="9"/>
                                        </p:tgtEl>
                                        <p:attrNameLst>
                                          <p:attrName>ppt_y</p:attrName>
                                        </p:attrNameLst>
                                      </p:cBhvr>
                                      <p:tavLst>
                                        <p:tav tm="0">
                                          <p:val>
                                            <p:strVal val="ppt_y"/>
                                          </p:val>
                                        </p:tav>
                                        <p:tav tm="100000">
                                          <p:val>
                                            <p:strVal val="ppt_y+.1"/>
                                          </p:val>
                                        </p:tav>
                                      </p:tavLst>
                                    </p:anim>
                                    <p:set>
                                      <p:cBhvr>
                                        <p:cTn id="9" dur="1" fill="hold">
                                          <p:stCondLst>
                                            <p:cond delay="999"/>
                                          </p:stCondLst>
                                        </p:cTn>
                                        <p:tgtEl>
                                          <p:spTgt spid="9"/>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26" presetClass="exit" presetSubtype="0" fill="hold" nodeType="clickEffect">
                                  <p:stCondLst>
                                    <p:cond delay="0"/>
                                  </p:stCondLst>
                                  <p:childTnLst>
                                    <p:animEffect transition="out" filter="wipe(down)">
                                      <p:cBhvr>
                                        <p:cTn id="13" dur="180" accel="50000">
                                          <p:stCondLst>
                                            <p:cond delay="1820"/>
                                          </p:stCondLst>
                                        </p:cTn>
                                        <p:tgtEl>
                                          <p:spTgt spid="17"/>
                                        </p:tgtEl>
                                      </p:cBhvr>
                                    </p:animEffect>
                                    <p:anim calcmode="lin" valueType="num">
                                      <p:cBhvr>
                                        <p:cTn id="14" dur="1822" tmFilter="0,0; 0.14,0.31; 0.43,0.73; 0.71,0.91; 1.0,1.0">
                                          <p:stCondLst>
                                            <p:cond delay="0"/>
                                          </p:stCondLst>
                                        </p:cTn>
                                        <p:tgtEl>
                                          <p:spTgt spid="17"/>
                                        </p:tgtEl>
                                        <p:attrNameLst>
                                          <p:attrName>ppt_x</p:attrName>
                                        </p:attrNameLst>
                                      </p:cBhvr>
                                      <p:tavLst>
                                        <p:tav tm="0">
                                          <p:val>
                                            <p:strVal val="ppt_x"/>
                                          </p:val>
                                        </p:tav>
                                        <p:tav tm="100000">
                                          <p:val>
                                            <p:strVal val="#ppt_x+0.25"/>
                                          </p:val>
                                        </p:tav>
                                      </p:tavLst>
                                    </p:anim>
                                    <p:anim calcmode="lin" valueType="num">
                                      <p:cBhvr>
                                        <p:cTn id="15" dur="178">
                                          <p:stCondLst>
                                            <p:cond delay="1822"/>
                                          </p:stCondLst>
                                        </p:cTn>
                                        <p:tgtEl>
                                          <p:spTgt spid="17"/>
                                        </p:tgtEl>
                                        <p:attrNameLst>
                                          <p:attrName>ppt_x</p:attrName>
                                        </p:attrNameLst>
                                      </p:cBhvr>
                                      <p:tavLst>
                                        <p:tav tm="0">
                                          <p:val>
                                            <p:strVal val="ppt_x"/>
                                          </p:val>
                                        </p:tav>
                                        <p:tav tm="100000">
                                          <p:val>
                                            <p:strVal val="ppt_x"/>
                                          </p:val>
                                        </p:tav>
                                      </p:tavLst>
                                    </p:anim>
                                    <p:anim calcmode="lin" valueType="num">
                                      <p:cBhvr>
                                        <p:cTn id="16" dur="664" tmFilter="0.0,0.0;0.25,0.07;0.50,0.2;0.75,0.467;1.0,1.0">
                                          <p:stCondLst>
                                            <p:cond delay="0"/>
                                          </p:stCondLst>
                                        </p:cTn>
                                        <p:tgtEl>
                                          <p:spTgt spid="17"/>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7" dur="664" tmFilter="0, 0; 0.125,0.2665; 0.25,0.4; 0.375,0.465; 0.5,0.5;  0.625,0.535; 0.75,0.6; 0.875,0.7335; 1,1">
                                          <p:stCondLst>
                                            <p:cond delay="664"/>
                                          </p:stCondLst>
                                        </p:cTn>
                                        <p:tgtEl>
                                          <p:spTgt spid="17"/>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8" dur="332" tmFilter="0, 0; 0.125,0.2665; 0.25,0.4; 0.375,0.465; 0.5,0.5;  0.625,0.535; 0.75,0.6; 0.875,0.7335; 1,1">
                                          <p:stCondLst>
                                            <p:cond delay="1324"/>
                                          </p:stCondLst>
                                        </p:cTn>
                                        <p:tgtEl>
                                          <p:spTgt spid="17"/>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9" dur="164" tmFilter="0, 0; 0.125,0.2665; 0.25,0.4; 0.375,0.465; 0.5,0.5;  0.625,0.535; 0.75,0.6; 0.875,0.7335; 1,1">
                                          <p:stCondLst>
                                            <p:cond delay="1656"/>
                                          </p:stCondLst>
                                        </p:cTn>
                                        <p:tgtEl>
                                          <p:spTgt spid="17"/>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20" dur="180" accel="50000">
                                          <p:stCondLst>
                                            <p:cond delay="1820"/>
                                          </p:stCondLst>
                                        </p:cTn>
                                        <p:tgtEl>
                                          <p:spTgt spid="17"/>
                                        </p:tgtEl>
                                        <p:attrNameLst>
                                          <p:attrName>ppt_y</p:attrName>
                                        </p:attrNameLst>
                                      </p:cBhvr>
                                      <p:tavLst>
                                        <p:tav tm="0">
                                          <p:val>
                                            <p:strVal val="ppt_y"/>
                                          </p:val>
                                        </p:tav>
                                        <p:tav tm="100000">
                                          <p:val>
                                            <p:strVal val="ppt_y+ppt_h"/>
                                          </p:val>
                                        </p:tav>
                                      </p:tavLst>
                                    </p:anim>
                                    <p:animScale>
                                      <p:cBhvr>
                                        <p:cTn id="21" dur="26">
                                          <p:stCondLst>
                                            <p:cond delay="620"/>
                                          </p:stCondLst>
                                        </p:cTn>
                                        <p:tgtEl>
                                          <p:spTgt spid="17"/>
                                        </p:tgtEl>
                                      </p:cBhvr>
                                      <p:to x="100000" y="60000"/>
                                    </p:animScale>
                                    <p:animScale>
                                      <p:cBhvr>
                                        <p:cTn id="22" dur="166" decel="50000">
                                          <p:stCondLst>
                                            <p:cond delay="646"/>
                                          </p:stCondLst>
                                        </p:cTn>
                                        <p:tgtEl>
                                          <p:spTgt spid="17"/>
                                        </p:tgtEl>
                                      </p:cBhvr>
                                      <p:to x="100000" y="100000"/>
                                    </p:animScale>
                                    <p:animScale>
                                      <p:cBhvr>
                                        <p:cTn id="23" dur="26">
                                          <p:stCondLst>
                                            <p:cond delay="1312"/>
                                          </p:stCondLst>
                                        </p:cTn>
                                        <p:tgtEl>
                                          <p:spTgt spid="17"/>
                                        </p:tgtEl>
                                      </p:cBhvr>
                                      <p:to x="100000" y="80000"/>
                                    </p:animScale>
                                    <p:animScale>
                                      <p:cBhvr>
                                        <p:cTn id="24" dur="166" decel="50000">
                                          <p:stCondLst>
                                            <p:cond delay="1338"/>
                                          </p:stCondLst>
                                        </p:cTn>
                                        <p:tgtEl>
                                          <p:spTgt spid="17"/>
                                        </p:tgtEl>
                                      </p:cBhvr>
                                      <p:to x="100000" y="100000"/>
                                    </p:animScale>
                                    <p:animScale>
                                      <p:cBhvr>
                                        <p:cTn id="25" dur="26">
                                          <p:stCondLst>
                                            <p:cond delay="1642"/>
                                          </p:stCondLst>
                                        </p:cTn>
                                        <p:tgtEl>
                                          <p:spTgt spid="17"/>
                                        </p:tgtEl>
                                      </p:cBhvr>
                                      <p:to x="100000" y="90000"/>
                                    </p:animScale>
                                    <p:animScale>
                                      <p:cBhvr>
                                        <p:cTn id="26" dur="166" decel="50000">
                                          <p:stCondLst>
                                            <p:cond delay="1668"/>
                                          </p:stCondLst>
                                        </p:cTn>
                                        <p:tgtEl>
                                          <p:spTgt spid="17"/>
                                        </p:tgtEl>
                                      </p:cBhvr>
                                      <p:to x="100000" y="100000"/>
                                    </p:animScale>
                                    <p:animScale>
                                      <p:cBhvr>
                                        <p:cTn id="27" dur="26">
                                          <p:stCondLst>
                                            <p:cond delay="1808"/>
                                          </p:stCondLst>
                                        </p:cTn>
                                        <p:tgtEl>
                                          <p:spTgt spid="17"/>
                                        </p:tgtEl>
                                      </p:cBhvr>
                                      <p:to x="100000" y="95000"/>
                                    </p:animScale>
                                    <p:animScale>
                                      <p:cBhvr>
                                        <p:cTn id="28" dur="166" decel="50000">
                                          <p:stCondLst>
                                            <p:cond delay="1834"/>
                                          </p:stCondLst>
                                        </p:cTn>
                                        <p:tgtEl>
                                          <p:spTgt spid="17"/>
                                        </p:tgtEl>
                                      </p:cBhvr>
                                      <p:to x="100000" y="100000"/>
                                    </p:animScale>
                                    <p:set>
                                      <p:cBhvr>
                                        <p:cTn id="29" dur="1" fill="hold">
                                          <p:stCondLst>
                                            <p:cond delay="19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Revealed Preference</a:t>
            </a:r>
          </a:p>
        </p:txBody>
      </p:sp>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49</a:t>
            </a:fld>
            <a:endParaRPr lang="en-US" dirty="0"/>
          </a:p>
        </p:txBody>
      </p:sp>
      <p:pic>
        <p:nvPicPr>
          <p:cNvPr id="8" name="Picture 7">
            <a:extLst>
              <a:ext uri="{FF2B5EF4-FFF2-40B4-BE49-F238E27FC236}">
                <a16:creationId xmlns:a16="http://schemas.microsoft.com/office/drawing/2014/main" id="{A2BFE590-929B-DEC1-681B-9FFBA37DF6FA}"/>
              </a:ext>
            </a:extLst>
          </p:cNvPr>
          <p:cNvPicPr>
            <a:picLocks noChangeAspect="1"/>
          </p:cNvPicPr>
          <p:nvPr/>
        </p:nvPicPr>
        <p:blipFill>
          <a:blip r:embed="rId2"/>
          <a:stretch>
            <a:fillRect/>
          </a:stretch>
        </p:blipFill>
        <p:spPr>
          <a:xfrm>
            <a:off x="534670" y="2214695"/>
            <a:ext cx="2727144" cy="2683510"/>
          </a:xfrm>
          <a:prstGeom prst="rect">
            <a:avLst/>
          </a:prstGeom>
        </p:spPr>
      </p:pic>
      <p:pic>
        <p:nvPicPr>
          <p:cNvPr id="9" name="Picture 8">
            <a:extLst>
              <a:ext uri="{FF2B5EF4-FFF2-40B4-BE49-F238E27FC236}">
                <a16:creationId xmlns:a16="http://schemas.microsoft.com/office/drawing/2014/main" id="{23344F6A-17F3-0C31-C7E6-534A74833477}"/>
              </a:ext>
            </a:extLst>
          </p:cNvPr>
          <p:cNvPicPr>
            <a:picLocks noChangeAspect="1"/>
          </p:cNvPicPr>
          <p:nvPr/>
        </p:nvPicPr>
        <p:blipFill>
          <a:blip r:embed="rId3"/>
          <a:stretch>
            <a:fillRect/>
          </a:stretch>
        </p:blipFill>
        <p:spPr>
          <a:xfrm>
            <a:off x="5689996" y="2057559"/>
            <a:ext cx="3134360" cy="3134360"/>
          </a:xfrm>
          <a:prstGeom prst="rect">
            <a:avLst/>
          </a:prstGeom>
        </p:spPr>
      </p:pic>
      <p:pic>
        <p:nvPicPr>
          <p:cNvPr id="3" name="Picture 2">
            <a:extLst>
              <a:ext uri="{FF2B5EF4-FFF2-40B4-BE49-F238E27FC236}">
                <a16:creationId xmlns:a16="http://schemas.microsoft.com/office/drawing/2014/main" id="{0D9FF3D6-B372-D186-4DBA-D6FD4359BB73}"/>
              </a:ext>
            </a:extLst>
          </p:cNvPr>
          <p:cNvPicPr>
            <a:picLocks noChangeAspect="1"/>
          </p:cNvPicPr>
          <p:nvPr/>
        </p:nvPicPr>
        <p:blipFill>
          <a:blip r:embed="rId4"/>
          <a:stretch>
            <a:fillRect/>
          </a:stretch>
        </p:blipFill>
        <p:spPr>
          <a:xfrm>
            <a:off x="3454005" y="2631744"/>
            <a:ext cx="2143125" cy="2143125"/>
          </a:xfrm>
          <a:prstGeom prst="rect">
            <a:avLst/>
          </a:prstGeom>
        </p:spPr>
      </p:pic>
      <p:pic>
        <p:nvPicPr>
          <p:cNvPr id="6" name="Picture 5">
            <a:extLst>
              <a:ext uri="{FF2B5EF4-FFF2-40B4-BE49-F238E27FC236}">
                <a16:creationId xmlns:a16="http://schemas.microsoft.com/office/drawing/2014/main" id="{36A36006-FC1B-572F-475D-9414DBFECC5C}"/>
              </a:ext>
            </a:extLst>
          </p:cNvPr>
          <p:cNvPicPr>
            <a:picLocks noChangeAspect="1"/>
          </p:cNvPicPr>
          <p:nvPr/>
        </p:nvPicPr>
        <p:blipFill>
          <a:blip r:embed="rId5"/>
          <a:stretch>
            <a:fillRect/>
          </a:stretch>
        </p:blipFill>
        <p:spPr>
          <a:xfrm>
            <a:off x="390944" y="5012777"/>
            <a:ext cx="3014596" cy="755926"/>
          </a:xfrm>
          <a:prstGeom prst="rect">
            <a:avLst/>
          </a:prstGeom>
        </p:spPr>
      </p:pic>
      <p:pic>
        <p:nvPicPr>
          <p:cNvPr id="7" name="Picture 6">
            <a:extLst>
              <a:ext uri="{FF2B5EF4-FFF2-40B4-BE49-F238E27FC236}">
                <a16:creationId xmlns:a16="http://schemas.microsoft.com/office/drawing/2014/main" id="{448ED600-3C2E-61E1-C0A3-C7672EEF6630}"/>
              </a:ext>
            </a:extLst>
          </p:cNvPr>
          <p:cNvPicPr>
            <a:picLocks noChangeAspect="1"/>
          </p:cNvPicPr>
          <p:nvPr/>
        </p:nvPicPr>
        <p:blipFill>
          <a:blip r:embed="rId6"/>
          <a:stretch>
            <a:fillRect/>
          </a:stretch>
        </p:blipFill>
        <p:spPr>
          <a:xfrm>
            <a:off x="5719645" y="5284590"/>
            <a:ext cx="2739024" cy="668644"/>
          </a:xfrm>
          <a:prstGeom prst="rect">
            <a:avLst/>
          </a:prstGeom>
        </p:spPr>
      </p:pic>
    </p:spTree>
    <p:extLst>
      <p:ext uri="{BB962C8B-B14F-4D97-AF65-F5344CB8AC3E}">
        <p14:creationId xmlns:p14="http://schemas.microsoft.com/office/powerpoint/2010/main" val="2159758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nodeType="clickEffect">
                                  <p:stCondLst>
                                    <p:cond delay="0"/>
                                  </p:stCondLst>
                                  <p:childTnLst>
                                    <p:animEffect transition="out" filter="wheel(1)">
                                      <p:cBhvr>
                                        <p:cTn id="6" dur="2000"/>
                                        <p:tgtEl>
                                          <p:spTgt spid="8"/>
                                        </p:tgtEl>
                                      </p:cBhvr>
                                    </p:animEffect>
                                    <p:set>
                                      <p:cBhvr>
                                        <p:cTn id="7" dur="1" fill="hold">
                                          <p:stCondLst>
                                            <p:cond delay="19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4" presetClass="exit" presetSubtype="10" fill="hold" nodeType="clickEffect">
                                  <p:stCondLst>
                                    <p:cond delay="0"/>
                                  </p:stCondLst>
                                  <p:childTnLst>
                                    <p:animEffect transition="out" filter="randombar(horizontal)">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Revealed Preference</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a:spcAft>
                    <a:spcPts val="500"/>
                  </a:spcAft>
                </a:pPr>
                <a:r>
                  <a:rPr lang="en-US" sz="2200" dirty="0">
                    <a:solidFill>
                      <a:srgbClr val="0070C0"/>
                    </a:solidFill>
                  </a:rPr>
                  <a:t>Weak Axiom of Revealed Preference (WARP).</a:t>
                </a:r>
                <a:r>
                  <a:rPr lang="en-US" sz="2200" dirty="0"/>
                  <a:t> If optimal consumption bundles </a:t>
                </a:r>
                <a14:m>
                  <m:oMath xmlns:m="http://schemas.openxmlformats.org/officeDocument/2006/math">
                    <m:r>
                      <a:rPr lang="en-US" sz="2200" i="1" dirty="0" smtClean="0">
                        <a:latin typeface="Cambria Math" panose="02040503050406030204" pitchFamily="18" charset="0"/>
                      </a:rPr>
                      <m:t>𝐴</m:t>
                    </m:r>
                  </m:oMath>
                </a14:m>
                <a:r>
                  <a:rPr lang="en-US" sz="2200" dirty="0"/>
                  <a:t> and </a:t>
                </a:r>
                <a14:m>
                  <m:oMath xmlns:m="http://schemas.openxmlformats.org/officeDocument/2006/math">
                    <m:r>
                      <a:rPr lang="en-US" sz="2200" i="1" dirty="0" smtClean="0">
                        <a:latin typeface="Cambria Math" panose="02040503050406030204" pitchFamily="18" charset="0"/>
                      </a:rPr>
                      <m:t>𝐵</m:t>
                    </m:r>
                  </m:oMath>
                </a14:m>
                <a:r>
                  <a:rPr lang="en-US" sz="2200" dirty="0"/>
                  <a:t> are both affordable under initial prices and income </a:t>
                </a:r>
                <a:r>
                  <a:rPr lang="en-US" sz="2400" dirty="0"/>
                  <a:t>(</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𝑝</m:t>
                        </m:r>
                      </m:e>
                      <m:sub>
                        <m:r>
                          <a:rPr lang="en-US" sz="2400" i="1">
                            <a:latin typeface="Cambria Math" panose="02040503050406030204" pitchFamily="18" charset="0"/>
                          </a:rPr>
                          <m:t>𝑥</m:t>
                        </m:r>
                      </m:sub>
                    </m:sSub>
                  </m:oMath>
                </a14:m>
                <a:r>
                  <a:rPr lang="en-US" sz="2400" dirty="0"/>
                  <a:t>,</a:t>
                </a:r>
                <a14:m>
                  <m:oMath xmlns:m="http://schemas.openxmlformats.org/officeDocument/2006/math">
                    <m:r>
                      <a:rPr lang="en-US" sz="2400" b="0" i="0" smtClean="0">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𝑝</m:t>
                        </m:r>
                      </m:e>
                      <m:sub>
                        <m:r>
                          <a:rPr lang="en-US" sz="2400" i="1">
                            <a:latin typeface="Cambria Math" panose="02040503050406030204" pitchFamily="18" charset="0"/>
                          </a:rPr>
                          <m:t>𝑦</m:t>
                        </m:r>
                      </m:sub>
                    </m:sSub>
                  </m:oMath>
                </a14:m>
                <a:r>
                  <a:rPr lang="en-US" sz="2400" dirty="0"/>
                  <a:t>,</a:t>
                </a:r>
                <a14:m>
                  <m:oMath xmlns:m="http://schemas.openxmlformats.org/officeDocument/2006/math">
                    <m:r>
                      <a:rPr lang="en-US" sz="2400" i="1">
                        <a:latin typeface="Cambria Math" panose="02040503050406030204" pitchFamily="18" charset="0"/>
                      </a:rPr>
                      <m:t>𝐼</m:t>
                    </m:r>
                  </m:oMath>
                </a14:m>
                <a:r>
                  <a:rPr lang="en-US" sz="2400" dirty="0"/>
                  <a:t>)</a:t>
                </a:r>
                <a:r>
                  <a:rPr lang="en-US" sz="2200" dirty="0"/>
                  <a:t>, then bundle </a:t>
                </a:r>
                <a14:m>
                  <m:oMath xmlns:m="http://schemas.openxmlformats.org/officeDocument/2006/math">
                    <m:r>
                      <a:rPr lang="en-US" sz="2200" i="1" dirty="0" smtClean="0">
                        <a:latin typeface="Cambria Math" panose="02040503050406030204" pitchFamily="18" charset="0"/>
                      </a:rPr>
                      <m:t>𝐴</m:t>
                    </m:r>
                  </m:oMath>
                </a14:m>
                <a:r>
                  <a:rPr lang="en-US" sz="2200" dirty="0"/>
                  <a:t> cannot be affordable under final prices and income </a:t>
                </a:r>
                <a:r>
                  <a:rPr lang="en-US" sz="2400" dirty="0"/>
                  <a:t>(</a:t>
                </a:r>
                <a14:m>
                  <m:oMath xmlns:m="http://schemas.openxmlformats.org/officeDocument/2006/math">
                    <m:sSubSup>
                      <m:sSubSupPr>
                        <m:ctrlPr>
                          <a:rPr lang="en-US" sz="2400" i="1">
                            <a:latin typeface="Cambria Math" panose="02040503050406030204" pitchFamily="18" charset="0"/>
                          </a:rPr>
                        </m:ctrlPr>
                      </m:sSubSupPr>
                      <m:e>
                        <m:r>
                          <a:rPr lang="en-US" sz="2400" i="1">
                            <a:latin typeface="Cambria Math" panose="02040503050406030204" pitchFamily="18" charset="0"/>
                          </a:rPr>
                          <m:t>𝑝</m:t>
                        </m:r>
                      </m:e>
                      <m:sub>
                        <m:r>
                          <a:rPr lang="en-US" sz="2400" i="1">
                            <a:latin typeface="Cambria Math" panose="02040503050406030204" pitchFamily="18" charset="0"/>
                          </a:rPr>
                          <m:t>𝑥</m:t>
                        </m:r>
                      </m:sub>
                      <m:sup>
                        <m:r>
                          <a:rPr lang="en-US" sz="2400" i="1">
                            <a:latin typeface="Cambria Math" panose="02040503050406030204" pitchFamily="18" charset="0"/>
                          </a:rPr>
                          <m:t>′</m:t>
                        </m:r>
                      </m:sup>
                    </m:sSubSup>
                  </m:oMath>
                </a14:m>
                <a:r>
                  <a:rPr lang="en-US" sz="2400" dirty="0"/>
                  <a:t>, </a:t>
                </a:r>
                <a14:m>
                  <m:oMath xmlns:m="http://schemas.openxmlformats.org/officeDocument/2006/math">
                    <m:sSubSup>
                      <m:sSubSupPr>
                        <m:ctrlPr>
                          <a:rPr lang="en-US" sz="2400" i="1">
                            <a:latin typeface="Cambria Math" panose="02040503050406030204" pitchFamily="18" charset="0"/>
                          </a:rPr>
                        </m:ctrlPr>
                      </m:sSubSupPr>
                      <m:e>
                        <m:r>
                          <a:rPr lang="en-US" sz="2400" i="1">
                            <a:latin typeface="Cambria Math" panose="02040503050406030204" pitchFamily="18" charset="0"/>
                          </a:rPr>
                          <m:t>𝑝</m:t>
                        </m:r>
                      </m:e>
                      <m:sub>
                        <m:r>
                          <a:rPr lang="en-US" sz="2400" i="1">
                            <a:latin typeface="Cambria Math" panose="02040503050406030204" pitchFamily="18" charset="0"/>
                          </a:rPr>
                          <m:t>𝑦</m:t>
                        </m:r>
                      </m:sub>
                      <m:sup>
                        <m:r>
                          <a:rPr lang="en-US" sz="2400" i="1">
                            <a:latin typeface="Cambria Math" panose="02040503050406030204" pitchFamily="18" charset="0"/>
                          </a:rPr>
                          <m:t>′</m:t>
                        </m:r>
                      </m:sup>
                    </m:sSubSup>
                  </m:oMath>
                </a14:m>
                <a:r>
                  <a:rPr lang="en-US" sz="2400" dirty="0"/>
                  <a:t>, </a:t>
                </a:r>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rPr>
                          <m:t>𝐼</m:t>
                        </m:r>
                      </m:e>
                      <m:sup>
                        <m:r>
                          <a:rPr lang="en-US" sz="2400" i="1">
                            <a:latin typeface="Cambria Math" panose="02040503050406030204" pitchFamily="18" charset="0"/>
                          </a:rPr>
                          <m:t>′</m:t>
                        </m:r>
                      </m:sup>
                    </m:sSup>
                  </m:oMath>
                </a14:m>
                <a:r>
                  <a:rPr lang="en-US" sz="2400" dirty="0"/>
                  <a:t>):</a:t>
                </a:r>
                <a:endParaRPr lang="en-US" sz="2200" dirty="0"/>
              </a:p>
              <a:p>
                <a:pPr lvl="1">
                  <a:lnSpc>
                    <a:spcPct val="100000"/>
                  </a:lnSpc>
                  <a:spcAft>
                    <a:spcPts val="500"/>
                  </a:spcAft>
                </a:pPr>
                <a:r>
                  <a:rPr lang="en-US" sz="2200" dirty="0"/>
                  <a:t>If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𝑥</m:t>
                        </m:r>
                      </m:e>
                      <m:sub>
                        <m:r>
                          <a:rPr lang="en-US" sz="2200" b="0" i="1" smtClean="0">
                            <a:latin typeface="Cambria Math" panose="02040503050406030204" pitchFamily="18" charset="0"/>
                          </a:rPr>
                          <m:t>𝐴</m:t>
                        </m:r>
                      </m:sub>
                    </m:sSub>
                    <m:r>
                      <a:rPr lang="en-US" sz="2200" b="0" i="1" smtClean="0">
                        <a:latin typeface="Cambria Math" panose="02040503050406030204" pitchFamily="18" charset="0"/>
                      </a:rPr>
                      <m:t>+</m:t>
                    </m:r>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𝑦</m:t>
                        </m:r>
                      </m:e>
                      <m:sub>
                        <m:r>
                          <a:rPr lang="en-US" sz="2200" b="0" i="1" smtClean="0">
                            <a:latin typeface="Cambria Math" panose="02040503050406030204" pitchFamily="18" charset="0"/>
                          </a:rPr>
                          <m:t>𝐴</m:t>
                        </m:r>
                      </m:sub>
                    </m:sSub>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𝐼</m:t>
                    </m:r>
                  </m:oMath>
                </a14:m>
                <a:r>
                  <a:rPr lang="en-US" sz="2200" dirty="0"/>
                  <a:t> </a:t>
                </a:r>
                <a:r>
                  <a:rPr lang="en-US" sz="2200" dirty="0" err="1"/>
                  <a:t>and</a:t>
                </a:r>
                <a:r>
                  <a:rPr lang="en-US" sz="2200" dirty="0"/>
                  <a:t>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sSub>
                      <m:sSubPr>
                        <m:ctrlPr>
                          <a:rPr lang="en-US" sz="2200" i="1">
                            <a:latin typeface="Cambria Math" panose="02040503050406030204" pitchFamily="18" charset="0"/>
                          </a:rPr>
                        </m:ctrlPr>
                      </m:sSubPr>
                      <m:e>
                        <m:r>
                          <a:rPr lang="en-US" sz="2200" i="1">
                            <a:latin typeface="Cambria Math" panose="02040503050406030204" pitchFamily="18" charset="0"/>
                          </a:rPr>
                          <m:t>𝑥</m:t>
                        </m:r>
                      </m:e>
                      <m:sub>
                        <m:r>
                          <a:rPr lang="en-US" sz="2200" b="0" i="1" smtClean="0">
                            <a:latin typeface="Cambria Math" panose="02040503050406030204" pitchFamily="18" charset="0"/>
                          </a:rPr>
                          <m:t>𝐵</m:t>
                        </m:r>
                      </m:sub>
                    </m:sSub>
                    <m:r>
                      <a:rPr lang="en-US" sz="2200" i="1">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sSub>
                      <m:sSubPr>
                        <m:ctrlPr>
                          <a:rPr lang="en-US" sz="2200" i="1">
                            <a:latin typeface="Cambria Math" panose="02040503050406030204" pitchFamily="18" charset="0"/>
                          </a:rPr>
                        </m:ctrlPr>
                      </m:sSubPr>
                      <m:e>
                        <m:r>
                          <a:rPr lang="en-US" sz="2200" i="1">
                            <a:latin typeface="Cambria Math" panose="02040503050406030204" pitchFamily="18" charset="0"/>
                          </a:rPr>
                          <m:t>𝑦</m:t>
                        </m:r>
                      </m:e>
                      <m:sub>
                        <m:r>
                          <a:rPr lang="en-US" sz="2200" b="0" i="1" smtClean="0">
                            <a:latin typeface="Cambria Math" panose="02040503050406030204" pitchFamily="18" charset="0"/>
                          </a:rPr>
                          <m:t>𝐵</m:t>
                        </m:r>
                      </m:sub>
                    </m:sSub>
                    <m:r>
                      <a:rPr lang="en-US" sz="220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𝐼</m:t>
                    </m:r>
                  </m:oMath>
                </a14:m>
                <a:r>
                  <a:rPr lang="en-US" sz="2200" dirty="0"/>
                  <a:t>, </a:t>
                </a:r>
              </a:p>
              <a:p>
                <a:pPr lvl="1">
                  <a:lnSpc>
                    <a:spcPct val="100000"/>
                  </a:lnSpc>
                  <a:spcAft>
                    <a:spcPts val="500"/>
                  </a:spcAft>
                </a:pPr>
                <a:r>
                  <a:rPr lang="en-US" sz="2200" dirty="0"/>
                  <a:t>then </a:t>
                </a:r>
                <a14:m>
                  <m:oMath xmlns:m="http://schemas.openxmlformats.org/officeDocument/2006/math">
                    <m:sSubSup>
                      <m:sSubSupPr>
                        <m:ctrlPr>
                          <a:rPr lang="en-US" sz="2200" i="1" smtClean="0">
                            <a:latin typeface="Cambria Math" panose="02040503050406030204" pitchFamily="18" charset="0"/>
                          </a:rPr>
                        </m:ctrlPr>
                      </m:sSubSup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up>
                        <m:r>
                          <a:rPr lang="en-US" sz="2200" b="0" i="1" smtClean="0">
                            <a:latin typeface="Cambria Math" panose="02040503050406030204" pitchFamily="18" charset="0"/>
                          </a:rPr>
                          <m:t>′</m:t>
                        </m:r>
                      </m:sup>
                    </m:sSubSup>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𝑥</m:t>
                        </m:r>
                      </m:e>
                      <m:sub>
                        <m:r>
                          <a:rPr lang="en-US" sz="2200" b="0" i="1" smtClean="0">
                            <a:latin typeface="Cambria Math" panose="02040503050406030204" pitchFamily="18" charset="0"/>
                          </a:rPr>
                          <m:t>𝐴</m:t>
                        </m:r>
                      </m:sub>
                    </m:sSub>
                    <m:r>
                      <a:rPr lang="en-US" sz="2200" b="0" i="1" smtClean="0">
                        <a:latin typeface="Cambria Math" panose="02040503050406030204" pitchFamily="18" charset="0"/>
                      </a:rPr>
                      <m:t>+</m:t>
                    </m:r>
                  </m:oMath>
                </a14:m>
                <a:r>
                  <a:rPr lang="en-US" sz="2200" dirty="0"/>
                  <a:t> </a:t>
                </a:r>
                <a14:m>
                  <m:oMath xmlns:m="http://schemas.openxmlformats.org/officeDocument/2006/math">
                    <m:sSubSup>
                      <m:sSubSupPr>
                        <m:ctrlPr>
                          <a:rPr lang="en-US" sz="2200" i="1" smtClean="0">
                            <a:latin typeface="Cambria Math" panose="02040503050406030204" pitchFamily="18" charset="0"/>
                          </a:rPr>
                        </m:ctrlPr>
                      </m:sSubSupPr>
                      <m:e>
                        <m:r>
                          <a:rPr lang="en-US" sz="2200" i="1">
                            <a:latin typeface="Cambria Math" panose="02040503050406030204" pitchFamily="18" charset="0"/>
                          </a:rPr>
                          <m:t>𝑝</m:t>
                        </m:r>
                      </m:e>
                      <m:sub>
                        <m:r>
                          <a:rPr lang="en-US" sz="2200" b="0" i="1" smtClean="0">
                            <a:latin typeface="Cambria Math" panose="02040503050406030204" pitchFamily="18" charset="0"/>
                          </a:rPr>
                          <m:t>𝑦</m:t>
                        </m:r>
                      </m:sub>
                      <m:sup>
                        <m:r>
                          <a:rPr lang="en-US" sz="2200" i="1">
                            <a:latin typeface="Cambria Math" panose="02040503050406030204" pitchFamily="18" charset="0"/>
                          </a:rPr>
                          <m:t>′</m:t>
                        </m:r>
                      </m:sup>
                    </m:sSubSup>
                    <m:sSub>
                      <m:sSubPr>
                        <m:ctrlPr>
                          <a:rPr lang="en-US" sz="2200" i="1">
                            <a:latin typeface="Cambria Math" panose="02040503050406030204" pitchFamily="18" charset="0"/>
                          </a:rPr>
                        </m:ctrlPr>
                      </m:sSubPr>
                      <m:e>
                        <m:r>
                          <a:rPr lang="en-US" sz="2200" b="0" i="1" smtClean="0">
                            <a:latin typeface="Cambria Math" panose="02040503050406030204" pitchFamily="18" charset="0"/>
                          </a:rPr>
                          <m:t>𝑦</m:t>
                        </m:r>
                      </m:e>
                      <m:sub>
                        <m:r>
                          <a:rPr lang="en-US" sz="2200" b="0" i="1" smtClean="0">
                            <a:latin typeface="Cambria Math" panose="02040503050406030204" pitchFamily="18" charset="0"/>
                          </a:rPr>
                          <m:t>𝐴</m:t>
                        </m:r>
                      </m:sub>
                    </m:sSub>
                    <m:r>
                      <a:rPr lang="en-US" sz="2200" b="0" i="1" smtClean="0">
                        <a:latin typeface="Cambria Math" panose="02040503050406030204" pitchFamily="18" charset="0"/>
                      </a:rPr>
                      <m:t>&gt;</m:t>
                    </m:r>
                    <m:sSup>
                      <m:sSupPr>
                        <m:ctrlPr>
                          <a:rPr lang="en-US" sz="2200" b="0" i="1" smtClean="0">
                            <a:latin typeface="Cambria Math" panose="02040503050406030204" pitchFamily="18" charset="0"/>
                          </a:rPr>
                        </m:ctrlPr>
                      </m:sSupPr>
                      <m:e>
                        <m:r>
                          <a:rPr lang="en-US" sz="2200" b="0" i="1" smtClean="0">
                            <a:latin typeface="Cambria Math" panose="02040503050406030204" pitchFamily="18" charset="0"/>
                          </a:rPr>
                          <m:t>𝐼</m:t>
                        </m:r>
                      </m:e>
                      <m:sup>
                        <m:r>
                          <a:rPr lang="en-US" sz="2200" b="0" i="1" smtClean="0">
                            <a:latin typeface="Cambria Math" panose="02040503050406030204" pitchFamily="18" charset="0"/>
                          </a:rPr>
                          <m:t>′</m:t>
                        </m:r>
                      </m:sup>
                    </m:sSup>
                    <m:r>
                      <a:rPr lang="en-US" sz="2200" b="0" i="1" smtClean="0">
                        <a:latin typeface="Cambria Math" panose="02040503050406030204" pitchFamily="18" charset="0"/>
                      </a:rPr>
                      <m:t>.</m:t>
                    </m:r>
                  </m:oMath>
                </a14:m>
                <a:endParaRPr lang="en-US" sz="2200" dirty="0"/>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530727"/>
              </a:xfrm>
              <a:blipFill>
                <a:blip r:embed="rId2"/>
                <a:stretch>
                  <a:fillRect l="-805" t="-1681" r="-644"/>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50</a:t>
            </a:fld>
            <a:endParaRPr lang="en-US" dirty="0"/>
          </a:p>
        </p:txBody>
      </p:sp>
    </p:spTree>
    <p:extLst>
      <p:ext uri="{BB962C8B-B14F-4D97-AF65-F5344CB8AC3E}">
        <p14:creationId xmlns:p14="http://schemas.microsoft.com/office/powerpoint/2010/main" val="19596251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742012" y="0"/>
            <a:ext cx="7773338" cy="1596177"/>
          </a:xfrm>
        </p:spPr>
        <p:txBody>
          <a:bodyPr/>
          <a:lstStyle/>
          <a:p>
            <a:pPr algn="ctr"/>
            <a:r>
              <a:rPr lang="en-US" dirty="0">
                <a:solidFill>
                  <a:srgbClr val="0070C0"/>
                </a:solidFill>
              </a:rPr>
              <a:t>Revealed Preference</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85330" y="1376006"/>
                <a:ext cx="7886700" cy="4530727"/>
              </a:xfrm>
            </p:spPr>
            <p:txBody>
              <a:bodyPr>
                <a:normAutofit/>
              </a:bodyPr>
              <a:lstStyle/>
              <a:p>
                <a:pPr>
                  <a:lnSpc>
                    <a:spcPct val="100000"/>
                  </a:lnSpc>
                  <a:spcAft>
                    <a:spcPts val="500"/>
                  </a:spcAft>
                </a:pPr>
                <a:r>
                  <a:rPr lang="en-US" sz="2200" dirty="0">
                    <a:solidFill>
                      <a:srgbClr val="0070C0"/>
                    </a:solidFill>
                  </a:rPr>
                  <a:t>Weak Axiom of Revealed Preference (WARP) </a:t>
                </a:r>
                <a:r>
                  <a:rPr lang="en-US" sz="2200" dirty="0"/>
                  <a:t>(cont.).</a:t>
                </a:r>
              </a:p>
              <a:p>
                <a:pPr lvl="1">
                  <a:spcAft>
                    <a:spcPts val="500"/>
                  </a:spcAft>
                </a:pPr>
                <a:r>
                  <a:rPr lang="en-US" sz="2200" dirty="0"/>
                  <a:t>If both bundles are initially affordable, and the consumer selects </a:t>
                </a:r>
                <a14:m>
                  <m:oMath xmlns:m="http://schemas.openxmlformats.org/officeDocument/2006/math">
                    <m:r>
                      <a:rPr lang="en-US" sz="2200" i="1" dirty="0" smtClean="0">
                        <a:latin typeface="Cambria Math" panose="02040503050406030204" pitchFamily="18" charset="0"/>
                      </a:rPr>
                      <m:t>𝐴</m:t>
                    </m:r>
                  </m:oMath>
                </a14:m>
                <a:r>
                  <a:rPr lang="en-US" sz="2200" dirty="0"/>
                  <a:t>, she is “revealing” her preference for </a:t>
                </a:r>
                <a14:m>
                  <m:oMath xmlns:m="http://schemas.openxmlformats.org/officeDocument/2006/math">
                    <m:r>
                      <a:rPr lang="en-US" sz="2200" i="1" dirty="0" smtClean="0">
                        <a:latin typeface="Cambria Math" panose="02040503050406030204" pitchFamily="18" charset="0"/>
                      </a:rPr>
                      <m:t>𝐴</m:t>
                    </m:r>
                  </m:oMath>
                </a14:m>
                <a:r>
                  <a:rPr lang="en-US" sz="2200" dirty="0"/>
                  <a:t> over </a:t>
                </a:r>
                <a14:m>
                  <m:oMath xmlns:m="http://schemas.openxmlformats.org/officeDocument/2006/math">
                    <m:r>
                      <a:rPr lang="en-US" sz="2200" i="1" dirty="0" smtClean="0">
                        <a:latin typeface="Cambria Math" panose="02040503050406030204" pitchFamily="18" charset="0"/>
                      </a:rPr>
                      <m:t>𝐵</m:t>
                    </m:r>
                  </m:oMath>
                </a14:m>
                <a:r>
                  <a:rPr lang="en-US" sz="2200" dirty="0"/>
                  <a:t>.</a:t>
                </a:r>
              </a:p>
              <a:p>
                <a:pPr lvl="1" algn="just">
                  <a:spcAft>
                    <a:spcPts val="500"/>
                  </a:spcAft>
                </a:pPr>
                <a:r>
                  <a:rPr lang="en-US" sz="2200" dirty="0"/>
                  <a:t>WARP requires </a:t>
                </a:r>
                <a14:m>
                  <m:oMath xmlns:m="http://schemas.openxmlformats.org/officeDocument/2006/math">
                    <m:r>
                      <a:rPr lang="en-US" sz="2200" i="1" dirty="0" smtClean="0">
                        <a:latin typeface="Cambria Math" panose="02040503050406030204" pitchFamily="18" charset="0"/>
                      </a:rPr>
                      <m:t>𝐴</m:t>
                    </m:r>
                  </m:oMath>
                </a14:m>
                <a:r>
                  <a:rPr lang="en-US" sz="2200" dirty="0"/>
                  <a:t> is not affordable under final prices and income, otherwise the consumer should still select the original bundle </a:t>
                </a:r>
                <a14:m>
                  <m:oMath xmlns:m="http://schemas.openxmlformats.org/officeDocument/2006/math">
                    <m:r>
                      <a:rPr lang="en-US" sz="2200" i="1" dirty="0" smtClean="0">
                        <a:latin typeface="Cambria Math" panose="02040503050406030204" pitchFamily="18" charset="0"/>
                      </a:rPr>
                      <m:t>𝐴</m:t>
                    </m:r>
                  </m:oMath>
                </a14:m>
                <a:r>
                  <a:rPr lang="en-US" sz="2200" dirty="0"/>
                  <a:t>.</a:t>
                </a:r>
              </a:p>
              <a:p>
                <a:pPr algn="just">
                  <a:spcAft>
                    <a:spcPts val="500"/>
                  </a:spcAft>
                </a:pPr>
                <a:r>
                  <a:rPr lang="en-US" sz="2200" dirty="0"/>
                  <a:t>Think on WARP as a </a:t>
                </a:r>
                <a:r>
                  <a:rPr lang="en-US" sz="2200" i="1" dirty="0"/>
                  <a:t>consistency</a:t>
                </a:r>
                <a:r>
                  <a:rPr lang="en-US" sz="2200" dirty="0"/>
                  <a:t> requirement in consumer’s choices when facing different prices and incomes.</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85330" y="1376006"/>
                <a:ext cx="7886700" cy="4530727"/>
              </a:xfrm>
              <a:blipFill>
                <a:blip r:embed="rId2"/>
                <a:stretch>
                  <a:fillRect l="-850" t="-942" r="-1005" b="-1211"/>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51</a:t>
            </a:fld>
            <a:endParaRPr lang="en-US" dirty="0"/>
          </a:p>
        </p:txBody>
      </p:sp>
    </p:spTree>
    <p:extLst>
      <p:ext uri="{BB962C8B-B14F-4D97-AF65-F5344CB8AC3E}">
        <p14:creationId xmlns:p14="http://schemas.microsoft.com/office/powerpoint/2010/main" val="20039441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543290" y="0"/>
            <a:ext cx="7773338" cy="1596177"/>
          </a:xfrm>
        </p:spPr>
        <p:txBody>
          <a:bodyPr/>
          <a:lstStyle/>
          <a:p>
            <a:pPr algn="ctr"/>
            <a:r>
              <a:rPr lang="en-US" dirty="0">
                <a:solidFill>
                  <a:srgbClr val="0070C0"/>
                </a:solidFill>
              </a:rPr>
              <a:t>Revealed Preference</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714010" y="1398588"/>
                <a:ext cx="7886700" cy="4667250"/>
              </a:xfrm>
            </p:spPr>
            <p:txBody>
              <a:bodyPr>
                <a:normAutofit lnSpcReduction="10000"/>
              </a:bodyPr>
              <a:lstStyle/>
              <a:p>
                <a:pPr algn="just">
                  <a:lnSpc>
                    <a:spcPct val="100000"/>
                  </a:lnSpc>
                  <a:spcAft>
                    <a:spcPts val="500"/>
                  </a:spcAft>
                </a:pPr>
                <a:r>
                  <a:rPr lang="en-US" sz="2400" dirty="0">
                    <a:solidFill>
                      <a:srgbClr val="0070C0"/>
                    </a:solidFill>
                  </a:rPr>
                  <a:t>Tool 3.2. </a:t>
                </a:r>
                <a:r>
                  <a:rPr lang="en-US" sz="2400" i="1" dirty="0">
                    <a:solidFill>
                      <a:srgbClr val="0070C0"/>
                    </a:solidFill>
                  </a:rPr>
                  <a:t>Checking for WARP</a:t>
                </a:r>
                <a:r>
                  <a:rPr lang="en-US" sz="2400" dirty="0">
                    <a:solidFill>
                      <a:srgbClr val="0070C0"/>
                    </a:solidFill>
                  </a:rPr>
                  <a:t>:</a:t>
                </a:r>
                <a:r>
                  <a:rPr lang="en-US" sz="2400" dirty="0"/>
                  <a:t> </a:t>
                </a:r>
              </a:p>
              <a:p>
                <a:pPr marL="800100" lvl="1" indent="-342900">
                  <a:lnSpc>
                    <a:spcPct val="100000"/>
                  </a:lnSpc>
                  <a:spcAft>
                    <a:spcPts val="500"/>
                  </a:spcAft>
                  <a:buFont typeface="+mj-lt"/>
                  <a:buAutoNum type="arabicPeriod"/>
                </a:pPr>
                <a:r>
                  <a:rPr lang="en-US" sz="2200" i="1" dirty="0"/>
                  <a:t>Checking the premise</a:t>
                </a:r>
                <a:r>
                  <a:rPr lang="en-US" sz="2200" dirty="0"/>
                  <a:t>. Check if bundles </a:t>
                </a:r>
                <a14:m>
                  <m:oMath xmlns:m="http://schemas.openxmlformats.org/officeDocument/2006/math">
                    <m:r>
                      <a:rPr lang="en-US" sz="2200" i="1" dirty="0" smtClean="0">
                        <a:latin typeface="Cambria Math" panose="02040503050406030204" pitchFamily="18" charset="0"/>
                      </a:rPr>
                      <m:t>𝐴</m:t>
                    </m:r>
                  </m:oMath>
                </a14:m>
                <a:r>
                  <a:rPr lang="en-US" sz="2200" dirty="0"/>
                  <a:t> and </a:t>
                </a:r>
                <a14:m>
                  <m:oMath xmlns:m="http://schemas.openxmlformats.org/officeDocument/2006/math">
                    <m:r>
                      <a:rPr lang="en-US" sz="2200" i="1" dirty="0" smtClean="0">
                        <a:latin typeface="Cambria Math" panose="02040503050406030204" pitchFamily="18" charset="0"/>
                      </a:rPr>
                      <m:t>𝐵</m:t>
                    </m:r>
                  </m:oMath>
                </a14:m>
                <a:r>
                  <a:rPr lang="en-US" sz="2200" dirty="0"/>
                  <a:t> are initially affordable </a:t>
                </a:r>
                <a:r>
                  <a:rPr lang="en-US" sz="2200" dirty="0">
                    <a:sym typeface="Wingdings" pitchFamily="2" charset="2"/>
                  </a:rPr>
                  <a:t> they lie </a:t>
                </a:r>
                <a:r>
                  <a:rPr lang="en-US" sz="2200" dirty="0"/>
                  <a:t>on or below the budget line, </a:t>
                </a:r>
                <a14:m>
                  <m:oMath xmlns:m="http://schemas.openxmlformats.org/officeDocument/2006/math">
                    <m:r>
                      <a:rPr lang="en-US" sz="2200" i="1" dirty="0" smtClean="0">
                        <a:latin typeface="Cambria Math" panose="02040503050406030204" pitchFamily="18" charset="0"/>
                      </a:rPr>
                      <m:t>𝐵𝐿</m:t>
                    </m:r>
                  </m:oMath>
                </a14:m>
                <a:r>
                  <a:rPr lang="en-US" sz="2200" dirty="0"/>
                  <a:t>,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r>
                      <a:rPr lang="en-US" sz="2200" b="0" i="1" smtClean="0">
                        <a:latin typeface="Cambria Math" panose="02040503050406030204" pitchFamily="18" charset="0"/>
                      </a:rPr>
                      <m:t>,</m:t>
                    </m:r>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r>
                      <a:rPr lang="en-US" sz="2200" b="0" i="1" smtClean="0">
                        <a:latin typeface="Cambria Math" panose="02040503050406030204" pitchFamily="18" charset="0"/>
                      </a:rPr>
                      <m:t>,</m:t>
                    </m:r>
                    <m:r>
                      <a:rPr lang="en-US" sz="2200" b="0" i="1" smtClean="0">
                        <a:latin typeface="Cambria Math" panose="02040503050406030204" pitchFamily="18" charset="0"/>
                      </a:rPr>
                      <m:t>𝐼</m:t>
                    </m:r>
                  </m:oMath>
                </a14:m>
                <a:r>
                  <a:rPr lang="en-US" sz="2200" dirty="0"/>
                  <a:t>).</a:t>
                </a:r>
              </a:p>
              <a:p>
                <a:pPr marL="914400" lvl="2" indent="0">
                  <a:lnSpc>
                    <a:spcPct val="100000"/>
                  </a:lnSpc>
                  <a:spcAft>
                    <a:spcPts val="500"/>
                  </a:spcAft>
                  <a:buNone/>
                </a:pPr>
                <a:r>
                  <a:rPr lang="en-US" dirty="0"/>
                  <a:t>1a. If step 1 holds, move to step 2.</a:t>
                </a:r>
              </a:p>
              <a:p>
                <a:pPr marL="1257300" lvl="2" indent="-342900">
                  <a:lnSpc>
                    <a:spcPct val="100000"/>
                  </a:lnSpc>
                  <a:spcAft>
                    <a:spcPts val="500"/>
                  </a:spcAft>
                  <a:buNone/>
                </a:pPr>
                <a:r>
                  <a:rPr lang="en-US" dirty="0"/>
                  <a:t>1b. If step 1 does not hold, stop. We can only claim that the consumer choices </a:t>
                </a:r>
                <a:r>
                  <a:rPr lang="en-US" i="1" dirty="0"/>
                  <a:t>do not violate </a:t>
                </a:r>
                <a:r>
                  <a:rPr lang="en-US" dirty="0"/>
                  <a:t>WARP.</a:t>
                </a:r>
              </a:p>
              <a:p>
                <a:pPr marL="800100" lvl="1" indent="-342900">
                  <a:lnSpc>
                    <a:spcPct val="100000"/>
                  </a:lnSpc>
                  <a:spcAft>
                    <a:spcPts val="500"/>
                  </a:spcAft>
                  <a:buFont typeface="+mj-lt"/>
                  <a:buAutoNum type="arabicPeriod"/>
                </a:pPr>
                <a:r>
                  <a:rPr lang="en-US" sz="2200" i="1" dirty="0"/>
                  <a:t>Checking the conclusion</a:t>
                </a:r>
                <a:r>
                  <a:rPr lang="en-US" sz="2200" dirty="0"/>
                  <a:t>. Check that bundle </a:t>
                </a:r>
                <a:r>
                  <a:rPr lang="en-US" sz="2200" i="1" dirty="0"/>
                  <a:t>A</a:t>
                </a:r>
                <a:r>
                  <a:rPr lang="en-US" sz="2200" dirty="0"/>
                  <a:t> is no longer affordable </a:t>
                </a:r>
                <a:r>
                  <a:rPr lang="en-US" sz="2200" dirty="0">
                    <a:sym typeface="Wingdings" pitchFamily="2" charset="2"/>
                  </a:rPr>
                  <a:t> </a:t>
                </a:r>
                <a:r>
                  <a:rPr lang="en-US" sz="2200" dirty="0"/>
                  <a:t>it lies strictly above the final budget line </a:t>
                </a:r>
                <a14:m>
                  <m:oMath xmlns:m="http://schemas.openxmlformats.org/officeDocument/2006/math">
                    <m:r>
                      <a:rPr lang="en-US" sz="2200" i="1" dirty="0" smtClean="0">
                        <a:latin typeface="Cambria Math" panose="02040503050406030204" pitchFamily="18" charset="0"/>
                      </a:rPr>
                      <m:t>𝐵𝐿</m:t>
                    </m:r>
                    <m:r>
                      <a:rPr lang="en-US" sz="2200" i="1" dirty="0" smtClean="0">
                        <a:latin typeface="Cambria Math" panose="02040503050406030204" pitchFamily="18" charset="0"/>
                      </a:rPr>
                      <m:t>’</m:t>
                    </m:r>
                  </m:oMath>
                </a14:m>
                <a:r>
                  <a:rPr lang="en-US" sz="2200" dirty="0"/>
                  <a:t>, (</a:t>
                </a:r>
                <a14:m>
                  <m:oMath xmlns:m="http://schemas.openxmlformats.org/officeDocument/2006/math">
                    <m:sSubSup>
                      <m:sSubSupPr>
                        <m:ctrlPr>
                          <a:rPr lang="en-US" sz="2200" i="1">
                            <a:latin typeface="Cambria Math" panose="02040503050406030204" pitchFamily="18" charset="0"/>
                          </a:rPr>
                        </m:ctrlPr>
                      </m:sSubSupPr>
                      <m:e>
                        <m:r>
                          <a:rPr lang="en-US" sz="2200" i="1">
                            <a:latin typeface="Cambria Math" panose="02040503050406030204" pitchFamily="18" charset="0"/>
                          </a:rPr>
                          <m:t>𝑝</m:t>
                        </m:r>
                      </m:e>
                      <m:sub>
                        <m:r>
                          <a:rPr lang="en-US" sz="2200" i="1">
                            <a:latin typeface="Cambria Math" panose="02040503050406030204" pitchFamily="18" charset="0"/>
                          </a:rPr>
                          <m:t>𝑥</m:t>
                        </m:r>
                      </m:sub>
                      <m:sup>
                        <m:r>
                          <a:rPr lang="en-US" sz="2200" i="1">
                            <a:latin typeface="Cambria Math" panose="02040503050406030204" pitchFamily="18" charset="0"/>
                          </a:rPr>
                          <m:t>′</m:t>
                        </m:r>
                      </m:sup>
                    </m:sSubSup>
                    <m:r>
                      <a:rPr lang="en-US" sz="2200" i="1">
                        <a:latin typeface="Cambria Math" panose="02040503050406030204" pitchFamily="18" charset="0"/>
                      </a:rPr>
                      <m:t>,</m:t>
                    </m:r>
                    <m:sSubSup>
                      <m:sSubSupPr>
                        <m:ctrlPr>
                          <a:rPr lang="en-US" sz="2200" i="1">
                            <a:latin typeface="Cambria Math" panose="02040503050406030204" pitchFamily="18" charset="0"/>
                          </a:rPr>
                        </m:ctrlPr>
                      </m:sSubSupPr>
                      <m:e>
                        <m:r>
                          <a:rPr lang="en-US" sz="2200" i="1">
                            <a:latin typeface="Cambria Math" panose="02040503050406030204" pitchFamily="18" charset="0"/>
                          </a:rPr>
                          <m:t>𝑝</m:t>
                        </m:r>
                      </m:e>
                      <m:sub>
                        <m:r>
                          <a:rPr lang="en-US" sz="2200" b="0" i="1" smtClean="0">
                            <a:latin typeface="Cambria Math" panose="02040503050406030204" pitchFamily="18" charset="0"/>
                          </a:rPr>
                          <m:t>𝑦</m:t>
                        </m:r>
                      </m:sub>
                      <m:sup>
                        <m:r>
                          <a:rPr lang="en-US" sz="2200" i="1">
                            <a:latin typeface="Cambria Math" panose="02040503050406030204" pitchFamily="18" charset="0"/>
                          </a:rPr>
                          <m:t>′</m:t>
                        </m:r>
                      </m:sup>
                    </m:sSubSup>
                    <m:r>
                      <a:rPr lang="en-US" sz="2200" i="1">
                        <a:latin typeface="Cambria Math" panose="02040503050406030204" pitchFamily="18" charset="0"/>
                      </a:rPr>
                      <m:t>,</m:t>
                    </m:r>
                    <m:r>
                      <a:rPr lang="en-US" sz="2200" i="1">
                        <a:latin typeface="Cambria Math" panose="02040503050406030204" pitchFamily="18" charset="0"/>
                      </a:rPr>
                      <m:t>𝐼</m:t>
                    </m:r>
                    <m:r>
                      <a:rPr lang="en-US" sz="2200" b="0" i="1" smtClean="0">
                        <a:latin typeface="Cambria Math" panose="02040503050406030204" pitchFamily="18" charset="0"/>
                      </a:rPr>
                      <m:t>′</m:t>
                    </m:r>
                  </m:oMath>
                </a14:m>
                <a:r>
                  <a:rPr lang="en-US" sz="2200" dirty="0"/>
                  <a:t>).</a:t>
                </a:r>
              </a:p>
              <a:p>
                <a:pPr marL="914400" lvl="1" indent="0">
                  <a:lnSpc>
                    <a:spcPct val="100000"/>
                  </a:lnSpc>
                  <a:spcAft>
                    <a:spcPts val="500"/>
                  </a:spcAft>
                  <a:buNone/>
                </a:pPr>
                <a:r>
                  <a:rPr lang="en-US" sz="2000" dirty="0"/>
                  <a:t>2a. If step 2 holds, WARP is </a:t>
                </a:r>
                <a:r>
                  <a:rPr lang="en-US" sz="2000" i="1" dirty="0"/>
                  <a:t>satisfied</a:t>
                </a:r>
                <a:r>
                  <a:rPr lang="en-US" sz="2000" dirty="0"/>
                  <a:t>.</a:t>
                </a:r>
              </a:p>
              <a:p>
                <a:pPr marL="914400" lvl="1" indent="0">
                  <a:lnSpc>
                    <a:spcPct val="100000"/>
                  </a:lnSpc>
                  <a:spcAft>
                    <a:spcPts val="500"/>
                  </a:spcAft>
                  <a:buNone/>
                </a:pPr>
                <a:r>
                  <a:rPr lang="en-US" sz="2000" dirty="0"/>
                  <a:t>2b. If step 2 does not hold, WARP is </a:t>
                </a:r>
                <a:r>
                  <a:rPr lang="en-US" sz="2000" i="1" dirty="0"/>
                  <a:t>violated</a:t>
                </a:r>
                <a:r>
                  <a:rPr lang="en-US" sz="2000" dirty="0"/>
                  <a:t>.</a:t>
                </a:r>
                <a:endParaRPr lang="en-US" sz="2000" i="1" dirty="0"/>
              </a:p>
              <a:p>
                <a:pPr marL="457200" lvl="1" indent="0" algn="just">
                  <a:lnSpc>
                    <a:spcPct val="100000"/>
                  </a:lnSpc>
                  <a:spcAft>
                    <a:spcPts val="500"/>
                  </a:spcAft>
                  <a:buNone/>
                </a:pPr>
                <a:endParaRPr lang="en-US" sz="2000" dirty="0"/>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714010" y="1398588"/>
                <a:ext cx="7886700" cy="4667250"/>
              </a:xfrm>
              <a:blipFill>
                <a:blip r:embed="rId2"/>
                <a:stretch>
                  <a:fillRect l="-1005" t="-1828"/>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463389" y="6491396"/>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52</a:t>
            </a:fld>
            <a:endParaRPr lang="en-US" dirty="0"/>
          </a:p>
        </p:txBody>
      </p:sp>
    </p:spTree>
    <p:extLst>
      <p:ext uri="{BB962C8B-B14F-4D97-AF65-F5344CB8AC3E}">
        <p14:creationId xmlns:p14="http://schemas.microsoft.com/office/powerpoint/2010/main" val="22238995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Revealed Preference</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algn="just">
                  <a:lnSpc>
                    <a:spcPct val="100000"/>
                  </a:lnSpc>
                  <a:spcAft>
                    <a:spcPts val="500"/>
                  </a:spcAft>
                </a:pPr>
                <a:r>
                  <a:rPr lang="en-US" sz="2400" i="1" dirty="0">
                    <a:solidFill>
                      <a:srgbClr val="0070C0"/>
                    </a:solidFill>
                  </a:rPr>
                  <a:t>Example 3.4: </a:t>
                </a:r>
                <a:r>
                  <a:rPr lang="en-US" sz="2400" i="1" dirty="0"/>
                  <a:t>Testing for WARP. </a:t>
                </a:r>
                <a:endParaRPr lang="en-US" sz="2000" i="1" dirty="0"/>
              </a:p>
              <a:p>
                <a:pPr lvl="1">
                  <a:spcBef>
                    <a:spcPts val="1000"/>
                  </a:spcBef>
                  <a:spcAft>
                    <a:spcPts val="500"/>
                  </a:spcAft>
                </a:pPr>
                <a:r>
                  <a:rPr lang="en-US" sz="2200" dirty="0"/>
                  <a:t>Consider a change in the budget line, from </a:t>
                </a:r>
                <a14:m>
                  <m:oMath xmlns:m="http://schemas.openxmlformats.org/officeDocument/2006/math">
                    <m:r>
                      <a:rPr lang="en-US" sz="2200" i="1" dirty="0" smtClean="0">
                        <a:latin typeface="Cambria Math" panose="02040503050406030204" pitchFamily="18" charset="0"/>
                      </a:rPr>
                      <m:t>𝐵𝐿</m:t>
                    </m:r>
                  </m:oMath>
                </a14:m>
                <a:r>
                  <a:rPr lang="en-US" sz="2200" dirty="0"/>
                  <a:t> to </a:t>
                </a:r>
                <a14:m>
                  <m:oMath xmlns:m="http://schemas.openxmlformats.org/officeDocument/2006/math">
                    <m:sSup>
                      <m:sSupPr>
                        <m:ctrlPr>
                          <a:rPr lang="en-US" sz="2200" i="1" smtClean="0">
                            <a:latin typeface="Cambria Math" panose="02040503050406030204" pitchFamily="18" charset="0"/>
                          </a:rPr>
                        </m:ctrlPr>
                      </m:sSupPr>
                      <m:e>
                        <m:r>
                          <a:rPr lang="en-US" sz="2200" b="0" i="1" smtClean="0">
                            <a:latin typeface="Cambria Math" panose="02040503050406030204" pitchFamily="18" charset="0"/>
                          </a:rPr>
                          <m:t>𝐵𝐿</m:t>
                        </m:r>
                      </m:e>
                      <m:sup>
                        <m:r>
                          <a:rPr lang="en-US" sz="2200" b="0" i="1" smtClean="0">
                            <a:latin typeface="Cambria Math" panose="02040503050406030204" pitchFamily="18" charset="0"/>
                          </a:rPr>
                          <m:t>′</m:t>
                        </m:r>
                      </m:sup>
                    </m:sSup>
                  </m:oMath>
                </a14:m>
                <a:r>
                  <a:rPr lang="en-US" sz="2200" dirty="0"/>
                  <a:t>, due to a simultaneous decrease in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oMath>
                </a14:m>
                <a:r>
                  <a:rPr lang="en-US" sz="2200" dirty="0"/>
                  <a:t> and </a:t>
                </a:r>
                <a14:m>
                  <m:oMath xmlns:m="http://schemas.openxmlformats.org/officeDocument/2006/math">
                    <m:r>
                      <a:rPr lang="en-US" sz="2200" i="1" dirty="0" smtClean="0">
                        <a:latin typeface="Cambria Math" panose="02040503050406030204" pitchFamily="18" charset="0"/>
                      </a:rPr>
                      <m:t>𝐼</m:t>
                    </m:r>
                  </m:oMath>
                </a14:m>
                <a:r>
                  <a:rPr lang="en-US" sz="2200" dirty="0"/>
                  <a:t>.</a:t>
                </a:r>
              </a:p>
              <a:p>
                <a:pPr lvl="1">
                  <a:spcAft>
                    <a:spcPts val="500"/>
                  </a:spcAft>
                </a:pPr>
                <a:r>
                  <a:rPr lang="en-US" sz="2200" dirty="0"/>
                  <a:t>For instance,</a:t>
                </a:r>
              </a:p>
              <a:p>
                <a:pPr lvl="2" algn="just">
                  <a:spcAft>
                    <a:spcPts val="500"/>
                  </a:spcAft>
                </a:pPr>
                <a:r>
                  <a:rPr lang="en-US" sz="2200" dirty="0"/>
                  <a:t>Initial bundle line </a:t>
                </a:r>
                <a14:m>
                  <m:oMath xmlns:m="http://schemas.openxmlformats.org/officeDocument/2006/math">
                    <m:r>
                      <a:rPr lang="en-US" sz="2200" i="1" dirty="0" smtClean="0">
                        <a:latin typeface="Cambria Math" panose="02040503050406030204" pitchFamily="18" charset="0"/>
                      </a:rPr>
                      <m:t>𝐵𝐿</m:t>
                    </m:r>
                  </m:oMath>
                </a14:m>
                <a:r>
                  <a:rPr lang="en-US" sz="2200" dirty="0"/>
                  <a:t>,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r>
                      <a:rPr lang="en-US" sz="2200" b="0" i="1" smtClean="0">
                        <a:latin typeface="Cambria Math" panose="02040503050406030204" pitchFamily="18" charset="0"/>
                      </a:rPr>
                      <m:t>=$2</m:t>
                    </m:r>
                  </m:oMath>
                </a14:m>
                <a:r>
                  <a:rPr lang="en-US" sz="2200" dirty="0"/>
                  <a:t>,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r>
                      <a:rPr lang="en-US" sz="2200" i="1">
                        <a:latin typeface="Cambria Math" panose="02040503050406030204" pitchFamily="18" charset="0"/>
                      </a:rPr>
                      <m:t>=</m:t>
                    </m:r>
                    <m:r>
                      <a:rPr lang="en-US" sz="2200" b="0" i="1" smtClean="0">
                        <a:latin typeface="Cambria Math" panose="02040503050406030204" pitchFamily="18" charset="0"/>
                      </a:rPr>
                      <m:t>2</m:t>
                    </m:r>
                    <m:r>
                      <a:rPr lang="en-US" sz="2200" i="1">
                        <a:latin typeface="Cambria Math" panose="02040503050406030204" pitchFamily="18" charset="0"/>
                      </a:rPr>
                      <m:t>$</m:t>
                    </m:r>
                  </m:oMath>
                </a14:m>
                <a:r>
                  <a:rPr lang="en-US" sz="2200" dirty="0"/>
                  <a:t>, and </a:t>
                </a:r>
                <a14:m>
                  <m:oMath xmlns:m="http://schemas.openxmlformats.org/officeDocument/2006/math">
                    <m:r>
                      <a:rPr lang="en-US" sz="2200" b="0" i="1" smtClean="0">
                        <a:latin typeface="Cambria Math" panose="02040503050406030204" pitchFamily="18" charset="0"/>
                      </a:rPr>
                      <m:t>𝐼</m:t>
                    </m:r>
                    <m:r>
                      <a:rPr lang="en-US" sz="2200" b="0" i="1" smtClean="0">
                        <a:latin typeface="Cambria Math" panose="02040503050406030204" pitchFamily="18" charset="0"/>
                      </a:rPr>
                      <m:t>=$10</m:t>
                    </m:r>
                  </m:oMath>
                </a14:m>
                <a:r>
                  <a:rPr lang="en-US" sz="2200" dirty="0"/>
                  <a:t>.</a:t>
                </a:r>
              </a:p>
              <a:p>
                <a:pPr lvl="2" algn="just">
                  <a:spcAft>
                    <a:spcPts val="500"/>
                  </a:spcAft>
                </a:pPr>
                <a:r>
                  <a:rPr lang="en-US" sz="2200" dirty="0"/>
                  <a:t>Final bundle line </a:t>
                </a:r>
                <a14:m>
                  <m:oMath xmlns:m="http://schemas.openxmlformats.org/officeDocument/2006/math">
                    <m:sSup>
                      <m:sSupPr>
                        <m:ctrlPr>
                          <a:rPr lang="en-US" sz="2200" i="1" smtClean="0">
                            <a:latin typeface="Cambria Math" panose="02040503050406030204" pitchFamily="18" charset="0"/>
                          </a:rPr>
                        </m:ctrlPr>
                      </m:sSupPr>
                      <m:e>
                        <m:r>
                          <a:rPr lang="en-US" sz="2200" b="0" i="1" smtClean="0">
                            <a:latin typeface="Cambria Math" panose="02040503050406030204" pitchFamily="18" charset="0"/>
                          </a:rPr>
                          <m:t>𝐵𝐿</m:t>
                        </m:r>
                      </m:e>
                      <m:sup>
                        <m:r>
                          <a:rPr lang="en-US" sz="2200" b="0" i="1" smtClean="0">
                            <a:latin typeface="Cambria Math" panose="02040503050406030204" pitchFamily="18" charset="0"/>
                          </a:rPr>
                          <m:t>′</m:t>
                        </m:r>
                      </m:sup>
                    </m:sSup>
                  </m:oMath>
                </a14:m>
                <a:r>
                  <a:rPr lang="en-US" sz="2200" dirty="0"/>
                  <a:t>, </a:t>
                </a:r>
                <a14:m>
                  <m:oMath xmlns:m="http://schemas.openxmlformats.org/officeDocument/2006/math">
                    <m:sSubSup>
                      <m:sSubSupPr>
                        <m:ctrlPr>
                          <a:rPr lang="en-US" sz="2200" i="1" smtClean="0">
                            <a:latin typeface="Cambria Math" panose="02040503050406030204" pitchFamily="18" charset="0"/>
                          </a:rPr>
                        </m:ctrlPr>
                      </m:sSubSup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up>
                        <m:r>
                          <a:rPr lang="en-US" sz="2200" b="0" i="1" smtClean="0">
                            <a:latin typeface="Cambria Math" panose="02040503050406030204" pitchFamily="18" charset="0"/>
                          </a:rPr>
                          <m:t>′</m:t>
                        </m:r>
                      </m:sup>
                    </m:sSubSup>
                    <m:r>
                      <a:rPr lang="en-US" sz="2200" i="1">
                        <a:latin typeface="Cambria Math" panose="02040503050406030204" pitchFamily="18" charset="0"/>
                      </a:rPr>
                      <m:t>=</m:t>
                    </m:r>
                    <m:r>
                      <a:rPr lang="en-US" sz="2200" b="0" i="1" smtClean="0">
                        <a:latin typeface="Cambria Math" panose="02040503050406030204" pitchFamily="18" charset="0"/>
                      </a:rPr>
                      <m:t>$1</m:t>
                    </m:r>
                  </m:oMath>
                </a14:m>
                <a:r>
                  <a:rPr lang="en-US" sz="2200" dirty="0"/>
                  <a:t>,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r>
                      <a:rPr lang="en-US" sz="2200" i="1">
                        <a:latin typeface="Cambria Math" panose="02040503050406030204" pitchFamily="18" charset="0"/>
                      </a:rPr>
                      <m:t>=2$</m:t>
                    </m:r>
                  </m:oMath>
                </a14:m>
                <a:r>
                  <a:rPr lang="en-US" sz="2200" dirty="0"/>
                  <a:t>, and </a:t>
                </a:r>
                <a14:m>
                  <m:oMath xmlns:m="http://schemas.openxmlformats.org/officeDocument/2006/math">
                    <m:sSup>
                      <m:sSupPr>
                        <m:ctrlPr>
                          <a:rPr lang="en-US" sz="2200" i="1">
                            <a:latin typeface="Cambria Math" panose="02040503050406030204" pitchFamily="18" charset="0"/>
                          </a:rPr>
                        </m:ctrlPr>
                      </m:sSupPr>
                      <m:e>
                        <m:r>
                          <a:rPr lang="en-US" sz="2200" i="1">
                            <a:latin typeface="Cambria Math" panose="02040503050406030204" pitchFamily="18" charset="0"/>
                          </a:rPr>
                          <m:t>𝐼</m:t>
                        </m:r>
                      </m:e>
                      <m:sup>
                        <m:r>
                          <a:rPr lang="en-US" sz="2200" i="1">
                            <a:latin typeface="Cambria Math" panose="02040503050406030204" pitchFamily="18" charset="0"/>
                          </a:rPr>
                          <m:t>′</m:t>
                        </m:r>
                      </m:sup>
                    </m:sSup>
                    <m:r>
                      <a:rPr lang="en-US" sz="2200" i="1">
                        <a:latin typeface="Cambria Math" panose="02040503050406030204" pitchFamily="18" charset="0"/>
                      </a:rPr>
                      <m:t>=$</m:t>
                    </m:r>
                    <m:r>
                      <a:rPr lang="en-US" sz="2200" b="0" i="1" smtClean="0">
                        <a:latin typeface="Cambria Math" panose="02040503050406030204" pitchFamily="18" charset="0"/>
                      </a:rPr>
                      <m:t>7.</m:t>
                    </m:r>
                  </m:oMath>
                </a14:m>
                <a:endParaRPr lang="en-US" sz="2200" dirty="0"/>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530727"/>
              </a:xfrm>
              <a:blipFill>
                <a:blip r:embed="rId2"/>
                <a:stretch>
                  <a:fillRect l="-1005" t="-1075"/>
                </a:stretch>
              </a:blipFill>
            </p:spPr>
            <p:txBody>
              <a:bodyPr/>
              <a:lstStyle/>
              <a:p>
                <a:r>
                  <a:rPr lang="en-US">
                    <a:noFill/>
                  </a:rPr>
                  <a:t> </a:t>
                </a:r>
              </a:p>
            </p:txBody>
          </p:sp>
        </mc:Fallback>
      </mc:AlternateContent>
      <p:sp>
        <p:nvSpPr>
          <p:cNvPr id="38" name="Footer Placeholder 4">
            <a:extLst>
              <a:ext uri="{FF2B5EF4-FFF2-40B4-BE49-F238E27FC236}">
                <a16:creationId xmlns:a16="http://schemas.microsoft.com/office/drawing/2014/main" id="{FDC6F34D-4357-234C-B462-C2803A3E4116}"/>
              </a:ext>
            </a:extLst>
          </p:cNvPr>
          <p:cNvSpPr>
            <a:spLocks noGrp="1"/>
          </p:cNvSpPr>
          <p:nvPr>
            <p:ph type="ftr" sz="quarter" idx="11"/>
          </p:nvPr>
        </p:nvSpPr>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53</a:t>
            </a:fld>
            <a:endParaRPr lang="en-US" dirty="0"/>
          </a:p>
        </p:txBody>
      </p:sp>
    </p:spTree>
    <p:extLst>
      <p:ext uri="{BB962C8B-B14F-4D97-AF65-F5344CB8AC3E}">
        <p14:creationId xmlns:p14="http://schemas.microsoft.com/office/powerpoint/2010/main" val="19915731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Revealed Preference</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algn="just">
                  <a:lnSpc>
                    <a:spcPct val="100000"/>
                  </a:lnSpc>
                  <a:spcAft>
                    <a:spcPts val="500"/>
                  </a:spcAft>
                </a:pPr>
                <a:r>
                  <a:rPr lang="en-US" sz="2400" i="1" dirty="0">
                    <a:solidFill>
                      <a:srgbClr val="0070C0"/>
                    </a:solidFill>
                  </a:rPr>
                  <a:t>Example 3.4</a:t>
                </a:r>
                <a:r>
                  <a:rPr lang="en-US" sz="2400" dirty="0">
                    <a:solidFill>
                      <a:srgbClr val="0070C0"/>
                    </a:solidFill>
                  </a:rPr>
                  <a:t> </a:t>
                </a:r>
                <a:r>
                  <a:rPr lang="en-US" sz="2400" dirty="0"/>
                  <a:t>(continued):</a:t>
                </a:r>
                <a:endParaRPr lang="en-US" sz="2000" dirty="0"/>
              </a:p>
              <a:p>
                <a:pPr lvl="2" algn="just">
                  <a:spcBef>
                    <a:spcPts val="1000"/>
                  </a:spcBef>
                </a:pPr>
                <a:r>
                  <a:rPr lang="en-US" sz="2200" dirty="0"/>
                  <a:t>The vertical intercept of the budget line </a:t>
                </a:r>
              </a:p>
              <a:p>
                <a:pPr marL="1150938" lvl="2" indent="0">
                  <a:spcBef>
                    <a:spcPts val="0"/>
                  </a:spcBef>
                  <a:spcAft>
                    <a:spcPts val="500"/>
                  </a:spcAft>
                  <a:buNone/>
                </a:pPr>
                <a:r>
                  <a:rPr lang="en-US" sz="2200" dirty="0"/>
                  <a:t>decreases from </a:t>
                </a:r>
                <a14:m>
                  <m:oMath xmlns:m="http://schemas.openxmlformats.org/officeDocument/2006/math">
                    <m:f>
                      <m:fPr>
                        <m:ctrlPr>
                          <a:rPr lang="en-US" sz="2200" i="1" smtClean="0">
                            <a:latin typeface="Cambria Math" panose="02040503050406030204" pitchFamily="18" charset="0"/>
                          </a:rPr>
                        </m:ctrlPr>
                      </m:fPr>
                      <m:num>
                        <m:r>
                          <a:rPr lang="en-US" sz="2200" b="0" i="1" smtClean="0">
                            <a:latin typeface="Cambria Math" panose="02040503050406030204" pitchFamily="18" charset="0"/>
                          </a:rPr>
                          <m:t>𝐼</m:t>
                        </m:r>
                      </m:num>
                      <m:den>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den>
                    </m:f>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10</m:t>
                        </m:r>
                      </m:num>
                      <m:den>
                        <m:r>
                          <a:rPr lang="en-US" sz="2200" b="0" i="1" smtClean="0">
                            <a:latin typeface="Cambria Math" panose="02040503050406030204" pitchFamily="18" charset="0"/>
                          </a:rPr>
                          <m:t>2</m:t>
                        </m:r>
                      </m:den>
                    </m:f>
                    <m:r>
                      <a:rPr lang="en-US" sz="2200" b="0" i="1" smtClean="0">
                        <a:latin typeface="Cambria Math" panose="02040503050406030204" pitchFamily="18" charset="0"/>
                      </a:rPr>
                      <m:t>=5</m:t>
                    </m:r>
                  </m:oMath>
                </a14:m>
                <a:r>
                  <a:rPr lang="en-US" sz="2200" dirty="0"/>
                  <a:t> units to </a:t>
                </a:r>
                <a14:m>
                  <m:oMath xmlns:m="http://schemas.openxmlformats.org/officeDocument/2006/math">
                    <m:f>
                      <m:fPr>
                        <m:ctrlPr>
                          <a:rPr lang="en-US" sz="2200" i="1">
                            <a:latin typeface="Cambria Math" panose="02040503050406030204" pitchFamily="18" charset="0"/>
                          </a:rPr>
                        </m:ctrlPr>
                      </m:fPr>
                      <m:num>
                        <m:sSup>
                          <m:sSupPr>
                            <m:ctrlPr>
                              <a:rPr lang="en-US" sz="2200" i="1" smtClean="0">
                                <a:latin typeface="Cambria Math" panose="02040503050406030204" pitchFamily="18" charset="0"/>
                              </a:rPr>
                            </m:ctrlPr>
                          </m:sSupPr>
                          <m:e>
                            <m:r>
                              <a:rPr lang="en-US" sz="2200" b="0" i="1" smtClean="0">
                                <a:latin typeface="Cambria Math" panose="02040503050406030204" pitchFamily="18" charset="0"/>
                              </a:rPr>
                              <m:t>𝐼</m:t>
                            </m:r>
                          </m:e>
                          <m:sup>
                            <m:r>
                              <a:rPr lang="en-US" sz="2200" b="0" i="1" smtClean="0">
                                <a:latin typeface="Cambria Math" panose="02040503050406030204" pitchFamily="18" charset="0"/>
                              </a:rPr>
                              <m:t>′</m:t>
                            </m:r>
                          </m:sup>
                        </m:sSup>
                      </m:num>
                      <m:den>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den>
                    </m:f>
                    <m:r>
                      <a:rPr lang="en-US" sz="2200" i="1">
                        <a:latin typeface="Cambria Math" panose="02040503050406030204" pitchFamily="18" charset="0"/>
                      </a:rPr>
                      <m:t>=</m:t>
                    </m:r>
                    <m:f>
                      <m:fPr>
                        <m:ctrlPr>
                          <a:rPr lang="en-US" sz="2200" i="1">
                            <a:latin typeface="Cambria Math" panose="02040503050406030204" pitchFamily="18" charset="0"/>
                          </a:rPr>
                        </m:ctrlPr>
                      </m:fPr>
                      <m:num>
                        <m:r>
                          <a:rPr lang="en-US" sz="2200" b="0" i="1" smtClean="0">
                            <a:latin typeface="Cambria Math" panose="02040503050406030204" pitchFamily="18" charset="0"/>
                          </a:rPr>
                          <m:t>7</m:t>
                        </m:r>
                      </m:num>
                      <m:den>
                        <m:r>
                          <a:rPr lang="en-US" sz="2200" i="1">
                            <a:latin typeface="Cambria Math" panose="02040503050406030204" pitchFamily="18" charset="0"/>
                          </a:rPr>
                          <m:t>2</m:t>
                        </m:r>
                      </m:den>
                    </m:f>
                    <m:r>
                      <a:rPr lang="en-US" sz="2200" i="1">
                        <a:latin typeface="Cambria Math" panose="02040503050406030204" pitchFamily="18" charset="0"/>
                      </a:rPr>
                      <m:t>=</m:t>
                    </m:r>
                    <m:r>
                      <a:rPr lang="en-US" sz="2200" b="0" i="1" smtClean="0">
                        <a:latin typeface="Cambria Math" panose="02040503050406030204" pitchFamily="18" charset="0"/>
                      </a:rPr>
                      <m:t>3.</m:t>
                    </m:r>
                    <m:r>
                      <a:rPr lang="en-US" sz="2200" i="1">
                        <a:latin typeface="Cambria Math" panose="02040503050406030204" pitchFamily="18" charset="0"/>
                      </a:rPr>
                      <m:t>5</m:t>
                    </m:r>
                  </m:oMath>
                </a14:m>
                <a:r>
                  <a:rPr lang="en-US" sz="2200" dirty="0"/>
                  <a:t> units. </a:t>
                </a:r>
              </a:p>
              <a:p>
                <a:pPr lvl="2" algn="just"/>
                <a:r>
                  <a:rPr lang="en-US" sz="2200" dirty="0"/>
                  <a:t>The vertical intercept of the budget line </a:t>
                </a:r>
              </a:p>
              <a:p>
                <a:pPr marL="1150938" lvl="2" indent="0">
                  <a:spcBef>
                    <a:spcPts val="0"/>
                  </a:spcBef>
                  <a:spcAft>
                    <a:spcPts val="500"/>
                  </a:spcAft>
                  <a:buNone/>
                </a:pPr>
                <a:r>
                  <a:rPr lang="en-US" sz="2200" dirty="0"/>
                  <a:t>increases from </a:t>
                </a:r>
                <a14:m>
                  <m:oMath xmlns:m="http://schemas.openxmlformats.org/officeDocument/2006/math">
                    <m:f>
                      <m:fPr>
                        <m:ctrlPr>
                          <a:rPr lang="en-US" sz="2200" i="1">
                            <a:latin typeface="Cambria Math" panose="02040503050406030204" pitchFamily="18" charset="0"/>
                          </a:rPr>
                        </m:ctrlPr>
                      </m:fPr>
                      <m:num>
                        <m:r>
                          <a:rPr lang="en-US" sz="2200" i="1">
                            <a:latin typeface="Cambria Math" panose="02040503050406030204" pitchFamily="18" charset="0"/>
                          </a:rPr>
                          <m:t>𝐼</m:t>
                        </m:r>
                      </m:num>
                      <m:den>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b="0" i="1" smtClean="0">
                                <a:latin typeface="Cambria Math" panose="02040503050406030204" pitchFamily="18" charset="0"/>
                              </a:rPr>
                              <m:t>𝑥</m:t>
                            </m:r>
                          </m:sub>
                        </m:sSub>
                      </m:den>
                    </m:f>
                    <m:r>
                      <a:rPr lang="en-US" sz="2200" i="1">
                        <a:latin typeface="Cambria Math" panose="02040503050406030204" pitchFamily="18" charset="0"/>
                      </a:rPr>
                      <m:t>=</m:t>
                    </m:r>
                    <m:f>
                      <m:fPr>
                        <m:ctrlPr>
                          <a:rPr lang="en-US" sz="2200" i="1">
                            <a:latin typeface="Cambria Math" panose="02040503050406030204" pitchFamily="18" charset="0"/>
                          </a:rPr>
                        </m:ctrlPr>
                      </m:fPr>
                      <m:num>
                        <m:r>
                          <a:rPr lang="en-US" sz="2200" i="1">
                            <a:latin typeface="Cambria Math" panose="02040503050406030204" pitchFamily="18" charset="0"/>
                          </a:rPr>
                          <m:t>10</m:t>
                        </m:r>
                      </m:num>
                      <m:den>
                        <m:r>
                          <a:rPr lang="en-US" sz="2200" i="1">
                            <a:latin typeface="Cambria Math" panose="02040503050406030204" pitchFamily="18" charset="0"/>
                          </a:rPr>
                          <m:t>2</m:t>
                        </m:r>
                      </m:den>
                    </m:f>
                    <m:r>
                      <a:rPr lang="en-US" sz="2200" i="1">
                        <a:latin typeface="Cambria Math" panose="02040503050406030204" pitchFamily="18" charset="0"/>
                      </a:rPr>
                      <m:t>=5</m:t>
                    </m:r>
                  </m:oMath>
                </a14:m>
                <a:r>
                  <a:rPr lang="en-US" sz="2200" dirty="0"/>
                  <a:t> units to </a:t>
                </a:r>
                <a14:m>
                  <m:oMath xmlns:m="http://schemas.openxmlformats.org/officeDocument/2006/math">
                    <m:f>
                      <m:fPr>
                        <m:ctrlPr>
                          <a:rPr lang="en-US" sz="2200" i="1">
                            <a:latin typeface="Cambria Math" panose="02040503050406030204" pitchFamily="18" charset="0"/>
                          </a:rPr>
                        </m:ctrlPr>
                      </m:fPr>
                      <m:num>
                        <m:sSup>
                          <m:sSupPr>
                            <m:ctrlPr>
                              <a:rPr lang="en-US" sz="2200" i="1">
                                <a:latin typeface="Cambria Math" panose="02040503050406030204" pitchFamily="18" charset="0"/>
                              </a:rPr>
                            </m:ctrlPr>
                          </m:sSupPr>
                          <m:e>
                            <m:r>
                              <a:rPr lang="en-US" sz="2200" i="1">
                                <a:latin typeface="Cambria Math" panose="02040503050406030204" pitchFamily="18" charset="0"/>
                              </a:rPr>
                              <m:t>𝐼</m:t>
                            </m:r>
                          </m:e>
                          <m:sup>
                            <m:r>
                              <a:rPr lang="en-US" sz="2200" i="1">
                                <a:latin typeface="Cambria Math" panose="02040503050406030204" pitchFamily="18" charset="0"/>
                              </a:rPr>
                              <m:t>′</m:t>
                            </m:r>
                          </m:sup>
                        </m:sSup>
                      </m:num>
                      <m:den>
                        <m:sSubSup>
                          <m:sSubSupPr>
                            <m:ctrlPr>
                              <a:rPr lang="en-US" sz="2200" i="1" smtClean="0">
                                <a:latin typeface="Cambria Math" panose="02040503050406030204" pitchFamily="18" charset="0"/>
                              </a:rPr>
                            </m:ctrlPr>
                          </m:sSubSup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up>
                            <m:r>
                              <a:rPr lang="en-US" sz="2200" b="0" i="1" smtClean="0">
                                <a:latin typeface="Cambria Math" panose="02040503050406030204" pitchFamily="18" charset="0"/>
                              </a:rPr>
                              <m:t>′</m:t>
                            </m:r>
                          </m:sup>
                        </m:sSubSup>
                      </m:den>
                    </m:f>
                    <m:r>
                      <a:rPr lang="en-US" sz="2200" i="1">
                        <a:latin typeface="Cambria Math" panose="02040503050406030204" pitchFamily="18" charset="0"/>
                      </a:rPr>
                      <m:t>=</m:t>
                    </m:r>
                    <m:f>
                      <m:fPr>
                        <m:ctrlPr>
                          <a:rPr lang="en-US" sz="2200" i="1">
                            <a:latin typeface="Cambria Math" panose="02040503050406030204" pitchFamily="18" charset="0"/>
                          </a:rPr>
                        </m:ctrlPr>
                      </m:fPr>
                      <m:num>
                        <m:r>
                          <a:rPr lang="en-US" sz="2200" i="1">
                            <a:latin typeface="Cambria Math" panose="02040503050406030204" pitchFamily="18" charset="0"/>
                          </a:rPr>
                          <m:t>7</m:t>
                        </m:r>
                      </m:num>
                      <m:den>
                        <m:r>
                          <a:rPr lang="en-US" sz="2200" b="0" i="1" smtClean="0">
                            <a:latin typeface="Cambria Math" panose="02040503050406030204" pitchFamily="18" charset="0"/>
                          </a:rPr>
                          <m:t>1</m:t>
                        </m:r>
                      </m:den>
                    </m:f>
                    <m:r>
                      <a:rPr lang="en-US" sz="2200" i="1">
                        <a:latin typeface="Cambria Math" panose="02040503050406030204" pitchFamily="18" charset="0"/>
                      </a:rPr>
                      <m:t>=</m:t>
                    </m:r>
                    <m:r>
                      <a:rPr lang="en-US" sz="2200" b="0" i="1" smtClean="0">
                        <a:latin typeface="Cambria Math" panose="02040503050406030204" pitchFamily="18" charset="0"/>
                      </a:rPr>
                      <m:t>7</m:t>
                    </m:r>
                  </m:oMath>
                </a14:m>
                <a:r>
                  <a:rPr lang="en-US" sz="2200" dirty="0"/>
                  <a:t> units. </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530727"/>
              </a:xfrm>
              <a:blipFill>
                <a:blip r:embed="rId2"/>
                <a:stretch>
                  <a:fillRect l="-966" t="-1120"/>
                </a:stretch>
              </a:blipFill>
            </p:spPr>
            <p:txBody>
              <a:bodyPr/>
              <a:lstStyle/>
              <a:p>
                <a:r>
                  <a:rPr lang="en-US">
                    <a:noFill/>
                  </a:rPr>
                  <a:t> </a:t>
                </a:r>
              </a:p>
            </p:txBody>
          </p:sp>
        </mc:Fallback>
      </mc:AlternateContent>
      <p:sp>
        <p:nvSpPr>
          <p:cNvPr id="38" name="Footer Placeholder 4">
            <a:extLst>
              <a:ext uri="{FF2B5EF4-FFF2-40B4-BE49-F238E27FC236}">
                <a16:creationId xmlns:a16="http://schemas.microsoft.com/office/drawing/2014/main" id="{FDC6F34D-4357-234C-B462-C2803A3E4116}"/>
              </a:ext>
            </a:extLst>
          </p:cNvPr>
          <p:cNvSpPr>
            <a:spLocks noGrp="1"/>
          </p:cNvSpPr>
          <p:nvPr>
            <p:ph type="ftr" sz="quarter" idx="11"/>
          </p:nvPr>
        </p:nvSpPr>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54</a:t>
            </a:fld>
            <a:endParaRPr lang="en-US" dirty="0"/>
          </a:p>
        </p:txBody>
      </p:sp>
    </p:spTree>
    <p:extLst>
      <p:ext uri="{BB962C8B-B14F-4D97-AF65-F5344CB8AC3E}">
        <p14:creationId xmlns:p14="http://schemas.microsoft.com/office/powerpoint/2010/main" val="40036677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Revealed Preference</a:t>
            </a:r>
          </a:p>
        </p:txBody>
      </p:sp>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algn="just">
              <a:lnSpc>
                <a:spcPct val="100000"/>
              </a:lnSpc>
              <a:spcAft>
                <a:spcPts val="500"/>
              </a:spcAft>
            </a:pPr>
            <a:r>
              <a:rPr lang="en-US" sz="2400" i="1" dirty="0">
                <a:solidFill>
                  <a:srgbClr val="0070C0"/>
                </a:solidFill>
              </a:rPr>
              <a:t>Example 3.4 </a:t>
            </a:r>
            <a:r>
              <a:rPr lang="en-US" sz="2400" dirty="0"/>
              <a:t>(continued):</a:t>
            </a:r>
            <a:endParaRPr lang="en-US" sz="2000" dirty="0"/>
          </a:p>
          <a:p>
            <a:pPr lvl="1" algn="just">
              <a:lnSpc>
                <a:spcPct val="100000"/>
              </a:lnSpc>
              <a:spcAft>
                <a:spcPts val="500"/>
              </a:spcAft>
            </a:pPr>
            <a:r>
              <a:rPr lang="en-US" sz="2200" dirty="0"/>
              <a:t>Scenario (a). WARP </a:t>
            </a:r>
            <a:r>
              <a:rPr lang="en-US" sz="2200" i="1" dirty="0"/>
              <a:t>is satisfied</a:t>
            </a:r>
            <a:r>
              <a:rPr lang="en-US" sz="2200" dirty="0"/>
              <a:t>.</a:t>
            </a:r>
          </a:p>
        </p:txBody>
      </p:sp>
      <p:sp>
        <p:nvSpPr>
          <p:cNvPr id="38" name="Footer Placeholder 4">
            <a:extLst>
              <a:ext uri="{FF2B5EF4-FFF2-40B4-BE49-F238E27FC236}">
                <a16:creationId xmlns:a16="http://schemas.microsoft.com/office/drawing/2014/main" id="{FDC6F34D-4357-234C-B462-C2803A3E4116}"/>
              </a:ext>
            </a:extLst>
          </p:cNvPr>
          <p:cNvSpPr>
            <a:spLocks noGrp="1"/>
          </p:cNvSpPr>
          <p:nvPr>
            <p:ph type="ftr" sz="quarter" idx="11"/>
          </p:nvPr>
        </p:nvSpPr>
        <p:spPr>
          <a:xfrm>
            <a:off x="392368" y="6473641"/>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55</a:t>
            </a:fld>
            <a:endParaRPr lang="en-US"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C01AC23-5410-6D4C-BD51-28457FB36541}"/>
                  </a:ext>
                </a:extLst>
              </p:cNvPr>
              <p:cNvSpPr txBox="1"/>
              <p:nvPr/>
            </p:nvSpPr>
            <p:spPr>
              <a:xfrm>
                <a:off x="1411375" y="2985697"/>
                <a:ext cx="3314243" cy="2204706"/>
              </a:xfrm>
              <a:prstGeom prst="rect">
                <a:avLst/>
              </a:prstGeom>
              <a:noFill/>
            </p:spPr>
            <p:txBody>
              <a:bodyPr wrap="square" rtlCol="0">
                <a:spAutoFit/>
              </a:bodyPr>
              <a:lstStyle/>
              <a:p>
                <a:pPr>
                  <a:lnSpc>
                    <a:spcPct val="90000"/>
                  </a:lnSpc>
                  <a:spcBef>
                    <a:spcPts val="500"/>
                  </a:spcBef>
                  <a:spcAft>
                    <a:spcPts val="500"/>
                  </a:spcAft>
                </a:pPr>
                <a:r>
                  <a:rPr lang="en-US" sz="2000" u="sng" dirty="0"/>
                  <a:t>Step 1</a:t>
                </a:r>
                <a:r>
                  <a:rPr lang="en-US" sz="2000" dirty="0"/>
                  <a:t> holds. Bundles </a:t>
                </a:r>
                <a14:m>
                  <m:oMath xmlns:m="http://schemas.openxmlformats.org/officeDocument/2006/math">
                    <m:r>
                      <a:rPr lang="en-US" sz="2000" i="1" dirty="0" smtClean="0">
                        <a:latin typeface="Cambria Math" panose="02040503050406030204" pitchFamily="18" charset="0"/>
                      </a:rPr>
                      <m:t>𝐴</m:t>
                    </m:r>
                  </m:oMath>
                </a14:m>
                <a:r>
                  <a:rPr lang="en-US" sz="2000" dirty="0"/>
                  <a:t> and </a:t>
                </a:r>
                <a14:m>
                  <m:oMath xmlns:m="http://schemas.openxmlformats.org/officeDocument/2006/math">
                    <m:r>
                      <a:rPr lang="en-US" sz="2000" i="1" dirty="0" smtClean="0">
                        <a:latin typeface="Cambria Math" panose="02040503050406030204" pitchFamily="18" charset="0"/>
                      </a:rPr>
                      <m:t>𝐵</m:t>
                    </m:r>
                  </m:oMath>
                </a14:m>
                <a:r>
                  <a:rPr lang="en-US" sz="2000" dirty="0"/>
                  <a:t> are affordable under </a:t>
                </a:r>
                <a14:m>
                  <m:oMath xmlns:m="http://schemas.openxmlformats.org/officeDocument/2006/math">
                    <m:r>
                      <a:rPr lang="en-US" sz="2000" i="1" dirty="0" smtClean="0">
                        <a:latin typeface="Cambria Math" panose="02040503050406030204" pitchFamily="18" charset="0"/>
                      </a:rPr>
                      <m:t>𝐵𝐿</m:t>
                    </m:r>
                  </m:oMath>
                </a14:m>
                <a:r>
                  <a:rPr lang="en-US" sz="2000" dirty="0"/>
                  <a:t>:</a:t>
                </a:r>
              </a:p>
              <a:p>
                <a:pPr marL="800100" lvl="1" indent="-342900" algn="just">
                  <a:lnSpc>
                    <a:spcPct val="90000"/>
                  </a:lnSpc>
                  <a:buFont typeface="Arial" panose="020B0604020202020204" pitchFamily="34" charset="0"/>
                  <a:buChar char="•"/>
                </a:pPr>
                <a14:m>
                  <m:oMath xmlns:m="http://schemas.openxmlformats.org/officeDocument/2006/math">
                    <m:r>
                      <a:rPr lang="en-US" i="1" dirty="0" smtClean="0">
                        <a:latin typeface="Cambria Math" panose="02040503050406030204" pitchFamily="18" charset="0"/>
                      </a:rPr>
                      <m:t>𝐴</m:t>
                    </m:r>
                  </m:oMath>
                </a14:m>
                <a:r>
                  <a:rPr lang="en-US" dirty="0"/>
                  <a:t> lies on </a:t>
                </a:r>
                <a14:m>
                  <m:oMath xmlns:m="http://schemas.openxmlformats.org/officeDocument/2006/math">
                    <m:r>
                      <a:rPr lang="en-US" i="1" dirty="0" smtClean="0">
                        <a:latin typeface="Cambria Math" panose="02040503050406030204" pitchFamily="18" charset="0"/>
                      </a:rPr>
                      <m:t>𝐵𝐿</m:t>
                    </m:r>
                  </m:oMath>
                </a14:m>
                <a:r>
                  <a:rPr lang="en-US" dirty="0"/>
                  <a:t>.</a:t>
                </a:r>
              </a:p>
              <a:p>
                <a:pPr marL="800100" lvl="1" indent="-342900">
                  <a:lnSpc>
                    <a:spcPct val="90000"/>
                  </a:lnSpc>
                  <a:buFont typeface="Arial" panose="020B0604020202020204" pitchFamily="34" charset="0"/>
                  <a:buChar char="•"/>
                </a:pPr>
                <a14:m>
                  <m:oMath xmlns:m="http://schemas.openxmlformats.org/officeDocument/2006/math">
                    <m:r>
                      <a:rPr lang="en-US" i="1" dirty="0" smtClean="0">
                        <a:latin typeface="Cambria Math" panose="02040503050406030204" pitchFamily="18" charset="0"/>
                      </a:rPr>
                      <m:t>𝐵</m:t>
                    </m:r>
                  </m:oMath>
                </a14:m>
                <a:r>
                  <a:rPr lang="en-US" dirty="0"/>
                  <a:t> lies strictly below </a:t>
                </a:r>
                <a14:m>
                  <m:oMath xmlns:m="http://schemas.openxmlformats.org/officeDocument/2006/math">
                    <m:r>
                      <a:rPr lang="en-US" i="1" dirty="0" smtClean="0">
                        <a:latin typeface="Cambria Math" panose="02040503050406030204" pitchFamily="18" charset="0"/>
                      </a:rPr>
                      <m:t>𝐵𝐿</m:t>
                    </m:r>
                  </m:oMath>
                </a14:m>
                <a:r>
                  <a:rPr lang="en-US" dirty="0"/>
                  <a:t>.</a:t>
                </a:r>
              </a:p>
              <a:p>
                <a:pPr>
                  <a:lnSpc>
                    <a:spcPct val="90000"/>
                  </a:lnSpc>
                  <a:spcBef>
                    <a:spcPts val="1000"/>
                  </a:spcBef>
                  <a:spcAft>
                    <a:spcPts val="500"/>
                  </a:spcAft>
                </a:pPr>
                <a:r>
                  <a:rPr lang="en-US" sz="2000" u="sng" dirty="0"/>
                  <a:t>Step 2</a:t>
                </a:r>
                <a:r>
                  <a:rPr lang="en-US" sz="2000" dirty="0"/>
                  <a:t> holds. Bundle </a:t>
                </a:r>
                <a:r>
                  <a:rPr lang="en-US" sz="2000" i="1" dirty="0"/>
                  <a:t>A</a:t>
                </a:r>
                <a:r>
                  <a:rPr lang="en-US" sz="2000" dirty="0"/>
                  <a:t> is unaffordable under </a:t>
                </a:r>
                <a14:m>
                  <m:oMath xmlns:m="http://schemas.openxmlformats.org/officeDocument/2006/math">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𝐵𝐿</m:t>
                        </m:r>
                      </m:e>
                      <m:sup>
                        <m:r>
                          <a:rPr lang="en-US" sz="2000" b="0" i="1" smtClean="0">
                            <a:latin typeface="Cambria Math" panose="02040503050406030204" pitchFamily="18" charset="0"/>
                          </a:rPr>
                          <m:t>′</m:t>
                        </m:r>
                      </m:sup>
                    </m:sSup>
                  </m:oMath>
                </a14:m>
                <a:r>
                  <a:rPr lang="en-US" sz="2000" dirty="0"/>
                  <a:t>:</a:t>
                </a:r>
              </a:p>
              <a:p>
                <a:pPr marL="800100" lvl="1" indent="-342900">
                  <a:lnSpc>
                    <a:spcPct val="90000"/>
                  </a:lnSpc>
                  <a:buFont typeface="Arial" panose="020B0604020202020204" pitchFamily="34" charset="0"/>
                  <a:buChar char="•"/>
                </a:pPr>
                <a14:m>
                  <m:oMath xmlns:m="http://schemas.openxmlformats.org/officeDocument/2006/math">
                    <m:r>
                      <a:rPr lang="en-US" i="1" dirty="0" smtClean="0">
                        <a:latin typeface="Cambria Math" panose="02040503050406030204" pitchFamily="18" charset="0"/>
                      </a:rPr>
                      <m:t>𝐴</m:t>
                    </m:r>
                  </m:oMath>
                </a14:m>
                <a:r>
                  <a:rPr lang="en-US" dirty="0"/>
                  <a:t> lies strictly above </a:t>
                </a:r>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𝐵𝐿</m:t>
                        </m:r>
                      </m:e>
                      <m:sup>
                        <m:r>
                          <a:rPr lang="en-US" b="0" i="1" smtClean="0">
                            <a:latin typeface="Cambria Math" panose="02040503050406030204" pitchFamily="18" charset="0"/>
                          </a:rPr>
                          <m:t>′</m:t>
                        </m:r>
                      </m:sup>
                    </m:sSup>
                  </m:oMath>
                </a14:m>
                <a:r>
                  <a:rPr lang="en-US" dirty="0"/>
                  <a:t>. </a:t>
                </a:r>
              </a:p>
            </p:txBody>
          </p:sp>
        </mc:Choice>
        <mc:Fallback xmlns="">
          <p:sp>
            <p:nvSpPr>
              <p:cNvPr id="6" name="TextBox 5">
                <a:extLst>
                  <a:ext uri="{FF2B5EF4-FFF2-40B4-BE49-F238E27FC236}">
                    <a16:creationId xmlns:a16="http://schemas.microsoft.com/office/drawing/2014/main" id="{BC01AC23-5410-6D4C-BD51-28457FB36541}"/>
                  </a:ext>
                </a:extLst>
              </p:cNvPr>
              <p:cNvSpPr txBox="1">
                <a:spLocks noRot="1" noChangeAspect="1" noMove="1" noResize="1" noEditPoints="1" noAdjustHandles="1" noChangeArrowheads="1" noChangeShapeType="1" noTextEdit="1"/>
              </p:cNvSpPr>
              <p:nvPr/>
            </p:nvSpPr>
            <p:spPr>
              <a:xfrm>
                <a:off x="1411375" y="2985697"/>
                <a:ext cx="3314243" cy="2204706"/>
              </a:xfrm>
              <a:prstGeom prst="rect">
                <a:avLst/>
              </a:prstGeom>
              <a:blipFill>
                <a:blip r:embed="rId2"/>
                <a:stretch>
                  <a:fillRect l="-1527" t="-2857" b="-2857"/>
                </a:stretch>
              </a:blipFill>
            </p:spPr>
            <p:txBody>
              <a:bodyPr/>
              <a:lstStyle/>
              <a:p>
                <a:r>
                  <a:rPr lang="en-US">
                    <a:noFill/>
                  </a:rPr>
                  <a:t> </a:t>
                </a:r>
              </a:p>
            </p:txBody>
          </p:sp>
        </mc:Fallback>
      </mc:AlternateContent>
      <p:grpSp>
        <p:nvGrpSpPr>
          <p:cNvPr id="3" name="Group 2">
            <a:extLst>
              <a:ext uri="{FF2B5EF4-FFF2-40B4-BE49-F238E27FC236}">
                <a16:creationId xmlns:a16="http://schemas.microsoft.com/office/drawing/2014/main" id="{DE7ED06F-4A6B-AC47-A06C-87C270AA4507}"/>
              </a:ext>
            </a:extLst>
          </p:cNvPr>
          <p:cNvGrpSpPr/>
          <p:nvPr/>
        </p:nvGrpSpPr>
        <p:grpSpPr>
          <a:xfrm>
            <a:off x="5124613" y="2720628"/>
            <a:ext cx="3217949" cy="3388099"/>
            <a:chOff x="4984406" y="2637501"/>
            <a:chExt cx="3217949" cy="3388099"/>
          </a:xfrm>
        </p:grpSpPr>
        <p:pic>
          <p:nvPicPr>
            <p:cNvPr id="5" name="Picture 4">
              <a:extLst>
                <a:ext uri="{FF2B5EF4-FFF2-40B4-BE49-F238E27FC236}">
                  <a16:creationId xmlns:a16="http://schemas.microsoft.com/office/drawing/2014/main" id="{2403BE50-C413-804C-975F-27D474BD2754}"/>
                </a:ext>
              </a:extLst>
            </p:cNvPr>
            <p:cNvPicPr>
              <a:picLocks noChangeAspect="1"/>
            </p:cNvPicPr>
            <p:nvPr/>
          </p:nvPicPr>
          <p:blipFill rotWithShape="1">
            <a:blip r:embed="rId3"/>
            <a:srcRect r="50000"/>
            <a:stretch/>
          </p:blipFill>
          <p:spPr>
            <a:xfrm>
              <a:off x="5056180" y="2637501"/>
              <a:ext cx="3146175" cy="3270600"/>
            </a:xfrm>
            <a:prstGeom prst="rect">
              <a:avLst/>
            </a:prstGeom>
          </p:spPr>
        </p:pic>
        <p:sp>
          <p:nvSpPr>
            <p:cNvPr id="11" name="TextBox 10">
              <a:extLst>
                <a:ext uri="{FF2B5EF4-FFF2-40B4-BE49-F238E27FC236}">
                  <a16:creationId xmlns:a16="http://schemas.microsoft.com/office/drawing/2014/main" id="{3A68F5D0-35A0-3E4E-B219-8EB31AC8DED7}"/>
                </a:ext>
              </a:extLst>
            </p:cNvPr>
            <p:cNvSpPr txBox="1"/>
            <p:nvPr/>
          </p:nvSpPr>
          <p:spPr>
            <a:xfrm>
              <a:off x="4984406" y="5748601"/>
              <a:ext cx="875111" cy="276999"/>
            </a:xfrm>
            <a:prstGeom prst="rect">
              <a:avLst/>
            </a:prstGeom>
            <a:noFill/>
          </p:spPr>
          <p:txBody>
            <a:bodyPr wrap="none" rtlCol="0">
              <a:spAutoFit/>
            </a:bodyPr>
            <a:lstStyle/>
            <a:p>
              <a:r>
                <a:rPr lang="en-US" sz="1200" dirty="0"/>
                <a:t>Figure 3.6a</a:t>
              </a:r>
            </a:p>
          </p:txBody>
        </p:sp>
      </p:grpSp>
    </p:spTree>
    <p:extLst>
      <p:ext uri="{BB962C8B-B14F-4D97-AF65-F5344CB8AC3E}">
        <p14:creationId xmlns:p14="http://schemas.microsoft.com/office/powerpoint/2010/main" val="14159652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Revealed Preference</a:t>
            </a:r>
          </a:p>
        </p:txBody>
      </p:sp>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algn="just">
              <a:lnSpc>
                <a:spcPct val="100000"/>
              </a:lnSpc>
              <a:spcAft>
                <a:spcPts val="500"/>
              </a:spcAft>
            </a:pPr>
            <a:r>
              <a:rPr lang="en-US" sz="2400" i="1" dirty="0">
                <a:solidFill>
                  <a:srgbClr val="0070C0"/>
                </a:solidFill>
              </a:rPr>
              <a:t>Example 3.4 </a:t>
            </a:r>
            <a:r>
              <a:rPr lang="en-US" sz="2400" dirty="0"/>
              <a:t>(continued):</a:t>
            </a:r>
            <a:endParaRPr lang="en-US" sz="2000" dirty="0"/>
          </a:p>
          <a:p>
            <a:pPr lvl="1" algn="just">
              <a:lnSpc>
                <a:spcPct val="100000"/>
              </a:lnSpc>
              <a:spcAft>
                <a:spcPts val="500"/>
              </a:spcAft>
            </a:pPr>
            <a:r>
              <a:rPr lang="en-US" sz="2200" dirty="0"/>
              <a:t>Scenario (b). WARP </a:t>
            </a:r>
            <a:r>
              <a:rPr lang="en-US" sz="2200" i="1" dirty="0"/>
              <a:t>is violated</a:t>
            </a:r>
            <a:r>
              <a:rPr lang="en-US" sz="2200" dirty="0"/>
              <a:t>.</a:t>
            </a:r>
          </a:p>
        </p:txBody>
      </p:sp>
      <p:sp>
        <p:nvSpPr>
          <p:cNvPr id="38" name="Footer Placeholder 4">
            <a:extLst>
              <a:ext uri="{FF2B5EF4-FFF2-40B4-BE49-F238E27FC236}">
                <a16:creationId xmlns:a16="http://schemas.microsoft.com/office/drawing/2014/main" id="{FDC6F34D-4357-234C-B462-C2803A3E4116}"/>
              </a:ext>
            </a:extLst>
          </p:cNvPr>
          <p:cNvSpPr>
            <a:spLocks noGrp="1"/>
          </p:cNvSpPr>
          <p:nvPr>
            <p:ph type="ftr" sz="quarter" idx="11"/>
          </p:nvPr>
        </p:nvSpPr>
        <p:spPr>
          <a:xfrm>
            <a:off x="463390" y="6434504"/>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56</a:t>
            </a:fld>
            <a:endParaRPr lang="en-US"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C01AC23-5410-6D4C-BD51-28457FB36541}"/>
                  </a:ext>
                </a:extLst>
              </p:cNvPr>
              <p:cNvSpPr txBox="1"/>
              <p:nvPr/>
            </p:nvSpPr>
            <p:spPr>
              <a:xfrm>
                <a:off x="1411375" y="2985697"/>
                <a:ext cx="3475179" cy="3008003"/>
              </a:xfrm>
              <a:prstGeom prst="rect">
                <a:avLst/>
              </a:prstGeom>
              <a:noFill/>
            </p:spPr>
            <p:txBody>
              <a:bodyPr wrap="square" rtlCol="0">
                <a:spAutoFit/>
              </a:bodyPr>
              <a:lstStyle/>
              <a:p>
                <a:pPr>
                  <a:lnSpc>
                    <a:spcPct val="90000"/>
                  </a:lnSpc>
                  <a:spcBef>
                    <a:spcPts val="500"/>
                  </a:spcBef>
                  <a:spcAft>
                    <a:spcPts val="500"/>
                  </a:spcAft>
                </a:pPr>
                <a:r>
                  <a:rPr lang="en-US" sz="2000" u="sng" dirty="0"/>
                  <a:t>Step 1</a:t>
                </a:r>
                <a:r>
                  <a:rPr lang="en-US" sz="2000" dirty="0"/>
                  <a:t> holds. Bundles </a:t>
                </a:r>
                <a14:m>
                  <m:oMath xmlns:m="http://schemas.openxmlformats.org/officeDocument/2006/math">
                    <m:r>
                      <a:rPr lang="en-US" sz="2000" i="1" dirty="0" smtClean="0">
                        <a:latin typeface="Cambria Math" panose="02040503050406030204" pitchFamily="18" charset="0"/>
                      </a:rPr>
                      <m:t>𝐴</m:t>
                    </m:r>
                  </m:oMath>
                </a14:m>
                <a:r>
                  <a:rPr lang="en-US" sz="2000" dirty="0"/>
                  <a:t> and </a:t>
                </a:r>
                <a14:m>
                  <m:oMath xmlns:m="http://schemas.openxmlformats.org/officeDocument/2006/math">
                    <m:r>
                      <a:rPr lang="en-US" sz="2000" i="1" dirty="0" smtClean="0">
                        <a:latin typeface="Cambria Math" panose="02040503050406030204" pitchFamily="18" charset="0"/>
                      </a:rPr>
                      <m:t>𝐵</m:t>
                    </m:r>
                  </m:oMath>
                </a14:m>
                <a:r>
                  <a:rPr lang="en-US" sz="2000" dirty="0"/>
                  <a:t> are affordable under </a:t>
                </a:r>
                <a14:m>
                  <m:oMath xmlns:m="http://schemas.openxmlformats.org/officeDocument/2006/math">
                    <m:r>
                      <a:rPr lang="en-US" sz="2000" i="1" dirty="0" smtClean="0">
                        <a:latin typeface="Cambria Math" panose="02040503050406030204" pitchFamily="18" charset="0"/>
                      </a:rPr>
                      <m:t>𝐵𝐿</m:t>
                    </m:r>
                  </m:oMath>
                </a14:m>
                <a:r>
                  <a:rPr lang="en-US" sz="2000" dirty="0"/>
                  <a:t>:</a:t>
                </a:r>
              </a:p>
              <a:p>
                <a:pPr marL="800100" lvl="1" indent="-342900">
                  <a:lnSpc>
                    <a:spcPct val="90000"/>
                  </a:lnSpc>
                  <a:buFont typeface="Arial" panose="020B0604020202020204" pitchFamily="34" charset="0"/>
                  <a:buChar char="•"/>
                </a:pPr>
                <a14:m>
                  <m:oMath xmlns:m="http://schemas.openxmlformats.org/officeDocument/2006/math">
                    <m:r>
                      <a:rPr lang="en-US" i="1" dirty="0" smtClean="0">
                        <a:latin typeface="Cambria Math" panose="02040503050406030204" pitchFamily="18" charset="0"/>
                      </a:rPr>
                      <m:t>𝐴</m:t>
                    </m:r>
                  </m:oMath>
                </a14:m>
                <a:r>
                  <a:rPr lang="en-US" dirty="0"/>
                  <a:t> lies on </a:t>
                </a:r>
                <a14:m>
                  <m:oMath xmlns:m="http://schemas.openxmlformats.org/officeDocument/2006/math">
                    <m:r>
                      <a:rPr lang="en-US" i="1" dirty="0" smtClean="0">
                        <a:latin typeface="Cambria Math" panose="02040503050406030204" pitchFamily="18" charset="0"/>
                      </a:rPr>
                      <m:t>𝐵𝐿</m:t>
                    </m:r>
                  </m:oMath>
                </a14:m>
                <a:r>
                  <a:rPr lang="en-US" dirty="0"/>
                  <a:t>.</a:t>
                </a:r>
              </a:p>
              <a:p>
                <a:pPr marL="800100" lvl="1" indent="-342900">
                  <a:lnSpc>
                    <a:spcPct val="90000"/>
                  </a:lnSpc>
                  <a:buFont typeface="Arial" panose="020B0604020202020204" pitchFamily="34" charset="0"/>
                  <a:buChar char="•"/>
                </a:pPr>
                <a14:m>
                  <m:oMath xmlns:m="http://schemas.openxmlformats.org/officeDocument/2006/math">
                    <m:r>
                      <a:rPr lang="en-US" i="1" dirty="0" smtClean="0">
                        <a:latin typeface="Cambria Math" panose="02040503050406030204" pitchFamily="18" charset="0"/>
                      </a:rPr>
                      <m:t>𝐵</m:t>
                    </m:r>
                  </m:oMath>
                </a14:m>
                <a:r>
                  <a:rPr lang="en-US" dirty="0"/>
                  <a:t> lies strictly below </a:t>
                </a:r>
                <a14:m>
                  <m:oMath xmlns:m="http://schemas.openxmlformats.org/officeDocument/2006/math">
                    <m:r>
                      <a:rPr lang="en-US" i="1" dirty="0" smtClean="0">
                        <a:latin typeface="Cambria Math" panose="02040503050406030204" pitchFamily="18" charset="0"/>
                      </a:rPr>
                      <m:t>𝐵𝐿</m:t>
                    </m:r>
                  </m:oMath>
                </a14:m>
                <a:r>
                  <a:rPr lang="en-US" dirty="0"/>
                  <a:t>.</a:t>
                </a:r>
              </a:p>
              <a:p>
                <a:pPr>
                  <a:lnSpc>
                    <a:spcPct val="90000"/>
                  </a:lnSpc>
                  <a:spcBef>
                    <a:spcPts val="1000"/>
                  </a:spcBef>
                  <a:spcAft>
                    <a:spcPts val="500"/>
                  </a:spcAft>
                </a:pPr>
                <a:r>
                  <a:rPr lang="en-US" sz="2000" u="sng" dirty="0"/>
                  <a:t>Step 2</a:t>
                </a:r>
                <a:r>
                  <a:rPr lang="en-US" sz="2000" dirty="0"/>
                  <a:t> does not hold. Bundle </a:t>
                </a:r>
                <a:r>
                  <a:rPr lang="en-US" sz="2000" i="1" dirty="0"/>
                  <a:t>A</a:t>
                </a:r>
                <a:r>
                  <a:rPr lang="en-US" sz="2000" dirty="0"/>
                  <a:t> is affordable under </a:t>
                </a:r>
                <a14:m>
                  <m:oMath xmlns:m="http://schemas.openxmlformats.org/officeDocument/2006/math">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𝐵𝐿</m:t>
                        </m:r>
                      </m:e>
                      <m:sup>
                        <m:r>
                          <a:rPr lang="en-US" sz="2000" b="0" i="1" smtClean="0">
                            <a:latin typeface="Cambria Math" panose="02040503050406030204" pitchFamily="18" charset="0"/>
                          </a:rPr>
                          <m:t>′</m:t>
                        </m:r>
                      </m:sup>
                    </m:sSup>
                  </m:oMath>
                </a14:m>
                <a:r>
                  <a:rPr lang="en-US" sz="2000" dirty="0"/>
                  <a:t>:</a:t>
                </a:r>
              </a:p>
              <a:p>
                <a:pPr marL="800100" lvl="1" indent="-342900">
                  <a:lnSpc>
                    <a:spcPct val="90000"/>
                  </a:lnSpc>
                  <a:buFont typeface="Arial" panose="020B0604020202020204" pitchFamily="34" charset="0"/>
                  <a:buChar char="•"/>
                </a:pPr>
                <a:r>
                  <a:rPr lang="en-US" dirty="0"/>
                  <a:t>A lies strictly below </a:t>
                </a:r>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𝐵𝐿</m:t>
                        </m:r>
                      </m:e>
                      <m:sup>
                        <m:r>
                          <a:rPr lang="en-US" b="0" i="1" smtClean="0">
                            <a:latin typeface="Cambria Math" panose="02040503050406030204" pitchFamily="18" charset="0"/>
                          </a:rPr>
                          <m:t>′</m:t>
                        </m:r>
                      </m:sup>
                    </m:sSup>
                  </m:oMath>
                </a14:m>
                <a:r>
                  <a:rPr lang="en-US" dirty="0"/>
                  <a:t>.</a:t>
                </a:r>
              </a:p>
              <a:p>
                <a:pPr>
                  <a:lnSpc>
                    <a:spcPct val="90000"/>
                  </a:lnSpc>
                </a:pPr>
                <a:endParaRPr lang="en-US" dirty="0"/>
              </a:p>
              <a:p>
                <a:pPr>
                  <a:lnSpc>
                    <a:spcPct val="90000"/>
                  </a:lnSpc>
                </a:pPr>
                <a:r>
                  <a:rPr lang="en-US" sz="2000" dirty="0"/>
                  <a:t>The consumer is not consistent in her choices. </a:t>
                </a:r>
              </a:p>
            </p:txBody>
          </p:sp>
        </mc:Choice>
        <mc:Fallback xmlns="">
          <p:sp>
            <p:nvSpPr>
              <p:cNvPr id="6" name="TextBox 5">
                <a:extLst>
                  <a:ext uri="{FF2B5EF4-FFF2-40B4-BE49-F238E27FC236}">
                    <a16:creationId xmlns:a16="http://schemas.microsoft.com/office/drawing/2014/main" id="{BC01AC23-5410-6D4C-BD51-28457FB36541}"/>
                  </a:ext>
                </a:extLst>
              </p:cNvPr>
              <p:cNvSpPr txBox="1">
                <a:spLocks noRot="1" noChangeAspect="1" noMove="1" noResize="1" noEditPoints="1" noAdjustHandles="1" noChangeArrowheads="1" noChangeShapeType="1" noTextEdit="1"/>
              </p:cNvSpPr>
              <p:nvPr/>
            </p:nvSpPr>
            <p:spPr>
              <a:xfrm>
                <a:off x="1411375" y="2985697"/>
                <a:ext cx="3475179" cy="3008003"/>
              </a:xfrm>
              <a:prstGeom prst="rect">
                <a:avLst/>
              </a:prstGeom>
              <a:blipFill>
                <a:blip r:embed="rId2"/>
                <a:stretch>
                  <a:fillRect l="-1455" t="-2101" r="-727" b="-2521"/>
                </a:stretch>
              </a:blipFill>
            </p:spPr>
            <p:txBody>
              <a:bodyPr/>
              <a:lstStyle/>
              <a:p>
                <a:r>
                  <a:rPr lang="en-US">
                    <a:noFill/>
                  </a:rPr>
                  <a:t> </a:t>
                </a:r>
              </a:p>
            </p:txBody>
          </p:sp>
        </mc:Fallback>
      </mc:AlternateContent>
      <p:grpSp>
        <p:nvGrpSpPr>
          <p:cNvPr id="3" name="Group 2">
            <a:extLst>
              <a:ext uri="{FF2B5EF4-FFF2-40B4-BE49-F238E27FC236}">
                <a16:creationId xmlns:a16="http://schemas.microsoft.com/office/drawing/2014/main" id="{05F8E23C-3F0A-B144-AE01-711980F9CA8C}"/>
              </a:ext>
            </a:extLst>
          </p:cNvPr>
          <p:cNvGrpSpPr/>
          <p:nvPr/>
        </p:nvGrpSpPr>
        <p:grpSpPr>
          <a:xfrm>
            <a:off x="5241891" y="2700862"/>
            <a:ext cx="3080190" cy="3364976"/>
            <a:chOff x="4890714" y="2743751"/>
            <a:chExt cx="3080190" cy="3364976"/>
          </a:xfrm>
        </p:grpSpPr>
        <p:pic>
          <p:nvPicPr>
            <p:cNvPr id="7" name="Picture 6">
              <a:extLst>
                <a:ext uri="{FF2B5EF4-FFF2-40B4-BE49-F238E27FC236}">
                  <a16:creationId xmlns:a16="http://schemas.microsoft.com/office/drawing/2014/main" id="{C900BE27-C8B1-204E-A2BB-366295F8D8DA}"/>
                </a:ext>
              </a:extLst>
            </p:cNvPr>
            <p:cNvPicPr>
              <a:picLocks noChangeAspect="1"/>
            </p:cNvPicPr>
            <p:nvPr/>
          </p:nvPicPr>
          <p:blipFill rotWithShape="1">
            <a:blip r:embed="rId3"/>
            <a:srcRect l="50700"/>
            <a:stretch/>
          </p:blipFill>
          <p:spPr>
            <a:xfrm>
              <a:off x="4890714" y="2743751"/>
              <a:ext cx="3080190" cy="3247475"/>
            </a:xfrm>
            <a:prstGeom prst="rect">
              <a:avLst/>
            </a:prstGeom>
          </p:spPr>
        </p:pic>
        <p:sp>
          <p:nvSpPr>
            <p:cNvPr id="11" name="TextBox 10">
              <a:extLst>
                <a:ext uri="{FF2B5EF4-FFF2-40B4-BE49-F238E27FC236}">
                  <a16:creationId xmlns:a16="http://schemas.microsoft.com/office/drawing/2014/main" id="{A40AAFC5-DE85-2D40-8BB3-C324E6915BFF}"/>
                </a:ext>
              </a:extLst>
            </p:cNvPr>
            <p:cNvSpPr txBox="1"/>
            <p:nvPr/>
          </p:nvSpPr>
          <p:spPr>
            <a:xfrm>
              <a:off x="5053363" y="5831728"/>
              <a:ext cx="875111" cy="276999"/>
            </a:xfrm>
            <a:prstGeom prst="rect">
              <a:avLst/>
            </a:prstGeom>
            <a:noFill/>
          </p:spPr>
          <p:txBody>
            <a:bodyPr wrap="none" rtlCol="0">
              <a:spAutoFit/>
            </a:bodyPr>
            <a:lstStyle/>
            <a:p>
              <a:r>
                <a:rPr lang="en-US" sz="1200" dirty="0"/>
                <a:t>Figure 3.6b</a:t>
              </a:r>
            </a:p>
          </p:txBody>
        </p:sp>
      </p:grpSp>
    </p:spTree>
    <p:extLst>
      <p:ext uri="{BB962C8B-B14F-4D97-AF65-F5344CB8AC3E}">
        <p14:creationId xmlns:p14="http://schemas.microsoft.com/office/powerpoint/2010/main" val="38918682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Revealed Preference</a:t>
            </a:r>
          </a:p>
        </p:txBody>
      </p:sp>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algn="just">
              <a:lnSpc>
                <a:spcPct val="100000"/>
              </a:lnSpc>
              <a:spcAft>
                <a:spcPts val="500"/>
              </a:spcAft>
            </a:pPr>
            <a:r>
              <a:rPr lang="en-US" sz="2400" i="1" dirty="0">
                <a:solidFill>
                  <a:srgbClr val="0070C0"/>
                </a:solidFill>
              </a:rPr>
              <a:t>Example 3.4 </a:t>
            </a:r>
            <a:r>
              <a:rPr lang="en-US" sz="2400" dirty="0"/>
              <a:t>(continued):</a:t>
            </a:r>
            <a:endParaRPr lang="en-US" sz="2000" dirty="0"/>
          </a:p>
          <a:p>
            <a:pPr lvl="1" algn="just">
              <a:lnSpc>
                <a:spcPct val="100000"/>
              </a:lnSpc>
              <a:spcAft>
                <a:spcPts val="500"/>
              </a:spcAft>
            </a:pPr>
            <a:r>
              <a:rPr lang="en-US" sz="2200" dirty="0"/>
              <a:t>Scenario (c). WARP </a:t>
            </a:r>
            <a:r>
              <a:rPr lang="en-US" sz="2200" i="1" dirty="0"/>
              <a:t>is not violated</a:t>
            </a:r>
            <a:r>
              <a:rPr lang="en-US" sz="2200" dirty="0"/>
              <a:t>.</a:t>
            </a:r>
          </a:p>
        </p:txBody>
      </p:sp>
      <p:sp>
        <p:nvSpPr>
          <p:cNvPr id="38" name="Footer Placeholder 4">
            <a:extLst>
              <a:ext uri="{FF2B5EF4-FFF2-40B4-BE49-F238E27FC236}">
                <a16:creationId xmlns:a16="http://schemas.microsoft.com/office/drawing/2014/main" id="{FDC6F34D-4357-234C-B462-C2803A3E4116}"/>
              </a:ext>
            </a:extLst>
          </p:cNvPr>
          <p:cNvSpPr>
            <a:spLocks noGrp="1"/>
          </p:cNvSpPr>
          <p:nvPr>
            <p:ph type="ftr" sz="quarter" idx="11"/>
          </p:nvPr>
        </p:nvSpPr>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57</a:t>
            </a:fld>
            <a:endParaRPr lang="en-US"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C01AC23-5410-6D4C-BD51-28457FB36541}"/>
                  </a:ext>
                </a:extLst>
              </p:cNvPr>
              <p:cNvSpPr txBox="1"/>
              <p:nvPr/>
            </p:nvSpPr>
            <p:spPr>
              <a:xfrm>
                <a:off x="1411375" y="2985697"/>
                <a:ext cx="3475179" cy="1614288"/>
              </a:xfrm>
              <a:prstGeom prst="rect">
                <a:avLst/>
              </a:prstGeom>
              <a:noFill/>
            </p:spPr>
            <p:txBody>
              <a:bodyPr wrap="square" rtlCol="0">
                <a:spAutoFit/>
              </a:bodyPr>
              <a:lstStyle/>
              <a:p>
                <a:pPr>
                  <a:lnSpc>
                    <a:spcPct val="90000"/>
                  </a:lnSpc>
                  <a:spcBef>
                    <a:spcPts val="500"/>
                  </a:spcBef>
                  <a:spcAft>
                    <a:spcPts val="500"/>
                  </a:spcAft>
                </a:pPr>
                <a:r>
                  <a:rPr lang="en-US" sz="2000" u="sng" dirty="0"/>
                  <a:t>Step 1</a:t>
                </a:r>
                <a:r>
                  <a:rPr lang="en-US" sz="2000" dirty="0"/>
                  <a:t> does not hold. </a:t>
                </a:r>
              </a:p>
              <a:p>
                <a:pPr>
                  <a:lnSpc>
                    <a:spcPct val="90000"/>
                  </a:lnSpc>
                  <a:spcBef>
                    <a:spcPts val="500"/>
                  </a:spcBef>
                  <a:spcAft>
                    <a:spcPts val="500"/>
                  </a:spcAft>
                </a:pPr>
                <a:r>
                  <a:rPr lang="en-US" sz="2000" dirty="0"/>
                  <a:t>Bundle </a:t>
                </a:r>
                <a14:m>
                  <m:oMath xmlns:m="http://schemas.openxmlformats.org/officeDocument/2006/math">
                    <m:r>
                      <a:rPr lang="en-US" sz="2000" i="1" dirty="0" smtClean="0">
                        <a:latin typeface="Cambria Math" panose="02040503050406030204" pitchFamily="18" charset="0"/>
                      </a:rPr>
                      <m:t>𝐴</m:t>
                    </m:r>
                  </m:oMath>
                </a14:m>
                <a:r>
                  <a:rPr lang="en-US" sz="2000" dirty="0"/>
                  <a:t> is affordable under </a:t>
                </a:r>
                <a14:m>
                  <m:oMath xmlns:m="http://schemas.openxmlformats.org/officeDocument/2006/math">
                    <m:r>
                      <a:rPr lang="en-US" sz="2000" i="1" dirty="0">
                        <a:latin typeface="Cambria Math" panose="02040503050406030204" pitchFamily="18" charset="0"/>
                      </a:rPr>
                      <m:t>𝐵</m:t>
                    </m:r>
                    <m:r>
                      <a:rPr lang="en-US" sz="2000" b="0" i="1" dirty="0" smtClean="0">
                        <a:latin typeface="Cambria Math" panose="02040503050406030204" pitchFamily="18" charset="0"/>
                      </a:rPr>
                      <m:t>𝐿</m:t>
                    </m:r>
                  </m:oMath>
                </a14:m>
                <a:r>
                  <a:rPr lang="en-US" sz="2000" dirty="0"/>
                  <a:t> but </a:t>
                </a:r>
                <a14:m>
                  <m:oMath xmlns:m="http://schemas.openxmlformats.org/officeDocument/2006/math">
                    <m:r>
                      <a:rPr lang="en-US" sz="2000" i="1" dirty="0" smtClean="0">
                        <a:latin typeface="Cambria Math" panose="02040503050406030204" pitchFamily="18" charset="0"/>
                      </a:rPr>
                      <m:t>𝐵</m:t>
                    </m:r>
                  </m:oMath>
                </a14:m>
                <a:r>
                  <a:rPr lang="en-US" sz="2000" dirty="0"/>
                  <a:t> is unaffordable:</a:t>
                </a:r>
              </a:p>
              <a:p>
                <a:pPr marL="800100" lvl="1" indent="-342900" algn="just">
                  <a:lnSpc>
                    <a:spcPct val="90000"/>
                  </a:lnSpc>
                  <a:buFont typeface="Arial" panose="020B0604020202020204" pitchFamily="34" charset="0"/>
                  <a:buChar char="•"/>
                </a:pPr>
                <a14:m>
                  <m:oMath xmlns:m="http://schemas.openxmlformats.org/officeDocument/2006/math">
                    <m:r>
                      <a:rPr lang="en-US" i="1" dirty="0" smtClean="0">
                        <a:latin typeface="Cambria Math" panose="02040503050406030204" pitchFamily="18" charset="0"/>
                      </a:rPr>
                      <m:t>𝐴</m:t>
                    </m:r>
                  </m:oMath>
                </a14:m>
                <a:r>
                  <a:rPr lang="en-US" dirty="0"/>
                  <a:t> lies on </a:t>
                </a:r>
                <a14:m>
                  <m:oMath xmlns:m="http://schemas.openxmlformats.org/officeDocument/2006/math">
                    <m:r>
                      <a:rPr lang="en-US" i="1" dirty="0" smtClean="0">
                        <a:latin typeface="Cambria Math" panose="02040503050406030204" pitchFamily="18" charset="0"/>
                      </a:rPr>
                      <m:t>𝐵𝐿</m:t>
                    </m:r>
                  </m:oMath>
                </a14:m>
                <a:r>
                  <a:rPr lang="en-US" dirty="0"/>
                  <a:t>.</a:t>
                </a:r>
              </a:p>
              <a:p>
                <a:pPr marL="800100" lvl="1" indent="-342900">
                  <a:lnSpc>
                    <a:spcPct val="90000"/>
                  </a:lnSpc>
                  <a:buFont typeface="Arial" panose="020B0604020202020204" pitchFamily="34" charset="0"/>
                  <a:buChar char="•"/>
                </a:pPr>
                <a14:m>
                  <m:oMath xmlns:m="http://schemas.openxmlformats.org/officeDocument/2006/math">
                    <m:r>
                      <a:rPr lang="en-US" i="1" dirty="0" smtClean="0">
                        <a:latin typeface="Cambria Math" panose="02040503050406030204" pitchFamily="18" charset="0"/>
                      </a:rPr>
                      <m:t>𝐵</m:t>
                    </m:r>
                  </m:oMath>
                </a14:m>
                <a:r>
                  <a:rPr lang="en-US" dirty="0"/>
                  <a:t> lies strictly above </a:t>
                </a:r>
                <a14:m>
                  <m:oMath xmlns:m="http://schemas.openxmlformats.org/officeDocument/2006/math">
                    <m:r>
                      <a:rPr lang="en-US" i="1" dirty="0" smtClean="0">
                        <a:latin typeface="Cambria Math" panose="02040503050406030204" pitchFamily="18" charset="0"/>
                      </a:rPr>
                      <m:t>𝐵𝐿</m:t>
                    </m:r>
                  </m:oMath>
                </a14:m>
                <a:r>
                  <a:rPr lang="en-US" dirty="0"/>
                  <a:t>.</a:t>
                </a:r>
              </a:p>
            </p:txBody>
          </p:sp>
        </mc:Choice>
        <mc:Fallback xmlns="">
          <p:sp>
            <p:nvSpPr>
              <p:cNvPr id="6" name="TextBox 5">
                <a:extLst>
                  <a:ext uri="{FF2B5EF4-FFF2-40B4-BE49-F238E27FC236}">
                    <a16:creationId xmlns:a16="http://schemas.microsoft.com/office/drawing/2014/main" id="{BC01AC23-5410-6D4C-BD51-28457FB36541}"/>
                  </a:ext>
                </a:extLst>
              </p:cNvPr>
              <p:cNvSpPr txBox="1">
                <a:spLocks noRot="1" noChangeAspect="1" noMove="1" noResize="1" noEditPoints="1" noAdjustHandles="1" noChangeArrowheads="1" noChangeShapeType="1" noTextEdit="1"/>
              </p:cNvSpPr>
              <p:nvPr/>
            </p:nvSpPr>
            <p:spPr>
              <a:xfrm>
                <a:off x="1411375" y="2985697"/>
                <a:ext cx="3475179" cy="1614288"/>
              </a:xfrm>
              <a:prstGeom prst="rect">
                <a:avLst/>
              </a:prstGeom>
              <a:blipFill>
                <a:blip r:embed="rId2"/>
                <a:stretch>
                  <a:fillRect l="-1455" t="-3906" b="-5469"/>
                </a:stretch>
              </a:blipFill>
            </p:spPr>
            <p:txBody>
              <a:bodyPr/>
              <a:lstStyle/>
              <a:p>
                <a:r>
                  <a:rPr lang="en-US">
                    <a:noFill/>
                  </a:rPr>
                  <a:t> </a:t>
                </a:r>
              </a:p>
            </p:txBody>
          </p:sp>
        </mc:Fallback>
      </mc:AlternateContent>
      <p:grpSp>
        <p:nvGrpSpPr>
          <p:cNvPr id="3" name="Group 2">
            <a:extLst>
              <a:ext uri="{FF2B5EF4-FFF2-40B4-BE49-F238E27FC236}">
                <a16:creationId xmlns:a16="http://schemas.microsoft.com/office/drawing/2014/main" id="{EE122315-3628-2744-9505-3B9ABCA1802D}"/>
              </a:ext>
            </a:extLst>
          </p:cNvPr>
          <p:cNvGrpSpPr/>
          <p:nvPr/>
        </p:nvGrpSpPr>
        <p:grpSpPr>
          <a:xfrm>
            <a:off x="4886554" y="2791859"/>
            <a:ext cx="3080189" cy="3316868"/>
            <a:chOff x="4886554" y="2791859"/>
            <a:chExt cx="3080189" cy="3316868"/>
          </a:xfrm>
        </p:grpSpPr>
        <p:pic>
          <p:nvPicPr>
            <p:cNvPr id="5" name="Picture 4">
              <a:extLst>
                <a:ext uri="{FF2B5EF4-FFF2-40B4-BE49-F238E27FC236}">
                  <a16:creationId xmlns:a16="http://schemas.microsoft.com/office/drawing/2014/main" id="{029A3DD2-0CC6-4E43-B681-442ED79D3B0A}"/>
                </a:ext>
              </a:extLst>
            </p:cNvPr>
            <p:cNvPicPr>
              <a:picLocks noChangeAspect="1"/>
            </p:cNvPicPr>
            <p:nvPr/>
          </p:nvPicPr>
          <p:blipFill rotWithShape="1">
            <a:blip r:embed="rId3"/>
            <a:srcRect r="49687"/>
            <a:stretch/>
          </p:blipFill>
          <p:spPr>
            <a:xfrm>
              <a:off x="4886554" y="2791859"/>
              <a:ext cx="3080189" cy="3199367"/>
            </a:xfrm>
            <a:prstGeom prst="rect">
              <a:avLst/>
            </a:prstGeom>
          </p:spPr>
        </p:pic>
        <p:sp>
          <p:nvSpPr>
            <p:cNvPr id="11" name="TextBox 10">
              <a:extLst>
                <a:ext uri="{FF2B5EF4-FFF2-40B4-BE49-F238E27FC236}">
                  <a16:creationId xmlns:a16="http://schemas.microsoft.com/office/drawing/2014/main" id="{767E3044-3A7C-234B-9D6D-ECCAB3051279}"/>
                </a:ext>
              </a:extLst>
            </p:cNvPr>
            <p:cNvSpPr txBox="1"/>
            <p:nvPr/>
          </p:nvSpPr>
          <p:spPr>
            <a:xfrm>
              <a:off x="4970238" y="5831728"/>
              <a:ext cx="875111" cy="276999"/>
            </a:xfrm>
            <a:prstGeom prst="rect">
              <a:avLst/>
            </a:prstGeom>
            <a:noFill/>
          </p:spPr>
          <p:txBody>
            <a:bodyPr wrap="none" rtlCol="0">
              <a:spAutoFit/>
            </a:bodyPr>
            <a:lstStyle/>
            <a:p>
              <a:r>
                <a:rPr lang="en-US" sz="1200" dirty="0"/>
                <a:t>Figure 3.6c</a:t>
              </a:r>
            </a:p>
          </p:txBody>
        </p:sp>
      </p:grpSp>
    </p:spTree>
    <p:extLst>
      <p:ext uri="{BB962C8B-B14F-4D97-AF65-F5344CB8AC3E}">
        <p14:creationId xmlns:p14="http://schemas.microsoft.com/office/powerpoint/2010/main" val="40315808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Revealed Preference</a:t>
            </a:r>
          </a:p>
        </p:txBody>
      </p:sp>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algn="just">
              <a:lnSpc>
                <a:spcPct val="100000"/>
              </a:lnSpc>
              <a:spcAft>
                <a:spcPts val="500"/>
              </a:spcAft>
            </a:pPr>
            <a:r>
              <a:rPr lang="en-US" sz="2400" i="1" dirty="0">
                <a:solidFill>
                  <a:srgbClr val="0070C0"/>
                </a:solidFill>
              </a:rPr>
              <a:t>Example 3.4 </a:t>
            </a:r>
            <a:r>
              <a:rPr lang="en-US" sz="2400" dirty="0"/>
              <a:t>(continued):</a:t>
            </a:r>
            <a:endParaRPr lang="en-US" sz="2000" dirty="0"/>
          </a:p>
          <a:p>
            <a:pPr lvl="1" algn="just">
              <a:lnSpc>
                <a:spcPct val="100000"/>
              </a:lnSpc>
              <a:spcAft>
                <a:spcPts val="500"/>
              </a:spcAft>
            </a:pPr>
            <a:r>
              <a:rPr lang="en-US" sz="2200" dirty="0"/>
              <a:t>Scenario (d). WARP </a:t>
            </a:r>
            <a:r>
              <a:rPr lang="en-US" sz="2200" i="1" dirty="0"/>
              <a:t>is not violated</a:t>
            </a:r>
            <a:r>
              <a:rPr lang="en-US" sz="2200" dirty="0"/>
              <a:t>.</a:t>
            </a:r>
          </a:p>
        </p:txBody>
      </p:sp>
      <p:sp>
        <p:nvSpPr>
          <p:cNvPr id="38" name="Footer Placeholder 4">
            <a:extLst>
              <a:ext uri="{FF2B5EF4-FFF2-40B4-BE49-F238E27FC236}">
                <a16:creationId xmlns:a16="http://schemas.microsoft.com/office/drawing/2014/main" id="{FDC6F34D-4357-234C-B462-C2803A3E4116}"/>
              </a:ext>
            </a:extLst>
          </p:cNvPr>
          <p:cNvSpPr>
            <a:spLocks noGrp="1"/>
          </p:cNvSpPr>
          <p:nvPr>
            <p:ph type="ftr" sz="quarter" idx="11"/>
          </p:nvPr>
        </p:nvSpPr>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58</a:t>
            </a:fld>
            <a:endParaRPr lang="en-US"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C01AC23-5410-6D4C-BD51-28457FB36541}"/>
                  </a:ext>
                </a:extLst>
              </p:cNvPr>
              <p:cNvSpPr txBox="1"/>
              <p:nvPr/>
            </p:nvSpPr>
            <p:spPr>
              <a:xfrm>
                <a:off x="1411375" y="2985697"/>
                <a:ext cx="3475179" cy="1614288"/>
              </a:xfrm>
              <a:prstGeom prst="rect">
                <a:avLst/>
              </a:prstGeom>
              <a:noFill/>
            </p:spPr>
            <p:txBody>
              <a:bodyPr wrap="square" rtlCol="0">
                <a:spAutoFit/>
              </a:bodyPr>
              <a:lstStyle/>
              <a:p>
                <a:pPr>
                  <a:lnSpc>
                    <a:spcPct val="90000"/>
                  </a:lnSpc>
                  <a:spcBef>
                    <a:spcPts val="500"/>
                  </a:spcBef>
                  <a:spcAft>
                    <a:spcPts val="500"/>
                  </a:spcAft>
                </a:pPr>
                <a:r>
                  <a:rPr lang="en-US" sz="2000" u="sng" dirty="0"/>
                  <a:t>Step 1</a:t>
                </a:r>
                <a:r>
                  <a:rPr lang="en-US" sz="2000" dirty="0"/>
                  <a:t> does not hold. </a:t>
                </a:r>
              </a:p>
              <a:p>
                <a:pPr>
                  <a:lnSpc>
                    <a:spcPct val="90000"/>
                  </a:lnSpc>
                  <a:spcBef>
                    <a:spcPts val="500"/>
                  </a:spcBef>
                  <a:spcAft>
                    <a:spcPts val="500"/>
                  </a:spcAft>
                </a:pPr>
                <a:r>
                  <a:rPr lang="en-US" sz="2000" dirty="0"/>
                  <a:t>Bundle </a:t>
                </a:r>
                <a14:m>
                  <m:oMath xmlns:m="http://schemas.openxmlformats.org/officeDocument/2006/math">
                    <m:r>
                      <a:rPr lang="en-US" sz="2000" i="1" dirty="0">
                        <a:latin typeface="Cambria Math" panose="02040503050406030204" pitchFamily="18" charset="0"/>
                      </a:rPr>
                      <m:t>𝐴</m:t>
                    </m:r>
                  </m:oMath>
                </a14:m>
                <a:r>
                  <a:rPr lang="en-US" sz="2000" dirty="0"/>
                  <a:t> is affordable under </a:t>
                </a:r>
                <a14:m>
                  <m:oMath xmlns:m="http://schemas.openxmlformats.org/officeDocument/2006/math">
                    <m:r>
                      <a:rPr lang="en-US" sz="2000" i="1" dirty="0">
                        <a:latin typeface="Cambria Math" panose="02040503050406030204" pitchFamily="18" charset="0"/>
                      </a:rPr>
                      <m:t>𝐵𝐿</m:t>
                    </m:r>
                  </m:oMath>
                </a14:m>
                <a:r>
                  <a:rPr lang="en-US" sz="2000" dirty="0"/>
                  <a:t> but </a:t>
                </a:r>
                <a14:m>
                  <m:oMath xmlns:m="http://schemas.openxmlformats.org/officeDocument/2006/math">
                    <m:r>
                      <a:rPr lang="en-US" sz="2000" i="1" dirty="0">
                        <a:latin typeface="Cambria Math" panose="02040503050406030204" pitchFamily="18" charset="0"/>
                      </a:rPr>
                      <m:t>𝐵</m:t>
                    </m:r>
                  </m:oMath>
                </a14:m>
                <a:r>
                  <a:rPr lang="en-US" sz="2000" dirty="0"/>
                  <a:t> is unaffordable :</a:t>
                </a:r>
              </a:p>
              <a:p>
                <a:pPr marL="800100" lvl="1" indent="-342900" algn="just">
                  <a:lnSpc>
                    <a:spcPct val="90000"/>
                  </a:lnSpc>
                  <a:buFont typeface="Arial" panose="020B0604020202020204" pitchFamily="34" charset="0"/>
                  <a:buChar char="•"/>
                </a:pPr>
                <a14:m>
                  <m:oMath xmlns:m="http://schemas.openxmlformats.org/officeDocument/2006/math">
                    <m:r>
                      <a:rPr lang="en-US" i="1" dirty="0" smtClean="0">
                        <a:latin typeface="Cambria Math" panose="02040503050406030204" pitchFamily="18" charset="0"/>
                      </a:rPr>
                      <m:t>𝐴</m:t>
                    </m:r>
                  </m:oMath>
                </a14:m>
                <a:r>
                  <a:rPr lang="en-US" dirty="0"/>
                  <a:t> lies on </a:t>
                </a:r>
                <a14:m>
                  <m:oMath xmlns:m="http://schemas.openxmlformats.org/officeDocument/2006/math">
                    <m:r>
                      <a:rPr lang="en-US" i="1" dirty="0" smtClean="0">
                        <a:latin typeface="Cambria Math" panose="02040503050406030204" pitchFamily="18" charset="0"/>
                      </a:rPr>
                      <m:t>𝐵𝐿</m:t>
                    </m:r>
                  </m:oMath>
                </a14:m>
                <a:r>
                  <a:rPr lang="en-US" dirty="0"/>
                  <a:t>.</a:t>
                </a:r>
              </a:p>
              <a:p>
                <a:pPr marL="800100" lvl="1" indent="-342900">
                  <a:lnSpc>
                    <a:spcPct val="90000"/>
                  </a:lnSpc>
                  <a:buFont typeface="Arial" panose="020B0604020202020204" pitchFamily="34" charset="0"/>
                  <a:buChar char="•"/>
                </a:pPr>
                <a14:m>
                  <m:oMath xmlns:m="http://schemas.openxmlformats.org/officeDocument/2006/math">
                    <m:r>
                      <a:rPr lang="en-US" i="1" dirty="0" smtClean="0">
                        <a:latin typeface="Cambria Math" panose="02040503050406030204" pitchFamily="18" charset="0"/>
                      </a:rPr>
                      <m:t>𝐵</m:t>
                    </m:r>
                  </m:oMath>
                </a14:m>
                <a:r>
                  <a:rPr lang="en-US" dirty="0"/>
                  <a:t> lies strictly above </a:t>
                </a:r>
                <a14:m>
                  <m:oMath xmlns:m="http://schemas.openxmlformats.org/officeDocument/2006/math">
                    <m:r>
                      <a:rPr lang="en-US" i="1" dirty="0" smtClean="0">
                        <a:latin typeface="Cambria Math" panose="02040503050406030204" pitchFamily="18" charset="0"/>
                      </a:rPr>
                      <m:t>𝐵𝐿</m:t>
                    </m:r>
                  </m:oMath>
                </a14:m>
                <a:r>
                  <a:rPr lang="en-US" dirty="0"/>
                  <a:t>.</a:t>
                </a:r>
              </a:p>
            </p:txBody>
          </p:sp>
        </mc:Choice>
        <mc:Fallback xmlns="">
          <p:sp>
            <p:nvSpPr>
              <p:cNvPr id="6" name="TextBox 5">
                <a:extLst>
                  <a:ext uri="{FF2B5EF4-FFF2-40B4-BE49-F238E27FC236}">
                    <a16:creationId xmlns:a16="http://schemas.microsoft.com/office/drawing/2014/main" id="{BC01AC23-5410-6D4C-BD51-28457FB36541}"/>
                  </a:ext>
                </a:extLst>
              </p:cNvPr>
              <p:cNvSpPr txBox="1">
                <a:spLocks noRot="1" noChangeAspect="1" noMove="1" noResize="1" noEditPoints="1" noAdjustHandles="1" noChangeArrowheads="1" noChangeShapeType="1" noTextEdit="1"/>
              </p:cNvSpPr>
              <p:nvPr/>
            </p:nvSpPr>
            <p:spPr>
              <a:xfrm>
                <a:off x="1411375" y="2985697"/>
                <a:ext cx="3475179" cy="1614288"/>
              </a:xfrm>
              <a:prstGeom prst="rect">
                <a:avLst/>
              </a:prstGeom>
              <a:blipFill>
                <a:blip r:embed="rId2"/>
                <a:stretch>
                  <a:fillRect l="-1455" t="-3906" b="-5469"/>
                </a:stretch>
              </a:blipFill>
            </p:spPr>
            <p:txBody>
              <a:bodyPr/>
              <a:lstStyle/>
              <a:p>
                <a:r>
                  <a:rPr lang="en-US">
                    <a:noFill/>
                  </a:rPr>
                  <a:t> </a:t>
                </a:r>
              </a:p>
            </p:txBody>
          </p:sp>
        </mc:Fallback>
      </mc:AlternateContent>
      <p:grpSp>
        <p:nvGrpSpPr>
          <p:cNvPr id="3" name="Group 2">
            <a:extLst>
              <a:ext uri="{FF2B5EF4-FFF2-40B4-BE49-F238E27FC236}">
                <a16:creationId xmlns:a16="http://schemas.microsoft.com/office/drawing/2014/main" id="{43F81BCE-295E-B946-871D-606FAFAAF718}"/>
              </a:ext>
            </a:extLst>
          </p:cNvPr>
          <p:cNvGrpSpPr/>
          <p:nvPr/>
        </p:nvGrpSpPr>
        <p:grpSpPr>
          <a:xfrm>
            <a:off x="4669654" y="2881075"/>
            <a:ext cx="3297089" cy="3227652"/>
            <a:chOff x="4791456" y="2881075"/>
            <a:chExt cx="3080189" cy="3227652"/>
          </a:xfrm>
        </p:grpSpPr>
        <p:sp>
          <p:nvSpPr>
            <p:cNvPr id="9" name="Rectangle 8">
              <a:extLst>
                <a:ext uri="{FF2B5EF4-FFF2-40B4-BE49-F238E27FC236}">
                  <a16:creationId xmlns:a16="http://schemas.microsoft.com/office/drawing/2014/main" id="{D24C8B51-336F-054B-BEC4-889EFFA8F8A4}"/>
                </a:ext>
              </a:extLst>
            </p:cNvPr>
            <p:cNvSpPr/>
            <p:nvPr/>
          </p:nvSpPr>
          <p:spPr>
            <a:xfrm>
              <a:off x="4791456" y="4542739"/>
              <a:ext cx="409651" cy="2633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E45E1749-D188-C744-8A66-3DA20D4C0113}"/>
                </a:ext>
              </a:extLst>
            </p:cNvPr>
            <p:cNvPicPr>
              <a:picLocks noChangeAspect="1"/>
            </p:cNvPicPr>
            <p:nvPr/>
          </p:nvPicPr>
          <p:blipFill rotWithShape="1">
            <a:blip r:embed="rId3"/>
            <a:srcRect l="49691" r="-4"/>
            <a:stretch/>
          </p:blipFill>
          <p:spPr>
            <a:xfrm>
              <a:off x="4791456" y="2881075"/>
              <a:ext cx="3080189" cy="3199367"/>
            </a:xfrm>
            <a:prstGeom prst="rect">
              <a:avLst/>
            </a:prstGeom>
          </p:spPr>
        </p:pic>
        <p:sp>
          <p:nvSpPr>
            <p:cNvPr id="11" name="TextBox 10">
              <a:extLst>
                <a:ext uri="{FF2B5EF4-FFF2-40B4-BE49-F238E27FC236}">
                  <a16:creationId xmlns:a16="http://schemas.microsoft.com/office/drawing/2014/main" id="{AE8AB46E-81B0-AA4E-900A-81E836CF60F7}"/>
                </a:ext>
              </a:extLst>
            </p:cNvPr>
            <p:cNvSpPr txBox="1"/>
            <p:nvPr/>
          </p:nvSpPr>
          <p:spPr>
            <a:xfrm>
              <a:off x="4982113" y="5831728"/>
              <a:ext cx="881523" cy="276999"/>
            </a:xfrm>
            <a:prstGeom prst="rect">
              <a:avLst/>
            </a:prstGeom>
            <a:noFill/>
          </p:spPr>
          <p:txBody>
            <a:bodyPr wrap="none" rtlCol="0">
              <a:spAutoFit/>
            </a:bodyPr>
            <a:lstStyle/>
            <a:p>
              <a:r>
                <a:rPr lang="en-US" sz="1200" dirty="0"/>
                <a:t>Figure 3.6d</a:t>
              </a:r>
            </a:p>
          </p:txBody>
        </p:sp>
      </p:grpSp>
    </p:spTree>
    <p:extLst>
      <p:ext uri="{BB962C8B-B14F-4D97-AF65-F5344CB8AC3E}">
        <p14:creationId xmlns:p14="http://schemas.microsoft.com/office/powerpoint/2010/main" val="31159381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C2ABA-BF0B-8E41-A314-C2F2C156C52F}"/>
              </a:ext>
            </a:extLst>
          </p:cNvPr>
          <p:cNvSpPr>
            <a:spLocks noGrp="1"/>
          </p:cNvSpPr>
          <p:nvPr>
            <p:ph type="title"/>
          </p:nvPr>
        </p:nvSpPr>
        <p:spPr>
          <a:xfrm>
            <a:off x="0" y="2564988"/>
            <a:ext cx="9144000" cy="1325563"/>
          </a:xfrm>
        </p:spPr>
        <p:txBody>
          <a:bodyPr/>
          <a:lstStyle/>
          <a:p>
            <a:pPr algn="ctr"/>
            <a:r>
              <a:rPr lang="en-US" b="1" dirty="0">
                <a:solidFill>
                  <a:srgbClr val="0070C0"/>
                </a:solidFill>
              </a:rPr>
              <a:t>Kinked Budget Lines</a:t>
            </a:r>
          </a:p>
        </p:txBody>
      </p:sp>
      <p:sp>
        <p:nvSpPr>
          <p:cNvPr id="5" name="Footer Placeholder 4">
            <a:extLst>
              <a:ext uri="{FF2B5EF4-FFF2-40B4-BE49-F238E27FC236}">
                <a16:creationId xmlns:a16="http://schemas.microsoft.com/office/drawing/2014/main" id="{877EDB44-A407-9A4F-BD15-CFF8EA06D6BB}"/>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5B2F38AE-8E9C-4C41-A5E4-4BD25EE92525}"/>
              </a:ext>
            </a:extLst>
          </p:cNvPr>
          <p:cNvSpPr>
            <a:spLocks noGrp="1"/>
          </p:cNvSpPr>
          <p:nvPr>
            <p:ph type="sldNum" sz="quarter" idx="12"/>
          </p:nvPr>
        </p:nvSpPr>
        <p:spPr/>
        <p:txBody>
          <a:bodyPr/>
          <a:lstStyle/>
          <a:p>
            <a:fld id="{2A17F1C3-D8CF-D841-A262-BC1128EB65E3}" type="slidenum">
              <a:rPr lang="en-US" smtClean="0"/>
              <a:t>59</a:t>
            </a:fld>
            <a:endParaRPr lang="en-US"/>
          </a:p>
        </p:txBody>
      </p:sp>
    </p:spTree>
    <p:extLst>
      <p:ext uri="{BB962C8B-B14F-4D97-AF65-F5344CB8AC3E}">
        <p14:creationId xmlns:p14="http://schemas.microsoft.com/office/powerpoint/2010/main" val="1166027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Quantity Discounts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algn="just">
                  <a:lnSpc>
                    <a:spcPct val="100000"/>
                  </a:lnSpc>
                  <a:spcAft>
                    <a:spcPts val="500"/>
                  </a:spcAft>
                </a:pPr>
                <a:r>
                  <a:rPr lang="en-US" sz="2400" dirty="0"/>
                  <a:t>Sellers offer quantity discounts making first units more expensive than each unit afterwards. </a:t>
                </a:r>
              </a:p>
              <a:p>
                <a:pPr marL="234950" indent="0">
                  <a:lnSpc>
                    <a:spcPct val="100000"/>
                  </a:lnSpc>
                  <a:spcAft>
                    <a:spcPts val="500"/>
                  </a:spcAft>
                  <a:buNone/>
                </a:pPr>
                <a:r>
                  <a:rPr lang="en-US" sz="2400" dirty="0"/>
                  <a:t>Formally, </a:t>
                </a:r>
              </a:p>
              <a:p>
                <a:pPr lvl="1">
                  <a:lnSpc>
                    <a:spcPct val="100000"/>
                  </a:lnSpc>
                  <a:spcAft>
                    <a:spcPts val="500"/>
                  </a:spcAft>
                </a:pPr>
                <a:r>
                  <a:rPr lang="en-US" sz="2200" dirty="0"/>
                  <a:t>the consumer faces a price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oMath>
                </a14:m>
                <a:r>
                  <a:rPr lang="en-US" sz="2200" dirty="0"/>
                  <a:t> for all units of </a:t>
                </a:r>
                <a14:m>
                  <m:oMath xmlns:m="http://schemas.openxmlformats.org/officeDocument/2006/math">
                    <m:r>
                      <a:rPr lang="en-US" sz="2200" i="1" dirty="0" smtClean="0">
                        <a:latin typeface="Cambria Math" panose="02040503050406030204" pitchFamily="18" charset="0"/>
                      </a:rPr>
                      <m:t>𝑥</m:t>
                    </m:r>
                  </m:oMath>
                </a14:m>
                <a:r>
                  <a:rPr lang="en-US" sz="2200" dirty="0"/>
                  <a:t> between </a:t>
                </a:r>
                <a14:m>
                  <m:oMath xmlns:m="http://schemas.openxmlformats.org/officeDocument/2006/math">
                    <m:r>
                      <a:rPr lang="en-US" sz="2200" i="1" dirty="0" smtClean="0">
                        <a:latin typeface="Cambria Math" panose="02040503050406030204" pitchFamily="18" charset="0"/>
                      </a:rPr>
                      <m:t>0</m:t>
                    </m:r>
                  </m:oMath>
                </a14:m>
                <a:r>
                  <a:rPr lang="en-US" sz="2200" dirty="0"/>
                  <a:t> and </a:t>
                </a:r>
                <a14:m>
                  <m:oMath xmlns:m="http://schemas.openxmlformats.org/officeDocument/2006/math">
                    <m:acc>
                      <m:accPr>
                        <m:chr m:val="̅"/>
                        <m:ctrlPr>
                          <a:rPr lang="en-US" sz="2200" i="1" smtClean="0">
                            <a:latin typeface="Cambria Math" panose="02040503050406030204" pitchFamily="18" charset="0"/>
                          </a:rPr>
                        </m:ctrlPr>
                      </m:accPr>
                      <m:e>
                        <m:r>
                          <a:rPr lang="en-US" sz="2200" b="0" i="1" smtClean="0">
                            <a:latin typeface="Cambria Math" panose="02040503050406030204" pitchFamily="18" charset="0"/>
                          </a:rPr>
                          <m:t>𝑥</m:t>
                        </m:r>
                      </m:e>
                    </m:acc>
                  </m:oMath>
                </a14:m>
                <a:r>
                  <a:rPr lang="en-US" sz="2200" dirty="0"/>
                  <a:t> (i.e., for all </a:t>
                </a:r>
                <a14:m>
                  <m:oMath xmlns:m="http://schemas.openxmlformats.org/officeDocument/2006/math">
                    <m:r>
                      <a:rPr lang="en-US" sz="2200" b="0" i="1" smtClean="0">
                        <a:latin typeface="Cambria Math" panose="02040503050406030204" pitchFamily="18" charset="0"/>
                      </a:rPr>
                      <m:t>𝑥</m:t>
                    </m:r>
                    <m:r>
                      <a:rPr lang="en-US" sz="2200" b="0" i="1" smtClean="0">
                        <a:latin typeface="Cambria Math" panose="02040503050406030204" pitchFamily="18" charset="0"/>
                        <a:ea typeface="Cambria Math" panose="02040503050406030204" pitchFamily="18" charset="0"/>
                      </a:rPr>
                      <m:t>≤</m:t>
                    </m:r>
                    <m:acc>
                      <m:accPr>
                        <m:chr m:val="̅"/>
                        <m:ctrlPr>
                          <a:rPr lang="en-US" sz="2200" b="0" i="1" smtClean="0">
                            <a:latin typeface="Cambria Math" panose="02040503050406030204" pitchFamily="18" charset="0"/>
                            <a:ea typeface="Cambria Math" panose="02040503050406030204" pitchFamily="18" charset="0"/>
                          </a:rPr>
                        </m:ctrlPr>
                      </m:accPr>
                      <m:e>
                        <m:r>
                          <a:rPr lang="en-US" sz="2200" b="0" i="1" smtClean="0">
                            <a:latin typeface="Cambria Math" panose="02040503050406030204" pitchFamily="18" charset="0"/>
                            <a:ea typeface="Cambria Math" panose="02040503050406030204" pitchFamily="18" charset="0"/>
                          </a:rPr>
                          <m:t>𝑥</m:t>
                        </m:r>
                      </m:e>
                    </m:acc>
                  </m:oMath>
                </a14:m>
                <a:r>
                  <a:rPr lang="en-US" sz="2200" dirty="0"/>
                  <a:t>);</a:t>
                </a:r>
              </a:p>
              <a:p>
                <a:pPr lvl="1">
                  <a:lnSpc>
                    <a:spcPct val="100000"/>
                  </a:lnSpc>
                  <a:spcAft>
                    <a:spcPts val="500"/>
                  </a:spcAft>
                </a:pPr>
                <a:r>
                  <a:rPr lang="en-US" sz="2200" dirty="0"/>
                  <a:t>but she faces a lower price </a:t>
                </a:r>
                <a14:m>
                  <m:oMath xmlns:m="http://schemas.openxmlformats.org/officeDocument/2006/math">
                    <m:sSubSup>
                      <m:sSubSupPr>
                        <m:ctrlPr>
                          <a:rPr lang="en-US" sz="2200" i="1" smtClean="0">
                            <a:latin typeface="Cambria Math" panose="02040503050406030204" pitchFamily="18" charset="0"/>
                          </a:rPr>
                        </m:ctrlPr>
                      </m:sSubSup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up>
                        <m:r>
                          <a:rPr lang="en-US" sz="2200" b="0" i="1" smtClean="0">
                            <a:latin typeface="Cambria Math" panose="02040503050406030204" pitchFamily="18" charset="0"/>
                          </a:rPr>
                          <m:t>′</m:t>
                        </m:r>
                      </m:sup>
                    </m:sSubSup>
                  </m:oMath>
                </a14:m>
                <a:r>
                  <a:rPr lang="en-US" sz="2200" dirty="0"/>
                  <a:t>, where </a:t>
                </a:r>
                <a14:m>
                  <m:oMath xmlns:m="http://schemas.openxmlformats.org/officeDocument/2006/math">
                    <m:sSubSup>
                      <m:sSubSupPr>
                        <m:ctrlPr>
                          <a:rPr lang="en-US" sz="2200" i="1">
                            <a:latin typeface="Cambria Math" panose="02040503050406030204" pitchFamily="18" charset="0"/>
                          </a:rPr>
                        </m:ctrlPr>
                      </m:sSubSupPr>
                      <m:e>
                        <m:r>
                          <a:rPr lang="en-US" sz="2200" i="1">
                            <a:latin typeface="Cambria Math" panose="02040503050406030204" pitchFamily="18" charset="0"/>
                          </a:rPr>
                          <m:t>𝑝</m:t>
                        </m:r>
                      </m:e>
                      <m:sub>
                        <m:r>
                          <a:rPr lang="en-US" sz="2200" i="1">
                            <a:latin typeface="Cambria Math" panose="02040503050406030204" pitchFamily="18" charset="0"/>
                          </a:rPr>
                          <m:t>𝑥</m:t>
                        </m:r>
                      </m:sub>
                      <m:sup>
                        <m:r>
                          <a:rPr lang="en-US" sz="2200" i="1">
                            <a:latin typeface="Cambria Math" panose="02040503050406030204" pitchFamily="18" charset="0"/>
                          </a:rPr>
                          <m:t>′</m:t>
                        </m:r>
                      </m:sup>
                    </m:sSubSup>
                    <m:r>
                      <a:rPr lang="en-US" sz="2200" b="0" i="1" smtClean="0">
                        <a:latin typeface="Cambria Math" panose="02040503050406030204" pitchFamily="18" charset="0"/>
                      </a:rPr>
                      <m:t>&lt;</m:t>
                    </m:r>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oMath>
                </a14:m>
                <a:r>
                  <a:rPr lang="en-US" sz="2200" dirty="0"/>
                  <a:t>, for each subsequent unit (i.e., for all </a:t>
                </a:r>
                <a14:m>
                  <m:oMath xmlns:m="http://schemas.openxmlformats.org/officeDocument/2006/math">
                    <m:r>
                      <a:rPr lang="en-US" sz="2200" i="1">
                        <a:latin typeface="Cambria Math" panose="02040503050406030204" pitchFamily="18" charset="0"/>
                      </a:rPr>
                      <m:t>𝑥</m:t>
                    </m:r>
                    <m:r>
                      <a:rPr lang="en-US" sz="2200" b="0" i="1" smtClean="0">
                        <a:latin typeface="Cambria Math" panose="02040503050406030204" pitchFamily="18" charset="0"/>
                      </a:rPr>
                      <m:t>&gt;</m:t>
                    </m:r>
                    <m:acc>
                      <m:accPr>
                        <m:chr m:val="̅"/>
                        <m:ctrlPr>
                          <a:rPr lang="en-US" sz="2200" i="1">
                            <a:latin typeface="Cambria Math" panose="02040503050406030204" pitchFamily="18" charset="0"/>
                            <a:ea typeface="Cambria Math" panose="02040503050406030204" pitchFamily="18" charset="0"/>
                          </a:rPr>
                        </m:ctrlPr>
                      </m:accPr>
                      <m:e>
                        <m:r>
                          <a:rPr lang="en-US" sz="2200" i="1">
                            <a:latin typeface="Cambria Math" panose="02040503050406030204" pitchFamily="18" charset="0"/>
                            <a:ea typeface="Cambria Math" panose="02040503050406030204" pitchFamily="18" charset="0"/>
                          </a:rPr>
                          <m:t>𝑥</m:t>
                        </m:r>
                      </m:e>
                    </m:acc>
                  </m:oMath>
                </a14:m>
                <a:r>
                  <a:rPr lang="en-US" sz="2200" dirty="0"/>
                  <a:t>).</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530727"/>
              </a:xfrm>
              <a:blipFill>
                <a:blip r:embed="rId2"/>
                <a:stretch>
                  <a:fillRect l="-965" t="-1401" r="-1447"/>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60</a:t>
            </a:fld>
            <a:endParaRPr lang="en-US" dirty="0"/>
          </a:p>
        </p:txBody>
      </p:sp>
    </p:spTree>
    <p:extLst>
      <p:ext uri="{BB962C8B-B14F-4D97-AF65-F5344CB8AC3E}">
        <p14:creationId xmlns:p14="http://schemas.microsoft.com/office/powerpoint/2010/main" val="34223428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685332" y="1"/>
            <a:ext cx="7773338" cy="706056"/>
          </a:xfrm>
        </p:spPr>
        <p:txBody>
          <a:bodyPr/>
          <a:lstStyle/>
          <a:p>
            <a:pPr algn="ctr"/>
            <a:r>
              <a:rPr lang="en-US" dirty="0">
                <a:solidFill>
                  <a:srgbClr val="0070C0"/>
                </a:solidFill>
              </a:rPr>
              <a:t>Quantity Discounts</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61</a:t>
            </a:fld>
            <a:endParaRPr lang="en-US" dirty="0"/>
          </a:p>
        </p:txBody>
      </p:sp>
      <p:pic>
        <p:nvPicPr>
          <p:cNvPr id="8" name="Picture 7">
            <a:extLst>
              <a:ext uri="{FF2B5EF4-FFF2-40B4-BE49-F238E27FC236}">
                <a16:creationId xmlns:a16="http://schemas.microsoft.com/office/drawing/2014/main" id="{595F6C1F-D4E9-4389-A015-F5A8C4477D77}"/>
              </a:ext>
            </a:extLst>
          </p:cNvPr>
          <p:cNvPicPr>
            <a:picLocks noChangeAspect="1"/>
          </p:cNvPicPr>
          <p:nvPr/>
        </p:nvPicPr>
        <p:blipFill>
          <a:blip r:embed="rId2"/>
          <a:stretch>
            <a:fillRect/>
          </a:stretch>
        </p:blipFill>
        <p:spPr>
          <a:xfrm>
            <a:off x="141767" y="955040"/>
            <a:ext cx="6392661" cy="4947920"/>
          </a:xfrm>
          <a:prstGeom prst="rect">
            <a:avLst/>
          </a:prstGeom>
        </p:spPr>
      </p:pic>
      <p:pic>
        <p:nvPicPr>
          <p:cNvPr id="10" name="Picture 9">
            <a:extLst>
              <a:ext uri="{FF2B5EF4-FFF2-40B4-BE49-F238E27FC236}">
                <a16:creationId xmlns:a16="http://schemas.microsoft.com/office/drawing/2014/main" id="{51707221-A294-4BF9-A570-094974B8D9AF}"/>
              </a:ext>
            </a:extLst>
          </p:cNvPr>
          <p:cNvPicPr>
            <a:picLocks noChangeAspect="1"/>
          </p:cNvPicPr>
          <p:nvPr/>
        </p:nvPicPr>
        <p:blipFill>
          <a:blip r:embed="rId3"/>
          <a:stretch>
            <a:fillRect/>
          </a:stretch>
        </p:blipFill>
        <p:spPr>
          <a:xfrm>
            <a:off x="4809800" y="1713177"/>
            <a:ext cx="4152441" cy="5144823"/>
          </a:xfrm>
          <a:prstGeom prst="rect">
            <a:avLst/>
          </a:prstGeom>
        </p:spPr>
      </p:pic>
    </p:spTree>
    <p:extLst>
      <p:ext uri="{BB962C8B-B14F-4D97-AF65-F5344CB8AC3E}">
        <p14:creationId xmlns:p14="http://schemas.microsoft.com/office/powerpoint/2010/main" val="8193629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Quantity Discounts</a:t>
            </a:r>
          </a:p>
        </p:txBody>
      </p:sp>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algn="just">
              <a:lnSpc>
                <a:spcPct val="100000"/>
              </a:lnSpc>
              <a:spcAft>
                <a:spcPts val="500"/>
              </a:spcAft>
            </a:pPr>
            <a:r>
              <a:rPr lang="en-US" sz="2400" dirty="0"/>
              <a:t>Graphically,</a:t>
            </a:r>
          </a:p>
        </p:txBody>
      </p:sp>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561044" y="6435138"/>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62</a:t>
            </a:fld>
            <a:endParaRPr lang="en-US" dirty="0"/>
          </a:p>
        </p:txBody>
      </p:sp>
      <p:grpSp>
        <p:nvGrpSpPr>
          <p:cNvPr id="3" name="Group 2">
            <a:extLst>
              <a:ext uri="{FF2B5EF4-FFF2-40B4-BE49-F238E27FC236}">
                <a16:creationId xmlns:a16="http://schemas.microsoft.com/office/drawing/2014/main" id="{759ADAE1-ABE2-C645-80B7-61C62614B882}"/>
              </a:ext>
            </a:extLst>
          </p:cNvPr>
          <p:cNvGrpSpPr/>
          <p:nvPr/>
        </p:nvGrpSpPr>
        <p:grpSpPr>
          <a:xfrm>
            <a:off x="2433358" y="2523672"/>
            <a:ext cx="4964970" cy="3492542"/>
            <a:chOff x="2433358" y="2523672"/>
            <a:chExt cx="4964970" cy="3492542"/>
          </a:xfrm>
        </p:grpSpPr>
        <p:pic>
          <p:nvPicPr>
            <p:cNvPr id="6" name="Picture 5">
              <a:extLst>
                <a:ext uri="{FF2B5EF4-FFF2-40B4-BE49-F238E27FC236}">
                  <a16:creationId xmlns:a16="http://schemas.microsoft.com/office/drawing/2014/main" id="{3077FF5C-578A-E94F-B512-A95D83ABDEFB}"/>
                </a:ext>
              </a:extLst>
            </p:cNvPr>
            <p:cNvPicPr>
              <a:picLocks noChangeAspect="1"/>
            </p:cNvPicPr>
            <p:nvPr/>
          </p:nvPicPr>
          <p:blipFill>
            <a:blip r:embed="rId2"/>
            <a:stretch>
              <a:fillRect/>
            </a:stretch>
          </p:blipFill>
          <p:spPr>
            <a:xfrm>
              <a:off x="2433358" y="2523672"/>
              <a:ext cx="4964970" cy="3309980"/>
            </a:xfrm>
            <a:prstGeom prst="rect">
              <a:avLst/>
            </a:prstGeom>
          </p:spPr>
        </p:pic>
        <p:sp>
          <p:nvSpPr>
            <p:cNvPr id="7" name="TextBox 6">
              <a:extLst>
                <a:ext uri="{FF2B5EF4-FFF2-40B4-BE49-F238E27FC236}">
                  <a16:creationId xmlns:a16="http://schemas.microsoft.com/office/drawing/2014/main" id="{314E949C-A5B0-7C4D-81DE-3F9F6BDDC8A5}"/>
                </a:ext>
              </a:extLst>
            </p:cNvPr>
            <p:cNvSpPr txBox="1"/>
            <p:nvPr/>
          </p:nvSpPr>
          <p:spPr>
            <a:xfrm>
              <a:off x="3248314" y="5739215"/>
              <a:ext cx="801373" cy="276999"/>
            </a:xfrm>
            <a:prstGeom prst="rect">
              <a:avLst/>
            </a:prstGeom>
            <a:noFill/>
          </p:spPr>
          <p:txBody>
            <a:bodyPr wrap="none" rtlCol="0">
              <a:spAutoFit/>
            </a:bodyPr>
            <a:lstStyle/>
            <a:p>
              <a:r>
                <a:rPr lang="en-US" sz="1200" dirty="0"/>
                <a:t>Figure 3.7</a:t>
              </a:r>
            </a:p>
          </p:txBody>
        </p:sp>
      </p:grpSp>
    </p:spTree>
    <p:extLst>
      <p:ext uri="{BB962C8B-B14F-4D97-AF65-F5344CB8AC3E}">
        <p14:creationId xmlns:p14="http://schemas.microsoft.com/office/powerpoint/2010/main" val="36540402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685332" y="127414"/>
            <a:ext cx="7773338" cy="1596177"/>
          </a:xfrm>
        </p:spPr>
        <p:txBody>
          <a:bodyPr/>
          <a:lstStyle/>
          <a:p>
            <a:pPr algn="ctr"/>
            <a:r>
              <a:rPr lang="en-US" dirty="0">
                <a:solidFill>
                  <a:srgbClr val="0070C0"/>
                </a:solidFill>
              </a:rPr>
              <a:t>Quantity Discounts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algn="just">
                  <a:lnSpc>
                    <a:spcPct val="100000"/>
                  </a:lnSpc>
                  <a:spcAft>
                    <a:spcPts val="500"/>
                  </a:spcAft>
                </a:pPr>
                <a:r>
                  <a:rPr lang="en-US" sz="2400" dirty="0"/>
                  <a:t>Mathematically, the equation of the budget line is</a:t>
                </a:r>
                <a:endParaRPr lang="en-US" sz="2200" dirty="0"/>
              </a:p>
              <a:p>
                <a:pPr marL="577850" indent="-342900" algn="just">
                  <a:lnSpc>
                    <a:spcPct val="100000"/>
                  </a:lnSpc>
                  <a:spcBef>
                    <a:spcPts val="500"/>
                  </a:spcBef>
                  <a:spcAft>
                    <a:spcPts val="500"/>
                  </a:spcAft>
                </a:pPr>
                <a:r>
                  <a:rPr lang="en-US" sz="2200" dirty="0"/>
                  <a:t>For all </a:t>
                </a:r>
                <a14:m>
                  <m:oMath xmlns:m="http://schemas.openxmlformats.org/officeDocument/2006/math">
                    <m:r>
                      <a:rPr lang="en-US" sz="2200" i="1">
                        <a:latin typeface="Cambria Math" panose="02040503050406030204" pitchFamily="18" charset="0"/>
                      </a:rPr>
                      <m:t>𝑥</m:t>
                    </m:r>
                    <m:r>
                      <a:rPr lang="en-US" sz="2200" i="1">
                        <a:latin typeface="Cambria Math" panose="02040503050406030204" pitchFamily="18" charset="0"/>
                        <a:ea typeface="Cambria Math" panose="02040503050406030204" pitchFamily="18" charset="0"/>
                      </a:rPr>
                      <m:t>≤</m:t>
                    </m:r>
                    <m:acc>
                      <m:accPr>
                        <m:chr m:val="̅"/>
                        <m:ctrlPr>
                          <a:rPr lang="en-US" sz="2200" i="1">
                            <a:latin typeface="Cambria Math" panose="02040503050406030204" pitchFamily="18" charset="0"/>
                            <a:ea typeface="Cambria Math" panose="02040503050406030204" pitchFamily="18" charset="0"/>
                          </a:rPr>
                        </m:ctrlPr>
                      </m:accPr>
                      <m:e>
                        <m:r>
                          <a:rPr lang="en-US" sz="2200" i="1">
                            <a:latin typeface="Cambria Math" panose="02040503050406030204" pitchFamily="18" charset="0"/>
                            <a:ea typeface="Cambria Math" panose="02040503050406030204" pitchFamily="18" charset="0"/>
                          </a:rPr>
                          <m:t>𝑥</m:t>
                        </m:r>
                      </m:e>
                    </m:acc>
                  </m:oMath>
                </a14:m>
                <a:r>
                  <a:rPr lang="en-US" sz="2200" dirty="0"/>
                  <a:t>,</a:t>
                </a:r>
              </a:p>
              <a:p>
                <a:pPr marL="11113" indent="0">
                  <a:lnSpc>
                    <a:spcPct val="100000"/>
                  </a:lnSpc>
                  <a:spcBef>
                    <a:spcPts val="500"/>
                  </a:spcBef>
                  <a:spcAft>
                    <a:spcPts val="500"/>
                  </a:spcAft>
                  <a:buNone/>
                </a:pPr>
                <a:endParaRPr lang="en-US" sz="2200" dirty="0"/>
              </a:p>
              <a:p>
                <a:pPr marL="577850" indent="-342900" algn="just">
                  <a:lnSpc>
                    <a:spcPct val="100000"/>
                  </a:lnSpc>
                  <a:spcBef>
                    <a:spcPts val="500"/>
                  </a:spcBef>
                  <a:spcAft>
                    <a:spcPts val="500"/>
                  </a:spcAft>
                </a:pPr>
                <a:endParaRPr lang="en-US" sz="2200" dirty="0"/>
              </a:p>
              <a:p>
                <a:pPr marL="577850" indent="-342900" algn="just">
                  <a:lnSpc>
                    <a:spcPct val="100000"/>
                  </a:lnSpc>
                  <a:spcAft>
                    <a:spcPts val="500"/>
                  </a:spcAft>
                </a:pPr>
                <a:r>
                  <a:rPr lang="en-US" sz="2200" dirty="0"/>
                  <a:t>For all </a:t>
                </a:r>
                <a14:m>
                  <m:oMath xmlns:m="http://schemas.openxmlformats.org/officeDocument/2006/math">
                    <m:r>
                      <a:rPr lang="en-US" sz="2200" i="1">
                        <a:latin typeface="Cambria Math" panose="02040503050406030204" pitchFamily="18" charset="0"/>
                      </a:rPr>
                      <m:t>𝑥</m:t>
                    </m:r>
                    <m:r>
                      <a:rPr lang="en-US" sz="2200" i="1">
                        <a:latin typeface="Cambria Math" panose="02040503050406030204" pitchFamily="18" charset="0"/>
                        <a:ea typeface="Cambria Math" panose="02040503050406030204" pitchFamily="18" charset="0"/>
                      </a:rPr>
                      <m:t>&gt;</m:t>
                    </m:r>
                    <m:acc>
                      <m:accPr>
                        <m:chr m:val="̅"/>
                        <m:ctrlPr>
                          <a:rPr lang="en-US" sz="2200" i="1">
                            <a:latin typeface="Cambria Math" panose="02040503050406030204" pitchFamily="18" charset="0"/>
                            <a:ea typeface="Cambria Math" panose="02040503050406030204" pitchFamily="18" charset="0"/>
                          </a:rPr>
                        </m:ctrlPr>
                      </m:accPr>
                      <m:e>
                        <m:r>
                          <a:rPr lang="en-US" sz="2200" i="1">
                            <a:latin typeface="Cambria Math" panose="02040503050406030204" pitchFamily="18" charset="0"/>
                            <a:ea typeface="Cambria Math" panose="02040503050406030204" pitchFamily="18" charset="0"/>
                          </a:rPr>
                          <m:t>𝑥</m:t>
                        </m:r>
                      </m:e>
                    </m:acc>
                  </m:oMath>
                </a14:m>
                <a:r>
                  <a:rPr lang="en-US" sz="2200" dirty="0"/>
                  <a:t>,</a:t>
                </a:r>
              </a:p>
              <a:p>
                <a:pPr marL="577850" indent="-342900" algn="just">
                  <a:lnSpc>
                    <a:spcPct val="100000"/>
                  </a:lnSpc>
                  <a:spcBef>
                    <a:spcPts val="500"/>
                  </a:spcBef>
                  <a:spcAft>
                    <a:spcPts val="500"/>
                  </a:spcAft>
                </a:pPr>
                <a:endParaRPr lang="en-US" sz="2200" dirty="0"/>
              </a:p>
              <a:p>
                <a:pPr marL="577850" indent="-342900" algn="just">
                  <a:lnSpc>
                    <a:spcPct val="100000"/>
                  </a:lnSpc>
                  <a:spcBef>
                    <a:spcPts val="500"/>
                  </a:spcBef>
                  <a:spcAft>
                    <a:spcPts val="500"/>
                  </a:spcAft>
                </a:pPr>
                <a:endParaRPr lang="en-US" sz="2200" dirty="0"/>
              </a:p>
              <a:p>
                <a:pPr marL="571500" lvl="1" indent="0" algn="just">
                  <a:lnSpc>
                    <a:spcPct val="100000"/>
                  </a:lnSpc>
                  <a:spcBef>
                    <a:spcPts val="2500"/>
                  </a:spcBef>
                  <a:spcAft>
                    <a:spcPts val="500"/>
                  </a:spcAft>
                  <a:buNone/>
                </a:pPr>
                <a:r>
                  <a:rPr lang="en-US" sz="2000" dirty="0"/>
                  <a:t>Note </a:t>
                </a:r>
                <a14:m>
                  <m:oMath xmlns:m="http://schemas.openxmlformats.org/officeDocument/2006/math">
                    <m:f>
                      <m:fPr>
                        <m:ctrlPr>
                          <a:rPr lang="en-US" sz="2000" i="1" dirty="0">
                            <a:latin typeface="Cambria Math" panose="02040503050406030204" pitchFamily="18" charset="0"/>
                          </a:rPr>
                        </m:ctrlPr>
                      </m:fPr>
                      <m:num>
                        <m:sSubSup>
                          <m:sSubSupPr>
                            <m:ctrlPr>
                              <a:rPr lang="en-US" sz="2000" i="1" dirty="0">
                                <a:latin typeface="Cambria Math" panose="02040503050406030204" pitchFamily="18" charset="0"/>
                              </a:rPr>
                            </m:ctrlPr>
                          </m:sSubSupPr>
                          <m:e>
                            <m:r>
                              <a:rPr lang="en-US" sz="2000" i="1" dirty="0">
                                <a:latin typeface="Cambria Math" panose="02040503050406030204" pitchFamily="18" charset="0"/>
                              </a:rPr>
                              <m:t>𝑝</m:t>
                            </m:r>
                          </m:e>
                          <m:sub>
                            <m:r>
                              <a:rPr lang="en-US" sz="2000" i="1" dirty="0">
                                <a:latin typeface="Cambria Math" panose="02040503050406030204" pitchFamily="18" charset="0"/>
                              </a:rPr>
                              <m:t>𝑥</m:t>
                            </m:r>
                          </m:sub>
                          <m:sup>
                            <m:r>
                              <a:rPr lang="en-US" sz="2000" i="1" dirty="0">
                                <a:latin typeface="Cambria Math" panose="02040503050406030204" pitchFamily="18" charset="0"/>
                              </a:rPr>
                              <m:t>′</m:t>
                            </m:r>
                          </m:sup>
                        </m:sSubSup>
                      </m:num>
                      <m:den>
                        <m:sSub>
                          <m:sSubPr>
                            <m:ctrlPr>
                              <a:rPr lang="en-US" sz="2000" i="1" dirty="0">
                                <a:latin typeface="Cambria Math" panose="02040503050406030204" pitchFamily="18" charset="0"/>
                              </a:rPr>
                            </m:ctrlPr>
                          </m:sSubPr>
                          <m:e>
                            <m:r>
                              <a:rPr lang="en-US" sz="2000" i="1" dirty="0">
                                <a:latin typeface="Cambria Math" panose="02040503050406030204" pitchFamily="18" charset="0"/>
                              </a:rPr>
                              <m:t>𝑝</m:t>
                            </m:r>
                          </m:e>
                          <m:sub>
                            <m:r>
                              <a:rPr lang="en-US" sz="2000" i="1" dirty="0">
                                <a:latin typeface="Cambria Math" panose="02040503050406030204" pitchFamily="18" charset="0"/>
                              </a:rPr>
                              <m:t>𝑦</m:t>
                            </m:r>
                          </m:sub>
                        </m:sSub>
                      </m:den>
                    </m:f>
                    <m:r>
                      <a:rPr lang="en-US" sz="2000" b="0" i="1" dirty="0" smtClean="0">
                        <a:latin typeface="Cambria Math" panose="02040503050406030204" pitchFamily="18" charset="0"/>
                      </a:rPr>
                      <m:t>&lt;</m:t>
                    </m:r>
                  </m:oMath>
                </a14:m>
                <a:r>
                  <a:rPr lang="en-US" sz="2000" dirty="0"/>
                  <a:t> </a:t>
                </a:r>
                <a14:m>
                  <m:oMath xmlns:m="http://schemas.openxmlformats.org/officeDocument/2006/math">
                    <m:f>
                      <m:fPr>
                        <m:ctrlPr>
                          <a:rPr lang="en-US" sz="2000" i="1" dirty="0">
                            <a:latin typeface="Cambria Math" panose="02040503050406030204" pitchFamily="18" charset="0"/>
                          </a:rPr>
                        </m:ctrlPr>
                      </m:fPr>
                      <m:num>
                        <m:sSub>
                          <m:sSubPr>
                            <m:ctrlPr>
                              <a:rPr lang="en-US" sz="2000" i="1" dirty="0">
                                <a:latin typeface="Cambria Math" panose="02040503050406030204" pitchFamily="18" charset="0"/>
                              </a:rPr>
                            </m:ctrlPr>
                          </m:sSubPr>
                          <m:e>
                            <m:r>
                              <a:rPr lang="en-US" sz="2000" i="1" dirty="0">
                                <a:latin typeface="Cambria Math" panose="02040503050406030204" pitchFamily="18" charset="0"/>
                              </a:rPr>
                              <m:t>𝑝</m:t>
                            </m:r>
                          </m:e>
                          <m:sub>
                            <m:r>
                              <a:rPr lang="en-US" sz="2000" i="1" dirty="0">
                                <a:latin typeface="Cambria Math" panose="02040503050406030204" pitchFamily="18" charset="0"/>
                              </a:rPr>
                              <m:t>𝑥</m:t>
                            </m:r>
                          </m:sub>
                        </m:sSub>
                      </m:num>
                      <m:den>
                        <m:sSub>
                          <m:sSubPr>
                            <m:ctrlPr>
                              <a:rPr lang="en-US" sz="2000" i="1" dirty="0">
                                <a:latin typeface="Cambria Math" panose="02040503050406030204" pitchFamily="18" charset="0"/>
                              </a:rPr>
                            </m:ctrlPr>
                          </m:sSubPr>
                          <m:e>
                            <m:r>
                              <a:rPr lang="en-US" sz="2000" i="1" dirty="0">
                                <a:latin typeface="Cambria Math" panose="02040503050406030204" pitchFamily="18" charset="0"/>
                              </a:rPr>
                              <m:t>𝑝</m:t>
                            </m:r>
                          </m:e>
                          <m:sub>
                            <m:r>
                              <a:rPr lang="en-US" sz="2000" i="1" dirty="0">
                                <a:latin typeface="Cambria Math" panose="02040503050406030204" pitchFamily="18" charset="0"/>
                              </a:rPr>
                              <m:t>𝑦</m:t>
                            </m:r>
                          </m:sub>
                        </m:sSub>
                      </m:den>
                    </m:f>
                  </m:oMath>
                </a14:m>
                <a:r>
                  <a:rPr lang="en-US" sz="2000" dirty="0"/>
                  <a:t>, and </a:t>
                </a:r>
                <a14:m>
                  <m:oMath xmlns:m="http://schemas.openxmlformats.org/officeDocument/2006/math">
                    <m:f>
                      <m:fPr>
                        <m:ctrlPr>
                          <a:rPr lang="en-US" sz="2000" i="1" dirty="0">
                            <a:latin typeface="Cambria Math" panose="02040503050406030204" pitchFamily="18" charset="0"/>
                          </a:rPr>
                        </m:ctrlPr>
                      </m:fPr>
                      <m:num>
                        <m:r>
                          <a:rPr lang="en-US" sz="2000" i="1" dirty="0">
                            <a:latin typeface="Cambria Math" panose="02040503050406030204" pitchFamily="18" charset="0"/>
                          </a:rPr>
                          <m:t>𝐼</m:t>
                        </m:r>
                      </m:num>
                      <m:den>
                        <m:sSub>
                          <m:sSubPr>
                            <m:ctrlPr>
                              <a:rPr lang="en-US" sz="2000" i="1" dirty="0">
                                <a:latin typeface="Cambria Math" panose="02040503050406030204" pitchFamily="18" charset="0"/>
                              </a:rPr>
                            </m:ctrlPr>
                          </m:sSubPr>
                          <m:e>
                            <m:r>
                              <a:rPr lang="en-US" sz="2000" i="1" dirty="0">
                                <a:latin typeface="Cambria Math" panose="02040503050406030204" pitchFamily="18" charset="0"/>
                              </a:rPr>
                              <m:t>𝑝</m:t>
                            </m:r>
                          </m:e>
                          <m:sub>
                            <m:r>
                              <a:rPr lang="en-US" sz="2000" i="1" dirty="0">
                                <a:latin typeface="Cambria Math" panose="02040503050406030204" pitchFamily="18" charset="0"/>
                              </a:rPr>
                              <m:t>𝑦</m:t>
                            </m:r>
                          </m:sub>
                        </m:sSub>
                      </m:den>
                    </m:f>
                    <m:r>
                      <a:rPr lang="en-US" sz="2000" i="1" dirty="0">
                        <a:latin typeface="Cambria Math" panose="02040503050406030204" pitchFamily="18" charset="0"/>
                      </a:rPr>
                      <m:t>−</m:t>
                    </m:r>
                    <m:f>
                      <m:fPr>
                        <m:ctrlPr>
                          <a:rPr lang="en-US" sz="2000" i="1" dirty="0">
                            <a:latin typeface="Cambria Math" panose="02040503050406030204" pitchFamily="18" charset="0"/>
                          </a:rPr>
                        </m:ctrlPr>
                      </m:fPr>
                      <m:num>
                        <m:sSub>
                          <m:sSubPr>
                            <m:ctrlPr>
                              <a:rPr lang="en-US" sz="2000" i="1" dirty="0">
                                <a:latin typeface="Cambria Math" panose="02040503050406030204" pitchFamily="18" charset="0"/>
                              </a:rPr>
                            </m:ctrlPr>
                          </m:sSubPr>
                          <m:e>
                            <m:r>
                              <a:rPr lang="en-US" sz="2000" i="1" dirty="0">
                                <a:latin typeface="Cambria Math" panose="02040503050406030204" pitchFamily="18" charset="0"/>
                              </a:rPr>
                              <m:t>𝑝</m:t>
                            </m:r>
                          </m:e>
                          <m:sub>
                            <m:r>
                              <a:rPr lang="en-US" sz="2000" i="1" dirty="0">
                                <a:latin typeface="Cambria Math" panose="02040503050406030204" pitchFamily="18" charset="0"/>
                              </a:rPr>
                              <m:t>𝑥</m:t>
                            </m:r>
                          </m:sub>
                        </m:sSub>
                        <m:r>
                          <a:rPr lang="en-US" sz="2000" i="1" dirty="0">
                            <a:latin typeface="Cambria Math" panose="02040503050406030204" pitchFamily="18" charset="0"/>
                          </a:rPr>
                          <m:t>−</m:t>
                        </m:r>
                        <m:sSubSup>
                          <m:sSubSupPr>
                            <m:ctrlPr>
                              <a:rPr lang="en-US" sz="2000" i="1" dirty="0">
                                <a:latin typeface="Cambria Math" panose="02040503050406030204" pitchFamily="18" charset="0"/>
                              </a:rPr>
                            </m:ctrlPr>
                          </m:sSubSupPr>
                          <m:e>
                            <m:r>
                              <a:rPr lang="en-US" sz="2000" i="1" dirty="0">
                                <a:latin typeface="Cambria Math" panose="02040503050406030204" pitchFamily="18" charset="0"/>
                              </a:rPr>
                              <m:t>𝑝</m:t>
                            </m:r>
                          </m:e>
                          <m:sub>
                            <m:r>
                              <a:rPr lang="en-US" sz="2000" i="1" dirty="0">
                                <a:latin typeface="Cambria Math" panose="02040503050406030204" pitchFamily="18" charset="0"/>
                              </a:rPr>
                              <m:t>𝑥</m:t>
                            </m:r>
                          </m:sub>
                          <m:sup>
                            <m:r>
                              <a:rPr lang="en-US" sz="2000" i="1" dirty="0">
                                <a:latin typeface="Cambria Math" panose="02040503050406030204" pitchFamily="18" charset="0"/>
                              </a:rPr>
                              <m:t>′</m:t>
                            </m:r>
                          </m:sup>
                        </m:sSubSup>
                      </m:num>
                      <m:den>
                        <m:sSub>
                          <m:sSubPr>
                            <m:ctrlPr>
                              <a:rPr lang="en-US" sz="2000" i="1" dirty="0">
                                <a:latin typeface="Cambria Math" panose="02040503050406030204" pitchFamily="18" charset="0"/>
                              </a:rPr>
                            </m:ctrlPr>
                          </m:sSubPr>
                          <m:e>
                            <m:r>
                              <a:rPr lang="en-US" sz="2000" i="1" dirty="0">
                                <a:latin typeface="Cambria Math" panose="02040503050406030204" pitchFamily="18" charset="0"/>
                              </a:rPr>
                              <m:t>𝑝</m:t>
                            </m:r>
                          </m:e>
                          <m:sub>
                            <m:r>
                              <a:rPr lang="en-US" sz="2000" i="1" dirty="0">
                                <a:latin typeface="Cambria Math" panose="02040503050406030204" pitchFamily="18" charset="0"/>
                              </a:rPr>
                              <m:t>𝑦</m:t>
                            </m:r>
                          </m:sub>
                        </m:sSub>
                      </m:den>
                    </m:f>
                    <m:acc>
                      <m:accPr>
                        <m:chr m:val="̅"/>
                        <m:ctrlPr>
                          <a:rPr lang="en-US" sz="2000" i="1" dirty="0">
                            <a:latin typeface="Cambria Math" panose="02040503050406030204" pitchFamily="18" charset="0"/>
                          </a:rPr>
                        </m:ctrlPr>
                      </m:accPr>
                      <m:e>
                        <m:r>
                          <a:rPr lang="en-US" sz="2000" i="1" dirty="0">
                            <a:latin typeface="Cambria Math" panose="02040503050406030204" pitchFamily="18" charset="0"/>
                          </a:rPr>
                          <m:t>𝑥</m:t>
                        </m:r>
                      </m:e>
                    </m:acc>
                    <m:r>
                      <a:rPr lang="en-US" sz="2000" b="0" i="0" dirty="0" smtClean="0">
                        <a:latin typeface="Cambria Math" panose="02040503050406030204" pitchFamily="18" charset="0"/>
                      </a:rPr>
                      <m:t>&lt;</m:t>
                    </m:r>
                  </m:oMath>
                </a14:m>
                <a:r>
                  <a:rPr lang="en-US" sz="2000" dirty="0"/>
                  <a:t> </a:t>
                </a:r>
                <a14:m>
                  <m:oMath xmlns:m="http://schemas.openxmlformats.org/officeDocument/2006/math">
                    <m:f>
                      <m:fPr>
                        <m:ctrlPr>
                          <a:rPr lang="en-US" sz="2000" i="1" dirty="0">
                            <a:latin typeface="Cambria Math" panose="02040503050406030204" pitchFamily="18" charset="0"/>
                          </a:rPr>
                        </m:ctrlPr>
                      </m:fPr>
                      <m:num>
                        <m:r>
                          <a:rPr lang="en-US" sz="2000" i="1" dirty="0">
                            <a:latin typeface="Cambria Math" panose="02040503050406030204" pitchFamily="18" charset="0"/>
                          </a:rPr>
                          <m:t>𝐼</m:t>
                        </m:r>
                      </m:num>
                      <m:den>
                        <m:sSub>
                          <m:sSubPr>
                            <m:ctrlPr>
                              <a:rPr lang="en-US" sz="2000" i="1" dirty="0">
                                <a:latin typeface="Cambria Math" panose="02040503050406030204" pitchFamily="18" charset="0"/>
                              </a:rPr>
                            </m:ctrlPr>
                          </m:sSubPr>
                          <m:e>
                            <m:r>
                              <a:rPr lang="en-US" sz="2000" i="1" dirty="0">
                                <a:latin typeface="Cambria Math" panose="02040503050406030204" pitchFamily="18" charset="0"/>
                              </a:rPr>
                              <m:t>𝑝</m:t>
                            </m:r>
                          </m:e>
                          <m:sub>
                            <m:r>
                              <a:rPr lang="en-US" sz="2000" i="1" dirty="0">
                                <a:latin typeface="Cambria Math" panose="02040503050406030204" pitchFamily="18" charset="0"/>
                              </a:rPr>
                              <m:t>𝑦</m:t>
                            </m:r>
                          </m:sub>
                        </m:sSub>
                      </m:den>
                    </m:f>
                  </m:oMath>
                </a14:m>
                <a:r>
                  <a:rPr lang="en-US" sz="2000" dirty="0"/>
                  <a:t>.</a:t>
                </a:r>
              </a:p>
              <a:p>
                <a:pPr marL="234950" indent="0" algn="just">
                  <a:lnSpc>
                    <a:spcPct val="100000"/>
                  </a:lnSpc>
                  <a:spcBef>
                    <a:spcPts val="500"/>
                  </a:spcBef>
                  <a:spcAft>
                    <a:spcPts val="500"/>
                  </a:spcAft>
                  <a:buNone/>
                </a:pPr>
                <a:endParaRPr lang="en-US" sz="2200" dirty="0"/>
              </a:p>
              <a:p>
                <a:pPr marL="14288" indent="0" algn="ctr">
                  <a:lnSpc>
                    <a:spcPct val="100000"/>
                  </a:lnSpc>
                  <a:spcBef>
                    <a:spcPts val="4600"/>
                  </a:spcBef>
                  <a:spcAft>
                    <a:spcPts val="500"/>
                  </a:spcAft>
                  <a:buNone/>
                </a:pPr>
                <a:endParaRPr lang="en-US" sz="2200" i="1" dirty="0">
                  <a:latin typeface="Cambria Math" panose="02040503050406030204" pitchFamily="18" charset="0"/>
                </a:endParaRP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530727"/>
              </a:xfrm>
              <a:blipFill>
                <a:blip r:embed="rId2"/>
                <a:stretch>
                  <a:fillRect l="-965" t="-1401"/>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507778" y="6419825"/>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63</a:t>
            </a:fld>
            <a:endParaRPr lang="en-US" dirty="0"/>
          </a:p>
        </p:txBody>
      </p:sp>
      <p:sp>
        <p:nvSpPr>
          <p:cNvPr id="8" name="TextBox 7">
            <a:extLst>
              <a:ext uri="{FF2B5EF4-FFF2-40B4-BE49-F238E27FC236}">
                <a16:creationId xmlns:a16="http://schemas.microsoft.com/office/drawing/2014/main" id="{BC261E43-6ED7-284F-8796-58E28920A31F}"/>
              </a:ext>
            </a:extLst>
          </p:cNvPr>
          <p:cNvSpPr txBox="1"/>
          <p:nvPr/>
        </p:nvSpPr>
        <p:spPr>
          <a:xfrm>
            <a:off x="1871645" y="3418813"/>
            <a:ext cx="1253292" cy="276999"/>
          </a:xfrm>
          <a:prstGeom prst="rect">
            <a:avLst/>
          </a:prstGeom>
          <a:noFill/>
        </p:spPr>
        <p:txBody>
          <a:bodyPr wrap="none" rtlCol="0">
            <a:spAutoFit/>
          </a:bodyPr>
          <a:lstStyle/>
          <a:p>
            <a:r>
              <a:rPr lang="en-US" sz="1200" dirty="0"/>
              <a:t>Vertical intercept</a:t>
            </a:r>
          </a:p>
        </p:txBody>
      </p:sp>
      <p:sp>
        <p:nvSpPr>
          <p:cNvPr id="10" name="Left Brace 9">
            <a:extLst>
              <a:ext uri="{FF2B5EF4-FFF2-40B4-BE49-F238E27FC236}">
                <a16:creationId xmlns:a16="http://schemas.microsoft.com/office/drawing/2014/main" id="{6A5E7915-9EAD-9642-900D-F27E27AB63B3}"/>
              </a:ext>
            </a:extLst>
          </p:cNvPr>
          <p:cNvSpPr/>
          <p:nvPr/>
        </p:nvSpPr>
        <p:spPr>
          <a:xfrm rot="16200000">
            <a:off x="3642317" y="3222171"/>
            <a:ext cx="138833" cy="326436"/>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62BF15FE-906C-3144-848A-CA728F7BA4B9}"/>
              </a:ext>
            </a:extLst>
          </p:cNvPr>
          <p:cNvSpPr txBox="1"/>
          <p:nvPr/>
        </p:nvSpPr>
        <p:spPr>
          <a:xfrm>
            <a:off x="3685143" y="3417032"/>
            <a:ext cx="529312" cy="276999"/>
          </a:xfrm>
          <a:prstGeom prst="rect">
            <a:avLst/>
          </a:prstGeom>
          <a:noFill/>
        </p:spPr>
        <p:txBody>
          <a:bodyPr wrap="none" rtlCol="0">
            <a:spAutoFit/>
          </a:bodyPr>
          <a:lstStyle/>
          <a:p>
            <a:r>
              <a:rPr lang="en-US" sz="1200" dirty="0"/>
              <a:t>Slope</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16DE1683-922C-9044-9131-609B8F71D600}"/>
                  </a:ext>
                </a:extLst>
              </p:cNvPr>
              <p:cNvSpPr/>
              <p:nvPr/>
            </p:nvSpPr>
            <p:spPr>
              <a:xfrm>
                <a:off x="1370396" y="2753469"/>
                <a:ext cx="2992101" cy="598497"/>
              </a:xfrm>
              <a:prstGeom prst="rect">
                <a:avLst/>
              </a:prstGeom>
            </p:spPr>
            <p:txBody>
              <a:bodyPr wrap="square">
                <a:spAutoFit/>
              </a:bodyPr>
              <a:lstStyle/>
              <a:p>
                <a:pPr marL="14288" indent="0" algn="ctr">
                  <a:lnSpc>
                    <a:spcPct val="100000"/>
                  </a:lnSpc>
                  <a:spcAft>
                    <a:spcPts val="500"/>
                  </a:spcAft>
                  <a:buNone/>
                </a:pPr>
                <a14:m>
                  <m:oMath xmlns:m="http://schemas.openxmlformats.org/officeDocument/2006/math">
                    <m:r>
                      <a:rPr lang="en-US" sz="2000" i="1" smtClean="0">
                        <a:latin typeface="Cambria Math" panose="02040503050406030204" pitchFamily="18" charset="0"/>
                      </a:rPr>
                      <m:t>𝑦</m:t>
                    </m:r>
                    <m:r>
                      <a:rPr lang="en-US" sz="2000" i="1" smtClean="0">
                        <a:latin typeface="Cambria Math" panose="02040503050406030204" pitchFamily="18" charset="0"/>
                      </a:rPr>
                      <m:t>=</m:t>
                    </m:r>
                  </m:oMath>
                </a14:m>
                <a:r>
                  <a:rPr lang="en-US" sz="2000" dirty="0"/>
                  <a:t>        </a:t>
                </a:r>
                <a14:m>
                  <m:oMath xmlns:m="http://schemas.openxmlformats.org/officeDocument/2006/math">
                    <m:f>
                      <m:fPr>
                        <m:ctrlPr>
                          <a:rPr lang="en-US" sz="2000" i="1" dirty="0">
                            <a:latin typeface="Cambria Math" panose="02040503050406030204" pitchFamily="18" charset="0"/>
                          </a:rPr>
                        </m:ctrlPr>
                      </m:fPr>
                      <m:num>
                        <m:r>
                          <a:rPr lang="en-US" sz="2000" i="1" dirty="0">
                            <a:latin typeface="Cambria Math" panose="02040503050406030204" pitchFamily="18" charset="0"/>
                          </a:rPr>
                          <m:t>𝐼</m:t>
                        </m:r>
                      </m:num>
                      <m:den>
                        <m:sSub>
                          <m:sSubPr>
                            <m:ctrlPr>
                              <a:rPr lang="en-US" sz="2000" i="1" dirty="0">
                                <a:latin typeface="Cambria Math" panose="02040503050406030204" pitchFamily="18" charset="0"/>
                              </a:rPr>
                            </m:ctrlPr>
                          </m:sSubPr>
                          <m:e>
                            <m:r>
                              <a:rPr lang="en-US" sz="2000" i="1" dirty="0">
                                <a:latin typeface="Cambria Math" panose="02040503050406030204" pitchFamily="18" charset="0"/>
                              </a:rPr>
                              <m:t>𝑝</m:t>
                            </m:r>
                          </m:e>
                          <m:sub>
                            <m:r>
                              <a:rPr lang="en-US" sz="2000" i="1" dirty="0">
                                <a:latin typeface="Cambria Math" panose="02040503050406030204" pitchFamily="18" charset="0"/>
                              </a:rPr>
                              <m:t>𝑦</m:t>
                            </m:r>
                          </m:sub>
                        </m:sSub>
                      </m:den>
                    </m:f>
                  </m:oMath>
                </a14:m>
                <a:r>
                  <a:rPr lang="en-US" sz="2000" dirty="0"/>
                  <a:t>     </a:t>
                </a:r>
                <a14:m>
                  <m:oMath xmlns:m="http://schemas.openxmlformats.org/officeDocument/2006/math">
                    <m:r>
                      <a:rPr lang="en-US" sz="2000" i="1" dirty="0">
                        <a:latin typeface="Cambria Math" panose="02040503050406030204" pitchFamily="18" charset="0"/>
                      </a:rPr>
                      <m:t>−</m:t>
                    </m:r>
                    <m:r>
                      <a:rPr lang="en-US" sz="2000" b="0" i="1" dirty="0" smtClean="0">
                        <a:latin typeface="Cambria Math" panose="02040503050406030204" pitchFamily="18" charset="0"/>
                      </a:rPr>
                      <m:t>  </m:t>
                    </m:r>
                    <m:f>
                      <m:fPr>
                        <m:ctrlPr>
                          <a:rPr lang="en-US" sz="2000" i="1" dirty="0">
                            <a:latin typeface="Cambria Math" panose="02040503050406030204" pitchFamily="18" charset="0"/>
                          </a:rPr>
                        </m:ctrlPr>
                      </m:fPr>
                      <m:num>
                        <m:sSub>
                          <m:sSubPr>
                            <m:ctrlPr>
                              <a:rPr lang="en-US" sz="2000" i="1" dirty="0">
                                <a:latin typeface="Cambria Math" panose="02040503050406030204" pitchFamily="18" charset="0"/>
                              </a:rPr>
                            </m:ctrlPr>
                          </m:sSubPr>
                          <m:e>
                            <m:r>
                              <a:rPr lang="en-US" sz="2000" i="1" dirty="0">
                                <a:latin typeface="Cambria Math" panose="02040503050406030204" pitchFamily="18" charset="0"/>
                              </a:rPr>
                              <m:t>𝑝</m:t>
                            </m:r>
                          </m:e>
                          <m:sub>
                            <m:r>
                              <a:rPr lang="en-US" sz="2000" i="1" dirty="0">
                                <a:latin typeface="Cambria Math" panose="02040503050406030204" pitchFamily="18" charset="0"/>
                              </a:rPr>
                              <m:t>𝑥</m:t>
                            </m:r>
                          </m:sub>
                        </m:sSub>
                      </m:num>
                      <m:den>
                        <m:sSub>
                          <m:sSubPr>
                            <m:ctrlPr>
                              <a:rPr lang="en-US" sz="2000" i="1" dirty="0">
                                <a:latin typeface="Cambria Math" panose="02040503050406030204" pitchFamily="18" charset="0"/>
                              </a:rPr>
                            </m:ctrlPr>
                          </m:sSubPr>
                          <m:e>
                            <m:r>
                              <a:rPr lang="en-US" sz="2000" i="1" dirty="0">
                                <a:latin typeface="Cambria Math" panose="02040503050406030204" pitchFamily="18" charset="0"/>
                              </a:rPr>
                              <m:t>𝑝</m:t>
                            </m:r>
                          </m:e>
                          <m:sub>
                            <m:r>
                              <a:rPr lang="en-US" sz="2000" i="1" dirty="0">
                                <a:latin typeface="Cambria Math" panose="02040503050406030204" pitchFamily="18" charset="0"/>
                              </a:rPr>
                              <m:t>𝑦</m:t>
                            </m:r>
                          </m:sub>
                        </m:sSub>
                      </m:den>
                    </m:f>
                    <m:r>
                      <a:rPr lang="en-US" sz="2000" i="1" dirty="0">
                        <a:latin typeface="Cambria Math" panose="02040503050406030204" pitchFamily="18" charset="0"/>
                      </a:rPr>
                      <m:t>𝑥</m:t>
                    </m:r>
                    <m:r>
                      <a:rPr lang="en-US" sz="2000" b="0" i="1" dirty="0" smtClean="0">
                        <a:latin typeface="Cambria Math" panose="02040503050406030204" pitchFamily="18" charset="0"/>
                      </a:rPr>
                      <m:t>.</m:t>
                    </m:r>
                  </m:oMath>
                </a14:m>
                <a:endParaRPr lang="en-US" sz="2000" dirty="0"/>
              </a:p>
            </p:txBody>
          </p:sp>
        </mc:Choice>
        <mc:Fallback xmlns="">
          <p:sp>
            <p:nvSpPr>
              <p:cNvPr id="9" name="Rectangle 8">
                <a:extLst>
                  <a:ext uri="{FF2B5EF4-FFF2-40B4-BE49-F238E27FC236}">
                    <a16:creationId xmlns:a16="http://schemas.microsoft.com/office/drawing/2014/main" id="{16DE1683-922C-9044-9131-609B8F71D600}"/>
                  </a:ext>
                </a:extLst>
              </p:cNvPr>
              <p:cNvSpPr>
                <a:spLocks noRot="1" noChangeAspect="1" noMove="1" noResize="1" noEditPoints="1" noAdjustHandles="1" noChangeArrowheads="1" noChangeShapeType="1" noTextEdit="1"/>
              </p:cNvSpPr>
              <p:nvPr/>
            </p:nvSpPr>
            <p:spPr>
              <a:xfrm>
                <a:off x="1370396" y="2753469"/>
                <a:ext cx="2992101" cy="59849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C13E1983-B1B5-D648-BD1A-125DACF49F80}"/>
                  </a:ext>
                </a:extLst>
              </p:cNvPr>
              <p:cNvSpPr/>
              <p:nvPr/>
            </p:nvSpPr>
            <p:spPr>
              <a:xfrm>
                <a:off x="1382258" y="4187885"/>
                <a:ext cx="2975430" cy="656270"/>
              </a:xfrm>
              <a:prstGeom prst="rect">
                <a:avLst/>
              </a:prstGeom>
            </p:spPr>
            <p:txBody>
              <a:bodyPr wrap="none">
                <a:spAutoFit/>
              </a:bodyPr>
              <a:lstStyle/>
              <a:p>
                <a:pPr marL="14288" indent="0" algn="ctr">
                  <a:lnSpc>
                    <a:spcPct val="100000"/>
                  </a:lnSpc>
                  <a:spcBef>
                    <a:spcPts val="4600"/>
                  </a:spcBef>
                  <a:spcAft>
                    <a:spcPts val="500"/>
                  </a:spcAft>
                  <a:buNone/>
                </a:pPr>
                <a14:m>
                  <m:oMath xmlns:m="http://schemas.openxmlformats.org/officeDocument/2006/math">
                    <m:r>
                      <a:rPr lang="en-US" sz="2000" i="1" smtClean="0">
                        <a:latin typeface="Cambria Math" panose="02040503050406030204" pitchFamily="18" charset="0"/>
                      </a:rPr>
                      <m:t>𝑦</m:t>
                    </m:r>
                    <m:r>
                      <a:rPr lang="en-US" sz="2000" i="1" smtClean="0">
                        <a:latin typeface="Cambria Math" panose="02040503050406030204" pitchFamily="18" charset="0"/>
                      </a:rPr>
                      <m:t>=</m:t>
                    </m:r>
                  </m:oMath>
                </a14:m>
                <a:r>
                  <a:rPr lang="en-US" sz="2000" dirty="0"/>
                  <a:t> </a:t>
                </a:r>
                <a14:m>
                  <m:oMath xmlns:m="http://schemas.openxmlformats.org/officeDocument/2006/math">
                    <m:d>
                      <m:dPr>
                        <m:ctrlPr>
                          <a:rPr lang="en-US" sz="2000" i="1" dirty="0">
                            <a:latin typeface="Cambria Math" panose="02040503050406030204" pitchFamily="18" charset="0"/>
                          </a:rPr>
                        </m:ctrlPr>
                      </m:dPr>
                      <m:e>
                        <m:f>
                          <m:fPr>
                            <m:ctrlPr>
                              <a:rPr lang="en-US" sz="2000" i="1" dirty="0">
                                <a:latin typeface="Cambria Math" panose="02040503050406030204" pitchFamily="18" charset="0"/>
                              </a:rPr>
                            </m:ctrlPr>
                          </m:fPr>
                          <m:num>
                            <m:r>
                              <a:rPr lang="en-US" sz="2000" i="1" dirty="0">
                                <a:latin typeface="Cambria Math" panose="02040503050406030204" pitchFamily="18" charset="0"/>
                              </a:rPr>
                              <m:t>𝐼</m:t>
                            </m:r>
                          </m:num>
                          <m:den>
                            <m:sSub>
                              <m:sSubPr>
                                <m:ctrlPr>
                                  <a:rPr lang="en-US" sz="2000" i="1" dirty="0">
                                    <a:latin typeface="Cambria Math" panose="02040503050406030204" pitchFamily="18" charset="0"/>
                                  </a:rPr>
                                </m:ctrlPr>
                              </m:sSubPr>
                              <m:e>
                                <m:r>
                                  <a:rPr lang="en-US" sz="2000" i="1" dirty="0">
                                    <a:latin typeface="Cambria Math" panose="02040503050406030204" pitchFamily="18" charset="0"/>
                                  </a:rPr>
                                  <m:t>𝑝</m:t>
                                </m:r>
                              </m:e>
                              <m:sub>
                                <m:r>
                                  <a:rPr lang="en-US" sz="2000" i="1" dirty="0">
                                    <a:latin typeface="Cambria Math" panose="02040503050406030204" pitchFamily="18" charset="0"/>
                                  </a:rPr>
                                  <m:t>𝑦</m:t>
                                </m:r>
                              </m:sub>
                            </m:sSub>
                          </m:den>
                        </m:f>
                        <m:r>
                          <a:rPr lang="en-US" sz="2000" i="1" dirty="0">
                            <a:latin typeface="Cambria Math" panose="02040503050406030204" pitchFamily="18" charset="0"/>
                          </a:rPr>
                          <m:t>−</m:t>
                        </m:r>
                        <m:f>
                          <m:fPr>
                            <m:ctrlPr>
                              <a:rPr lang="en-US" sz="2000" i="1" dirty="0">
                                <a:latin typeface="Cambria Math" panose="02040503050406030204" pitchFamily="18" charset="0"/>
                              </a:rPr>
                            </m:ctrlPr>
                          </m:fPr>
                          <m:num>
                            <m:sSub>
                              <m:sSubPr>
                                <m:ctrlPr>
                                  <a:rPr lang="en-US" sz="2000" i="1" dirty="0">
                                    <a:latin typeface="Cambria Math" panose="02040503050406030204" pitchFamily="18" charset="0"/>
                                  </a:rPr>
                                </m:ctrlPr>
                              </m:sSubPr>
                              <m:e>
                                <m:r>
                                  <a:rPr lang="en-US" sz="2000" i="1" dirty="0">
                                    <a:latin typeface="Cambria Math" panose="02040503050406030204" pitchFamily="18" charset="0"/>
                                  </a:rPr>
                                  <m:t>𝑝</m:t>
                                </m:r>
                              </m:e>
                              <m:sub>
                                <m:r>
                                  <a:rPr lang="en-US" sz="2000" i="1" dirty="0">
                                    <a:latin typeface="Cambria Math" panose="02040503050406030204" pitchFamily="18" charset="0"/>
                                  </a:rPr>
                                  <m:t>𝑥</m:t>
                                </m:r>
                              </m:sub>
                            </m:sSub>
                            <m:r>
                              <a:rPr lang="en-US" sz="2000" i="1" dirty="0">
                                <a:latin typeface="Cambria Math" panose="02040503050406030204" pitchFamily="18" charset="0"/>
                              </a:rPr>
                              <m:t>−</m:t>
                            </m:r>
                            <m:sSubSup>
                              <m:sSubSupPr>
                                <m:ctrlPr>
                                  <a:rPr lang="en-US" sz="2000" i="1" dirty="0">
                                    <a:latin typeface="Cambria Math" panose="02040503050406030204" pitchFamily="18" charset="0"/>
                                  </a:rPr>
                                </m:ctrlPr>
                              </m:sSubSupPr>
                              <m:e>
                                <m:r>
                                  <a:rPr lang="en-US" sz="2000" i="1" dirty="0">
                                    <a:latin typeface="Cambria Math" panose="02040503050406030204" pitchFamily="18" charset="0"/>
                                  </a:rPr>
                                  <m:t>𝑝</m:t>
                                </m:r>
                              </m:e>
                              <m:sub>
                                <m:r>
                                  <a:rPr lang="en-US" sz="2000" i="1" dirty="0">
                                    <a:latin typeface="Cambria Math" panose="02040503050406030204" pitchFamily="18" charset="0"/>
                                  </a:rPr>
                                  <m:t>𝑥</m:t>
                                </m:r>
                              </m:sub>
                              <m:sup>
                                <m:r>
                                  <a:rPr lang="en-US" sz="2000" i="1" dirty="0">
                                    <a:latin typeface="Cambria Math" panose="02040503050406030204" pitchFamily="18" charset="0"/>
                                  </a:rPr>
                                  <m:t>′</m:t>
                                </m:r>
                              </m:sup>
                            </m:sSubSup>
                          </m:num>
                          <m:den>
                            <m:sSub>
                              <m:sSubPr>
                                <m:ctrlPr>
                                  <a:rPr lang="en-US" sz="2000" i="1" dirty="0">
                                    <a:latin typeface="Cambria Math" panose="02040503050406030204" pitchFamily="18" charset="0"/>
                                  </a:rPr>
                                </m:ctrlPr>
                              </m:sSubPr>
                              <m:e>
                                <m:r>
                                  <a:rPr lang="en-US" sz="2000" i="1" dirty="0">
                                    <a:latin typeface="Cambria Math" panose="02040503050406030204" pitchFamily="18" charset="0"/>
                                  </a:rPr>
                                  <m:t>𝑝</m:t>
                                </m:r>
                              </m:e>
                              <m:sub>
                                <m:r>
                                  <a:rPr lang="en-US" sz="2000" i="1" dirty="0">
                                    <a:latin typeface="Cambria Math" panose="02040503050406030204" pitchFamily="18" charset="0"/>
                                  </a:rPr>
                                  <m:t>𝑦</m:t>
                                </m:r>
                              </m:sub>
                            </m:sSub>
                          </m:den>
                        </m:f>
                        <m:acc>
                          <m:accPr>
                            <m:chr m:val="̅"/>
                            <m:ctrlPr>
                              <a:rPr lang="en-US" sz="2000" i="1" dirty="0">
                                <a:latin typeface="Cambria Math" panose="02040503050406030204" pitchFamily="18" charset="0"/>
                              </a:rPr>
                            </m:ctrlPr>
                          </m:accPr>
                          <m:e>
                            <m:r>
                              <a:rPr lang="en-US" sz="2000" i="1" dirty="0">
                                <a:latin typeface="Cambria Math" panose="02040503050406030204" pitchFamily="18" charset="0"/>
                              </a:rPr>
                              <m:t>𝑥</m:t>
                            </m:r>
                          </m:e>
                        </m:acc>
                      </m:e>
                    </m:d>
                  </m:oMath>
                </a14:m>
                <a:r>
                  <a:rPr lang="en-US" sz="2000" dirty="0"/>
                  <a:t> </a:t>
                </a:r>
                <a14:m>
                  <m:oMath xmlns:m="http://schemas.openxmlformats.org/officeDocument/2006/math">
                    <m:r>
                      <a:rPr lang="en-US" sz="2000" i="1" dirty="0">
                        <a:latin typeface="Cambria Math" panose="02040503050406030204" pitchFamily="18" charset="0"/>
                      </a:rPr>
                      <m:t>−</m:t>
                    </m:r>
                    <m:f>
                      <m:fPr>
                        <m:ctrlPr>
                          <a:rPr lang="en-US" sz="2000" i="1" dirty="0">
                            <a:latin typeface="Cambria Math" panose="02040503050406030204" pitchFamily="18" charset="0"/>
                          </a:rPr>
                        </m:ctrlPr>
                      </m:fPr>
                      <m:num>
                        <m:sSubSup>
                          <m:sSubSupPr>
                            <m:ctrlPr>
                              <a:rPr lang="en-US" sz="2000" i="1" dirty="0">
                                <a:latin typeface="Cambria Math" panose="02040503050406030204" pitchFamily="18" charset="0"/>
                              </a:rPr>
                            </m:ctrlPr>
                          </m:sSubSupPr>
                          <m:e>
                            <m:r>
                              <a:rPr lang="en-US" sz="2000" i="1" dirty="0">
                                <a:latin typeface="Cambria Math" panose="02040503050406030204" pitchFamily="18" charset="0"/>
                              </a:rPr>
                              <m:t>𝑝</m:t>
                            </m:r>
                          </m:e>
                          <m:sub>
                            <m:r>
                              <a:rPr lang="en-US" sz="2000" i="1" dirty="0">
                                <a:latin typeface="Cambria Math" panose="02040503050406030204" pitchFamily="18" charset="0"/>
                              </a:rPr>
                              <m:t>𝑥</m:t>
                            </m:r>
                          </m:sub>
                          <m:sup>
                            <m:r>
                              <a:rPr lang="en-US" sz="2000" i="1" dirty="0">
                                <a:latin typeface="Cambria Math" panose="02040503050406030204" pitchFamily="18" charset="0"/>
                              </a:rPr>
                              <m:t>′</m:t>
                            </m:r>
                          </m:sup>
                        </m:sSubSup>
                      </m:num>
                      <m:den>
                        <m:sSub>
                          <m:sSubPr>
                            <m:ctrlPr>
                              <a:rPr lang="en-US" sz="2000" i="1" dirty="0">
                                <a:latin typeface="Cambria Math" panose="02040503050406030204" pitchFamily="18" charset="0"/>
                              </a:rPr>
                            </m:ctrlPr>
                          </m:sSubPr>
                          <m:e>
                            <m:r>
                              <a:rPr lang="en-US" sz="2000" i="1" dirty="0">
                                <a:latin typeface="Cambria Math" panose="02040503050406030204" pitchFamily="18" charset="0"/>
                              </a:rPr>
                              <m:t>𝑝</m:t>
                            </m:r>
                          </m:e>
                          <m:sub>
                            <m:r>
                              <a:rPr lang="en-US" sz="2000" i="1" dirty="0">
                                <a:latin typeface="Cambria Math" panose="02040503050406030204" pitchFamily="18" charset="0"/>
                              </a:rPr>
                              <m:t>𝑦</m:t>
                            </m:r>
                          </m:sub>
                        </m:sSub>
                      </m:den>
                    </m:f>
                    <m:r>
                      <a:rPr lang="en-US" sz="2000" i="1" dirty="0">
                        <a:latin typeface="Cambria Math" panose="02040503050406030204" pitchFamily="18" charset="0"/>
                      </a:rPr>
                      <m:t>𝑥</m:t>
                    </m:r>
                    <m:r>
                      <a:rPr lang="en-US" sz="2000" b="0" i="1" dirty="0" smtClean="0">
                        <a:latin typeface="Cambria Math" panose="02040503050406030204" pitchFamily="18" charset="0"/>
                      </a:rPr>
                      <m:t>.</m:t>
                    </m:r>
                  </m:oMath>
                </a14:m>
                <a:endParaRPr lang="en-US" sz="2000" dirty="0"/>
              </a:p>
            </p:txBody>
          </p:sp>
        </mc:Choice>
        <mc:Fallback xmlns="">
          <p:sp>
            <p:nvSpPr>
              <p:cNvPr id="17" name="Rectangle 16">
                <a:extLst>
                  <a:ext uri="{FF2B5EF4-FFF2-40B4-BE49-F238E27FC236}">
                    <a16:creationId xmlns:a16="http://schemas.microsoft.com/office/drawing/2014/main" id="{C13E1983-B1B5-D648-BD1A-125DACF49F80}"/>
                  </a:ext>
                </a:extLst>
              </p:cNvPr>
              <p:cNvSpPr>
                <a:spLocks noRot="1" noChangeAspect="1" noMove="1" noResize="1" noEditPoints="1" noAdjustHandles="1" noChangeArrowheads="1" noChangeShapeType="1" noTextEdit="1"/>
              </p:cNvSpPr>
              <p:nvPr/>
            </p:nvSpPr>
            <p:spPr>
              <a:xfrm>
                <a:off x="1382258" y="4187885"/>
                <a:ext cx="2975430" cy="656270"/>
              </a:xfrm>
              <a:prstGeom prst="rect">
                <a:avLst/>
              </a:prstGeom>
              <a:blipFill>
                <a:blip r:embed="rId4"/>
                <a:stretch>
                  <a:fillRect/>
                </a:stretch>
              </a:blipFill>
            </p:spPr>
            <p:txBody>
              <a:bodyPr/>
              <a:lstStyle/>
              <a:p>
                <a:r>
                  <a:rPr lang="en-US">
                    <a:noFill/>
                  </a:rPr>
                  <a:t> </a:t>
                </a:r>
              </a:p>
            </p:txBody>
          </p:sp>
        </mc:Fallback>
      </mc:AlternateContent>
      <p:grpSp>
        <p:nvGrpSpPr>
          <p:cNvPr id="18" name="Group 17">
            <a:extLst>
              <a:ext uri="{FF2B5EF4-FFF2-40B4-BE49-F238E27FC236}">
                <a16:creationId xmlns:a16="http://schemas.microsoft.com/office/drawing/2014/main" id="{AE0EEA7B-116C-674D-AC4A-78B5621C966B}"/>
              </a:ext>
            </a:extLst>
          </p:cNvPr>
          <p:cNvGrpSpPr/>
          <p:nvPr/>
        </p:nvGrpSpPr>
        <p:grpSpPr>
          <a:xfrm>
            <a:off x="4739175" y="2663554"/>
            <a:ext cx="3744066" cy="2645071"/>
            <a:chOff x="2411197" y="3108236"/>
            <a:chExt cx="3744066" cy="2645071"/>
          </a:xfrm>
        </p:grpSpPr>
        <p:pic>
          <p:nvPicPr>
            <p:cNvPr id="19" name="Picture 18">
              <a:extLst>
                <a:ext uri="{FF2B5EF4-FFF2-40B4-BE49-F238E27FC236}">
                  <a16:creationId xmlns:a16="http://schemas.microsoft.com/office/drawing/2014/main" id="{8CAE2BCE-B63E-6141-9CA9-F9A9665B5DF8}"/>
                </a:ext>
              </a:extLst>
            </p:cNvPr>
            <p:cNvPicPr>
              <a:picLocks noChangeAspect="1"/>
            </p:cNvPicPr>
            <p:nvPr/>
          </p:nvPicPr>
          <p:blipFill>
            <a:blip r:embed="rId5"/>
            <a:stretch>
              <a:fillRect/>
            </a:stretch>
          </p:blipFill>
          <p:spPr>
            <a:xfrm>
              <a:off x="2411197" y="3108236"/>
              <a:ext cx="3744066" cy="2496044"/>
            </a:xfrm>
            <a:prstGeom prst="rect">
              <a:avLst/>
            </a:prstGeom>
          </p:spPr>
        </p:pic>
        <p:sp>
          <p:nvSpPr>
            <p:cNvPr id="20" name="TextBox 19">
              <a:extLst>
                <a:ext uri="{FF2B5EF4-FFF2-40B4-BE49-F238E27FC236}">
                  <a16:creationId xmlns:a16="http://schemas.microsoft.com/office/drawing/2014/main" id="{3032CFDC-E82A-AE4B-987B-36106EEBE2C7}"/>
                </a:ext>
              </a:extLst>
            </p:cNvPr>
            <p:cNvSpPr txBox="1"/>
            <p:nvPr/>
          </p:nvSpPr>
          <p:spPr>
            <a:xfrm>
              <a:off x="2985699" y="5476308"/>
              <a:ext cx="801373" cy="276999"/>
            </a:xfrm>
            <a:prstGeom prst="rect">
              <a:avLst/>
            </a:prstGeom>
            <a:noFill/>
          </p:spPr>
          <p:txBody>
            <a:bodyPr wrap="none" rtlCol="0">
              <a:spAutoFit/>
            </a:bodyPr>
            <a:lstStyle/>
            <a:p>
              <a:r>
                <a:rPr lang="en-US" sz="1200" dirty="0"/>
                <a:t>Figure 3.7</a:t>
              </a:r>
            </a:p>
          </p:txBody>
        </p:sp>
      </p:grpSp>
      <p:sp>
        <p:nvSpPr>
          <p:cNvPr id="21" name="Left Brace 20">
            <a:extLst>
              <a:ext uri="{FF2B5EF4-FFF2-40B4-BE49-F238E27FC236}">
                <a16:creationId xmlns:a16="http://schemas.microsoft.com/office/drawing/2014/main" id="{27411F3F-39D7-4344-B037-2184208F1E21}"/>
              </a:ext>
            </a:extLst>
          </p:cNvPr>
          <p:cNvSpPr/>
          <p:nvPr/>
        </p:nvSpPr>
        <p:spPr>
          <a:xfrm rot="16200000">
            <a:off x="2654362" y="3149033"/>
            <a:ext cx="138833" cy="417355"/>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a:extLst>
              <a:ext uri="{FF2B5EF4-FFF2-40B4-BE49-F238E27FC236}">
                <a16:creationId xmlns:a16="http://schemas.microsoft.com/office/drawing/2014/main" id="{742FB075-93F8-8E40-86FD-B741E7C8DE3F}"/>
              </a:ext>
            </a:extLst>
          </p:cNvPr>
          <p:cNvSpPr txBox="1"/>
          <p:nvPr/>
        </p:nvSpPr>
        <p:spPr>
          <a:xfrm>
            <a:off x="2155713" y="4967484"/>
            <a:ext cx="1253292" cy="276999"/>
          </a:xfrm>
          <a:prstGeom prst="rect">
            <a:avLst/>
          </a:prstGeom>
          <a:noFill/>
        </p:spPr>
        <p:txBody>
          <a:bodyPr wrap="none" rtlCol="0">
            <a:spAutoFit/>
          </a:bodyPr>
          <a:lstStyle/>
          <a:p>
            <a:r>
              <a:rPr lang="en-US" sz="1200" dirty="0"/>
              <a:t>Vertical intercept</a:t>
            </a:r>
          </a:p>
        </p:txBody>
      </p:sp>
      <p:sp>
        <p:nvSpPr>
          <p:cNvPr id="23" name="Left Brace 22">
            <a:extLst>
              <a:ext uri="{FF2B5EF4-FFF2-40B4-BE49-F238E27FC236}">
                <a16:creationId xmlns:a16="http://schemas.microsoft.com/office/drawing/2014/main" id="{326DA6BF-CCE6-6542-812F-6A85624313AA}"/>
              </a:ext>
            </a:extLst>
          </p:cNvPr>
          <p:cNvSpPr/>
          <p:nvPr/>
        </p:nvSpPr>
        <p:spPr>
          <a:xfrm rot="16200000">
            <a:off x="3809273" y="4755834"/>
            <a:ext cx="138833" cy="326436"/>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A985CDF6-CB6B-F840-BB68-6FC1AECFD5D6}"/>
              </a:ext>
            </a:extLst>
          </p:cNvPr>
          <p:cNvSpPr txBox="1"/>
          <p:nvPr/>
        </p:nvSpPr>
        <p:spPr>
          <a:xfrm>
            <a:off x="3661039" y="4965703"/>
            <a:ext cx="529312" cy="276999"/>
          </a:xfrm>
          <a:prstGeom prst="rect">
            <a:avLst/>
          </a:prstGeom>
          <a:noFill/>
        </p:spPr>
        <p:txBody>
          <a:bodyPr wrap="none" rtlCol="0">
            <a:spAutoFit/>
          </a:bodyPr>
          <a:lstStyle/>
          <a:p>
            <a:r>
              <a:rPr lang="en-US" sz="1200" dirty="0"/>
              <a:t>Slope</a:t>
            </a:r>
          </a:p>
        </p:txBody>
      </p:sp>
      <p:sp>
        <p:nvSpPr>
          <p:cNvPr id="25" name="Left Brace 24">
            <a:extLst>
              <a:ext uri="{FF2B5EF4-FFF2-40B4-BE49-F238E27FC236}">
                <a16:creationId xmlns:a16="http://schemas.microsoft.com/office/drawing/2014/main" id="{E4210EDD-EC13-C14E-BD9B-E8EF89BB2443}"/>
              </a:ext>
            </a:extLst>
          </p:cNvPr>
          <p:cNvSpPr/>
          <p:nvPr/>
        </p:nvSpPr>
        <p:spPr>
          <a:xfrm rot="16200000">
            <a:off x="2671206" y="4165787"/>
            <a:ext cx="138833" cy="1500315"/>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8783813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Quantity Discounts</a:t>
            </a:r>
          </a:p>
        </p:txBody>
      </p:sp>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algn="just">
              <a:lnSpc>
                <a:spcPct val="100000"/>
              </a:lnSpc>
              <a:spcAft>
                <a:spcPts val="500"/>
              </a:spcAft>
            </a:pPr>
            <a:r>
              <a:rPr lang="en-US" sz="2400" dirty="0"/>
              <a:t>Effect of a large or small price discount:</a:t>
            </a:r>
            <a:r>
              <a:rPr lang="en-US" sz="2200" dirty="0"/>
              <a:t> </a:t>
            </a:r>
          </a:p>
        </p:txBody>
      </p:sp>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628650" y="6363913"/>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64</a:t>
            </a:fld>
            <a:endParaRPr lang="en-US" dirty="0"/>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1CAD6EFA-90A7-9C4D-AEBE-DA93E3349B17}"/>
                  </a:ext>
                </a:extLst>
              </p:cNvPr>
              <p:cNvSpPr/>
              <p:nvPr/>
            </p:nvSpPr>
            <p:spPr>
              <a:xfrm>
                <a:off x="1009650" y="2436134"/>
                <a:ext cx="3562350" cy="3480440"/>
              </a:xfrm>
              <a:prstGeom prst="rect">
                <a:avLst/>
              </a:prstGeom>
            </p:spPr>
            <p:txBody>
              <a:bodyPr wrap="square">
                <a:spAutoFit/>
              </a:bodyPr>
              <a:lstStyle/>
              <a:p>
                <a:pPr marL="228600" lvl="1" indent="-228600">
                  <a:lnSpc>
                    <a:spcPct val="90000"/>
                  </a:lnSpc>
                  <a:spcAft>
                    <a:spcPts val="500"/>
                  </a:spcAft>
                  <a:buFont typeface="Arial" panose="020B0604020202020204" pitchFamily="34" charset="0"/>
                  <a:buChar char="•"/>
                </a:pPr>
                <a:r>
                  <a:rPr lang="en-US" sz="2000" dirty="0"/>
                  <a:t>A large discount makes the difference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𝑥</m:t>
                        </m:r>
                      </m:sub>
                    </m:sSub>
                    <m:r>
                      <a:rPr lang="en-US" sz="2000" i="1">
                        <a:latin typeface="Cambria Math" panose="02040503050406030204" pitchFamily="18" charset="0"/>
                      </a:rPr>
                      <m:t>−</m:t>
                    </m:r>
                    <m:sSubSup>
                      <m:sSubSupPr>
                        <m:ctrlPr>
                          <a:rPr lang="en-US" sz="2000" i="1">
                            <a:latin typeface="Cambria Math" panose="02040503050406030204" pitchFamily="18" charset="0"/>
                          </a:rPr>
                        </m:ctrlPr>
                      </m:sSubSupPr>
                      <m:e>
                        <m:r>
                          <a:rPr lang="en-US" sz="2000" i="1">
                            <a:latin typeface="Cambria Math" panose="02040503050406030204" pitchFamily="18" charset="0"/>
                          </a:rPr>
                          <m:t>𝑝</m:t>
                        </m:r>
                      </m:e>
                      <m:sub>
                        <m:r>
                          <a:rPr lang="en-US" sz="2000" i="1">
                            <a:latin typeface="Cambria Math" panose="02040503050406030204" pitchFamily="18" charset="0"/>
                          </a:rPr>
                          <m:t>𝑥</m:t>
                        </m:r>
                      </m:sub>
                      <m:sup>
                        <m:r>
                          <a:rPr lang="en-US" sz="2000" i="1">
                            <a:latin typeface="Cambria Math" panose="02040503050406030204" pitchFamily="18" charset="0"/>
                          </a:rPr>
                          <m:t>′</m:t>
                        </m:r>
                      </m:sup>
                    </m:sSubSup>
                  </m:oMath>
                </a14:m>
                <a:r>
                  <a:rPr lang="en-US" sz="2000" dirty="0"/>
                  <a:t> larger, shifting the vertical intercept downward and flattering the right segment of the budget line.</a:t>
                </a:r>
              </a:p>
              <a:p>
                <a:pPr marL="228600" lvl="1" indent="-228600">
                  <a:lnSpc>
                    <a:spcPct val="90000"/>
                  </a:lnSpc>
                  <a:spcAft>
                    <a:spcPts val="500"/>
                  </a:spcAft>
                  <a:buFont typeface="Arial" panose="020B0604020202020204" pitchFamily="34" charset="0"/>
                  <a:buChar char="•"/>
                </a:pPr>
                <a:r>
                  <a:rPr lang="en-US" sz="2000" dirty="0"/>
                  <a:t>A small discount produces a small difference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𝑥</m:t>
                        </m:r>
                      </m:sub>
                    </m:sSub>
                    <m:r>
                      <a:rPr lang="en-US" sz="2000" i="1">
                        <a:latin typeface="Cambria Math" panose="02040503050406030204" pitchFamily="18" charset="0"/>
                      </a:rPr>
                      <m:t>−</m:t>
                    </m:r>
                    <m:sSubSup>
                      <m:sSubSupPr>
                        <m:ctrlPr>
                          <a:rPr lang="en-US" sz="2000" i="1">
                            <a:latin typeface="Cambria Math" panose="02040503050406030204" pitchFamily="18" charset="0"/>
                          </a:rPr>
                        </m:ctrlPr>
                      </m:sSubSupPr>
                      <m:e>
                        <m:r>
                          <a:rPr lang="en-US" sz="2000" i="1">
                            <a:latin typeface="Cambria Math" panose="02040503050406030204" pitchFamily="18" charset="0"/>
                          </a:rPr>
                          <m:t>𝑝</m:t>
                        </m:r>
                      </m:e>
                      <m:sub>
                        <m:r>
                          <a:rPr lang="en-US" sz="2000" i="1">
                            <a:latin typeface="Cambria Math" panose="02040503050406030204" pitchFamily="18" charset="0"/>
                          </a:rPr>
                          <m:t>𝑥</m:t>
                        </m:r>
                      </m:sub>
                      <m:sup>
                        <m:r>
                          <a:rPr lang="en-US" sz="2000" i="1">
                            <a:latin typeface="Cambria Math" panose="02040503050406030204" pitchFamily="18" charset="0"/>
                          </a:rPr>
                          <m:t>′</m:t>
                        </m:r>
                      </m:sup>
                    </m:sSubSup>
                  </m:oMath>
                </a14:m>
                <a:r>
                  <a:rPr lang="en-US" sz="2000" dirty="0"/>
                  <a:t>, pushing the vertical intercept upward and steepening the right segment of the budget line.</a:t>
                </a:r>
              </a:p>
            </p:txBody>
          </p:sp>
        </mc:Choice>
        <mc:Fallback xmlns="">
          <p:sp>
            <p:nvSpPr>
              <p:cNvPr id="3" name="Rectangle 2">
                <a:extLst>
                  <a:ext uri="{FF2B5EF4-FFF2-40B4-BE49-F238E27FC236}">
                    <a16:creationId xmlns:a16="http://schemas.microsoft.com/office/drawing/2014/main" id="{1CAD6EFA-90A7-9C4D-AEBE-DA93E3349B17}"/>
                  </a:ext>
                </a:extLst>
              </p:cNvPr>
              <p:cNvSpPr>
                <a:spLocks noRot="1" noChangeAspect="1" noMove="1" noResize="1" noEditPoints="1" noAdjustHandles="1" noChangeArrowheads="1" noChangeShapeType="1" noTextEdit="1"/>
              </p:cNvSpPr>
              <p:nvPr/>
            </p:nvSpPr>
            <p:spPr>
              <a:xfrm>
                <a:off x="1009650" y="2436134"/>
                <a:ext cx="3562350" cy="3480440"/>
              </a:xfrm>
              <a:prstGeom prst="rect">
                <a:avLst/>
              </a:prstGeom>
              <a:blipFill>
                <a:blip r:embed="rId2"/>
                <a:stretch>
                  <a:fillRect l="-1423" t="-2190" b="-1825"/>
                </a:stretch>
              </a:blipFill>
            </p:spPr>
            <p:txBody>
              <a:bodyPr/>
              <a:lstStyle/>
              <a:p>
                <a:r>
                  <a:rPr lang="en-US">
                    <a:noFill/>
                  </a:rPr>
                  <a:t> </a:t>
                </a:r>
              </a:p>
            </p:txBody>
          </p:sp>
        </mc:Fallback>
      </mc:AlternateContent>
      <p:grpSp>
        <p:nvGrpSpPr>
          <p:cNvPr id="10" name="Group 9">
            <a:extLst>
              <a:ext uri="{FF2B5EF4-FFF2-40B4-BE49-F238E27FC236}">
                <a16:creationId xmlns:a16="http://schemas.microsoft.com/office/drawing/2014/main" id="{FA2E12F7-DDB8-F74D-B9E8-7CE5A1FDAD19}"/>
              </a:ext>
            </a:extLst>
          </p:cNvPr>
          <p:cNvGrpSpPr/>
          <p:nvPr/>
        </p:nvGrpSpPr>
        <p:grpSpPr>
          <a:xfrm>
            <a:off x="4739175" y="2663554"/>
            <a:ext cx="3744066" cy="2645071"/>
            <a:chOff x="2411197" y="3108236"/>
            <a:chExt cx="3744066" cy="2645071"/>
          </a:xfrm>
        </p:grpSpPr>
        <p:pic>
          <p:nvPicPr>
            <p:cNvPr id="11" name="Picture 10">
              <a:extLst>
                <a:ext uri="{FF2B5EF4-FFF2-40B4-BE49-F238E27FC236}">
                  <a16:creationId xmlns:a16="http://schemas.microsoft.com/office/drawing/2014/main" id="{065C25E8-6F58-8049-963D-7E821C3A6673}"/>
                </a:ext>
              </a:extLst>
            </p:cNvPr>
            <p:cNvPicPr>
              <a:picLocks noChangeAspect="1"/>
            </p:cNvPicPr>
            <p:nvPr/>
          </p:nvPicPr>
          <p:blipFill>
            <a:blip r:embed="rId3"/>
            <a:stretch>
              <a:fillRect/>
            </a:stretch>
          </p:blipFill>
          <p:spPr>
            <a:xfrm>
              <a:off x="2411197" y="3108236"/>
              <a:ext cx="3744066" cy="2496044"/>
            </a:xfrm>
            <a:prstGeom prst="rect">
              <a:avLst/>
            </a:prstGeom>
          </p:spPr>
        </p:pic>
        <p:sp>
          <p:nvSpPr>
            <p:cNvPr id="13" name="TextBox 12">
              <a:extLst>
                <a:ext uri="{FF2B5EF4-FFF2-40B4-BE49-F238E27FC236}">
                  <a16:creationId xmlns:a16="http://schemas.microsoft.com/office/drawing/2014/main" id="{9D67125F-0A79-E440-A781-6BDFD1A9DD4D}"/>
                </a:ext>
              </a:extLst>
            </p:cNvPr>
            <p:cNvSpPr txBox="1"/>
            <p:nvPr/>
          </p:nvSpPr>
          <p:spPr>
            <a:xfrm>
              <a:off x="2985699" y="5476308"/>
              <a:ext cx="801373" cy="276999"/>
            </a:xfrm>
            <a:prstGeom prst="rect">
              <a:avLst/>
            </a:prstGeom>
            <a:noFill/>
          </p:spPr>
          <p:txBody>
            <a:bodyPr wrap="none" rtlCol="0">
              <a:spAutoFit/>
            </a:bodyPr>
            <a:lstStyle/>
            <a:p>
              <a:r>
                <a:rPr lang="en-US" sz="1200" dirty="0"/>
                <a:t>Figure 3.7</a:t>
              </a:r>
            </a:p>
          </p:txBody>
        </p:sp>
      </p:grpSp>
    </p:spTree>
    <p:extLst>
      <p:ext uri="{BB962C8B-B14F-4D97-AF65-F5344CB8AC3E}">
        <p14:creationId xmlns:p14="http://schemas.microsoft.com/office/powerpoint/2010/main" val="12669302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Quantity Discounts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algn="just">
                  <a:lnSpc>
                    <a:spcPct val="100000"/>
                  </a:lnSpc>
                  <a:spcAft>
                    <a:spcPts val="500"/>
                  </a:spcAft>
                </a:pPr>
                <a:r>
                  <a:rPr lang="en-US" sz="2400" i="1" dirty="0">
                    <a:solidFill>
                      <a:srgbClr val="0070C0"/>
                    </a:solidFill>
                  </a:rPr>
                  <a:t>Example 3.5:</a:t>
                </a:r>
                <a:r>
                  <a:rPr lang="en-US" sz="2400" i="1" dirty="0"/>
                  <a:t> Quantity discounts</a:t>
                </a:r>
                <a:r>
                  <a:rPr lang="en-US" sz="2400" dirty="0"/>
                  <a:t>.</a:t>
                </a:r>
                <a:r>
                  <a:rPr lang="en-US" sz="2400" dirty="0">
                    <a:solidFill>
                      <a:srgbClr val="0070C0"/>
                    </a:solidFill>
                  </a:rPr>
                  <a:t> </a:t>
                </a:r>
              </a:p>
              <a:p>
                <a:pPr lvl="1">
                  <a:spcAft>
                    <a:spcPts val="500"/>
                  </a:spcAft>
                </a:pPr>
                <a:r>
                  <a:rPr lang="en-US" sz="2200" dirty="0"/>
                  <a:t>Eric has </a:t>
                </a:r>
                <a14:m>
                  <m:oMath xmlns:m="http://schemas.openxmlformats.org/officeDocument/2006/math">
                    <m:r>
                      <a:rPr lang="en-US" sz="2200" b="0" i="1" smtClean="0">
                        <a:latin typeface="Cambria Math" panose="02040503050406030204" pitchFamily="18" charset="0"/>
                      </a:rPr>
                      <m:t>𝐼</m:t>
                    </m:r>
                    <m:r>
                      <a:rPr lang="en-US" sz="2200" b="0" i="1" smtClean="0">
                        <a:latin typeface="Cambria Math" panose="02040503050406030204" pitchFamily="18" charset="0"/>
                      </a:rPr>
                      <m:t>=$100</m:t>
                    </m:r>
                  </m:oMath>
                </a14:m>
                <a:r>
                  <a:rPr lang="en-US" sz="2200" dirty="0"/>
                  <a:t> to purchase video games (good </a:t>
                </a:r>
                <a14:m>
                  <m:oMath xmlns:m="http://schemas.openxmlformats.org/officeDocument/2006/math">
                    <m:r>
                      <a:rPr lang="en-US" sz="2200" i="1" dirty="0" smtClean="0">
                        <a:latin typeface="Cambria Math" panose="02040503050406030204" pitchFamily="18" charset="0"/>
                      </a:rPr>
                      <m:t>𝑥</m:t>
                    </m:r>
                  </m:oMath>
                </a14:m>
                <a:r>
                  <a:rPr lang="en-US" sz="2200" dirty="0"/>
                  <a:t>) and food (good </a:t>
                </a:r>
                <a14:m>
                  <m:oMath xmlns:m="http://schemas.openxmlformats.org/officeDocument/2006/math">
                    <m:r>
                      <a:rPr lang="en-US" sz="2200" i="1" dirty="0" smtClean="0">
                        <a:latin typeface="Cambria Math" panose="02040503050406030204" pitchFamily="18" charset="0"/>
                      </a:rPr>
                      <m:t>𝑦</m:t>
                    </m:r>
                  </m:oMath>
                </a14:m>
                <a:r>
                  <a:rPr lang="en-US" sz="2200" dirty="0"/>
                  <a:t>). </a:t>
                </a:r>
              </a:p>
              <a:p>
                <a:pPr lvl="1">
                  <a:spcAft>
                    <a:spcPts val="500"/>
                  </a:spcAft>
                </a:pPr>
                <a:r>
                  <a:rPr lang="en-US" sz="2200" dirty="0"/>
                  <a:t>The price of food is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r>
                      <a:rPr lang="en-US" sz="2200" b="0" i="1" smtClean="0">
                        <a:latin typeface="Cambria Math" panose="02040503050406030204" pitchFamily="18" charset="0"/>
                      </a:rPr>
                      <m:t>=$5</m:t>
                    </m:r>
                  </m:oMath>
                </a14:m>
                <a:r>
                  <a:rPr lang="en-US" sz="2200" dirty="0"/>
                  <a:t>, regardless of how many units he buys.</a:t>
                </a:r>
              </a:p>
              <a:p>
                <a:pPr lvl="1">
                  <a:spcAft>
                    <a:spcPts val="500"/>
                  </a:spcAft>
                </a:pPr>
                <a:r>
                  <a:rPr lang="en-US" sz="2200" dirty="0"/>
                  <a:t>The price of video games is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b="0" i="1" smtClean="0">
                            <a:latin typeface="Cambria Math" panose="02040503050406030204" pitchFamily="18" charset="0"/>
                          </a:rPr>
                          <m:t>𝑥</m:t>
                        </m:r>
                      </m:sub>
                    </m:sSub>
                    <m:r>
                      <a:rPr lang="en-US" sz="2200" i="1">
                        <a:latin typeface="Cambria Math" panose="02040503050406030204" pitchFamily="18" charset="0"/>
                      </a:rPr>
                      <m:t>=$</m:t>
                    </m:r>
                    <m:r>
                      <a:rPr lang="en-US" sz="2200" b="0" i="1" smtClean="0">
                        <a:latin typeface="Cambria Math" panose="02040503050406030204" pitchFamily="18" charset="0"/>
                      </a:rPr>
                      <m:t>4</m:t>
                    </m:r>
                  </m:oMath>
                </a14:m>
                <a:r>
                  <a:rPr lang="en-US" sz="2200" dirty="0"/>
                  <a:t> for the first 2 units, but </a:t>
                </a:r>
                <a14:m>
                  <m:oMath xmlns:m="http://schemas.openxmlformats.org/officeDocument/2006/math">
                    <m:sSubSup>
                      <m:sSubSupPr>
                        <m:ctrlPr>
                          <a:rPr lang="en-US" sz="2200" i="1" smtClean="0">
                            <a:latin typeface="Cambria Math" panose="02040503050406030204" pitchFamily="18" charset="0"/>
                          </a:rPr>
                        </m:ctrlPr>
                      </m:sSubSup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up>
                        <m:r>
                          <a:rPr lang="en-US" sz="2200" b="0" i="1" smtClean="0">
                            <a:latin typeface="Cambria Math" panose="02040503050406030204" pitchFamily="18" charset="0"/>
                          </a:rPr>
                          <m:t>′</m:t>
                        </m:r>
                      </m:sup>
                    </m:sSubSup>
                    <m:r>
                      <a:rPr lang="en-US" sz="2200" i="1">
                        <a:latin typeface="Cambria Math" panose="02040503050406030204" pitchFamily="18" charset="0"/>
                      </a:rPr>
                      <m:t>=$</m:t>
                    </m:r>
                    <m:r>
                      <a:rPr lang="en-US" sz="2200" b="0" i="1" smtClean="0">
                        <a:latin typeface="Cambria Math" panose="02040503050406030204" pitchFamily="18" charset="0"/>
                      </a:rPr>
                      <m:t>1</m:t>
                    </m:r>
                  </m:oMath>
                </a14:m>
                <a:r>
                  <a:rPr lang="en-US" sz="2200" dirty="0"/>
                  <a:t> for unit 3 and beyond.</a:t>
                </a:r>
              </a:p>
              <a:p>
                <a:pPr lvl="1">
                  <a:spcAft>
                    <a:spcPts val="500"/>
                  </a:spcAft>
                </a:pPr>
                <a:r>
                  <a:rPr lang="en-US" sz="2200" dirty="0"/>
                  <a:t>Cutoff is at </a:t>
                </a:r>
                <a14:m>
                  <m:oMath xmlns:m="http://schemas.openxmlformats.org/officeDocument/2006/math">
                    <m:acc>
                      <m:accPr>
                        <m:chr m:val="̅"/>
                        <m:ctrlPr>
                          <a:rPr lang="en-US" sz="2200" i="1" smtClean="0">
                            <a:latin typeface="Cambria Math" panose="02040503050406030204" pitchFamily="18" charset="0"/>
                          </a:rPr>
                        </m:ctrlPr>
                      </m:accPr>
                      <m:e>
                        <m:r>
                          <a:rPr lang="en-US" sz="2200" b="0" i="1" smtClean="0">
                            <a:latin typeface="Cambria Math" panose="02040503050406030204" pitchFamily="18" charset="0"/>
                          </a:rPr>
                          <m:t>𝑥</m:t>
                        </m:r>
                      </m:e>
                    </m:acc>
                    <m:r>
                      <a:rPr lang="en-US" sz="2200" b="0" i="1" smtClean="0">
                        <a:latin typeface="Cambria Math" panose="02040503050406030204" pitchFamily="18" charset="0"/>
                      </a:rPr>
                      <m:t>=2</m:t>
                    </m:r>
                  </m:oMath>
                </a14:m>
                <a:r>
                  <a:rPr lang="en-US" sz="2200" dirty="0"/>
                  <a:t>. </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530727"/>
              </a:xfrm>
              <a:blipFill>
                <a:blip r:embed="rId2"/>
                <a:stretch>
                  <a:fillRect l="-965" t="-1401" r="-1286"/>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65</a:t>
            </a:fld>
            <a:endParaRPr lang="en-US" dirty="0"/>
          </a:p>
        </p:txBody>
      </p:sp>
    </p:spTree>
    <p:extLst>
      <p:ext uri="{BB962C8B-B14F-4D97-AF65-F5344CB8AC3E}">
        <p14:creationId xmlns:p14="http://schemas.microsoft.com/office/powerpoint/2010/main" val="6009375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Quantity Discounts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706356"/>
                <a:ext cx="7886700" cy="4667250"/>
              </a:xfrm>
            </p:spPr>
            <p:txBody>
              <a:bodyPr>
                <a:normAutofit fontScale="85000" lnSpcReduction="20000"/>
              </a:bodyPr>
              <a:lstStyle/>
              <a:p>
                <a:pPr algn="just">
                  <a:lnSpc>
                    <a:spcPct val="100000"/>
                  </a:lnSpc>
                  <a:spcAft>
                    <a:spcPts val="500"/>
                  </a:spcAft>
                </a:pPr>
                <a:r>
                  <a:rPr lang="en-US" sz="2400" i="1" dirty="0">
                    <a:solidFill>
                      <a:srgbClr val="0070C0"/>
                    </a:solidFill>
                  </a:rPr>
                  <a:t>Example 3.5 </a:t>
                </a:r>
                <a:r>
                  <a:rPr lang="en-US" sz="2400" dirty="0"/>
                  <a:t>(continued):</a:t>
                </a:r>
              </a:p>
              <a:p>
                <a:pPr lvl="1">
                  <a:spcAft>
                    <a:spcPts val="500"/>
                  </a:spcAft>
                </a:pPr>
                <a:r>
                  <a:rPr lang="en-US" sz="2200" dirty="0"/>
                  <a:t>Then, Eric’s budget line is: </a:t>
                </a:r>
              </a:p>
              <a:p>
                <a:pPr lvl="2"/>
                <a:r>
                  <a:rPr lang="en-US" sz="2200" dirty="0"/>
                  <a:t>For all </a:t>
                </a:r>
                <a14:m>
                  <m:oMath xmlns:m="http://schemas.openxmlformats.org/officeDocument/2006/math">
                    <m:r>
                      <a:rPr lang="en-US" i="1">
                        <a:latin typeface="Cambria Math" panose="02040503050406030204" pitchFamily="18" charset="0"/>
                      </a:rPr>
                      <m:t>𝑥</m:t>
                    </m:r>
                    <m:r>
                      <a:rPr lang="en-US" i="1">
                        <a:latin typeface="Cambria Math" panose="02040503050406030204" pitchFamily="18" charset="0"/>
                        <a:ea typeface="Cambria Math" panose="02040503050406030204" pitchFamily="18" charset="0"/>
                      </a:rPr>
                      <m:t>≤2</m:t>
                    </m:r>
                  </m:oMath>
                </a14:m>
                <a:r>
                  <a:rPr lang="en-US" sz="2200" dirty="0"/>
                  <a:t>,</a:t>
                </a:r>
              </a:p>
              <a:p>
                <a:pPr marL="9525" lvl="1" indent="0" algn="ctr">
                  <a:spcAft>
                    <a:spcPts val="500"/>
                  </a:spcAft>
                  <a:buNone/>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𝑦</m:t>
                      </m:r>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100</m:t>
                          </m:r>
                        </m:num>
                        <m:den>
                          <m:r>
                            <a:rPr lang="en-US" sz="2000" i="1">
                              <a:latin typeface="Cambria Math" panose="02040503050406030204" pitchFamily="18" charset="0"/>
                            </a:rPr>
                            <m:t>5</m:t>
                          </m:r>
                        </m:den>
                      </m:f>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4</m:t>
                          </m:r>
                        </m:num>
                        <m:den>
                          <m:r>
                            <a:rPr lang="en-US" sz="2000" i="1">
                              <a:latin typeface="Cambria Math" panose="02040503050406030204" pitchFamily="18" charset="0"/>
                            </a:rPr>
                            <m:t>5</m:t>
                          </m:r>
                        </m:den>
                      </m:f>
                      <m:r>
                        <a:rPr lang="en-US" sz="2000" i="1">
                          <a:latin typeface="Cambria Math" panose="02040503050406030204" pitchFamily="18" charset="0"/>
                        </a:rPr>
                        <m:t>𝑥</m:t>
                      </m:r>
                    </m:oMath>
                  </m:oMathPara>
                </a14:m>
                <a:endParaRPr lang="en-US" sz="2000" i="1" dirty="0">
                  <a:latin typeface="Cambria Math" panose="02040503050406030204" pitchFamily="18" charset="0"/>
                </a:endParaRPr>
              </a:p>
              <a:p>
                <a:pPr marL="3319463" lvl="1" indent="0" algn="ctr">
                  <a:spcAft>
                    <a:spcPts val="500"/>
                  </a:spcAft>
                  <a:buNone/>
                </a:pPr>
                <a14:m>
                  <m:oMathPara xmlns:m="http://schemas.openxmlformats.org/officeDocument/2006/math">
                    <m:oMathParaPr>
                      <m:jc m:val="left"/>
                    </m:oMathParaPr>
                    <m:oMath xmlns:m="http://schemas.openxmlformats.org/officeDocument/2006/math">
                      <m:r>
                        <a:rPr lang="en-US" sz="2000" i="1">
                          <a:latin typeface="Cambria Math" panose="02040503050406030204" pitchFamily="18" charset="0"/>
                        </a:rPr>
                        <m:t>=</m:t>
                      </m:r>
                      <m:r>
                        <a:rPr lang="en-US" sz="2000" b="0" i="1" smtClean="0">
                          <a:latin typeface="Cambria Math" panose="02040503050406030204" pitchFamily="18" charset="0"/>
                        </a:rPr>
                        <m:t>20</m:t>
                      </m:r>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4</m:t>
                          </m:r>
                        </m:num>
                        <m:den>
                          <m:r>
                            <a:rPr lang="en-US" sz="2000" i="1">
                              <a:latin typeface="Cambria Math" panose="02040503050406030204" pitchFamily="18" charset="0"/>
                            </a:rPr>
                            <m:t>5</m:t>
                          </m:r>
                        </m:den>
                      </m:f>
                      <m:r>
                        <a:rPr lang="en-US" sz="2000" i="1">
                          <a:latin typeface="Cambria Math" panose="02040503050406030204" pitchFamily="18" charset="0"/>
                        </a:rPr>
                        <m:t>𝑥</m:t>
                      </m:r>
                      <m:r>
                        <a:rPr lang="en-US" sz="2000" b="0" i="1" smtClean="0">
                          <a:latin typeface="Cambria Math" panose="02040503050406030204" pitchFamily="18" charset="0"/>
                        </a:rPr>
                        <m:t>.</m:t>
                      </m:r>
                    </m:oMath>
                  </m:oMathPara>
                </a14:m>
                <a:endParaRPr lang="en-US" sz="2000" i="1" dirty="0">
                  <a:latin typeface="Cambria Math" panose="02040503050406030204" pitchFamily="18" charset="0"/>
                </a:endParaRPr>
              </a:p>
              <a:p>
                <a:pPr lvl="2">
                  <a:spcBef>
                    <a:spcPts val="0"/>
                  </a:spcBef>
                </a:pPr>
                <a:r>
                  <a:rPr lang="en-US" sz="2400" dirty="0"/>
                  <a:t>For all </a:t>
                </a:r>
                <a14:m>
                  <m:oMath xmlns:m="http://schemas.openxmlformats.org/officeDocument/2006/math">
                    <m:r>
                      <a:rPr lang="en-US" i="1">
                        <a:latin typeface="Cambria Math" panose="02040503050406030204" pitchFamily="18" charset="0"/>
                      </a:rPr>
                      <m:t>𝑥</m:t>
                    </m:r>
                    <m:r>
                      <a:rPr lang="en-US" i="1">
                        <a:latin typeface="Cambria Math" panose="02040503050406030204" pitchFamily="18" charset="0"/>
                      </a:rPr>
                      <m:t>&gt;2</m:t>
                    </m:r>
                  </m:oMath>
                </a14:m>
                <a:r>
                  <a:rPr lang="en-US" sz="2000" i="1" dirty="0">
                    <a:latin typeface="Cambria Math" panose="02040503050406030204" pitchFamily="18" charset="0"/>
                  </a:rPr>
                  <a:t>,</a:t>
                </a:r>
              </a:p>
              <a:p>
                <a:pPr marL="12700" lvl="1" indent="0" algn="ctr">
                  <a:lnSpc>
                    <a:spcPct val="100000"/>
                  </a:lnSpc>
                  <a:spcAft>
                    <a:spcPts val="500"/>
                  </a:spcAft>
                  <a:buNone/>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𝑦</m:t>
                      </m:r>
                      <m:r>
                        <a:rPr lang="en-US" sz="2000" i="1">
                          <a:latin typeface="Cambria Math" panose="02040503050406030204" pitchFamily="18" charset="0"/>
                        </a:rPr>
                        <m:t>=</m:t>
                      </m:r>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panose="02040503050406030204" pitchFamily="18" charset="0"/>
                                </a:rPr>
                                <m:t>100</m:t>
                              </m:r>
                            </m:num>
                            <m:den>
                              <m:r>
                                <a:rPr lang="en-US" sz="2000" i="1">
                                  <a:latin typeface="Cambria Math" panose="02040503050406030204" pitchFamily="18" charset="0"/>
                                </a:rPr>
                                <m:t>5</m:t>
                              </m:r>
                            </m:den>
                          </m:f>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4−1</m:t>
                              </m:r>
                            </m:num>
                            <m:den>
                              <m:r>
                                <a:rPr lang="en-US" sz="2000" i="1">
                                  <a:latin typeface="Cambria Math" panose="02040503050406030204" pitchFamily="18" charset="0"/>
                                </a:rPr>
                                <m:t>5</m:t>
                              </m:r>
                            </m:den>
                          </m:f>
                          <m:r>
                            <a:rPr lang="en-US" sz="2000" i="1">
                              <a:latin typeface="Cambria Math" panose="02040503050406030204" pitchFamily="18" charset="0"/>
                            </a:rPr>
                            <m:t>2</m:t>
                          </m:r>
                        </m:e>
                      </m:d>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1</m:t>
                          </m:r>
                        </m:num>
                        <m:den>
                          <m:r>
                            <a:rPr lang="en-US" sz="2000" i="1">
                              <a:latin typeface="Cambria Math" panose="02040503050406030204" pitchFamily="18" charset="0"/>
                            </a:rPr>
                            <m:t>5</m:t>
                          </m:r>
                        </m:den>
                      </m:f>
                      <m:r>
                        <a:rPr lang="en-US" sz="2000" i="1">
                          <a:latin typeface="Cambria Math" panose="02040503050406030204" pitchFamily="18" charset="0"/>
                        </a:rPr>
                        <m:t>𝑥</m:t>
                      </m:r>
                    </m:oMath>
                  </m:oMathPara>
                </a14:m>
                <a:endParaRPr lang="en-US" sz="2000" i="1" dirty="0">
                  <a:latin typeface="Cambria Math" panose="02040503050406030204" pitchFamily="18" charset="0"/>
                </a:endParaRPr>
              </a:p>
              <a:p>
                <a:pPr marL="2632075" lvl="1" indent="0" algn="ctr">
                  <a:lnSpc>
                    <a:spcPct val="100000"/>
                  </a:lnSpc>
                  <a:spcAft>
                    <a:spcPts val="500"/>
                  </a:spcAft>
                  <a:buNone/>
                </a:pPr>
                <a14:m>
                  <m:oMathPara xmlns:m="http://schemas.openxmlformats.org/officeDocument/2006/math">
                    <m:oMathParaPr>
                      <m:jc m:val="left"/>
                    </m:oMathParaPr>
                    <m:oMath xmlns:m="http://schemas.openxmlformats.org/officeDocument/2006/math">
                      <m:r>
                        <a:rPr lang="en-US" sz="2000" i="1">
                          <a:latin typeface="Cambria Math" panose="02040503050406030204" pitchFamily="18" charset="0"/>
                        </a:rPr>
                        <m:t>=</m:t>
                      </m:r>
                      <m:d>
                        <m:dPr>
                          <m:ctrlPr>
                            <a:rPr lang="en-US" sz="2000" i="1">
                              <a:latin typeface="Cambria Math" panose="02040503050406030204" pitchFamily="18" charset="0"/>
                            </a:rPr>
                          </m:ctrlPr>
                        </m:dPr>
                        <m:e>
                          <m:r>
                            <a:rPr lang="en-US" sz="2000" i="1">
                              <a:latin typeface="Cambria Math" panose="02040503050406030204" pitchFamily="18" charset="0"/>
                            </a:rPr>
                            <m:t>20−</m:t>
                          </m:r>
                          <m:f>
                            <m:fPr>
                              <m:ctrlPr>
                                <a:rPr lang="en-US" sz="2000" i="1">
                                  <a:latin typeface="Cambria Math" panose="02040503050406030204" pitchFamily="18" charset="0"/>
                                </a:rPr>
                              </m:ctrlPr>
                            </m:fPr>
                            <m:num>
                              <m:r>
                                <a:rPr lang="en-US" sz="2000" i="1">
                                  <a:latin typeface="Cambria Math" panose="02040503050406030204" pitchFamily="18" charset="0"/>
                                </a:rPr>
                                <m:t>3</m:t>
                              </m:r>
                            </m:num>
                            <m:den>
                              <m:r>
                                <a:rPr lang="en-US" sz="2000" i="1">
                                  <a:latin typeface="Cambria Math" panose="02040503050406030204" pitchFamily="18" charset="0"/>
                                </a:rPr>
                                <m:t>5</m:t>
                              </m:r>
                            </m:den>
                          </m:f>
                          <m:r>
                            <a:rPr lang="en-US" sz="2000" i="1">
                              <a:latin typeface="Cambria Math" panose="02040503050406030204" pitchFamily="18" charset="0"/>
                            </a:rPr>
                            <m:t>2</m:t>
                          </m:r>
                        </m:e>
                      </m:d>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1</m:t>
                          </m:r>
                        </m:num>
                        <m:den>
                          <m:r>
                            <a:rPr lang="en-US" sz="2000" i="1">
                              <a:latin typeface="Cambria Math" panose="02040503050406030204" pitchFamily="18" charset="0"/>
                            </a:rPr>
                            <m:t>5</m:t>
                          </m:r>
                        </m:den>
                      </m:f>
                      <m:r>
                        <a:rPr lang="en-US" sz="2000" i="1">
                          <a:latin typeface="Cambria Math" panose="02040503050406030204" pitchFamily="18" charset="0"/>
                        </a:rPr>
                        <m:t>𝑥</m:t>
                      </m:r>
                    </m:oMath>
                  </m:oMathPara>
                </a14:m>
                <a:endParaRPr lang="en-US" sz="2000" i="1" dirty="0">
                  <a:latin typeface="Cambria Math" panose="02040503050406030204" pitchFamily="18" charset="0"/>
                </a:endParaRPr>
              </a:p>
              <a:p>
                <a:pPr marL="2632075" lvl="1" indent="0" algn="ctr">
                  <a:lnSpc>
                    <a:spcPct val="100000"/>
                  </a:lnSpc>
                  <a:spcAft>
                    <a:spcPts val="500"/>
                  </a:spcAft>
                  <a:buNone/>
                </a:pPr>
                <a14:m>
                  <m:oMathPara xmlns:m="http://schemas.openxmlformats.org/officeDocument/2006/math">
                    <m:oMathParaPr>
                      <m:jc m:val="left"/>
                    </m:oMathParaPr>
                    <m:oMath xmlns:m="http://schemas.openxmlformats.org/officeDocument/2006/math">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94</m:t>
                          </m:r>
                        </m:num>
                        <m:den>
                          <m:r>
                            <a:rPr lang="en-US" sz="2000" i="1">
                              <a:latin typeface="Cambria Math" panose="02040503050406030204" pitchFamily="18" charset="0"/>
                            </a:rPr>
                            <m:t>5</m:t>
                          </m:r>
                        </m:den>
                      </m:f>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1</m:t>
                          </m:r>
                        </m:num>
                        <m:den>
                          <m:r>
                            <a:rPr lang="en-US" sz="2000" i="1">
                              <a:latin typeface="Cambria Math" panose="02040503050406030204" pitchFamily="18" charset="0"/>
                            </a:rPr>
                            <m:t>5</m:t>
                          </m:r>
                        </m:den>
                      </m:f>
                      <m:r>
                        <a:rPr lang="en-US" sz="2000" i="1">
                          <a:latin typeface="Cambria Math" panose="02040503050406030204" pitchFamily="18" charset="0"/>
                        </a:rPr>
                        <m:t>𝑥</m:t>
                      </m:r>
                      <m:r>
                        <a:rPr lang="en-US" sz="2000" b="0" i="1" smtClean="0">
                          <a:latin typeface="Cambria Math" panose="02040503050406030204" pitchFamily="18" charset="0"/>
                        </a:rPr>
                        <m:t>.</m:t>
                      </m:r>
                    </m:oMath>
                  </m:oMathPara>
                </a14:m>
                <a:endParaRPr lang="en-US" sz="2000" dirty="0"/>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706356"/>
                <a:ext cx="7886700" cy="4667250"/>
              </a:xfrm>
              <a:blipFill>
                <a:blip r:embed="rId2"/>
                <a:stretch>
                  <a:fillRect l="-696" t="-1958"/>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66</a:t>
            </a:fld>
            <a:endParaRPr lang="en-US" dirty="0"/>
          </a:p>
        </p:txBody>
      </p:sp>
    </p:spTree>
    <p:extLst>
      <p:ext uri="{BB962C8B-B14F-4D97-AF65-F5344CB8AC3E}">
        <p14:creationId xmlns:p14="http://schemas.microsoft.com/office/powerpoint/2010/main" val="23841491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628650" y="21911"/>
            <a:ext cx="7773338" cy="1596177"/>
          </a:xfrm>
        </p:spPr>
        <p:txBody>
          <a:bodyPr/>
          <a:lstStyle/>
          <a:p>
            <a:pPr algn="ctr"/>
            <a:r>
              <a:rPr lang="en-US" dirty="0">
                <a:solidFill>
                  <a:srgbClr val="0070C0"/>
                </a:solidFill>
              </a:rPr>
              <a:t>Quantity Discounts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85330" y="1398588"/>
                <a:ext cx="7886700" cy="4667250"/>
              </a:xfrm>
            </p:spPr>
            <p:txBody>
              <a:bodyPr>
                <a:normAutofit fontScale="92500" lnSpcReduction="10000"/>
              </a:bodyPr>
              <a:lstStyle/>
              <a:p>
                <a:pPr algn="just">
                  <a:lnSpc>
                    <a:spcPct val="100000"/>
                  </a:lnSpc>
                  <a:spcAft>
                    <a:spcPts val="500"/>
                  </a:spcAft>
                </a:pPr>
                <a:r>
                  <a:rPr lang="en-US" sz="2400" i="1" dirty="0">
                    <a:solidFill>
                      <a:srgbClr val="0070C0"/>
                    </a:solidFill>
                  </a:rPr>
                  <a:t>Example 3.5 </a:t>
                </a:r>
                <a:r>
                  <a:rPr lang="en-US" sz="2400" dirty="0"/>
                  <a:t>(continued):</a:t>
                </a:r>
              </a:p>
              <a:p>
                <a:pPr marL="809625" lvl="2" indent="-342900" algn="just">
                  <a:lnSpc>
                    <a:spcPct val="100000"/>
                  </a:lnSpc>
                  <a:spcAft>
                    <a:spcPts val="500"/>
                  </a:spcAft>
                </a:pPr>
                <a:r>
                  <a:rPr lang="en-US" sz="2200" dirty="0"/>
                  <a:t>Graphically, </a:t>
                </a:r>
              </a:p>
              <a:p>
                <a:pPr marL="1266825" lvl="3" indent="-342900">
                  <a:spcAft>
                    <a:spcPts val="500"/>
                  </a:spcAft>
                </a:pPr>
                <a:r>
                  <a:rPr lang="en-US" sz="2000" dirty="0"/>
                  <a:t>For </a:t>
                </a:r>
                <a14:m>
                  <m:oMath xmlns:m="http://schemas.openxmlformats.org/officeDocument/2006/math">
                    <m:r>
                      <a:rPr lang="en-US" sz="2000" b="0" i="1" smtClean="0">
                        <a:latin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≤2</m:t>
                    </m:r>
                  </m:oMath>
                </a14:m>
                <a:r>
                  <a:rPr lang="en-US" sz="2000" dirty="0"/>
                  <a:t>, the budget line originates at </a:t>
                </a:r>
                <a14:m>
                  <m:oMath xmlns:m="http://schemas.openxmlformats.org/officeDocument/2006/math">
                    <m:f>
                      <m:fPr>
                        <m:ctrlPr>
                          <a:rPr lang="en-US" sz="2000" i="1" smtClean="0">
                            <a:latin typeface="Cambria Math" panose="02040503050406030204" pitchFamily="18" charset="0"/>
                          </a:rPr>
                        </m:ctrlPr>
                      </m:fPr>
                      <m:num>
                        <m:r>
                          <a:rPr lang="en-US" sz="2000" b="0" i="1" smtClean="0">
                            <a:latin typeface="Cambria Math" panose="02040503050406030204" pitchFamily="18" charset="0"/>
                          </a:rPr>
                          <m:t>𝐼</m:t>
                        </m:r>
                      </m:num>
                      <m:den>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𝑦</m:t>
                            </m:r>
                          </m:sub>
                        </m:sSub>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100</m:t>
                        </m:r>
                      </m:num>
                      <m:den>
                        <m:r>
                          <a:rPr lang="en-US" sz="2000" b="0" i="1" smtClean="0">
                            <a:latin typeface="Cambria Math" panose="02040503050406030204" pitchFamily="18" charset="0"/>
                          </a:rPr>
                          <m:t>5</m:t>
                        </m:r>
                      </m:den>
                    </m:f>
                    <m:r>
                      <a:rPr lang="en-US" sz="2000" b="0" i="1" smtClean="0">
                        <a:latin typeface="Cambria Math" panose="02040503050406030204" pitchFamily="18" charset="0"/>
                      </a:rPr>
                      <m:t>=20</m:t>
                    </m:r>
                  </m:oMath>
                </a14:m>
                <a:r>
                  <a:rPr lang="en-US" sz="2000" dirty="0"/>
                  <a:t> units in the vertical axis and decreases at a rate of </a:t>
                </a:r>
                <a14:m>
                  <m:oMath xmlns:m="http://schemas.openxmlformats.org/officeDocument/2006/math">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𝑥</m:t>
                            </m:r>
                          </m:sub>
                        </m:sSub>
                      </m:num>
                      <m:den>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𝑦</m:t>
                            </m:r>
                          </m:sub>
                        </m:sSub>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4</m:t>
                        </m:r>
                      </m:num>
                      <m:den>
                        <m:r>
                          <a:rPr lang="en-US" sz="2000" b="0" i="1" smtClean="0">
                            <a:latin typeface="Cambria Math" panose="02040503050406030204" pitchFamily="18" charset="0"/>
                          </a:rPr>
                          <m:t>5</m:t>
                        </m:r>
                      </m:den>
                    </m:f>
                    <m:r>
                      <a:rPr lang="en-US" sz="2000" b="0" i="1" smtClean="0">
                        <a:latin typeface="Cambria Math" panose="02040503050406030204" pitchFamily="18" charset="0"/>
                      </a:rPr>
                      <m:t>=−0.8</m:t>
                    </m:r>
                  </m:oMath>
                </a14:m>
                <a:r>
                  <a:rPr lang="en-US" sz="2000" dirty="0"/>
                  <a:t>.</a:t>
                </a:r>
              </a:p>
              <a:p>
                <a:pPr marL="1266825" lvl="3" indent="-342900">
                  <a:spcBef>
                    <a:spcPts val="1000"/>
                  </a:spcBef>
                  <a:spcAft>
                    <a:spcPts val="500"/>
                  </a:spcAft>
                </a:pPr>
                <a:r>
                  <a:rPr lang="en-US" sz="2000" dirty="0"/>
                  <a:t>For </a:t>
                </a:r>
                <a14:m>
                  <m:oMath xmlns:m="http://schemas.openxmlformats.org/officeDocument/2006/math">
                    <m:r>
                      <a:rPr lang="en-US" sz="2000" b="0" i="1" smtClean="0">
                        <a:latin typeface="Cambria Math" panose="02040503050406030204" pitchFamily="18" charset="0"/>
                      </a:rPr>
                      <m:t>𝑥</m:t>
                    </m:r>
                    <m:r>
                      <a:rPr lang="en-US" sz="2000" b="0" i="1" smtClean="0">
                        <a:latin typeface="Cambria Math" panose="02040503050406030204" pitchFamily="18" charset="0"/>
                      </a:rPr>
                      <m:t>&gt;2</m:t>
                    </m:r>
                  </m:oMath>
                </a14:m>
                <a:r>
                  <a:rPr lang="en-US" sz="2000" dirty="0"/>
                  <a:t>, the budget line originates at </a:t>
                </a:r>
                <a14:m>
                  <m:oMath xmlns:m="http://schemas.openxmlformats.org/officeDocument/2006/math">
                    <m:r>
                      <a:rPr lang="en-US" sz="2000" b="0" i="1" smtClean="0">
                        <a:latin typeface="Cambria Math" panose="02040503050406030204" pitchFamily="18" charset="0"/>
                      </a:rPr>
                      <m:t>𝑦</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94</m:t>
                        </m:r>
                      </m:num>
                      <m:den>
                        <m:r>
                          <a:rPr lang="en-US" sz="2000" b="0" i="1" smtClean="0">
                            <a:latin typeface="Cambria Math" panose="02040503050406030204" pitchFamily="18" charset="0"/>
                          </a:rPr>
                          <m:t>5</m:t>
                        </m:r>
                      </m:den>
                    </m:f>
                    <m:r>
                      <a:rPr lang="en-US" sz="2000" b="0" i="1" smtClean="0">
                        <a:latin typeface="Cambria Math" panose="02040503050406030204" pitchFamily="18" charset="0"/>
                        <a:ea typeface="Cambria Math" panose="02040503050406030204" pitchFamily="18" charset="0"/>
                      </a:rPr>
                      <m:t>≅18.8</m:t>
                    </m:r>
                  </m:oMath>
                </a14:m>
                <a:r>
                  <a:rPr lang="en-US" sz="2000" dirty="0"/>
                  <a:t> units, has a slope of </a:t>
                </a:r>
                <a14:m>
                  <m:oMath xmlns:m="http://schemas.openxmlformats.org/officeDocument/2006/math">
                    <m:r>
                      <a:rPr lang="en-US" sz="2000" i="1">
                        <a:latin typeface="Cambria Math" panose="02040503050406030204" pitchFamily="18" charset="0"/>
                      </a:rPr>
                      <m:t>−</m:t>
                    </m:r>
                    <m:f>
                      <m:fPr>
                        <m:ctrlPr>
                          <a:rPr lang="en-US" sz="2000" i="1">
                            <a:latin typeface="Cambria Math" panose="02040503050406030204" pitchFamily="18" charset="0"/>
                          </a:rPr>
                        </m:ctrlPr>
                      </m:fPr>
                      <m:num>
                        <m:sSubSup>
                          <m:sSubSupPr>
                            <m:ctrlPr>
                              <a:rPr lang="en-US" sz="2000" i="1" smtClean="0">
                                <a:latin typeface="Cambria Math" panose="02040503050406030204" pitchFamily="18" charset="0"/>
                              </a:rPr>
                            </m:ctrlPr>
                          </m:sSubSupPr>
                          <m:e>
                            <m:r>
                              <a:rPr lang="en-US" sz="2000" b="0" i="1" smtClean="0">
                                <a:latin typeface="Cambria Math" panose="02040503050406030204" pitchFamily="18" charset="0"/>
                              </a:rPr>
                              <m:t>𝑝</m:t>
                            </m:r>
                          </m:e>
                          <m:sub>
                            <m:r>
                              <a:rPr lang="en-US" sz="2000" b="0" i="1" smtClean="0">
                                <a:latin typeface="Cambria Math" panose="02040503050406030204" pitchFamily="18" charset="0"/>
                              </a:rPr>
                              <m:t>𝑥</m:t>
                            </m:r>
                          </m:sub>
                          <m:sup>
                            <m:r>
                              <a:rPr lang="en-US" sz="2000" b="0" i="1" smtClean="0">
                                <a:latin typeface="Cambria Math" panose="02040503050406030204" pitchFamily="18" charset="0"/>
                              </a:rPr>
                              <m:t>′</m:t>
                            </m:r>
                          </m:sup>
                        </m:sSubSup>
                      </m:num>
                      <m:den>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𝑦</m:t>
                            </m:r>
                          </m:sub>
                        </m:sSub>
                      </m:den>
                    </m:f>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b="0" i="1" smtClean="0">
                            <a:latin typeface="Cambria Math" panose="02040503050406030204" pitchFamily="18" charset="0"/>
                          </a:rPr>
                          <m:t>1</m:t>
                        </m:r>
                      </m:num>
                      <m:den>
                        <m:r>
                          <a:rPr lang="en-US" sz="2000" i="1">
                            <a:latin typeface="Cambria Math" panose="02040503050406030204" pitchFamily="18" charset="0"/>
                          </a:rPr>
                          <m:t>5</m:t>
                        </m:r>
                      </m:den>
                    </m:f>
                  </m:oMath>
                </a14:m>
                <a:r>
                  <a:rPr lang="en-US" sz="2000" dirty="0"/>
                  <a:t>, becoming flatter, and cross the horizontal axis at </a:t>
                </a:r>
                <a14:m>
                  <m:oMath xmlns:m="http://schemas.openxmlformats.org/officeDocument/2006/math">
                    <m:r>
                      <a:rPr lang="en-US" sz="2000" b="0" i="1" smtClean="0">
                        <a:latin typeface="Cambria Math" panose="02040503050406030204" pitchFamily="18" charset="0"/>
                      </a:rPr>
                      <m:t>𝑥</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𝐼</m:t>
                        </m:r>
                      </m:num>
                      <m:den>
                        <m:sSubSup>
                          <m:sSubSupPr>
                            <m:ctrlPr>
                              <a:rPr lang="en-US" sz="2000" i="1">
                                <a:latin typeface="Cambria Math" panose="02040503050406030204" pitchFamily="18" charset="0"/>
                              </a:rPr>
                            </m:ctrlPr>
                          </m:sSubSupPr>
                          <m:e>
                            <m:r>
                              <a:rPr lang="en-US" sz="2000" i="1">
                                <a:latin typeface="Cambria Math" panose="02040503050406030204" pitchFamily="18" charset="0"/>
                              </a:rPr>
                              <m:t>𝑝</m:t>
                            </m:r>
                          </m:e>
                          <m:sub>
                            <m:r>
                              <a:rPr lang="en-US" sz="2000" i="1">
                                <a:latin typeface="Cambria Math" panose="02040503050406030204" pitchFamily="18" charset="0"/>
                              </a:rPr>
                              <m:t>𝑥</m:t>
                            </m:r>
                          </m:sub>
                          <m:sup>
                            <m:r>
                              <a:rPr lang="en-US" sz="2000" i="1">
                                <a:latin typeface="Cambria Math" panose="02040503050406030204" pitchFamily="18" charset="0"/>
                              </a:rPr>
                              <m:t>′</m:t>
                            </m:r>
                          </m:sup>
                        </m:sSubSup>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𝑥</m:t>
                            </m:r>
                          </m:sub>
                        </m:sSub>
                        <m:r>
                          <a:rPr lang="en-US" sz="2000" b="0" i="1" smtClean="0">
                            <a:latin typeface="Cambria Math" panose="02040503050406030204" pitchFamily="18" charset="0"/>
                          </a:rPr>
                          <m:t>−</m:t>
                        </m:r>
                        <m:sSubSup>
                          <m:sSubSupPr>
                            <m:ctrlPr>
                              <a:rPr lang="en-US" sz="2000" i="1">
                                <a:latin typeface="Cambria Math" panose="02040503050406030204" pitchFamily="18" charset="0"/>
                              </a:rPr>
                            </m:ctrlPr>
                          </m:sSubSupPr>
                          <m:e>
                            <m:r>
                              <a:rPr lang="en-US" sz="2000" i="1">
                                <a:latin typeface="Cambria Math" panose="02040503050406030204" pitchFamily="18" charset="0"/>
                              </a:rPr>
                              <m:t>𝑝</m:t>
                            </m:r>
                          </m:e>
                          <m:sub>
                            <m:r>
                              <a:rPr lang="en-US" sz="2000" i="1">
                                <a:latin typeface="Cambria Math" panose="02040503050406030204" pitchFamily="18" charset="0"/>
                              </a:rPr>
                              <m:t>𝑥</m:t>
                            </m:r>
                          </m:sub>
                          <m:sup>
                            <m:r>
                              <a:rPr lang="en-US" sz="2000" i="1">
                                <a:latin typeface="Cambria Math" panose="02040503050406030204" pitchFamily="18" charset="0"/>
                              </a:rPr>
                              <m:t>′</m:t>
                            </m:r>
                          </m:sup>
                        </m:sSubSup>
                      </m:num>
                      <m:den>
                        <m:sSubSup>
                          <m:sSubSupPr>
                            <m:ctrlPr>
                              <a:rPr lang="en-US" sz="2000" i="1">
                                <a:latin typeface="Cambria Math" panose="02040503050406030204" pitchFamily="18" charset="0"/>
                              </a:rPr>
                            </m:ctrlPr>
                          </m:sSubSupPr>
                          <m:e>
                            <m:r>
                              <a:rPr lang="en-US" sz="2000" i="1">
                                <a:latin typeface="Cambria Math" panose="02040503050406030204" pitchFamily="18" charset="0"/>
                              </a:rPr>
                              <m:t>𝑝</m:t>
                            </m:r>
                          </m:e>
                          <m:sub>
                            <m:r>
                              <a:rPr lang="en-US" sz="2000" i="1">
                                <a:latin typeface="Cambria Math" panose="02040503050406030204" pitchFamily="18" charset="0"/>
                              </a:rPr>
                              <m:t>𝑥</m:t>
                            </m:r>
                          </m:sub>
                          <m:sup>
                            <m:r>
                              <a:rPr lang="en-US" sz="2000" i="1">
                                <a:latin typeface="Cambria Math" panose="02040503050406030204" pitchFamily="18" charset="0"/>
                              </a:rPr>
                              <m:t>′</m:t>
                            </m:r>
                          </m:sup>
                        </m:sSubSup>
                      </m:den>
                    </m:f>
                    <m:acc>
                      <m:accPr>
                        <m:chr m:val="̅"/>
                        <m:ctrlPr>
                          <a:rPr lang="en-US" sz="2000" b="0" i="1" smtClean="0">
                            <a:latin typeface="Cambria Math" panose="02040503050406030204" pitchFamily="18" charset="0"/>
                          </a:rPr>
                        </m:ctrlPr>
                      </m:accPr>
                      <m:e>
                        <m:r>
                          <a:rPr lang="en-US" sz="2000" b="0" i="1" smtClean="0">
                            <a:latin typeface="Cambria Math" panose="02040503050406030204" pitchFamily="18" charset="0"/>
                          </a:rPr>
                          <m:t>𝑥</m:t>
                        </m:r>
                      </m:e>
                    </m:acc>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100</m:t>
                        </m:r>
                      </m:num>
                      <m:den>
                        <m:r>
                          <a:rPr lang="en-US" sz="2000" b="0" i="1" smtClean="0">
                            <a:latin typeface="Cambria Math" panose="02040503050406030204" pitchFamily="18" charset="0"/>
                          </a:rPr>
                          <m:t>1</m:t>
                        </m:r>
                      </m:den>
                    </m:f>
                    <m:r>
                      <a:rPr lang="en-US" sz="2000" b="0" i="1" smtClean="0">
                        <a:latin typeface="Cambria Math" panose="02040503050406030204" pitchFamily="18" charset="0"/>
                      </a:rPr>
                      <m:t>−</m:t>
                    </m:r>
                    <m:d>
                      <m:dPr>
                        <m:ctrlPr>
                          <a:rPr lang="en-US" sz="2000" b="0" i="1" smtClean="0">
                            <a:latin typeface="Cambria Math" panose="02040503050406030204" pitchFamily="18" charset="0"/>
                          </a:rPr>
                        </m:ctrlPr>
                      </m:dPr>
                      <m:e>
                        <m:f>
                          <m:fPr>
                            <m:ctrlPr>
                              <a:rPr lang="en-US" sz="2000" b="0" i="1" smtClean="0">
                                <a:latin typeface="Cambria Math" panose="02040503050406030204" pitchFamily="18" charset="0"/>
                              </a:rPr>
                            </m:ctrlPr>
                          </m:fPr>
                          <m:num>
                            <m:d>
                              <m:dPr>
                                <m:ctrlPr>
                                  <a:rPr lang="en-US" sz="2000" b="0" i="1" smtClean="0">
                                    <a:latin typeface="Cambria Math" panose="02040503050406030204" pitchFamily="18" charset="0"/>
                                  </a:rPr>
                                </m:ctrlPr>
                              </m:dPr>
                              <m:e>
                                <m:r>
                                  <a:rPr lang="en-US" sz="2000" b="0" i="1" smtClean="0">
                                    <a:latin typeface="Cambria Math" panose="02040503050406030204" pitchFamily="18" charset="0"/>
                                  </a:rPr>
                                  <m:t>4−1</m:t>
                                </m:r>
                              </m:e>
                            </m:d>
                          </m:num>
                          <m:den>
                            <m:r>
                              <a:rPr lang="en-US" sz="2000" b="0" i="1" smtClean="0">
                                <a:latin typeface="Cambria Math" panose="02040503050406030204" pitchFamily="18" charset="0"/>
                              </a:rPr>
                              <m:t>1</m:t>
                            </m:r>
                          </m:den>
                        </m:f>
                        <m:r>
                          <a:rPr lang="en-US" sz="2000" b="0" i="1" smtClean="0">
                            <a:latin typeface="Cambria Math" panose="02040503050406030204" pitchFamily="18" charset="0"/>
                            <a:ea typeface="Cambria Math" panose="02040503050406030204" pitchFamily="18" charset="0"/>
                          </a:rPr>
                          <m:t>×2</m:t>
                        </m:r>
                      </m:e>
                    </m:d>
                    <m:r>
                      <a:rPr lang="en-US" sz="2000" b="0" i="1" smtClean="0">
                        <a:latin typeface="Cambria Math" panose="02040503050406030204" pitchFamily="18" charset="0"/>
                      </a:rPr>
                      <m:t>=100−6=94</m:t>
                    </m:r>
                  </m:oMath>
                </a14:m>
                <a:r>
                  <a:rPr lang="en-US" sz="2000" dirty="0"/>
                  <a:t> units.</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85330" y="1398588"/>
                <a:ext cx="7886700" cy="4667250"/>
              </a:xfrm>
              <a:blipFill>
                <a:blip r:embed="rId2"/>
                <a:stretch>
                  <a:fillRect l="-850" t="-1436"/>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445634" y="6491354"/>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67</a:t>
            </a:fld>
            <a:endParaRPr lang="en-US" dirty="0"/>
          </a:p>
        </p:txBody>
      </p:sp>
    </p:spTree>
    <p:extLst>
      <p:ext uri="{BB962C8B-B14F-4D97-AF65-F5344CB8AC3E}">
        <p14:creationId xmlns:p14="http://schemas.microsoft.com/office/powerpoint/2010/main" val="42578102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742012" y="43612"/>
            <a:ext cx="7773338" cy="565987"/>
          </a:xfrm>
        </p:spPr>
        <p:txBody>
          <a:bodyPr>
            <a:normAutofit fontScale="90000"/>
          </a:bodyPr>
          <a:lstStyle/>
          <a:p>
            <a:pPr algn="ctr"/>
            <a:r>
              <a:rPr lang="en-US" dirty="0">
                <a:solidFill>
                  <a:srgbClr val="0070C0"/>
                </a:solidFill>
              </a:rPr>
              <a:t>Introducing Coupons</a:t>
            </a:r>
          </a:p>
        </p:txBody>
      </p:sp>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571970" y="632748"/>
            <a:ext cx="7886700" cy="2250914"/>
          </a:xfrm>
        </p:spPr>
        <p:txBody>
          <a:bodyPr>
            <a:normAutofit lnSpcReduction="10000"/>
          </a:bodyPr>
          <a:lstStyle/>
          <a:p>
            <a:pPr algn="just">
              <a:lnSpc>
                <a:spcPct val="100000"/>
              </a:lnSpc>
              <a:spcAft>
                <a:spcPts val="500"/>
              </a:spcAft>
            </a:pPr>
            <a:r>
              <a:rPr lang="en-US" sz="2400" dirty="0"/>
              <a:t>the Emergency Price Control Act was passed in 1942, it gave the government the ability to institute price limits and to ration food and other items, the government instituted a coupon system that Americans had to use to buy items such as sugar, coffee, food, and gasoline. </a:t>
            </a:r>
            <a:endParaRPr lang="en-US" sz="2200" dirty="0"/>
          </a:p>
          <a:p>
            <a:pPr marL="234950" indent="0" algn="just">
              <a:lnSpc>
                <a:spcPct val="100000"/>
              </a:lnSpc>
              <a:spcBef>
                <a:spcPts val="500"/>
              </a:spcBef>
              <a:spcAft>
                <a:spcPts val="500"/>
              </a:spcAft>
              <a:buNone/>
            </a:pPr>
            <a:endParaRPr lang="en-US" sz="2200" dirty="0"/>
          </a:p>
          <a:p>
            <a:pPr marL="234950" indent="0" algn="just">
              <a:lnSpc>
                <a:spcPct val="100000"/>
              </a:lnSpc>
              <a:spcBef>
                <a:spcPts val="500"/>
              </a:spcBef>
              <a:spcAft>
                <a:spcPts val="500"/>
              </a:spcAft>
              <a:buNone/>
            </a:pPr>
            <a:endParaRPr lang="en-US" sz="2200" dirty="0"/>
          </a:p>
          <a:p>
            <a:pPr marL="234950" indent="0" algn="just">
              <a:lnSpc>
                <a:spcPct val="100000"/>
              </a:lnSpc>
              <a:spcBef>
                <a:spcPts val="500"/>
              </a:spcBef>
              <a:spcAft>
                <a:spcPts val="500"/>
              </a:spcAft>
              <a:buNone/>
            </a:pPr>
            <a:endParaRPr lang="en-US" sz="2200" dirty="0"/>
          </a:p>
          <a:p>
            <a:pPr marL="234950" indent="0" algn="just">
              <a:lnSpc>
                <a:spcPct val="100000"/>
              </a:lnSpc>
              <a:spcBef>
                <a:spcPts val="500"/>
              </a:spcBef>
              <a:spcAft>
                <a:spcPts val="500"/>
              </a:spcAft>
              <a:buNone/>
            </a:pPr>
            <a:endParaRPr lang="en-US" sz="2200" dirty="0"/>
          </a:p>
          <a:p>
            <a:pPr marL="234950" indent="0" algn="just">
              <a:lnSpc>
                <a:spcPct val="100000"/>
              </a:lnSpc>
              <a:spcBef>
                <a:spcPts val="500"/>
              </a:spcBef>
              <a:spcAft>
                <a:spcPts val="500"/>
              </a:spcAft>
              <a:buNone/>
            </a:pPr>
            <a:endParaRPr lang="en-US" sz="2200" dirty="0"/>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68</a:t>
            </a:fld>
            <a:endParaRPr lang="en-US" dirty="0"/>
          </a:p>
        </p:txBody>
      </p:sp>
      <p:pic>
        <p:nvPicPr>
          <p:cNvPr id="9" name="Picture 8" descr="A close-up of a coupon&#10;&#10;Description automatically generated">
            <a:extLst>
              <a:ext uri="{FF2B5EF4-FFF2-40B4-BE49-F238E27FC236}">
                <a16:creationId xmlns:a16="http://schemas.microsoft.com/office/drawing/2014/main" id="{0AA6D189-2A0B-4694-B419-35E9419AF8C8}"/>
              </a:ext>
            </a:extLst>
          </p:cNvPr>
          <p:cNvPicPr>
            <a:picLocks noChangeAspect="1"/>
          </p:cNvPicPr>
          <p:nvPr/>
        </p:nvPicPr>
        <p:blipFill>
          <a:blip r:embed="rId2"/>
          <a:stretch>
            <a:fillRect/>
          </a:stretch>
        </p:blipFill>
        <p:spPr>
          <a:xfrm>
            <a:off x="1533056" y="3022681"/>
            <a:ext cx="6191250" cy="3638550"/>
          </a:xfrm>
          <a:prstGeom prst="rect">
            <a:avLst/>
          </a:prstGeom>
        </p:spPr>
      </p:pic>
    </p:spTree>
    <p:extLst>
      <p:ext uri="{BB962C8B-B14F-4D97-AF65-F5344CB8AC3E}">
        <p14:creationId xmlns:p14="http://schemas.microsoft.com/office/powerpoint/2010/main" val="2423714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0" y="196769"/>
            <a:ext cx="9039828" cy="565987"/>
          </a:xfrm>
        </p:spPr>
        <p:txBody>
          <a:bodyPr>
            <a:normAutofit fontScale="90000"/>
          </a:bodyPr>
          <a:lstStyle/>
          <a:p>
            <a:pPr algn="ctr"/>
            <a:r>
              <a:rPr lang="en-US" dirty="0">
                <a:solidFill>
                  <a:srgbClr val="0070C0"/>
                </a:solidFill>
              </a:rPr>
              <a:t>The 1990s to Now: What is the future of coupons?</a:t>
            </a:r>
          </a:p>
        </p:txBody>
      </p:sp>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571970" y="885825"/>
            <a:ext cx="7886700" cy="2250914"/>
          </a:xfrm>
        </p:spPr>
        <p:txBody>
          <a:bodyPr>
            <a:normAutofit/>
          </a:bodyPr>
          <a:lstStyle/>
          <a:p>
            <a:pPr algn="just">
              <a:lnSpc>
                <a:spcPct val="100000"/>
              </a:lnSpc>
              <a:spcAft>
                <a:spcPts val="500"/>
              </a:spcAft>
            </a:pPr>
            <a:r>
              <a:rPr lang="en-US" sz="2400" dirty="0"/>
              <a:t>Coupons began to appear online with downloadable coupons and online coupon codes.</a:t>
            </a:r>
          </a:p>
          <a:p>
            <a:pPr algn="just">
              <a:lnSpc>
                <a:spcPct val="100000"/>
              </a:lnSpc>
              <a:spcAft>
                <a:spcPts val="500"/>
              </a:spcAft>
            </a:pPr>
            <a:r>
              <a:rPr lang="en-US" sz="2200" dirty="0"/>
              <a:t>Two major coupon websites were founded in the early 2000s: RetailMeNot.com in 2006 and Groupon in 2008.</a:t>
            </a:r>
          </a:p>
          <a:p>
            <a:pPr marL="234950" indent="0" algn="just">
              <a:lnSpc>
                <a:spcPct val="100000"/>
              </a:lnSpc>
              <a:spcBef>
                <a:spcPts val="500"/>
              </a:spcBef>
              <a:spcAft>
                <a:spcPts val="500"/>
              </a:spcAft>
              <a:buNone/>
            </a:pPr>
            <a:endParaRPr lang="en-US" sz="2200" dirty="0"/>
          </a:p>
          <a:p>
            <a:pPr marL="234950" indent="0" algn="just">
              <a:lnSpc>
                <a:spcPct val="100000"/>
              </a:lnSpc>
              <a:spcBef>
                <a:spcPts val="500"/>
              </a:spcBef>
              <a:spcAft>
                <a:spcPts val="500"/>
              </a:spcAft>
              <a:buNone/>
            </a:pPr>
            <a:endParaRPr lang="en-US" sz="2200" dirty="0"/>
          </a:p>
          <a:p>
            <a:pPr marL="234950" indent="0" algn="just">
              <a:lnSpc>
                <a:spcPct val="100000"/>
              </a:lnSpc>
              <a:spcBef>
                <a:spcPts val="500"/>
              </a:spcBef>
              <a:spcAft>
                <a:spcPts val="500"/>
              </a:spcAft>
              <a:buNone/>
            </a:pPr>
            <a:endParaRPr lang="en-US" sz="2200" dirty="0"/>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69</a:t>
            </a:fld>
            <a:endParaRPr lang="en-US" dirty="0"/>
          </a:p>
        </p:txBody>
      </p:sp>
      <p:pic>
        <p:nvPicPr>
          <p:cNvPr id="3" name="Picture 2">
            <a:extLst>
              <a:ext uri="{FF2B5EF4-FFF2-40B4-BE49-F238E27FC236}">
                <a16:creationId xmlns:a16="http://schemas.microsoft.com/office/drawing/2014/main" id="{45B92E41-20BF-475B-BBD3-959B91B04D70}"/>
              </a:ext>
            </a:extLst>
          </p:cNvPr>
          <p:cNvPicPr>
            <a:picLocks noChangeAspect="1"/>
          </p:cNvPicPr>
          <p:nvPr/>
        </p:nvPicPr>
        <p:blipFill rotWithShape="1">
          <a:blip r:embed="rId2"/>
          <a:srcRect b="24821"/>
          <a:stretch/>
        </p:blipFill>
        <p:spPr>
          <a:xfrm>
            <a:off x="5124089" y="3473941"/>
            <a:ext cx="3048000" cy="3184484"/>
          </a:xfrm>
          <a:prstGeom prst="rect">
            <a:avLst/>
          </a:prstGeom>
        </p:spPr>
      </p:pic>
      <p:pic>
        <p:nvPicPr>
          <p:cNvPr id="5" name="Picture 4">
            <a:extLst>
              <a:ext uri="{FF2B5EF4-FFF2-40B4-BE49-F238E27FC236}">
                <a16:creationId xmlns:a16="http://schemas.microsoft.com/office/drawing/2014/main" id="{4715EEA0-69DD-433A-86A2-F183CAC43312}"/>
              </a:ext>
            </a:extLst>
          </p:cNvPr>
          <p:cNvPicPr>
            <a:picLocks noChangeAspect="1"/>
          </p:cNvPicPr>
          <p:nvPr/>
        </p:nvPicPr>
        <p:blipFill>
          <a:blip r:embed="rId3"/>
          <a:stretch>
            <a:fillRect/>
          </a:stretch>
        </p:blipFill>
        <p:spPr>
          <a:xfrm>
            <a:off x="304400" y="3259808"/>
            <a:ext cx="4105555" cy="3429000"/>
          </a:xfrm>
          <a:prstGeom prst="rect">
            <a:avLst/>
          </a:prstGeom>
        </p:spPr>
      </p:pic>
    </p:spTree>
    <p:extLst>
      <p:ext uri="{BB962C8B-B14F-4D97-AF65-F5344CB8AC3E}">
        <p14:creationId xmlns:p14="http://schemas.microsoft.com/office/powerpoint/2010/main" val="21675446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0" y="196769"/>
            <a:ext cx="9039828" cy="565987"/>
          </a:xfrm>
        </p:spPr>
        <p:txBody>
          <a:bodyPr>
            <a:normAutofit fontScale="90000"/>
          </a:bodyPr>
          <a:lstStyle/>
          <a:p>
            <a:pPr algn="ctr"/>
            <a:r>
              <a:rPr lang="en-US" dirty="0">
                <a:solidFill>
                  <a:srgbClr val="0070C0"/>
                </a:solidFill>
              </a:rPr>
              <a:t>The 1990s to Now: What is the future of coupons?</a:t>
            </a:r>
          </a:p>
        </p:txBody>
      </p:sp>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571970" y="1178086"/>
            <a:ext cx="7886700" cy="2250914"/>
          </a:xfrm>
        </p:spPr>
        <p:txBody>
          <a:bodyPr>
            <a:normAutofit lnSpcReduction="10000"/>
          </a:bodyPr>
          <a:lstStyle/>
          <a:p>
            <a:pPr algn="just">
              <a:lnSpc>
                <a:spcPct val="100000"/>
              </a:lnSpc>
              <a:spcAft>
                <a:spcPts val="500"/>
              </a:spcAft>
            </a:pPr>
            <a:r>
              <a:rPr lang="en-US" sz="2400" dirty="0"/>
              <a:t>In 2011, </a:t>
            </a:r>
            <a:r>
              <a:rPr lang="en-US" sz="2400" dirty="0" err="1"/>
              <a:t>Ibotta</a:t>
            </a:r>
            <a:r>
              <a:rPr lang="en-US" sz="2400" dirty="0"/>
              <a:t> revolutionized saving on groceries and other items with their free digitized cash back app. Instead of clipping coupons, you simply upload your receipt or link your store account to receive cash back on eligible items from over 1,500 brands and retailers.</a:t>
            </a:r>
            <a:endParaRPr lang="en-US" sz="2200" dirty="0"/>
          </a:p>
          <a:p>
            <a:pPr marL="234950" indent="0" algn="just">
              <a:lnSpc>
                <a:spcPct val="100000"/>
              </a:lnSpc>
              <a:spcBef>
                <a:spcPts val="500"/>
              </a:spcBef>
              <a:spcAft>
                <a:spcPts val="500"/>
              </a:spcAft>
              <a:buNone/>
            </a:pPr>
            <a:endParaRPr lang="en-US" sz="2200" dirty="0"/>
          </a:p>
          <a:p>
            <a:pPr marL="234950" indent="0" algn="just">
              <a:lnSpc>
                <a:spcPct val="100000"/>
              </a:lnSpc>
              <a:spcBef>
                <a:spcPts val="500"/>
              </a:spcBef>
              <a:spcAft>
                <a:spcPts val="500"/>
              </a:spcAft>
              <a:buNone/>
            </a:pPr>
            <a:endParaRPr lang="en-US" sz="2200" dirty="0"/>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70</a:t>
            </a:fld>
            <a:endParaRPr lang="en-US" dirty="0"/>
          </a:p>
        </p:txBody>
      </p:sp>
      <p:pic>
        <p:nvPicPr>
          <p:cNvPr id="6" name="Picture 5">
            <a:extLst>
              <a:ext uri="{FF2B5EF4-FFF2-40B4-BE49-F238E27FC236}">
                <a16:creationId xmlns:a16="http://schemas.microsoft.com/office/drawing/2014/main" id="{51016DCE-B5F1-4E34-A626-9A573DFACBE5}"/>
              </a:ext>
            </a:extLst>
          </p:cNvPr>
          <p:cNvPicPr>
            <a:picLocks noChangeAspect="1"/>
          </p:cNvPicPr>
          <p:nvPr/>
        </p:nvPicPr>
        <p:blipFill>
          <a:blip r:embed="rId2"/>
          <a:stretch>
            <a:fillRect/>
          </a:stretch>
        </p:blipFill>
        <p:spPr>
          <a:xfrm>
            <a:off x="2569580" y="3429000"/>
            <a:ext cx="3310359" cy="3232231"/>
          </a:xfrm>
          <a:prstGeom prst="rect">
            <a:avLst/>
          </a:prstGeom>
        </p:spPr>
      </p:pic>
    </p:spTree>
    <p:extLst>
      <p:ext uri="{BB962C8B-B14F-4D97-AF65-F5344CB8AC3E}">
        <p14:creationId xmlns:p14="http://schemas.microsoft.com/office/powerpoint/2010/main" val="41152606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685332" y="1097"/>
            <a:ext cx="7773338" cy="1596177"/>
          </a:xfrm>
        </p:spPr>
        <p:txBody>
          <a:bodyPr/>
          <a:lstStyle/>
          <a:p>
            <a:pPr algn="ctr"/>
            <a:r>
              <a:rPr lang="en-US" dirty="0">
                <a:solidFill>
                  <a:srgbClr val="0070C0"/>
                </a:solidFill>
              </a:rPr>
              <a:t>Introducing Coupons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458410"/>
                <a:ext cx="7886700" cy="5034464"/>
              </a:xfrm>
            </p:spPr>
            <p:txBody>
              <a:bodyPr>
                <a:normAutofit fontScale="92500" lnSpcReduction="10000"/>
              </a:bodyPr>
              <a:lstStyle/>
              <a:p>
                <a:pPr>
                  <a:lnSpc>
                    <a:spcPct val="100000"/>
                  </a:lnSpc>
                  <a:spcAft>
                    <a:spcPts val="500"/>
                  </a:spcAft>
                </a:pPr>
                <a:r>
                  <a:rPr lang="en-US" sz="2400" dirty="0"/>
                  <a:t>Consider a market where the government offers coupons, letting consumers purchase the first </a:t>
                </a:r>
                <a14:m>
                  <m:oMath xmlns:m="http://schemas.openxmlformats.org/officeDocument/2006/math">
                    <m:acc>
                      <m:accPr>
                        <m:chr m:val="̅"/>
                        <m:ctrlPr>
                          <a:rPr lang="en-US" sz="2400" i="1" dirty="0" smtClean="0">
                            <a:latin typeface="Cambria Math" panose="02040503050406030204" pitchFamily="18" charset="0"/>
                          </a:rPr>
                        </m:ctrlPr>
                      </m:accPr>
                      <m:e>
                        <m:r>
                          <a:rPr lang="en-US" sz="2400" b="0" i="1" dirty="0" smtClean="0">
                            <a:latin typeface="Cambria Math" panose="02040503050406030204" pitchFamily="18" charset="0"/>
                          </a:rPr>
                          <m:t>𝑥</m:t>
                        </m:r>
                      </m:e>
                    </m:acc>
                  </m:oMath>
                </a14:m>
                <a:r>
                  <a:rPr lang="en-US" sz="2400" dirty="0"/>
                  <a:t> units of good </a:t>
                </a:r>
                <a14:m>
                  <m:oMath xmlns:m="http://schemas.openxmlformats.org/officeDocument/2006/math">
                    <m:r>
                      <a:rPr lang="en-US" sz="2400" i="1" dirty="0" smtClean="0">
                        <a:latin typeface="Cambria Math" panose="02040503050406030204" pitchFamily="18" charset="0"/>
                      </a:rPr>
                      <m:t>𝑥</m:t>
                    </m:r>
                  </m:oMath>
                </a14:m>
                <a:r>
                  <a:rPr lang="en-US" sz="2400" dirty="0"/>
                  <a:t> for free.  </a:t>
                </a:r>
              </a:p>
              <a:p>
                <a:pPr marL="234950" indent="0" algn="just">
                  <a:lnSpc>
                    <a:spcPct val="100000"/>
                  </a:lnSpc>
                  <a:spcBef>
                    <a:spcPts val="500"/>
                  </a:spcBef>
                  <a:spcAft>
                    <a:spcPts val="500"/>
                  </a:spcAft>
                  <a:buNone/>
                </a:pPr>
                <a:endParaRPr lang="en-US" sz="2200" dirty="0"/>
              </a:p>
              <a:p>
                <a:pPr marL="234950" indent="0" algn="just">
                  <a:lnSpc>
                    <a:spcPct val="100000"/>
                  </a:lnSpc>
                  <a:spcBef>
                    <a:spcPts val="500"/>
                  </a:spcBef>
                  <a:spcAft>
                    <a:spcPts val="500"/>
                  </a:spcAft>
                  <a:buNone/>
                </a:pPr>
                <a:endParaRPr lang="en-US" sz="2200" dirty="0"/>
              </a:p>
              <a:p>
                <a:pPr marL="234950" indent="0" algn="just">
                  <a:lnSpc>
                    <a:spcPct val="100000"/>
                  </a:lnSpc>
                  <a:spcBef>
                    <a:spcPts val="500"/>
                  </a:spcBef>
                  <a:spcAft>
                    <a:spcPts val="500"/>
                  </a:spcAft>
                  <a:buNone/>
                </a:pPr>
                <a:endParaRPr lang="en-US" sz="2200" dirty="0"/>
              </a:p>
              <a:p>
                <a:pPr marL="234950" indent="0" algn="just">
                  <a:lnSpc>
                    <a:spcPct val="100000"/>
                  </a:lnSpc>
                  <a:spcBef>
                    <a:spcPts val="500"/>
                  </a:spcBef>
                  <a:spcAft>
                    <a:spcPts val="500"/>
                  </a:spcAft>
                  <a:buNone/>
                </a:pPr>
                <a:endParaRPr lang="en-US" sz="2200" dirty="0"/>
              </a:p>
              <a:p>
                <a:pPr marL="234950" indent="0" algn="just">
                  <a:lnSpc>
                    <a:spcPct val="100000"/>
                  </a:lnSpc>
                  <a:spcBef>
                    <a:spcPts val="500"/>
                  </a:spcBef>
                  <a:spcAft>
                    <a:spcPts val="500"/>
                  </a:spcAft>
                  <a:buNone/>
                </a:pPr>
                <a:endParaRPr lang="en-US" sz="2200" dirty="0"/>
              </a:p>
              <a:p>
                <a:pPr marL="234950" indent="0" algn="just">
                  <a:lnSpc>
                    <a:spcPct val="100000"/>
                  </a:lnSpc>
                  <a:spcBef>
                    <a:spcPts val="500"/>
                  </a:spcBef>
                  <a:spcAft>
                    <a:spcPts val="500"/>
                  </a:spcAft>
                  <a:buNone/>
                </a:pPr>
                <a:endParaRPr lang="en-US" sz="2200" dirty="0"/>
              </a:p>
              <a:p>
                <a:pPr marL="812800" lvl="1" indent="-342900" algn="just">
                  <a:lnSpc>
                    <a:spcPct val="100000"/>
                  </a:lnSpc>
                  <a:spcAft>
                    <a:spcPts val="500"/>
                  </a:spcAft>
                </a:pPr>
                <a:endParaRPr lang="en-US" sz="2000" dirty="0"/>
              </a:p>
              <a:p>
                <a:pPr marL="812800" lvl="1" indent="-342900" algn="just">
                  <a:lnSpc>
                    <a:spcPct val="100000"/>
                  </a:lnSpc>
                  <a:spcAft>
                    <a:spcPts val="500"/>
                  </a:spcAft>
                </a:pPr>
                <a:endParaRPr lang="en-US" sz="2000" dirty="0"/>
              </a:p>
              <a:p>
                <a:pPr marL="812800" lvl="1" indent="-342900" algn="just">
                  <a:lnSpc>
                    <a:spcPct val="100000"/>
                  </a:lnSpc>
                  <a:spcAft>
                    <a:spcPts val="500"/>
                  </a:spcAft>
                </a:pPr>
                <a:r>
                  <a:rPr lang="en-US" sz="2000" dirty="0"/>
                  <a:t>The coupons expand the set of bundles the consumer can afford.</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458410"/>
                <a:ext cx="7886700" cy="5034464"/>
              </a:xfrm>
              <a:blipFill>
                <a:blip r:embed="rId2"/>
                <a:stretch>
                  <a:fillRect l="-850" t="-1453" r="-773"/>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685332" y="6288029"/>
            <a:ext cx="5004665" cy="365125"/>
          </a:xfrm>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71</a:t>
            </a:fld>
            <a:endParaRPr lang="en-US" dirty="0"/>
          </a:p>
        </p:txBody>
      </p:sp>
      <p:grpSp>
        <p:nvGrpSpPr>
          <p:cNvPr id="3" name="Group 2">
            <a:extLst>
              <a:ext uri="{FF2B5EF4-FFF2-40B4-BE49-F238E27FC236}">
                <a16:creationId xmlns:a16="http://schemas.microsoft.com/office/drawing/2014/main" id="{6792B696-B117-6C4D-9865-0C63CC22177E}"/>
              </a:ext>
            </a:extLst>
          </p:cNvPr>
          <p:cNvGrpSpPr/>
          <p:nvPr/>
        </p:nvGrpSpPr>
        <p:grpSpPr>
          <a:xfrm>
            <a:off x="1783062" y="2722970"/>
            <a:ext cx="2759910" cy="2994872"/>
            <a:chOff x="2999922" y="2676911"/>
            <a:chExt cx="2759910" cy="2994872"/>
          </a:xfrm>
        </p:grpSpPr>
        <p:pic>
          <p:nvPicPr>
            <p:cNvPr id="6" name="Picture 5">
              <a:extLst>
                <a:ext uri="{FF2B5EF4-FFF2-40B4-BE49-F238E27FC236}">
                  <a16:creationId xmlns:a16="http://schemas.microsoft.com/office/drawing/2014/main" id="{7AA9E9CF-F031-C446-B2D1-04F7BD6E0787}"/>
                </a:ext>
              </a:extLst>
            </p:cNvPr>
            <p:cNvPicPr>
              <a:picLocks noChangeAspect="1"/>
            </p:cNvPicPr>
            <p:nvPr/>
          </p:nvPicPr>
          <p:blipFill>
            <a:blip r:embed="rId3"/>
            <a:stretch>
              <a:fillRect/>
            </a:stretch>
          </p:blipFill>
          <p:spPr>
            <a:xfrm>
              <a:off x="2999922" y="2676911"/>
              <a:ext cx="2759910" cy="2889029"/>
            </a:xfrm>
            <a:prstGeom prst="rect">
              <a:avLst/>
            </a:prstGeom>
          </p:spPr>
        </p:pic>
        <p:sp>
          <p:nvSpPr>
            <p:cNvPr id="8" name="TextBox 7">
              <a:extLst>
                <a:ext uri="{FF2B5EF4-FFF2-40B4-BE49-F238E27FC236}">
                  <a16:creationId xmlns:a16="http://schemas.microsoft.com/office/drawing/2014/main" id="{C956DBBE-6FB2-8449-8A22-6E0E523E0452}"/>
                </a:ext>
              </a:extLst>
            </p:cNvPr>
            <p:cNvSpPr txBox="1"/>
            <p:nvPr/>
          </p:nvSpPr>
          <p:spPr>
            <a:xfrm>
              <a:off x="3554037" y="5394784"/>
              <a:ext cx="801373" cy="276999"/>
            </a:xfrm>
            <a:prstGeom prst="rect">
              <a:avLst/>
            </a:prstGeom>
            <a:noFill/>
          </p:spPr>
          <p:txBody>
            <a:bodyPr wrap="none" rtlCol="0">
              <a:spAutoFit/>
            </a:bodyPr>
            <a:lstStyle/>
            <a:p>
              <a:r>
                <a:rPr lang="en-US" sz="1200" dirty="0"/>
                <a:t>Figure 3.8</a:t>
              </a:r>
            </a:p>
          </p:txBody>
        </p:sp>
      </p:grpSp>
      <p:grpSp>
        <p:nvGrpSpPr>
          <p:cNvPr id="18" name="Group 17">
            <a:extLst>
              <a:ext uri="{FF2B5EF4-FFF2-40B4-BE49-F238E27FC236}">
                <a16:creationId xmlns:a16="http://schemas.microsoft.com/office/drawing/2014/main" id="{0DF54123-FBC8-DE4A-A8D1-216738E072A3}"/>
              </a:ext>
            </a:extLst>
          </p:cNvPr>
          <p:cNvGrpSpPr/>
          <p:nvPr/>
        </p:nvGrpSpPr>
        <p:grpSpPr>
          <a:xfrm>
            <a:off x="4951275" y="4333564"/>
            <a:ext cx="2999238" cy="614587"/>
            <a:chOff x="5081901" y="4333564"/>
            <a:chExt cx="2999238" cy="614587"/>
          </a:xfrm>
        </p:grpSpPr>
        <p:pic>
          <p:nvPicPr>
            <p:cNvPr id="10" name="Picture 9">
              <a:extLst>
                <a:ext uri="{FF2B5EF4-FFF2-40B4-BE49-F238E27FC236}">
                  <a16:creationId xmlns:a16="http://schemas.microsoft.com/office/drawing/2014/main" id="{E95F500F-ACFF-3C4A-8073-699650EAF8A5}"/>
                </a:ext>
              </a:extLst>
            </p:cNvPr>
            <p:cNvPicPr>
              <a:picLocks noChangeAspect="1"/>
            </p:cNvPicPr>
            <p:nvPr/>
          </p:nvPicPr>
          <p:blipFill rotWithShape="1">
            <a:blip r:embed="rId3"/>
            <a:srcRect l="32284" t="53820" r="59417" b="38250"/>
            <a:stretch/>
          </p:blipFill>
          <p:spPr>
            <a:xfrm rot="18414932">
              <a:off x="5089094" y="4731559"/>
              <a:ext cx="213851" cy="213851"/>
            </a:xfrm>
            <a:prstGeom prst="rect">
              <a:avLst/>
            </a:prstGeom>
          </p:spPr>
        </p:pic>
        <p:cxnSp>
          <p:nvCxnSpPr>
            <p:cNvPr id="15" name="Straight Connector 14">
              <a:extLst>
                <a:ext uri="{FF2B5EF4-FFF2-40B4-BE49-F238E27FC236}">
                  <a16:creationId xmlns:a16="http://schemas.microsoft.com/office/drawing/2014/main" id="{411352C4-DB5A-444B-B6CB-31183351DA37}"/>
                </a:ext>
              </a:extLst>
            </p:cNvPr>
            <p:cNvCxnSpPr/>
            <p:nvPr/>
          </p:nvCxnSpPr>
          <p:spPr>
            <a:xfrm>
              <a:off x="5081901" y="4493552"/>
              <a:ext cx="22977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77321417-7B7B-0F48-B34A-F06250D8F37B}"/>
                    </a:ext>
                  </a:extLst>
                </p:cNvPr>
                <p:cNvSpPr txBox="1"/>
                <p:nvPr/>
              </p:nvSpPr>
              <p:spPr>
                <a:xfrm>
                  <a:off x="5439710" y="4333564"/>
                  <a:ext cx="2285562" cy="215444"/>
                </a:xfrm>
                <a:prstGeom prst="rect">
                  <a:avLst/>
                </a:prstGeom>
                <a:noFill/>
              </p:spPr>
              <p:txBody>
                <a:bodyPr wrap="none" lIns="0" tIns="0" rIns="0" bIns="0" rtlCol="0">
                  <a:spAutoFit/>
                </a:bodyPr>
                <a:lstStyle/>
                <a:p>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𝐵𝐿</m:t>
                          </m:r>
                        </m:e>
                        <m:sub>
                          <m:r>
                            <a:rPr lang="en-US" sz="1400" b="0" i="1" smtClean="0">
                              <a:latin typeface="Cambria Math" panose="02040503050406030204" pitchFamily="18" charset="0"/>
                            </a:rPr>
                            <m:t>𝐶</m:t>
                          </m:r>
                        </m:sub>
                      </m:sSub>
                    </m:oMath>
                  </a14:m>
                  <a:r>
                    <a:rPr lang="en-US" sz="1400" dirty="0"/>
                    <a:t>, budget line with coupons.</a:t>
                  </a:r>
                </a:p>
              </p:txBody>
            </p:sp>
          </mc:Choice>
          <mc:Fallback xmlns="">
            <p:sp>
              <p:nvSpPr>
                <p:cNvPr id="16" name="TextBox 15">
                  <a:extLst>
                    <a:ext uri="{FF2B5EF4-FFF2-40B4-BE49-F238E27FC236}">
                      <a16:creationId xmlns:a16="http://schemas.microsoft.com/office/drawing/2014/main" id="{77321417-7B7B-0F48-B34A-F06250D8F37B}"/>
                    </a:ext>
                  </a:extLst>
                </p:cNvPr>
                <p:cNvSpPr txBox="1">
                  <a:spLocks noRot="1" noChangeAspect="1" noMove="1" noResize="1" noEditPoints="1" noAdjustHandles="1" noChangeArrowheads="1" noChangeShapeType="1" noTextEdit="1"/>
                </p:cNvSpPr>
                <p:nvPr/>
              </p:nvSpPr>
              <p:spPr>
                <a:xfrm>
                  <a:off x="5439710" y="4333564"/>
                  <a:ext cx="2285562" cy="215444"/>
                </a:xfrm>
                <a:prstGeom prst="rect">
                  <a:avLst/>
                </a:prstGeom>
                <a:blipFill>
                  <a:blip r:embed="rId4"/>
                  <a:stretch>
                    <a:fillRect l="-2667" t="-22857" r="-267" b="-5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6FBC5E0D-D896-9043-9ADD-9E4E2C711851}"/>
                    </a:ext>
                  </a:extLst>
                </p:cNvPr>
                <p:cNvSpPr txBox="1"/>
                <p:nvPr/>
              </p:nvSpPr>
              <p:spPr>
                <a:xfrm>
                  <a:off x="5439710" y="4701930"/>
                  <a:ext cx="2641429" cy="246221"/>
                </a:xfrm>
                <a:prstGeom prst="rect">
                  <a:avLst/>
                </a:prstGeom>
                <a:noFill/>
              </p:spPr>
              <p:txBody>
                <a:bodyPr wrap="none" lIns="0" tIns="0" rIns="0" bIns="0" rtlCol="0">
                  <a:spAutoFit/>
                </a:bodyPr>
                <a:lstStyle/>
                <a:p>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𝐵𝐿</m:t>
                          </m:r>
                        </m:e>
                        <m:sub>
                          <m:r>
                            <a:rPr lang="en-US" sz="1400" b="0" i="1" smtClean="0">
                              <a:latin typeface="Cambria Math" panose="02040503050406030204" pitchFamily="18" charset="0"/>
                            </a:rPr>
                            <m:t>𝑁𝐶</m:t>
                          </m:r>
                        </m:sub>
                      </m:sSub>
                    </m:oMath>
                  </a14:m>
                  <a:r>
                    <a:rPr lang="en-US" sz="1400" dirty="0"/>
                    <a:t>, budget line without coupons</a:t>
                  </a:r>
                  <a:r>
                    <a:rPr lang="en-US" sz="1600" dirty="0"/>
                    <a:t>.</a:t>
                  </a:r>
                </a:p>
              </p:txBody>
            </p:sp>
          </mc:Choice>
          <mc:Fallback xmlns="">
            <p:sp>
              <p:nvSpPr>
                <p:cNvPr id="17" name="TextBox 16">
                  <a:extLst>
                    <a:ext uri="{FF2B5EF4-FFF2-40B4-BE49-F238E27FC236}">
                      <a16:creationId xmlns:a16="http://schemas.microsoft.com/office/drawing/2014/main" id="{6FBC5E0D-D896-9043-9ADD-9E4E2C711851}"/>
                    </a:ext>
                  </a:extLst>
                </p:cNvPr>
                <p:cNvSpPr txBox="1">
                  <a:spLocks noRot="1" noChangeAspect="1" noMove="1" noResize="1" noEditPoints="1" noAdjustHandles="1" noChangeArrowheads="1" noChangeShapeType="1" noTextEdit="1"/>
                </p:cNvSpPr>
                <p:nvPr/>
              </p:nvSpPr>
              <p:spPr>
                <a:xfrm>
                  <a:off x="5439710" y="4701930"/>
                  <a:ext cx="2641429" cy="246221"/>
                </a:xfrm>
                <a:prstGeom prst="rect">
                  <a:avLst/>
                </a:prstGeom>
                <a:blipFill>
                  <a:blip r:embed="rId5"/>
                  <a:stretch>
                    <a:fillRect l="-2309" t="-24390" b="-48780"/>
                  </a:stretch>
                </a:blipFill>
              </p:spPr>
              <p:txBody>
                <a:bodyPr/>
                <a:lstStyle/>
                <a:p>
                  <a:r>
                    <a:rPr lang="en-US">
                      <a:noFill/>
                    </a:rPr>
                    <a:t> </a:t>
                  </a:r>
                </a:p>
              </p:txBody>
            </p:sp>
          </mc:Fallback>
        </mc:AlternateContent>
      </p:grpSp>
    </p:spTree>
    <p:extLst>
      <p:ext uri="{BB962C8B-B14F-4D97-AF65-F5344CB8AC3E}">
        <p14:creationId xmlns:p14="http://schemas.microsoft.com/office/powerpoint/2010/main" val="3527847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Introducing Coupons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algn="just">
                  <a:lnSpc>
                    <a:spcPct val="100000"/>
                  </a:lnSpc>
                  <a:spcAft>
                    <a:spcPts val="1000"/>
                  </a:spcAft>
                </a:pPr>
                <a:r>
                  <a:rPr lang="en-US" sz="2400" dirty="0"/>
                  <a:t>Mathematically, this kinked budget line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𝐵𝐿</m:t>
                        </m:r>
                      </m:e>
                      <m:sub>
                        <m:r>
                          <a:rPr lang="en-US" sz="2400" b="0" i="1" smtClean="0">
                            <a:latin typeface="Cambria Math" panose="02040503050406030204" pitchFamily="18" charset="0"/>
                          </a:rPr>
                          <m:t>𝐶</m:t>
                        </m:r>
                      </m:sub>
                    </m:sSub>
                  </m:oMath>
                </a14:m>
                <a:r>
                  <a:rPr lang="en-US" sz="2400" dirty="0"/>
                  <a:t> is  </a:t>
                </a:r>
              </a:p>
              <a:p>
                <a:pPr marL="234950" indent="0" algn="just">
                  <a:lnSpc>
                    <a:spcPct val="100000"/>
                  </a:lnSpc>
                  <a:spcBef>
                    <a:spcPts val="500"/>
                  </a:spcBef>
                  <a:spcAft>
                    <a:spcPts val="500"/>
                  </a:spcAft>
                  <a:buNone/>
                </a:pPr>
                <a14:m>
                  <m:oMathPara xmlns:m="http://schemas.openxmlformats.org/officeDocument/2006/math">
                    <m:oMathParaPr>
                      <m:jc m:val="centerGroup"/>
                    </m:oMathParaPr>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𝐵𝐿</m:t>
                          </m:r>
                        </m:e>
                        <m:sub>
                          <m:r>
                            <a:rPr lang="en-US" sz="2200" b="0" i="1" smtClean="0">
                              <a:latin typeface="Cambria Math" panose="02040503050406030204" pitchFamily="18" charset="0"/>
                            </a:rPr>
                            <m:t>𝐶</m:t>
                          </m:r>
                        </m:sub>
                      </m:sSub>
                      <m:d>
                        <m:dPr>
                          <m:begChr m:val="{"/>
                          <m:endChr m:val=""/>
                          <m:ctrlPr>
                            <a:rPr lang="en-US" sz="2200" i="1" smtClean="0">
                              <a:latin typeface="Cambria Math" panose="02040503050406030204" pitchFamily="18" charset="0"/>
                            </a:rPr>
                          </m:ctrlPr>
                        </m:dPr>
                        <m:e>
                          <m:eqArr>
                            <m:eqArrPr>
                              <m:ctrlPr>
                                <a:rPr lang="en-US" sz="2200" i="1" smtClean="0">
                                  <a:latin typeface="Cambria Math" panose="02040503050406030204" pitchFamily="18" charset="0"/>
                                </a:rPr>
                              </m:ctrlPr>
                            </m:eqArrPr>
                            <m:e>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r>
                                <a:rPr lang="en-US" sz="2200" i="1">
                                  <a:latin typeface="Cambria Math" panose="02040503050406030204" pitchFamily="18" charset="0"/>
                                </a:rPr>
                                <m:t>𝑦</m:t>
                              </m:r>
                              <m:r>
                                <a:rPr lang="en-US" sz="2200" i="1">
                                  <a:latin typeface="Cambria Math" panose="02040503050406030204" pitchFamily="18" charset="0"/>
                                </a:rPr>
                                <m:t>=</m:t>
                              </m:r>
                              <m:r>
                                <a:rPr lang="en-US" sz="2200" i="1">
                                  <a:latin typeface="Cambria Math" panose="02040503050406030204" pitchFamily="18" charset="0"/>
                                </a:rPr>
                                <m:t>𝐼</m:t>
                              </m:r>
                              <m:r>
                                <m:rPr>
                                  <m:nor/>
                                </m:rPr>
                                <a:rPr lang="en-US" sz="2200" dirty="0"/>
                                <m:t> </m:t>
                              </m:r>
                              <m:r>
                                <m:rPr>
                                  <m:nor/>
                                </m:rPr>
                                <a:rPr lang="en-US" sz="2200" dirty="0"/>
                                <m:t>for</m:t>
                              </m:r>
                              <m:r>
                                <m:rPr>
                                  <m:nor/>
                                </m:rPr>
                                <a:rPr lang="en-US" sz="2200" dirty="0"/>
                                <m:t> </m:t>
                              </m:r>
                              <m:r>
                                <m:rPr>
                                  <m:nor/>
                                </m:rPr>
                                <a:rPr lang="en-US" sz="2200" dirty="0"/>
                                <m:t>all</m:t>
                              </m:r>
                              <m:r>
                                <m:rPr>
                                  <m:nor/>
                                </m:rPr>
                                <a:rPr lang="en-US" sz="2200" dirty="0"/>
                                <m:t> </m:t>
                              </m:r>
                              <m:r>
                                <a:rPr lang="en-US" sz="2200" i="1">
                                  <a:latin typeface="Cambria Math" panose="02040503050406030204" pitchFamily="18" charset="0"/>
                                </a:rPr>
                                <m:t>𝑥</m:t>
                              </m:r>
                              <m:r>
                                <a:rPr lang="en-US" sz="2200" i="1">
                                  <a:latin typeface="Cambria Math" panose="02040503050406030204" pitchFamily="18" charset="0"/>
                                </a:rPr>
                                <m:t>&lt;</m:t>
                              </m:r>
                              <m:acc>
                                <m:accPr>
                                  <m:chr m:val="̅"/>
                                  <m:ctrlPr>
                                    <a:rPr lang="en-US" sz="2200" i="1">
                                      <a:latin typeface="Cambria Math" panose="02040503050406030204" pitchFamily="18" charset="0"/>
                                    </a:rPr>
                                  </m:ctrlPr>
                                </m:accPr>
                                <m:e>
                                  <m:r>
                                    <a:rPr lang="en-US" sz="2200" i="1">
                                      <a:latin typeface="Cambria Math" panose="02040503050406030204" pitchFamily="18" charset="0"/>
                                    </a:rPr>
                                    <m:t>𝑥</m:t>
                                  </m:r>
                                </m:e>
                              </m:acc>
                              <m:r>
                                <m:rPr>
                                  <m:nor/>
                                </m:rPr>
                                <a:rPr lang="en-US" sz="2200" dirty="0"/>
                                <m:t>, </m:t>
                              </m:r>
                              <m:r>
                                <m:rPr>
                                  <m:nor/>
                                </m:rPr>
                                <a:rPr lang="en-US" sz="2200" dirty="0"/>
                                <m:t>and</m:t>
                              </m:r>
                              <m:r>
                                <m:rPr>
                                  <m:nor/>
                                </m:rPr>
                                <a:rPr lang="en-US" sz="2200" dirty="0"/>
                                <m:t> </m:t>
                              </m:r>
                            </m:e>
                            <m:e>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d>
                                <m:dPr>
                                  <m:ctrlPr>
                                    <a:rPr lang="en-US" sz="2200" i="1">
                                      <a:latin typeface="Cambria Math" panose="02040503050406030204" pitchFamily="18" charset="0"/>
                                    </a:rPr>
                                  </m:ctrlPr>
                                </m:dPr>
                                <m:e>
                                  <m:r>
                                    <a:rPr lang="en-US" sz="2200" i="1">
                                      <a:latin typeface="Cambria Math" panose="02040503050406030204" pitchFamily="18" charset="0"/>
                                    </a:rPr>
                                    <m:t>𝑥</m:t>
                                  </m:r>
                                  <m:r>
                                    <a:rPr lang="en-US" sz="2200" i="1">
                                      <a:latin typeface="Cambria Math" panose="02040503050406030204" pitchFamily="18" charset="0"/>
                                    </a:rPr>
                                    <m:t>−</m:t>
                                  </m:r>
                                  <m:acc>
                                    <m:accPr>
                                      <m:chr m:val="̅"/>
                                      <m:ctrlPr>
                                        <a:rPr lang="en-US" sz="2200" i="1">
                                          <a:latin typeface="Cambria Math" panose="02040503050406030204" pitchFamily="18" charset="0"/>
                                        </a:rPr>
                                      </m:ctrlPr>
                                    </m:accPr>
                                    <m:e>
                                      <m:r>
                                        <a:rPr lang="en-US" sz="2200" i="1">
                                          <a:latin typeface="Cambria Math" panose="02040503050406030204" pitchFamily="18" charset="0"/>
                                        </a:rPr>
                                        <m:t>𝑥</m:t>
                                      </m:r>
                                    </m:e>
                                  </m:acc>
                                </m:e>
                              </m:d>
                              <m:r>
                                <a:rPr lang="en-US" sz="2200" i="1">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r>
                                <a:rPr lang="en-US" sz="2200" i="1">
                                  <a:latin typeface="Cambria Math" panose="02040503050406030204" pitchFamily="18" charset="0"/>
                                </a:rPr>
                                <m:t>𝑦</m:t>
                              </m:r>
                              <m:r>
                                <a:rPr lang="en-US" sz="2200" i="1">
                                  <a:latin typeface="Cambria Math" panose="02040503050406030204" pitchFamily="18" charset="0"/>
                                </a:rPr>
                                <m:t>=</m:t>
                              </m:r>
                              <m:r>
                                <a:rPr lang="en-US" sz="2200" i="1">
                                  <a:latin typeface="Cambria Math" panose="02040503050406030204" pitchFamily="18" charset="0"/>
                                </a:rPr>
                                <m:t>𝐼</m:t>
                              </m:r>
                              <m:r>
                                <m:rPr>
                                  <m:nor/>
                                </m:rPr>
                                <a:rPr lang="en-US" sz="2200" dirty="0"/>
                                <m:t> </m:t>
                              </m:r>
                              <m:r>
                                <m:rPr>
                                  <m:nor/>
                                </m:rPr>
                                <a:rPr lang="en-US" sz="2200" dirty="0"/>
                                <m:t>for</m:t>
                              </m:r>
                              <m:r>
                                <m:rPr>
                                  <m:nor/>
                                </m:rPr>
                                <a:rPr lang="en-US" sz="2200" dirty="0"/>
                                <m:t> </m:t>
                              </m:r>
                              <m:r>
                                <m:rPr>
                                  <m:nor/>
                                </m:rPr>
                                <a:rPr lang="en-US" sz="2200" dirty="0"/>
                                <m:t>all</m:t>
                              </m:r>
                              <m:r>
                                <m:rPr>
                                  <m:nor/>
                                </m:rPr>
                                <a:rPr lang="en-US" sz="2200" dirty="0"/>
                                <m:t> </m:t>
                              </m:r>
                              <m:r>
                                <a:rPr lang="en-US" sz="2200" i="1">
                                  <a:latin typeface="Cambria Math" panose="02040503050406030204" pitchFamily="18" charset="0"/>
                                </a:rPr>
                                <m:t>𝑥</m:t>
                              </m:r>
                              <m:r>
                                <a:rPr lang="en-US" sz="2200" i="1">
                                  <a:latin typeface="Cambria Math" panose="02040503050406030204" pitchFamily="18" charset="0"/>
                                  <a:ea typeface="Cambria Math" panose="02040503050406030204" pitchFamily="18" charset="0"/>
                                </a:rPr>
                                <m:t>≥</m:t>
                              </m:r>
                              <m:acc>
                                <m:accPr>
                                  <m:chr m:val="̅"/>
                                  <m:ctrlPr>
                                    <a:rPr lang="en-US" sz="2200" i="1">
                                      <a:latin typeface="Cambria Math" panose="02040503050406030204" pitchFamily="18" charset="0"/>
                                      <a:ea typeface="Cambria Math" panose="02040503050406030204" pitchFamily="18" charset="0"/>
                                    </a:rPr>
                                  </m:ctrlPr>
                                </m:accPr>
                                <m:e>
                                  <m:r>
                                    <a:rPr lang="en-US" sz="2200" i="1">
                                      <a:latin typeface="Cambria Math" panose="02040503050406030204" pitchFamily="18" charset="0"/>
                                      <a:ea typeface="Cambria Math" panose="02040503050406030204" pitchFamily="18" charset="0"/>
                                    </a:rPr>
                                    <m:t>𝑥</m:t>
                                  </m:r>
                                </m:e>
                              </m:acc>
                              <m:r>
                                <m:rPr>
                                  <m:nor/>
                                </m:rPr>
                                <a:rPr lang="en-US" sz="2200" dirty="0"/>
                                <m:t>.</m:t>
                              </m:r>
                            </m:e>
                          </m:eqArr>
                        </m:e>
                      </m:d>
                    </m:oMath>
                  </m:oMathPara>
                </a14:m>
                <a:endParaRPr lang="en-US" sz="2200" dirty="0"/>
              </a:p>
              <a:p>
                <a:pPr marL="812800" lvl="1" indent="-342900">
                  <a:spcBef>
                    <a:spcPts val="1000"/>
                  </a:spcBef>
                  <a:spcAft>
                    <a:spcPts val="500"/>
                  </a:spcAft>
                </a:pPr>
                <a:r>
                  <a:rPr lang="en-US" sz="2200" dirty="0"/>
                  <a:t>For </a:t>
                </a:r>
                <a14:m>
                  <m:oMath xmlns:m="http://schemas.openxmlformats.org/officeDocument/2006/math">
                    <m:r>
                      <a:rPr lang="en-US" sz="2200" b="0" i="1" smtClean="0">
                        <a:latin typeface="Cambria Math" panose="02040503050406030204" pitchFamily="18" charset="0"/>
                      </a:rPr>
                      <m:t>𝑥</m:t>
                    </m:r>
                    <m:r>
                      <a:rPr lang="en-US" sz="2200" b="0" i="1" smtClean="0">
                        <a:latin typeface="Cambria Math" panose="02040503050406030204" pitchFamily="18" charset="0"/>
                      </a:rPr>
                      <m:t>&lt;</m:t>
                    </m:r>
                    <m:acc>
                      <m:accPr>
                        <m:chr m:val="̅"/>
                        <m:ctrlPr>
                          <a:rPr lang="en-US" sz="2200" b="0" i="1" smtClean="0">
                            <a:latin typeface="Cambria Math" panose="02040503050406030204" pitchFamily="18" charset="0"/>
                          </a:rPr>
                        </m:ctrlPr>
                      </m:accPr>
                      <m:e>
                        <m:r>
                          <a:rPr lang="en-US" sz="2200" b="0" i="1" smtClean="0">
                            <a:latin typeface="Cambria Math" panose="02040503050406030204" pitchFamily="18" charset="0"/>
                          </a:rPr>
                          <m:t>𝑥</m:t>
                        </m:r>
                      </m:e>
                    </m:acc>
                  </m:oMath>
                </a14:m>
                <a:r>
                  <a:rPr lang="en-US" sz="2200" dirty="0"/>
                  <a:t>, the consumer faces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r>
                      <a:rPr lang="en-US" sz="2200" b="0" i="1" smtClean="0">
                        <a:latin typeface="Cambria Math" panose="02040503050406030204" pitchFamily="18" charset="0"/>
                      </a:rPr>
                      <m:t>=$0</m:t>
                    </m:r>
                  </m:oMath>
                </a14:m>
                <a:r>
                  <a:rPr lang="en-US" sz="2200" dirty="0"/>
                  <a:t>, thanks to the coupons. Then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𝐵𝐿</m:t>
                        </m:r>
                      </m:e>
                      <m:sub>
                        <m:r>
                          <a:rPr lang="en-US" sz="2200" b="0" i="1" smtClean="0">
                            <a:latin typeface="Cambria Math" panose="02040503050406030204" pitchFamily="18" charset="0"/>
                          </a:rPr>
                          <m:t>𝐶</m:t>
                        </m:r>
                      </m:sub>
                    </m:sSub>
                  </m:oMath>
                </a14:m>
                <a:r>
                  <a:rPr lang="en-US" sz="2200" dirty="0"/>
                  <a:t> is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r>
                      <a:rPr lang="en-US" sz="2200" b="0" i="1" smtClean="0">
                        <a:latin typeface="Cambria Math" panose="02040503050406030204" pitchFamily="18" charset="0"/>
                      </a:rPr>
                      <m:t>𝑦</m:t>
                    </m:r>
                    <m:r>
                      <a:rPr lang="en-US" sz="2200" b="0" i="1" smtClean="0">
                        <a:latin typeface="Cambria Math" panose="02040503050406030204" pitchFamily="18" charset="0"/>
                      </a:rPr>
                      <m:t>+0</m:t>
                    </m:r>
                    <m:r>
                      <a:rPr lang="en-US" sz="2200" b="0" i="1" smtClean="0">
                        <a:latin typeface="Cambria Math" panose="02040503050406030204" pitchFamily="18" charset="0"/>
                      </a:rPr>
                      <m:t>𝑥</m:t>
                    </m:r>
                    <m:r>
                      <a:rPr lang="en-US" sz="2200" b="0" i="1" smtClean="0">
                        <a:latin typeface="Cambria Math" panose="02040503050406030204" pitchFamily="18" charset="0"/>
                      </a:rPr>
                      <m:t>=</m:t>
                    </m:r>
                    <m:r>
                      <a:rPr lang="en-US" sz="2200" b="0" i="1" smtClean="0">
                        <a:latin typeface="Cambria Math" panose="02040503050406030204" pitchFamily="18" charset="0"/>
                      </a:rPr>
                      <m:t>𝐼</m:t>
                    </m:r>
                    <m:r>
                      <a:rPr lang="en-US" sz="2200" b="0" i="0" smtClean="0">
                        <a:latin typeface="Cambria Math" panose="02040503050406030204" pitchFamily="18" charset="0"/>
                      </a:rPr>
                      <m:t>    </m:t>
                    </m:r>
                    <m:r>
                      <a:rPr lang="en-US" sz="2200" dirty="0">
                        <a:latin typeface="Cambria Math" panose="02040503050406030204" pitchFamily="18" charset="0"/>
                        <a:ea typeface="Cambria Math" panose="02040503050406030204" pitchFamily="18" charset="0"/>
                        <a:sym typeface="Wingdings" pitchFamily="2" charset="2"/>
                      </a:rPr>
                      <m:t>⇒</m:t>
                    </m:r>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r>
                      <a:rPr lang="en-US" sz="2200" i="1">
                        <a:latin typeface="Cambria Math" panose="02040503050406030204" pitchFamily="18" charset="0"/>
                      </a:rPr>
                      <m:t>𝑦</m:t>
                    </m:r>
                    <m:r>
                      <a:rPr lang="en-US" sz="2200" i="1">
                        <a:latin typeface="Cambria Math" panose="02040503050406030204" pitchFamily="18" charset="0"/>
                      </a:rPr>
                      <m:t>=</m:t>
                    </m:r>
                    <m:r>
                      <a:rPr lang="en-US" sz="2200" b="0" i="1" smtClean="0">
                        <a:latin typeface="Cambria Math" panose="02040503050406030204" pitchFamily="18" charset="0"/>
                      </a:rPr>
                      <m:t>𝐼</m:t>
                    </m:r>
                  </m:oMath>
                </a14:m>
                <a:r>
                  <a:rPr lang="en-US" sz="2200" dirty="0"/>
                  <a:t>.</a:t>
                </a:r>
              </a:p>
              <a:p>
                <a:pPr marL="812800" lvl="1" indent="-342900">
                  <a:spcAft>
                    <a:spcPts val="500"/>
                  </a:spcAft>
                </a:pPr>
                <a:r>
                  <a:rPr lang="en-US" sz="2200" dirty="0"/>
                  <a:t>For </a:t>
                </a:r>
                <a14:m>
                  <m:oMath xmlns:m="http://schemas.openxmlformats.org/officeDocument/2006/math">
                    <m:r>
                      <a:rPr lang="en-US" sz="2200" i="1">
                        <a:latin typeface="Cambria Math" panose="02040503050406030204" pitchFamily="18" charset="0"/>
                      </a:rPr>
                      <m:t>𝑥</m:t>
                    </m:r>
                    <m:r>
                      <a:rPr lang="en-US" sz="2200" i="1" smtClean="0">
                        <a:latin typeface="Cambria Math" panose="02040503050406030204" pitchFamily="18" charset="0"/>
                        <a:ea typeface="Cambria Math" panose="02040503050406030204" pitchFamily="18" charset="0"/>
                      </a:rPr>
                      <m:t>≥</m:t>
                    </m:r>
                    <m:acc>
                      <m:accPr>
                        <m:chr m:val="̅"/>
                        <m:ctrlPr>
                          <a:rPr lang="en-US" sz="2200" i="1">
                            <a:latin typeface="Cambria Math" panose="02040503050406030204" pitchFamily="18" charset="0"/>
                          </a:rPr>
                        </m:ctrlPr>
                      </m:accPr>
                      <m:e>
                        <m:r>
                          <a:rPr lang="en-US" sz="2200" i="1">
                            <a:latin typeface="Cambria Math" panose="02040503050406030204" pitchFamily="18" charset="0"/>
                          </a:rPr>
                          <m:t>𝑥</m:t>
                        </m:r>
                      </m:e>
                    </m:acc>
                  </m:oMath>
                </a14:m>
                <a:r>
                  <a:rPr lang="en-US" sz="2200" dirty="0"/>
                  <a:t>, the consumer exhausted all coupons and faces market prices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oMath>
                </a14:m>
                <a:r>
                  <a:rPr lang="en-US" sz="2200" dirty="0"/>
                  <a:t> and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oMath>
                </a14:m>
                <a:r>
                  <a:rPr lang="en-US" sz="2200" dirty="0"/>
                  <a:t>. Then,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𝐵𝐿</m:t>
                        </m:r>
                      </m:e>
                      <m:sub>
                        <m:r>
                          <a:rPr lang="en-US" sz="2200" i="1">
                            <a:latin typeface="Cambria Math" panose="02040503050406030204" pitchFamily="18" charset="0"/>
                          </a:rPr>
                          <m:t>𝐶</m:t>
                        </m:r>
                      </m:sub>
                    </m:sSub>
                  </m:oMath>
                </a14:m>
                <a:r>
                  <a:rPr lang="en-US" sz="2200" dirty="0"/>
                  <a:t> becomes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d>
                      <m:dPr>
                        <m:ctrlPr>
                          <a:rPr lang="en-US" sz="2200" i="1">
                            <a:latin typeface="Cambria Math" panose="02040503050406030204" pitchFamily="18" charset="0"/>
                          </a:rPr>
                        </m:ctrlPr>
                      </m:dPr>
                      <m:e>
                        <m:r>
                          <a:rPr lang="en-US" sz="2200" i="1">
                            <a:latin typeface="Cambria Math" panose="02040503050406030204" pitchFamily="18" charset="0"/>
                          </a:rPr>
                          <m:t>𝑥</m:t>
                        </m:r>
                        <m:r>
                          <a:rPr lang="en-US" sz="2200" i="1">
                            <a:latin typeface="Cambria Math" panose="02040503050406030204" pitchFamily="18" charset="0"/>
                          </a:rPr>
                          <m:t>−</m:t>
                        </m:r>
                        <m:acc>
                          <m:accPr>
                            <m:chr m:val="̅"/>
                            <m:ctrlPr>
                              <a:rPr lang="en-US" sz="2200" i="1">
                                <a:latin typeface="Cambria Math" panose="02040503050406030204" pitchFamily="18" charset="0"/>
                              </a:rPr>
                            </m:ctrlPr>
                          </m:accPr>
                          <m:e>
                            <m:r>
                              <a:rPr lang="en-US" sz="2200" i="1">
                                <a:latin typeface="Cambria Math" panose="02040503050406030204" pitchFamily="18" charset="0"/>
                              </a:rPr>
                              <m:t>𝑥</m:t>
                            </m:r>
                          </m:e>
                        </m:acc>
                      </m:e>
                    </m:d>
                    <m:r>
                      <a:rPr lang="en-US" sz="2200" i="1">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r>
                      <a:rPr lang="en-US" sz="2200" i="1">
                        <a:latin typeface="Cambria Math" panose="02040503050406030204" pitchFamily="18" charset="0"/>
                      </a:rPr>
                      <m:t>𝑦</m:t>
                    </m:r>
                    <m:r>
                      <a:rPr lang="en-US" sz="2200" i="1">
                        <a:latin typeface="Cambria Math" panose="02040503050406030204" pitchFamily="18" charset="0"/>
                      </a:rPr>
                      <m:t>=</m:t>
                    </m:r>
                    <m:r>
                      <a:rPr lang="en-US" sz="2200" i="1">
                        <a:latin typeface="Cambria Math" panose="02040503050406030204" pitchFamily="18" charset="0"/>
                      </a:rPr>
                      <m:t>𝐼</m:t>
                    </m:r>
                  </m:oMath>
                </a14:m>
                <a:r>
                  <a:rPr lang="en-US" sz="2200" dirty="0"/>
                  <a:t>.</a:t>
                </a:r>
              </a:p>
              <a:p>
                <a:pPr marL="234950" indent="0" algn="just">
                  <a:lnSpc>
                    <a:spcPct val="100000"/>
                  </a:lnSpc>
                  <a:spcAft>
                    <a:spcPts val="500"/>
                  </a:spcAft>
                  <a:buNone/>
                </a:pPr>
                <a:endParaRPr lang="en-US" sz="2200" dirty="0"/>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530727"/>
              </a:xfrm>
              <a:blipFill>
                <a:blip r:embed="rId2"/>
                <a:stretch>
                  <a:fillRect l="-965" t="-33053"/>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72</a:t>
            </a:fld>
            <a:endParaRPr lang="en-US" dirty="0"/>
          </a:p>
        </p:txBody>
      </p:sp>
    </p:spTree>
    <p:extLst>
      <p:ext uri="{BB962C8B-B14F-4D97-AF65-F5344CB8AC3E}">
        <p14:creationId xmlns:p14="http://schemas.microsoft.com/office/powerpoint/2010/main" val="37690372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742012" y="76833"/>
            <a:ext cx="7773338" cy="1596177"/>
          </a:xfrm>
        </p:spPr>
        <p:txBody>
          <a:bodyPr/>
          <a:lstStyle/>
          <a:p>
            <a:pPr algn="ctr"/>
            <a:r>
              <a:rPr lang="en-US" dirty="0">
                <a:solidFill>
                  <a:srgbClr val="0070C0"/>
                </a:solidFill>
              </a:rPr>
              <a:t>Introducing Coupons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470615" y="1535111"/>
                <a:ext cx="7886700" cy="4530727"/>
              </a:xfrm>
            </p:spPr>
            <p:txBody>
              <a:bodyPr>
                <a:normAutofit/>
              </a:bodyPr>
              <a:lstStyle/>
              <a:p>
                <a:pPr algn="just">
                  <a:lnSpc>
                    <a:spcPct val="100000"/>
                  </a:lnSpc>
                  <a:spcAft>
                    <a:spcPts val="500"/>
                  </a:spcAft>
                </a:pPr>
                <a:r>
                  <a:rPr lang="en-US" sz="2400" dirty="0"/>
                  <a:t>Solving for </a:t>
                </a:r>
                <a14:m>
                  <m:oMath xmlns:m="http://schemas.openxmlformats.org/officeDocument/2006/math">
                    <m:r>
                      <a:rPr lang="en-US" sz="2400" i="1" dirty="0" smtClean="0">
                        <a:latin typeface="Cambria Math" panose="02040503050406030204" pitchFamily="18" charset="0"/>
                      </a:rPr>
                      <m:t>𝑦</m:t>
                    </m:r>
                  </m:oMath>
                </a14:m>
                <a:r>
                  <a:rPr lang="en-US" sz="2400" dirty="0"/>
                  <a:t>, we can represent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𝐵𝐿</m:t>
                        </m:r>
                      </m:e>
                      <m:sub>
                        <m:r>
                          <a:rPr lang="en-US" sz="2400" b="0" i="1" smtClean="0">
                            <a:latin typeface="Cambria Math" panose="02040503050406030204" pitchFamily="18" charset="0"/>
                          </a:rPr>
                          <m:t>𝐶</m:t>
                        </m:r>
                      </m:sub>
                    </m:sSub>
                  </m:oMath>
                </a14:m>
                <a:r>
                  <a:rPr lang="en-US" sz="2400" dirty="0"/>
                  <a:t> as</a:t>
                </a:r>
              </a:p>
              <a:p>
                <a:pPr lvl="1" algn="just">
                  <a:lnSpc>
                    <a:spcPct val="100000"/>
                  </a:lnSpc>
                  <a:spcAft>
                    <a:spcPts val="500"/>
                  </a:spcAft>
                </a:pPr>
                <a:r>
                  <a:rPr lang="en-US" sz="2200" dirty="0"/>
                  <a:t>For </a:t>
                </a:r>
                <a14:m>
                  <m:oMath xmlns:m="http://schemas.openxmlformats.org/officeDocument/2006/math">
                    <m:r>
                      <a:rPr lang="en-US" sz="2200" i="1">
                        <a:latin typeface="Cambria Math" panose="02040503050406030204" pitchFamily="18" charset="0"/>
                      </a:rPr>
                      <m:t>𝑥</m:t>
                    </m:r>
                    <m:r>
                      <a:rPr lang="en-US" sz="2200" i="1">
                        <a:latin typeface="Cambria Math" panose="02040503050406030204" pitchFamily="18" charset="0"/>
                      </a:rPr>
                      <m:t>&lt;</m:t>
                    </m:r>
                    <m:acc>
                      <m:accPr>
                        <m:chr m:val="̅"/>
                        <m:ctrlPr>
                          <a:rPr lang="en-US" sz="2200" i="1">
                            <a:latin typeface="Cambria Math" panose="02040503050406030204" pitchFamily="18" charset="0"/>
                          </a:rPr>
                        </m:ctrlPr>
                      </m:accPr>
                      <m:e>
                        <m:r>
                          <a:rPr lang="en-US" sz="2200" i="1">
                            <a:latin typeface="Cambria Math" panose="02040503050406030204" pitchFamily="18" charset="0"/>
                          </a:rPr>
                          <m:t>𝑥</m:t>
                        </m:r>
                      </m:e>
                    </m:acc>
                  </m:oMath>
                </a14:m>
                <a:r>
                  <a:rPr lang="en-US" sz="2200" dirty="0"/>
                  <a:t>, </a:t>
                </a:r>
                <a14:m>
                  <m:oMath xmlns:m="http://schemas.openxmlformats.org/officeDocument/2006/math">
                    <m:r>
                      <a:rPr lang="en-US" sz="2200" i="1" dirty="0">
                        <a:latin typeface="Cambria Math" panose="02040503050406030204" pitchFamily="18" charset="0"/>
                      </a:rPr>
                      <m:t>𝑦</m:t>
                    </m:r>
                    <m:r>
                      <a:rPr lang="en-US" sz="2200" i="1" dirty="0">
                        <a:latin typeface="Cambria Math" panose="02040503050406030204" pitchFamily="18" charset="0"/>
                      </a:rPr>
                      <m:t>=</m:t>
                    </m:r>
                    <m:f>
                      <m:fPr>
                        <m:ctrlPr>
                          <a:rPr lang="en-US" sz="2200" i="1" dirty="0">
                            <a:latin typeface="Cambria Math" panose="02040503050406030204" pitchFamily="18" charset="0"/>
                          </a:rPr>
                        </m:ctrlPr>
                      </m:fPr>
                      <m:num>
                        <m:r>
                          <a:rPr lang="en-US" sz="2200" i="1" dirty="0">
                            <a:latin typeface="Cambria Math" panose="02040503050406030204" pitchFamily="18" charset="0"/>
                          </a:rPr>
                          <m:t>𝐼</m:t>
                        </m:r>
                      </m:num>
                      <m:den>
                        <m:sSub>
                          <m:sSubPr>
                            <m:ctrlPr>
                              <a:rPr lang="en-US" sz="2200" i="1" dirty="0">
                                <a:latin typeface="Cambria Math" panose="02040503050406030204" pitchFamily="18" charset="0"/>
                              </a:rPr>
                            </m:ctrlPr>
                          </m:sSubPr>
                          <m:e>
                            <m:r>
                              <a:rPr lang="en-US" sz="2200" i="1" dirty="0">
                                <a:latin typeface="Cambria Math" panose="02040503050406030204" pitchFamily="18" charset="0"/>
                              </a:rPr>
                              <m:t>𝑝</m:t>
                            </m:r>
                          </m:e>
                          <m:sub>
                            <m:r>
                              <a:rPr lang="en-US" sz="2200" i="1" dirty="0">
                                <a:latin typeface="Cambria Math" panose="02040503050406030204" pitchFamily="18" charset="0"/>
                              </a:rPr>
                              <m:t>𝑦</m:t>
                            </m:r>
                          </m:sub>
                        </m:sSub>
                      </m:den>
                    </m:f>
                  </m:oMath>
                </a14:m>
                <a:endParaRPr lang="en-US" sz="2200" dirty="0"/>
              </a:p>
              <a:p>
                <a:pPr lvl="1" algn="just">
                  <a:lnSpc>
                    <a:spcPct val="100000"/>
                  </a:lnSpc>
                  <a:spcAft>
                    <a:spcPts val="500"/>
                  </a:spcAft>
                </a:pPr>
                <a:r>
                  <a:rPr lang="en-US" sz="2200" dirty="0"/>
                  <a:t>For </a:t>
                </a:r>
                <a14:m>
                  <m:oMath xmlns:m="http://schemas.openxmlformats.org/officeDocument/2006/math">
                    <m:r>
                      <a:rPr lang="en-US" sz="2200" i="1">
                        <a:latin typeface="Cambria Math" panose="02040503050406030204" pitchFamily="18" charset="0"/>
                      </a:rPr>
                      <m:t>𝑥</m:t>
                    </m:r>
                    <m:r>
                      <a:rPr lang="en-US" sz="2200" i="1" smtClean="0">
                        <a:latin typeface="Cambria Math" panose="02040503050406030204" pitchFamily="18" charset="0"/>
                        <a:ea typeface="Cambria Math" panose="02040503050406030204" pitchFamily="18" charset="0"/>
                      </a:rPr>
                      <m:t>≥</m:t>
                    </m:r>
                    <m:acc>
                      <m:accPr>
                        <m:chr m:val="̅"/>
                        <m:ctrlPr>
                          <a:rPr lang="en-US" sz="2200" i="1">
                            <a:latin typeface="Cambria Math" panose="02040503050406030204" pitchFamily="18" charset="0"/>
                          </a:rPr>
                        </m:ctrlPr>
                      </m:accPr>
                      <m:e>
                        <m:r>
                          <a:rPr lang="en-US" sz="2200" i="1">
                            <a:latin typeface="Cambria Math" panose="02040503050406030204" pitchFamily="18" charset="0"/>
                          </a:rPr>
                          <m:t>𝑥</m:t>
                        </m:r>
                      </m:e>
                    </m:acc>
                  </m:oMath>
                </a14:m>
                <a:r>
                  <a:rPr lang="en-US" sz="2200" dirty="0"/>
                  <a:t>, </a:t>
                </a:r>
                <a14:m>
                  <m:oMath xmlns:m="http://schemas.openxmlformats.org/officeDocument/2006/math">
                    <m:r>
                      <a:rPr lang="en-US" sz="2200" i="1">
                        <a:latin typeface="Cambria Math" panose="02040503050406030204" pitchFamily="18" charset="0"/>
                      </a:rPr>
                      <m:t>𝑦</m:t>
                    </m:r>
                    <m:r>
                      <a:rPr lang="en-US" sz="2200" i="1">
                        <a:latin typeface="Cambria Math" panose="02040503050406030204" pitchFamily="18" charset="0"/>
                      </a:rPr>
                      <m:t>=</m:t>
                    </m:r>
                    <m:f>
                      <m:fPr>
                        <m:ctrlPr>
                          <a:rPr lang="en-US" sz="2200" i="1">
                            <a:latin typeface="Cambria Math" panose="02040503050406030204" pitchFamily="18" charset="0"/>
                          </a:rPr>
                        </m:ctrlPr>
                      </m:fPr>
                      <m:num>
                        <m:r>
                          <a:rPr lang="en-US" sz="2200" i="1">
                            <a:latin typeface="Cambria Math" panose="02040503050406030204" pitchFamily="18" charset="0"/>
                          </a:rPr>
                          <m:t>𝐼</m:t>
                        </m:r>
                      </m:num>
                      <m:den>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den>
                    </m:f>
                    <m:r>
                      <a:rPr lang="en-US" sz="2200" i="1">
                        <a:latin typeface="Cambria Math" panose="02040503050406030204" pitchFamily="18" charset="0"/>
                      </a:rPr>
                      <m:t>+</m:t>
                    </m:r>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num>
                      <m:den>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den>
                    </m:f>
                    <m:r>
                      <a:rPr lang="en-US" sz="2200" i="1">
                        <a:latin typeface="Cambria Math" panose="02040503050406030204" pitchFamily="18" charset="0"/>
                      </a:rPr>
                      <m:t>(</m:t>
                    </m:r>
                    <m:r>
                      <a:rPr lang="en-US" sz="2200" i="1">
                        <a:latin typeface="Cambria Math" panose="02040503050406030204" pitchFamily="18" charset="0"/>
                      </a:rPr>
                      <m:t>𝑥</m:t>
                    </m:r>
                    <m:r>
                      <a:rPr lang="en-US" sz="2200" i="1">
                        <a:latin typeface="Cambria Math" panose="02040503050406030204" pitchFamily="18" charset="0"/>
                      </a:rPr>
                      <m:t>−</m:t>
                    </m:r>
                    <m:acc>
                      <m:accPr>
                        <m:chr m:val="̅"/>
                        <m:ctrlPr>
                          <a:rPr lang="en-US" sz="2200" i="1">
                            <a:latin typeface="Cambria Math" panose="02040503050406030204" pitchFamily="18" charset="0"/>
                          </a:rPr>
                        </m:ctrlPr>
                      </m:accPr>
                      <m:e>
                        <m:r>
                          <a:rPr lang="en-US" sz="2200" i="1">
                            <a:latin typeface="Cambria Math" panose="02040503050406030204" pitchFamily="18" charset="0"/>
                          </a:rPr>
                          <m:t>𝑥</m:t>
                        </m:r>
                      </m:e>
                    </m:acc>
                    <m:r>
                      <a:rPr lang="en-US" sz="2200" i="1">
                        <a:latin typeface="Cambria Math" panose="02040503050406030204" pitchFamily="18" charset="0"/>
                      </a:rPr>
                      <m:t>)</m:t>
                    </m:r>
                  </m:oMath>
                </a14:m>
                <a:endParaRPr lang="en-US" sz="2200" dirty="0"/>
              </a:p>
              <a:p>
                <a:pPr marL="2354263" lvl="1" indent="0" algn="just">
                  <a:lnSpc>
                    <a:spcPct val="100000"/>
                  </a:lnSpc>
                  <a:spcBef>
                    <a:spcPts val="0"/>
                  </a:spcBef>
                  <a:buNone/>
                </a:pPr>
                <a:r>
                  <a:rPr lang="en-US" sz="2000" dirty="0"/>
                  <a:t>or</a:t>
                </a:r>
              </a:p>
              <a:p>
                <a:pPr marL="692150" lvl="1" indent="0" algn="just">
                  <a:lnSpc>
                    <a:spcPct val="100000"/>
                  </a:lnSpc>
                  <a:spcAft>
                    <a:spcPts val="500"/>
                  </a:spcAft>
                  <a:buNone/>
                </a:pPr>
                <a:endParaRPr lang="en-US" sz="2000" dirty="0"/>
              </a:p>
              <a:p>
                <a:pPr marL="692150" lvl="1" indent="0" algn="just">
                  <a:lnSpc>
                    <a:spcPct val="100000"/>
                  </a:lnSpc>
                  <a:spcAft>
                    <a:spcPts val="500"/>
                  </a:spcAft>
                  <a:buNone/>
                </a:pPr>
                <a:endParaRPr lang="en-US" sz="2000" dirty="0"/>
              </a:p>
              <a:p>
                <a:pPr marL="1035050" lvl="1" indent="-342900" algn="just">
                  <a:lnSpc>
                    <a:spcPct val="100000"/>
                  </a:lnSpc>
                  <a:spcAft>
                    <a:spcPts val="500"/>
                  </a:spcAft>
                </a:pPr>
                <a:endParaRPr lang="en-US" sz="2000" dirty="0"/>
              </a:p>
              <a:p>
                <a:pPr marL="1035050" lvl="1" indent="-342900" algn="just">
                  <a:lnSpc>
                    <a:spcPct val="100000"/>
                  </a:lnSpc>
                  <a:spcAft>
                    <a:spcPts val="500"/>
                  </a:spcAft>
                </a:pPr>
                <a:endParaRPr lang="en-US" sz="2000" dirty="0"/>
              </a:p>
              <a:p>
                <a:pPr marL="692150" lvl="1" indent="0" algn="just">
                  <a:lnSpc>
                    <a:spcPct val="100000"/>
                  </a:lnSpc>
                  <a:spcAft>
                    <a:spcPts val="500"/>
                  </a:spcAft>
                  <a:buNone/>
                </a:pPr>
                <a:endParaRPr lang="en-US" sz="1800" dirty="0"/>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470615" y="1535111"/>
                <a:ext cx="7886700" cy="4530727"/>
              </a:xfrm>
              <a:blipFill>
                <a:blip r:embed="rId2"/>
                <a:stretch>
                  <a:fillRect l="-1005" t="-1077"/>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549442" y="6404525"/>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73</a:t>
            </a:fld>
            <a:endParaRPr lang="en-US" dirty="0"/>
          </a:p>
        </p:txBody>
      </p: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14FDBFB2-4152-9748-A5D8-9A2BC020AE99}"/>
                  </a:ext>
                </a:extLst>
              </p:cNvPr>
              <p:cNvSpPr/>
              <p:nvPr/>
            </p:nvSpPr>
            <p:spPr>
              <a:xfrm>
                <a:off x="1890562" y="3927607"/>
                <a:ext cx="2567061" cy="72026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𝐼</m:t>
                              </m:r>
                            </m:num>
                            <m:den>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𝑦</m:t>
                                  </m:r>
                                </m:sub>
                              </m:sSub>
                            </m:den>
                          </m:f>
                          <m:r>
                            <a:rPr lang="en-US" b="0" i="1" smtClean="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𝑥</m:t>
                                  </m:r>
                                </m:sub>
                              </m:sSub>
                            </m:num>
                            <m:den>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𝑦</m:t>
                                  </m:r>
                                </m:sub>
                              </m:sSub>
                            </m:den>
                          </m:f>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e>
                      </m:d>
                      <m:r>
                        <a:rPr lang="en-US" b="0" i="1" smtClean="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𝑥</m:t>
                              </m:r>
                            </m:sub>
                          </m:sSub>
                        </m:num>
                        <m:den>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𝑦</m:t>
                              </m:r>
                            </m:sub>
                          </m:sSub>
                        </m:den>
                      </m:f>
                      <m:r>
                        <a:rPr lang="en-US" b="0" i="1" smtClean="0">
                          <a:latin typeface="Cambria Math" panose="02040503050406030204" pitchFamily="18" charset="0"/>
                        </a:rPr>
                        <m:t>𝑥</m:t>
                      </m:r>
                    </m:oMath>
                  </m:oMathPara>
                </a14:m>
                <a:endParaRPr lang="en-US" dirty="0"/>
              </a:p>
            </p:txBody>
          </p:sp>
        </mc:Choice>
        <mc:Fallback xmlns="">
          <p:sp>
            <p:nvSpPr>
              <p:cNvPr id="15" name="Rectangle 14">
                <a:extLst>
                  <a:ext uri="{FF2B5EF4-FFF2-40B4-BE49-F238E27FC236}">
                    <a16:creationId xmlns:a16="http://schemas.microsoft.com/office/drawing/2014/main" id="{14FDBFB2-4152-9748-A5D8-9A2BC020AE99}"/>
                  </a:ext>
                </a:extLst>
              </p:cNvPr>
              <p:cNvSpPr>
                <a:spLocks noRot="1" noChangeAspect="1" noMove="1" noResize="1" noEditPoints="1" noAdjustHandles="1" noChangeArrowheads="1" noChangeShapeType="1" noTextEdit="1"/>
              </p:cNvSpPr>
              <p:nvPr/>
            </p:nvSpPr>
            <p:spPr>
              <a:xfrm>
                <a:off x="1890562" y="3927607"/>
                <a:ext cx="2567061" cy="720262"/>
              </a:xfrm>
              <a:prstGeom prst="rect">
                <a:avLst/>
              </a:prstGeom>
              <a:blipFill>
                <a:blip r:embed="rId3"/>
                <a:stretch>
                  <a:fillRect b="-17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2922FA89-3208-0449-8DD2-352E4BF7BABC}"/>
                  </a:ext>
                </a:extLst>
              </p:cNvPr>
              <p:cNvSpPr/>
              <p:nvPr/>
            </p:nvSpPr>
            <p:spPr>
              <a:xfrm>
                <a:off x="1303555" y="5109343"/>
                <a:ext cx="3951655" cy="1185196"/>
              </a:xfrm>
              <a:prstGeom prst="rect">
                <a:avLst/>
              </a:prstGeom>
            </p:spPr>
            <p:txBody>
              <a:bodyPr wrap="square">
                <a:spAutoFit/>
              </a:bodyPr>
              <a:lstStyle/>
              <a:p>
                <a:pPr marL="12700" lvl="2">
                  <a:lnSpc>
                    <a:spcPct val="90000"/>
                  </a:lnSpc>
                  <a:spcAft>
                    <a:spcPts val="500"/>
                  </a:spcAft>
                  <a:buNone/>
                </a:pPr>
                <a:r>
                  <a:rPr lang="en-US" sz="2200" dirty="0"/>
                  <a:t>Setting </a:t>
                </a:r>
                <a14:m>
                  <m:oMath xmlns:m="http://schemas.openxmlformats.org/officeDocument/2006/math">
                    <m:r>
                      <a:rPr lang="en-US" sz="2200" i="1" dirty="0" smtClean="0">
                        <a:latin typeface="Cambria Math" panose="02040503050406030204" pitchFamily="18" charset="0"/>
                      </a:rPr>
                      <m:t>𝑦</m:t>
                    </m:r>
                    <m:r>
                      <a:rPr lang="en-US" sz="2200" i="1" dirty="0" smtClean="0">
                        <a:latin typeface="Cambria Math" panose="02040503050406030204" pitchFamily="18" charset="0"/>
                      </a:rPr>
                      <m:t>=0</m:t>
                    </m:r>
                  </m:oMath>
                </a14:m>
                <a:r>
                  <a:rPr lang="en-US" sz="2200" dirty="0"/>
                  <a:t>, and solving for </a:t>
                </a:r>
                <a14:m>
                  <m:oMath xmlns:m="http://schemas.openxmlformats.org/officeDocument/2006/math">
                    <m:r>
                      <a:rPr lang="en-US" sz="2200" i="1" dirty="0" smtClean="0">
                        <a:latin typeface="Cambria Math" panose="02040503050406030204" pitchFamily="18" charset="0"/>
                      </a:rPr>
                      <m:t>𝑥</m:t>
                    </m:r>
                  </m:oMath>
                </a14:m>
                <a:r>
                  <a:rPr lang="en-US" sz="2200" dirty="0"/>
                  <a:t>, we find the horizontal intercept at </a:t>
                </a:r>
                <a14:m>
                  <m:oMath xmlns:m="http://schemas.openxmlformats.org/officeDocument/2006/math">
                    <m:r>
                      <a:rPr lang="en-US" sz="2200" b="0" i="1" smtClean="0">
                        <a:latin typeface="Cambria Math" panose="02040503050406030204" pitchFamily="18" charset="0"/>
                      </a:rPr>
                      <m:t>𝑥</m:t>
                    </m:r>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𝐼</m:t>
                        </m:r>
                      </m:num>
                      <m:den>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den>
                    </m:f>
                    <m:r>
                      <a:rPr lang="en-US" sz="2200" b="0" i="1" smtClean="0">
                        <a:latin typeface="Cambria Math" panose="02040503050406030204" pitchFamily="18" charset="0"/>
                      </a:rPr>
                      <m:t>+</m:t>
                    </m:r>
                    <m:acc>
                      <m:accPr>
                        <m:chr m:val="̅"/>
                        <m:ctrlPr>
                          <a:rPr lang="en-US" sz="2200" b="0" i="1" smtClean="0">
                            <a:latin typeface="Cambria Math" panose="02040503050406030204" pitchFamily="18" charset="0"/>
                          </a:rPr>
                        </m:ctrlPr>
                      </m:accPr>
                      <m:e>
                        <m:r>
                          <a:rPr lang="en-US" sz="2200" b="0" i="1" smtClean="0">
                            <a:latin typeface="Cambria Math" panose="02040503050406030204" pitchFamily="18" charset="0"/>
                          </a:rPr>
                          <m:t>𝑥</m:t>
                        </m:r>
                      </m:e>
                    </m:acc>
                  </m:oMath>
                </a14:m>
                <a:r>
                  <a:rPr lang="en-US" sz="2200" dirty="0"/>
                  <a:t>.</a:t>
                </a:r>
              </a:p>
            </p:txBody>
          </p:sp>
        </mc:Choice>
        <mc:Fallback xmlns="">
          <p:sp>
            <p:nvSpPr>
              <p:cNvPr id="18" name="Rectangle 17">
                <a:extLst>
                  <a:ext uri="{FF2B5EF4-FFF2-40B4-BE49-F238E27FC236}">
                    <a16:creationId xmlns:a16="http://schemas.microsoft.com/office/drawing/2014/main" id="{2922FA89-3208-0449-8DD2-352E4BF7BABC}"/>
                  </a:ext>
                </a:extLst>
              </p:cNvPr>
              <p:cNvSpPr>
                <a:spLocks noRot="1" noChangeAspect="1" noMove="1" noResize="1" noEditPoints="1" noAdjustHandles="1" noChangeArrowheads="1" noChangeShapeType="1" noTextEdit="1"/>
              </p:cNvSpPr>
              <p:nvPr/>
            </p:nvSpPr>
            <p:spPr>
              <a:xfrm>
                <a:off x="1303555" y="5109343"/>
                <a:ext cx="3951655" cy="1185196"/>
              </a:xfrm>
              <a:prstGeom prst="rect">
                <a:avLst/>
              </a:prstGeom>
              <a:blipFill>
                <a:blip r:embed="rId4"/>
                <a:stretch>
                  <a:fillRect l="-1603" t="-5263"/>
                </a:stretch>
              </a:blipFill>
            </p:spPr>
            <p:txBody>
              <a:bodyPr/>
              <a:lstStyle/>
              <a:p>
                <a:r>
                  <a:rPr lang="en-US">
                    <a:noFill/>
                  </a:rPr>
                  <a:t> </a:t>
                </a:r>
              </a:p>
            </p:txBody>
          </p:sp>
        </mc:Fallback>
      </mc:AlternateContent>
      <p:sp>
        <p:nvSpPr>
          <p:cNvPr id="19" name="Left Brace 18">
            <a:extLst>
              <a:ext uri="{FF2B5EF4-FFF2-40B4-BE49-F238E27FC236}">
                <a16:creationId xmlns:a16="http://schemas.microsoft.com/office/drawing/2014/main" id="{17406C11-427E-E249-A4C5-16335CEF4921}"/>
              </a:ext>
            </a:extLst>
          </p:cNvPr>
          <p:cNvSpPr/>
          <p:nvPr/>
        </p:nvSpPr>
        <p:spPr>
          <a:xfrm rot="16200000">
            <a:off x="2951235" y="4152142"/>
            <a:ext cx="201080" cy="1107085"/>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Left Brace 19">
            <a:extLst>
              <a:ext uri="{FF2B5EF4-FFF2-40B4-BE49-F238E27FC236}">
                <a16:creationId xmlns:a16="http://schemas.microsoft.com/office/drawing/2014/main" id="{59D2DF6F-9E15-9B4B-AFB4-46B31EA9F500}"/>
              </a:ext>
            </a:extLst>
          </p:cNvPr>
          <p:cNvSpPr/>
          <p:nvPr/>
        </p:nvSpPr>
        <p:spPr>
          <a:xfrm rot="16200000">
            <a:off x="3923306" y="4519308"/>
            <a:ext cx="157331" cy="369659"/>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a:extLst>
              <a:ext uri="{FF2B5EF4-FFF2-40B4-BE49-F238E27FC236}">
                <a16:creationId xmlns:a16="http://schemas.microsoft.com/office/drawing/2014/main" id="{9E143240-CE49-AD4E-B17F-0D5C491CC8FE}"/>
              </a:ext>
            </a:extLst>
          </p:cNvPr>
          <p:cNvSpPr txBox="1"/>
          <p:nvPr/>
        </p:nvSpPr>
        <p:spPr>
          <a:xfrm>
            <a:off x="2451328" y="4782803"/>
            <a:ext cx="1253292" cy="276999"/>
          </a:xfrm>
          <a:prstGeom prst="rect">
            <a:avLst/>
          </a:prstGeom>
          <a:noFill/>
        </p:spPr>
        <p:txBody>
          <a:bodyPr wrap="none" rtlCol="0">
            <a:spAutoFit/>
          </a:bodyPr>
          <a:lstStyle/>
          <a:p>
            <a:r>
              <a:rPr lang="en-US" sz="1200" dirty="0"/>
              <a:t>Vertical intercept</a:t>
            </a:r>
          </a:p>
        </p:txBody>
      </p:sp>
      <p:sp>
        <p:nvSpPr>
          <p:cNvPr id="22" name="TextBox 21">
            <a:extLst>
              <a:ext uri="{FF2B5EF4-FFF2-40B4-BE49-F238E27FC236}">
                <a16:creationId xmlns:a16="http://schemas.microsoft.com/office/drawing/2014/main" id="{8EB4BC35-6D91-E540-AA07-C9E93FC029C2}"/>
              </a:ext>
            </a:extLst>
          </p:cNvPr>
          <p:cNvSpPr txBox="1"/>
          <p:nvPr/>
        </p:nvSpPr>
        <p:spPr>
          <a:xfrm>
            <a:off x="3758318" y="4800483"/>
            <a:ext cx="529312" cy="276999"/>
          </a:xfrm>
          <a:prstGeom prst="rect">
            <a:avLst/>
          </a:prstGeom>
          <a:noFill/>
        </p:spPr>
        <p:txBody>
          <a:bodyPr wrap="none" rtlCol="0">
            <a:spAutoFit/>
          </a:bodyPr>
          <a:lstStyle/>
          <a:p>
            <a:r>
              <a:rPr lang="en-US" sz="1200" dirty="0"/>
              <a:t>Slope</a:t>
            </a:r>
          </a:p>
        </p:txBody>
      </p:sp>
      <p:grpSp>
        <p:nvGrpSpPr>
          <p:cNvPr id="14" name="Group 13">
            <a:extLst>
              <a:ext uri="{FF2B5EF4-FFF2-40B4-BE49-F238E27FC236}">
                <a16:creationId xmlns:a16="http://schemas.microsoft.com/office/drawing/2014/main" id="{DD24C54D-5E6A-9B48-A999-C2877A31F2DC}"/>
              </a:ext>
            </a:extLst>
          </p:cNvPr>
          <p:cNvGrpSpPr/>
          <p:nvPr/>
        </p:nvGrpSpPr>
        <p:grpSpPr>
          <a:xfrm>
            <a:off x="5302114" y="2707069"/>
            <a:ext cx="2759910" cy="2994872"/>
            <a:chOff x="2999922" y="2676911"/>
            <a:chExt cx="2759910" cy="2994872"/>
          </a:xfrm>
        </p:grpSpPr>
        <p:pic>
          <p:nvPicPr>
            <p:cNvPr id="16" name="Picture 15">
              <a:extLst>
                <a:ext uri="{FF2B5EF4-FFF2-40B4-BE49-F238E27FC236}">
                  <a16:creationId xmlns:a16="http://schemas.microsoft.com/office/drawing/2014/main" id="{85FB6068-A193-6C47-9096-DDC4C879F77B}"/>
                </a:ext>
              </a:extLst>
            </p:cNvPr>
            <p:cNvPicPr>
              <a:picLocks noChangeAspect="1"/>
            </p:cNvPicPr>
            <p:nvPr/>
          </p:nvPicPr>
          <p:blipFill>
            <a:blip r:embed="rId5"/>
            <a:stretch>
              <a:fillRect/>
            </a:stretch>
          </p:blipFill>
          <p:spPr>
            <a:xfrm>
              <a:off x="2999922" y="2676911"/>
              <a:ext cx="2759910" cy="2889029"/>
            </a:xfrm>
            <a:prstGeom prst="rect">
              <a:avLst/>
            </a:prstGeom>
          </p:spPr>
        </p:pic>
        <p:sp>
          <p:nvSpPr>
            <p:cNvPr id="17" name="TextBox 16">
              <a:extLst>
                <a:ext uri="{FF2B5EF4-FFF2-40B4-BE49-F238E27FC236}">
                  <a16:creationId xmlns:a16="http://schemas.microsoft.com/office/drawing/2014/main" id="{017D8392-E00C-7D4A-99EB-6BC842B6F652}"/>
                </a:ext>
              </a:extLst>
            </p:cNvPr>
            <p:cNvSpPr txBox="1"/>
            <p:nvPr/>
          </p:nvSpPr>
          <p:spPr>
            <a:xfrm>
              <a:off x="3554037" y="5394784"/>
              <a:ext cx="801373" cy="276999"/>
            </a:xfrm>
            <a:prstGeom prst="rect">
              <a:avLst/>
            </a:prstGeom>
            <a:noFill/>
          </p:spPr>
          <p:txBody>
            <a:bodyPr wrap="none" rtlCol="0">
              <a:spAutoFit/>
            </a:bodyPr>
            <a:lstStyle/>
            <a:p>
              <a:r>
                <a:rPr lang="en-US" sz="1200" dirty="0"/>
                <a:t>Figure 3.8</a:t>
              </a:r>
            </a:p>
          </p:txBody>
        </p:sp>
      </p:grpSp>
    </p:spTree>
    <p:extLst>
      <p:ext uri="{BB962C8B-B14F-4D97-AF65-F5344CB8AC3E}">
        <p14:creationId xmlns:p14="http://schemas.microsoft.com/office/powerpoint/2010/main" val="41805623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Introducing Coupons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667250"/>
              </a:xfrm>
            </p:spPr>
            <p:txBody>
              <a:bodyPr>
                <a:normAutofit/>
              </a:bodyPr>
              <a:lstStyle/>
              <a:p>
                <a:pPr algn="just">
                  <a:lnSpc>
                    <a:spcPct val="100000"/>
                  </a:lnSpc>
                  <a:spcAft>
                    <a:spcPts val="500"/>
                  </a:spcAft>
                </a:pPr>
                <a:r>
                  <a:rPr lang="en-US" sz="2400" dirty="0">
                    <a:solidFill>
                      <a:srgbClr val="0070C0"/>
                    </a:solidFill>
                  </a:rPr>
                  <a:t>Example 3.6:</a:t>
                </a:r>
                <a:r>
                  <a:rPr lang="en-US" sz="2400" dirty="0"/>
                  <a:t> </a:t>
                </a:r>
                <a:r>
                  <a:rPr lang="en-US" sz="2400" i="1" dirty="0"/>
                  <a:t>Coupons</a:t>
                </a:r>
                <a:r>
                  <a:rPr lang="en-US" sz="2400" dirty="0"/>
                  <a:t>. </a:t>
                </a:r>
              </a:p>
              <a:p>
                <a:pPr lvl="1">
                  <a:spcAft>
                    <a:spcPts val="500"/>
                  </a:spcAft>
                </a:pPr>
                <a:r>
                  <a:rPr lang="en-US" sz="2200" dirty="0"/>
                  <a:t>John income is </a:t>
                </a:r>
                <a14:m>
                  <m:oMath xmlns:m="http://schemas.openxmlformats.org/officeDocument/2006/math">
                    <m:r>
                      <a:rPr lang="en-US" sz="2200" b="0" i="1" smtClean="0">
                        <a:latin typeface="Cambria Math" panose="02040503050406030204" pitchFamily="18" charset="0"/>
                      </a:rPr>
                      <m:t>𝐼</m:t>
                    </m:r>
                    <m:r>
                      <a:rPr lang="en-US" sz="2200" b="0" i="1" smtClean="0">
                        <a:latin typeface="Cambria Math" panose="02040503050406030204" pitchFamily="18" charset="0"/>
                      </a:rPr>
                      <m:t>=$100</m:t>
                    </m:r>
                  </m:oMath>
                </a14:m>
                <a:r>
                  <a:rPr lang="en-US" sz="2200" dirty="0"/>
                  <a:t>, the price of electricity is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r>
                      <a:rPr lang="en-US" sz="2200" b="0" i="1" smtClean="0">
                        <a:latin typeface="Cambria Math" panose="02040503050406030204" pitchFamily="18" charset="0"/>
                      </a:rPr>
                      <m:t>=$1</m:t>
                    </m:r>
                  </m:oMath>
                </a14:m>
                <a:r>
                  <a:rPr lang="en-US" sz="2200" dirty="0"/>
                  <a:t>, and the price of bikes is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r>
                      <a:rPr lang="en-US" sz="2200" b="0" i="1" smtClean="0">
                        <a:latin typeface="Cambria Math" panose="02040503050406030204" pitchFamily="18" charset="0"/>
                      </a:rPr>
                      <m:t>=$4</m:t>
                    </m:r>
                  </m:oMath>
                </a14:m>
                <a:r>
                  <a:rPr lang="en-US" sz="2200" dirty="0"/>
                  <a:t>.</a:t>
                </a:r>
              </a:p>
              <a:p>
                <a:pPr lvl="1">
                  <a:spcAft>
                    <a:spcPts val="500"/>
                  </a:spcAft>
                </a:pPr>
                <a:r>
                  <a:rPr lang="en-US" sz="2200" dirty="0"/>
                  <a:t>The government agency distributes coupons for the first 200 kWh per month, making them free.</a:t>
                </a:r>
              </a:p>
              <a:p>
                <a:pPr lvl="1">
                  <a:spcAft>
                    <a:spcPts val="500"/>
                  </a:spcAft>
                </a:pPr>
                <a:r>
                  <a:rPr lang="en-US" sz="2200" dirty="0"/>
                  <a:t>Because </a:t>
                </a:r>
                <a14:m>
                  <m:oMath xmlns:m="http://schemas.openxmlformats.org/officeDocument/2006/math">
                    <m:acc>
                      <m:accPr>
                        <m:chr m:val="̅"/>
                        <m:ctrlPr>
                          <a:rPr lang="en-US" sz="2200" i="1" smtClean="0">
                            <a:latin typeface="Cambria Math" panose="02040503050406030204" pitchFamily="18" charset="0"/>
                          </a:rPr>
                        </m:ctrlPr>
                      </m:accPr>
                      <m:e>
                        <m:r>
                          <a:rPr lang="en-US" sz="2200" b="0" i="1" smtClean="0">
                            <a:latin typeface="Cambria Math" panose="02040503050406030204" pitchFamily="18" charset="0"/>
                          </a:rPr>
                          <m:t>𝑥</m:t>
                        </m:r>
                      </m:e>
                    </m:acc>
                    <m:r>
                      <a:rPr lang="en-US" sz="2200" b="0" i="1" smtClean="0">
                        <a:latin typeface="Cambria Math" panose="02040503050406030204" pitchFamily="18" charset="0"/>
                      </a:rPr>
                      <m:t>=200</m:t>
                    </m:r>
                  </m:oMath>
                </a14:m>
                <a:r>
                  <a:rPr lang="en-US" sz="2200" dirty="0"/>
                  <a:t>, John’s budget line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𝐵𝐿</m:t>
                        </m:r>
                      </m:e>
                      <m:sub>
                        <m:r>
                          <a:rPr lang="en-US" sz="2200" b="0" i="1" smtClean="0">
                            <a:latin typeface="Cambria Math" panose="02040503050406030204" pitchFamily="18" charset="0"/>
                          </a:rPr>
                          <m:t>𝐶</m:t>
                        </m:r>
                      </m:sub>
                    </m:sSub>
                  </m:oMath>
                </a14:m>
                <a:r>
                  <a:rPr lang="en-US" sz="2200" dirty="0"/>
                  <a:t> is</a:t>
                </a:r>
              </a:p>
              <a:p>
                <a:pPr marL="922338" lvl="2">
                  <a:spcAft>
                    <a:spcPts val="500"/>
                  </a:spcAft>
                </a:pPr>
                <a:r>
                  <a:rPr lang="en-US" dirty="0"/>
                  <a:t>For </a:t>
                </a:r>
                <a14:m>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&lt;200</m:t>
                    </m:r>
                  </m:oMath>
                </a14:m>
                <a:r>
                  <a:rPr lang="en-US" dirty="0"/>
                  <a:t>, </a:t>
                </a:r>
                <a14:m>
                  <m:oMath xmlns:m="http://schemas.openxmlformats.org/officeDocument/2006/math">
                    <m:r>
                      <a:rPr lang="en-US" b="0" i="1" smtClean="0">
                        <a:latin typeface="Cambria Math" panose="02040503050406030204" pitchFamily="18" charset="0"/>
                      </a:rPr>
                      <m:t>𝑦</m:t>
                    </m:r>
                    <m:r>
                      <a:rPr lang="en-US" b="0" i="0" smtClean="0">
                        <a:latin typeface="Cambria Math" panose="02040503050406030204" pitchFamily="18" charset="0"/>
                      </a:rPr>
                      <m:t>=</m:t>
                    </m:r>
                    <m:f>
                      <m:fPr>
                        <m:ctrlPr>
                          <a:rPr lang="en-US" i="1" smtClean="0">
                            <a:latin typeface="Cambria Math" panose="02040503050406030204" pitchFamily="18" charset="0"/>
                          </a:rPr>
                        </m:ctrlPr>
                      </m:fPr>
                      <m:num>
                        <m:r>
                          <a:rPr lang="en-US" b="0" i="1" smtClean="0">
                            <a:latin typeface="Cambria Math" panose="02040503050406030204" pitchFamily="18" charset="0"/>
                          </a:rPr>
                          <m:t>𝐼</m:t>
                        </m:r>
                      </m:num>
                      <m:den>
                        <m:sSub>
                          <m:sSubPr>
                            <m:ctrlPr>
                              <a:rPr lang="en-US"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𝑦</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100</m:t>
                        </m:r>
                      </m:num>
                      <m:den>
                        <m:r>
                          <a:rPr lang="en-US" b="0" i="1" smtClean="0">
                            <a:latin typeface="Cambria Math" panose="02040503050406030204" pitchFamily="18" charset="0"/>
                          </a:rPr>
                          <m:t>4</m:t>
                        </m:r>
                      </m:den>
                    </m:f>
                    <m:r>
                      <a:rPr lang="en-US" b="0" i="1" smtClean="0">
                        <a:latin typeface="Cambria Math" panose="02040503050406030204" pitchFamily="18" charset="0"/>
                      </a:rPr>
                      <m:t>=25</m:t>
                    </m:r>
                  </m:oMath>
                </a14:m>
                <a:r>
                  <a:rPr lang="en-US" dirty="0"/>
                  <a:t> units.</a:t>
                </a:r>
              </a:p>
              <a:p>
                <a:pPr marL="922338" lvl="2">
                  <a:spcAft>
                    <a:spcPts val="500"/>
                  </a:spcAft>
                </a:pPr>
                <a:r>
                  <a:rPr lang="en-US" dirty="0"/>
                  <a:t>For </a:t>
                </a:r>
                <a14:m>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≥200</m:t>
                    </m:r>
                  </m:oMath>
                </a14:m>
                <a:r>
                  <a:rPr lang="en-US" dirty="0"/>
                  <a:t>, </a:t>
                </a:r>
                <a14:m>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𝐼</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𝑦</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𝑥</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𝑦</m:t>
                                </m:r>
                              </m:sub>
                            </m:sSub>
                          </m:den>
                        </m:f>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e>
                    </m:d>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𝑥</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𝑦</m:t>
                            </m:r>
                          </m:sub>
                        </m:sSub>
                      </m:den>
                    </m:f>
                    <m:r>
                      <a:rPr lang="en-US" b="0" i="1" smtClean="0">
                        <a:latin typeface="Cambria Math" panose="02040503050406030204" pitchFamily="18" charset="0"/>
                      </a:rPr>
                      <m:t>𝑥</m:t>
                    </m:r>
                    <m:r>
                      <a:rPr lang="en-US" i="1">
                        <a:latin typeface="Cambria Math" panose="02040503050406030204" pitchFamily="18" charset="0"/>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100</m:t>
                            </m:r>
                          </m:num>
                          <m:den>
                            <m:r>
                              <a:rPr lang="en-US" i="1">
                                <a:latin typeface="Cambria Math" panose="02040503050406030204" pitchFamily="18" charset="0"/>
                              </a:rPr>
                              <m:t>4</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4</m:t>
                            </m:r>
                          </m:den>
                        </m:f>
                        <m:r>
                          <a:rPr lang="en-US" i="1">
                            <a:latin typeface="Cambria Math" panose="02040503050406030204" pitchFamily="18" charset="0"/>
                          </a:rPr>
                          <m:t>200</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4</m:t>
                        </m:r>
                      </m:den>
                    </m:f>
                    <m:r>
                      <a:rPr lang="en-US" i="1">
                        <a:latin typeface="Cambria Math" panose="02040503050406030204" pitchFamily="18" charset="0"/>
                      </a:rPr>
                      <m:t>𝑥</m:t>
                    </m:r>
                    <m:r>
                      <a:rPr lang="en-US" i="1">
                        <a:latin typeface="Cambria Math" panose="02040503050406030204" pitchFamily="18" charset="0"/>
                      </a:rPr>
                      <m:t>=75−</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4</m:t>
                        </m:r>
                      </m:den>
                    </m:f>
                    <m:r>
                      <a:rPr lang="en-US" i="1">
                        <a:latin typeface="Cambria Math" panose="02040503050406030204" pitchFamily="18" charset="0"/>
                      </a:rPr>
                      <m:t>𝑥</m:t>
                    </m:r>
                  </m:oMath>
                </a14:m>
                <a:r>
                  <a:rPr lang="en-US" dirty="0"/>
                  <a:t>.</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667250"/>
              </a:xfrm>
              <a:blipFill>
                <a:blip r:embed="rId2"/>
                <a:stretch>
                  <a:fillRect l="-965" t="-1362"/>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561044" y="6473640"/>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74</a:t>
            </a:fld>
            <a:endParaRPr lang="en-US" dirty="0"/>
          </a:p>
        </p:txBody>
      </p:sp>
    </p:spTree>
    <p:extLst>
      <p:ext uri="{BB962C8B-B14F-4D97-AF65-F5344CB8AC3E}">
        <p14:creationId xmlns:p14="http://schemas.microsoft.com/office/powerpoint/2010/main" val="14829919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Introducing Coupons</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667250"/>
              </a:xfrm>
            </p:spPr>
            <p:txBody>
              <a:bodyPr>
                <a:normAutofit/>
              </a:bodyPr>
              <a:lstStyle/>
              <a:p>
                <a:pPr algn="just">
                  <a:lnSpc>
                    <a:spcPct val="100000"/>
                  </a:lnSpc>
                  <a:spcAft>
                    <a:spcPts val="500"/>
                  </a:spcAft>
                </a:pPr>
                <a:r>
                  <a:rPr lang="en-US" sz="2400" i="1" dirty="0">
                    <a:solidFill>
                      <a:srgbClr val="0070C0"/>
                    </a:solidFill>
                  </a:rPr>
                  <a:t>Example 3.6 </a:t>
                </a:r>
                <a:r>
                  <a:rPr lang="en-US" sz="2400" dirty="0"/>
                  <a:t>(continued): </a:t>
                </a:r>
              </a:p>
              <a:p>
                <a:pPr lvl="1" algn="just">
                  <a:lnSpc>
                    <a:spcPct val="100000"/>
                  </a:lnSpc>
                  <a:spcAft>
                    <a:spcPts val="500"/>
                  </a:spcAft>
                </a:pPr>
                <a:r>
                  <a:rPr lang="en-US" sz="2200" dirty="0"/>
                  <a:t>Graphically, the dashed segment of the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𝐵𝐿</m:t>
                        </m:r>
                      </m:e>
                      <m:sub>
                        <m:r>
                          <a:rPr lang="en-US" sz="2200" i="1">
                            <a:latin typeface="Cambria Math" panose="02040503050406030204" pitchFamily="18" charset="0"/>
                          </a:rPr>
                          <m:t>𝐶</m:t>
                        </m:r>
                      </m:sub>
                    </m:sSub>
                  </m:oMath>
                </a14:m>
                <a:r>
                  <a:rPr lang="en-US" sz="2200" dirty="0"/>
                  <a:t> </a:t>
                </a:r>
              </a:p>
              <a:p>
                <a:pPr lvl="2" algn="just">
                  <a:spcBef>
                    <a:spcPts val="0"/>
                  </a:spcBef>
                  <a:spcAft>
                    <a:spcPts val="500"/>
                  </a:spcAft>
                </a:pPr>
                <a:r>
                  <a:rPr lang="en-US" dirty="0"/>
                  <a:t>originates at </a:t>
                </a:r>
                <a14:m>
                  <m:oMath xmlns:m="http://schemas.openxmlformats.org/officeDocument/2006/math">
                    <m:r>
                      <a:rPr lang="en-US" i="1" dirty="0" smtClean="0">
                        <a:latin typeface="Cambria Math" panose="02040503050406030204" pitchFamily="18" charset="0"/>
                      </a:rPr>
                      <m:t>𝑦</m:t>
                    </m:r>
                    <m:r>
                      <a:rPr lang="en-US" i="1" dirty="0" smtClean="0">
                        <a:latin typeface="Cambria Math" panose="02040503050406030204" pitchFamily="18" charset="0"/>
                      </a:rPr>
                      <m:t>=75</m:t>
                    </m:r>
                  </m:oMath>
                </a14:m>
                <a:r>
                  <a:rPr lang="en-US" dirty="0"/>
                  <a:t>, </a:t>
                </a:r>
              </a:p>
              <a:p>
                <a:pPr lvl="2" algn="just">
                  <a:spcBef>
                    <a:spcPts val="0"/>
                  </a:spcBef>
                  <a:spcAft>
                    <a:spcPts val="500"/>
                  </a:spcAft>
                </a:pPr>
                <a:r>
                  <a:rPr lang="en-US" dirty="0"/>
                  <a:t>decreases at a rate of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4</m:t>
                        </m:r>
                      </m:den>
                    </m:f>
                  </m:oMath>
                </a14:m>
                <a:r>
                  <a:rPr lang="en-US" dirty="0"/>
                  <a:t>, </a:t>
                </a:r>
              </a:p>
              <a:p>
                <a:pPr lvl="2" algn="just">
                  <a:spcBef>
                    <a:spcPts val="0"/>
                  </a:spcBef>
                  <a:spcAft>
                    <a:spcPts val="500"/>
                  </a:spcAft>
                </a:pPr>
                <a:r>
                  <a:rPr lang="en-US" dirty="0"/>
                  <a:t>and hits the horizontal axis at </a:t>
                </a:r>
              </a:p>
              <a:p>
                <a:pPr marL="914400" lvl="2" indent="0" algn="just">
                  <a:lnSpc>
                    <a:spcPct val="100000"/>
                  </a:lnSpc>
                  <a:spcAft>
                    <a:spcPts val="500"/>
                  </a:spcAft>
                  <a:buNone/>
                </a:pPr>
                <a14:m>
                  <m:oMath xmlns:m="http://schemas.openxmlformats.org/officeDocument/2006/math">
                    <m:r>
                      <a:rPr lang="en-US" sz="1800" b="0" i="1" smtClean="0">
                        <a:latin typeface="Cambria Math" panose="02040503050406030204" pitchFamily="18" charset="0"/>
                      </a:rPr>
                      <m:t>𝑥</m:t>
                    </m:r>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𝐼</m:t>
                        </m:r>
                      </m:num>
                      <m:den>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𝑝</m:t>
                            </m:r>
                          </m:e>
                          <m:sub>
                            <m:r>
                              <a:rPr lang="en-US" sz="1800" b="0" i="1" smtClean="0">
                                <a:latin typeface="Cambria Math" panose="02040503050406030204" pitchFamily="18" charset="0"/>
                              </a:rPr>
                              <m:t>𝑥</m:t>
                            </m:r>
                          </m:sub>
                        </m:sSub>
                      </m:den>
                    </m:f>
                    <m:r>
                      <a:rPr lang="en-US" sz="1800" b="0" i="1" smtClean="0">
                        <a:latin typeface="Cambria Math" panose="02040503050406030204" pitchFamily="18" charset="0"/>
                      </a:rPr>
                      <m:t>+</m:t>
                    </m:r>
                    <m:acc>
                      <m:accPr>
                        <m:chr m:val="̅"/>
                        <m:ctrlPr>
                          <a:rPr lang="en-US" sz="1800" b="0" i="1" smtClean="0">
                            <a:latin typeface="Cambria Math" panose="02040503050406030204" pitchFamily="18" charset="0"/>
                          </a:rPr>
                        </m:ctrlPr>
                      </m:accPr>
                      <m:e>
                        <m:r>
                          <a:rPr lang="en-US" sz="1800" b="0" i="1" smtClean="0">
                            <a:latin typeface="Cambria Math" panose="02040503050406030204" pitchFamily="18" charset="0"/>
                          </a:rPr>
                          <m:t>𝑥</m:t>
                        </m:r>
                      </m:e>
                    </m:acc>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100</m:t>
                        </m:r>
                      </m:num>
                      <m:den>
                        <m:r>
                          <a:rPr lang="en-US" sz="1800" b="0" i="1" smtClean="0">
                            <a:latin typeface="Cambria Math" panose="02040503050406030204" pitchFamily="18" charset="0"/>
                          </a:rPr>
                          <m:t>1</m:t>
                        </m:r>
                      </m:den>
                    </m:f>
                    <m:r>
                      <a:rPr lang="en-US" sz="1800" b="0" i="1" smtClean="0">
                        <a:latin typeface="Cambria Math" panose="02040503050406030204" pitchFamily="18" charset="0"/>
                      </a:rPr>
                      <m:t>+200=300</m:t>
                    </m:r>
                  </m:oMath>
                </a14:m>
                <a:r>
                  <a:rPr lang="en-US" sz="1800" dirty="0"/>
                  <a:t> units.</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667250"/>
              </a:xfrm>
              <a:blipFill>
                <a:blip r:embed="rId2"/>
                <a:stretch>
                  <a:fillRect l="-965" t="-1362"/>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75</a:t>
            </a:fld>
            <a:endParaRPr lang="en-US" dirty="0"/>
          </a:p>
        </p:txBody>
      </p:sp>
      <p:grpSp>
        <p:nvGrpSpPr>
          <p:cNvPr id="6" name="Group 5">
            <a:extLst>
              <a:ext uri="{FF2B5EF4-FFF2-40B4-BE49-F238E27FC236}">
                <a16:creationId xmlns:a16="http://schemas.microsoft.com/office/drawing/2014/main" id="{28BC26EF-1989-2D47-AF3E-726BC48453AC}"/>
              </a:ext>
            </a:extLst>
          </p:cNvPr>
          <p:cNvGrpSpPr/>
          <p:nvPr/>
        </p:nvGrpSpPr>
        <p:grpSpPr>
          <a:xfrm>
            <a:off x="5136051" y="2924784"/>
            <a:ext cx="2759910" cy="2994872"/>
            <a:chOff x="2999922" y="2676911"/>
            <a:chExt cx="2759910" cy="2994872"/>
          </a:xfrm>
        </p:grpSpPr>
        <p:pic>
          <p:nvPicPr>
            <p:cNvPr id="7" name="Picture 6">
              <a:extLst>
                <a:ext uri="{FF2B5EF4-FFF2-40B4-BE49-F238E27FC236}">
                  <a16:creationId xmlns:a16="http://schemas.microsoft.com/office/drawing/2014/main" id="{A5C7BC36-7A09-FC43-B89E-9E96DA25EB63}"/>
                </a:ext>
              </a:extLst>
            </p:cNvPr>
            <p:cNvPicPr>
              <a:picLocks noChangeAspect="1"/>
            </p:cNvPicPr>
            <p:nvPr/>
          </p:nvPicPr>
          <p:blipFill>
            <a:blip r:embed="rId3"/>
            <a:stretch>
              <a:fillRect/>
            </a:stretch>
          </p:blipFill>
          <p:spPr>
            <a:xfrm>
              <a:off x="2999922" y="2676911"/>
              <a:ext cx="2759910" cy="2889029"/>
            </a:xfrm>
            <a:prstGeom prst="rect">
              <a:avLst/>
            </a:prstGeom>
          </p:spPr>
        </p:pic>
        <p:sp>
          <p:nvSpPr>
            <p:cNvPr id="8" name="TextBox 7">
              <a:extLst>
                <a:ext uri="{FF2B5EF4-FFF2-40B4-BE49-F238E27FC236}">
                  <a16:creationId xmlns:a16="http://schemas.microsoft.com/office/drawing/2014/main" id="{F05C4285-2CC1-9D47-8B80-7A3D8E1C65E8}"/>
                </a:ext>
              </a:extLst>
            </p:cNvPr>
            <p:cNvSpPr txBox="1"/>
            <p:nvPr/>
          </p:nvSpPr>
          <p:spPr>
            <a:xfrm>
              <a:off x="3554037" y="5394784"/>
              <a:ext cx="801373" cy="276999"/>
            </a:xfrm>
            <a:prstGeom prst="rect">
              <a:avLst/>
            </a:prstGeom>
            <a:noFill/>
          </p:spPr>
          <p:txBody>
            <a:bodyPr wrap="none" rtlCol="0">
              <a:spAutoFit/>
            </a:bodyPr>
            <a:lstStyle/>
            <a:p>
              <a:r>
                <a:rPr lang="en-US" sz="1200" dirty="0"/>
                <a:t>Figure 3.8</a:t>
              </a:r>
            </a:p>
          </p:txBody>
        </p:sp>
      </p:grpSp>
    </p:spTree>
    <p:extLst>
      <p:ext uri="{BB962C8B-B14F-4D97-AF65-F5344CB8AC3E}">
        <p14:creationId xmlns:p14="http://schemas.microsoft.com/office/powerpoint/2010/main" val="34383828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C2ABA-BF0B-8E41-A314-C2F2C156C52F}"/>
              </a:ext>
            </a:extLst>
          </p:cNvPr>
          <p:cNvSpPr>
            <a:spLocks noGrp="1"/>
          </p:cNvSpPr>
          <p:nvPr>
            <p:ph type="title"/>
          </p:nvPr>
        </p:nvSpPr>
        <p:spPr>
          <a:xfrm>
            <a:off x="0" y="2564988"/>
            <a:ext cx="9144000" cy="1325563"/>
          </a:xfrm>
        </p:spPr>
        <p:txBody>
          <a:bodyPr/>
          <a:lstStyle/>
          <a:p>
            <a:pPr algn="ctr"/>
            <a:r>
              <a:rPr lang="en-US" b="1" dirty="0">
                <a:solidFill>
                  <a:srgbClr val="0070C0"/>
                </a:solidFill>
              </a:rPr>
              <a:t>Appendix A. </a:t>
            </a:r>
            <a:br>
              <a:rPr lang="en-US" b="1" dirty="0">
                <a:solidFill>
                  <a:srgbClr val="0070C0"/>
                </a:solidFill>
              </a:rPr>
            </a:br>
            <a:r>
              <a:rPr lang="en-US" b="1" dirty="0">
                <a:solidFill>
                  <a:srgbClr val="0070C0"/>
                </a:solidFill>
              </a:rPr>
              <a:t>Lagrange Method to Solve UMP</a:t>
            </a:r>
          </a:p>
        </p:txBody>
      </p:sp>
      <p:sp>
        <p:nvSpPr>
          <p:cNvPr id="5" name="Footer Placeholder 4">
            <a:extLst>
              <a:ext uri="{FF2B5EF4-FFF2-40B4-BE49-F238E27FC236}">
                <a16:creationId xmlns:a16="http://schemas.microsoft.com/office/drawing/2014/main" id="{877EDB44-A407-9A4F-BD15-CFF8EA06D6BB}"/>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5B2F38AE-8E9C-4C41-A5E4-4BD25EE92525}"/>
              </a:ext>
            </a:extLst>
          </p:cNvPr>
          <p:cNvSpPr>
            <a:spLocks noGrp="1"/>
          </p:cNvSpPr>
          <p:nvPr>
            <p:ph type="sldNum" sz="quarter" idx="12"/>
          </p:nvPr>
        </p:nvSpPr>
        <p:spPr/>
        <p:txBody>
          <a:bodyPr/>
          <a:lstStyle/>
          <a:p>
            <a:fld id="{2A17F1C3-D8CF-D841-A262-BC1128EB65E3}" type="slidenum">
              <a:rPr lang="en-US" smtClean="0"/>
              <a:t>76</a:t>
            </a:fld>
            <a:endParaRPr lang="en-US"/>
          </a:p>
        </p:txBody>
      </p:sp>
    </p:spTree>
    <p:extLst>
      <p:ext uri="{BB962C8B-B14F-4D97-AF65-F5344CB8AC3E}">
        <p14:creationId xmlns:p14="http://schemas.microsoft.com/office/powerpoint/2010/main" val="25904873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A. Lagrange Method to Solve UMP</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fontScale="92500" lnSpcReduction="20000"/>
              </a:bodyPr>
              <a:lstStyle/>
              <a:p>
                <a:pPr>
                  <a:spcBef>
                    <a:spcPts val="500"/>
                  </a:spcBef>
                  <a:spcAft>
                    <a:spcPts val="500"/>
                  </a:spcAft>
                </a:pPr>
                <a:r>
                  <a:rPr lang="en-US" sz="2400" dirty="0"/>
                  <a:t>We have used the tangency condition </a:t>
                </a:r>
                <a14:m>
                  <m:oMath xmlns:m="http://schemas.openxmlformats.org/officeDocument/2006/math">
                    <m:f>
                      <m:fPr>
                        <m:ctrlPr>
                          <a:rPr lang="en-US" sz="2400" i="1" smtClean="0">
                            <a:latin typeface="Cambria Math" panose="02040503050406030204" pitchFamily="18" charset="0"/>
                          </a:rPr>
                        </m:ctrlPr>
                      </m:fPr>
                      <m:num>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𝑀𝑈</m:t>
                            </m:r>
                          </m:e>
                          <m:sub>
                            <m:r>
                              <a:rPr lang="en-US" sz="2400" b="0" i="1" smtClean="0">
                                <a:latin typeface="Cambria Math" panose="02040503050406030204" pitchFamily="18" charset="0"/>
                              </a:rPr>
                              <m:t>𝑥</m:t>
                            </m:r>
                          </m:sub>
                        </m:sSub>
                      </m:num>
                      <m:den>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𝑀𝑈</m:t>
                            </m:r>
                          </m:e>
                          <m:sub>
                            <m:r>
                              <a:rPr lang="en-US" sz="2400" b="0" i="1" smtClean="0">
                                <a:latin typeface="Cambria Math" panose="02040503050406030204" pitchFamily="18" charset="0"/>
                              </a:rPr>
                              <m:t>𝑦</m:t>
                            </m:r>
                          </m:sub>
                        </m:sSub>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𝑝</m:t>
                            </m:r>
                          </m:e>
                          <m:sub>
                            <m:r>
                              <a:rPr lang="en-US" sz="2400" b="0" i="1" smtClean="0">
                                <a:latin typeface="Cambria Math" panose="02040503050406030204" pitchFamily="18" charset="0"/>
                              </a:rPr>
                              <m:t>𝑥</m:t>
                            </m:r>
                          </m:sub>
                        </m:sSub>
                      </m:num>
                      <m:den>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𝑝</m:t>
                            </m:r>
                          </m:e>
                          <m:sub>
                            <m:r>
                              <a:rPr lang="en-US" sz="2400" b="0" i="1" smtClean="0">
                                <a:latin typeface="Cambria Math" panose="02040503050406030204" pitchFamily="18" charset="0"/>
                              </a:rPr>
                              <m:t>𝑦</m:t>
                            </m:r>
                          </m:sub>
                        </m:sSub>
                      </m:den>
                    </m:f>
                  </m:oMath>
                </a14:m>
                <a:r>
                  <a:rPr lang="en-US" sz="2400" dirty="0"/>
                  <a:t> to find optimal consumption bundles.</a:t>
                </a:r>
              </a:p>
              <a:p>
                <a:pPr>
                  <a:spcBef>
                    <a:spcPts val="500"/>
                  </a:spcBef>
                  <a:spcAft>
                    <a:spcPts val="1100"/>
                  </a:spcAft>
                </a:pPr>
                <a:r>
                  <a:rPr lang="en-US" sz="2400" dirty="0"/>
                  <a:t>Now, we show that this condition must be satisfied at the optimum of the UMP. The UMP can be expressed as</a:t>
                </a:r>
              </a:p>
              <a:p>
                <a:pPr marL="0" indent="0">
                  <a:spcBef>
                    <a:spcPts val="500"/>
                  </a:spcBef>
                  <a:spcAft>
                    <a:spcPts val="500"/>
                  </a:spcAft>
                  <a:buNone/>
                </a:pPr>
                <a14:m>
                  <m:oMathPara xmlns:m="http://schemas.openxmlformats.org/officeDocument/2006/math">
                    <m:oMathParaPr>
                      <m:jc m:val="centerGroup"/>
                    </m:oMathParaPr>
                    <m:oMath xmlns:m="http://schemas.openxmlformats.org/officeDocument/2006/math">
                      <m:func>
                        <m:funcPr>
                          <m:ctrlPr>
                            <a:rPr lang="en-US" sz="2400" i="1" smtClean="0">
                              <a:latin typeface="Cambria Math" panose="02040503050406030204" pitchFamily="18" charset="0"/>
                            </a:rPr>
                          </m:ctrlPr>
                        </m:funcPr>
                        <m:fName>
                          <m:limLow>
                            <m:limLowPr>
                              <m:ctrlPr>
                                <a:rPr lang="en-US" sz="2400" i="1" smtClean="0">
                                  <a:latin typeface="Cambria Math" panose="02040503050406030204" pitchFamily="18" charset="0"/>
                                </a:rPr>
                              </m:ctrlPr>
                            </m:limLowPr>
                            <m:e>
                              <m:r>
                                <m:rPr>
                                  <m:sty m:val="p"/>
                                </m:rPr>
                                <a:rPr lang="en-US" sz="2400" i="0" smtClean="0">
                                  <a:latin typeface="Cambria Math" panose="02040503050406030204" pitchFamily="18" charset="0"/>
                                </a:rPr>
                                <m:t>max</m:t>
                              </m:r>
                            </m:e>
                            <m:lim>
                              <m:r>
                                <a:rPr lang="en-US" sz="2400" b="0" i="1" smtClean="0">
                                  <a:latin typeface="Cambria Math" panose="02040503050406030204" pitchFamily="18" charset="0"/>
                                </a:rPr>
                                <m:t>𝑥</m:t>
                              </m:r>
                              <m:r>
                                <a:rPr lang="en-US" sz="2400" b="0" i="1" smtClean="0">
                                  <a:latin typeface="Cambria Math" panose="02040503050406030204" pitchFamily="18" charset="0"/>
                                </a:rPr>
                                <m:t>,</m:t>
                              </m:r>
                              <m:r>
                                <a:rPr lang="en-US" sz="2400" b="0" i="1" smtClean="0">
                                  <a:latin typeface="Cambria Math" panose="02040503050406030204" pitchFamily="18" charset="0"/>
                                </a:rPr>
                                <m:t>𝑦</m:t>
                              </m:r>
                            </m:lim>
                          </m:limLow>
                        </m:fName>
                        <m:e>
                          <m:r>
                            <a:rPr lang="en-US" sz="2400" b="0" i="1" smtClean="0">
                              <a:latin typeface="Cambria Math" panose="02040503050406030204" pitchFamily="18" charset="0"/>
                            </a:rPr>
                            <m:t>𝑢</m:t>
                          </m:r>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r>
                            <a:rPr lang="en-US" sz="2400" b="0" i="1" smtClean="0">
                              <a:latin typeface="Cambria Math" panose="02040503050406030204" pitchFamily="18" charset="0"/>
                            </a:rPr>
                            <m:t>𝑦</m:t>
                          </m:r>
                          <m:r>
                            <a:rPr lang="en-US" sz="2400" b="0" i="1" smtClean="0">
                              <a:latin typeface="Cambria Math" panose="02040503050406030204" pitchFamily="18" charset="0"/>
                            </a:rPr>
                            <m:t>)</m:t>
                          </m:r>
                        </m:e>
                      </m:func>
                    </m:oMath>
                  </m:oMathPara>
                </a14:m>
                <a:endParaRPr lang="en-US" sz="2400" dirty="0"/>
              </a:p>
              <a:p>
                <a:pPr marL="0" indent="0" algn="ctr">
                  <a:spcBef>
                    <a:spcPts val="500"/>
                  </a:spcBef>
                  <a:spcAft>
                    <a:spcPts val="500"/>
                  </a:spcAft>
                  <a:buNone/>
                </a:pPr>
                <a:r>
                  <a:rPr lang="en-US" sz="2400" dirty="0"/>
                  <a:t>subject to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𝑝</m:t>
                        </m:r>
                      </m:e>
                      <m:sub>
                        <m:r>
                          <a:rPr lang="en-US" sz="2400" b="0" i="1" smtClean="0">
                            <a:latin typeface="Cambria Math" panose="02040503050406030204" pitchFamily="18" charset="0"/>
                          </a:rPr>
                          <m:t>𝑥</m:t>
                        </m:r>
                      </m:sub>
                    </m:sSub>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𝑝</m:t>
                        </m:r>
                      </m:e>
                      <m:sub>
                        <m:r>
                          <a:rPr lang="en-US" sz="2400" b="0" i="1" smtClean="0">
                            <a:latin typeface="Cambria Math" panose="02040503050406030204" pitchFamily="18" charset="0"/>
                          </a:rPr>
                          <m:t>𝑦</m:t>
                        </m:r>
                      </m:sub>
                    </m:sSub>
                    <m:r>
                      <a:rPr lang="en-US" sz="2400" b="0" i="1" smtClean="0">
                        <a:latin typeface="Cambria Math" panose="02040503050406030204" pitchFamily="18" charset="0"/>
                      </a:rPr>
                      <m:t>𝑦</m:t>
                    </m:r>
                    <m:r>
                      <a:rPr lang="en-US" sz="2400" b="0" i="1" smtClean="0">
                        <a:latin typeface="Cambria Math" panose="02040503050406030204" pitchFamily="18" charset="0"/>
                      </a:rPr>
                      <m:t>=</m:t>
                    </m:r>
                    <m:r>
                      <a:rPr lang="en-US" sz="2400" b="0" i="1" smtClean="0">
                        <a:latin typeface="Cambria Math" panose="02040503050406030204" pitchFamily="18" charset="0"/>
                      </a:rPr>
                      <m:t>𝐼</m:t>
                    </m:r>
                    <m:r>
                      <a:rPr lang="en-US" sz="2400" b="0" i="1" smtClean="0">
                        <a:latin typeface="Cambria Math" panose="02040503050406030204" pitchFamily="18" charset="0"/>
                      </a:rPr>
                      <m:t>.</m:t>
                    </m:r>
                  </m:oMath>
                </a14:m>
                <a:endParaRPr lang="en-US" sz="2400" dirty="0"/>
              </a:p>
              <a:p>
                <a:pPr lvl="1">
                  <a:spcAft>
                    <a:spcPts val="500"/>
                  </a:spcAft>
                </a:pPr>
                <a:r>
                  <a:rPr lang="en-US" sz="2000" dirty="0"/>
                  <a:t>We use the budget line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𝑥</m:t>
                        </m:r>
                      </m:sub>
                    </m:sSub>
                    <m:r>
                      <a:rPr lang="en-US" sz="2000" i="1">
                        <a:latin typeface="Cambria Math" panose="02040503050406030204" pitchFamily="18" charset="0"/>
                      </a:rPr>
                      <m:t>𝑥</m:t>
                    </m:r>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𝑦</m:t>
                        </m:r>
                      </m:sub>
                    </m:sSub>
                    <m:r>
                      <a:rPr lang="en-US" sz="2000" i="1">
                        <a:latin typeface="Cambria Math" panose="02040503050406030204" pitchFamily="18" charset="0"/>
                      </a:rPr>
                      <m:t>𝑦</m:t>
                    </m:r>
                    <m:r>
                      <a:rPr lang="en-US" sz="2000" i="1">
                        <a:latin typeface="Cambria Math" panose="02040503050406030204" pitchFamily="18" charset="0"/>
                      </a:rPr>
                      <m:t>=</m:t>
                    </m:r>
                    <m:r>
                      <a:rPr lang="en-US" sz="2000" i="1">
                        <a:latin typeface="Cambria Math" panose="02040503050406030204" pitchFamily="18" charset="0"/>
                      </a:rPr>
                      <m:t>𝐼</m:t>
                    </m:r>
                  </m:oMath>
                </a14:m>
                <a:r>
                  <a:rPr lang="en-US" sz="2000" dirty="0"/>
                  <a:t>, rather than the budget constraint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𝑥</m:t>
                        </m:r>
                      </m:sub>
                    </m:sSub>
                    <m:r>
                      <a:rPr lang="en-US" sz="2000" i="1">
                        <a:latin typeface="Cambria Math" panose="02040503050406030204" pitchFamily="18" charset="0"/>
                      </a:rPr>
                      <m:t>𝑥</m:t>
                    </m:r>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𝑦</m:t>
                        </m:r>
                      </m:sub>
                    </m:sSub>
                    <m:r>
                      <a:rPr lang="en-US" sz="2000" i="1">
                        <a:latin typeface="Cambria Math" panose="02040503050406030204" pitchFamily="18" charset="0"/>
                      </a:rPr>
                      <m:t>𝑦</m:t>
                    </m:r>
                    <m:r>
                      <a:rPr lang="en-US" sz="2000" i="1" smtClean="0">
                        <a:latin typeface="Cambria Math" panose="02040503050406030204" pitchFamily="18" charset="0"/>
                        <a:ea typeface="Cambria Math" panose="02040503050406030204" pitchFamily="18" charset="0"/>
                      </a:rPr>
                      <m:t>≤</m:t>
                    </m:r>
                    <m:r>
                      <a:rPr lang="en-US" sz="2000" i="1">
                        <a:latin typeface="Cambria Math" panose="02040503050406030204" pitchFamily="18" charset="0"/>
                      </a:rPr>
                      <m:t>𝐼</m:t>
                    </m:r>
                  </m:oMath>
                </a14:m>
                <a:r>
                  <a:rPr lang="en-US" sz="2000" dirty="0"/>
                  <a:t>, because the consumer will always spend all her available income.</a:t>
                </a:r>
              </a:p>
              <a:p>
                <a:pPr lvl="1">
                  <a:spcAft>
                    <a:spcPts val="500"/>
                  </a:spcAft>
                </a:pPr>
                <a:r>
                  <a:rPr lang="en-US" sz="2000" dirty="0"/>
                  <a:t>The consumer faces a “constrained maximization problem.”</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530727"/>
              </a:xfrm>
              <a:blipFill>
                <a:blip r:embed="rId2"/>
                <a:stretch>
                  <a:fillRect l="-850" r="-927"/>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561043" y="6372586"/>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77</a:t>
            </a:fld>
            <a:endParaRPr lang="en-US" dirty="0"/>
          </a:p>
        </p:txBody>
      </p:sp>
    </p:spTree>
    <p:extLst>
      <p:ext uri="{BB962C8B-B14F-4D97-AF65-F5344CB8AC3E}">
        <p14:creationId xmlns:p14="http://schemas.microsoft.com/office/powerpoint/2010/main" val="10335127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685332" y="0"/>
            <a:ext cx="7773338" cy="1596177"/>
          </a:xfrm>
        </p:spPr>
        <p:txBody>
          <a:bodyPr/>
          <a:lstStyle/>
          <a:p>
            <a:pPr algn="ctr"/>
            <a:r>
              <a:rPr lang="en-US" dirty="0">
                <a:solidFill>
                  <a:srgbClr val="0070C0"/>
                </a:solidFill>
              </a:rPr>
              <a:t>A. Lagrange Method to Solve UMP</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667250"/>
              </a:xfrm>
            </p:spPr>
            <p:txBody>
              <a:bodyPr>
                <a:normAutofit fontScale="92500" lnSpcReduction="20000"/>
              </a:bodyPr>
              <a:lstStyle/>
              <a:p>
                <a:pPr>
                  <a:spcBef>
                    <a:spcPts val="500"/>
                  </a:spcBef>
                  <a:spcAft>
                    <a:spcPts val="1000"/>
                  </a:spcAft>
                </a:pPr>
                <a:r>
                  <a:rPr lang="en-US" sz="2400" dirty="0"/>
                  <a:t>Constrained maximization problems are often solved by setting up a Lagrangian function,</a:t>
                </a:r>
              </a:p>
              <a:p>
                <a:pPr marL="0" indent="0" algn="ctr">
                  <a:spcBef>
                    <a:spcPts val="500"/>
                  </a:spcBef>
                  <a:spcAft>
                    <a:spcPts val="500"/>
                  </a:spcAft>
                  <a:buNone/>
                </a:pPr>
                <a14:m>
                  <m:oMath xmlns:m="http://schemas.openxmlformats.org/officeDocument/2006/math">
                    <m:r>
                      <a:rPr lang="en-US" sz="2200" i="1" smtClean="0">
                        <a:latin typeface="Cambria Math" panose="02040503050406030204" pitchFamily="18" charset="0"/>
                        <a:ea typeface="Cambria Math" panose="02040503050406030204" pitchFamily="18" charset="0"/>
                      </a:rPr>
                      <m:t>ℒ</m:t>
                    </m:r>
                    <m:d>
                      <m:dPr>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𝑥</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𝑦</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𝜆</m:t>
                        </m:r>
                      </m:e>
                    </m:d>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𝑢</m:t>
                    </m:r>
                    <m:d>
                      <m:dPr>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𝑥</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𝑦</m:t>
                        </m:r>
                      </m:e>
                    </m:d>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𝜆</m:t>
                    </m:r>
                    <m:d>
                      <m:dPr>
                        <m:begChr m:val="["/>
                        <m:endChr m:val="]"/>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𝐼</m:t>
                        </m:r>
                        <m:r>
                          <a:rPr lang="en-US" sz="2200" b="0" i="1" smtClean="0">
                            <a:latin typeface="Cambria Math" panose="02040503050406030204" pitchFamily="18" charset="0"/>
                            <a:ea typeface="Cambria Math" panose="02040503050406030204" pitchFamily="18" charset="0"/>
                          </a:rPr>
                          <m:t>−</m:t>
                        </m:r>
                        <m:sSub>
                          <m:sSubPr>
                            <m:ctrlPr>
                              <a:rPr lang="en-US" sz="2200" b="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𝑝</m:t>
                            </m:r>
                          </m:e>
                          <m:sub>
                            <m:r>
                              <a:rPr lang="en-US" sz="2200" b="0" i="1" smtClean="0">
                                <a:latin typeface="Cambria Math" panose="02040503050406030204" pitchFamily="18" charset="0"/>
                                <a:ea typeface="Cambria Math" panose="02040503050406030204" pitchFamily="18" charset="0"/>
                              </a:rPr>
                              <m:t>𝑥</m:t>
                            </m:r>
                          </m:sub>
                        </m:sSub>
                        <m:r>
                          <a:rPr lang="en-US" sz="2200" b="0" i="1" smtClean="0">
                            <a:latin typeface="Cambria Math" panose="02040503050406030204" pitchFamily="18" charset="0"/>
                            <a:ea typeface="Cambria Math" panose="02040503050406030204" pitchFamily="18" charset="0"/>
                          </a:rPr>
                          <m:t>𝑥</m:t>
                        </m:r>
                        <m:r>
                          <a:rPr lang="en-US" sz="2200" b="0" i="1" smtClean="0">
                            <a:latin typeface="Cambria Math" panose="02040503050406030204" pitchFamily="18" charset="0"/>
                            <a:ea typeface="Cambria Math" panose="02040503050406030204" pitchFamily="18" charset="0"/>
                          </a:rPr>
                          <m:t>−</m:t>
                        </m:r>
                        <m:sSub>
                          <m:sSubPr>
                            <m:ctrlPr>
                              <a:rPr lang="en-US" sz="2200" b="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𝑝</m:t>
                            </m:r>
                          </m:e>
                          <m:sub>
                            <m:r>
                              <a:rPr lang="en-US" sz="2200" b="0" i="1" smtClean="0">
                                <a:latin typeface="Cambria Math" panose="02040503050406030204" pitchFamily="18" charset="0"/>
                                <a:ea typeface="Cambria Math" panose="02040503050406030204" pitchFamily="18" charset="0"/>
                              </a:rPr>
                              <m:t>𝑦</m:t>
                            </m:r>
                          </m:sub>
                        </m:sSub>
                        <m:r>
                          <a:rPr lang="en-US" sz="2200" b="0" i="1" smtClean="0">
                            <a:latin typeface="Cambria Math" panose="02040503050406030204" pitchFamily="18" charset="0"/>
                            <a:ea typeface="Cambria Math" panose="02040503050406030204" pitchFamily="18" charset="0"/>
                          </a:rPr>
                          <m:t>𝑦</m:t>
                        </m:r>
                      </m:e>
                    </m:d>
                  </m:oMath>
                </a14:m>
                <a:r>
                  <a:rPr lang="en-US" sz="2200" dirty="0"/>
                  <a:t>,</a:t>
                </a:r>
              </a:p>
              <a:p>
                <a:pPr marL="239713" indent="0" algn="just">
                  <a:spcBef>
                    <a:spcPts val="500"/>
                  </a:spcBef>
                  <a:spcAft>
                    <a:spcPts val="500"/>
                  </a:spcAft>
                  <a:buNone/>
                </a:pPr>
                <a:r>
                  <a:rPr lang="en-US" sz="1800" dirty="0"/>
                  <a:t>where </a:t>
                </a:r>
                <a14:m>
                  <m:oMath xmlns:m="http://schemas.openxmlformats.org/officeDocument/2006/math">
                    <m:r>
                      <a:rPr lang="en-US" sz="1800" i="1" smtClean="0">
                        <a:latin typeface="Cambria Math" panose="02040503050406030204" pitchFamily="18" charset="0"/>
                        <a:ea typeface="Cambria Math" panose="02040503050406030204" pitchFamily="18" charset="0"/>
                      </a:rPr>
                      <m:t>𝜆</m:t>
                    </m:r>
                  </m:oMath>
                </a14:m>
                <a:r>
                  <a:rPr lang="en-US" sz="1800" dirty="0"/>
                  <a:t> represents the Lagrange multiplier, which multiplies the budget line.</a:t>
                </a:r>
              </a:p>
              <a:p>
                <a:r>
                  <a:rPr lang="en-US" sz="2400" dirty="0"/>
                  <a:t>To solve this problem, we take FOP with respect to </a:t>
                </a:r>
                <a14:m>
                  <m:oMath xmlns:m="http://schemas.openxmlformats.org/officeDocument/2006/math">
                    <m:r>
                      <a:rPr lang="en-US" sz="2400" i="1" dirty="0" smtClean="0">
                        <a:latin typeface="Cambria Math" panose="02040503050406030204" pitchFamily="18" charset="0"/>
                      </a:rPr>
                      <m:t>𝑥</m:t>
                    </m:r>
                  </m:oMath>
                </a14:m>
                <a:r>
                  <a:rPr lang="en-US" sz="2400" dirty="0"/>
                  <a:t>, </a:t>
                </a:r>
                <a14:m>
                  <m:oMath xmlns:m="http://schemas.openxmlformats.org/officeDocument/2006/math">
                    <m:r>
                      <a:rPr lang="en-US" sz="2400" i="1" dirty="0" smtClean="0">
                        <a:latin typeface="Cambria Math" panose="02040503050406030204" pitchFamily="18" charset="0"/>
                      </a:rPr>
                      <m:t>𝑦</m:t>
                    </m:r>
                  </m:oMath>
                </a14:m>
                <a:r>
                  <a:rPr lang="en-US" sz="2400" dirty="0"/>
                  <a:t>, and </a:t>
                </a:r>
                <a14:m>
                  <m:oMath xmlns:m="http://schemas.openxmlformats.org/officeDocument/2006/math">
                    <m:r>
                      <a:rPr lang="en-US" sz="2400" i="1">
                        <a:latin typeface="Cambria Math" panose="02040503050406030204" pitchFamily="18" charset="0"/>
                        <a:ea typeface="Cambria Math" panose="02040503050406030204" pitchFamily="18" charset="0"/>
                      </a:rPr>
                      <m:t>𝜆</m:t>
                    </m:r>
                  </m:oMath>
                </a14:m>
                <a:r>
                  <a:rPr lang="en-US" sz="2400" dirty="0"/>
                  <a:t>,</a:t>
                </a:r>
              </a:p>
              <a:p>
                <a:pPr marL="2120900" indent="0">
                  <a:spcBef>
                    <a:spcPts val="500"/>
                  </a:spcBef>
                  <a:spcAft>
                    <a:spcPts val="500"/>
                  </a:spcAft>
                  <a:buNone/>
                </a:pPr>
                <a14:m>
                  <m:oMath xmlns:m="http://schemas.openxmlformats.org/officeDocument/2006/math">
                    <m:f>
                      <m:fPr>
                        <m:ctrlPr>
                          <a:rPr lang="en-US" sz="2200" i="1" smtClean="0">
                            <a:latin typeface="Cambria Math" panose="02040503050406030204" pitchFamily="18" charset="0"/>
                          </a:rPr>
                        </m:ctrlPr>
                      </m:fPr>
                      <m:num>
                        <m:r>
                          <a:rPr lang="en-US" sz="2200" i="1" smtClean="0">
                            <a:latin typeface="Cambria Math" panose="02040503050406030204" pitchFamily="18" charset="0"/>
                            <a:ea typeface="Cambria Math" panose="02040503050406030204" pitchFamily="18" charset="0"/>
                          </a:rPr>
                          <m:t>𝜕</m:t>
                        </m:r>
                        <m:r>
                          <a:rPr lang="en-US" sz="2200" i="1" smtClean="0">
                            <a:latin typeface="Cambria Math" panose="02040503050406030204" pitchFamily="18" charset="0"/>
                            <a:ea typeface="Cambria Math" panose="02040503050406030204" pitchFamily="18" charset="0"/>
                          </a:rPr>
                          <m:t>ℒ</m:t>
                        </m:r>
                      </m:num>
                      <m:den>
                        <m:r>
                          <a:rPr lang="en-US" sz="220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𝑥</m:t>
                        </m:r>
                      </m:den>
                    </m:f>
                    <m:r>
                      <a:rPr lang="en-US" sz="2200" b="0" i="1" smtClean="0">
                        <a:latin typeface="Cambria Math" panose="02040503050406030204" pitchFamily="18" charset="0"/>
                      </a:rPr>
                      <m:t>=</m:t>
                    </m:r>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𝑀𝑈</m:t>
                        </m:r>
                      </m:e>
                      <m:sub>
                        <m:r>
                          <a:rPr lang="en-US" sz="2200" b="0" i="1" smtClean="0">
                            <a:latin typeface="Cambria Math" panose="02040503050406030204" pitchFamily="18" charset="0"/>
                          </a:rPr>
                          <m:t>𝑥</m:t>
                        </m:r>
                      </m:sub>
                    </m:sSub>
                    <m:r>
                      <a:rPr lang="en-US" sz="2200" b="0" i="1" smtClean="0">
                        <a:latin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𝜆</m:t>
                    </m:r>
                    <m:sSub>
                      <m:sSubPr>
                        <m:ctrlPr>
                          <a:rPr lang="en-US" sz="2200" b="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𝑝</m:t>
                        </m:r>
                      </m:e>
                      <m:sub>
                        <m:r>
                          <a:rPr lang="en-US" sz="2200" b="0" i="1" smtClean="0">
                            <a:latin typeface="Cambria Math" panose="02040503050406030204" pitchFamily="18" charset="0"/>
                            <a:ea typeface="Cambria Math" panose="02040503050406030204" pitchFamily="18" charset="0"/>
                          </a:rPr>
                          <m:t>𝑥</m:t>
                        </m:r>
                      </m:sub>
                    </m:sSub>
                    <m:r>
                      <a:rPr lang="en-US" sz="2200" b="0" i="1" smtClean="0">
                        <a:latin typeface="Cambria Math" panose="02040503050406030204" pitchFamily="18" charset="0"/>
                        <a:ea typeface="Cambria Math" panose="02040503050406030204" pitchFamily="18" charset="0"/>
                      </a:rPr>
                      <m:t>=0</m:t>
                    </m:r>
                  </m:oMath>
                </a14:m>
                <a:r>
                  <a:rPr lang="en-US" sz="2200" dirty="0"/>
                  <a:t>,</a:t>
                </a:r>
              </a:p>
              <a:p>
                <a:pPr marL="2120900" indent="0">
                  <a:spcBef>
                    <a:spcPts val="500"/>
                  </a:spcBef>
                  <a:spcAft>
                    <a:spcPts val="500"/>
                  </a:spcAft>
                  <a:buNone/>
                </a:pPr>
                <a14:m>
                  <m:oMath xmlns:m="http://schemas.openxmlformats.org/officeDocument/2006/math">
                    <m:f>
                      <m:fPr>
                        <m:ctrlPr>
                          <a:rPr lang="en-US" sz="2200" i="1">
                            <a:latin typeface="Cambria Math" panose="02040503050406030204" pitchFamily="18" charset="0"/>
                          </a:rPr>
                        </m:ctrlPr>
                      </m:fPr>
                      <m:num>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ℒ</m:t>
                        </m:r>
                      </m:num>
                      <m:den>
                        <m:r>
                          <a:rPr lang="en-US" sz="2200" i="1">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𝑦</m:t>
                        </m:r>
                      </m:den>
                    </m:f>
                    <m:r>
                      <a:rPr lang="en-US" sz="2200" i="1">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𝑀𝑈</m:t>
                        </m:r>
                      </m:e>
                      <m:sub>
                        <m:r>
                          <a:rPr lang="en-US" sz="2200" b="0" i="1" smtClean="0">
                            <a:latin typeface="Cambria Math" panose="02040503050406030204" pitchFamily="18" charset="0"/>
                          </a:rPr>
                          <m:t>𝑦</m:t>
                        </m:r>
                      </m:sub>
                    </m:sSub>
                    <m:r>
                      <a:rPr lang="en-US" sz="2200" i="1">
                        <a:latin typeface="Cambria Math" panose="02040503050406030204" pitchFamily="18" charset="0"/>
                      </a:rPr>
                      <m:t>−</m:t>
                    </m:r>
                    <m:r>
                      <a:rPr lang="en-US" sz="2200" i="1">
                        <a:latin typeface="Cambria Math" panose="02040503050406030204" pitchFamily="18" charset="0"/>
                        <a:ea typeface="Cambria Math" panose="02040503050406030204" pitchFamily="18" charset="0"/>
                      </a:rPr>
                      <m:t>𝜆</m:t>
                    </m:r>
                    <m:sSub>
                      <m:sSubPr>
                        <m:ctrlPr>
                          <a:rPr lang="en-US" sz="2200" i="1">
                            <a:latin typeface="Cambria Math" panose="02040503050406030204" pitchFamily="18" charset="0"/>
                            <a:ea typeface="Cambria Math" panose="02040503050406030204" pitchFamily="18" charset="0"/>
                          </a:rPr>
                        </m:ctrlPr>
                      </m:sSubPr>
                      <m:e>
                        <m:r>
                          <a:rPr lang="en-US" sz="2200" i="1">
                            <a:latin typeface="Cambria Math" panose="02040503050406030204" pitchFamily="18" charset="0"/>
                            <a:ea typeface="Cambria Math" panose="02040503050406030204" pitchFamily="18" charset="0"/>
                          </a:rPr>
                          <m:t>𝑝</m:t>
                        </m:r>
                      </m:e>
                      <m:sub>
                        <m:r>
                          <a:rPr lang="en-US" sz="2200" b="0" i="1" smtClean="0">
                            <a:latin typeface="Cambria Math" panose="02040503050406030204" pitchFamily="18" charset="0"/>
                            <a:ea typeface="Cambria Math" panose="02040503050406030204" pitchFamily="18" charset="0"/>
                          </a:rPr>
                          <m:t>𝑦</m:t>
                        </m:r>
                      </m:sub>
                    </m:sSub>
                    <m:r>
                      <a:rPr lang="en-US" sz="2200" i="1">
                        <a:latin typeface="Cambria Math" panose="02040503050406030204" pitchFamily="18" charset="0"/>
                        <a:ea typeface="Cambria Math" panose="02040503050406030204" pitchFamily="18" charset="0"/>
                      </a:rPr>
                      <m:t>=0</m:t>
                    </m:r>
                  </m:oMath>
                </a14:m>
                <a:r>
                  <a:rPr lang="en-US" sz="2200" dirty="0"/>
                  <a:t>, and</a:t>
                </a:r>
              </a:p>
              <a:p>
                <a:pPr marL="2120900" indent="0">
                  <a:spcBef>
                    <a:spcPts val="500"/>
                  </a:spcBef>
                  <a:spcAft>
                    <a:spcPts val="500"/>
                  </a:spcAft>
                  <a:buNone/>
                </a:pPr>
                <a14:m>
                  <m:oMath xmlns:m="http://schemas.openxmlformats.org/officeDocument/2006/math">
                    <m:f>
                      <m:fPr>
                        <m:ctrlPr>
                          <a:rPr lang="en-US" sz="2200" i="1">
                            <a:latin typeface="Cambria Math" panose="02040503050406030204" pitchFamily="18" charset="0"/>
                          </a:rPr>
                        </m:ctrlPr>
                      </m:fPr>
                      <m:num>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ℒ</m:t>
                        </m:r>
                      </m:num>
                      <m:den>
                        <m:r>
                          <a:rPr lang="en-US" sz="2200" i="1">
                            <a:latin typeface="Cambria Math" panose="02040503050406030204" pitchFamily="18" charset="0"/>
                            <a:ea typeface="Cambria Math" panose="02040503050406030204" pitchFamily="18" charset="0"/>
                          </a:rPr>
                          <m:t>𝜕</m:t>
                        </m:r>
                        <m:r>
                          <a:rPr lang="en-US" sz="2200" i="1" smtClean="0">
                            <a:latin typeface="Cambria Math" panose="02040503050406030204" pitchFamily="18" charset="0"/>
                            <a:ea typeface="Cambria Math" panose="02040503050406030204" pitchFamily="18" charset="0"/>
                          </a:rPr>
                          <m:t>𝜆</m:t>
                        </m:r>
                      </m:den>
                    </m:f>
                    <m:r>
                      <a:rPr lang="en-US" sz="2200" i="1">
                        <a:latin typeface="Cambria Math" panose="02040503050406030204" pitchFamily="18" charset="0"/>
                      </a:rPr>
                      <m:t>=</m:t>
                    </m:r>
                    <m:r>
                      <a:rPr lang="en-US" sz="2200" b="0" i="1" smtClean="0">
                        <a:latin typeface="Cambria Math" panose="02040503050406030204" pitchFamily="18" charset="0"/>
                      </a:rPr>
                      <m:t>𝐼</m:t>
                    </m:r>
                    <m:r>
                      <a:rPr lang="en-US" sz="2200" b="0" i="1" smtClean="0">
                        <a:latin typeface="Cambria Math" panose="02040503050406030204" pitchFamily="18" charset="0"/>
                      </a:rPr>
                      <m:t>−</m:t>
                    </m:r>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r>
                      <a:rPr lang="en-US" sz="2200" b="0" i="1" smtClean="0">
                        <a:latin typeface="Cambria Math" panose="02040503050406030204" pitchFamily="18" charset="0"/>
                      </a:rPr>
                      <m:t>𝑥</m:t>
                    </m:r>
                    <m:r>
                      <a:rPr lang="en-US" sz="2200" b="0" i="1" smtClean="0">
                        <a:latin typeface="Cambria Math" panose="02040503050406030204" pitchFamily="18" charset="0"/>
                      </a:rPr>
                      <m:t>−</m:t>
                    </m:r>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r>
                      <a:rPr lang="en-US" sz="2200" b="0" i="1" smtClean="0">
                        <a:latin typeface="Cambria Math" panose="02040503050406030204" pitchFamily="18" charset="0"/>
                      </a:rPr>
                      <m:t>𝑦</m:t>
                    </m:r>
                    <m:r>
                      <a:rPr lang="en-US" sz="2200" i="1">
                        <a:latin typeface="Cambria Math" panose="02040503050406030204" pitchFamily="18" charset="0"/>
                        <a:ea typeface="Cambria Math" panose="02040503050406030204" pitchFamily="18" charset="0"/>
                      </a:rPr>
                      <m:t>=0</m:t>
                    </m:r>
                  </m:oMath>
                </a14:m>
                <a:r>
                  <a:rPr lang="en-US" sz="2200" dirty="0"/>
                  <a:t>.</a:t>
                </a:r>
              </a:p>
              <a:p>
                <a:pPr marL="0" indent="0" algn="just">
                  <a:spcBef>
                    <a:spcPts val="500"/>
                  </a:spcBef>
                  <a:spcAft>
                    <a:spcPts val="500"/>
                  </a:spcAft>
                  <a:buNone/>
                </a:pPr>
                <a:endParaRPr lang="en-US" sz="2200" dirty="0"/>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667250"/>
              </a:xfrm>
              <a:blipFill>
                <a:blip r:embed="rId2"/>
                <a:stretch>
                  <a:fillRect l="-850" t="-783" r="-696"/>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436756" y="6492875"/>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78</a:t>
            </a:fld>
            <a:endParaRPr lang="en-US" dirty="0"/>
          </a:p>
        </p:txBody>
      </p:sp>
    </p:spTree>
    <p:extLst>
      <p:ext uri="{BB962C8B-B14F-4D97-AF65-F5344CB8AC3E}">
        <p14:creationId xmlns:p14="http://schemas.microsoft.com/office/powerpoint/2010/main" val="6286897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p:txBody>
          <a:bodyPr/>
          <a:lstStyle/>
          <a:p>
            <a:pPr algn="ctr"/>
            <a:r>
              <a:rPr lang="en-US" dirty="0">
                <a:solidFill>
                  <a:srgbClr val="0070C0"/>
                </a:solidFill>
              </a:rPr>
              <a:t>A. Lagrange Method to Solve UMP</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fontScale="85000" lnSpcReduction="10000"/>
              </a:bodyPr>
              <a:lstStyle/>
              <a:p>
                <a:pPr algn="just">
                  <a:spcBef>
                    <a:spcPts val="500"/>
                  </a:spcBef>
                  <a:spcAft>
                    <a:spcPts val="500"/>
                  </a:spcAft>
                </a:pPr>
                <a:r>
                  <a:rPr lang="en-US" sz="2400" dirty="0"/>
                  <a:t>The first and the second conditions can be rearranged to </a:t>
                </a:r>
              </a:p>
              <a:p>
                <a:pPr marL="12700" indent="0" algn="ctr">
                  <a:spcBef>
                    <a:spcPts val="500"/>
                  </a:spcBef>
                  <a:spcAft>
                    <a:spcPts val="500"/>
                  </a:spcAft>
                  <a:buNone/>
                </a:pPr>
                <a14:m>
                  <m:oMath xmlns:m="http://schemas.openxmlformats.org/officeDocument/2006/math">
                    <m:f>
                      <m:fPr>
                        <m:ctrlPr>
                          <a:rPr lang="en-US" sz="2200" i="1" smtClean="0">
                            <a:latin typeface="Cambria Math" panose="02040503050406030204" pitchFamily="18" charset="0"/>
                          </a:rPr>
                        </m:ctrlPr>
                      </m:fPr>
                      <m:num>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𝑀𝑈</m:t>
                            </m:r>
                          </m:e>
                          <m:sub>
                            <m:r>
                              <a:rPr lang="en-US" sz="2200" b="0" i="1" smtClean="0">
                                <a:latin typeface="Cambria Math" panose="02040503050406030204" pitchFamily="18" charset="0"/>
                              </a:rPr>
                              <m:t>𝑥</m:t>
                            </m:r>
                          </m:sub>
                        </m:sSub>
                      </m:num>
                      <m:den>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den>
                    </m:f>
                    <m:r>
                      <a:rPr lang="en-US" sz="2200" b="0" i="1" smtClean="0">
                        <a:latin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𝜆</m:t>
                    </m:r>
                  </m:oMath>
                </a14:m>
                <a:r>
                  <a:rPr lang="en-US" sz="2200" dirty="0"/>
                  <a:t> and  </a:t>
                </a:r>
                <a14:m>
                  <m:oMath xmlns:m="http://schemas.openxmlformats.org/officeDocument/2006/math">
                    <m:f>
                      <m:fPr>
                        <m:ctrlPr>
                          <a:rPr lang="en-US" sz="2200" i="1" smtClean="0">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𝑀𝑈</m:t>
                            </m:r>
                          </m:e>
                          <m:sub>
                            <m:r>
                              <a:rPr lang="en-US" sz="2200" b="0" i="1" smtClean="0">
                                <a:latin typeface="Cambria Math" panose="02040503050406030204" pitchFamily="18" charset="0"/>
                              </a:rPr>
                              <m:t>𝑦</m:t>
                            </m:r>
                          </m:sub>
                        </m:sSub>
                      </m:num>
                      <m:den>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b="0" i="1" smtClean="0">
                                <a:latin typeface="Cambria Math" panose="02040503050406030204" pitchFamily="18" charset="0"/>
                              </a:rPr>
                              <m:t>𝑦</m:t>
                            </m:r>
                          </m:sub>
                        </m:sSub>
                      </m:den>
                    </m:f>
                    <m:r>
                      <a:rPr lang="en-US" sz="2200" i="1">
                        <a:latin typeface="Cambria Math" panose="02040503050406030204" pitchFamily="18" charset="0"/>
                      </a:rPr>
                      <m:t>=</m:t>
                    </m:r>
                    <m:r>
                      <a:rPr lang="en-US" sz="2200" i="1">
                        <a:latin typeface="Cambria Math" panose="02040503050406030204" pitchFamily="18" charset="0"/>
                        <a:ea typeface="Cambria Math" panose="02040503050406030204" pitchFamily="18" charset="0"/>
                      </a:rPr>
                      <m:t>𝜆</m:t>
                    </m:r>
                    <m:r>
                      <a:rPr lang="en-US" sz="2200" b="0" i="1" smtClean="0">
                        <a:latin typeface="Cambria Math" panose="02040503050406030204" pitchFamily="18" charset="0"/>
                        <a:ea typeface="Cambria Math" panose="02040503050406030204" pitchFamily="18" charset="0"/>
                      </a:rPr>
                      <m:t>.</m:t>
                    </m:r>
                  </m:oMath>
                </a14:m>
                <a:endParaRPr lang="en-US" sz="2200" dirty="0"/>
              </a:p>
              <a:p>
                <a:pPr algn="just">
                  <a:spcBef>
                    <a:spcPts val="500"/>
                  </a:spcBef>
                  <a:spcAft>
                    <a:spcPts val="500"/>
                  </a:spcAft>
                </a:pPr>
                <a:r>
                  <a:rPr lang="en-US" sz="2400" dirty="0"/>
                  <a:t>Because both conditions are equal to</a:t>
                </a:r>
                <a:r>
                  <a:rPr lang="en-US" sz="2400" dirty="0">
                    <a:ea typeface="Cambria Math" panose="02040503050406030204" pitchFamily="18" charset="0"/>
                  </a:rPr>
                  <a:t> </a:t>
                </a:r>
                <a14:m>
                  <m:oMath xmlns:m="http://schemas.openxmlformats.org/officeDocument/2006/math">
                    <m:r>
                      <a:rPr lang="en-US" sz="2400" i="1">
                        <a:latin typeface="Cambria Math" panose="02040503050406030204" pitchFamily="18" charset="0"/>
                        <a:ea typeface="Cambria Math" panose="02040503050406030204" pitchFamily="18" charset="0"/>
                      </a:rPr>
                      <m:t>𝜆</m:t>
                    </m:r>
                  </m:oMath>
                </a14:m>
                <a:r>
                  <a:rPr lang="en-US" sz="2400" dirty="0"/>
                  <a:t>, we obtain</a:t>
                </a:r>
              </a:p>
              <a:p>
                <a:pPr marL="0" indent="0" algn="just">
                  <a:spcBef>
                    <a:spcPts val="500"/>
                  </a:spcBef>
                  <a:spcAft>
                    <a:spcPts val="500"/>
                  </a:spcAft>
                  <a:buNone/>
                </a:pPr>
                <a14:m>
                  <m:oMathPara xmlns:m="http://schemas.openxmlformats.org/officeDocument/2006/math">
                    <m:oMathParaPr>
                      <m:jc m:val="centerGroup"/>
                    </m:oMathParaPr>
                    <m:oMath xmlns:m="http://schemas.openxmlformats.org/officeDocument/2006/math">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𝑀𝑈</m:t>
                              </m:r>
                            </m:e>
                            <m:sub>
                              <m:r>
                                <a:rPr lang="en-US" sz="2200" i="1">
                                  <a:latin typeface="Cambria Math" panose="02040503050406030204" pitchFamily="18" charset="0"/>
                                </a:rPr>
                                <m:t>𝑥</m:t>
                              </m:r>
                            </m:sub>
                          </m:sSub>
                        </m:num>
                        <m:den>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𝑥</m:t>
                              </m:r>
                            </m:sub>
                          </m:sSub>
                        </m:den>
                      </m:f>
                      <m:r>
                        <a:rPr lang="en-US" sz="2200" i="1">
                          <a:latin typeface="Cambria Math" panose="02040503050406030204" pitchFamily="18" charset="0"/>
                        </a:rPr>
                        <m:t>=</m:t>
                      </m:r>
                      <m:r>
                        <a:rPr lang="en-US" sz="2200" i="1">
                          <a:latin typeface="Cambria Math" panose="02040503050406030204" pitchFamily="18" charset="0"/>
                          <a:ea typeface="Cambria Math" panose="02040503050406030204" pitchFamily="18" charset="0"/>
                        </a:rPr>
                        <m:t>𝜆</m:t>
                      </m:r>
                      <m:r>
                        <a:rPr lang="en-US" sz="2200" b="0" i="0" smtClean="0">
                          <a:latin typeface="Cambria Math" panose="02040503050406030204" pitchFamily="18" charset="0"/>
                          <a:ea typeface="Cambria Math" panose="02040503050406030204" pitchFamily="18" charset="0"/>
                        </a:rPr>
                        <m:t>=</m:t>
                      </m:r>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𝑀𝑈</m:t>
                              </m:r>
                            </m:e>
                            <m:sub>
                              <m:r>
                                <a:rPr lang="en-US" sz="2200" i="1">
                                  <a:latin typeface="Cambria Math" panose="02040503050406030204" pitchFamily="18" charset="0"/>
                                </a:rPr>
                                <m:t>𝑦</m:t>
                              </m:r>
                            </m:sub>
                          </m:sSub>
                        </m:num>
                        <m:den>
                          <m:sSub>
                            <m:sSubPr>
                              <m:ctrlPr>
                                <a:rPr lang="en-US" sz="2200" i="1">
                                  <a:latin typeface="Cambria Math" panose="02040503050406030204" pitchFamily="18" charset="0"/>
                                </a:rPr>
                              </m:ctrlPr>
                            </m:sSubPr>
                            <m:e>
                              <m:r>
                                <a:rPr lang="en-US" sz="2200" i="1">
                                  <a:latin typeface="Cambria Math" panose="02040503050406030204" pitchFamily="18" charset="0"/>
                                </a:rPr>
                                <m:t>𝑝</m:t>
                              </m:r>
                            </m:e>
                            <m:sub>
                              <m:r>
                                <a:rPr lang="en-US" sz="2200" i="1">
                                  <a:latin typeface="Cambria Math" panose="02040503050406030204" pitchFamily="18" charset="0"/>
                                </a:rPr>
                                <m:t>𝑦</m:t>
                              </m:r>
                            </m:sub>
                          </m:sSub>
                        </m:den>
                      </m:f>
                    </m:oMath>
                  </m:oMathPara>
                </a14:m>
                <a:endParaRPr lang="en-US" sz="2200" dirty="0"/>
              </a:p>
              <a:p>
                <a:pPr marL="239713" indent="0" algn="just">
                  <a:spcBef>
                    <a:spcPts val="500"/>
                  </a:spcBef>
                  <a:spcAft>
                    <a:spcPts val="500"/>
                  </a:spcAft>
                  <a:buNone/>
                </a:pPr>
                <a:r>
                  <a:rPr lang="en-US" sz="2400" dirty="0"/>
                  <a:t>This is the “bang for the buck” coinciding across goods. </a:t>
                </a:r>
              </a:p>
              <a:p>
                <a:pPr algn="just">
                  <a:spcBef>
                    <a:spcPts val="500"/>
                  </a:spcBef>
                  <a:spcAft>
                    <a:spcPts val="500"/>
                  </a:spcAft>
                </a:pPr>
                <a:r>
                  <a:rPr lang="en-US" sz="2400" dirty="0"/>
                  <a:t>Alternatively, this condition can be expressed as</a:t>
                </a:r>
              </a:p>
              <a:p>
                <a:pPr marL="0" indent="0" algn="ctr">
                  <a:spcBef>
                    <a:spcPts val="500"/>
                  </a:spcBef>
                  <a:spcAft>
                    <a:spcPts val="500"/>
                  </a:spcAft>
                  <a:buNone/>
                </a:pPr>
                <a:r>
                  <a:rPr lang="en-US" sz="2200" dirty="0"/>
                  <a:t> </a:t>
                </a:r>
                <a14:m>
                  <m:oMath xmlns:m="http://schemas.openxmlformats.org/officeDocument/2006/math">
                    <m:f>
                      <m:fPr>
                        <m:ctrlPr>
                          <a:rPr lang="en-US" sz="2200" i="1" smtClean="0">
                            <a:latin typeface="Cambria Math" panose="02040503050406030204" pitchFamily="18" charset="0"/>
                          </a:rPr>
                        </m:ctrlPr>
                      </m:fPr>
                      <m:num>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𝑀𝑈</m:t>
                            </m:r>
                          </m:e>
                          <m:sub>
                            <m:r>
                              <a:rPr lang="en-US" sz="2200" b="0" i="1" smtClean="0">
                                <a:latin typeface="Cambria Math" panose="02040503050406030204" pitchFamily="18" charset="0"/>
                              </a:rPr>
                              <m:t>𝑥</m:t>
                            </m:r>
                          </m:sub>
                        </m:sSub>
                      </m:num>
                      <m:den>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𝑀𝑈</m:t>
                            </m:r>
                          </m:e>
                          <m:sub>
                            <m:r>
                              <a:rPr lang="en-US" sz="2200" b="0" i="1" smtClean="0">
                                <a:latin typeface="Cambria Math" panose="02040503050406030204" pitchFamily="18" charset="0"/>
                              </a:rPr>
                              <m:t>𝑦</m:t>
                            </m:r>
                          </m:sub>
                        </m:sSub>
                      </m:den>
                    </m:f>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num>
                      <m:den>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den>
                    </m:f>
                  </m:oMath>
                </a14:m>
                <a:r>
                  <a:rPr lang="en-US" sz="2200" dirty="0"/>
                  <a:t>,</a:t>
                </a:r>
              </a:p>
              <a:p>
                <a:pPr marL="239713" indent="0" algn="just">
                  <a:spcBef>
                    <a:spcPts val="500"/>
                  </a:spcBef>
                  <a:spcAft>
                    <a:spcPts val="500"/>
                  </a:spcAft>
                  <a:buNone/>
                </a:pPr>
                <a:r>
                  <a:rPr lang="en-US" sz="1800" dirty="0"/>
                  <a:t>which coincides with the tangency condition used in the previous analysis.</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530727"/>
              </a:xfrm>
              <a:blipFill>
                <a:blip r:embed="rId2"/>
                <a:stretch>
                  <a:fillRect l="-696" t="-403"/>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347980" y="6500233"/>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79</a:t>
            </a:fld>
            <a:endParaRPr lang="en-US" dirty="0"/>
          </a:p>
        </p:txBody>
      </p:sp>
    </p:spTree>
    <p:extLst>
      <p:ext uri="{BB962C8B-B14F-4D97-AF65-F5344CB8AC3E}">
        <p14:creationId xmlns:p14="http://schemas.microsoft.com/office/powerpoint/2010/main" val="9472042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C2ABA-BF0B-8E41-A314-C2F2C156C52F}"/>
              </a:ext>
            </a:extLst>
          </p:cNvPr>
          <p:cNvSpPr>
            <a:spLocks noGrp="1"/>
          </p:cNvSpPr>
          <p:nvPr>
            <p:ph type="title"/>
          </p:nvPr>
        </p:nvSpPr>
        <p:spPr>
          <a:xfrm>
            <a:off x="0" y="2564988"/>
            <a:ext cx="9144000" cy="1325563"/>
          </a:xfrm>
        </p:spPr>
        <p:txBody>
          <a:bodyPr/>
          <a:lstStyle/>
          <a:p>
            <a:pPr algn="ctr"/>
            <a:r>
              <a:rPr lang="en-US" b="1" dirty="0">
                <a:solidFill>
                  <a:srgbClr val="0070C0"/>
                </a:solidFill>
              </a:rPr>
              <a:t>Appendix B.</a:t>
            </a:r>
            <a:br>
              <a:rPr lang="en-US" b="1" dirty="0">
                <a:solidFill>
                  <a:srgbClr val="0070C0"/>
                </a:solidFill>
              </a:rPr>
            </a:br>
            <a:r>
              <a:rPr lang="en-US" b="1" dirty="0">
                <a:solidFill>
                  <a:srgbClr val="0070C0"/>
                </a:solidFill>
              </a:rPr>
              <a:t>Expenditure Minimization Problem</a:t>
            </a:r>
          </a:p>
        </p:txBody>
      </p:sp>
      <p:sp>
        <p:nvSpPr>
          <p:cNvPr id="5" name="Footer Placeholder 4">
            <a:extLst>
              <a:ext uri="{FF2B5EF4-FFF2-40B4-BE49-F238E27FC236}">
                <a16:creationId xmlns:a16="http://schemas.microsoft.com/office/drawing/2014/main" id="{877EDB44-A407-9A4F-BD15-CFF8EA06D6BB}"/>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5B2F38AE-8E9C-4C41-A5E4-4BD25EE92525}"/>
              </a:ext>
            </a:extLst>
          </p:cNvPr>
          <p:cNvSpPr>
            <a:spLocks noGrp="1"/>
          </p:cNvSpPr>
          <p:nvPr>
            <p:ph type="sldNum" sz="quarter" idx="12"/>
          </p:nvPr>
        </p:nvSpPr>
        <p:spPr/>
        <p:txBody>
          <a:bodyPr/>
          <a:lstStyle/>
          <a:p>
            <a:fld id="{2A17F1C3-D8CF-D841-A262-BC1128EB65E3}" type="slidenum">
              <a:rPr lang="en-US" smtClean="0"/>
              <a:t>80</a:t>
            </a:fld>
            <a:endParaRPr lang="en-US"/>
          </a:p>
        </p:txBody>
      </p:sp>
    </p:spTree>
    <p:extLst>
      <p:ext uri="{BB962C8B-B14F-4D97-AF65-F5344CB8AC3E}">
        <p14:creationId xmlns:p14="http://schemas.microsoft.com/office/powerpoint/2010/main" val="72390386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0" y="365126"/>
            <a:ext cx="9144000" cy="1325563"/>
          </a:xfrm>
        </p:spPr>
        <p:txBody>
          <a:bodyPr/>
          <a:lstStyle/>
          <a:p>
            <a:pPr algn="ctr"/>
            <a:r>
              <a:rPr lang="en-US" dirty="0">
                <a:solidFill>
                  <a:srgbClr val="0070C0"/>
                </a:solidFill>
              </a:rPr>
              <a:t>Expenditure Minimization Problem</a:t>
            </a:r>
          </a:p>
        </p:txBody>
      </p:sp>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a:spcBef>
                <a:spcPts val="500"/>
              </a:spcBef>
              <a:spcAft>
                <a:spcPts val="500"/>
              </a:spcAft>
            </a:pPr>
            <a:r>
              <a:rPr lang="en-US" sz="2400" dirty="0"/>
              <a:t>The UMP considers a fixed budget and finds which bundle provides the consumer with the highest utility.</a:t>
            </a:r>
          </a:p>
          <a:p>
            <a:pPr>
              <a:spcBef>
                <a:spcPts val="500"/>
              </a:spcBef>
              <a:spcAft>
                <a:spcPts val="500"/>
              </a:spcAft>
            </a:pPr>
            <a:r>
              <a:rPr lang="en-US" sz="2400" dirty="0"/>
              <a:t>Alternatively, the consumer could minimize her expenditure while reaching a fixed utility level.</a:t>
            </a:r>
          </a:p>
          <a:p>
            <a:pPr>
              <a:spcBef>
                <a:spcPts val="500"/>
              </a:spcBef>
              <a:spcAft>
                <a:spcPts val="500"/>
              </a:spcAft>
            </a:pPr>
            <a:r>
              <a:rPr lang="en-US" sz="2400" dirty="0"/>
              <a:t>This is the approach that the </a:t>
            </a:r>
            <a:r>
              <a:rPr lang="en-US" sz="2400" dirty="0">
                <a:solidFill>
                  <a:srgbClr val="0070C0"/>
                </a:solidFill>
              </a:rPr>
              <a:t>expenditure minimization problem (EMP)</a:t>
            </a:r>
            <a:r>
              <a:rPr lang="en-US" sz="2400" dirty="0"/>
              <a:t> follows.</a:t>
            </a:r>
            <a:endParaRPr lang="en-US" sz="2000" dirty="0"/>
          </a:p>
        </p:txBody>
      </p:sp>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81</a:t>
            </a:fld>
            <a:endParaRPr lang="en-US" dirty="0"/>
          </a:p>
        </p:txBody>
      </p:sp>
    </p:spTree>
    <p:extLst>
      <p:ext uri="{BB962C8B-B14F-4D97-AF65-F5344CB8AC3E}">
        <p14:creationId xmlns:p14="http://schemas.microsoft.com/office/powerpoint/2010/main" val="42487220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124287" y="0"/>
            <a:ext cx="9144000" cy="1325563"/>
          </a:xfrm>
        </p:spPr>
        <p:txBody>
          <a:bodyPr/>
          <a:lstStyle/>
          <a:p>
            <a:pPr algn="ctr"/>
            <a:r>
              <a:rPr lang="en-US" dirty="0">
                <a:solidFill>
                  <a:srgbClr val="0070C0"/>
                </a:solidFill>
              </a:rPr>
              <a:t>Expenditure Minimization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752937" y="1231739"/>
                <a:ext cx="7886700" cy="4530727"/>
              </a:xfrm>
            </p:spPr>
            <p:txBody>
              <a:bodyPr>
                <a:normAutofit/>
              </a:bodyPr>
              <a:lstStyle/>
              <a:p>
                <a:pPr>
                  <a:spcBef>
                    <a:spcPts val="500"/>
                  </a:spcBef>
                  <a:spcAft>
                    <a:spcPts val="500"/>
                  </a:spcAft>
                </a:pPr>
                <a:r>
                  <a:rPr lang="en-US" sz="2400" dirty="0"/>
                  <a:t>Graphically, the EMP is understood as the consumer seeking to reach an IC with a target utility level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𝑢</m:t>
                        </m:r>
                      </m:e>
                    </m:acc>
                  </m:oMath>
                </a14:m>
                <a:r>
                  <a:rPr lang="en-US" sz="2400" dirty="0"/>
                  <a:t>, but shifting her budget line as close to the origin as possible. </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752937" y="1231739"/>
                <a:ext cx="7886700" cy="4530727"/>
              </a:xfrm>
              <a:blipFill>
                <a:blip r:embed="rId2"/>
                <a:stretch>
                  <a:fillRect l="-1083" t="-135" r="-928"/>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685331" y="6408473"/>
            <a:ext cx="5004665" cy="365125"/>
          </a:xfrm>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82</a:t>
            </a:fld>
            <a:endParaRPr lang="en-US"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26FD08E-2E80-C64D-9C3E-0C2DA97BD05B}"/>
                  </a:ext>
                </a:extLst>
              </p:cNvPr>
              <p:cNvSpPr txBox="1"/>
              <p:nvPr/>
            </p:nvSpPr>
            <p:spPr>
              <a:xfrm>
                <a:off x="1097537" y="3108297"/>
                <a:ext cx="3742237" cy="1882567"/>
              </a:xfrm>
              <a:prstGeom prst="rect">
                <a:avLst/>
              </a:prstGeom>
              <a:noFill/>
            </p:spPr>
            <p:txBody>
              <a:bodyPr wrap="square" rtlCol="0">
                <a:spAutoFit/>
              </a:bodyPr>
              <a:lstStyle/>
              <a:p>
                <a:pPr marL="230188" indent="-230188">
                  <a:lnSpc>
                    <a:spcPct val="90000"/>
                  </a:lnSpc>
                  <a:buFont typeface="Arial" panose="020B0604020202020204" pitchFamily="34" charset="0"/>
                  <a:buChar char="•"/>
                </a:pPr>
                <a:r>
                  <a:rPr lang="en-US" sz="2000" dirty="0"/>
                  <a:t>Bundles </a:t>
                </a:r>
                <a14:m>
                  <m:oMath xmlns:m="http://schemas.openxmlformats.org/officeDocument/2006/math">
                    <m:r>
                      <a:rPr lang="en-US" sz="2000" i="1" dirty="0" smtClean="0">
                        <a:latin typeface="Cambria Math" panose="02040503050406030204" pitchFamily="18" charset="0"/>
                      </a:rPr>
                      <m:t>𝐵</m:t>
                    </m:r>
                  </m:oMath>
                </a14:m>
                <a:r>
                  <a:rPr lang="en-US" sz="2000" dirty="0"/>
                  <a:t> or </a:t>
                </a:r>
                <a14:m>
                  <m:oMath xmlns:m="http://schemas.openxmlformats.org/officeDocument/2006/math">
                    <m:r>
                      <a:rPr lang="en-US" sz="2000" i="1" dirty="0" smtClean="0">
                        <a:latin typeface="Cambria Math" panose="02040503050406030204" pitchFamily="18" charset="0"/>
                      </a:rPr>
                      <m:t>𝐶</m:t>
                    </m:r>
                  </m:oMath>
                </a14:m>
                <a:r>
                  <a:rPr lang="en-US" sz="2000" dirty="0"/>
                  <a:t> cannot be optimal despite reaching </a:t>
                </a:r>
                <a14:m>
                  <m:oMath xmlns:m="http://schemas.openxmlformats.org/officeDocument/2006/math">
                    <m:acc>
                      <m:accPr>
                        <m:chr m:val="̅"/>
                        <m:ctrlPr>
                          <a:rPr lang="en-US" sz="2000" i="1" smtClean="0">
                            <a:latin typeface="Cambria Math" panose="02040503050406030204" pitchFamily="18" charset="0"/>
                          </a:rPr>
                        </m:ctrlPr>
                      </m:accPr>
                      <m:e>
                        <m:r>
                          <a:rPr lang="en-US" sz="2000" b="0" i="1" smtClean="0">
                            <a:latin typeface="Cambria Math" panose="02040503050406030204" pitchFamily="18" charset="0"/>
                          </a:rPr>
                          <m:t>𝑢</m:t>
                        </m:r>
                      </m:e>
                    </m:acc>
                  </m:oMath>
                </a14:m>
                <a:r>
                  <a:rPr lang="en-US" sz="2000" dirty="0"/>
                  <a:t>. She spends more income than in </a:t>
                </a:r>
                <a14:m>
                  <m:oMath xmlns:m="http://schemas.openxmlformats.org/officeDocument/2006/math">
                    <m:r>
                      <a:rPr lang="en-US" sz="2000" i="1" dirty="0" smtClean="0">
                        <a:latin typeface="Cambria Math" panose="02040503050406030204" pitchFamily="18" charset="0"/>
                      </a:rPr>
                      <m:t>𝐴</m:t>
                    </m:r>
                  </m:oMath>
                </a14:m>
                <a:r>
                  <a:rPr lang="en-US" sz="2000" dirty="0"/>
                  <a:t>.</a:t>
                </a:r>
              </a:p>
              <a:p>
                <a:pPr marL="230188" indent="-230188">
                  <a:lnSpc>
                    <a:spcPct val="90000"/>
                  </a:lnSpc>
                  <a:spcBef>
                    <a:spcPts val="1000"/>
                  </a:spcBef>
                  <a:buFont typeface="Arial" panose="020B0604020202020204" pitchFamily="34" charset="0"/>
                  <a:buChar char="•"/>
                </a:pPr>
                <a:r>
                  <a:rPr lang="en-US" sz="2000" dirty="0"/>
                  <a:t>Bundle </a:t>
                </a:r>
                <a14:m>
                  <m:oMath xmlns:m="http://schemas.openxmlformats.org/officeDocument/2006/math">
                    <m:r>
                      <a:rPr lang="en-US" sz="2000" b="0" i="1" dirty="0" smtClean="0">
                        <a:latin typeface="Cambria Math" panose="02040503050406030204" pitchFamily="18" charset="0"/>
                      </a:rPr>
                      <m:t>𝐷</m:t>
                    </m:r>
                  </m:oMath>
                </a14:m>
                <a:r>
                  <a:rPr lang="en-US" sz="2000" dirty="0"/>
                  <a:t> cannot be optimal. She can find cheaper bundles and  reach </a:t>
                </a:r>
                <a14:m>
                  <m:oMath xmlns:m="http://schemas.openxmlformats.org/officeDocument/2006/math">
                    <m:acc>
                      <m:accPr>
                        <m:chr m:val="̅"/>
                        <m:ctrlPr>
                          <a:rPr lang="en-US" sz="2000" i="1">
                            <a:latin typeface="Cambria Math" panose="02040503050406030204" pitchFamily="18" charset="0"/>
                          </a:rPr>
                        </m:ctrlPr>
                      </m:accPr>
                      <m:e>
                        <m:r>
                          <a:rPr lang="en-US" sz="2000" i="1">
                            <a:latin typeface="Cambria Math" panose="02040503050406030204" pitchFamily="18" charset="0"/>
                          </a:rPr>
                          <m:t>𝑢</m:t>
                        </m:r>
                      </m:e>
                    </m:acc>
                  </m:oMath>
                </a14:m>
                <a:r>
                  <a:rPr lang="en-US" sz="2000" dirty="0"/>
                  <a:t>.</a:t>
                </a:r>
              </a:p>
            </p:txBody>
          </p:sp>
        </mc:Choice>
        <mc:Fallback xmlns="">
          <p:sp>
            <p:nvSpPr>
              <p:cNvPr id="9" name="TextBox 8">
                <a:extLst>
                  <a:ext uri="{FF2B5EF4-FFF2-40B4-BE49-F238E27FC236}">
                    <a16:creationId xmlns:a16="http://schemas.microsoft.com/office/drawing/2014/main" id="{526FD08E-2E80-C64D-9C3E-0C2DA97BD05B}"/>
                  </a:ext>
                </a:extLst>
              </p:cNvPr>
              <p:cNvSpPr txBox="1">
                <a:spLocks noRot="1" noChangeAspect="1" noMove="1" noResize="1" noEditPoints="1" noAdjustHandles="1" noChangeArrowheads="1" noChangeShapeType="1" noTextEdit="1"/>
              </p:cNvSpPr>
              <p:nvPr/>
            </p:nvSpPr>
            <p:spPr>
              <a:xfrm>
                <a:off x="1097537" y="3108297"/>
                <a:ext cx="3742237" cy="1882567"/>
              </a:xfrm>
              <a:prstGeom prst="rect">
                <a:avLst/>
              </a:prstGeom>
              <a:blipFill>
                <a:blip r:embed="rId3"/>
                <a:stretch>
                  <a:fillRect l="-1014" t="-3356" r="-1351" b="-4027"/>
                </a:stretch>
              </a:blipFill>
            </p:spPr>
            <p:txBody>
              <a:bodyPr/>
              <a:lstStyle/>
              <a:p>
                <a:r>
                  <a:rPr lang="en-US">
                    <a:noFill/>
                  </a:rPr>
                  <a:t> </a:t>
                </a:r>
              </a:p>
            </p:txBody>
          </p:sp>
        </mc:Fallback>
      </mc:AlternateContent>
      <p:grpSp>
        <p:nvGrpSpPr>
          <p:cNvPr id="10" name="Group 9">
            <a:extLst>
              <a:ext uri="{FF2B5EF4-FFF2-40B4-BE49-F238E27FC236}">
                <a16:creationId xmlns:a16="http://schemas.microsoft.com/office/drawing/2014/main" id="{B76AC3F0-86BF-F440-95CA-23B379C1ECAE}"/>
              </a:ext>
            </a:extLst>
          </p:cNvPr>
          <p:cNvGrpSpPr/>
          <p:nvPr/>
        </p:nvGrpSpPr>
        <p:grpSpPr>
          <a:xfrm>
            <a:off x="4939847" y="3006699"/>
            <a:ext cx="3559810" cy="2810358"/>
            <a:chOff x="4620533" y="3064755"/>
            <a:chExt cx="3559810" cy="2810358"/>
          </a:xfrm>
        </p:grpSpPr>
        <p:pic>
          <p:nvPicPr>
            <p:cNvPr id="8" name="Picture 7">
              <a:extLst>
                <a:ext uri="{FF2B5EF4-FFF2-40B4-BE49-F238E27FC236}">
                  <a16:creationId xmlns:a16="http://schemas.microsoft.com/office/drawing/2014/main" id="{251A2A6D-20D7-FC4B-9D2D-852F5C5ACA54}"/>
                </a:ext>
              </a:extLst>
            </p:cNvPr>
            <p:cNvPicPr>
              <a:picLocks noChangeAspect="1"/>
            </p:cNvPicPr>
            <p:nvPr/>
          </p:nvPicPr>
          <p:blipFill>
            <a:blip r:embed="rId4"/>
            <a:stretch>
              <a:fillRect/>
            </a:stretch>
          </p:blipFill>
          <p:spPr>
            <a:xfrm>
              <a:off x="4620533" y="3064755"/>
              <a:ext cx="3559810" cy="2634957"/>
            </a:xfrm>
            <a:prstGeom prst="rect">
              <a:avLst/>
            </a:prstGeom>
          </p:spPr>
        </p:pic>
        <p:sp>
          <p:nvSpPr>
            <p:cNvPr id="11" name="TextBox 10">
              <a:extLst>
                <a:ext uri="{FF2B5EF4-FFF2-40B4-BE49-F238E27FC236}">
                  <a16:creationId xmlns:a16="http://schemas.microsoft.com/office/drawing/2014/main" id="{DF8EBBC5-3EA6-2441-AC04-142BAF29F1C1}"/>
                </a:ext>
              </a:extLst>
            </p:cNvPr>
            <p:cNvSpPr txBox="1"/>
            <p:nvPr/>
          </p:nvSpPr>
          <p:spPr>
            <a:xfrm>
              <a:off x="4708343" y="5598114"/>
              <a:ext cx="801373" cy="276999"/>
            </a:xfrm>
            <a:prstGeom prst="rect">
              <a:avLst/>
            </a:prstGeom>
            <a:noFill/>
          </p:spPr>
          <p:txBody>
            <a:bodyPr wrap="none" rtlCol="0">
              <a:spAutoFit/>
            </a:bodyPr>
            <a:lstStyle/>
            <a:p>
              <a:r>
                <a:rPr lang="en-US" sz="1200" dirty="0"/>
                <a:t>Figure 3.9</a:t>
              </a:r>
            </a:p>
          </p:txBody>
        </p:sp>
      </p:grpSp>
    </p:spTree>
    <p:extLst>
      <p:ext uri="{BB962C8B-B14F-4D97-AF65-F5344CB8AC3E}">
        <p14:creationId xmlns:p14="http://schemas.microsoft.com/office/powerpoint/2010/main" val="27676691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0" y="365126"/>
            <a:ext cx="9144000" cy="1325563"/>
          </a:xfrm>
        </p:spPr>
        <p:txBody>
          <a:bodyPr/>
          <a:lstStyle/>
          <a:p>
            <a:pPr algn="ctr"/>
            <a:r>
              <a:rPr lang="en-US" dirty="0">
                <a:solidFill>
                  <a:srgbClr val="0070C0"/>
                </a:solidFill>
              </a:rPr>
              <a:t>Expenditure Minimization Problem</a:t>
            </a:r>
          </a:p>
        </p:txBody>
      </p:sp>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83</a:t>
            </a:fld>
            <a:endParaRPr lang="en-US"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26FD08E-2E80-C64D-9C3E-0C2DA97BD05B}"/>
                  </a:ext>
                </a:extLst>
              </p:cNvPr>
              <p:cNvSpPr txBox="1"/>
              <p:nvPr/>
            </p:nvSpPr>
            <p:spPr>
              <a:xfrm>
                <a:off x="1097537" y="1990700"/>
                <a:ext cx="3742237" cy="4056175"/>
              </a:xfrm>
              <a:prstGeom prst="rect">
                <a:avLst/>
              </a:prstGeom>
              <a:noFill/>
            </p:spPr>
            <p:txBody>
              <a:bodyPr wrap="square" rtlCol="0">
                <a:spAutoFit/>
              </a:bodyPr>
              <a:lstStyle/>
              <a:p>
                <a:pPr marL="230188" indent="-230188">
                  <a:lnSpc>
                    <a:spcPct val="90000"/>
                  </a:lnSpc>
                  <a:spcBef>
                    <a:spcPts val="1000"/>
                  </a:spcBef>
                  <a:buFont typeface="Arial" panose="020B0604020202020204" pitchFamily="34" charset="0"/>
                  <a:buChar char="•"/>
                </a:pPr>
                <a:r>
                  <a:rPr lang="en-US" sz="2000" dirty="0"/>
                  <a:t>Bundle </a:t>
                </a:r>
                <a14:m>
                  <m:oMath xmlns:m="http://schemas.openxmlformats.org/officeDocument/2006/math">
                    <m:r>
                      <a:rPr lang="en-US" sz="2000" i="1" dirty="0" smtClean="0">
                        <a:latin typeface="Cambria Math" panose="02040503050406030204" pitchFamily="18" charset="0"/>
                      </a:rPr>
                      <m:t>𝐴</m:t>
                    </m:r>
                  </m:oMath>
                </a14:m>
                <a:r>
                  <a:rPr lang="en-US" sz="2000" dirty="0"/>
                  <a:t> must be optimal. There are no other bundles reaching at a lower expenditure than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𝐵𝐿</m:t>
                        </m:r>
                      </m:e>
                      <m:sub>
                        <m:r>
                          <a:rPr lang="en-US" sz="2000" b="0" i="1" smtClean="0">
                            <a:latin typeface="Cambria Math" panose="02040503050406030204" pitchFamily="18" charset="0"/>
                          </a:rPr>
                          <m:t>2</m:t>
                        </m:r>
                      </m:sub>
                    </m:sSub>
                  </m:oMath>
                </a14:m>
                <a:r>
                  <a:rPr lang="en-US" sz="2000" dirty="0"/>
                  <a:t>.</a:t>
                </a:r>
              </a:p>
              <a:p>
                <a:pPr marL="230188">
                  <a:lnSpc>
                    <a:spcPct val="90000"/>
                  </a:lnSpc>
                  <a:spcBef>
                    <a:spcPts val="1000"/>
                  </a:spcBef>
                  <a:spcAft>
                    <a:spcPts val="500"/>
                  </a:spcAft>
                </a:pPr>
                <a:r>
                  <a:rPr lang="en-US" sz="2000" dirty="0"/>
                  <a:t>At </a:t>
                </a:r>
                <a14:m>
                  <m:oMath xmlns:m="http://schemas.openxmlformats.org/officeDocument/2006/math">
                    <m:r>
                      <a:rPr lang="en-US" sz="2000" i="1" dirty="0" smtClean="0">
                        <a:latin typeface="Cambria Math" panose="02040503050406030204" pitchFamily="18" charset="0"/>
                      </a:rPr>
                      <m:t>𝐴</m:t>
                    </m:r>
                  </m:oMath>
                </a14:m>
                <a:r>
                  <a:rPr lang="en-US" sz="2000" dirty="0"/>
                  <a:t>, the indifference curve and the budget line are tangent, </a:t>
                </a:r>
              </a:p>
              <a:p>
                <a:pPr marL="14288">
                  <a:lnSpc>
                    <a:spcPct val="90000"/>
                  </a:lnSpc>
                  <a:spcBef>
                    <a:spcPts val="1000"/>
                  </a:spcBef>
                </a:pPr>
                <a14:m>
                  <m:oMathPara xmlns:m="http://schemas.openxmlformats.org/officeDocument/2006/math">
                    <m:oMathParaPr>
                      <m:jc m:val="centerGroup"/>
                    </m:oMathParaPr>
                    <m:oMath xmlns:m="http://schemas.openxmlformats.org/officeDocument/2006/math">
                      <m:f>
                        <m:fPr>
                          <m:ctrlPr>
                            <a:rPr lang="en-US" sz="2000" i="1" smtClean="0">
                              <a:latin typeface="Cambria Math" panose="02040503050406030204" pitchFamily="18" charset="0"/>
                            </a:rPr>
                          </m:ctrlPr>
                        </m:fPr>
                        <m:num>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𝑀𝑈</m:t>
                              </m:r>
                            </m:e>
                            <m:sub>
                              <m:r>
                                <a:rPr lang="en-US" sz="2000" b="0" i="1" smtClean="0">
                                  <a:latin typeface="Cambria Math" panose="02040503050406030204" pitchFamily="18" charset="0"/>
                                </a:rPr>
                                <m:t>𝑥</m:t>
                              </m:r>
                            </m:sub>
                          </m:sSub>
                        </m:num>
                        <m:den>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𝑀𝑈</m:t>
                              </m:r>
                            </m:e>
                            <m:sub>
                              <m:r>
                                <a:rPr lang="en-US" sz="2000" b="0" i="1" smtClean="0">
                                  <a:latin typeface="Cambria Math" panose="02040503050406030204" pitchFamily="18" charset="0"/>
                                </a:rPr>
                                <m:t>𝑦</m:t>
                              </m:r>
                            </m:sub>
                          </m:sSub>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𝑥</m:t>
                              </m:r>
                            </m:sub>
                          </m:sSub>
                        </m:num>
                        <m:den>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r>
                                <a:rPr lang="en-US" sz="2000" b="0" i="1" smtClean="0">
                                  <a:latin typeface="Cambria Math" panose="02040503050406030204" pitchFamily="18" charset="0"/>
                                </a:rPr>
                                <m:t>𝑦</m:t>
                              </m:r>
                            </m:sub>
                          </m:sSub>
                        </m:den>
                      </m:f>
                      <m:r>
                        <a:rPr lang="en-US" sz="2000" b="0" i="1" smtClean="0">
                          <a:latin typeface="Cambria Math" panose="02040503050406030204" pitchFamily="18" charset="0"/>
                        </a:rPr>
                        <m:t>.</m:t>
                      </m:r>
                    </m:oMath>
                  </m:oMathPara>
                </a14:m>
                <a:endParaRPr lang="en-US" sz="2000" dirty="0"/>
              </a:p>
              <a:p>
                <a:pPr marL="230188">
                  <a:lnSpc>
                    <a:spcPct val="90000"/>
                  </a:lnSpc>
                  <a:spcBef>
                    <a:spcPts val="1000"/>
                  </a:spcBef>
                </a:pPr>
                <a:r>
                  <a:rPr lang="en-US" sz="2000" dirty="0"/>
                  <a:t>Her constraint is </a:t>
                </a:r>
                <a14:m>
                  <m:oMath xmlns:m="http://schemas.openxmlformats.org/officeDocument/2006/math">
                    <m:r>
                      <a:rPr lang="en-US" sz="2000" b="0" i="1" smtClean="0">
                        <a:latin typeface="Cambria Math" panose="02040503050406030204" pitchFamily="18" charset="0"/>
                      </a:rPr>
                      <m:t>𝑢</m:t>
                    </m:r>
                    <m:r>
                      <a:rPr lang="en-US" sz="2000" b="0" i="1" smtClean="0">
                        <a:latin typeface="Cambria Math" panose="02040503050406030204" pitchFamily="18" charset="0"/>
                      </a:rPr>
                      <m:t>(</m:t>
                    </m:r>
                    <m:r>
                      <a:rPr lang="en-US" sz="2000" b="0" i="1" smtClean="0">
                        <a:latin typeface="Cambria Math" panose="02040503050406030204" pitchFamily="18" charset="0"/>
                      </a:rPr>
                      <m:t>𝑥</m:t>
                    </m:r>
                    <m:r>
                      <a:rPr lang="en-US" sz="2000" b="0" i="1" smtClean="0">
                        <a:latin typeface="Cambria Math" panose="02040503050406030204" pitchFamily="18" charset="0"/>
                      </a:rPr>
                      <m:t>,</m:t>
                    </m:r>
                    <m:r>
                      <a:rPr lang="en-US" sz="2000" b="0" i="1" smtClean="0">
                        <a:latin typeface="Cambria Math" panose="02040503050406030204" pitchFamily="18" charset="0"/>
                      </a:rPr>
                      <m:t>𝑦</m:t>
                    </m:r>
                    <m:r>
                      <a:rPr lang="en-US" sz="2000" b="0" i="1" smtClean="0">
                        <a:latin typeface="Cambria Math" panose="02040503050406030204" pitchFamily="18" charset="0"/>
                      </a:rPr>
                      <m:t>)=</m:t>
                    </m:r>
                    <m:acc>
                      <m:accPr>
                        <m:chr m:val="̅"/>
                        <m:ctrlPr>
                          <a:rPr lang="en-US" sz="2000" b="0" i="1" smtClean="0">
                            <a:latin typeface="Cambria Math" panose="02040503050406030204" pitchFamily="18" charset="0"/>
                          </a:rPr>
                        </m:ctrlPr>
                      </m:accPr>
                      <m:e>
                        <m:r>
                          <a:rPr lang="en-US" sz="2000" b="0" i="1" smtClean="0">
                            <a:latin typeface="Cambria Math" panose="02040503050406030204" pitchFamily="18" charset="0"/>
                          </a:rPr>
                          <m:t>𝑢</m:t>
                        </m:r>
                      </m:e>
                    </m:acc>
                  </m:oMath>
                </a14:m>
                <a:r>
                  <a:rPr lang="en-US" sz="2000" dirty="0"/>
                  <a:t>, rather than </a:t>
                </a:r>
                <a14:m>
                  <m:oMath xmlns:m="http://schemas.openxmlformats.org/officeDocument/2006/math">
                    <m:r>
                      <a:rPr lang="en-US" sz="2000" i="1">
                        <a:latin typeface="Cambria Math" panose="02040503050406030204" pitchFamily="18" charset="0"/>
                      </a:rPr>
                      <m:t>𝑢</m:t>
                    </m:r>
                    <m:r>
                      <a:rPr lang="en-US" sz="2000" i="1">
                        <a:latin typeface="Cambria Math" panose="02040503050406030204" pitchFamily="18" charset="0"/>
                      </a:rPr>
                      <m:t>(</m:t>
                    </m:r>
                    <m:r>
                      <a:rPr lang="en-US" sz="2000" i="1">
                        <a:latin typeface="Cambria Math" panose="02040503050406030204" pitchFamily="18" charset="0"/>
                      </a:rPr>
                      <m:t>𝑥</m:t>
                    </m:r>
                    <m:r>
                      <a:rPr lang="en-US" sz="2000" i="1">
                        <a:latin typeface="Cambria Math" panose="02040503050406030204" pitchFamily="18" charset="0"/>
                      </a:rPr>
                      <m:t>,</m:t>
                    </m:r>
                    <m:r>
                      <a:rPr lang="en-US" sz="2000" i="1">
                        <a:latin typeface="Cambria Math" panose="02040503050406030204" pitchFamily="18" charset="0"/>
                      </a:rPr>
                      <m:t>𝑦</m:t>
                    </m:r>
                    <m:r>
                      <a:rPr lang="en-US" sz="2000" i="1">
                        <a:latin typeface="Cambria Math" panose="02040503050406030204" pitchFamily="18" charset="0"/>
                      </a:rPr>
                      <m:t>)≥</m:t>
                    </m:r>
                    <m:acc>
                      <m:accPr>
                        <m:chr m:val="̅"/>
                        <m:ctrlPr>
                          <a:rPr lang="en-US" sz="2000" i="1">
                            <a:latin typeface="Cambria Math" panose="02040503050406030204" pitchFamily="18" charset="0"/>
                          </a:rPr>
                        </m:ctrlPr>
                      </m:accPr>
                      <m:e>
                        <m:r>
                          <a:rPr lang="en-US" sz="2000" i="1">
                            <a:latin typeface="Cambria Math" panose="02040503050406030204" pitchFamily="18" charset="0"/>
                          </a:rPr>
                          <m:t>𝑢</m:t>
                        </m:r>
                      </m:e>
                    </m:acc>
                  </m:oMath>
                </a14:m>
                <a:r>
                  <a:rPr lang="en-US" sz="2000" dirty="0"/>
                  <a:t>. She would never choose bundle satisfying </a:t>
                </a:r>
                <a14:m>
                  <m:oMath xmlns:m="http://schemas.openxmlformats.org/officeDocument/2006/math">
                    <m:r>
                      <a:rPr lang="en-US" sz="2000" i="1">
                        <a:latin typeface="Cambria Math" panose="02040503050406030204" pitchFamily="18" charset="0"/>
                      </a:rPr>
                      <m:t>𝑢</m:t>
                    </m:r>
                    <m:d>
                      <m:dPr>
                        <m:ctrlPr>
                          <a:rPr lang="en-US" sz="2000" i="1">
                            <a:latin typeface="Cambria Math" panose="02040503050406030204" pitchFamily="18" charset="0"/>
                          </a:rPr>
                        </m:ctrlPr>
                      </m:dPr>
                      <m:e>
                        <m:r>
                          <a:rPr lang="en-US" sz="2000" i="1">
                            <a:latin typeface="Cambria Math" panose="02040503050406030204" pitchFamily="18" charset="0"/>
                          </a:rPr>
                          <m:t>𝑥</m:t>
                        </m:r>
                        <m:r>
                          <a:rPr lang="en-US" sz="2000" i="1">
                            <a:latin typeface="Cambria Math" panose="02040503050406030204" pitchFamily="18" charset="0"/>
                          </a:rPr>
                          <m:t>,</m:t>
                        </m:r>
                        <m:r>
                          <a:rPr lang="en-US" sz="2000" i="1">
                            <a:latin typeface="Cambria Math" panose="02040503050406030204" pitchFamily="18" charset="0"/>
                          </a:rPr>
                          <m:t>𝑦</m:t>
                        </m:r>
                      </m:e>
                    </m:d>
                    <m:r>
                      <a:rPr lang="en-US" sz="2000" b="0" i="1" smtClean="0">
                        <a:latin typeface="Cambria Math" panose="02040503050406030204" pitchFamily="18" charset="0"/>
                      </a:rPr>
                      <m:t>&gt;</m:t>
                    </m:r>
                    <m:acc>
                      <m:accPr>
                        <m:chr m:val="̅"/>
                        <m:ctrlPr>
                          <a:rPr lang="en-US" sz="2000" i="1">
                            <a:latin typeface="Cambria Math" panose="02040503050406030204" pitchFamily="18" charset="0"/>
                          </a:rPr>
                        </m:ctrlPr>
                      </m:accPr>
                      <m:e>
                        <m:r>
                          <a:rPr lang="en-US" sz="2000" i="1">
                            <a:latin typeface="Cambria Math" panose="02040503050406030204" pitchFamily="18" charset="0"/>
                          </a:rPr>
                          <m:t>𝑢</m:t>
                        </m:r>
                      </m:e>
                    </m:acc>
                  </m:oMath>
                </a14:m>
                <a:r>
                  <a:rPr lang="en-US" sz="2000" dirty="0"/>
                  <a:t>, such as </a:t>
                </a:r>
                <a14:m>
                  <m:oMath xmlns:m="http://schemas.openxmlformats.org/officeDocument/2006/math">
                    <m:r>
                      <a:rPr lang="en-US" sz="2000" i="1" dirty="0" smtClean="0">
                        <a:latin typeface="Cambria Math" panose="02040503050406030204" pitchFamily="18" charset="0"/>
                      </a:rPr>
                      <m:t>𝐷</m:t>
                    </m:r>
                  </m:oMath>
                </a14:m>
                <a:r>
                  <a:rPr lang="en-US" sz="2000" dirty="0"/>
                  <a:t>. </a:t>
                </a:r>
              </a:p>
            </p:txBody>
          </p:sp>
        </mc:Choice>
        <mc:Fallback xmlns="">
          <p:sp>
            <p:nvSpPr>
              <p:cNvPr id="9" name="TextBox 8">
                <a:extLst>
                  <a:ext uri="{FF2B5EF4-FFF2-40B4-BE49-F238E27FC236}">
                    <a16:creationId xmlns:a16="http://schemas.microsoft.com/office/drawing/2014/main" id="{526FD08E-2E80-C64D-9C3E-0C2DA97BD05B}"/>
                  </a:ext>
                </a:extLst>
              </p:cNvPr>
              <p:cNvSpPr txBox="1">
                <a:spLocks noRot="1" noChangeAspect="1" noMove="1" noResize="1" noEditPoints="1" noAdjustHandles="1" noChangeArrowheads="1" noChangeShapeType="1" noTextEdit="1"/>
              </p:cNvSpPr>
              <p:nvPr/>
            </p:nvSpPr>
            <p:spPr>
              <a:xfrm>
                <a:off x="1097537" y="1990700"/>
                <a:ext cx="3742237" cy="4056175"/>
              </a:xfrm>
              <a:prstGeom prst="rect">
                <a:avLst/>
              </a:prstGeom>
              <a:blipFill>
                <a:blip r:embed="rId2"/>
                <a:stretch>
                  <a:fillRect l="-1014" t="-1563" r="-1689" b="-1563"/>
                </a:stretch>
              </a:blipFill>
            </p:spPr>
            <p:txBody>
              <a:bodyPr/>
              <a:lstStyle/>
              <a:p>
                <a:r>
                  <a:rPr lang="en-US">
                    <a:noFill/>
                  </a:rPr>
                  <a:t> </a:t>
                </a:r>
              </a:p>
            </p:txBody>
          </p:sp>
        </mc:Fallback>
      </mc:AlternateContent>
      <p:grpSp>
        <p:nvGrpSpPr>
          <p:cNvPr id="10" name="Group 9">
            <a:extLst>
              <a:ext uri="{FF2B5EF4-FFF2-40B4-BE49-F238E27FC236}">
                <a16:creationId xmlns:a16="http://schemas.microsoft.com/office/drawing/2014/main" id="{B76AC3F0-86BF-F440-95CA-23B379C1ECAE}"/>
              </a:ext>
            </a:extLst>
          </p:cNvPr>
          <p:cNvGrpSpPr/>
          <p:nvPr/>
        </p:nvGrpSpPr>
        <p:grpSpPr>
          <a:xfrm>
            <a:off x="4939847" y="3006699"/>
            <a:ext cx="3559810" cy="2810358"/>
            <a:chOff x="4620533" y="3064755"/>
            <a:chExt cx="3559810" cy="2810358"/>
          </a:xfrm>
        </p:grpSpPr>
        <p:pic>
          <p:nvPicPr>
            <p:cNvPr id="8" name="Picture 7">
              <a:extLst>
                <a:ext uri="{FF2B5EF4-FFF2-40B4-BE49-F238E27FC236}">
                  <a16:creationId xmlns:a16="http://schemas.microsoft.com/office/drawing/2014/main" id="{251A2A6D-20D7-FC4B-9D2D-852F5C5ACA54}"/>
                </a:ext>
              </a:extLst>
            </p:cNvPr>
            <p:cNvPicPr>
              <a:picLocks noChangeAspect="1"/>
            </p:cNvPicPr>
            <p:nvPr/>
          </p:nvPicPr>
          <p:blipFill>
            <a:blip r:embed="rId3"/>
            <a:stretch>
              <a:fillRect/>
            </a:stretch>
          </p:blipFill>
          <p:spPr>
            <a:xfrm>
              <a:off x="4620533" y="3064755"/>
              <a:ext cx="3559810" cy="2634957"/>
            </a:xfrm>
            <a:prstGeom prst="rect">
              <a:avLst/>
            </a:prstGeom>
          </p:spPr>
        </p:pic>
        <p:sp>
          <p:nvSpPr>
            <p:cNvPr id="11" name="TextBox 10">
              <a:extLst>
                <a:ext uri="{FF2B5EF4-FFF2-40B4-BE49-F238E27FC236}">
                  <a16:creationId xmlns:a16="http://schemas.microsoft.com/office/drawing/2014/main" id="{DF8EBBC5-3EA6-2441-AC04-142BAF29F1C1}"/>
                </a:ext>
              </a:extLst>
            </p:cNvPr>
            <p:cNvSpPr txBox="1"/>
            <p:nvPr/>
          </p:nvSpPr>
          <p:spPr>
            <a:xfrm>
              <a:off x="4708343" y="5598114"/>
              <a:ext cx="801373" cy="276999"/>
            </a:xfrm>
            <a:prstGeom prst="rect">
              <a:avLst/>
            </a:prstGeom>
            <a:noFill/>
          </p:spPr>
          <p:txBody>
            <a:bodyPr wrap="none" rtlCol="0">
              <a:spAutoFit/>
            </a:bodyPr>
            <a:lstStyle/>
            <a:p>
              <a:r>
                <a:rPr lang="en-US" sz="1200" dirty="0"/>
                <a:t>Figure 3.9</a:t>
              </a:r>
            </a:p>
          </p:txBody>
        </p:sp>
      </p:grpSp>
    </p:spTree>
    <p:extLst>
      <p:ext uri="{BB962C8B-B14F-4D97-AF65-F5344CB8AC3E}">
        <p14:creationId xmlns:p14="http://schemas.microsoft.com/office/powerpoint/2010/main" val="17023363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0" y="365126"/>
            <a:ext cx="9144000" cy="1325563"/>
          </a:xfrm>
        </p:spPr>
        <p:txBody>
          <a:bodyPr/>
          <a:lstStyle/>
          <a:p>
            <a:pPr algn="ctr"/>
            <a:r>
              <a:rPr lang="en-US" dirty="0">
                <a:solidFill>
                  <a:srgbClr val="0070C0"/>
                </a:solidFill>
              </a:rPr>
              <a:t>Expenditure Minimization Problem</a:t>
            </a:r>
          </a:p>
        </p:txBody>
      </p:sp>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84</a:t>
            </a:fld>
            <a:endParaRPr lang="en-US"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26FD08E-2E80-C64D-9C3E-0C2DA97BD05B}"/>
                  </a:ext>
                </a:extLst>
              </p:cNvPr>
              <p:cNvSpPr txBox="1"/>
              <p:nvPr/>
            </p:nvSpPr>
            <p:spPr>
              <a:xfrm>
                <a:off x="1097537" y="3021213"/>
                <a:ext cx="3742237" cy="1754326"/>
              </a:xfrm>
              <a:prstGeom prst="rect">
                <a:avLst/>
              </a:prstGeom>
              <a:noFill/>
            </p:spPr>
            <p:txBody>
              <a:bodyPr wrap="square" rtlCol="0">
                <a:spAutoFit/>
              </a:bodyPr>
              <a:lstStyle/>
              <a:p>
                <a:pPr marL="230188" indent="-230188">
                  <a:lnSpc>
                    <a:spcPct val="90000"/>
                  </a:lnSpc>
                  <a:spcBef>
                    <a:spcPts val="1000"/>
                  </a:spcBef>
                  <a:buFont typeface="Arial" panose="020B0604020202020204" pitchFamily="34" charset="0"/>
                  <a:buChar char="•"/>
                </a:pPr>
                <a:r>
                  <a:rPr lang="en-US" sz="2000" dirty="0"/>
                  <a:t>Bundle </a:t>
                </a:r>
                <a14:m>
                  <m:oMath xmlns:m="http://schemas.openxmlformats.org/officeDocument/2006/math">
                    <m:r>
                      <a:rPr lang="en-US" sz="2000" b="0" i="1" dirty="0" smtClean="0">
                        <a:latin typeface="Cambria Math" panose="02040503050406030204" pitchFamily="18" charset="0"/>
                      </a:rPr>
                      <m:t>𝐷</m:t>
                    </m:r>
                  </m:oMath>
                </a14:m>
                <a:r>
                  <a:rPr lang="en-US" sz="2000" dirty="0"/>
                  <a:t> cannot be optimal. She can find cheaper bundles and  reach </a:t>
                </a:r>
                <a14:m>
                  <m:oMath xmlns:m="http://schemas.openxmlformats.org/officeDocument/2006/math">
                    <m:acc>
                      <m:accPr>
                        <m:chr m:val="̅"/>
                        <m:ctrlPr>
                          <a:rPr lang="en-US" sz="2000" i="1">
                            <a:latin typeface="Cambria Math" panose="02040503050406030204" pitchFamily="18" charset="0"/>
                          </a:rPr>
                        </m:ctrlPr>
                      </m:accPr>
                      <m:e>
                        <m:r>
                          <a:rPr lang="en-US" sz="2000" i="1">
                            <a:latin typeface="Cambria Math" panose="02040503050406030204" pitchFamily="18" charset="0"/>
                          </a:rPr>
                          <m:t>𝑢</m:t>
                        </m:r>
                      </m:e>
                    </m:acc>
                  </m:oMath>
                </a14:m>
                <a:r>
                  <a:rPr lang="en-US" sz="2000" dirty="0"/>
                  <a:t>. These bundles that still satisfy the constraint and can be purchased at lower cost.</a:t>
                </a:r>
              </a:p>
            </p:txBody>
          </p:sp>
        </mc:Choice>
        <mc:Fallback xmlns="">
          <p:sp>
            <p:nvSpPr>
              <p:cNvPr id="9" name="TextBox 8">
                <a:extLst>
                  <a:ext uri="{FF2B5EF4-FFF2-40B4-BE49-F238E27FC236}">
                    <a16:creationId xmlns:a16="http://schemas.microsoft.com/office/drawing/2014/main" id="{526FD08E-2E80-C64D-9C3E-0C2DA97BD05B}"/>
                  </a:ext>
                </a:extLst>
              </p:cNvPr>
              <p:cNvSpPr txBox="1">
                <a:spLocks noRot="1" noChangeAspect="1" noMove="1" noResize="1" noEditPoints="1" noAdjustHandles="1" noChangeArrowheads="1" noChangeShapeType="1" noTextEdit="1"/>
              </p:cNvSpPr>
              <p:nvPr/>
            </p:nvSpPr>
            <p:spPr>
              <a:xfrm>
                <a:off x="1097537" y="3021213"/>
                <a:ext cx="3742237" cy="1754326"/>
              </a:xfrm>
              <a:prstGeom prst="rect">
                <a:avLst/>
              </a:prstGeom>
              <a:blipFill>
                <a:blip r:embed="rId2"/>
                <a:stretch>
                  <a:fillRect l="-1014" t="-3597" b="-4317"/>
                </a:stretch>
              </a:blipFill>
            </p:spPr>
            <p:txBody>
              <a:bodyPr/>
              <a:lstStyle/>
              <a:p>
                <a:r>
                  <a:rPr lang="en-US">
                    <a:noFill/>
                  </a:rPr>
                  <a:t> </a:t>
                </a:r>
              </a:p>
            </p:txBody>
          </p:sp>
        </mc:Fallback>
      </mc:AlternateContent>
      <p:grpSp>
        <p:nvGrpSpPr>
          <p:cNvPr id="10" name="Group 9">
            <a:extLst>
              <a:ext uri="{FF2B5EF4-FFF2-40B4-BE49-F238E27FC236}">
                <a16:creationId xmlns:a16="http://schemas.microsoft.com/office/drawing/2014/main" id="{B76AC3F0-86BF-F440-95CA-23B379C1ECAE}"/>
              </a:ext>
            </a:extLst>
          </p:cNvPr>
          <p:cNvGrpSpPr/>
          <p:nvPr/>
        </p:nvGrpSpPr>
        <p:grpSpPr>
          <a:xfrm>
            <a:off x="4939847" y="3006699"/>
            <a:ext cx="3559810" cy="2810358"/>
            <a:chOff x="4620533" y="3064755"/>
            <a:chExt cx="3559810" cy="2810358"/>
          </a:xfrm>
        </p:grpSpPr>
        <p:pic>
          <p:nvPicPr>
            <p:cNvPr id="8" name="Picture 7">
              <a:extLst>
                <a:ext uri="{FF2B5EF4-FFF2-40B4-BE49-F238E27FC236}">
                  <a16:creationId xmlns:a16="http://schemas.microsoft.com/office/drawing/2014/main" id="{251A2A6D-20D7-FC4B-9D2D-852F5C5ACA54}"/>
                </a:ext>
              </a:extLst>
            </p:cNvPr>
            <p:cNvPicPr>
              <a:picLocks noChangeAspect="1"/>
            </p:cNvPicPr>
            <p:nvPr/>
          </p:nvPicPr>
          <p:blipFill>
            <a:blip r:embed="rId3"/>
            <a:stretch>
              <a:fillRect/>
            </a:stretch>
          </p:blipFill>
          <p:spPr>
            <a:xfrm>
              <a:off x="4620533" y="3064755"/>
              <a:ext cx="3559810" cy="2634957"/>
            </a:xfrm>
            <a:prstGeom prst="rect">
              <a:avLst/>
            </a:prstGeom>
          </p:spPr>
        </p:pic>
        <p:sp>
          <p:nvSpPr>
            <p:cNvPr id="11" name="TextBox 10">
              <a:extLst>
                <a:ext uri="{FF2B5EF4-FFF2-40B4-BE49-F238E27FC236}">
                  <a16:creationId xmlns:a16="http://schemas.microsoft.com/office/drawing/2014/main" id="{DF8EBBC5-3EA6-2441-AC04-142BAF29F1C1}"/>
                </a:ext>
              </a:extLst>
            </p:cNvPr>
            <p:cNvSpPr txBox="1"/>
            <p:nvPr/>
          </p:nvSpPr>
          <p:spPr>
            <a:xfrm>
              <a:off x="4708343" y="5598114"/>
              <a:ext cx="801373" cy="276999"/>
            </a:xfrm>
            <a:prstGeom prst="rect">
              <a:avLst/>
            </a:prstGeom>
            <a:noFill/>
          </p:spPr>
          <p:txBody>
            <a:bodyPr wrap="none" rtlCol="0">
              <a:spAutoFit/>
            </a:bodyPr>
            <a:lstStyle/>
            <a:p>
              <a:r>
                <a:rPr lang="en-US" sz="1200" dirty="0"/>
                <a:t>Figure 3.9</a:t>
              </a:r>
            </a:p>
          </p:txBody>
        </p:sp>
      </p:grpSp>
    </p:spTree>
    <p:extLst>
      <p:ext uri="{BB962C8B-B14F-4D97-AF65-F5344CB8AC3E}">
        <p14:creationId xmlns:p14="http://schemas.microsoft.com/office/powerpoint/2010/main" val="15013354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0" y="365126"/>
            <a:ext cx="9144000" cy="1325563"/>
          </a:xfrm>
        </p:spPr>
        <p:txBody>
          <a:bodyPr/>
          <a:lstStyle/>
          <a:p>
            <a:pPr algn="ctr"/>
            <a:r>
              <a:rPr lang="en-US" dirty="0">
                <a:solidFill>
                  <a:srgbClr val="0070C0"/>
                </a:solidFill>
              </a:rPr>
              <a:t>Expenditure Minimization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8025020" cy="4667250"/>
              </a:xfrm>
            </p:spPr>
            <p:txBody>
              <a:bodyPr>
                <a:normAutofit/>
              </a:bodyPr>
              <a:lstStyle/>
              <a:p>
                <a:pPr algn="just">
                  <a:lnSpc>
                    <a:spcPct val="100000"/>
                  </a:lnSpc>
                  <a:spcAft>
                    <a:spcPts val="500"/>
                  </a:spcAft>
                </a:pPr>
                <a:r>
                  <a:rPr lang="en-US" sz="2200" dirty="0">
                    <a:solidFill>
                      <a:srgbClr val="0070C0"/>
                    </a:solidFill>
                  </a:rPr>
                  <a:t>Tool 3.3. </a:t>
                </a:r>
                <a:r>
                  <a:rPr lang="en-US" sz="2200" i="1" dirty="0">
                    <a:solidFill>
                      <a:srgbClr val="0070C0"/>
                    </a:solidFill>
                  </a:rPr>
                  <a:t>Procedure to solve the EMP</a:t>
                </a:r>
                <a:r>
                  <a:rPr lang="en-US" sz="2200" dirty="0">
                    <a:solidFill>
                      <a:srgbClr val="0070C0"/>
                    </a:solidFill>
                  </a:rPr>
                  <a:t>:</a:t>
                </a:r>
              </a:p>
              <a:p>
                <a:pPr marL="800100" lvl="1" indent="-342900">
                  <a:spcAft>
                    <a:spcPts val="500"/>
                  </a:spcAft>
                  <a:buFont typeface="+mj-lt"/>
                  <a:buAutoNum type="arabicPeriod"/>
                </a:pPr>
                <a:r>
                  <a:rPr lang="en-US" sz="2200" dirty="0"/>
                  <a:t>Set the tangency condition as </a:t>
                </a:r>
                <a14:m>
                  <m:oMath xmlns:m="http://schemas.openxmlformats.org/officeDocument/2006/math">
                    <m:f>
                      <m:fPr>
                        <m:ctrlPr>
                          <a:rPr lang="en-US" sz="2200" i="1" smtClean="0">
                            <a:latin typeface="Cambria Math" panose="02040503050406030204" pitchFamily="18" charset="0"/>
                          </a:rPr>
                        </m:ctrlPr>
                      </m:fPr>
                      <m:num>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𝑀𝑈</m:t>
                            </m:r>
                          </m:e>
                          <m:sub>
                            <m:r>
                              <a:rPr lang="en-US" sz="2200" b="0" i="1" smtClean="0">
                                <a:latin typeface="Cambria Math" panose="02040503050406030204" pitchFamily="18" charset="0"/>
                              </a:rPr>
                              <m:t>𝑥</m:t>
                            </m:r>
                          </m:sub>
                        </m:sSub>
                      </m:num>
                      <m:den>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𝑀𝑈</m:t>
                            </m:r>
                          </m:e>
                          <m:sub>
                            <m:r>
                              <a:rPr lang="en-US" sz="2200" b="0" i="1" smtClean="0">
                                <a:latin typeface="Cambria Math" panose="02040503050406030204" pitchFamily="18" charset="0"/>
                              </a:rPr>
                              <m:t>𝑦</m:t>
                            </m:r>
                          </m:sub>
                        </m:sSub>
                      </m:den>
                    </m:f>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num>
                      <m:den>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den>
                    </m:f>
                  </m:oMath>
                </a14:m>
                <a:r>
                  <a:rPr lang="en-US" sz="2200" dirty="0"/>
                  <a:t>. Cross-multiply and simplify.</a:t>
                </a:r>
              </a:p>
              <a:p>
                <a:pPr marL="800100" lvl="1" indent="-342900">
                  <a:spcBef>
                    <a:spcPts val="1000"/>
                  </a:spcBef>
                  <a:spcAft>
                    <a:spcPts val="500"/>
                  </a:spcAft>
                  <a:buFont typeface="+mj-lt"/>
                  <a:buAutoNum type="arabicPeriod"/>
                </a:pPr>
                <a:r>
                  <a:rPr lang="en-US" sz="2200" dirty="0"/>
                  <a:t>If the expression for the tangency condition:</a:t>
                </a:r>
              </a:p>
              <a:p>
                <a:pPr marL="1257300" lvl="2" indent="-342900">
                  <a:buFont typeface="+mj-lt"/>
                  <a:buAutoNum type="alphaLcPeriod"/>
                </a:pPr>
                <a:r>
                  <a:rPr lang="en-US" dirty="0"/>
                  <a:t>Contains both unknowns (</a:t>
                </a:r>
                <a14:m>
                  <m:oMath xmlns:m="http://schemas.openxmlformats.org/officeDocument/2006/math">
                    <m:r>
                      <a:rPr lang="en-US" i="1" dirty="0" smtClean="0">
                        <a:latin typeface="Cambria Math" panose="02040503050406030204" pitchFamily="18" charset="0"/>
                      </a:rPr>
                      <m:t>𝑥</m:t>
                    </m:r>
                  </m:oMath>
                </a14:m>
                <a:r>
                  <a:rPr lang="en-US" dirty="0"/>
                  <a:t> and </a:t>
                </a:r>
                <a14:m>
                  <m:oMath xmlns:m="http://schemas.openxmlformats.org/officeDocument/2006/math">
                    <m:r>
                      <a:rPr lang="en-US" i="1" dirty="0" smtClean="0">
                        <a:latin typeface="Cambria Math" panose="02040503050406030204" pitchFamily="18" charset="0"/>
                      </a:rPr>
                      <m:t>𝑦</m:t>
                    </m:r>
                  </m:oMath>
                </a14:m>
                <a:r>
                  <a:rPr lang="en-US" dirty="0"/>
                  <a:t>), solve or </a:t>
                </a:r>
                <a14:m>
                  <m:oMath xmlns:m="http://schemas.openxmlformats.org/officeDocument/2006/math">
                    <m:r>
                      <a:rPr lang="en-US" b="0" i="1" dirty="0" smtClean="0">
                        <a:latin typeface="Cambria Math" panose="02040503050406030204" pitchFamily="18" charset="0"/>
                      </a:rPr>
                      <m:t>𝑦</m:t>
                    </m:r>
                  </m:oMath>
                </a14:m>
                <a:r>
                  <a:rPr lang="en-US" dirty="0"/>
                  <a:t>, and insert the resulting expression into the utility constraint </a:t>
                </a:r>
                <a14:m>
                  <m:oMath xmlns:m="http://schemas.openxmlformats.org/officeDocument/2006/math">
                    <m:r>
                      <a:rPr lang="en-US" i="1" smtClean="0">
                        <a:latin typeface="Cambria Math" panose="02040503050406030204" pitchFamily="18" charset="0"/>
                      </a:rPr>
                      <m:t>𝑢</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𝑢</m:t>
                        </m:r>
                      </m:e>
                    </m:acc>
                  </m:oMath>
                </a14:m>
                <a:r>
                  <a:rPr lang="en-US" dirty="0"/>
                  <a:t>.</a:t>
                </a:r>
              </a:p>
              <a:p>
                <a:pPr marL="1257300" lvl="2" indent="-342900">
                  <a:buFont typeface="+mj-lt"/>
                  <a:buAutoNum type="alphaLcPeriod"/>
                </a:pPr>
                <a:r>
                  <a:rPr lang="en-US" dirty="0"/>
                  <a:t>Contains only one unknown (</a:t>
                </a:r>
                <a14:m>
                  <m:oMath xmlns:m="http://schemas.openxmlformats.org/officeDocument/2006/math">
                    <m:r>
                      <a:rPr lang="en-US" i="1" dirty="0" smtClean="0">
                        <a:latin typeface="Cambria Math" panose="02040503050406030204" pitchFamily="18" charset="0"/>
                      </a:rPr>
                      <m:t>𝑥</m:t>
                    </m:r>
                  </m:oMath>
                </a14:m>
                <a:r>
                  <a:rPr lang="en-US" dirty="0"/>
                  <a:t> or </a:t>
                </a:r>
                <a14:m>
                  <m:oMath xmlns:m="http://schemas.openxmlformats.org/officeDocument/2006/math">
                    <m:r>
                      <a:rPr lang="en-US" i="1" dirty="0" smtClean="0">
                        <a:latin typeface="Cambria Math" panose="02040503050406030204" pitchFamily="18" charset="0"/>
                      </a:rPr>
                      <m:t>𝑦</m:t>
                    </m:r>
                  </m:oMath>
                </a14:m>
                <a:r>
                  <a:rPr lang="en-US" dirty="0"/>
                  <a:t>), solve for that unknown, and insert the result into the utility constraint </a:t>
                </a:r>
                <a14:m>
                  <m:oMath xmlns:m="http://schemas.openxmlformats.org/officeDocument/2006/math">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𝑦</m:t>
                    </m:r>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𝑢</m:t>
                        </m:r>
                      </m:e>
                    </m:acc>
                  </m:oMath>
                </a14:m>
                <a:r>
                  <a:rPr lang="en-US" dirty="0"/>
                  <a:t>.</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8025020" cy="4667250"/>
              </a:xfrm>
              <a:blipFill>
                <a:blip r:embed="rId2"/>
                <a:stretch>
                  <a:fillRect l="-791" t="-815"/>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85</a:t>
            </a:fld>
            <a:endParaRPr lang="en-US" dirty="0"/>
          </a:p>
        </p:txBody>
      </p:sp>
    </p:spTree>
    <p:extLst>
      <p:ext uri="{BB962C8B-B14F-4D97-AF65-F5344CB8AC3E}">
        <p14:creationId xmlns:p14="http://schemas.microsoft.com/office/powerpoint/2010/main" val="84748943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0" y="365126"/>
            <a:ext cx="9144000" cy="1325563"/>
          </a:xfrm>
        </p:spPr>
        <p:txBody>
          <a:bodyPr/>
          <a:lstStyle/>
          <a:p>
            <a:pPr algn="ctr"/>
            <a:r>
              <a:rPr lang="en-US" dirty="0">
                <a:solidFill>
                  <a:srgbClr val="0070C0"/>
                </a:solidFill>
              </a:rPr>
              <a:t>Expenditure Minimization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8025020" cy="4667250"/>
              </a:xfrm>
            </p:spPr>
            <p:txBody>
              <a:bodyPr>
                <a:normAutofit/>
              </a:bodyPr>
              <a:lstStyle/>
              <a:p>
                <a:pPr algn="just">
                  <a:lnSpc>
                    <a:spcPct val="100000"/>
                  </a:lnSpc>
                  <a:spcAft>
                    <a:spcPts val="500"/>
                  </a:spcAft>
                </a:pPr>
                <a:r>
                  <a:rPr lang="en-US" sz="2200" dirty="0">
                    <a:solidFill>
                      <a:srgbClr val="0070C0"/>
                    </a:solidFill>
                  </a:rPr>
                  <a:t>Tool 3.3. </a:t>
                </a:r>
                <a:r>
                  <a:rPr lang="en-US" sz="2200" i="1" dirty="0">
                    <a:solidFill>
                      <a:srgbClr val="0070C0"/>
                    </a:solidFill>
                  </a:rPr>
                  <a:t>Procedure to solve the EMP </a:t>
                </a:r>
                <a:r>
                  <a:rPr lang="en-US" sz="2000" dirty="0"/>
                  <a:t>(cont.):</a:t>
                </a:r>
              </a:p>
              <a:p>
                <a:pPr marL="914400" lvl="1" indent="-457200">
                  <a:spcBef>
                    <a:spcPts val="1000"/>
                  </a:spcBef>
                  <a:spcAft>
                    <a:spcPts val="500"/>
                  </a:spcAft>
                  <a:buFont typeface="+mj-lt"/>
                  <a:buAutoNum type="arabicPeriod" startAt="2"/>
                </a:pPr>
                <a:r>
                  <a:rPr lang="en-US" sz="2200" dirty="0"/>
                  <a:t>If the expression for the tangency condition:</a:t>
                </a:r>
              </a:p>
              <a:p>
                <a:pPr marL="1203325" lvl="2" indent="-277813">
                  <a:buFont typeface="+mj-lt"/>
                  <a:buAutoNum type="alphaLcPeriod" startAt="3"/>
                </a:pPr>
                <a:r>
                  <a:rPr lang="en-US" dirty="0"/>
                  <a:t>Contains no good </a:t>
                </a:r>
                <a14:m>
                  <m:oMath xmlns:m="http://schemas.openxmlformats.org/officeDocument/2006/math">
                    <m:r>
                      <a:rPr lang="en-US" i="1" dirty="0" smtClean="0">
                        <a:latin typeface="Cambria Math" panose="02040503050406030204" pitchFamily="18" charset="0"/>
                      </a:rPr>
                      <m:t>𝑥</m:t>
                    </m:r>
                  </m:oMath>
                </a14:m>
                <a:r>
                  <a:rPr lang="en-US" dirty="0"/>
                  <a:t> or </a:t>
                </a:r>
                <a14:m>
                  <m:oMath xmlns:m="http://schemas.openxmlformats.org/officeDocument/2006/math">
                    <m:r>
                      <a:rPr lang="en-US" i="1" dirty="0" smtClean="0">
                        <a:latin typeface="Cambria Math" panose="02040503050406030204" pitchFamily="18" charset="0"/>
                      </a:rPr>
                      <m:t>𝑦</m:t>
                    </m:r>
                  </m:oMath>
                </a14:m>
                <a:r>
                  <a:rPr lang="en-US" dirty="0"/>
                  <a:t>, compare </a:t>
                </a:r>
                <a14:m>
                  <m:oMath xmlns:m="http://schemas.openxmlformats.org/officeDocument/2006/math">
                    <m:f>
                      <m:fPr>
                        <m:ctrlPr>
                          <a:rPr lang="en-US" i="1" smtClean="0">
                            <a:latin typeface="Cambria Math" panose="02040503050406030204" pitchFamily="18" charset="0"/>
                          </a:rPr>
                        </m:ctrlPr>
                      </m:fPr>
                      <m:num>
                        <m:sSub>
                          <m:sSubPr>
                            <m:ctrlPr>
                              <a:rPr lang="en-US" i="1" smtClean="0">
                                <a:latin typeface="Cambria Math" panose="02040503050406030204" pitchFamily="18" charset="0"/>
                              </a:rPr>
                            </m:ctrlPr>
                          </m:sSubPr>
                          <m:e>
                            <m:r>
                              <a:rPr lang="en-US" b="0" i="1" smtClean="0">
                                <a:latin typeface="Cambria Math" panose="02040503050406030204" pitchFamily="18" charset="0"/>
                              </a:rPr>
                              <m:t>𝑀𝑈</m:t>
                            </m:r>
                          </m:e>
                          <m:sub>
                            <m:r>
                              <a:rPr lang="en-US" b="0" i="1" smtClean="0">
                                <a:latin typeface="Cambria Math" panose="02040503050406030204" pitchFamily="18" charset="0"/>
                              </a:rPr>
                              <m:t>𝑥</m:t>
                            </m:r>
                          </m:sub>
                        </m:sSub>
                      </m:num>
                      <m:den>
                        <m:sSub>
                          <m:sSubPr>
                            <m:ctrlPr>
                              <a:rPr lang="en-US"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𝑥</m:t>
                            </m:r>
                          </m:sub>
                        </m:sSub>
                      </m:den>
                    </m:f>
                  </m:oMath>
                </a14:m>
                <a:r>
                  <a:rPr lang="en-US" dirty="0"/>
                  <a:t> against </a:t>
                </a:r>
                <a14:m>
                  <m:oMath xmlns:m="http://schemas.openxmlformats.org/officeDocument/2006/math">
                    <m:f>
                      <m:fPr>
                        <m:ctrlPr>
                          <a:rPr lang="en-US" i="1" smtClean="0">
                            <a:latin typeface="Cambria Math" panose="02040503050406030204" pitchFamily="18" charset="0"/>
                          </a:rPr>
                        </m:ctrlPr>
                      </m:fPr>
                      <m:num>
                        <m:sSub>
                          <m:sSubPr>
                            <m:ctrlPr>
                              <a:rPr lang="en-US" i="1" smtClean="0">
                                <a:latin typeface="Cambria Math" panose="02040503050406030204" pitchFamily="18" charset="0"/>
                              </a:rPr>
                            </m:ctrlPr>
                          </m:sSubPr>
                          <m:e>
                            <m:r>
                              <a:rPr lang="en-US" b="0" i="1" smtClean="0">
                                <a:latin typeface="Cambria Math" panose="02040503050406030204" pitchFamily="18" charset="0"/>
                              </a:rPr>
                              <m:t>𝑀𝑈</m:t>
                            </m:r>
                          </m:e>
                          <m:sub>
                            <m:r>
                              <a:rPr lang="en-US" b="0" i="1" smtClean="0">
                                <a:latin typeface="Cambria Math" panose="02040503050406030204" pitchFamily="18" charset="0"/>
                              </a:rPr>
                              <m:t>𝑦</m:t>
                            </m:r>
                          </m:sub>
                        </m:sSub>
                      </m:num>
                      <m:den>
                        <m:sSub>
                          <m:sSubPr>
                            <m:ctrlPr>
                              <a:rPr lang="en-US"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𝑦</m:t>
                            </m:r>
                          </m:sub>
                        </m:sSub>
                      </m:den>
                    </m:f>
                  </m:oMath>
                </a14:m>
                <a:r>
                  <a:rPr lang="en-US" dirty="0"/>
                  <a:t>.</a:t>
                </a:r>
              </a:p>
              <a:p>
                <a:pPr lvl="3">
                  <a:spcAft>
                    <a:spcPts val="500"/>
                  </a:spcAft>
                </a:pPr>
                <a:r>
                  <a:rPr lang="en-US" sz="2000" dirty="0"/>
                  <a:t>If </a:t>
                </a:r>
                <a14:m>
                  <m:oMath xmlns:m="http://schemas.openxmlformats.org/officeDocument/2006/math">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𝑀𝑈</m:t>
                            </m:r>
                          </m:e>
                          <m:sub>
                            <m:r>
                              <a:rPr lang="en-US" sz="2000" i="1">
                                <a:latin typeface="Cambria Math" panose="02040503050406030204" pitchFamily="18" charset="0"/>
                              </a:rPr>
                              <m:t>𝑥</m:t>
                            </m:r>
                          </m:sub>
                        </m:sSub>
                      </m:num>
                      <m:den>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𝑥</m:t>
                            </m:r>
                          </m:sub>
                        </m:sSub>
                      </m:den>
                    </m:f>
                    <m:r>
                      <a:rPr lang="en-US" sz="2000" b="0" i="0" smtClean="0">
                        <a:latin typeface="Cambria Math" panose="02040503050406030204" pitchFamily="18" charset="0"/>
                      </a:rPr>
                      <m:t>&gt;</m:t>
                    </m:r>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𝑀𝑈</m:t>
                            </m:r>
                          </m:e>
                          <m:sub>
                            <m:r>
                              <a:rPr lang="en-US" sz="2000" i="1">
                                <a:latin typeface="Cambria Math" panose="02040503050406030204" pitchFamily="18" charset="0"/>
                              </a:rPr>
                              <m:t>𝑦</m:t>
                            </m:r>
                          </m:sub>
                        </m:sSub>
                      </m:num>
                      <m:den>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𝑦</m:t>
                            </m:r>
                          </m:sub>
                        </m:sSub>
                      </m:den>
                    </m:f>
                  </m:oMath>
                </a14:m>
                <a:r>
                  <a:rPr lang="en-US" sz="2000" dirty="0"/>
                  <a:t>, set good </a:t>
                </a:r>
                <a14:m>
                  <m:oMath xmlns:m="http://schemas.openxmlformats.org/officeDocument/2006/math">
                    <m:r>
                      <a:rPr lang="en-US" sz="2000" b="0" i="1" smtClean="0">
                        <a:latin typeface="Cambria Math" panose="02040503050406030204" pitchFamily="18" charset="0"/>
                      </a:rPr>
                      <m:t>𝑦</m:t>
                    </m:r>
                    <m:r>
                      <a:rPr lang="en-US" sz="2000" b="0" i="1" smtClean="0">
                        <a:latin typeface="Cambria Math" panose="02040503050406030204" pitchFamily="18" charset="0"/>
                      </a:rPr>
                      <m:t>=0</m:t>
                    </m:r>
                  </m:oMath>
                </a14:m>
                <a:r>
                  <a:rPr lang="en-US" sz="2000" dirty="0"/>
                  <a:t> in the utility constraint and solve for good </a:t>
                </a:r>
                <a14:m>
                  <m:oMath xmlns:m="http://schemas.openxmlformats.org/officeDocument/2006/math">
                    <m:r>
                      <a:rPr lang="en-US" sz="2000" i="1" dirty="0" smtClean="0">
                        <a:latin typeface="Cambria Math" panose="02040503050406030204" pitchFamily="18" charset="0"/>
                      </a:rPr>
                      <m:t>𝑥</m:t>
                    </m:r>
                  </m:oMath>
                </a14:m>
                <a:endParaRPr lang="en-US" sz="2000" dirty="0"/>
              </a:p>
              <a:p>
                <a:pPr lvl="3">
                  <a:spcAft>
                    <a:spcPts val="500"/>
                  </a:spcAft>
                </a:pPr>
                <a:r>
                  <a:rPr lang="en-US" sz="2000" dirty="0"/>
                  <a:t>If </a:t>
                </a:r>
                <a14:m>
                  <m:oMath xmlns:m="http://schemas.openxmlformats.org/officeDocument/2006/math">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𝑀𝑈</m:t>
                            </m:r>
                          </m:e>
                          <m:sub>
                            <m:r>
                              <a:rPr lang="en-US" sz="2000" i="1">
                                <a:latin typeface="Cambria Math" panose="02040503050406030204" pitchFamily="18" charset="0"/>
                              </a:rPr>
                              <m:t>𝑥</m:t>
                            </m:r>
                          </m:sub>
                        </m:sSub>
                      </m:num>
                      <m:den>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𝑥</m:t>
                            </m:r>
                          </m:sub>
                        </m:sSub>
                      </m:den>
                    </m:f>
                    <m:r>
                      <a:rPr lang="en-US" sz="2000" b="0" i="0" smtClean="0">
                        <a:latin typeface="Cambria Math" panose="02040503050406030204" pitchFamily="18" charset="0"/>
                      </a:rPr>
                      <m:t>&lt;</m:t>
                    </m:r>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𝑀𝑈</m:t>
                            </m:r>
                          </m:e>
                          <m:sub>
                            <m:r>
                              <a:rPr lang="en-US" sz="2000" i="1">
                                <a:latin typeface="Cambria Math" panose="02040503050406030204" pitchFamily="18" charset="0"/>
                              </a:rPr>
                              <m:t>𝑦</m:t>
                            </m:r>
                          </m:sub>
                        </m:sSub>
                      </m:num>
                      <m:den>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𝑦</m:t>
                            </m:r>
                          </m:sub>
                        </m:sSub>
                      </m:den>
                    </m:f>
                  </m:oMath>
                </a14:m>
                <a:r>
                  <a:rPr lang="en-US" sz="2000" dirty="0"/>
                  <a:t>, set </a:t>
                </a:r>
                <a14:m>
                  <m:oMath xmlns:m="http://schemas.openxmlformats.org/officeDocument/2006/math">
                    <m:r>
                      <a:rPr lang="en-US" sz="2000" i="1" dirty="0" smtClean="0">
                        <a:latin typeface="Cambria Math" panose="02040503050406030204" pitchFamily="18" charset="0"/>
                      </a:rPr>
                      <m:t>𝑥</m:t>
                    </m:r>
                    <m:r>
                      <a:rPr lang="en-US" sz="2000" i="1" dirty="0" smtClean="0">
                        <a:latin typeface="Cambria Math" panose="02040503050406030204" pitchFamily="18" charset="0"/>
                      </a:rPr>
                      <m:t>=0</m:t>
                    </m:r>
                  </m:oMath>
                </a14:m>
                <a:r>
                  <a:rPr lang="en-US" sz="2000" dirty="0"/>
                  <a:t> in the utility constraint and solve for </a:t>
                </a:r>
                <a14:m>
                  <m:oMath xmlns:m="http://schemas.openxmlformats.org/officeDocument/2006/math">
                    <m:r>
                      <a:rPr lang="en-US" sz="2000" i="1" dirty="0" smtClean="0">
                        <a:latin typeface="Cambria Math" panose="02040503050406030204" pitchFamily="18" charset="0"/>
                      </a:rPr>
                      <m:t>𝑦</m:t>
                    </m:r>
                  </m:oMath>
                </a14:m>
                <a:r>
                  <a:rPr lang="en-US" sz="2000" dirty="0"/>
                  <a:t>.</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8025020" cy="4667250"/>
              </a:xfrm>
              <a:blipFill>
                <a:blip r:embed="rId2"/>
                <a:stretch>
                  <a:fillRect l="-791" t="-815" r="-1108"/>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86</a:t>
            </a:fld>
            <a:endParaRPr lang="en-US" dirty="0"/>
          </a:p>
        </p:txBody>
      </p:sp>
    </p:spTree>
    <p:extLst>
      <p:ext uri="{BB962C8B-B14F-4D97-AF65-F5344CB8AC3E}">
        <p14:creationId xmlns:p14="http://schemas.microsoft.com/office/powerpoint/2010/main" val="6327514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0" y="365126"/>
            <a:ext cx="9144000" cy="1325563"/>
          </a:xfrm>
        </p:spPr>
        <p:txBody>
          <a:bodyPr/>
          <a:lstStyle/>
          <a:p>
            <a:pPr algn="ctr"/>
            <a:r>
              <a:rPr lang="en-US" dirty="0">
                <a:solidFill>
                  <a:srgbClr val="0070C0"/>
                </a:solidFill>
              </a:rPr>
              <a:t>Expenditure Minimization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8025020" cy="4530727"/>
              </a:xfrm>
            </p:spPr>
            <p:txBody>
              <a:bodyPr>
                <a:normAutofit/>
              </a:bodyPr>
              <a:lstStyle/>
              <a:p>
                <a:pPr algn="just">
                  <a:lnSpc>
                    <a:spcPct val="100000"/>
                  </a:lnSpc>
                  <a:spcAft>
                    <a:spcPts val="500"/>
                  </a:spcAft>
                </a:pPr>
                <a:r>
                  <a:rPr lang="en-US" sz="2200" dirty="0">
                    <a:solidFill>
                      <a:srgbClr val="0070C0"/>
                    </a:solidFill>
                  </a:rPr>
                  <a:t>Tool 3.3. </a:t>
                </a:r>
                <a:r>
                  <a:rPr lang="en-US" sz="2200" i="1" dirty="0">
                    <a:solidFill>
                      <a:srgbClr val="0070C0"/>
                    </a:solidFill>
                  </a:rPr>
                  <a:t>Procedure to solve the EMP </a:t>
                </a:r>
                <a:r>
                  <a:rPr lang="en-US" sz="2200" dirty="0"/>
                  <a:t>(cont.):</a:t>
                </a:r>
                <a:endParaRPr lang="en-US" sz="1800" dirty="0"/>
              </a:p>
              <a:p>
                <a:pPr marL="800100" lvl="1" indent="-342900">
                  <a:lnSpc>
                    <a:spcPct val="100000"/>
                  </a:lnSpc>
                  <a:spcAft>
                    <a:spcPts val="500"/>
                  </a:spcAft>
                  <a:buFont typeface="+mj-lt"/>
                  <a:buAutoNum type="arabicPeriod" startAt="3"/>
                </a:pPr>
                <a:r>
                  <a:rPr lang="en-US" sz="2200" dirty="0"/>
                  <a:t>If, in step 2, you find that one of the goods is consumed in negative amounts (e.g., </a:t>
                </a:r>
                <a14:m>
                  <m:oMath xmlns:m="http://schemas.openxmlformats.org/officeDocument/2006/math">
                    <m:r>
                      <a:rPr lang="en-US" sz="2200" i="1" dirty="0" smtClean="0">
                        <a:latin typeface="Cambria Math" panose="02040503050406030204" pitchFamily="18" charset="0"/>
                      </a:rPr>
                      <m:t>𝑥</m:t>
                    </m:r>
                    <m:r>
                      <a:rPr lang="en-US" sz="2200" i="1" dirty="0" smtClean="0">
                        <a:latin typeface="Cambria Math" panose="02040503050406030204" pitchFamily="18" charset="0"/>
                      </a:rPr>
                      <m:t>=−2</m:t>
                    </m:r>
                  </m:oMath>
                </a14:m>
                <a:r>
                  <a:rPr lang="en-US" sz="2200" dirty="0"/>
                  <a:t>), then set the amount of this good equal to </a:t>
                </a:r>
                <a14:m>
                  <m:oMath xmlns:m="http://schemas.openxmlformats.org/officeDocument/2006/math">
                    <m:r>
                      <a:rPr lang="en-US" sz="2200" i="1" dirty="0" smtClean="0">
                        <a:latin typeface="Cambria Math" panose="02040503050406030204" pitchFamily="18" charset="0"/>
                      </a:rPr>
                      <m:t>0</m:t>
                    </m:r>
                  </m:oMath>
                </a14:m>
                <a:r>
                  <a:rPr lang="en-US" sz="2200" dirty="0"/>
                  <a:t> on the utility constraint (e.g., </a:t>
                </a:r>
                <a14:m>
                  <m:oMath xmlns:m="http://schemas.openxmlformats.org/officeDocument/2006/math">
                    <m:r>
                      <a:rPr lang="en-US" sz="2200" i="1" smtClean="0">
                        <a:latin typeface="Cambria Math" panose="02040503050406030204" pitchFamily="18" charset="0"/>
                      </a:rPr>
                      <m:t>𝑢</m:t>
                    </m:r>
                    <m:d>
                      <m:dPr>
                        <m:ctrlPr>
                          <a:rPr lang="en-US" sz="2200" b="0" i="1" smtClean="0">
                            <a:latin typeface="Cambria Math" panose="02040503050406030204" pitchFamily="18" charset="0"/>
                          </a:rPr>
                        </m:ctrlPr>
                      </m:dPr>
                      <m:e>
                        <m:r>
                          <a:rPr lang="en-US" sz="2200" b="0" i="1" smtClean="0">
                            <a:latin typeface="Cambria Math" panose="02040503050406030204" pitchFamily="18" charset="0"/>
                          </a:rPr>
                          <m:t>0,</m:t>
                        </m:r>
                        <m:r>
                          <a:rPr lang="en-US" sz="2200" b="0" i="1" smtClean="0">
                            <a:latin typeface="Cambria Math" panose="02040503050406030204" pitchFamily="18" charset="0"/>
                          </a:rPr>
                          <m:t>𝑦</m:t>
                        </m:r>
                      </m:e>
                    </m:d>
                    <m:r>
                      <a:rPr lang="en-US" sz="2200" b="0" i="1" smtClean="0">
                        <a:latin typeface="Cambria Math" panose="02040503050406030204" pitchFamily="18" charset="0"/>
                      </a:rPr>
                      <m:t>=</m:t>
                    </m:r>
                    <m:acc>
                      <m:accPr>
                        <m:chr m:val="̅"/>
                        <m:ctrlPr>
                          <a:rPr lang="en-US" sz="2200" b="0" i="1" smtClean="0">
                            <a:latin typeface="Cambria Math" panose="02040503050406030204" pitchFamily="18" charset="0"/>
                          </a:rPr>
                        </m:ctrlPr>
                      </m:accPr>
                      <m:e>
                        <m:r>
                          <a:rPr lang="en-US" sz="2200" b="0" i="1" smtClean="0">
                            <a:latin typeface="Cambria Math" panose="02040503050406030204" pitchFamily="18" charset="0"/>
                          </a:rPr>
                          <m:t>𝑢</m:t>
                        </m:r>
                      </m:e>
                    </m:acc>
                  </m:oMath>
                </a14:m>
                <a:r>
                  <a:rPr lang="en-US" sz="2200" dirty="0"/>
                  <a:t> ), and solve for the remaining good.</a:t>
                </a:r>
              </a:p>
              <a:p>
                <a:pPr marL="800100" lvl="1" indent="-342900">
                  <a:lnSpc>
                    <a:spcPct val="100000"/>
                  </a:lnSpc>
                  <a:spcAft>
                    <a:spcPts val="500"/>
                  </a:spcAft>
                  <a:buFont typeface="+mj-lt"/>
                  <a:buAutoNum type="arabicPeriod" startAt="3"/>
                </a:pPr>
                <a:r>
                  <a:rPr lang="en-US" sz="2200" dirty="0"/>
                  <a:t>If you haven’t found the values for all the unknowns, use the tangency conditions from step 1 to find the remaining unknown.</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8025020" cy="4530727"/>
              </a:xfrm>
              <a:blipFill>
                <a:blip r:embed="rId2"/>
                <a:stretch>
                  <a:fillRect l="-791" t="-840" r="-158"/>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87</a:t>
            </a:fld>
            <a:endParaRPr lang="en-US" dirty="0"/>
          </a:p>
        </p:txBody>
      </p:sp>
    </p:spTree>
    <p:extLst>
      <p:ext uri="{BB962C8B-B14F-4D97-AF65-F5344CB8AC3E}">
        <p14:creationId xmlns:p14="http://schemas.microsoft.com/office/powerpoint/2010/main" val="39006831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0" y="365126"/>
            <a:ext cx="9144000" cy="1325563"/>
          </a:xfrm>
        </p:spPr>
        <p:txBody>
          <a:bodyPr/>
          <a:lstStyle/>
          <a:p>
            <a:pPr algn="ctr"/>
            <a:r>
              <a:rPr lang="en-US" dirty="0">
                <a:solidFill>
                  <a:srgbClr val="0070C0"/>
                </a:solidFill>
              </a:rPr>
              <a:t>Expenditure Minimization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fontScale="77500" lnSpcReduction="20000"/>
              </a:bodyPr>
              <a:lstStyle/>
              <a:p>
                <a:pPr lvl="0">
                  <a:spcBef>
                    <a:spcPts val="500"/>
                  </a:spcBef>
                  <a:spcAft>
                    <a:spcPts val="500"/>
                  </a:spcAft>
                </a:pPr>
                <a:r>
                  <a:rPr lang="en-US" sz="2400" i="1" dirty="0">
                    <a:solidFill>
                      <a:srgbClr val="0070C0"/>
                    </a:solidFill>
                  </a:rPr>
                  <a:t>Example 3.7</a:t>
                </a:r>
                <a:r>
                  <a:rPr lang="en-US" sz="2400" dirty="0">
                    <a:solidFill>
                      <a:srgbClr val="0070C0"/>
                    </a:solidFill>
                  </a:rPr>
                  <a:t>:</a:t>
                </a:r>
                <a:r>
                  <a:rPr lang="en-US" sz="2400" dirty="0">
                    <a:solidFill>
                      <a:prstClr val="black"/>
                    </a:solidFill>
                  </a:rPr>
                  <a:t> </a:t>
                </a:r>
                <a:r>
                  <a:rPr lang="en-US" sz="2400" i="1" dirty="0">
                    <a:solidFill>
                      <a:prstClr val="black"/>
                    </a:solidFill>
                  </a:rPr>
                  <a:t>EMP with a Cobb-Douglas utility function</a:t>
                </a:r>
                <a:r>
                  <a:rPr lang="en-US" sz="2400" dirty="0">
                    <a:solidFill>
                      <a:prstClr val="black"/>
                    </a:solidFill>
                  </a:rPr>
                  <a:t>.</a:t>
                </a:r>
              </a:p>
              <a:p>
                <a:pPr lvl="1">
                  <a:spcAft>
                    <a:spcPts val="500"/>
                  </a:spcAft>
                </a:pPr>
                <a:r>
                  <a:rPr lang="en-US" sz="2200" dirty="0"/>
                  <a:t>Consider an individual with Cobb-Douglas utility function</a:t>
                </a:r>
              </a:p>
              <a:p>
                <a:pPr marL="0" lvl="1" indent="0">
                  <a:spcAft>
                    <a:spcPts val="500"/>
                  </a:spcAft>
                  <a:buNone/>
                </a:pPr>
                <a14:m>
                  <m:oMathPara xmlns:m="http://schemas.openxmlformats.org/officeDocument/2006/math">
                    <m:oMathParaPr>
                      <m:jc m:val="centerGroup"/>
                    </m:oMathParaPr>
                    <m:oMath xmlns:m="http://schemas.openxmlformats.org/officeDocument/2006/math">
                      <m:r>
                        <a:rPr lang="en-US" sz="2200" b="0" i="1" smtClean="0">
                          <a:latin typeface="Cambria Math" panose="02040503050406030204" pitchFamily="18" charset="0"/>
                        </a:rPr>
                        <m:t>𝑢</m:t>
                      </m:r>
                      <m:d>
                        <m:dPr>
                          <m:ctrlPr>
                            <a:rPr lang="en-US" sz="2200" b="0" i="1" smtClean="0">
                              <a:latin typeface="Cambria Math" panose="02040503050406030204" pitchFamily="18" charset="0"/>
                            </a:rPr>
                          </m:ctrlPr>
                        </m:dPr>
                        <m:e>
                          <m:r>
                            <a:rPr lang="en-US" sz="2200" b="0" i="1" smtClean="0">
                              <a:latin typeface="Cambria Math" panose="02040503050406030204" pitchFamily="18" charset="0"/>
                            </a:rPr>
                            <m:t>𝑥</m:t>
                          </m:r>
                          <m:r>
                            <a:rPr lang="en-US" sz="2200" b="0" i="1" smtClean="0">
                              <a:latin typeface="Cambria Math" panose="02040503050406030204" pitchFamily="18" charset="0"/>
                            </a:rPr>
                            <m:t>,</m:t>
                          </m:r>
                          <m:r>
                            <a:rPr lang="en-US" sz="2200" b="0" i="1" smtClean="0">
                              <a:latin typeface="Cambria Math" panose="02040503050406030204" pitchFamily="18" charset="0"/>
                            </a:rPr>
                            <m:t>𝑦</m:t>
                          </m:r>
                        </m:e>
                      </m:d>
                      <m:r>
                        <a:rPr lang="en-US" sz="2200" b="0" i="1" smtClean="0">
                          <a:latin typeface="Cambria Math" panose="02040503050406030204" pitchFamily="18" charset="0"/>
                        </a:rPr>
                        <m:t>=</m:t>
                      </m:r>
                      <m:sSup>
                        <m:sSupPr>
                          <m:ctrlPr>
                            <a:rPr lang="en-US" sz="2200" b="0" i="1" smtClean="0">
                              <a:latin typeface="Cambria Math" panose="02040503050406030204" pitchFamily="18" charset="0"/>
                            </a:rPr>
                          </m:ctrlPr>
                        </m:sSupPr>
                        <m:e>
                          <m:r>
                            <a:rPr lang="en-US" sz="2200" b="0" i="1" smtClean="0">
                              <a:latin typeface="Cambria Math" panose="02040503050406030204" pitchFamily="18" charset="0"/>
                            </a:rPr>
                            <m:t>𝑥</m:t>
                          </m:r>
                        </m:e>
                        <m:sup>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1</m:t>
                              </m:r>
                            </m:num>
                            <m:den>
                              <m:r>
                                <a:rPr lang="en-US" sz="2200" b="0" i="1" smtClean="0">
                                  <a:latin typeface="Cambria Math" panose="02040503050406030204" pitchFamily="18" charset="0"/>
                                </a:rPr>
                                <m:t>3</m:t>
                              </m:r>
                            </m:den>
                          </m:f>
                        </m:sup>
                      </m:sSup>
                      <m:sSup>
                        <m:sSupPr>
                          <m:ctrlPr>
                            <a:rPr lang="en-US" sz="2200" b="0" i="1" smtClean="0">
                              <a:latin typeface="Cambria Math" panose="02040503050406030204" pitchFamily="18" charset="0"/>
                            </a:rPr>
                          </m:ctrlPr>
                        </m:sSupPr>
                        <m:e>
                          <m:r>
                            <a:rPr lang="en-US" sz="2200" b="0" i="1" smtClean="0">
                              <a:latin typeface="Cambria Math" panose="02040503050406030204" pitchFamily="18" charset="0"/>
                            </a:rPr>
                            <m:t>𝑦</m:t>
                          </m:r>
                        </m:e>
                        <m:sup>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2</m:t>
                              </m:r>
                            </m:num>
                            <m:den>
                              <m:r>
                                <a:rPr lang="en-US" sz="2200" b="0" i="1" smtClean="0">
                                  <a:latin typeface="Cambria Math" panose="02040503050406030204" pitchFamily="18" charset="0"/>
                                </a:rPr>
                                <m:t>3</m:t>
                              </m:r>
                            </m:den>
                          </m:f>
                        </m:sup>
                      </m:sSup>
                      <m:r>
                        <a:rPr lang="en-US" sz="2200" b="0" i="1" smtClean="0">
                          <a:latin typeface="Cambria Math" panose="02040503050406030204" pitchFamily="18" charset="0"/>
                        </a:rPr>
                        <m:t>,</m:t>
                      </m:r>
                    </m:oMath>
                  </m:oMathPara>
                </a14:m>
                <a:endParaRPr lang="en-US" sz="2200" dirty="0"/>
              </a:p>
              <a:p>
                <a:pPr lvl="1" indent="0">
                  <a:spcAft>
                    <a:spcPts val="500"/>
                  </a:spcAft>
                  <a:buNone/>
                </a:pPr>
                <a:r>
                  <a:rPr lang="en-US" sz="2200" dirty="0"/>
                  <a:t>facing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r>
                      <a:rPr lang="en-US" sz="2200" b="0" i="1" smtClean="0">
                        <a:latin typeface="Cambria Math" panose="02040503050406030204" pitchFamily="18" charset="0"/>
                      </a:rPr>
                      <m:t>=$10</m:t>
                    </m:r>
                  </m:oMath>
                </a14:m>
                <a:r>
                  <a:rPr lang="en-US" sz="2200" dirty="0"/>
                  <a:t>,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r>
                      <a:rPr lang="en-US" sz="2200" b="0" i="1" smtClean="0">
                        <a:latin typeface="Cambria Math" panose="02040503050406030204" pitchFamily="18" charset="0"/>
                      </a:rPr>
                      <m:t>=$20</m:t>
                    </m:r>
                  </m:oMath>
                </a14:m>
                <a:r>
                  <a:rPr lang="en-US" sz="2200" dirty="0"/>
                  <a:t>, and a utility target </a:t>
                </a:r>
                <a14:m>
                  <m:oMath xmlns:m="http://schemas.openxmlformats.org/officeDocument/2006/math">
                    <m:acc>
                      <m:accPr>
                        <m:chr m:val="̅"/>
                        <m:ctrlPr>
                          <a:rPr lang="en-US" sz="2200" i="1" smtClean="0">
                            <a:latin typeface="Cambria Math" panose="02040503050406030204" pitchFamily="18" charset="0"/>
                          </a:rPr>
                        </m:ctrlPr>
                      </m:accPr>
                      <m:e>
                        <m:r>
                          <a:rPr lang="en-US" sz="2200" b="0" i="1" smtClean="0">
                            <a:latin typeface="Cambria Math" panose="02040503050406030204" pitchFamily="18" charset="0"/>
                          </a:rPr>
                          <m:t>𝑢</m:t>
                        </m:r>
                      </m:e>
                    </m:acc>
                  </m:oMath>
                </a14:m>
                <a:r>
                  <a:rPr lang="en-US" sz="2200" dirty="0"/>
                  <a:t>.</a:t>
                </a:r>
              </a:p>
              <a:p>
                <a:pPr marL="736600" indent="-279400"/>
                <a:r>
                  <a:rPr lang="en-US" sz="2200" dirty="0"/>
                  <a:t>We seek to apply the tangency condition, </a:t>
                </a:r>
                <a14:m>
                  <m:oMath xmlns:m="http://schemas.openxmlformats.org/officeDocument/2006/math">
                    <m:f>
                      <m:fPr>
                        <m:ctrlPr>
                          <a:rPr lang="en-US" sz="2200" i="1" smtClean="0">
                            <a:latin typeface="Cambria Math" panose="02040503050406030204" pitchFamily="18" charset="0"/>
                          </a:rPr>
                        </m:ctrlPr>
                      </m:fPr>
                      <m:num>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𝑀𝑈</m:t>
                            </m:r>
                          </m:e>
                          <m:sub>
                            <m:r>
                              <a:rPr lang="en-US" sz="2200" b="0" i="1" smtClean="0">
                                <a:latin typeface="Cambria Math" panose="02040503050406030204" pitchFamily="18" charset="0"/>
                              </a:rPr>
                              <m:t>𝑥</m:t>
                            </m:r>
                          </m:sub>
                        </m:sSub>
                      </m:num>
                      <m:den>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𝑀𝑢</m:t>
                            </m:r>
                          </m:e>
                          <m:sub>
                            <m:r>
                              <a:rPr lang="en-US" sz="2200" b="0" i="1" smtClean="0">
                                <a:latin typeface="Cambria Math" panose="02040503050406030204" pitchFamily="18" charset="0"/>
                              </a:rPr>
                              <m:t>𝑦</m:t>
                            </m:r>
                          </m:sub>
                        </m:sSub>
                      </m:den>
                    </m:f>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num>
                      <m:den>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den>
                    </m:f>
                  </m:oMath>
                </a14:m>
                <a:r>
                  <a:rPr lang="en-US" sz="2200" dirty="0"/>
                  <a:t>. We first need to find </a:t>
                </a:r>
                <a14:m>
                  <m:oMath xmlns:m="http://schemas.openxmlformats.org/officeDocument/2006/math">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𝑀𝑈</m:t>
                            </m:r>
                          </m:e>
                          <m:sub>
                            <m:r>
                              <a:rPr lang="en-US" sz="2200" i="1">
                                <a:latin typeface="Cambria Math" panose="02040503050406030204" pitchFamily="18" charset="0"/>
                              </a:rPr>
                              <m:t>𝑥</m:t>
                            </m:r>
                          </m:sub>
                        </m:sSub>
                      </m:num>
                      <m:den>
                        <m:sSub>
                          <m:sSubPr>
                            <m:ctrlPr>
                              <a:rPr lang="en-US" sz="2200" i="1">
                                <a:latin typeface="Cambria Math" panose="02040503050406030204" pitchFamily="18" charset="0"/>
                              </a:rPr>
                            </m:ctrlPr>
                          </m:sSubPr>
                          <m:e>
                            <m:r>
                              <a:rPr lang="en-US" sz="2200" i="1">
                                <a:latin typeface="Cambria Math" panose="02040503050406030204" pitchFamily="18" charset="0"/>
                              </a:rPr>
                              <m:t>𝑀𝑢</m:t>
                            </m:r>
                          </m:e>
                          <m:sub>
                            <m:r>
                              <a:rPr lang="en-US" sz="2200" i="1">
                                <a:latin typeface="Cambria Math" panose="02040503050406030204" pitchFamily="18" charset="0"/>
                              </a:rPr>
                              <m:t>𝑦</m:t>
                            </m:r>
                          </m:sub>
                        </m:sSub>
                      </m:den>
                    </m:f>
                  </m:oMath>
                </a14:m>
                <a:r>
                  <a:rPr lang="en-US" sz="2200" dirty="0"/>
                  <a:t>,</a:t>
                </a:r>
              </a:p>
              <a:p>
                <a:pPr marL="12700" indent="0">
                  <a:spcAft>
                    <a:spcPts val="500"/>
                  </a:spcAft>
                  <a:buNone/>
                </a:pPr>
                <a14:m>
                  <m:oMathPara xmlns:m="http://schemas.openxmlformats.org/officeDocument/2006/math">
                    <m:oMathParaPr>
                      <m:jc m:val="centerGroup"/>
                    </m:oMathParaPr>
                    <m:oMath xmlns:m="http://schemas.openxmlformats.org/officeDocument/2006/math">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𝑀𝑈</m:t>
                              </m:r>
                            </m:e>
                            <m:sub>
                              <m:r>
                                <a:rPr lang="en-US" sz="2000" i="1">
                                  <a:latin typeface="Cambria Math" panose="02040503050406030204" pitchFamily="18" charset="0"/>
                                </a:rPr>
                                <m:t>𝑥</m:t>
                              </m:r>
                            </m:sub>
                          </m:sSub>
                        </m:num>
                        <m:den>
                          <m:sSub>
                            <m:sSubPr>
                              <m:ctrlPr>
                                <a:rPr lang="en-US" sz="2000" i="1">
                                  <a:latin typeface="Cambria Math" panose="02040503050406030204" pitchFamily="18" charset="0"/>
                                </a:rPr>
                              </m:ctrlPr>
                            </m:sSubPr>
                            <m:e>
                              <m:r>
                                <a:rPr lang="en-US" sz="2000" i="1">
                                  <a:latin typeface="Cambria Math" panose="02040503050406030204" pitchFamily="18" charset="0"/>
                                </a:rPr>
                                <m:t>𝑀𝑢</m:t>
                              </m:r>
                            </m:e>
                            <m:sub>
                              <m:r>
                                <a:rPr lang="en-US" sz="2000" i="1">
                                  <a:latin typeface="Cambria Math" panose="02040503050406030204" pitchFamily="18" charset="0"/>
                                </a:rPr>
                                <m:t>𝑦</m:t>
                              </m:r>
                            </m:sub>
                          </m:sSub>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3</m:t>
                              </m:r>
                            </m:den>
                          </m:f>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𝑥</m:t>
                              </m:r>
                            </m:e>
                            <m:sup>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2</m:t>
                                  </m:r>
                                </m:num>
                                <m:den>
                                  <m:r>
                                    <a:rPr lang="en-US" sz="2000" b="0" i="1" smtClean="0">
                                      <a:latin typeface="Cambria Math" panose="02040503050406030204" pitchFamily="18" charset="0"/>
                                    </a:rPr>
                                    <m:t>3</m:t>
                                  </m:r>
                                </m:den>
                              </m:f>
                            </m:sup>
                          </m:sSup>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𝑦</m:t>
                              </m:r>
                            </m:e>
                            <m:sup>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2</m:t>
                                  </m:r>
                                </m:num>
                                <m:den>
                                  <m:r>
                                    <a:rPr lang="en-US" sz="2000" b="0" i="1" smtClean="0">
                                      <a:latin typeface="Cambria Math" panose="02040503050406030204" pitchFamily="18" charset="0"/>
                                    </a:rPr>
                                    <m:t>3</m:t>
                                  </m:r>
                                </m:den>
                              </m:f>
                            </m:sup>
                          </m:sSup>
                        </m:num>
                        <m:den>
                          <m:f>
                            <m:fPr>
                              <m:ctrlPr>
                                <a:rPr lang="en-US" sz="2000" i="1">
                                  <a:latin typeface="Cambria Math" panose="02040503050406030204" pitchFamily="18" charset="0"/>
                                </a:rPr>
                              </m:ctrlPr>
                            </m:fPr>
                            <m:num>
                              <m:r>
                                <a:rPr lang="en-US" sz="2000" b="0" i="1" smtClean="0">
                                  <a:latin typeface="Cambria Math" panose="02040503050406030204" pitchFamily="18" charset="0"/>
                                </a:rPr>
                                <m:t>2</m:t>
                              </m:r>
                            </m:num>
                            <m:den>
                              <m:r>
                                <a:rPr lang="en-US" sz="2000" i="1">
                                  <a:latin typeface="Cambria Math" panose="02040503050406030204" pitchFamily="18" charset="0"/>
                                </a:rPr>
                                <m:t>3</m:t>
                              </m:r>
                            </m:den>
                          </m:f>
                          <m:sSup>
                            <m:sSupPr>
                              <m:ctrlPr>
                                <a:rPr lang="en-US" sz="2000" i="1">
                                  <a:latin typeface="Cambria Math" panose="02040503050406030204" pitchFamily="18" charset="0"/>
                                </a:rPr>
                              </m:ctrlPr>
                            </m:sSupPr>
                            <m:e>
                              <m:r>
                                <a:rPr lang="en-US" sz="2000" i="1">
                                  <a:latin typeface="Cambria Math" panose="02040503050406030204" pitchFamily="18" charset="0"/>
                                </a:rPr>
                                <m:t>𝑥</m:t>
                              </m:r>
                            </m:e>
                            <m:sup>
                              <m:f>
                                <m:fPr>
                                  <m:ctrlPr>
                                    <a:rPr lang="en-US" sz="2000" i="1">
                                      <a:latin typeface="Cambria Math" panose="02040503050406030204" pitchFamily="18" charset="0"/>
                                    </a:rPr>
                                  </m:ctrlPr>
                                </m:fPr>
                                <m:num>
                                  <m:r>
                                    <a:rPr lang="en-US" sz="2000" b="0" i="1" smtClean="0">
                                      <a:latin typeface="Cambria Math" panose="02040503050406030204" pitchFamily="18" charset="0"/>
                                    </a:rPr>
                                    <m:t>1</m:t>
                                  </m:r>
                                </m:num>
                                <m:den>
                                  <m:r>
                                    <a:rPr lang="en-US" sz="2000" i="1">
                                      <a:latin typeface="Cambria Math" panose="02040503050406030204" pitchFamily="18" charset="0"/>
                                    </a:rPr>
                                    <m:t>3</m:t>
                                  </m:r>
                                </m:den>
                              </m:f>
                            </m:sup>
                          </m:sSup>
                          <m:sSup>
                            <m:sSupPr>
                              <m:ctrlPr>
                                <a:rPr lang="en-US" sz="2000" i="1">
                                  <a:latin typeface="Cambria Math" panose="02040503050406030204" pitchFamily="18" charset="0"/>
                                </a:rPr>
                              </m:ctrlPr>
                            </m:sSupPr>
                            <m:e>
                              <m:r>
                                <a:rPr lang="en-US" sz="2000" i="1">
                                  <a:latin typeface="Cambria Math" panose="02040503050406030204" pitchFamily="18" charset="0"/>
                                </a:rPr>
                                <m:t>𝑦</m:t>
                              </m:r>
                            </m:e>
                            <m:sup>
                              <m:r>
                                <a:rPr lang="en-US" sz="2000" b="0" i="1" smtClean="0">
                                  <a:latin typeface="Cambria Math" panose="02040503050406030204" pitchFamily="18" charset="0"/>
                                </a:rPr>
                                <m:t>−</m:t>
                              </m:r>
                              <m:f>
                                <m:fPr>
                                  <m:ctrlPr>
                                    <a:rPr lang="en-US" sz="2000" i="1">
                                      <a:latin typeface="Cambria Math" panose="02040503050406030204" pitchFamily="18" charset="0"/>
                                    </a:rPr>
                                  </m:ctrlPr>
                                </m:fPr>
                                <m:num>
                                  <m:r>
                                    <a:rPr lang="en-US" sz="2000" b="0" i="1" smtClean="0">
                                      <a:latin typeface="Cambria Math" panose="02040503050406030204" pitchFamily="18" charset="0"/>
                                    </a:rPr>
                                    <m:t>1</m:t>
                                  </m:r>
                                </m:num>
                                <m:den>
                                  <m:r>
                                    <a:rPr lang="en-US" sz="2000" i="1">
                                      <a:latin typeface="Cambria Math" panose="02040503050406030204" pitchFamily="18" charset="0"/>
                                    </a:rPr>
                                    <m:t>3</m:t>
                                  </m:r>
                                </m:den>
                              </m:f>
                            </m:sup>
                          </m:sSup>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𝑦</m:t>
                          </m:r>
                        </m:num>
                        <m:den>
                          <m:r>
                            <a:rPr lang="en-US" sz="2000" b="0" i="1" smtClean="0">
                              <a:latin typeface="Cambria Math" panose="02040503050406030204" pitchFamily="18" charset="0"/>
                            </a:rPr>
                            <m:t>2</m:t>
                          </m:r>
                          <m:r>
                            <a:rPr lang="en-US" sz="2000" b="0" i="1" smtClean="0">
                              <a:latin typeface="Cambria Math" panose="02040503050406030204" pitchFamily="18" charset="0"/>
                            </a:rPr>
                            <m:t>𝑥</m:t>
                          </m:r>
                        </m:den>
                      </m:f>
                      <m:r>
                        <a:rPr lang="en-US" sz="2000" b="0" i="0" smtClean="0">
                          <a:latin typeface="Cambria Math" panose="02040503050406030204" pitchFamily="18" charset="0"/>
                        </a:rPr>
                        <m:t>.</m:t>
                      </m:r>
                    </m:oMath>
                  </m:oMathPara>
                </a14:m>
                <a:endParaRPr lang="en-US" sz="2000" dirty="0"/>
              </a:p>
              <a:p>
                <a:pPr marL="693738" indent="0">
                  <a:spcAft>
                    <a:spcPts val="500"/>
                  </a:spcAft>
                  <a:buNone/>
                </a:pPr>
                <a:r>
                  <a:rPr lang="en-US" sz="2200" dirty="0"/>
                  <a:t>Next, we apply the steps in Tool 3.3.</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530727"/>
              </a:xfrm>
              <a:blipFill>
                <a:blip r:embed="rId2"/>
                <a:stretch>
                  <a:fillRect l="-541" t="-806"/>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534410" y="6356351"/>
            <a:ext cx="5004665" cy="365125"/>
          </a:xfrm>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88</a:t>
            </a:fld>
            <a:endParaRPr lang="en-US" dirty="0"/>
          </a:p>
        </p:txBody>
      </p:sp>
    </p:spTree>
    <p:extLst>
      <p:ext uri="{BB962C8B-B14F-4D97-AF65-F5344CB8AC3E}">
        <p14:creationId xmlns:p14="http://schemas.microsoft.com/office/powerpoint/2010/main" val="14002039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0" y="365126"/>
            <a:ext cx="9144000" cy="1325563"/>
          </a:xfrm>
        </p:spPr>
        <p:txBody>
          <a:bodyPr/>
          <a:lstStyle/>
          <a:p>
            <a:pPr algn="ctr"/>
            <a:r>
              <a:rPr lang="en-US" dirty="0">
                <a:solidFill>
                  <a:srgbClr val="0070C0"/>
                </a:solidFill>
              </a:rPr>
              <a:t>Expenditure Minimization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571970" y="1395412"/>
                <a:ext cx="7886700" cy="4667250"/>
              </a:xfrm>
            </p:spPr>
            <p:txBody>
              <a:bodyPr>
                <a:normAutofit fontScale="85000" lnSpcReduction="20000"/>
              </a:bodyPr>
              <a:lstStyle/>
              <a:p>
                <a:pPr lvl="0">
                  <a:spcBef>
                    <a:spcPts val="500"/>
                  </a:spcBef>
                </a:pPr>
                <a:r>
                  <a:rPr lang="en-US" sz="2400" i="1" dirty="0">
                    <a:solidFill>
                      <a:srgbClr val="0070C0"/>
                    </a:solidFill>
                  </a:rPr>
                  <a:t>Example 3.7</a:t>
                </a:r>
                <a:r>
                  <a:rPr lang="en-US" sz="2400" dirty="0">
                    <a:solidFill>
                      <a:prstClr val="black"/>
                    </a:solidFill>
                  </a:rPr>
                  <a:t> (continued):</a:t>
                </a:r>
              </a:p>
              <a:p>
                <a:pPr marL="736600" indent="-279400">
                  <a:spcAft>
                    <a:spcPts val="500"/>
                  </a:spcAft>
                </a:pPr>
                <a:r>
                  <a:rPr lang="en-US" sz="2200" i="1" dirty="0"/>
                  <a:t>Step 1</a:t>
                </a:r>
                <a:r>
                  <a:rPr lang="en-US" sz="2200" dirty="0"/>
                  <a:t>. The tangency condition reduces to</a:t>
                </a:r>
              </a:p>
              <a:p>
                <a:pPr marL="0" indent="0">
                  <a:spcAft>
                    <a:spcPts val="500"/>
                  </a:spcAft>
                  <a:buNone/>
                </a:pPr>
                <a14:m>
                  <m:oMathPara xmlns:m="http://schemas.openxmlformats.org/officeDocument/2006/math">
                    <m:oMathParaPr>
                      <m:jc m:val="centerGroup"/>
                    </m:oMathParaPr>
                    <m:oMath xmlns:m="http://schemas.openxmlformats.org/officeDocument/2006/math">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𝑀𝑈</m:t>
                              </m:r>
                            </m:e>
                            <m:sub>
                              <m:r>
                                <a:rPr lang="en-US" sz="2000" i="1">
                                  <a:latin typeface="Cambria Math" panose="02040503050406030204" pitchFamily="18" charset="0"/>
                                </a:rPr>
                                <m:t>𝑥</m:t>
                              </m:r>
                            </m:sub>
                          </m:sSub>
                        </m:num>
                        <m:den>
                          <m:sSub>
                            <m:sSubPr>
                              <m:ctrlPr>
                                <a:rPr lang="en-US" sz="2000" i="1">
                                  <a:latin typeface="Cambria Math" panose="02040503050406030204" pitchFamily="18" charset="0"/>
                                </a:rPr>
                              </m:ctrlPr>
                            </m:sSubPr>
                            <m:e>
                              <m:r>
                                <a:rPr lang="en-US" sz="2000" i="1">
                                  <a:latin typeface="Cambria Math" panose="02040503050406030204" pitchFamily="18" charset="0"/>
                                </a:rPr>
                                <m:t>𝑀𝑈</m:t>
                              </m:r>
                            </m:e>
                            <m:sub>
                              <m:r>
                                <a:rPr lang="en-US" sz="2000" i="1">
                                  <a:latin typeface="Cambria Math" panose="02040503050406030204" pitchFamily="18" charset="0"/>
                                </a:rPr>
                                <m:t>𝑦</m:t>
                              </m:r>
                            </m:sub>
                          </m:sSub>
                        </m:den>
                      </m:f>
                      <m:r>
                        <a:rPr lang="en-US" sz="2000" i="1">
                          <a:latin typeface="Cambria Math" panose="02040503050406030204" pitchFamily="18" charset="0"/>
                        </a:rPr>
                        <m:t>=</m:t>
                      </m:r>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𝑥</m:t>
                              </m:r>
                            </m:sub>
                          </m:sSub>
                        </m:num>
                        <m:den>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𝑦</m:t>
                              </m:r>
                            </m:sub>
                          </m:sSub>
                        </m:den>
                      </m:f>
                      <m:r>
                        <a:rPr lang="en-US" sz="2000" i="1">
                          <a:latin typeface="Cambria Math" panose="02040503050406030204" pitchFamily="18" charset="0"/>
                        </a:rPr>
                        <m:t>,</m:t>
                      </m:r>
                    </m:oMath>
                  </m:oMathPara>
                </a14:m>
                <a:endParaRPr lang="en-US" sz="2000" dirty="0"/>
              </a:p>
              <a:p>
                <a:pPr marL="0" indent="0" algn="ctr">
                  <a:spcAft>
                    <a:spcPts val="1700"/>
                  </a:spcAft>
                  <a:buNone/>
                </a:pPr>
                <a14:m>
                  <m:oMathPara xmlns:m="http://schemas.openxmlformats.org/officeDocument/2006/math">
                    <m:oMathParaPr>
                      <m:jc m:val="centerGroup"/>
                    </m:oMathParaPr>
                    <m:oMath xmlns:m="http://schemas.openxmlformats.org/officeDocument/2006/math">
                      <m:f>
                        <m:fPr>
                          <m:ctrlPr>
                            <a:rPr lang="en-US" sz="2000" i="1">
                              <a:latin typeface="Cambria Math" panose="02040503050406030204" pitchFamily="18" charset="0"/>
                            </a:rPr>
                          </m:ctrlPr>
                        </m:fPr>
                        <m:num>
                          <m:r>
                            <a:rPr lang="en-US" sz="2000" i="1">
                              <a:latin typeface="Cambria Math" panose="02040503050406030204" pitchFamily="18" charset="0"/>
                            </a:rPr>
                            <m:t>𝑦</m:t>
                          </m:r>
                        </m:num>
                        <m:den>
                          <m:r>
                            <a:rPr lang="en-US" sz="2000" b="0" i="1" smtClean="0">
                              <a:latin typeface="Cambria Math" panose="02040503050406030204" pitchFamily="18" charset="0"/>
                            </a:rPr>
                            <m:t>2</m:t>
                          </m:r>
                          <m:r>
                            <a:rPr lang="en-US" sz="2000" i="1">
                              <a:latin typeface="Cambria Math" panose="02040503050406030204" pitchFamily="18" charset="0"/>
                            </a:rPr>
                            <m:t>𝑥</m:t>
                          </m:r>
                        </m:den>
                      </m:f>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b="0" i="1" smtClean="0">
                              <a:latin typeface="Cambria Math" panose="02040503050406030204" pitchFamily="18" charset="0"/>
                            </a:rPr>
                            <m:t>1</m:t>
                          </m:r>
                          <m:r>
                            <a:rPr lang="en-US" sz="2000" i="1">
                              <a:latin typeface="Cambria Math" panose="02040503050406030204" pitchFamily="18" charset="0"/>
                            </a:rPr>
                            <m:t>0</m:t>
                          </m:r>
                        </m:num>
                        <m:den>
                          <m:r>
                            <a:rPr lang="en-US" sz="2000" b="0" i="1" smtClean="0">
                              <a:latin typeface="Cambria Math" panose="02040503050406030204" pitchFamily="18" charset="0"/>
                            </a:rPr>
                            <m:t>2</m:t>
                          </m:r>
                          <m:r>
                            <a:rPr lang="en-US" sz="2000" i="1">
                              <a:latin typeface="Cambria Math" panose="02040503050406030204" pitchFamily="18" charset="0"/>
                            </a:rPr>
                            <m:t>0</m:t>
                          </m:r>
                        </m:den>
                      </m:f>
                      <m:r>
                        <a:rPr lang="en-US" sz="2000" i="1">
                          <a:latin typeface="Cambria Math" panose="02040503050406030204" pitchFamily="18" charset="0"/>
                        </a:rPr>
                        <m:t> </m:t>
                      </m:r>
                      <m:r>
                        <a:rPr lang="en-US" sz="2000" b="0" i="1" smtClean="0">
                          <a:latin typeface="Cambria Math" panose="02040503050406030204" pitchFamily="18" charset="0"/>
                        </a:rPr>
                        <m:t>    </m:t>
                      </m:r>
                      <m:r>
                        <a:rPr lang="en-US" sz="2000" dirty="0" smtClean="0">
                          <a:latin typeface="Cambria Math" panose="02040503050406030204" pitchFamily="18" charset="0"/>
                          <a:ea typeface="Cambria Math" panose="02040503050406030204" pitchFamily="18" charset="0"/>
                        </a:rPr>
                        <m:t>⟹</m:t>
                      </m:r>
                      <m:r>
                        <a:rPr lang="en-US" sz="2000" i="1" dirty="0">
                          <a:latin typeface="Cambria Math" panose="02040503050406030204" pitchFamily="18" charset="0"/>
                          <a:sym typeface="Wingdings" pitchFamily="2" charset="2"/>
                        </a:rPr>
                        <m:t>𝑦</m:t>
                      </m:r>
                      <m:r>
                        <a:rPr lang="en-US" sz="2000" i="1" dirty="0">
                          <a:latin typeface="Cambria Math" panose="02040503050406030204" pitchFamily="18" charset="0"/>
                          <a:sym typeface="Wingdings" pitchFamily="2" charset="2"/>
                        </a:rPr>
                        <m:t>=</m:t>
                      </m:r>
                      <m:r>
                        <a:rPr lang="en-US" sz="2000" i="1" dirty="0">
                          <a:latin typeface="Cambria Math" panose="02040503050406030204" pitchFamily="18" charset="0"/>
                          <a:sym typeface="Wingdings" pitchFamily="2" charset="2"/>
                        </a:rPr>
                        <m:t>𝑥</m:t>
                      </m:r>
                      <m:r>
                        <a:rPr lang="en-US" sz="2000" b="0" i="1" dirty="0" smtClean="0">
                          <a:latin typeface="Cambria Math" panose="02040503050406030204" pitchFamily="18" charset="0"/>
                          <a:sym typeface="Wingdings" pitchFamily="2" charset="2"/>
                        </a:rPr>
                        <m:t>.</m:t>
                      </m:r>
                    </m:oMath>
                  </m:oMathPara>
                </a14:m>
                <a:endParaRPr lang="en-US" sz="2000" dirty="0"/>
              </a:p>
              <a:p>
                <a:pPr marL="685800" indent="0" algn="just">
                  <a:spcBef>
                    <a:spcPts val="0"/>
                  </a:spcBef>
                  <a:spcAft>
                    <a:spcPts val="500"/>
                  </a:spcAft>
                  <a:buNone/>
                </a:pPr>
                <a:r>
                  <a:rPr lang="en-US" sz="2000" dirty="0"/>
                  <a:t>This result contains both </a:t>
                </a:r>
                <a14:m>
                  <m:oMath xmlns:m="http://schemas.openxmlformats.org/officeDocument/2006/math">
                    <m:r>
                      <a:rPr lang="en-US" sz="2000" i="1" dirty="0">
                        <a:latin typeface="Cambria Math" panose="02040503050406030204" pitchFamily="18" charset="0"/>
                      </a:rPr>
                      <m:t>𝑥</m:t>
                    </m:r>
                  </m:oMath>
                </a14:m>
                <a:r>
                  <a:rPr lang="en-US" sz="2000" dirty="0"/>
                  <a:t> and </a:t>
                </a:r>
                <a14:m>
                  <m:oMath xmlns:m="http://schemas.openxmlformats.org/officeDocument/2006/math">
                    <m:r>
                      <a:rPr lang="en-US" sz="2000" i="1" dirty="0">
                        <a:latin typeface="Cambria Math" panose="02040503050406030204" pitchFamily="18" charset="0"/>
                      </a:rPr>
                      <m:t>𝑦</m:t>
                    </m:r>
                  </m:oMath>
                </a14:m>
                <a:r>
                  <a:rPr lang="en-US" sz="2000" dirty="0"/>
                  <a:t>, so we move to step 2a.</a:t>
                </a:r>
              </a:p>
              <a:p>
                <a:pPr marL="736600" indent="-279400">
                  <a:spcBef>
                    <a:spcPts val="500"/>
                  </a:spcBef>
                </a:pPr>
                <a:r>
                  <a:rPr lang="en-US" sz="2200" i="1" dirty="0"/>
                  <a:t>Step 2a. </a:t>
                </a:r>
                <a:r>
                  <a:rPr lang="en-US" sz="2200" dirty="0"/>
                  <a:t>The utility constraint </a:t>
                </a:r>
                <a14:m>
                  <m:oMath xmlns:m="http://schemas.openxmlformats.org/officeDocument/2006/math">
                    <m:r>
                      <a:rPr lang="en-US" sz="2000" b="0" i="1" smtClean="0">
                        <a:latin typeface="Cambria Math" panose="02040503050406030204" pitchFamily="18" charset="0"/>
                      </a:rPr>
                      <m:t>𝑢</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r>
                          <a:rPr lang="en-US" sz="2000" b="0" i="1" smtClean="0">
                            <a:latin typeface="Cambria Math" panose="02040503050406030204" pitchFamily="18" charset="0"/>
                          </a:rPr>
                          <m:t>,</m:t>
                        </m:r>
                        <m:r>
                          <a:rPr lang="en-US" sz="2000" b="0" i="1" smtClean="0">
                            <a:latin typeface="Cambria Math" panose="02040503050406030204" pitchFamily="18" charset="0"/>
                          </a:rPr>
                          <m:t>𝑦</m:t>
                        </m:r>
                      </m:e>
                    </m:d>
                    <m:r>
                      <a:rPr lang="en-US" sz="2000" b="0" i="1" smtClean="0">
                        <a:latin typeface="Cambria Math" panose="02040503050406030204" pitchFamily="18" charset="0"/>
                      </a:rPr>
                      <m:t>=</m:t>
                    </m:r>
                    <m:acc>
                      <m:accPr>
                        <m:chr m:val="̅"/>
                        <m:ctrlPr>
                          <a:rPr lang="en-US" sz="2000" b="0" i="1" smtClean="0">
                            <a:latin typeface="Cambria Math" panose="02040503050406030204" pitchFamily="18" charset="0"/>
                          </a:rPr>
                        </m:ctrlPr>
                      </m:accPr>
                      <m:e>
                        <m:r>
                          <a:rPr lang="en-US" sz="2000" b="0" i="1" smtClean="0">
                            <a:latin typeface="Cambria Math" panose="02040503050406030204" pitchFamily="18" charset="0"/>
                          </a:rPr>
                          <m:t>𝑢</m:t>
                        </m:r>
                      </m:e>
                    </m:acc>
                  </m:oMath>
                </a14:m>
                <a:r>
                  <a:rPr lang="en-US" sz="2000" dirty="0"/>
                  <a:t> becomes </a:t>
                </a:r>
                <a14:m>
                  <m:oMath xmlns:m="http://schemas.openxmlformats.org/officeDocument/2006/math">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𝑥</m:t>
                        </m:r>
                      </m:e>
                      <m:sup>
                        <m:f>
                          <m:fPr>
                            <m:ctrlPr>
                              <a:rPr lang="en-US" sz="2000" i="1">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3</m:t>
                            </m:r>
                          </m:den>
                        </m:f>
                      </m:sup>
                    </m:sSup>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𝑦</m:t>
                        </m:r>
                      </m:e>
                      <m:sup>
                        <m:f>
                          <m:fPr>
                            <m:ctrlPr>
                              <a:rPr lang="en-US" sz="2000" i="1" smtClean="0">
                                <a:latin typeface="Cambria Math" panose="02040503050406030204" pitchFamily="18" charset="0"/>
                              </a:rPr>
                            </m:ctrlPr>
                          </m:fPr>
                          <m:num>
                            <m:r>
                              <a:rPr lang="en-US" sz="2000" b="0" i="1" smtClean="0">
                                <a:latin typeface="Cambria Math" panose="02040503050406030204" pitchFamily="18" charset="0"/>
                              </a:rPr>
                              <m:t>2</m:t>
                            </m:r>
                          </m:num>
                          <m:den>
                            <m:r>
                              <a:rPr lang="en-US" sz="2000" b="0" i="1" smtClean="0">
                                <a:latin typeface="Cambria Math" panose="02040503050406030204" pitchFamily="18" charset="0"/>
                              </a:rPr>
                              <m:t>3</m:t>
                            </m:r>
                          </m:den>
                        </m:f>
                      </m:sup>
                    </m:sSup>
                    <m:r>
                      <a:rPr lang="en-US" sz="2000" b="0" i="1" smtClean="0">
                        <a:latin typeface="Cambria Math" panose="02040503050406030204" pitchFamily="18" charset="0"/>
                      </a:rPr>
                      <m:t>=</m:t>
                    </m:r>
                    <m:acc>
                      <m:accPr>
                        <m:chr m:val="̅"/>
                        <m:ctrlPr>
                          <a:rPr lang="en-US" sz="2000" b="0" i="1" smtClean="0">
                            <a:latin typeface="Cambria Math" panose="02040503050406030204" pitchFamily="18" charset="0"/>
                          </a:rPr>
                        </m:ctrlPr>
                      </m:accPr>
                      <m:e>
                        <m:r>
                          <a:rPr lang="en-US" sz="2000" b="0" i="1" smtClean="0">
                            <a:latin typeface="Cambria Math" panose="02040503050406030204" pitchFamily="18" charset="0"/>
                          </a:rPr>
                          <m:t>𝑢</m:t>
                        </m:r>
                      </m:e>
                    </m:acc>
                  </m:oMath>
                </a14:m>
                <a:r>
                  <a:rPr lang="en-US" sz="2000" dirty="0"/>
                  <a:t>. </a:t>
                </a:r>
                <a:r>
                  <a:rPr lang="en-US" sz="2200" dirty="0"/>
                  <a:t>Inserting</a:t>
                </a:r>
                <a:r>
                  <a:rPr lang="en-US" sz="2000" dirty="0"/>
                  <a:t> </a:t>
                </a:r>
                <a14:m>
                  <m:oMath xmlns:m="http://schemas.openxmlformats.org/officeDocument/2006/math">
                    <m:r>
                      <a:rPr lang="en-US" sz="2000" i="1" dirty="0">
                        <a:latin typeface="Cambria Math" panose="02040503050406030204" pitchFamily="18" charset="0"/>
                        <a:sym typeface="Wingdings" pitchFamily="2" charset="2"/>
                      </a:rPr>
                      <m:t>𝑦</m:t>
                    </m:r>
                    <m:r>
                      <a:rPr lang="en-US" sz="2000" i="1" dirty="0">
                        <a:latin typeface="Cambria Math" panose="02040503050406030204" pitchFamily="18" charset="0"/>
                        <a:sym typeface="Wingdings" pitchFamily="2" charset="2"/>
                      </a:rPr>
                      <m:t>=</m:t>
                    </m:r>
                    <m:r>
                      <a:rPr lang="en-US" sz="2000" i="1" dirty="0">
                        <a:latin typeface="Cambria Math" panose="02040503050406030204" pitchFamily="18" charset="0"/>
                        <a:sym typeface="Wingdings" pitchFamily="2" charset="2"/>
                      </a:rPr>
                      <m:t>𝑥</m:t>
                    </m:r>
                  </m:oMath>
                </a14:m>
                <a:r>
                  <a:rPr lang="en-US" sz="2000" dirty="0"/>
                  <a:t>,</a:t>
                </a:r>
              </a:p>
              <a:p>
                <a:pPr marL="12700" indent="0">
                  <a:spcBef>
                    <a:spcPts val="500"/>
                  </a:spcBef>
                  <a:spcAft>
                    <a:spcPts val="500"/>
                  </a:spcAft>
                  <a:buNone/>
                </a:pPr>
                <a14:m>
                  <m:oMathPara xmlns:m="http://schemas.openxmlformats.org/officeDocument/2006/math">
                    <m:oMathParaPr>
                      <m:jc m:val="centerGroup"/>
                    </m:oMathParaPr>
                    <m:oMath xmlns:m="http://schemas.openxmlformats.org/officeDocument/2006/math">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𝑥</m:t>
                          </m:r>
                        </m:e>
                        <m:sup>
                          <m:f>
                            <m:fPr>
                              <m:ctrlPr>
                                <a:rPr lang="en-US" sz="200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3</m:t>
                              </m:r>
                            </m:den>
                          </m:f>
                        </m:sup>
                      </m:sSup>
                      <m:sSup>
                        <m:sSupPr>
                          <m:ctrlPr>
                            <a:rPr lang="en-US" sz="2000" i="1" smtClean="0">
                              <a:latin typeface="Cambria Math" panose="02040503050406030204" pitchFamily="18" charset="0"/>
                            </a:rPr>
                          </m:ctrlPr>
                        </m:sSupPr>
                        <m:e>
                          <m:d>
                            <m:dPr>
                              <m:ctrlPr>
                                <a:rPr lang="en-US" sz="2000" i="1" smtClean="0">
                                  <a:latin typeface="Cambria Math" panose="02040503050406030204" pitchFamily="18" charset="0"/>
                                </a:rPr>
                              </m:ctrlPr>
                            </m:dPr>
                            <m:e>
                              <m:r>
                                <a:rPr lang="en-US" sz="2000" b="0" i="1" smtClean="0">
                                  <a:latin typeface="Cambria Math" panose="02040503050406030204" pitchFamily="18" charset="0"/>
                                </a:rPr>
                                <m:t>𝑥</m:t>
                              </m:r>
                            </m:e>
                          </m:d>
                        </m:e>
                        <m:sup>
                          <m:f>
                            <m:fPr>
                              <m:ctrlPr>
                                <a:rPr lang="en-US" sz="2000" i="1" smtClean="0">
                                  <a:latin typeface="Cambria Math" panose="02040503050406030204" pitchFamily="18" charset="0"/>
                                </a:rPr>
                              </m:ctrlPr>
                            </m:fPr>
                            <m:num>
                              <m:r>
                                <a:rPr lang="en-US" sz="2000" b="0" i="1" smtClean="0">
                                  <a:latin typeface="Cambria Math" panose="02040503050406030204" pitchFamily="18" charset="0"/>
                                </a:rPr>
                                <m:t>2</m:t>
                              </m:r>
                            </m:num>
                            <m:den>
                              <m:r>
                                <a:rPr lang="en-US" sz="2000" b="0" i="1" smtClean="0">
                                  <a:latin typeface="Cambria Math" panose="02040503050406030204" pitchFamily="18" charset="0"/>
                                </a:rPr>
                                <m:t>3</m:t>
                              </m:r>
                            </m:den>
                          </m:f>
                        </m:sup>
                      </m:sSup>
                      <m:r>
                        <a:rPr lang="en-US" sz="2000" b="0" i="1" smtClean="0">
                          <a:latin typeface="Cambria Math" panose="02040503050406030204" pitchFamily="18" charset="0"/>
                        </a:rPr>
                        <m:t>=</m:t>
                      </m:r>
                      <m:acc>
                        <m:accPr>
                          <m:chr m:val="̅"/>
                          <m:ctrlPr>
                            <a:rPr lang="en-US" sz="2000" b="0" i="1" smtClean="0">
                              <a:latin typeface="Cambria Math" panose="02040503050406030204" pitchFamily="18" charset="0"/>
                            </a:rPr>
                          </m:ctrlPr>
                        </m:accPr>
                        <m:e>
                          <m:r>
                            <a:rPr lang="en-US" sz="2000" b="0" i="1" smtClean="0">
                              <a:latin typeface="Cambria Math" panose="02040503050406030204" pitchFamily="18" charset="0"/>
                            </a:rPr>
                            <m:t>𝑢</m:t>
                          </m:r>
                        </m:e>
                      </m:acc>
                      <m:r>
                        <a:rPr lang="en-US" sz="2000" b="0" i="1" smtClean="0">
                          <a:latin typeface="Cambria Math" panose="02040503050406030204" pitchFamily="18" charset="0"/>
                        </a:rPr>
                        <m:t>    </m:t>
                      </m:r>
                      <m:r>
                        <a:rPr lang="en-US" sz="200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m:t>
                      </m:r>
                      <m:acc>
                        <m:accPr>
                          <m:chr m:val="̅"/>
                          <m:ctrlPr>
                            <a:rPr lang="en-US" sz="2000" b="0" i="1" smtClean="0">
                              <a:latin typeface="Cambria Math" panose="02040503050406030204" pitchFamily="18" charset="0"/>
                              <a:ea typeface="Cambria Math" panose="02040503050406030204" pitchFamily="18" charset="0"/>
                            </a:rPr>
                          </m:ctrlPr>
                        </m:accPr>
                        <m:e>
                          <m:r>
                            <a:rPr lang="en-US" sz="2000" b="0" i="1" smtClean="0">
                              <a:latin typeface="Cambria Math" panose="02040503050406030204" pitchFamily="18" charset="0"/>
                              <a:ea typeface="Cambria Math" panose="02040503050406030204" pitchFamily="18" charset="0"/>
                            </a:rPr>
                            <m:t>𝑢</m:t>
                          </m:r>
                        </m:e>
                      </m:acc>
                      <m:r>
                        <a:rPr lang="en-US" sz="2000" b="0" i="1" smtClean="0">
                          <a:latin typeface="Cambria Math" panose="02040503050406030204" pitchFamily="18" charset="0"/>
                        </a:rPr>
                        <m:t>.</m:t>
                      </m:r>
                    </m:oMath>
                  </m:oMathPara>
                </a14:m>
                <a:endParaRPr lang="en-US" sz="2000" dirty="0"/>
              </a:p>
              <a:p>
                <a:pPr marL="746125" indent="0">
                  <a:spcBef>
                    <a:spcPts val="2500"/>
                  </a:spcBef>
                  <a:spcAft>
                    <a:spcPts val="500"/>
                  </a:spcAft>
                  <a:buNone/>
                </a:pPr>
                <a:r>
                  <a:rPr lang="en-US" sz="2000" dirty="0"/>
                  <a:t>For instance, if </a:t>
                </a:r>
                <a14:m>
                  <m:oMath xmlns:m="http://schemas.openxmlformats.org/officeDocument/2006/math">
                    <m:acc>
                      <m:accPr>
                        <m:chr m:val="̅"/>
                        <m:ctrlPr>
                          <a:rPr lang="en-US" sz="2000" i="1" smtClean="0">
                            <a:latin typeface="Cambria Math" panose="02040503050406030204" pitchFamily="18" charset="0"/>
                          </a:rPr>
                        </m:ctrlPr>
                      </m:accPr>
                      <m:e>
                        <m:r>
                          <a:rPr lang="en-US" sz="2000" b="0" i="1" smtClean="0">
                            <a:latin typeface="Cambria Math" panose="02040503050406030204" pitchFamily="18" charset="0"/>
                          </a:rPr>
                          <m:t>𝑢</m:t>
                        </m:r>
                      </m:e>
                    </m:acc>
                    <m:r>
                      <a:rPr lang="en-US" sz="2000" b="0" i="1" smtClean="0">
                        <a:latin typeface="Cambria Math" panose="02040503050406030204" pitchFamily="18" charset="0"/>
                      </a:rPr>
                      <m:t>=5</m:t>
                    </m:r>
                  </m:oMath>
                </a14:m>
                <a:r>
                  <a:rPr lang="en-US" sz="2000" dirty="0"/>
                  <a:t>, the optimal amount of </a:t>
                </a:r>
                <a14:m>
                  <m:oMath xmlns:m="http://schemas.openxmlformats.org/officeDocument/2006/math">
                    <m:r>
                      <a:rPr lang="en-US" sz="2000" i="1" dirty="0" smtClean="0">
                        <a:latin typeface="Cambria Math" panose="02040503050406030204" pitchFamily="18" charset="0"/>
                      </a:rPr>
                      <m:t>𝑥</m:t>
                    </m:r>
                  </m:oMath>
                </a14:m>
                <a:r>
                  <a:rPr lang="en-US" sz="2000" dirty="0"/>
                  <a:t> is </a:t>
                </a:r>
                <a14:m>
                  <m:oMath xmlns:m="http://schemas.openxmlformats.org/officeDocument/2006/math">
                    <m:r>
                      <a:rPr lang="en-US" sz="2000" i="1">
                        <a:latin typeface="Cambria Math" panose="02040503050406030204" pitchFamily="18" charset="0"/>
                        <a:ea typeface="Cambria Math" panose="02040503050406030204" pitchFamily="18" charset="0"/>
                      </a:rPr>
                      <m:t>𝑥</m:t>
                    </m:r>
                    <m:r>
                      <a:rPr lang="en-US" sz="2000" i="1">
                        <a:latin typeface="Cambria Math" panose="02040503050406030204" pitchFamily="18" charset="0"/>
                        <a:ea typeface="Cambria Math" panose="02040503050406030204" pitchFamily="18" charset="0"/>
                      </a:rPr>
                      <m:t>=5</m:t>
                    </m:r>
                  </m:oMath>
                </a14:m>
                <a:r>
                  <a:rPr lang="en-US" sz="2000" dirty="0"/>
                  <a:t>. </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571970" y="1395412"/>
                <a:ext cx="7886700" cy="4667250"/>
              </a:xfrm>
              <a:blipFill>
                <a:blip r:embed="rId2"/>
                <a:stretch>
                  <a:fillRect l="-696" t="-783"/>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392368" y="6521620"/>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89</a:t>
            </a:fld>
            <a:endParaRPr lang="en-US" dirty="0"/>
          </a:p>
        </p:txBody>
      </p:sp>
      <p:sp>
        <p:nvSpPr>
          <p:cNvPr id="3" name="Left Brace 2">
            <a:extLst>
              <a:ext uri="{FF2B5EF4-FFF2-40B4-BE49-F238E27FC236}">
                <a16:creationId xmlns:a16="http://schemas.microsoft.com/office/drawing/2014/main" id="{3FECEC9B-7FD9-184C-A1D8-9DF7ADCCA234}"/>
              </a:ext>
            </a:extLst>
          </p:cNvPr>
          <p:cNvSpPr/>
          <p:nvPr/>
        </p:nvSpPr>
        <p:spPr>
          <a:xfrm rot="5400000" flipH="1">
            <a:off x="3703011" y="5064693"/>
            <a:ext cx="178193" cy="336902"/>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30AFB925-7874-1C4C-836D-EF0B4FC1B3DA}"/>
                  </a:ext>
                </a:extLst>
              </p:cNvPr>
              <p:cNvSpPr/>
              <p:nvPr/>
            </p:nvSpPr>
            <p:spPr>
              <a:xfrm>
                <a:off x="3615343" y="5233145"/>
                <a:ext cx="328808"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400" i="1" dirty="0">
                          <a:latin typeface="Cambria Math" panose="02040503050406030204" pitchFamily="18" charset="0"/>
                          <a:sym typeface="Wingdings" pitchFamily="2" charset="2"/>
                        </a:rPr>
                        <m:t>𝑦</m:t>
                      </m:r>
                    </m:oMath>
                  </m:oMathPara>
                </a14:m>
                <a:endParaRPr lang="en-US" sz="1400" dirty="0"/>
              </a:p>
            </p:txBody>
          </p:sp>
        </mc:Choice>
        <mc:Fallback xmlns="">
          <p:sp>
            <p:nvSpPr>
              <p:cNvPr id="6" name="Rectangle 5">
                <a:extLst>
                  <a:ext uri="{FF2B5EF4-FFF2-40B4-BE49-F238E27FC236}">
                    <a16:creationId xmlns:a16="http://schemas.microsoft.com/office/drawing/2014/main" id="{30AFB925-7874-1C4C-836D-EF0B4FC1B3DA}"/>
                  </a:ext>
                </a:extLst>
              </p:cNvPr>
              <p:cNvSpPr>
                <a:spLocks noRot="1" noChangeAspect="1" noMove="1" noResize="1" noEditPoints="1" noAdjustHandles="1" noChangeArrowheads="1" noChangeShapeType="1" noTextEdit="1"/>
              </p:cNvSpPr>
              <p:nvPr/>
            </p:nvSpPr>
            <p:spPr>
              <a:xfrm>
                <a:off x="3615343" y="5233145"/>
                <a:ext cx="328808" cy="307777"/>
              </a:xfrm>
              <a:prstGeom prst="rect">
                <a:avLst/>
              </a:prstGeom>
              <a:blipFill>
                <a:blip r:embed="rId3"/>
                <a:stretch>
                  <a:fillRect b="-1961"/>
                </a:stretch>
              </a:blipFill>
            </p:spPr>
            <p:txBody>
              <a:bodyPr/>
              <a:lstStyle/>
              <a:p>
                <a:r>
                  <a:rPr lang="en-US">
                    <a:noFill/>
                  </a:rPr>
                  <a:t> </a:t>
                </a:r>
              </a:p>
            </p:txBody>
          </p:sp>
        </mc:Fallback>
      </mc:AlternateContent>
    </p:spTree>
    <p:extLst>
      <p:ext uri="{BB962C8B-B14F-4D97-AF65-F5344CB8AC3E}">
        <p14:creationId xmlns:p14="http://schemas.microsoft.com/office/powerpoint/2010/main" val="23251263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0" y="365126"/>
            <a:ext cx="9144000" cy="1325563"/>
          </a:xfrm>
        </p:spPr>
        <p:txBody>
          <a:bodyPr/>
          <a:lstStyle/>
          <a:p>
            <a:pPr algn="ctr"/>
            <a:r>
              <a:rPr lang="en-US" dirty="0">
                <a:solidFill>
                  <a:srgbClr val="0070C0"/>
                </a:solidFill>
              </a:rPr>
              <a:t>Expenditure Minimization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lvl="0">
                  <a:spcBef>
                    <a:spcPts val="500"/>
                  </a:spcBef>
                  <a:spcAft>
                    <a:spcPts val="500"/>
                  </a:spcAft>
                </a:pPr>
                <a:r>
                  <a:rPr lang="en-US" sz="2400" i="1" dirty="0">
                    <a:solidFill>
                      <a:srgbClr val="0070C0"/>
                    </a:solidFill>
                  </a:rPr>
                  <a:t>Example 3.7</a:t>
                </a:r>
                <a:r>
                  <a:rPr lang="en-US" sz="2400" dirty="0">
                    <a:solidFill>
                      <a:prstClr val="black"/>
                    </a:solidFill>
                  </a:rPr>
                  <a:t> (continued):</a:t>
                </a:r>
              </a:p>
              <a:p>
                <a:pPr marL="685800" indent="0">
                  <a:spcBef>
                    <a:spcPts val="500"/>
                  </a:spcBef>
                  <a:spcAft>
                    <a:spcPts val="500"/>
                  </a:spcAft>
                  <a:buNone/>
                </a:pPr>
                <a:r>
                  <a:rPr lang="en-US" sz="2000" dirty="0"/>
                  <a:t>Because we found a positive amount of good </a:t>
                </a:r>
                <a14:m>
                  <m:oMath xmlns:m="http://schemas.openxmlformats.org/officeDocument/2006/math">
                    <m:r>
                      <a:rPr lang="en-US" sz="2000" i="1" dirty="0" smtClean="0">
                        <a:latin typeface="Cambria Math" panose="02040503050406030204" pitchFamily="18" charset="0"/>
                      </a:rPr>
                      <m:t>𝑥</m:t>
                    </m:r>
                  </m:oMath>
                </a14:m>
                <a:r>
                  <a:rPr lang="en-US" sz="2000" dirty="0"/>
                  <a:t>, we move to step 4.</a:t>
                </a:r>
              </a:p>
              <a:p>
                <a:pPr marL="736600" indent="-279400">
                  <a:spcAft>
                    <a:spcPts val="500"/>
                  </a:spcAft>
                </a:pPr>
                <a:r>
                  <a:rPr lang="en-US" sz="2200" i="1" dirty="0"/>
                  <a:t>Step 4</a:t>
                </a:r>
                <a:r>
                  <a:rPr lang="en-US" sz="2200" dirty="0"/>
                  <a:t>. Using the tangency condition, </a:t>
                </a:r>
                <a14:m>
                  <m:oMath xmlns:m="http://schemas.openxmlformats.org/officeDocument/2006/math">
                    <m:r>
                      <a:rPr lang="en-US" sz="2200" b="0" i="1" smtClean="0">
                        <a:latin typeface="Cambria Math" panose="02040503050406030204" pitchFamily="18" charset="0"/>
                      </a:rPr>
                      <m:t>𝑦</m:t>
                    </m:r>
                    <m:r>
                      <a:rPr lang="en-US" sz="2200" b="0" i="1" smtClean="0">
                        <a:latin typeface="Cambria Math" panose="02040503050406030204" pitchFamily="18" charset="0"/>
                      </a:rPr>
                      <m:t>=</m:t>
                    </m:r>
                    <m:r>
                      <a:rPr lang="en-US" sz="2200" b="0" i="1" smtClean="0">
                        <a:latin typeface="Cambria Math" panose="02040503050406030204" pitchFamily="18" charset="0"/>
                      </a:rPr>
                      <m:t>𝑥</m:t>
                    </m:r>
                  </m:oMath>
                </a14:m>
                <a:r>
                  <a:rPr lang="en-US" sz="2200" dirty="0"/>
                  <a:t>,</a:t>
                </a:r>
              </a:p>
              <a:p>
                <a:pPr marL="12700" indent="0">
                  <a:spcAft>
                    <a:spcPts val="500"/>
                  </a:spcAft>
                  <a:buNone/>
                </a:pPr>
                <a14:m>
                  <m:oMathPara xmlns:m="http://schemas.openxmlformats.org/officeDocument/2006/math">
                    <m:oMathParaPr>
                      <m:jc m:val="centerGroup"/>
                    </m:oMathParaPr>
                    <m:oMath xmlns:m="http://schemas.openxmlformats.org/officeDocument/2006/math">
                      <m:r>
                        <a:rPr lang="en-US" sz="2200" b="0" i="1" smtClean="0">
                          <a:latin typeface="Cambria Math" panose="02040503050406030204" pitchFamily="18" charset="0"/>
                        </a:rPr>
                        <m:t>𝑦</m:t>
                      </m:r>
                      <m:r>
                        <a:rPr lang="en-US" sz="2200" b="0" i="1" smtClean="0">
                          <a:latin typeface="Cambria Math" panose="02040503050406030204" pitchFamily="18" charset="0"/>
                        </a:rPr>
                        <m:t>=</m:t>
                      </m:r>
                      <m:acc>
                        <m:accPr>
                          <m:chr m:val="̅"/>
                          <m:ctrlPr>
                            <a:rPr lang="en-US" sz="2200" b="0" i="1" smtClean="0">
                              <a:latin typeface="Cambria Math" panose="02040503050406030204" pitchFamily="18" charset="0"/>
                            </a:rPr>
                          </m:ctrlPr>
                        </m:accPr>
                        <m:e>
                          <m:r>
                            <a:rPr lang="en-US" sz="2200" b="0" i="1" smtClean="0">
                              <a:latin typeface="Cambria Math" panose="02040503050406030204" pitchFamily="18" charset="0"/>
                            </a:rPr>
                            <m:t>𝑢</m:t>
                          </m:r>
                        </m:e>
                      </m:acc>
                      <m:r>
                        <a:rPr lang="en-US" sz="2200" b="0" i="0" smtClean="0">
                          <a:latin typeface="Cambria Math" panose="02040503050406030204" pitchFamily="18" charset="0"/>
                        </a:rPr>
                        <m:t>.</m:t>
                      </m:r>
                    </m:oMath>
                  </m:oMathPara>
                </a14:m>
                <a:endParaRPr lang="en-US" sz="2200" dirty="0"/>
              </a:p>
              <a:p>
                <a:pPr marL="736600" indent="-279400">
                  <a:spcBef>
                    <a:spcPts val="500"/>
                  </a:spcBef>
                  <a:spcAft>
                    <a:spcPts val="500"/>
                  </a:spcAft>
                </a:pPr>
                <a:r>
                  <a:rPr lang="en-US" sz="2200" i="1" dirty="0"/>
                  <a:t>Summary</a:t>
                </a:r>
                <a:r>
                  <a:rPr lang="en-US" sz="2200" dirty="0"/>
                  <a:t>. The optimal consumption bundle is </a:t>
                </a:r>
                <a14:m>
                  <m:oMath xmlns:m="http://schemas.openxmlformats.org/officeDocument/2006/math">
                    <m:r>
                      <a:rPr lang="en-US" sz="2200" b="0" i="1" smtClean="0">
                        <a:latin typeface="Cambria Math" panose="02040503050406030204" pitchFamily="18" charset="0"/>
                      </a:rPr>
                      <m:t>𝑥</m:t>
                    </m:r>
                    <m:r>
                      <a:rPr lang="en-US" sz="2200" b="0" i="1" smtClean="0">
                        <a:latin typeface="Cambria Math" panose="02040503050406030204" pitchFamily="18" charset="0"/>
                      </a:rPr>
                      <m:t>=</m:t>
                    </m:r>
                    <m:r>
                      <a:rPr lang="en-US" sz="2200" b="0" i="1" smtClean="0">
                        <a:latin typeface="Cambria Math" panose="02040503050406030204" pitchFamily="18" charset="0"/>
                      </a:rPr>
                      <m:t>𝑦</m:t>
                    </m:r>
                    <m:r>
                      <a:rPr lang="en-US" sz="2200" b="0" i="1" smtClean="0">
                        <a:latin typeface="Cambria Math" panose="02040503050406030204" pitchFamily="18" charset="0"/>
                      </a:rPr>
                      <m:t>=</m:t>
                    </m:r>
                    <m:acc>
                      <m:accPr>
                        <m:chr m:val="̅"/>
                        <m:ctrlPr>
                          <a:rPr lang="en-US" sz="2200" b="0" i="1" smtClean="0">
                            <a:latin typeface="Cambria Math" panose="02040503050406030204" pitchFamily="18" charset="0"/>
                          </a:rPr>
                        </m:ctrlPr>
                      </m:accPr>
                      <m:e>
                        <m:r>
                          <a:rPr lang="en-US" sz="2200" b="0" i="1" smtClean="0">
                            <a:latin typeface="Cambria Math" panose="02040503050406030204" pitchFamily="18" charset="0"/>
                          </a:rPr>
                          <m:t>𝑢</m:t>
                        </m:r>
                      </m:e>
                    </m:acc>
                  </m:oMath>
                </a14:m>
                <a:r>
                  <a:rPr lang="en-US" sz="2200" dirty="0"/>
                  <a:t>, consuming the same amount of each. </a:t>
                </a:r>
              </a:p>
              <a:p>
                <a:pPr marL="736600" indent="0">
                  <a:spcBef>
                    <a:spcPts val="500"/>
                  </a:spcBef>
                  <a:spcAft>
                    <a:spcPts val="500"/>
                  </a:spcAft>
                  <a:buNone/>
                </a:pPr>
                <a:r>
                  <a:rPr lang="en-US" sz="2000" dirty="0"/>
                  <a:t>For instance, if the consumer seeks to reach a utility target of </a:t>
                </a:r>
                <a14:m>
                  <m:oMath xmlns:m="http://schemas.openxmlformats.org/officeDocument/2006/math">
                    <m:acc>
                      <m:accPr>
                        <m:chr m:val="̅"/>
                        <m:ctrlPr>
                          <a:rPr lang="en-US" sz="2000" i="1">
                            <a:latin typeface="Cambria Math" panose="02040503050406030204" pitchFamily="18" charset="0"/>
                          </a:rPr>
                        </m:ctrlPr>
                      </m:accPr>
                      <m:e>
                        <m:r>
                          <a:rPr lang="en-US" sz="2000" i="1">
                            <a:latin typeface="Cambria Math" panose="02040503050406030204" pitchFamily="18" charset="0"/>
                          </a:rPr>
                          <m:t>𝑢</m:t>
                        </m:r>
                      </m:e>
                    </m:acc>
                  </m:oMath>
                </a14:m>
                <a:r>
                  <a:rPr lang="en-US" sz="2000" dirty="0"/>
                  <a:t>, the optima bundle is </a:t>
                </a:r>
                <a14:m>
                  <m:oMath xmlns:m="http://schemas.openxmlformats.org/officeDocument/2006/math">
                    <m:r>
                      <a:rPr lang="en-US" sz="2000" b="0" i="1" smtClean="0">
                        <a:latin typeface="Cambria Math" panose="02040503050406030204" pitchFamily="18" charset="0"/>
                      </a:rPr>
                      <m:t>(5,5)</m:t>
                    </m:r>
                  </m:oMath>
                </a14:m>
                <a:r>
                  <a:rPr lang="en-US" sz="2000" dirty="0"/>
                  <a:t>.</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530727"/>
              </a:xfrm>
              <a:blipFill>
                <a:blip r:embed="rId2"/>
                <a:stretch>
                  <a:fillRect l="-965" t="-1961"/>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117160" y="6472052"/>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90</a:t>
            </a:fld>
            <a:endParaRPr lang="en-US" dirty="0"/>
          </a:p>
        </p:txBody>
      </p:sp>
    </p:spTree>
    <p:extLst>
      <p:ext uri="{BB962C8B-B14F-4D97-AF65-F5344CB8AC3E}">
        <p14:creationId xmlns:p14="http://schemas.microsoft.com/office/powerpoint/2010/main" val="34874552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0" y="32688"/>
            <a:ext cx="9144000" cy="1325563"/>
          </a:xfrm>
        </p:spPr>
        <p:txBody>
          <a:bodyPr/>
          <a:lstStyle/>
          <a:p>
            <a:pPr algn="ctr"/>
            <a:r>
              <a:rPr lang="en-US" dirty="0">
                <a:solidFill>
                  <a:srgbClr val="0070C0"/>
                </a:solidFill>
              </a:rPr>
              <a:t>Expenditure Minimization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85330" y="1358251"/>
                <a:ext cx="7886700" cy="4530727"/>
              </a:xfrm>
            </p:spPr>
            <p:txBody>
              <a:bodyPr>
                <a:normAutofit fontScale="92500" lnSpcReduction="10000"/>
              </a:bodyPr>
              <a:lstStyle/>
              <a:p>
                <a:pPr lvl="0">
                  <a:spcBef>
                    <a:spcPts val="500"/>
                  </a:spcBef>
                  <a:spcAft>
                    <a:spcPts val="500"/>
                  </a:spcAft>
                </a:pPr>
                <a:r>
                  <a:rPr lang="en-US" sz="2400" i="1" dirty="0">
                    <a:solidFill>
                      <a:srgbClr val="0070C0"/>
                    </a:solidFill>
                  </a:rPr>
                  <a:t>Example 3.8</a:t>
                </a:r>
                <a:r>
                  <a:rPr lang="en-US" sz="2400" dirty="0">
                    <a:solidFill>
                      <a:srgbClr val="0070C0"/>
                    </a:solidFill>
                  </a:rPr>
                  <a:t>:</a:t>
                </a:r>
                <a:r>
                  <a:rPr lang="en-US" sz="2400" dirty="0">
                    <a:solidFill>
                      <a:prstClr val="black"/>
                    </a:solidFill>
                  </a:rPr>
                  <a:t> </a:t>
                </a:r>
                <a:r>
                  <a:rPr lang="en-US" sz="2400" i="1" dirty="0">
                    <a:solidFill>
                      <a:prstClr val="black"/>
                    </a:solidFill>
                  </a:rPr>
                  <a:t>EMP with a quasilinear utility</a:t>
                </a:r>
                <a:r>
                  <a:rPr lang="en-US" sz="2400" dirty="0">
                    <a:solidFill>
                      <a:prstClr val="black"/>
                    </a:solidFill>
                  </a:rPr>
                  <a:t>.</a:t>
                </a:r>
              </a:p>
              <a:p>
                <a:pPr lvl="1">
                  <a:spcAft>
                    <a:spcPts val="500"/>
                  </a:spcAft>
                </a:pPr>
                <a:r>
                  <a:rPr lang="en-US" sz="2200" dirty="0"/>
                  <a:t>Consider the quasilinear demand from example 3.3</a:t>
                </a:r>
              </a:p>
              <a:p>
                <a:pPr marL="0" lvl="1" indent="0">
                  <a:spcAft>
                    <a:spcPts val="500"/>
                  </a:spcAft>
                  <a:buNone/>
                </a:pPr>
                <a14:m>
                  <m:oMathPara xmlns:m="http://schemas.openxmlformats.org/officeDocument/2006/math">
                    <m:oMathParaPr>
                      <m:jc m:val="centerGroup"/>
                    </m:oMathParaPr>
                    <m:oMath xmlns:m="http://schemas.openxmlformats.org/officeDocument/2006/math">
                      <m:r>
                        <a:rPr lang="en-US" sz="2200" b="0" i="1" smtClean="0">
                          <a:latin typeface="Cambria Math" panose="02040503050406030204" pitchFamily="18" charset="0"/>
                        </a:rPr>
                        <m:t>𝑢</m:t>
                      </m:r>
                      <m:d>
                        <m:dPr>
                          <m:ctrlPr>
                            <a:rPr lang="en-US" sz="2200" b="0" i="1" smtClean="0">
                              <a:latin typeface="Cambria Math" panose="02040503050406030204" pitchFamily="18" charset="0"/>
                            </a:rPr>
                          </m:ctrlPr>
                        </m:dPr>
                        <m:e>
                          <m:r>
                            <a:rPr lang="en-US" sz="2200" b="0" i="1" smtClean="0">
                              <a:latin typeface="Cambria Math" panose="02040503050406030204" pitchFamily="18" charset="0"/>
                            </a:rPr>
                            <m:t>𝑥</m:t>
                          </m:r>
                          <m:r>
                            <a:rPr lang="en-US" sz="2200" b="0" i="1" smtClean="0">
                              <a:latin typeface="Cambria Math" panose="02040503050406030204" pitchFamily="18" charset="0"/>
                            </a:rPr>
                            <m:t>,</m:t>
                          </m:r>
                          <m:r>
                            <a:rPr lang="en-US" sz="2200" b="0" i="1" smtClean="0">
                              <a:latin typeface="Cambria Math" panose="02040503050406030204" pitchFamily="18" charset="0"/>
                            </a:rPr>
                            <m:t>𝑦</m:t>
                          </m:r>
                        </m:e>
                      </m:d>
                      <m:r>
                        <a:rPr lang="en-US" sz="2200" b="0" i="1" smtClean="0">
                          <a:latin typeface="Cambria Math" panose="02040503050406030204" pitchFamily="18" charset="0"/>
                        </a:rPr>
                        <m:t>=</m:t>
                      </m:r>
                      <m:r>
                        <a:rPr lang="en-US" sz="2200" b="0" i="1" smtClean="0">
                          <a:latin typeface="Cambria Math" panose="02040503050406030204" pitchFamily="18" charset="0"/>
                        </a:rPr>
                        <m:t>𝑥𝑦</m:t>
                      </m:r>
                      <m:r>
                        <a:rPr lang="en-US" sz="2200" b="0" i="1" smtClean="0">
                          <a:latin typeface="Cambria Math" panose="02040503050406030204" pitchFamily="18" charset="0"/>
                        </a:rPr>
                        <m:t>+7</m:t>
                      </m:r>
                      <m:r>
                        <a:rPr lang="en-US" sz="2200" b="0" i="1" smtClean="0">
                          <a:latin typeface="Cambria Math" panose="02040503050406030204" pitchFamily="18" charset="0"/>
                        </a:rPr>
                        <m:t>𝑥</m:t>
                      </m:r>
                      <m:r>
                        <a:rPr lang="en-US" sz="2200" b="0" i="1" smtClean="0">
                          <a:latin typeface="Cambria Math" panose="02040503050406030204" pitchFamily="18" charset="0"/>
                        </a:rPr>
                        <m:t>,</m:t>
                      </m:r>
                    </m:oMath>
                  </m:oMathPara>
                </a14:m>
                <a:endParaRPr lang="en-US" sz="2200" dirty="0"/>
              </a:p>
              <a:p>
                <a:pPr lvl="1" indent="0">
                  <a:spcAft>
                    <a:spcPts val="500"/>
                  </a:spcAft>
                  <a:buNone/>
                </a:pPr>
                <a:r>
                  <a:rPr lang="en-US" sz="2200" dirty="0"/>
                  <a:t>facing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r>
                      <a:rPr lang="en-US" sz="2200" b="0" i="1" smtClean="0">
                        <a:latin typeface="Cambria Math" panose="02040503050406030204" pitchFamily="18" charset="0"/>
                      </a:rPr>
                      <m:t>=$1</m:t>
                    </m:r>
                  </m:oMath>
                </a14:m>
                <a:r>
                  <a:rPr lang="en-US" sz="2200" dirty="0"/>
                  <a:t>,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r>
                      <a:rPr lang="en-US" sz="2200" b="0" i="1" smtClean="0">
                        <a:latin typeface="Cambria Math" panose="02040503050406030204" pitchFamily="18" charset="0"/>
                      </a:rPr>
                      <m:t>=$2</m:t>
                    </m:r>
                  </m:oMath>
                </a14:m>
                <a:r>
                  <a:rPr lang="en-US" sz="2200" dirty="0"/>
                  <a:t>, and a utility target </a:t>
                </a:r>
                <a14:m>
                  <m:oMath xmlns:m="http://schemas.openxmlformats.org/officeDocument/2006/math">
                    <m:acc>
                      <m:accPr>
                        <m:chr m:val="̅"/>
                        <m:ctrlPr>
                          <a:rPr lang="en-US" sz="2200" i="1" smtClean="0">
                            <a:latin typeface="Cambria Math" panose="02040503050406030204" pitchFamily="18" charset="0"/>
                          </a:rPr>
                        </m:ctrlPr>
                      </m:accPr>
                      <m:e>
                        <m:r>
                          <a:rPr lang="en-US" sz="2200" b="0" i="1" smtClean="0">
                            <a:latin typeface="Cambria Math" panose="02040503050406030204" pitchFamily="18" charset="0"/>
                          </a:rPr>
                          <m:t>𝑢</m:t>
                        </m:r>
                      </m:e>
                    </m:acc>
                    <m:r>
                      <a:rPr lang="en-US" sz="2200" b="0" i="1" smtClean="0">
                        <a:latin typeface="Cambria Math" panose="02040503050406030204" pitchFamily="18" charset="0"/>
                      </a:rPr>
                      <m:t>=70</m:t>
                    </m:r>
                  </m:oMath>
                </a14:m>
                <a:r>
                  <a:rPr lang="en-US" sz="2200" dirty="0"/>
                  <a:t>.</a:t>
                </a:r>
              </a:p>
              <a:p>
                <a:pPr marL="736600" indent="-279400">
                  <a:spcAft>
                    <a:spcPts val="500"/>
                  </a:spcAft>
                </a:pPr>
                <a:r>
                  <a:rPr lang="en-US" sz="2200" i="1" dirty="0"/>
                  <a:t>Step 1</a:t>
                </a:r>
                <a:r>
                  <a:rPr lang="en-US" sz="2200" dirty="0"/>
                  <a:t>. The tangency condition reduces is</a:t>
                </a:r>
              </a:p>
              <a:p>
                <a:pPr marL="0" indent="0">
                  <a:spcAft>
                    <a:spcPts val="500"/>
                  </a:spcAft>
                  <a:buNone/>
                </a:pPr>
                <a14:m>
                  <m:oMathPara xmlns:m="http://schemas.openxmlformats.org/officeDocument/2006/math">
                    <m:oMathParaPr>
                      <m:jc m:val="centerGroup"/>
                    </m:oMathParaPr>
                    <m:oMath xmlns:m="http://schemas.openxmlformats.org/officeDocument/2006/math">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𝑀𝑈</m:t>
                              </m:r>
                            </m:e>
                            <m:sub>
                              <m:r>
                                <a:rPr lang="en-US" sz="2000" i="1">
                                  <a:latin typeface="Cambria Math" panose="02040503050406030204" pitchFamily="18" charset="0"/>
                                </a:rPr>
                                <m:t>𝑥</m:t>
                              </m:r>
                            </m:sub>
                          </m:sSub>
                        </m:num>
                        <m:den>
                          <m:sSub>
                            <m:sSubPr>
                              <m:ctrlPr>
                                <a:rPr lang="en-US" sz="2000" i="1">
                                  <a:latin typeface="Cambria Math" panose="02040503050406030204" pitchFamily="18" charset="0"/>
                                </a:rPr>
                              </m:ctrlPr>
                            </m:sSubPr>
                            <m:e>
                              <m:r>
                                <a:rPr lang="en-US" sz="2000" i="1">
                                  <a:latin typeface="Cambria Math" panose="02040503050406030204" pitchFamily="18" charset="0"/>
                                </a:rPr>
                                <m:t>𝑀𝑈</m:t>
                              </m:r>
                            </m:e>
                            <m:sub>
                              <m:r>
                                <a:rPr lang="en-US" sz="2000" i="1">
                                  <a:latin typeface="Cambria Math" panose="02040503050406030204" pitchFamily="18" charset="0"/>
                                </a:rPr>
                                <m:t>𝑦</m:t>
                              </m:r>
                            </m:sub>
                          </m:sSub>
                        </m:den>
                      </m:f>
                      <m:r>
                        <a:rPr lang="en-US" sz="2000" i="1">
                          <a:latin typeface="Cambria Math" panose="02040503050406030204" pitchFamily="18" charset="0"/>
                        </a:rPr>
                        <m:t>=</m:t>
                      </m:r>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𝑥</m:t>
                              </m:r>
                            </m:sub>
                          </m:sSub>
                        </m:num>
                        <m:den>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𝑦</m:t>
                              </m:r>
                            </m:sub>
                          </m:sSub>
                        </m:den>
                      </m:f>
                      <m:r>
                        <a:rPr lang="en-US" sz="2000" i="1">
                          <a:latin typeface="Cambria Math" panose="02040503050406030204" pitchFamily="18" charset="0"/>
                        </a:rPr>
                        <m:t>,</m:t>
                      </m:r>
                    </m:oMath>
                  </m:oMathPara>
                </a14:m>
                <a:endParaRPr lang="en-US" sz="2000" dirty="0"/>
              </a:p>
              <a:p>
                <a:pPr marL="0" indent="0" algn="ctr">
                  <a:spcAft>
                    <a:spcPts val="1700"/>
                  </a:spcAft>
                  <a:buNone/>
                </a:pPr>
                <a14:m>
                  <m:oMathPara xmlns:m="http://schemas.openxmlformats.org/officeDocument/2006/math">
                    <m:oMathParaPr>
                      <m:jc m:val="centerGroup"/>
                    </m:oMathParaPr>
                    <m:oMath xmlns:m="http://schemas.openxmlformats.org/officeDocument/2006/math">
                      <m:f>
                        <m:fPr>
                          <m:ctrlPr>
                            <a:rPr lang="en-US" sz="2000" i="1">
                              <a:latin typeface="Cambria Math" panose="02040503050406030204" pitchFamily="18" charset="0"/>
                            </a:rPr>
                          </m:ctrlPr>
                        </m:fPr>
                        <m:num>
                          <m:r>
                            <a:rPr lang="en-US" sz="2000" i="1">
                              <a:latin typeface="Cambria Math" panose="02040503050406030204" pitchFamily="18" charset="0"/>
                            </a:rPr>
                            <m:t>𝑦</m:t>
                          </m:r>
                          <m:r>
                            <a:rPr lang="en-US" sz="2000" b="0" i="1" smtClean="0">
                              <a:latin typeface="Cambria Math" panose="02040503050406030204" pitchFamily="18" charset="0"/>
                            </a:rPr>
                            <m:t>+7</m:t>
                          </m:r>
                        </m:num>
                        <m:den>
                          <m:r>
                            <a:rPr lang="en-US" sz="2000" i="1">
                              <a:latin typeface="Cambria Math" panose="02040503050406030204" pitchFamily="18" charset="0"/>
                            </a:rPr>
                            <m:t>𝑥</m:t>
                          </m:r>
                        </m:den>
                      </m:f>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1</m:t>
                          </m:r>
                        </m:num>
                        <m:den>
                          <m:r>
                            <a:rPr lang="en-US" sz="2000" i="1">
                              <a:latin typeface="Cambria Math" panose="02040503050406030204" pitchFamily="18" charset="0"/>
                            </a:rPr>
                            <m:t>2</m:t>
                          </m:r>
                        </m:den>
                      </m:f>
                      <m:r>
                        <a:rPr lang="en-US" sz="2000" i="1">
                          <a:latin typeface="Cambria Math" panose="02040503050406030204" pitchFamily="18" charset="0"/>
                        </a:rPr>
                        <m:t> </m:t>
                      </m:r>
                      <m:r>
                        <a:rPr lang="en-US" sz="2000" b="0" i="0" smtClean="0">
                          <a:latin typeface="Cambria Math" panose="02040503050406030204" pitchFamily="18" charset="0"/>
                        </a:rPr>
                        <m:t>    </m:t>
                      </m:r>
                      <m:r>
                        <a:rPr lang="en-US" sz="2000" dirty="0">
                          <a:latin typeface="Cambria Math" panose="02040503050406030204" pitchFamily="18" charset="0"/>
                          <a:ea typeface="Cambria Math" panose="02040503050406030204" pitchFamily="18" charset="0"/>
                        </a:rPr>
                        <m:t>⟹</m:t>
                      </m:r>
                      <m:r>
                        <a:rPr lang="en-US" sz="2000" b="0" i="1" dirty="0" smtClean="0">
                          <a:latin typeface="Cambria Math" panose="02040503050406030204" pitchFamily="18" charset="0"/>
                          <a:ea typeface="Cambria Math" panose="02040503050406030204" pitchFamily="18" charset="0"/>
                        </a:rPr>
                        <m:t>2</m:t>
                      </m:r>
                      <m:r>
                        <a:rPr lang="en-US" sz="2000" i="1" dirty="0">
                          <a:latin typeface="Cambria Math" panose="02040503050406030204" pitchFamily="18" charset="0"/>
                          <a:sym typeface="Wingdings" pitchFamily="2" charset="2"/>
                        </a:rPr>
                        <m:t>𝑦</m:t>
                      </m:r>
                      <m:r>
                        <a:rPr lang="en-US" sz="2000" b="0" i="1" dirty="0" smtClean="0">
                          <a:latin typeface="Cambria Math" panose="02040503050406030204" pitchFamily="18" charset="0"/>
                          <a:sym typeface="Wingdings" pitchFamily="2" charset="2"/>
                        </a:rPr>
                        <m:t>+14</m:t>
                      </m:r>
                      <m:r>
                        <a:rPr lang="en-US" sz="2000" i="1" dirty="0">
                          <a:latin typeface="Cambria Math" panose="02040503050406030204" pitchFamily="18" charset="0"/>
                          <a:sym typeface="Wingdings" pitchFamily="2" charset="2"/>
                        </a:rPr>
                        <m:t>=</m:t>
                      </m:r>
                      <m:r>
                        <a:rPr lang="en-US" sz="2000" i="1" dirty="0">
                          <a:latin typeface="Cambria Math" panose="02040503050406030204" pitchFamily="18" charset="0"/>
                          <a:sym typeface="Wingdings" pitchFamily="2" charset="2"/>
                        </a:rPr>
                        <m:t>𝑥</m:t>
                      </m:r>
                      <m:r>
                        <a:rPr lang="en-US" sz="2000" i="1" dirty="0">
                          <a:latin typeface="Cambria Math" panose="02040503050406030204" pitchFamily="18" charset="0"/>
                          <a:sym typeface="Wingdings" pitchFamily="2" charset="2"/>
                        </a:rPr>
                        <m:t>.</m:t>
                      </m:r>
                    </m:oMath>
                  </m:oMathPara>
                </a14:m>
                <a:endParaRPr lang="en-US" sz="2000" dirty="0"/>
              </a:p>
              <a:p>
                <a:pPr marL="685800" indent="0" algn="just">
                  <a:spcBef>
                    <a:spcPts val="0"/>
                  </a:spcBef>
                  <a:spcAft>
                    <a:spcPts val="500"/>
                  </a:spcAft>
                  <a:buNone/>
                </a:pPr>
                <a:r>
                  <a:rPr lang="en-US" sz="2000" dirty="0"/>
                  <a:t>This result contains both </a:t>
                </a:r>
                <a14:m>
                  <m:oMath xmlns:m="http://schemas.openxmlformats.org/officeDocument/2006/math">
                    <m:r>
                      <a:rPr lang="en-US" sz="2000" i="1" dirty="0">
                        <a:latin typeface="Cambria Math" panose="02040503050406030204" pitchFamily="18" charset="0"/>
                      </a:rPr>
                      <m:t>𝑥</m:t>
                    </m:r>
                  </m:oMath>
                </a14:m>
                <a:r>
                  <a:rPr lang="en-US" sz="2000" dirty="0"/>
                  <a:t> and </a:t>
                </a:r>
                <a14:m>
                  <m:oMath xmlns:m="http://schemas.openxmlformats.org/officeDocument/2006/math">
                    <m:r>
                      <a:rPr lang="en-US" sz="2000" i="1" dirty="0">
                        <a:latin typeface="Cambria Math" panose="02040503050406030204" pitchFamily="18" charset="0"/>
                      </a:rPr>
                      <m:t>𝑦</m:t>
                    </m:r>
                  </m:oMath>
                </a14:m>
                <a:r>
                  <a:rPr lang="en-US" sz="2000" dirty="0"/>
                  <a:t>, so we move to step 2a.</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85330" y="1358251"/>
                <a:ext cx="7886700" cy="4530727"/>
              </a:xfrm>
              <a:blipFill>
                <a:blip r:embed="rId2"/>
                <a:stretch>
                  <a:fillRect l="-850" t="-673"/>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628650" y="6356351"/>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91</a:t>
            </a:fld>
            <a:endParaRPr lang="en-US" dirty="0"/>
          </a:p>
        </p:txBody>
      </p:sp>
    </p:spTree>
    <p:extLst>
      <p:ext uri="{BB962C8B-B14F-4D97-AF65-F5344CB8AC3E}">
        <p14:creationId xmlns:p14="http://schemas.microsoft.com/office/powerpoint/2010/main" val="66019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0" y="365126"/>
            <a:ext cx="9144000" cy="1325563"/>
          </a:xfrm>
        </p:spPr>
        <p:txBody>
          <a:bodyPr/>
          <a:lstStyle/>
          <a:p>
            <a:pPr algn="ctr"/>
            <a:r>
              <a:rPr lang="en-US" dirty="0">
                <a:solidFill>
                  <a:srgbClr val="0070C0"/>
                </a:solidFill>
              </a:rPr>
              <a:t>Expenditure Minimization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85331" y="1352549"/>
                <a:ext cx="7886700" cy="4530727"/>
              </a:xfrm>
            </p:spPr>
            <p:txBody>
              <a:bodyPr>
                <a:normAutofit fontScale="92500" lnSpcReduction="10000"/>
              </a:bodyPr>
              <a:lstStyle/>
              <a:p>
                <a:pPr lvl="0">
                  <a:spcBef>
                    <a:spcPts val="500"/>
                  </a:spcBef>
                  <a:spcAft>
                    <a:spcPts val="500"/>
                  </a:spcAft>
                </a:pPr>
                <a:r>
                  <a:rPr lang="en-US" sz="2400" i="1" dirty="0">
                    <a:solidFill>
                      <a:srgbClr val="0070C0"/>
                    </a:solidFill>
                  </a:rPr>
                  <a:t>Example 3.9</a:t>
                </a:r>
                <a:r>
                  <a:rPr lang="en-US" sz="2400" dirty="0">
                    <a:solidFill>
                      <a:prstClr val="black"/>
                    </a:solidFill>
                  </a:rPr>
                  <a:t> (continued):</a:t>
                </a:r>
              </a:p>
              <a:p>
                <a:pPr lvl="1">
                  <a:spcAft>
                    <a:spcPts val="500"/>
                  </a:spcAft>
                </a:pPr>
                <a:r>
                  <a:rPr lang="en-US" sz="2200" i="1" dirty="0"/>
                  <a:t>Step 2a. </a:t>
                </a:r>
                <a:r>
                  <a:rPr lang="en-US" sz="2200" dirty="0"/>
                  <a:t>Inserting the result from the tangency condition, </a:t>
                </a:r>
                <a14:m>
                  <m:oMath xmlns:m="http://schemas.openxmlformats.org/officeDocument/2006/math">
                    <m:r>
                      <a:rPr lang="en-US" sz="2200" b="0" i="1" smtClean="0">
                        <a:latin typeface="Cambria Math" panose="02040503050406030204" pitchFamily="18" charset="0"/>
                      </a:rPr>
                      <m:t>2</m:t>
                    </m:r>
                    <m:r>
                      <a:rPr lang="en-US" sz="2200" b="0" i="1" smtClean="0">
                        <a:latin typeface="Cambria Math" panose="02040503050406030204" pitchFamily="18" charset="0"/>
                      </a:rPr>
                      <m:t>𝑦</m:t>
                    </m:r>
                    <m:r>
                      <a:rPr lang="en-US" sz="2200" b="0" i="1" smtClean="0">
                        <a:latin typeface="Cambria Math" panose="02040503050406030204" pitchFamily="18" charset="0"/>
                      </a:rPr>
                      <m:t>+14=</m:t>
                    </m:r>
                    <m:r>
                      <a:rPr lang="en-US" sz="2200" b="0" i="1" smtClean="0">
                        <a:latin typeface="Cambria Math" panose="02040503050406030204" pitchFamily="18" charset="0"/>
                      </a:rPr>
                      <m:t>𝑥</m:t>
                    </m:r>
                  </m:oMath>
                </a14:m>
                <a:r>
                  <a:rPr lang="en-US" sz="2200" dirty="0"/>
                  <a:t>, into the utility target </a:t>
                </a:r>
                <a14:m>
                  <m:oMath xmlns:m="http://schemas.openxmlformats.org/officeDocument/2006/math">
                    <m:r>
                      <a:rPr lang="en-US" sz="2200" b="0" i="1" smtClean="0">
                        <a:latin typeface="Cambria Math" panose="02040503050406030204" pitchFamily="18" charset="0"/>
                      </a:rPr>
                      <m:t>𝑥𝑦</m:t>
                    </m:r>
                    <m:r>
                      <a:rPr lang="en-US" sz="2200" b="0" i="1" smtClean="0">
                        <a:latin typeface="Cambria Math" panose="02040503050406030204" pitchFamily="18" charset="0"/>
                      </a:rPr>
                      <m:t>+7</m:t>
                    </m:r>
                    <m:r>
                      <a:rPr lang="en-US" sz="2200" b="0" i="1" smtClean="0">
                        <a:latin typeface="Cambria Math" panose="02040503050406030204" pitchFamily="18" charset="0"/>
                      </a:rPr>
                      <m:t>𝑥</m:t>
                    </m:r>
                    <m:r>
                      <a:rPr lang="en-US" sz="2200" b="0" i="1" smtClean="0">
                        <a:latin typeface="Cambria Math" panose="02040503050406030204" pitchFamily="18" charset="0"/>
                      </a:rPr>
                      <m:t>=70</m:t>
                    </m:r>
                  </m:oMath>
                </a14:m>
                <a:r>
                  <a:rPr lang="en-US" sz="2200" dirty="0"/>
                  <a:t>,</a:t>
                </a:r>
              </a:p>
              <a:p>
                <a:pPr marL="12700" lvl="1" indent="0">
                  <a:spcAft>
                    <a:spcPts val="500"/>
                  </a:spcAft>
                  <a:buNone/>
                </a:pPr>
                <a14:m>
                  <m:oMathPara xmlns:m="http://schemas.openxmlformats.org/officeDocument/2006/math">
                    <m:oMathParaPr>
                      <m:jc m:val="centerGroup"/>
                    </m:oMathParaPr>
                    <m:oMath xmlns:m="http://schemas.openxmlformats.org/officeDocument/2006/math">
                      <m:d>
                        <m:dPr>
                          <m:ctrlPr>
                            <a:rPr lang="en-US" sz="2000" b="0" i="1" smtClean="0">
                              <a:latin typeface="Cambria Math" panose="02040503050406030204" pitchFamily="18" charset="0"/>
                            </a:rPr>
                          </m:ctrlPr>
                        </m:dPr>
                        <m:e>
                          <m:r>
                            <a:rPr lang="en-US" sz="2000" b="0" i="1" smtClean="0">
                              <a:latin typeface="Cambria Math" panose="02040503050406030204" pitchFamily="18" charset="0"/>
                            </a:rPr>
                            <m:t>2</m:t>
                          </m:r>
                          <m:r>
                            <a:rPr lang="en-US" sz="2000" b="0" i="1" smtClean="0">
                              <a:latin typeface="Cambria Math" panose="02040503050406030204" pitchFamily="18" charset="0"/>
                            </a:rPr>
                            <m:t>𝑦</m:t>
                          </m:r>
                          <m:r>
                            <a:rPr lang="en-US" sz="2000" b="0" i="1" smtClean="0">
                              <a:latin typeface="Cambria Math" panose="02040503050406030204" pitchFamily="18" charset="0"/>
                            </a:rPr>
                            <m:t>+14</m:t>
                          </m:r>
                        </m:e>
                      </m:d>
                      <m:r>
                        <a:rPr lang="en-US" sz="2000" b="0" i="1" smtClean="0">
                          <a:latin typeface="Cambria Math" panose="02040503050406030204" pitchFamily="18" charset="0"/>
                        </a:rPr>
                        <m:t>𝑦</m:t>
                      </m:r>
                      <m:r>
                        <a:rPr lang="en-US" sz="2000" b="0" i="1" smtClean="0">
                          <a:latin typeface="Cambria Math" panose="02040503050406030204" pitchFamily="18" charset="0"/>
                        </a:rPr>
                        <m:t>+7</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2</m:t>
                          </m:r>
                          <m:r>
                            <a:rPr lang="en-US" sz="2000" b="0" i="1" smtClean="0">
                              <a:latin typeface="Cambria Math" panose="02040503050406030204" pitchFamily="18" charset="0"/>
                            </a:rPr>
                            <m:t>𝑦</m:t>
                          </m:r>
                          <m:r>
                            <a:rPr lang="en-US" sz="2000" b="0" i="1" smtClean="0">
                              <a:latin typeface="Cambria Math" panose="02040503050406030204" pitchFamily="18" charset="0"/>
                            </a:rPr>
                            <m:t>+14</m:t>
                          </m:r>
                        </m:e>
                      </m:d>
                      <m:r>
                        <a:rPr lang="en-US" sz="2000" b="0" i="1" smtClean="0">
                          <a:latin typeface="Cambria Math" panose="02040503050406030204" pitchFamily="18" charset="0"/>
                        </a:rPr>
                        <m:t>=70,</m:t>
                      </m:r>
                    </m:oMath>
                  </m:oMathPara>
                </a14:m>
                <a:endParaRPr lang="en-US" sz="2000" dirty="0"/>
              </a:p>
              <a:p>
                <a:pPr marL="12700" lvl="1" indent="0">
                  <a:spcAft>
                    <a:spcPts val="500"/>
                  </a:spcAft>
                  <a:buNone/>
                </a:pPr>
                <a:endParaRPr lang="en-US" sz="1600" dirty="0"/>
              </a:p>
              <a:p>
                <a:pPr marL="12700" lvl="1" indent="0">
                  <a:spcAft>
                    <a:spcPts val="500"/>
                  </a:spcAft>
                  <a:buNone/>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2</m:t>
                      </m:r>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(7+</m:t>
                          </m:r>
                          <m:r>
                            <a:rPr lang="en-US" sz="2000" b="0" i="1" smtClean="0">
                              <a:latin typeface="Cambria Math" panose="02040503050406030204" pitchFamily="18" charset="0"/>
                            </a:rPr>
                            <m:t>𝑦</m:t>
                          </m:r>
                          <m:r>
                            <a:rPr lang="en-US" sz="2000" b="0" i="1" smtClean="0">
                              <a:latin typeface="Cambria Math" panose="02040503050406030204" pitchFamily="18" charset="0"/>
                            </a:rPr>
                            <m:t>)</m:t>
                          </m:r>
                        </m:e>
                        <m:sup>
                          <m:r>
                            <a:rPr lang="en-US" sz="2000" b="0" i="1" smtClean="0">
                              <a:latin typeface="Cambria Math" panose="02040503050406030204" pitchFamily="18" charset="0"/>
                            </a:rPr>
                            <m:t>2</m:t>
                          </m:r>
                        </m:sup>
                      </m:sSup>
                      <m:r>
                        <a:rPr lang="en-US" sz="2000" b="0" i="1" smtClean="0">
                          <a:latin typeface="Cambria Math" panose="02040503050406030204" pitchFamily="18" charset="0"/>
                        </a:rPr>
                        <m:t>=70</m:t>
                      </m:r>
                      <m:r>
                        <a:rPr lang="en-US" sz="2000" b="0" i="1" smtClean="0">
                          <a:latin typeface="Cambria Math" panose="02040503050406030204" pitchFamily="18" charset="0"/>
                          <a:ea typeface="Cambria Math" panose="02040503050406030204" pitchFamily="18" charset="0"/>
                        </a:rPr>
                        <m:t>⟹</m:t>
                      </m:r>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r>
                                <a:rPr lang="en-US" sz="2000" i="1">
                                  <a:latin typeface="Cambria Math" panose="02040503050406030204" pitchFamily="18" charset="0"/>
                                </a:rPr>
                                <m:t>7+</m:t>
                              </m:r>
                              <m:r>
                                <a:rPr lang="en-US" sz="2000" i="1">
                                  <a:latin typeface="Cambria Math" panose="02040503050406030204" pitchFamily="18" charset="0"/>
                                </a:rPr>
                                <m:t>𝑦</m:t>
                              </m:r>
                            </m:e>
                          </m:d>
                        </m:e>
                        <m:sup>
                          <m:r>
                            <a:rPr lang="en-US" sz="2000" i="1">
                              <a:latin typeface="Cambria Math" panose="02040503050406030204" pitchFamily="18" charset="0"/>
                            </a:rPr>
                            <m:t>2</m:t>
                          </m:r>
                        </m:sup>
                      </m:sSup>
                      <m:r>
                        <a:rPr lang="en-US" sz="2000" i="1">
                          <a:latin typeface="Cambria Math" panose="02040503050406030204" pitchFamily="18" charset="0"/>
                        </a:rPr>
                        <m:t>=</m:t>
                      </m:r>
                      <m:r>
                        <a:rPr lang="en-US" sz="2000" b="0" i="1" smtClean="0">
                          <a:latin typeface="Cambria Math" panose="02040503050406030204" pitchFamily="18" charset="0"/>
                        </a:rPr>
                        <m:t>35</m:t>
                      </m:r>
                      <m:r>
                        <a:rPr lang="en-US" sz="2000" b="0" i="0" smtClean="0">
                          <a:latin typeface="Cambria Math" panose="02040503050406030204" pitchFamily="18" charset="0"/>
                        </a:rPr>
                        <m:t>,</m:t>
                      </m:r>
                    </m:oMath>
                  </m:oMathPara>
                </a14:m>
                <a:endParaRPr lang="en-US" sz="2000" b="0" dirty="0"/>
              </a:p>
              <a:p>
                <a:pPr marL="12700" lvl="1" indent="0">
                  <a:spcAft>
                    <a:spcPts val="500"/>
                  </a:spcAft>
                  <a:buNone/>
                </a:pPr>
                <a14:m>
                  <m:oMathPara xmlns:m="http://schemas.openxmlformats.org/officeDocument/2006/math">
                    <m:oMathParaPr>
                      <m:jc m:val="centerGroup"/>
                    </m:oMathParaPr>
                    <m:oMath xmlns:m="http://schemas.openxmlformats.org/officeDocument/2006/math">
                      <m:rad>
                        <m:radPr>
                          <m:degHide m:val="on"/>
                          <m:ctrlPr>
                            <a:rPr lang="en-US" sz="2000" i="1" smtClean="0">
                              <a:latin typeface="Cambria Math" panose="02040503050406030204" pitchFamily="18" charset="0"/>
                            </a:rPr>
                          </m:ctrlPr>
                        </m:radPr>
                        <m:deg/>
                        <m:e>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r>
                                    <a:rPr lang="en-US" sz="2000" i="1">
                                      <a:latin typeface="Cambria Math" panose="02040503050406030204" pitchFamily="18" charset="0"/>
                                    </a:rPr>
                                    <m:t>7+</m:t>
                                  </m:r>
                                  <m:r>
                                    <a:rPr lang="en-US" sz="2000" i="1">
                                      <a:latin typeface="Cambria Math" panose="02040503050406030204" pitchFamily="18" charset="0"/>
                                    </a:rPr>
                                    <m:t>𝑦</m:t>
                                  </m:r>
                                </m:e>
                              </m:d>
                            </m:e>
                            <m:sup>
                              <m:r>
                                <a:rPr lang="en-US" sz="2000" i="1">
                                  <a:latin typeface="Cambria Math" panose="02040503050406030204" pitchFamily="18" charset="0"/>
                                </a:rPr>
                                <m:t>2</m:t>
                              </m:r>
                            </m:sup>
                          </m:sSup>
                        </m:e>
                      </m:rad>
                      <m:r>
                        <a:rPr lang="en-US" sz="2000" b="0" i="1" smtClean="0">
                          <a:latin typeface="Cambria Math" panose="02040503050406030204" pitchFamily="18" charset="0"/>
                        </a:rPr>
                        <m:t>=</m:t>
                      </m:r>
                      <m:rad>
                        <m:radPr>
                          <m:degHide m:val="on"/>
                          <m:ctrlPr>
                            <a:rPr lang="en-US" sz="2000" b="0" i="1" smtClean="0">
                              <a:latin typeface="Cambria Math" panose="02040503050406030204" pitchFamily="18" charset="0"/>
                            </a:rPr>
                          </m:ctrlPr>
                        </m:radPr>
                        <m:deg/>
                        <m:e>
                          <m:r>
                            <a:rPr lang="en-US" sz="2000" b="0" i="1" smtClean="0">
                              <a:latin typeface="Cambria Math" panose="02040503050406030204" pitchFamily="18" charset="0"/>
                            </a:rPr>
                            <m:t>35</m:t>
                          </m:r>
                        </m:e>
                      </m:rad>
                      <m:r>
                        <a:rPr lang="en-US" sz="2000" i="1">
                          <a:latin typeface="Cambria Math" panose="02040503050406030204" pitchFamily="18" charset="0"/>
                          <a:ea typeface="Cambria Math" panose="02040503050406030204" pitchFamily="18" charset="0"/>
                        </a:rPr>
                        <m:t>⟹</m:t>
                      </m:r>
                      <m:r>
                        <a:rPr lang="en-US" sz="2000" b="0" i="0" smtClean="0">
                          <a:latin typeface="Cambria Math" panose="02040503050406030204" pitchFamily="18" charset="0"/>
                          <a:ea typeface="Cambria Math" panose="02040503050406030204" pitchFamily="18" charset="0"/>
                        </a:rPr>
                        <m:t>7+</m:t>
                      </m:r>
                      <m:r>
                        <a:rPr lang="en-US" sz="2000" b="0" i="1" smtClean="0">
                          <a:latin typeface="Cambria Math" panose="02040503050406030204" pitchFamily="18" charset="0"/>
                          <a:ea typeface="Cambria Math" panose="02040503050406030204" pitchFamily="18" charset="0"/>
                        </a:rPr>
                        <m:t>𝑦</m:t>
                      </m:r>
                      <m:r>
                        <a:rPr lang="en-US" sz="2000" b="0" i="0" smtClean="0">
                          <a:latin typeface="Cambria Math" panose="02040503050406030204" pitchFamily="18" charset="0"/>
                          <a:ea typeface="Cambria Math" panose="02040503050406030204" pitchFamily="18" charset="0"/>
                        </a:rPr>
                        <m:t>=</m:t>
                      </m:r>
                      <m:rad>
                        <m:radPr>
                          <m:degHide m:val="on"/>
                          <m:ctrlPr>
                            <a:rPr lang="en-US" sz="2000" i="1">
                              <a:latin typeface="Cambria Math" panose="02040503050406030204" pitchFamily="18" charset="0"/>
                            </a:rPr>
                          </m:ctrlPr>
                        </m:radPr>
                        <m:deg/>
                        <m:e>
                          <m:r>
                            <a:rPr lang="en-US" sz="2000" i="1">
                              <a:latin typeface="Cambria Math" panose="02040503050406030204" pitchFamily="18" charset="0"/>
                            </a:rPr>
                            <m:t>35</m:t>
                          </m:r>
                        </m:e>
                      </m:rad>
                      <m:r>
                        <a:rPr lang="en-US" sz="2000" b="0" i="1" smtClean="0">
                          <a:latin typeface="Cambria Math" panose="02040503050406030204" pitchFamily="18" charset="0"/>
                        </a:rPr>
                        <m:t>,</m:t>
                      </m:r>
                    </m:oMath>
                  </m:oMathPara>
                </a14:m>
                <a:endParaRPr lang="en-US" sz="2000" b="0" dirty="0"/>
              </a:p>
              <a:p>
                <a:pPr marL="12700" lvl="1" indent="0" algn="ctr">
                  <a:spcAft>
                    <a:spcPts val="500"/>
                  </a:spcAft>
                  <a:buNone/>
                </a:pPr>
                <a14:m>
                  <m:oMath xmlns:m="http://schemas.openxmlformats.org/officeDocument/2006/math">
                    <m:r>
                      <a:rPr lang="en-US" sz="2000" b="0" i="1" smtClean="0">
                        <a:latin typeface="Cambria Math" panose="02040503050406030204" pitchFamily="18" charset="0"/>
                      </a:rPr>
                      <m:t>𝑦</m:t>
                    </m:r>
                    <m:r>
                      <a:rPr lang="en-US" sz="2000" b="0" i="1" smtClean="0">
                        <a:latin typeface="Cambria Math" panose="02040503050406030204" pitchFamily="18" charset="0"/>
                      </a:rPr>
                      <m:t>=−1.08</m:t>
                    </m:r>
                  </m:oMath>
                </a14:m>
                <a:r>
                  <a:rPr lang="en-US" sz="2000" dirty="0"/>
                  <a:t> units.</a:t>
                </a:r>
              </a:p>
              <a:p>
                <a:pPr marL="687388" lvl="1" indent="0">
                  <a:spcAft>
                    <a:spcPts val="500"/>
                  </a:spcAft>
                  <a:buNone/>
                </a:pPr>
                <a:r>
                  <a:rPr lang="en-US" sz="2000" dirty="0"/>
                  <a:t>Because we found negative units of at least one good, we need to apply step 3 next.</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85331" y="1352549"/>
                <a:ext cx="7886700" cy="4530727"/>
              </a:xfrm>
              <a:blipFill>
                <a:blip r:embed="rId2"/>
                <a:stretch>
                  <a:fillRect l="-850" t="-673" b="-942"/>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490023" y="6450045"/>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92</a:t>
            </a:fld>
            <a:endParaRPr lang="en-US" dirty="0"/>
          </a:p>
        </p:txBody>
      </p:sp>
      <p:sp>
        <p:nvSpPr>
          <p:cNvPr id="6" name="Left Brace 5">
            <a:extLst>
              <a:ext uri="{FF2B5EF4-FFF2-40B4-BE49-F238E27FC236}">
                <a16:creationId xmlns:a16="http://schemas.microsoft.com/office/drawing/2014/main" id="{2B6C60BB-D848-A948-A7E4-0AE46BEBE807}"/>
              </a:ext>
            </a:extLst>
          </p:cNvPr>
          <p:cNvSpPr/>
          <p:nvPr/>
        </p:nvSpPr>
        <p:spPr>
          <a:xfrm rot="16200000">
            <a:off x="3298392" y="2826283"/>
            <a:ext cx="164824" cy="1040610"/>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1083758A-E227-2140-B3FA-620E8A6DD9D7}"/>
                  </a:ext>
                </a:extLst>
              </p:cNvPr>
              <p:cNvSpPr/>
              <p:nvPr/>
            </p:nvSpPr>
            <p:spPr>
              <a:xfrm>
                <a:off x="3216400" y="3346586"/>
                <a:ext cx="328808"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sym typeface="Wingdings" pitchFamily="2" charset="2"/>
                        </a:rPr>
                        <m:t>𝑥</m:t>
                      </m:r>
                    </m:oMath>
                  </m:oMathPara>
                </a14:m>
                <a:endParaRPr lang="en-US" sz="1400" dirty="0"/>
              </a:p>
            </p:txBody>
          </p:sp>
        </mc:Choice>
        <mc:Fallback xmlns="">
          <p:sp>
            <p:nvSpPr>
              <p:cNvPr id="7" name="Rectangle 6">
                <a:extLst>
                  <a:ext uri="{FF2B5EF4-FFF2-40B4-BE49-F238E27FC236}">
                    <a16:creationId xmlns:a16="http://schemas.microsoft.com/office/drawing/2014/main" id="{1083758A-E227-2140-B3FA-620E8A6DD9D7}"/>
                  </a:ext>
                </a:extLst>
              </p:cNvPr>
              <p:cNvSpPr>
                <a:spLocks noRot="1" noChangeAspect="1" noMove="1" noResize="1" noEditPoints="1" noAdjustHandles="1" noChangeArrowheads="1" noChangeShapeType="1" noTextEdit="1"/>
              </p:cNvSpPr>
              <p:nvPr/>
            </p:nvSpPr>
            <p:spPr>
              <a:xfrm>
                <a:off x="3216400" y="3346586"/>
                <a:ext cx="328808" cy="307777"/>
              </a:xfrm>
              <a:prstGeom prst="rect">
                <a:avLst/>
              </a:prstGeom>
              <a:blipFill>
                <a:blip r:embed="rId3"/>
                <a:stretch>
                  <a:fillRect/>
                </a:stretch>
              </a:blipFill>
            </p:spPr>
            <p:txBody>
              <a:bodyPr/>
              <a:lstStyle/>
              <a:p>
                <a:r>
                  <a:rPr lang="en-US">
                    <a:noFill/>
                  </a:rPr>
                  <a:t> </a:t>
                </a:r>
              </a:p>
            </p:txBody>
          </p:sp>
        </mc:Fallback>
      </mc:AlternateContent>
      <p:sp>
        <p:nvSpPr>
          <p:cNvPr id="8" name="Left Brace 7">
            <a:extLst>
              <a:ext uri="{FF2B5EF4-FFF2-40B4-BE49-F238E27FC236}">
                <a16:creationId xmlns:a16="http://schemas.microsoft.com/office/drawing/2014/main" id="{8A02A391-F8AA-8147-B6BB-433D8AC13C05}"/>
              </a:ext>
            </a:extLst>
          </p:cNvPr>
          <p:cNvSpPr/>
          <p:nvPr/>
        </p:nvSpPr>
        <p:spPr>
          <a:xfrm rot="16200000">
            <a:off x="4982660" y="2826282"/>
            <a:ext cx="164824" cy="1040610"/>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96A0F44C-56B6-B24B-BEAC-9600E1A9A5BA}"/>
                  </a:ext>
                </a:extLst>
              </p:cNvPr>
              <p:cNvSpPr/>
              <p:nvPr/>
            </p:nvSpPr>
            <p:spPr>
              <a:xfrm>
                <a:off x="4897915" y="3346585"/>
                <a:ext cx="328808"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sym typeface="Wingdings" pitchFamily="2" charset="2"/>
                        </a:rPr>
                        <m:t>𝑥</m:t>
                      </m:r>
                    </m:oMath>
                  </m:oMathPara>
                </a14:m>
                <a:endParaRPr lang="en-US" sz="1400" dirty="0"/>
              </a:p>
            </p:txBody>
          </p:sp>
        </mc:Choice>
        <mc:Fallback xmlns="">
          <p:sp>
            <p:nvSpPr>
              <p:cNvPr id="9" name="Rectangle 8">
                <a:extLst>
                  <a:ext uri="{FF2B5EF4-FFF2-40B4-BE49-F238E27FC236}">
                    <a16:creationId xmlns:a16="http://schemas.microsoft.com/office/drawing/2014/main" id="{96A0F44C-56B6-B24B-BEAC-9600E1A9A5BA}"/>
                  </a:ext>
                </a:extLst>
              </p:cNvPr>
              <p:cNvSpPr>
                <a:spLocks noRot="1" noChangeAspect="1" noMove="1" noResize="1" noEditPoints="1" noAdjustHandles="1" noChangeArrowheads="1" noChangeShapeType="1" noTextEdit="1"/>
              </p:cNvSpPr>
              <p:nvPr/>
            </p:nvSpPr>
            <p:spPr>
              <a:xfrm>
                <a:off x="4897915" y="3346585"/>
                <a:ext cx="328808" cy="307777"/>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73634002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0" y="365126"/>
            <a:ext cx="9144000" cy="1325563"/>
          </a:xfrm>
        </p:spPr>
        <p:txBody>
          <a:bodyPr/>
          <a:lstStyle/>
          <a:p>
            <a:pPr algn="ctr"/>
            <a:r>
              <a:rPr lang="en-US" dirty="0">
                <a:solidFill>
                  <a:srgbClr val="0070C0"/>
                </a:solidFill>
              </a:rPr>
              <a:t>Expenditure Minimization Problem</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743468" y="1491810"/>
                <a:ext cx="7886700" cy="4530727"/>
              </a:xfrm>
            </p:spPr>
            <p:txBody>
              <a:bodyPr>
                <a:normAutofit fontScale="92500" lnSpcReduction="20000"/>
              </a:bodyPr>
              <a:lstStyle/>
              <a:p>
                <a:pPr lvl="0">
                  <a:spcBef>
                    <a:spcPts val="500"/>
                  </a:spcBef>
                  <a:spcAft>
                    <a:spcPts val="500"/>
                  </a:spcAft>
                </a:pPr>
                <a:r>
                  <a:rPr lang="en-US" sz="2400" i="1" dirty="0">
                    <a:solidFill>
                      <a:srgbClr val="0070C0"/>
                    </a:solidFill>
                  </a:rPr>
                  <a:t>Example 3.9</a:t>
                </a:r>
                <a:r>
                  <a:rPr lang="en-US" sz="2400" dirty="0">
                    <a:solidFill>
                      <a:prstClr val="black"/>
                    </a:solidFill>
                  </a:rPr>
                  <a:t> (continued):</a:t>
                </a:r>
              </a:p>
              <a:p>
                <a:pPr lvl="1">
                  <a:spcAft>
                    <a:spcPts val="500"/>
                  </a:spcAft>
                </a:pPr>
                <a:r>
                  <a:rPr lang="en-US" sz="2200" i="1" dirty="0"/>
                  <a:t>Step 3. </a:t>
                </a:r>
                <a:r>
                  <a:rPr lang="en-US" sz="2200" dirty="0"/>
                  <a:t>The individual consumes </a:t>
                </a:r>
                <a14:m>
                  <m:oMath xmlns:m="http://schemas.openxmlformats.org/officeDocument/2006/math">
                    <m:r>
                      <a:rPr lang="en-US" sz="2200" i="1" dirty="0" smtClean="0">
                        <a:latin typeface="Cambria Math" panose="02040503050406030204" pitchFamily="18" charset="0"/>
                      </a:rPr>
                      <m:t>0</m:t>
                    </m:r>
                  </m:oMath>
                </a14:m>
                <a:r>
                  <a:rPr lang="en-US" sz="2200" dirty="0"/>
                  <a:t> amounts of </a:t>
                </a:r>
                <a14:m>
                  <m:oMath xmlns:m="http://schemas.openxmlformats.org/officeDocument/2006/math">
                    <m:r>
                      <a:rPr lang="en-US" sz="2200" i="1" dirty="0" smtClean="0">
                        <a:latin typeface="Cambria Math" panose="02040503050406030204" pitchFamily="18" charset="0"/>
                      </a:rPr>
                      <m:t>𝑦</m:t>
                    </m:r>
                  </m:oMath>
                </a14:m>
                <a:r>
                  <a:rPr lang="en-US" sz="2200" dirty="0"/>
                  <a:t>, and dedicates all her income to buy </a:t>
                </a:r>
                <a14:m>
                  <m:oMath xmlns:m="http://schemas.openxmlformats.org/officeDocument/2006/math">
                    <m:r>
                      <a:rPr lang="en-US" sz="2200" i="1" dirty="0" smtClean="0">
                        <a:latin typeface="Cambria Math" panose="02040503050406030204" pitchFamily="18" charset="0"/>
                      </a:rPr>
                      <m:t>𝑥</m:t>
                    </m:r>
                  </m:oMath>
                </a14:m>
                <a:r>
                  <a:rPr lang="en-US" sz="2200" dirty="0"/>
                  <a:t>.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𝑀𝑈</m:t>
                        </m:r>
                      </m:e>
                      <m:sub>
                        <m:r>
                          <a:rPr lang="en-US" sz="2200" b="0" i="1" smtClean="0">
                            <a:latin typeface="Cambria Math" panose="02040503050406030204" pitchFamily="18" charset="0"/>
                          </a:rPr>
                          <m:t>𝑥</m:t>
                        </m:r>
                      </m:sub>
                    </m:sSub>
                    <m:r>
                      <a:rPr lang="en-US" sz="2200" b="0" i="1" smtClean="0">
                        <a:latin typeface="Cambria Math" panose="02040503050406030204" pitchFamily="18" charset="0"/>
                      </a:rPr>
                      <m:t>&gt;</m:t>
                    </m:r>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𝑀𝑈</m:t>
                        </m:r>
                      </m:e>
                      <m:sub>
                        <m:r>
                          <a:rPr lang="en-US" sz="2200" b="0" i="1" smtClean="0">
                            <a:latin typeface="Cambria Math" panose="02040503050406030204" pitchFamily="18" charset="0"/>
                          </a:rPr>
                          <m:t>𝑦</m:t>
                        </m:r>
                      </m:sub>
                    </m:sSub>
                  </m:oMath>
                </a14:m>
                <a:r>
                  <a:rPr lang="en-US" sz="2200" dirty="0"/>
                  <a:t>, regardless of the amount consumed, which drives her to purchase only good </a:t>
                </a:r>
                <a14:m>
                  <m:oMath xmlns:m="http://schemas.openxmlformats.org/officeDocument/2006/math">
                    <m:r>
                      <a:rPr lang="en-US" sz="2200" i="1" dirty="0" smtClean="0">
                        <a:latin typeface="Cambria Math" panose="02040503050406030204" pitchFamily="18" charset="0"/>
                      </a:rPr>
                      <m:t>𝑥</m:t>
                    </m:r>
                  </m:oMath>
                </a14:m>
                <a:r>
                  <a:rPr lang="en-US" sz="2200" dirty="0"/>
                  <a:t>.</a:t>
                </a:r>
              </a:p>
              <a:p>
                <a:pPr lvl="1" indent="0">
                  <a:buNone/>
                </a:pPr>
                <a:r>
                  <a:rPr lang="en-US" sz="2200" dirty="0"/>
                  <a:t>Because </a:t>
                </a:r>
                <a14:m>
                  <m:oMath xmlns:m="http://schemas.openxmlformats.org/officeDocument/2006/math">
                    <m:r>
                      <a:rPr lang="en-US" sz="2200" b="0" i="1" smtClean="0">
                        <a:latin typeface="Cambria Math" panose="02040503050406030204" pitchFamily="18" charset="0"/>
                      </a:rPr>
                      <m:t>𝑦</m:t>
                    </m:r>
                    <m:r>
                      <a:rPr lang="en-US" sz="2200" b="0" i="1" smtClean="0">
                        <a:latin typeface="Cambria Math" panose="02040503050406030204" pitchFamily="18" charset="0"/>
                      </a:rPr>
                      <m:t>=0</m:t>
                    </m:r>
                  </m:oMath>
                </a14:m>
                <a:r>
                  <a:rPr lang="en-US" sz="2200" dirty="0"/>
                  <a:t>, her utility constraint becomes </a:t>
                </a:r>
                <a14:m>
                  <m:oMath xmlns:m="http://schemas.openxmlformats.org/officeDocument/2006/math">
                    <m:r>
                      <a:rPr lang="en-US" sz="2200" b="0" i="1" smtClean="0">
                        <a:latin typeface="Cambria Math" panose="02040503050406030204" pitchFamily="18" charset="0"/>
                      </a:rPr>
                      <m:t>𝑢</m:t>
                    </m:r>
                    <m:d>
                      <m:dPr>
                        <m:ctrlPr>
                          <a:rPr lang="en-US" sz="2200" b="0" i="1" smtClean="0">
                            <a:latin typeface="Cambria Math" panose="02040503050406030204" pitchFamily="18" charset="0"/>
                          </a:rPr>
                        </m:ctrlPr>
                      </m:dPr>
                      <m:e>
                        <m:r>
                          <a:rPr lang="en-US" sz="2200" b="0" i="1" smtClean="0">
                            <a:latin typeface="Cambria Math" panose="02040503050406030204" pitchFamily="18" charset="0"/>
                          </a:rPr>
                          <m:t>𝑥</m:t>
                        </m:r>
                        <m:r>
                          <a:rPr lang="en-US" sz="2200" b="0" i="1" smtClean="0">
                            <a:latin typeface="Cambria Math" panose="02040503050406030204" pitchFamily="18" charset="0"/>
                          </a:rPr>
                          <m:t>,0</m:t>
                        </m:r>
                      </m:e>
                    </m:d>
                    <m:r>
                      <a:rPr lang="en-US" sz="2200" b="0" i="1" smtClean="0">
                        <a:latin typeface="Cambria Math" panose="02040503050406030204" pitchFamily="18" charset="0"/>
                      </a:rPr>
                      <m:t>=70</m:t>
                    </m:r>
                  </m:oMath>
                </a14:m>
                <a:r>
                  <a:rPr lang="en-US" sz="2200" dirty="0"/>
                  <a:t>, or</a:t>
                </a:r>
              </a:p>
              <a:p>
                <a:pPr marL="0" lvl="1" indent="0" algn="ctr">
                  <a:spcAft>
                    <a:spcPts val="500"/>
                  </a:spcAft>
                  <a:buNone/>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𝑥</m:t>
                      </m:r>
                      <m:r>
                        <a:rPr lang="en-US" sz="2000" b="0" i="1" smtClean="0">
                          <a:latin typeface="Cambria Math" panose="02040503050406030204" pitchFamily="18" charset="0"/>
                        </a:rPr>
                        <m:t>0+7</m:t>
                      </m:r>
                      <m:r>
                        <a:rPr lang="en-US" sz="2000" b="0" i="1" smtClean="0">
                          <a:latin typeface="Cambria Math" panose="02040503050406030204" pitchFamily="18" charset="0"/>
                        </a:rPr>
                        <m:t>𝑥</m:t>
                      </m:r>
                      <m:r>
                        <a:rPr lang="en-US" sz="2000" b="0" i="1" smtClean="0">
                          <a:latin typeface="Cambria Math" panose="02040503050406030204" pitchFamily="18" charset="0"/>
                        </a:rPr>
                        <m:t>=70,</m:t>
                      </m:r>
                    </m:oMath>
                  </m:oMathPara>
                </a14:m>
                <a:endParaRPr lang="en-US" sz="2000" b="0" dirty="0"/>
              </a:p>
              <a:p>
                <a:pPr marL="0" lvl="1" indent="0" algn="ctr">
                  <a:spcAft>
                    <a:spcPts val="500"/>
                  </a:spcAft>
                  <a:buNone/>
                </a:pPr>
                <a14:m>
                  <m:oMath xmlns:m="http://schemas.openxmlformats.org/officeDocument/2006/math">
                    <m:r>
                      <a:rPr lang="en-US" sz="2000" b="0" i="1" smtClean="0">
                        <a:latin typeface="Cambria Math" panose="02040503050406030204" pitchFamily="18" charset="0"/>
                      </a:rPr>
                      <m:t>𝑥</m:t>
                    </m:r>
                    <m:r>
                      <a:rPr lang="en-US" sz="2000" b="0" i="1" smtClean="0">
                        <a:latin typeface="Cambria Math" panose="02040503050406030204" pitchFamily="18" charset="0"/>
                      </a:rPr>
                      <m:t>=10</m:t>
                    </m:r>
                  </m:oMath>
                </a14:m>
                <a:r>
                  <a:rPr lang="en-US" sz="2000" dirty="0"/>
                  <a:t> units.</a:t>
                </a:r>
              </a:p>
              <a:p>
                <a:pPr lvl="1">
                  <a:spcAft>
                    <a:spcPts val="500"/>
                  </a:spcAft>
                </a:pPr>
                <a:r>
                  <a:rPr lang="en-US" sz="2200" i="1" dirty="0"/>
                  <a:t>Summary. </a:t>
                </a:r>
                <a:r>
                  <a:rPr lang="en-US" sz="2200" dirty="0"/>
                  <a:t>The optimal consumption bundle is </a:t>
                </a:r>
                <a14:m>
                  <m:oMath xmlns:m="http://schemas.openxmlformats.org/officeDocument/2006/math">
                    <m:r>
                      <a:rPr lang="en-US" sz="2000" b="0" i="1" smtClean="0">
                        <a:latin typeface="Cambria Math" panose="02040503050406030204" pitchFamily="18" charset="0"/>
                      </a:rPr>
                      <m:t>𝑥</m:t>
                    </m:r>
                    <m:r>
                      <a:rPr lang="en-US" sz="2000" b="0" i="1" smtClean="0">
                        <a:latin typeface="Cambria Math" panose="02040503050406030204" pitchFamily="18" charset="0"/>
                      </a:rPr>
                      <m:t>=10</m:t>
                    </m:r>
                  </m:oMath>
                </a14:m>
                <a:r>
                  <a:rPr lang="en-US" sz="1800" dirty="0"/>
                  <a:t> </a:t>
                </a:r>
                <a:r>
                  <a:rPr lang="en-US" sz="2000" dirty="0"/>
                  <a:t>and </a:t>
                </a:r>
                <a14:m>
                  <m:oMath xmlns:m="http://schemas.openxmlformats.org/officeDocument/2006/math">
                    <m:r>
                      <a:rPr lang="en-US" sz="2000" b="0" i="1" smtClean="0">
                        <a:latin typeface="Cambria Math" panose="02040503050406030204" pitchFamily="18" charset="0"/>
                      </a:rPr>
                      <m:t>𝑦</m:t>
                    </m:r>
                    <m:r>
                      <a:rPr lang="en-US" sz="2000" b="0" i="1" smtClean="0">
                        <a:latin typeface="Cambria Math" panose="02040503050406030204" pitchFamily="18" charset="0"/>
                      </a:rPr>
                      <m:t>=0</m:t>
                    </m:r>
                  </m:oMath>
                </a14:m>
                <a:r>
                  <a:rPr lang="en-US" sz="2200" dirty="0"/>
                  <a:t>, regardless of the utility target the individual seeks to reach.</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743468" y="1491810"/>
                <a:ext cx="7886700" cy="4530727"/>
              </a:xfrm>
              <a:blipFill>
                <a:blip r:embed="rId2"/>
                <a:stretch>
                  <a:fillRect l="-927" t="-942" r="-773"/>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628650" y="6463174"/>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93</a:t>
            </a:fld>
            <a:endParaRPr lang="en-US" dirty="0"/>
          </a:p>
        </p:txBody>
      </p:sp>
    </p:spTree>
    <p:extLst>
      <p:ext uri="{BB962C8B-B14F-4D97-AF65-F5344CB8AC3E}">
        <p14:creationId xmlns:p14="http://schemas.microsoft.com/office/powerpoint/2010/main" val="4940679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0" y="365126"/>
            <a:ext cx="9144000" cy="1325563"/>
          </a:xfrm>
        </p:spPr>
        <p:txBody>
          <a:bodyPr/>
          <a:lstStyle/>
          <a:p>
            <a:pPr algn="ctr"/>
            <a:r>
              <a:rPr lang="en-US" dirty="0">
                <a:solidFill>
                  <a:srgbClr val="0070C0"/>
                </a:solidFill>
              </a:rPr>
              <a:t>Relationship between UMP and EMP</a:t>
            </a:r>
          </a:p>
        </p:txBody>
      </p:sp>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a:spcBef>
                <a:spcPts val="500"/>
              </a:spcBef>
              <a:spcAft>
                <a:spcPts val="500"/>
              </a:spcAft>
            </a:pPr>
            <a:r>
              <a:rPr lang="en-US" sz="2400" dirty="0"/>
              <a:t>Similarities and differences of UMP and </a:t>
            </a:r>
            <a:r>
              <a:rPr lang="en-US" sz="2400"/>
              <a:t>EMP approaches:</a:t>
            </a:r>
            <a:endParaRPr lang="en-US" sz="2000" dirty="0"/>
          </a:p>
        </p:txBody>
      </p:sp>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628650" y="6383735"/>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94</a:t>
            </a:fld>
            <a:endParaRPr lang="en-US" dirty="0"/>
          </a:p>
        </p:txBody>
      </p:sp>
      <p:grpSp>
        <p:nvGrpSpPr>
          <p:cNvPr id="3" name="Group 2">
            <a:extLst>
              <a:ext uri="{FF2B5EF4-FFF2-40B4-BE49-F238E27FC236}">
                <a16:creationId xmlns:a16="http://schemas.microsoft.com/office/drawing/2014/main" id="{A8EC2FEE-DAFC-B649-8864-8F20F5677F67}"/>
              </a:ext>
            </a:extLst>
          </p:cNvPr>
          <p:cNvGrpSpPr/>
          <p:nvPr/>
        </p:nvGrpSpPr>
        <p:grpSpPr>
          <a:xfrm>
            <a:off x="2801689" y="2538643"/>
            <a:ext cx="3844850" cy="3236683"/>
            <a:chOff x="2801689" y="2603792"/>
            <a:chExt cx="3844850" cy="3236683"/>
          </a:xfrm>
        </p:grpSpPr>
        <p:sp>
          <p:nvSpPr>
            <p:cNvPr id="13" name="TextBox 12">
              <a:extLst>
                <a:ext uri="{FF2B5EF4-FFF2-40B4-BE49-F238E27FC236}">
                  <a16:creationId xmlns:a16="http://schemas.microsoft.com/office/drawing/2014/main" id="{98097EF7-5AE2-214B-BFD5-3418629EDD51}"/>
                </a:ext>
              </a:extLst>
            </p:cNvPr>
            <p:cNvSpPr txBox="1"/>
            <p:nvPr/>
          </p:nvSpPr>
          <p:spPr>
            <a:xfrm>
              <a:off x="2801689" y="5563476"/>
              <a:ext cx="879921" cy="276999"/>
            </a:xfrm>
            <a:prstGeom prst="rect">
              <a:avLst/>
            </a:prstGeom>
            <a:noFill/>
          </p:spPr>
          <p:txBody>
            <a:bodyPr wrap="none" rtlCol="0">
              <a:spAutoFit/>
            </a:bodyPr>
            <a:lstStyle/>
            <a:p>
              <a:r>
                <a:rPr lang="en-US" sz="1200" dirty="0"/>
                <a:t>Figure 3.10</a:t>
              </a:r>
            </a:p>
          </p:txBody>
        </p:sp>
        <p:pic>
          <p:nvPicPr>
            <p:cNvPr id="16" name="Picture 15">
              <a:extLst>
                <a:ext uri="{FF2B5EF4-FFF2-40B4-BE49-F238E27FC236}">
                  <a16:creationId xmlns:a16="http://schemas.microsoft.com/office/drawing/2014/main" id="{018E5B7A-BEDA-DB44-A9EB-314AC5DDADD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801689" y="2603792"/>
              <a:ext cx="3844850" cy="2749737"/>
            </a:xfrm>
            <a:prstGeom prst="rect">
              <a:avLst/>
            </a:prstGeom>
            <a:noFill/>
            <a:ln>
              <a:noFill/>
            </a:ln>
          </p:spPr>
        </p:pic>
      </p:grpSp>
    </p:spTree>
    <p:extLst>
      <p:ext uri="{BB962C8B-B14F-4D97-AF65-F5344CB8AC3E}">
        <p14:creationId xmlns:p14="http://schemas.microsoft.com/office/powerpoint/2010/main" val="18049157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0" y="365126"/>
            <a:ext cx="9144000" cy="1325563"/>
          </a:xfrm>
        </p:spPr>
        <p:txBody>
          <a:bodyPr/>
          <a:lstStyle/>
          <a:p>
            <a:pPr algn="ctr"/>
            <a:r>
              <a:rPr lang="en-US" dirty="0">
                <a:solidFill>
                  <a:srgbClr val="0070C0"/>
                </a:solidFill>
              </a:rPr>
              <a:t>Relationship between UMP and EMP</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85330" y="1453358"/>
                <a:ext cx="7886700" cy="4667250"/>
              </a:xfrm>
            </p:spPr>
            <p:txBody>
              <a:bodyPr>
                <a:normAutofit/>
              </a:bodyPr>
              <a:lstStyle/>
              <a:p>
                <a:pPr>
                  <a:spcBef>
                    <a:spcPts val="500"/>
                  </a:spcBef>
                  <a:spcAft>
                    <a:spcPts val="500"/>
                  </a:spcAft>
                </a:pPr>
                <a:r>
                  <a:rPr lang="en-US" sz="2400" dirty="0"/>
                  <a:t>Both approaches lead as to the same optimal consumption bundle. </a:t>
                </a:r>
                <a:r>
                  <a:rPr lang="en-US" sz="2400" dirty="0">
                    <a:solidFill>
                      <a:srgbClr val="0070C0"/>
                    </a:solidFill>
                  </a:rPr>
                  <a:t>The EMP is dual representation of UMP.</a:t>
                </a:r>
              </a:p>
              <a:p>
                <a:pPr>
                  <a:spcBef>
                    <a:spcPts val="500"/>
                  </a:spcBef>
                </a:pPr>
                <a:r>
                  <a:rPr lang="en-US" sz="2400" dirty="0"/>
                  <a:t>Consider a consumer that solves her UMP and finds optimal bundle</a:t>
                </a:r>
              </a:p>
              <a:p>
                <a:pPr marL="0" indent="0">
                  <a:spcBef>
                    <a:spcPts val="500"/>
                  </a:spcBef>
                  <a:spcAft>
                    <a:spcPts val="500"/>
                  </a:spcAft>
                  <a:buNone/>
                </a:pPr>
                <a14:m>
                  <m:oMathPara xmlns:m="http://schemas.openxmlformats.org/officeDocument/2006/math">
                    <m:oMathParaPr>
                      <m:jc m:val="centerGroup"/>
                    </m:oMathParaPr>
                    <m:oMath xmlns:m="http://schemas.openxmlformats.org/officeDocument/2006/math">
                      <m:d>
                        <m:dPr>
                          <m:ctrlPr>
                            <a:rPr lang="en-US" sz="2200" i="1" smtClean="0">
                              <a:latin typeface="Cambria Math" panose="02040503050406030204" pitchFamily="18" charset="0"/>
                            </a:rPr>
                          </m:ctrlPr>
                        </m:dPr>
                        <m:e>
                          <m:sSup>
                            <m:sSupPr>
                              <m:ctrlPr>
                                <a:rPr lang="en-US" sz="2200" i="1" smtClean="0">
                                  <a:latin typeface="Cambria Math" panose="02040503050406030204" pitchFamily="18" charset="0"/>
                                </a:rPr>
                              </m:ctrlPr>
                            </m:sSupPr>
                            <m:e>
                              <m:r>
                                <a:rPr lang="en-US" sz="2200" b="0" i="1" smtClean="0">
                                  <a:latin typeface="Cambria Math" panose="02040503050406030204" pitchFamily="18" charset="0"/>
                                </a:rPr>
                                <m:t>𝑥</m:t>
                              </m:r>
                            </m:e>
                            <m:sup>
                              <m:r>
                                <a:rPr lang="en-US" sz="2200" b="0" i="1" smtClean="0">
                                  <a:latin typeface="Cambria Math" panose="02040503050406030204" pitchFamily="18" charset="0"/>
                                </a:rPr>
                                <m:t>𝑈</m:t>
                              </m:r>
                            </m:sup>
                          </m:sSup>
                          <m:r>
                            <a:rPr lang="en-US" sz="2200" b="0" i="1" smtClean="0">
                              <a:latin typeface="Cambria Math" panose="02040503050406030204" pitchFamily="18" charset="0"/>
                            </a:rPr>
                            <m:t>,</m:t>
                          </m:r>
                          <m:sSup>
                            <m:sSupPr>
                              <m:ctrlPr>
                                <a:rPr lang="en-US" sz="2200" b="0" i="1" smtClean="0">
                                  <a:latin typeface="Cambria Math" panose="02040503050406030204" pitchFamily="18" charset="0"/>
                                </a:rPr>
                              </m:ctrlPr>
                            </m:sSupPr>
                            <m:e>
                              <m:r>
                                <a:rPr lang="en-US" sz="2200" b="0" i="1" smtClean="0">
                                  <a:latin typeface="Cambria Math" panose="02040503050406030204" pitchFamily="18" charset="0"/>
                                </a:rPr>
                                <m:t>𝑦</m:t>
                              </m:r>
                            </m:e>
                            <m:sup>
                              <m:r>
                                <a:rPr lang="en-US" sz="2200" b="0" i="1" smtClean="0">
                                  <a:latin typeface="Cambria Math" panose="02040503050406030204" pitchFamily="18" charset="0"/>
                                </a:rPr>
                                <m:t>𝑈</m:t>
                              </m:r>
                            </m:sup>
                          </m:sSup>
                        </m:e>
                      </m:d>
                      <m:r>
                        <a:rPr lang="en-US" sz="2200" b="0" i="1" smtClean="0">
                          <a:latin typeface="Cambria Math" panose="02040503050406030204" pitchFamily="18" charset="0"/>
                        </a:rPr>
                        <m:t>.</m:t>
                      </m:r>
                    </m:oMath>
                  </m:oMathPara>
                </a14:m>
                <a:endParaRPr lang="en-US" sz="2200" dirty="0"/>
              </a:p>
              <a:p>
                <a:r>
                  <a:rPr lang="en-US" sz="2400" dirty="0"/>
                  <a:t>In this situation, the utility she can reach when purchasing this bundle is</a:t>
                </a:r>
              </a:p>
              <a:p>
                <a:pPr marL="0" indent="0" algn="ctr">
                  <a:spcBef>
                    <a:spcPts val="500"/>
                  </a:spcBef>
                  <a:spcAft>
                    <a:spcPts val="500"/>
                  </a:spcAft>
                  <a:buNone/>
                </a:pPr>
                <a14:m>
                  <m:oMath xmlns:m="http://schemas.openxmlformats.org/officeDocument/2006/math">
                    <m:r>
                      <a:rPr lang="en-US" sz="2200" b="0" i="1" smtClean="0">
                        <a:latin typeface="Cambria Math" panose="02040503050406030204" pitchFamily="18" charset="0"/>
                      </a:rPr>
                      <m:t>𝑢</m:t>
                    </m:r>
                    <m:d>
                      <m:dPr>
                        <m:ctrlPr>
                          <a:rPr lang="en-US" sz="2200" i="1">
                            <a:latin typeface="Cambria Math" panose="02040503050406030204" pitchFamily="18" charset="0"/>
                          </a:rPr>
                        </m:ctrlPr>
                      </m:dPr>
                      <m:e>
                        <m:sSup>
                          <m:sSupPr>
                            <m:ctrlPr>
                              <a:rPr lang="en-US" sz="2200" i="1">
                                <a:latin typeface="Cambria Math" panose="02040503050406030204" pitchFamily="18" charset="0"/>
                              </a:rPr>
                            </m:ctrlPr>
                          </m:sSupPr>
                          <m:e>
                            <m:r>
                              <a:rPr lang="en-US" sz="2200" i="1">
                                <a:latin typeface="Cambria Math" panose="02040503050406030204" pitchFamily="18" charset="0"/>
                              </a:rPr>
                              <m:t>𝑥</m:t>
                            </m:r>
                          </m:e>
                          <m:sup>
                            <m:r>
                              <a:rPr lang="en-US" sz="2200" i="1">
                                <a:latin typeface="Cambria Math" panose="02040503050406030204" pitchFamily="18" charset="0"/>
                              </a:rPr>
                              <m:t>𝑈</m:t>
                            </m:r>
                          </m:sup>
                        </m:sSup>
                        <m:r>
                          <a:rPr lang="en-US" sz="2200" i="1">
                            <a:latin typeface="Cambria Math" panose="02040503050406030204" pitchFamily="18" charset="0"/>
                          </a:rPr>
                          <m:t>,</m:t>
                        </m:r>
                        <m:sSup>
                          <m:sSupPr>
                            <m:ctrlPr>
                              <a:rPr lang="en-US" sz="2200" i="1">
                                <a:latin typeface="Cambria Math" panose="02040503050406030204" pitchFamily="18" charset="0"/>
                              </a:rPr>
                            </m:ctrlPr>
                          </m:sSupPr>
                          <m:e>
                            <m:r>
                              <a:rPr lang="en-US" sz="2200" i="1">
                                <a:latin typeface="Cambria Math" panose="02040503050406030204" pitchFamily="18" charset="0"/>
                              </a:rPr>
                              <m:t>𝑦</m:t>
                            </m:r>
                          </m:e>
                          <m:sup>
                            <m:r>
                              <a:rPr lang="en-US" sz="2200" i="1">
                                <a:latin typeface="Cambria Math" panose="02040503050406030204" pitchFamily="18" charset="0"/>
                              </a:rPr>
                              <m:t>𝑈</m:t>
                            </m:r>
                          </m:sup>
                        </m:sSup>
                      </m:e>
                    </m:d>
                  </m:oMath>
                </a14:m>
                <a:r>
                  <a:rPr lang="en-US" sz="2200" dirty="0"/>
                  <a:t>.</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85330" y="1453358"/>
                <a:ext cx="7886700" cy="4667250"/>
              </a:xfrm>
              <a:blipFill>
                <a:blip r:embed="rId2"/>
                <a:stretch>
                  <a:fillRect l="-1005" t="-131"/>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628650" y="6473640"/>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95</a:t>
            </a:fld>
            <a:endParaRPr lang="en-US" dirty="0"/>
          </a:p>
        </p:txBody>
      </p:sp>
    </p:spTree>
    <p:extLst>
      <p:ext uri="{BB962C8B-B14F-4D97-AF65-F5344CB8AC3E}">
        <p14:creationId xmlns:p14="http://schemas.microsoft.com/office/powerpoint/2010/main" val="37324703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0" y="365126"/>
            <a:ext cx="9144000" cy="1325563"/>
          </a:xfrm>
        </p:spPr>
        <p:txBody>
          <a:bodyPr/>
          <a:lstStyle/>
          <a:p>
            <a:pPr algn="ctr"/>
            <a:r>
              <a:rPr lang="en-US" dirty="0">
                <a:solidFill>
                  <a:srgbClr val="0070C0"/>
                </a:solidFill>
              </a:rPr>
              <a:t>Relationship between UMP and EMP</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530727"/>
              </a:xfrm>
            </p:spPr>
            <p:txBody>
              <a:bodyPr>
                <a:normAutofit/>
              </a:bodyPr>
              <a:lstStyle/>
              <a:p>
                <a:pPr>
                  <a:spcBef>
                    <a:spcPts val="500"/>
                  </a:spcBef>
                </a:pPr>
                <a:r>
                  <a:rPr lang="en-US" sz="2400" dirty="0"/>
                  <a:t>If we ask the consumer to solver her EMP to reach a target utility level of </a:t>
                </a:r>
              </a:p>
              <a:p>
                <a:pPr marL="0" indent="0">
                  <a:spcBef>
                    <a:spcPts val="500"/>
                  </a:spcBef>
                  <a:spcAft>
                    <a:spcPts val="500"/>
                  </a:spcAft>
                  <a:buNone/>
                </a:pPr>
                <a14:m>
                  <m:oMathPara xmlns:m="http://schemas.openxmlformats.org/officeDocument/2006/math">
                    <m:oMathParaPr>
                      <m:jc m:val="centerGroup"/>
                    </m:oMathParaPr>
                    <m:oMath xmlns:m="http://schemas.openxmlformats.org/officeDocument/2006/math">
                      <m:r>
                        <a:rPr lang="en-US" sz="2200" i="1">
                          <a:latin typeface="Cambria Math" panose="02040503050406030204" pitchFamily="18" charset="0"/>
                        </a:rPr>
                        <m:t>𝑢</m:t>
                      </m:r>
                      <m:d>
                        <m:dPr>
                          <m:ctrlPr>
                            <a:rPr lang="en-US" sz="2200" i="1">
                              <a:latin typeface="Cambria Math" panose="02040503050406030204" pitchFamily="18" charset="0"/>
                            </a:rPr>
                          </m:ctrlPr>
                        </m:dPr>
                        <m:e>
                          <m:sSup>
                            <m:sSupPr>
                              <m:ctrlPr>
                                <a:rPr lang="en-US" sz="2200" i="1">
                                  <a:latin typeface="Cambria Math" panose="02040503050406030204" pitchFamily="18" charset="0"/>
                                </a:rPr>
                              </m:ctrlPr>
                            </m:sSupPr>
                            <m:e>
                              <m:r>
                                <a:rPr lang="en-US" sz="2200" i="1">
                                  <a:latin typeface="Cambria Math" panose="02040503050406030204" pitchFamily="18" charset="0"/>
                                </a:rPr>
                                <m:t>𝑥</m:t>
                              </m:r>
                            </m:e>
                            <m:sup>
                              <m:r>
                                <a:rPr lang="en-US" sz="2200" i="1">
                                  <a:latin typeface="Cambria Math" panose="02040503050406030204" pitchFamily="18" charset="0"/>
                                </a:rPr>
                                <m:t>𝑈</m:t>
                              </m:r>
                            </m:sup>
                          </m:sSup>
                          <m:r>
                            <a:rPr lang="en-US" sz="2200" i="1">
                              <a:latin typeface="Cambria Math" panose="02040503050406030204" pitchFamily="18" charset="0"/>
                            </a:rPr>
                            <m:t>,</m:t>
                          </m:r>
                          <m:sSup>
                            <m:sSupPr>
                              <m:ctrlPr>
                                <a:rPr lang="en-US" sz="2200" i="1">
                                  <a:latin typeface="Cambria Math" panose="02040503050406030204" pitchFamily="18" charset="0"/>
                                </a:rPr>
                              </m:ctrlPr>
                            </m:sSupPr>
                            <m:e>
                              <m:r>
                                <a:rPr lang="en-US" sz="2200" i="1">
                                  <a:latin typeface="Cambria Math" panose="02040503050406030204" pitchFamily="18" charset="0"/>
                                </a:rPr>
                                <m:t>𝑦</m:t>
                              </m:r>
                            </m:e>
                            <m:sup>
                              <m:r>
                                <a:rPr lang="en-US" sz="2200" i="1">
                                  <a:latin typeface="Cambria Math" panose="02040503050406030204" pitchFamily="18" charset="0"/>
                                </a:rPr>
                                <m:t>𝑈</m:t>
                              </m:r>
                            </m:sup>
                          </m:sSup>
                        </m:e>
                      </m:d>
                      <m:r>
                        <a:rPr lang="en-US" sz="2200" i="1">
                          <a:latin typeface="Cambria Math" panose="02040503050406030204" pitchFamily="18" charset="0"/>
                        </a:rPr>
                        <m:t>=</m:t>
                      </m:r>
                      <m:acc>
                        <m:accPr>
                          <m:chr m:val="̅"/>
                          <m:ctrlPr>
                            <a:rPr lang="en-US" sz="2200" i="1">
                              <a:latin typeface="Cambria Math" panose="02040503050406030204" pitchFamily="18" charset="0"/>
                            </a:rPr>
                          </m:ctrlPr>
                        </m:accPr>
                        <m:e>
                          <m:r>
                            <a:rPr lang="en-US" sz="2200" i="1">
                              <a:latin typeface="Cambria Math" panose="02040503050406030204" pitchFamily="18" charset="0"/>
                            </a:rPr>
                            <m:t>𝑢</m:t>
                          </m:r>
                        </m:e>
                      </m:acc>
                      <m:r>
                        <a:rPr lang="en-US" sz="2200" i="1">
                          <a:latin typeface="Cambria Math" panose="02040503050406030204" pitchFamily="18" charset="0"/>
                        </a:rPr>
                        <m:t>,</m:t>
                      </m:r>
                    </m:oMath>
                  </m:oMathPara>
                </a14:m>
                <a:endParaRPr lang="en-US" sz="2200" dirty="0"/>
              </a:p>
              <a:p>
                <a:pPr marL="234950" indent="0">
                  <a:spcBef>
                    <a:spcPts val="500"/>
                  </a:spcBef>
                  <a:spcAft>
                    <a:spcPts val="500"/>
                  </a:spcAft>
                  <a:buNone/>
                </a:pPr>
                <a:r>
                  <a:rPr lang="en-US" sz="2400" dirty="0"/>
                  <a:t>the bundle that solves her EMP coincides with that of UMP.</a:t>
                </a:r>
              </a:p>
              <a:p>
                <a:pPr>
                  <a:spcBef>
                    <a:spcPts val="1500"/>
                  </a:spcBef>
                  <a:spcAft>
                    <a:spcPts val="500"/>
                  </a:spcAft>
                </a:pPr>
                <a:r>
                  <a:rPr lang="en-US" sz="2400" dirty="0"/>
                  <a:t>We can draw the opposite relationship, starting from EMP.</a:t>
                </a:r>
              </a:p>
              <a:p>
                <a:pPr>
                  <a:spcAft>
                    <a:spcPts val="500"/>
                  </a:spcAft>
                </a:pPr>
                <a:r>
                  <a:rPr lang="en-US" sz="2400" dirty="0"/>
                  <a:t>Let </a:t>
                </a:r>
                <a14:m>
                  <m:oMath xmlns:m="http://schemas.openxmlformats.org/officeDocument/2006/math">
                    <m:d>
                      <m:dPr>
                        <m:ctrlPr>
                          <a:rPr lang="en-US" sz="2400" i="1" smtClean="0">
                            <a:latin typeface="Cambria Math" panose="02040503050406030204" pitchFamily="18" charset="0"/>
                          </a:rPr>
                        </m:ctrlPr>
                      </m:dPr>
                      <m:e>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𝑥</m:t>
                            </m:r>
                          </m:e>
                          <m:sup>
                            <m:r>
                              <a:rPr lang="en-US" sz="2400" b="0" i="1" smtClean="0">
                                <a:latin typeface="Cambria Math" panose="02040503050406030204" pitchFamily="18" charset="0"/>
                              </a:rPr>
                              <m:t>𝐸</m:t>
                            </m:r>
                          </m:sup>
                        </m:sSup>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𝑦</m:t>
                            </m:r>
                          </m:e>
                          <m:sup>
                            <m:r>
                              <a:rPr lang="en-US" sz="2400" b="0" i="1" smtClean="0">
                                <a:latin typeface="Cambria Math" panose="02040503050406030204" pitchFamily="18" charset="0"/>
                              </a:rPr>
                              <m:t>𝐸</m:t>
                            </m:r>
                          </m:sup>
                        </m:sSup>
                      </m:e>
                    </m:d>
                  </m:oMath>
                </a14:m>
                <a:r>
                  <a:rPr lang="en-US" sz="2400" dirty="0"/>
                  <a:t> be the optimal bundle solving EMP.</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530727"/>
              </a:xfrm>
              <a:blipFill>
                <a:blip r:embed="rId2"/>
                <a:stretch>
                  <a:fillRect l="-966" t="-1681"/>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347979" y="6491286"/>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96</a:t>
            </a:fld>
            <a:endParaRPr lang="en-US" dirty="0"/>
          </a:p>
        </p:txBody>
      </p:sp>
    </p:spTree>
    <p:extLst>
      <p:ext uri="{BB962C8B-B14F-4D97-AF65-F5344CB8AC3E}">
        <p14:creationId xmlns:p14="http://schemas.microsoft.com/office/powerpoint/2010/main" val="71598692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0" y="365126"/>
            <a:ext cx="9144000" cy="1325563"/>
          </a:xfrm>
        </p:spPr>
        <p:txBody>
          <a:bodyPr/>
          <a:lstStyle/>
          <a:p>
            <a:pPr algn="ctr"/>
            <a:r>
              <a:rPr lang="en-US" dirty="0">
                <a:solidFill>
                  <a:srgbClr val="0070C0"/>
                </a:solidFill>
              </a:rPr>
              <a:t>Relationship between UMP and EMP</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28650" y="1825624"/>
                <a:ext cx="7886700" cy="4667250"/>
              </a:xfrm>
            </p:spPr>
            <p:txBody>
              <a:bodyPr>
                <a:normAutofit/>
              </a:bodyPr>
              <a:lstStyle/>
              <a:p>
                <a:pPr>
                  <a:spcBef>
                    <a:spcPts val="500"/>
                  </a:spcBef>
                  <a:spcAft>
                    <a:spcPts val="1000"/>
                  </a:spcAft>
                </a:pPr>
                <a:r>
                  <a:rPr lang="en-US" sz="2400" dirty="0"/>
                  <a:t>Let </a:t>
                </a:r>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rPr>
                          <m:t>𝐼</m:t>
                        </m:r>
                      </m:e>
                      <m:sup>
                        <m:r>
                          <a:rPr lang="en-US" sz="2400" i="1">
                            <a:latin typeface="Cambria Math" panose="02040503050406030204" pitchFamily="18" charset="0"/>
                          </a:rPr>
                          <m:t>𝐸</m:t>
                        </m:r>
                      </m:sup>
                    </m:sSup>
                  </m:oMath>
                </a14:m>
                <a:r>
                  <a:rPr lang="en-US" sz="2400" dirty="0"/>
                  <a:t> be the income the consumer needs to purchase her optimal bundle (i.e.,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𝑝</m:t>
                        </m:r>
                      </m:e>
                      <m:sub>
                        <m:r>
                          <a:rPr lang="en-US" sz="2400" i="1">
                            <a:latin typeface="Cambria Math" panose="02040503050406030204" pitchFamily="18" charset="0"/>
                          </a:rPr>
                          <m:t>𝑥</m:t>
                        </m:r>
                      </m:sub>
                    </m:sSub>
                    <m:sSup>
                      <m:sSupPr>
                        <m:ctrlPr>
                          <a:rPr lang="en-US" sz="2400" i="1">
                            <a:latin typeface="Cambria Math" panose="02040503050406030204" pitchFamily="18" charset="0"/>
                          </a:rPr>
                        </m:ctrlPr>
                      </m:sSupPr>
                      <m:e>
                        <m:r>
                          <a:rPr lang="en-US" sz="2400" i="1">
                            <a:latin typeface="Cambria Math" panose="02040503050406030204" pitchFamily="18" charset="0"/>
                          </a:rPr>
                          <m:t>𝑥</m:t>
                        </m:r>
                      </m:e>
                      <m:sup>
                        <m:r>
                          <a:rPr lang="en-US" sz="2400" i="1">
                            <a:latin typeface="Cambria Math" panose="02040503050406030204" pitchFamily="18" charset="0"/>
                          </a:rPr>
                          <m:t>𝐸</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𝑝</m:t>
                        </m:r>
                      </m:e>
                      <m:sub>
                        <m:r>
                          <a:rPr lang="en-US" sz="2400" i="1">
                            <a:latin typeface="Cambria Math" panose="02040503050406030204" pitchFamily="18" charset="0"/>
                          </a:rPr>
                          <m:t>𝑦</m:t>
                        </m:r>
                      </m:sub>
                    </m:sSub>
                    <m:sSup>
                      <m:sSupPr>
                        <m:ctrlPr>
                          <a:rPr lang="en-US" sz="2400" i="1">
                            <a:latin typeface="Cambria Math" panose="02040503050406030204" pitchFamily="18" charset="0"/>
                          </a:rPr>
                        </m:ctrlPr>
                      </m:sSupPr>
                      <m:e>
                        <m:r>
                          <a:rPr lang="en-US" sz="2400" i="1">
                            <a:latin typeface="Cambria Math" panose="02040503050406030204" pitchFamily="18" charset="0"/>
                          </a:rPr>
                          <m:t>𝑦</m:t>
                        </m:r>
                      </m:e>
                      <m:sup>
                        <m:r>
                          <a:rPr lang="en-US" sz="2400" i="1">
                            <a:latin typeface="Cambria Math" panose="02040503050406030204" pitchFamily="18" charset="0"/>
                          </a:rPr>
                          <m:t>𝐸</m:t>
                        </m:r>
                      </m:sup>
                    </m:sSup>
                    <m:r>
                      <a:rPr lang="en-US" sz="2400" i="1">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𝐼</m:t>
                        </m:r>
                      </m:e>
                      <m:sup>
                        <m:r>
                          <a:rPr lang="en-US" sz="2400" i="1">
                            <a:latin typeface="Cambria Math" panose="02040503050406030204" pitchFamily="18" charset="0"/>
                          </a:rPr>
                          <m:t>𝐸</m:t>
                        </m:r>
                      </m:sup>
                    </m:sSup>
                  </m:oMath>
                </a14:m>
                <a:r>
                  <a:rPr lang="en-US" sz="2400" dirty="0"/>
                  <a:t>).</a:t>
                </a:r>
              </a:p>
              <a:p>
                <a:pPr>
                  <a:spcBef>
                    <a:spcPts val="500"/>
                  </a:spcBef>
                  <a:spcAft>
                    <a:spcPts val="1000"/>
                  </a:spcAft>
                </a:pPr>
                <a:r>
                  <a:rPr lang="en-US" sz="2400" dirty="0"/>
                  <a:t>If we ask her to solve her UMP, giving an income of </a:t>
                </a:r>
                <a14:m>
                  <m:oMath xmlns:m="http://schemas.openxmlformats.org/officeDocument/2006/math">
                    <m:r>
                      <a:rPr lang="en-US" sz="2400" b="0" i="1" smtClean="0">
                        <a:latin typeface="Cambria Math" panose="02040503050406030204" pitchFamily="18" charset="0"/>
                      </a:rPr>
                      <m:t>𝐼</m:t>
                    </m:r>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𝐼</m:t>
                        </m:r>
                      </m:e>
                      <m:sup>
                        <m:r>
                          <a:rPr lang="en-US" sz="2400" b="0" i="1" smtClean="0">
                            <a:latin typeface="Cambria Math" panose="02040503050406030204" pitchFamily="18" charset="0"/>
                          </a:rPr>
                          <m:t>𝐸</m:t>
                        </m:r>
                      </m:sup>
                    </m:sSup>
                  </m:oMath>
                </a14:m>
                <a:r>
                  <a:rPr lang="en-US" sz="2400" dirty="0"/>
                  <a:t>, the optimal bundles solving her UMP,</a:t>
                </a:r>
              </a:p>
              <a:p>
                <a:pPr marL="0" indent="0">
                  <a:spcBef>
                    <a:spcPts val="500"/>
                  </a:spcBef>
                  <a:spcAft>
                    <a:spcPts val="500"/>
                  </a:spcAft>
                  <a:buNone/>
                </a:pPr>
                <a14:m>
                  <m:oMathPara xmlns:m="http://schemas.openxmlformats.org/officeDocument/2006/math">
                    <m:oMathParaPr>
                      <m:jc m:val="centerGroup"/>
                    </m:oMathParaPr>
                    <m:oMath xmlns:m="http://schemas.openxmlformats.org/officeDocument/2006/math">
                      <m:d>
                        <m:dPr>
                          <m:ctrlPr>
                            <a:rPr lang="en-US" sz="2400" i="1" smtClean="0">
                              <a:latin typeface="Cambria Math" panose="02040503050406030204" pitchFamily="18" charset="0"/>
                            </a:rPr>
                          </m:ctrlPr>
                        </m:dPr>
                        <m:e>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𝑥</m:t>
                              </m:r>
                            </m:e>
                            <m:sup>
                              <m:r>
                                <a:rPr lang="en-US" sz="2400" b="0" i="1" smtClean="0">
                                  <a:latin typeface="Cambria Math" panose="02040503050406030204" pitchFamily="18" charset="0"/>
                                </a:rPr>
                                <m:t>𝑈</m:t>
                              </m:r>
                            </m:sup>
                          </m:sSup>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𝑦</m:t>
                              </m:r>
                            </m:e>
                            <m:sup>
                              <m:r>
                                <a:rPr lang="en-US" sz="2400" b="0" i="1" smtClean="0">
                                  <a:latin typeface="Cambria Math" panose="02040503050406030204" pitchFamily="18" charset="0"/>
                                </a:rPr>
                                <m:t>𝑈</m:t>
                              </m:r>
                            </m:sup>
                          </m:sSup>
                        </m:e>
                      </m:d>
                      <m:r>
                        <a:rPr lang="en-US" sz="2400" b="0" i="0" smtClean="0">
                          <a:latin typeface="Cambria Math" panose="02040503050406030204" pitchFamily="18" charset="0"/>
                        </a:rPr>
                        <m:t>,</m:t>
                      </m:r>
                    </m:oMath>
                  </m:oMathPara>
                </a14:m>
                <a:endParaRPr lang="en-US" sz="2400" dirty="0"/>
              </a:p>
              <a:p>
                <a:pPr marL="234950" indent="0">
                  <a:spcAft>
                    <a:spcPts val="1000"/>
                  </a:spcAft>
                  <a:buNone/>
                </a:pPr>
                <a:r>
                  <a:rPr lang="en-US" sz="2400" dirty="0"/>
                  <a:t>coincides with that solving her EMP,</a:t>
                </a:r>
              </a:p>
              <a:p>
                <a:pPr marL="0" indent="0">
                  <a:spcBef>
                    <a:spcPts val="500"/>
                  </a:spcBef>
                  <a:spcAft>
                    <a:spcPts val="500"/>
                  </a:spcAft>
                  <a:buNone/>
                </a:pPr>
                <a14:m>
                  <m:oMathPara xmlns:m="http://schemas.openxmlformats.org/officeDocument/2006/math">
                    <m:oMathParaPr>
                      <m:jc m:val="centerGroup"/>
                    </m:oMathParaPr>
                    <m:oMath xmlns:m="http://schemas.openxmlformats.org/officeDocument/2006/math">
                      <m:d>
                        <m:dPr>
                          <m:ctrlPr>
                            <a:rPr lang="en-US" sz="2400" i="1">
                              <a:latin typeface="Cambria Math" panose="02040503050406030204" pitchFamily="18" charset="0"/>
                            </a:rPr>
                          </m:ctrlPr>
                        </m:dPr>
                        <m:e>
                          <m:sSup>
                            <m:sSupPr>
                              <m:ctrlPr>
                                <a:rPr lang="en-US" sz="2400" i="1">
                                  <a:latin typeface="Cambria Math" panose="02040503050406030204" pitchFamily="18" charset="0"/>
                                </a:rPr>
                              </m:ctrlPr>
                            </m:sSupPr>
                            <m:e>
                              <m:r>
                                <a:rPr lang="en-US" sz="2400" i="1">
                                  <a:latin typeface="Cambria Math" panose="02040503050406030204" pitchFamily="18" charset="0"/>
                                </a:rPr>
                                <m:t>𝑥</m:t>
                              </m:r>
                            </m:e>
                            <m:sup>
                              <m:r>
                                <a:rPr lang="en-US" sz="2400" b="0" i="1" smtClean="0">
                                  <a:latin typeface="Cambria Math" panose="02040503050406030204" pitchFamily="18" charset="0"/>
                                </a:rPr>
                                <m:t>𝐸</m:t>
                              </m:r>
                            </m:sup>
                          </m:sSup>
                          <m:r>
                            <a:rPr lang="en-US" sz="2400" i="1">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𝑦</m:t>
                              </m:r>
                            </m:e>
                            <m:sup>
                              <m:r>
                                <a:rPr lang="en-US" sz="2400" b="0" i="1" smtClean="0">
                                  <a:latin typeface="Cambria Math" panose="02040503050406030204" pitchFamily="18" charset="0"/>
                                </a:rPr>
                                <m:t>𝐸</m:t>
                              </m:r>
                            </m:sup>
                          </m:sSup>
                        </m:e>
                      </m:d>
                      <m:r>
                        <a:rPr lang="en-US" sz="2400" b="0" i="1" smtClean="0">
                          <a:latin typeface="Cambria Math" panose="02040503050406030204" pitchFamily="18" charset="0"/>
                        </a:rPr>
                        <m:t>.</m:t>
                      </m:r>
                    </m:oMath>
                  </m:oMathPara>
                </a14:m>
                <a:endParaRPr lang="en-US" sz="2400" dirty="0">
                  <a:solidFill>
                    <a:srgbClr val="0070C0"/>
                  </a:solidFill>
                </a:endParaRP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28650" y="1825624"/>
                <a:ext cx="7886700" cy="4667250"/>
              </a:xfrm>
              <a:blipFill>
                <a:blip r:embed="rId2"/>
                <a:stretch>
                  <a:fillRect l="-966" t="-1630"/>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p:txBody>
          <a:bodyPr/>
          <a:lstStyle/>
          <a:p>
            <a:r>
              <a:rPr lang="en-US"/>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97</a:t>
            </a:fld>
            <a:endParaRPr lang="en-US" dirty="0"/>
          </a:p>
        </p:txBody>
      </p:sp>
    </p:spTree>
    <p:extLst>
      <p:ext uri="{BB962C8B-B14F-4D97-AF65-F5344CB8AC3E}">
        <p14:creationId xmlns:p14="http://schemas.microsoft.com/office/powerpoint/2010/main" val="158575305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0" y="365126"/>
            <a:ext cx="9144000" cy="1325563"/>
          </a:xfrm>
        </p:spPr>
        <p:txBody>
          <a:bodyPr/>
          <a:lstStyle/>
          <a:p>
            <a:pPr algn="ctr"/>
            <a:r>
              <a:rPr lang="en-US" dirty="0">
                <a:solidFill>
                  <a:srgbClr val="0070C0"/>
                </a:solidFill>
              </a:rPr>
              <a:t>Relationship between UMP and EMP</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850592" y="1248361"/>
                <a:ext cx="7886700" cy="4667250"/>
              </a:xfrm>
            </p:spPr>
            <p:txBody>
              <a:bodyPr>
                <a:normAutofit fontScale="92500" lnSpcReduction="10000"/>
              </a:bodyPr>
              <a:lstStyle/>
              <a:p>
                <a:pPr>
                  <a:spcBef>
                    <a:spcPts val="500"/>
                  </a:spcBef>
                  <a:spcAft>
                    <a:spcPts val="500"/>
                  </a:spcAft>
                </a:pPr>
                <a:r>
                  <a:rPr lang="en-US" sz="2400" i="1" dirty="0">
                    <a:solidFill>
                      <a:srgbClr val="0070C0"/>
                    </a:solidFill>
                  </a:rPr>
                  <a:t>Example 3.9: </a:t>
                </a:r>
                <a:r>
                  <a:rPr lang="en-US" sz="2400" i="1" dirty="0"/>
                  <a:t>Dual problems.</a:t>
                </a:r>
              </a:p>
              <a:p>
                <a:pPr marL="457200" lvl="1" indent="0">
                  <a:spcAft>
                    <a:spcPts val="500"/>
                  </a:spcAft>
                  <a:buNone/>
                </a:pPr>
                <a:r>
                  <a:rPr lang="en-US" sz="2200" i="1" dirty="0">
                    <a:solidFill>
                      <a:srgbClr val="0070C0"/>
                    </a:solidFill>
                  </a:rPr>
                  <a:t>From UMP to EMP:</a:t>
                </a:r>
              </a:p>
              <a:p>
                <a:pPr lvl="1">
                  <a:spcAft>
                    <a:spcPts val="500"/>
                  </a:spcAft>
                </a:pPr>
                <a:r>
                  <a:rPr lang="en-US" sz="2200" dirty="0"/>
                  <a:t>Solving the UMP in example 3.2, </a:t>
                </a:r>
                <a14:m>
                  <m:oMath xmlns:m="http://schemas.openxmlformats.org/officeDocument/2006/math">
                    <m:d>
                      <m:dPr>
                        <m:ctrlPr>
                          <a:rPr lang="en-US" sz="2200" i="1" smtClean="0">
                            <a:latin typeface="Cambria Math" panose="02040503050406030204" pitchFamily="18" charset="0"/>
                          </a:rPr>
                        </m:ctrlPr>
                      </m:dPr>
                      <m:e>
                        <m:sSup>
                          <m:sSupPr>
                            <m:ctrlPr>
                              <a:rPr lang="en-US" sz="2200" i="1" smtClean="0">
                                <a:latin typeface="Cambria Math" panose="02040503050406030204" pitchFamily="18" charset="0"/>
                              </a:rPr>
                            </m:ctrlPr>
                          </m:sSupPr>
                          <m:e>
                            <m:r>
                              <a:rPr lang="en-US" sz="2200" b="0" i="1" smtClean="0">
                                <a:latin typeface="Cambria Math" panose="02040503050406030204" pitchFamily="18" charset="0"/>
                              </a:rPr>
                              <m:t>𝑥</m:t>
                            </m:r>
                          </m:e>
                          <m:sup>
                            <m:r>
                              <a:rPr lang="en-US" sz="2200" b="0" i="1" smtClean="0">
                                <a:latin typeface="Cambria Math" panose="02040503050406030204" pitchFamily="18" charset="0"/>
                              </a:rPr>
                              <m:t>𝑈</m:t>
                            </m:r>
                          </m:sup>
                        </m:sSup>
                        <m:r>
                          <a:rPr lang="en-US" sz="2200" b="0" i="1" smtClean="0">
                            <a:latin typeface="Cambria Math" panose="02040503050406030204" pitchFamily="18" charset="0"/>
                          </a:rPr>
                          <m:t>,</m:t>
                        </m:r>
                        <m:sSup>
                          <m:sSupPr>
                            <m:ctrlPr>
                              <a:rPr lang="en-US" sz="2200" b="0" i="1" smtClean="0">
                                <a:latin typeface="Cambria Math" panose="02040503050406030204" pitchFamily="18" charset="0"/>
                              </a:rPr>
                            </m:ctrlPr>
                          </m:sSupPr>
                          <m:e>
                            <m:r>
                              <a:rPr lang="en-US" sz="2200" b="0" i="1" smtClean="0">
                                <a:latin typeface="Cambria Math" panose="02040503050406030204" pitchFamily="18" charset="0"/>
                              </a:rPr>
                              <m:t>𝑦</m:t>
                            </m:r>
                          </m:e>
                          <m:sup>
                            <m:r>
                              <a:rPr lang="en-US" sz="2200" b="0" i="1" smtClean="0">
                                <a:latin typeface="Cambria Math" panose="02040503050406030204" pitchFamily="18" charset="0"/>
                              </a:rPr>
                              <m:t>𝑈</m:t>
                            </m:r>
                          </m:sup>
                        </m:sSup>
                      </m:e>
                    </m:d>
                    <m:r>
                      <a:rPr lang="en-US" sz="2200" b="0" i="1" smtClean="0">
                        <a:latin typeface="Cambria Math" panose="02040503050406030204" pitchFamily="18" charset="0"/>
                      </a:rPr>
                      <m:t>=</m:t>
                    </m:r>
                    <m:d>
                      <m:dPr>
                        <m:ctrlPr>
                          <a:rPr lang="en-US" sz="2200" b="0" i="1" smtClean="0">
                            <a:latin typeface="Cambria Math" panose="02040503050406030204" pitchFamily="18" charset="0"/>
                          </a:rPr>
                        </m:ctrlPr>
                      </m:dPr>
                      <m:e>
                        <m:r>
                          <a:rPr lang="en-US" sz="2200" b="0" i="1" smtClean="0">
                            <a:latin typeface="Cambria Math" panose="02040503050406030204" pitchFamily="18" charset="0"/>
                          </a:rPr>
                          <m:t>3.33, 3.33</m:t>
                        </m:r>
                      </m:e>
                    </m:d>
                    <m:r>
                      <a:rPr lang="en-US" sz="2200" b="0" i="1" smtClean="0">
                        <a:latin typeface="Cambria Math" panose="02040503050406030204" pitchFamily="18" charset="0"/>
                      </a:rPr>
                      <m:t>,</m:t>
                    </m:r>
                  </m:oMath>
                </a14:m>
                <a:endParaRPr lang="en-US" sz="2200" dirty="0"/>
              </a:p>
              <a:p>
                <a:pPr marL="688975" lvl="1" indent="0">
                  <a:spcAft>
                    <a:spcPts val="500"/>
                  </a:spcAft>
                  <a:buNone/>
                </a:pPr>
                <a:r>
                  <a:rPr lang="en-US" sz="2200" dirty="0"/>
                  <a:t>which yields a utility level of </a:t>
                </a:r>
                <a14:m>
                  <m:oMath xmlns:m="http://schemas.openxmlformats.org/officeDocument/2006/math">
                    <m:r>
                      <a:rPr lang="en-US" sz="2200" b="0" i="1" smtClean="0">
                        <a:latin typeface="Cambria Math" panose="02040503050406030204" pitchFamily="18" charset="0"/>
                      </a:rPr>
                      <m:t>𝑢</m:t>
                    </m:r>
                    <m:r>
                      <a:rPr lang="en-US" sz="2200" b="0" i="1" smtClean="0">
                        <a:latin typeface="Cambria Math" panose="02040503050406030204" pitchFamily="18" charset="0"/>
                      </a:rPr>
                      <m:t>=3.33</m:t>
                    </m:r>
                    <m:r>
                      <a:rPr lang="en-US" sz="2200" b="0" i="0" smtClean="0">
                        <a:latin typeface="Cambria Math" panose="02040503050406030204" pitchFamily="18" charset="0"/>
                      </a:rPr>
                      <m:t>.</m:t>
                    </m:r>
                  </m:oMath>
                </a14:m>
                <a:endParaRPr lang="en-US" sz="2200" dirty="0"/>
              </a:p>
              <a:p>
                <a:pPr lvl="1">
                  <a:spcBef>
                    <a:spcPts val="1000"/>
                  </a:spcBef>
                  <a:spcAft>
                    <a:spcPts val="500"/>
                  </a:spcAft>
                </a:pPr>
                <a:r>
                  <a:rPr lang="en-US" sz="2200" dirty="0"/>
                  <a:t>If we go to the EMP in example 3.7, and her to a target of a utility level of </a:t>
                </a:r>
                <a14:m>
                  <m:oMath xmlns:m="http://schemas.openxmlformats.org/officeDocument/2006/math">
                    <m:acc>
                      <m:accPr>
                        <m:chr m:val="̅"/>
                        <m:ctrlPr>
                          <a:rPr lang="en-US" sz="2200" i="1" smtClean="0">
                            <a:latin typeface="Cambria Math" panose="02040503050406030204" pitchFamily="18" charset="0"/>
                          </a:rPr>
                        </m:ctrlPr>
                      </m:accPr>
                      <m:e>
                        <m:r>
                          <a:rPr lang="en-US" sz="2200" b="0" i="1" smtClean="0">
                            <a:latin typeface="Cambria Math" panose="02040503050406030204" pitchFamily="18" charset="0"/>
                          </a:rPr>
                          <m:t>𝑢</m:t>
                        </m:r>
                      </m:e>
                    </m:acc>
                    <m:r>
                      <a:rPr lang="en-US" sz="2200" b="0" i="1" smtClean="0">
                        <a:latin typeface="Cambria Math" panose="02040503050406030204" pitchFamily="18" charset="0"/>
                      </a:rPr>
                      <m:t>=3.33.</m:t>
                    </m:r>
                  </m:oMath>
                </a14:m>
                <a:endParaRPr lang="en-US" sz="2200" b="0" dirty="0"/>
              </a:p>
              <a:p>
                <a:pPr marL="688975" lvl="1" indent="0">
                  <a:spcAft>
                    <a:spcPts val="500"/>
                  </a:spcAft>
                  <a:buNone/>
                </a:pPr>
                <a:r>
                  <a:rPr lang="en-US" sz="2200" dirty="0"/>
                  <a:t>Then, her optimal bundle becomes</a:t>
                </a:r>
              </a:p>
              <a:p>
                <a:pPr marL="457200" lvl="1" indent="0">
                  <a:spcAft>
                    <a:spcPts val="500"/>
                  </a:spcAft>
                  <a:buNone/>
                </a:pPr>
                <a14:m>
                  <m:oMathPara xmlns:m="http://schemas.openxmlformats.org/officeDocument/2006/math">
                    <m:oMathParaPr>
                      <m:jc m:val="centerGroup"/>
                    </m:oMathParaPr>
                    <m:oMath xmlns:m="http://schemas.openxmlformats.org/officeDocument/2006/math">
                      <m:d>
                        <m:dPr>
                          <m:ctrlPr>
                            <a:rPr lang="en-US" sz="2200" i="1">
                              <a:latin typeface="Cambria Math" panose="02040503050406030204" pitchFamily="18" charset="0"/>
                            </a:rPr>
                          </m:ctrlPr>
                        </m:dPr>
                        <m:e>
                          <m:sSup>
                            <m:sSupPr>
                              <m:ctrlPr>
                                <a:rPr lang="en-US" sz="2200" i="1">
                                  <a:latin typeface="Cambria Math" panose="02040503050406030204" pitchFamily="18" charset="0"/>
                                </a:rPr>
                              </m:ctrlPr>
                            </m:sSupPr>
                            <m:e>
                              <m:r>
                                <a:rPr lang="en-US" sz="2200" i="1">
                                  <a:latin typeface="Cambria Math" panose="02040503050406030204" pitchFamily="18" charset="0"/>
                                </a:rPr>
                                <m:t>𝑥</m:t>
                              </m:r>
                            </m:e>
                            <m:sup>
                              <m:r>
                                <a:rPr lang="en-US" sz="2200" b="0" i="1" smtClean="0">
                                  <a:latin typeface="Cambria Math" panose="02040503050406030204" pitchFamily="18" charset="0"/>
                                </a:rPr>
                                <m:t>𝐸</m:t>
                              </m:r>
                            </m:sup>
                          </m:sSup>
                          <m:r>
                            <a:rPr lang="en-US" sz="2200" i="1">
                              <a:latin typeface="Cambria Math" panose="02040503050406030204" pitchFamily="18" charset="0"/>
                            </a:rPr>
                            <m:t>,</m:t>
                          </m:r>
                          <m:sSup>
                            <m:sSupPr>
                              <m:ctrlPr>
                                <a:rPr lang="en-US" sz="2200" i="1">
                                  <a:latin typeface="Cambria Math" panose="02040503050406030204" pitchFamily="18" charset="0"/>
                                </a:rPr>
                              </m:ctrlPr>
                            </m:sSupPr>
                            <m:e>
                              <m:r>
                                <a:rPr lang="en-US" sz="2200" i="1">
                                  <a:latin typeface="Cambria Math" panose="02040503050406030204" pitchFamily="18" charset="0"/>
                                </a:rPr>
                                <m:t>𝑦</m:t>
                              </m:r>
                            </m:e>
                            <m:sup>
                              <m:r>
                                <a:rPr lang="en-US" sz="2200" b="0" i="1" smtClean="0">
                                  <a:latin typeface="Cambria Math" panose="02040503050406030204" pitchFamily="18" charset="0"/>
                                </a:rPr>
                                <m:t>𝐸</m:t>
                              </m:r>
                            </m:sup>
                          </m:sSup>
                        </m:e>
                      </m:d>
                      <m:r>
                        <a:rPr lang="en-US" sz="2200" i="1">
                          <a:latin typeface="Cambria Math" panose="02040503050406030204" pitchFamily="18" charset="0"/>
                        </a:rPr>
                        <m:t>=</m:t>
                      </m:r>
                      <m:d>
                        <m:dPr>
                          <m:ctrlPr>
                            <a:rPr lang="en-US" sz="2200" i="1">
                              <a:latin typeface="Cambria Math" panose="02040503050406030204" pitchFamily="18" charset="0"/>
                            </a:rPr>
                          </m:ctrlPr>
                        </m:dPr>
                        <m:e>
                          <m:r>
                            <a:rPr lang="en-US" sz="2200" i="1">
                              <a:latin typeface="Cambria Math" panose="02040503050406030204" pitchFamily="18" charset="0"/>
                            </a:rPr>
                            <m:t>3.33, 3.33</m:t>
                          </m:r>
                        </m:e>
                      </m:d>
                      <m:r>
                        <a:rPr lang="en-US" sz="2200" b="0" i="1" smtClean="0">
                          <a:latin typeface="Cambria Math" panose="02040503050406030204" pitchFamily="18" charset="0"/>
                        </a:rPr>
                        <m:t>,</m:t>
                      </m:r>
                    </m:oMath>
                  </m:oMathPara>
                </a14:m>
                <a:endParaRPr lang="en-US" sz="2200" dirty="0"/>
              </a:p>
              <a:p>
                <a:pPr marL="688975" lvl="1" indent="0">
                  <a:spcAft>
                    <a:spcPts val="500"/>
                  </a:spcAft>
                  <a:buNone/>
                </a:pPr>
                <a:r>
                  <a:rPr lang="en-US" sz="2200" dirty="0"/>
                  <a:t>because in example 3.7 we found </a:t>
                </a:r>
                <a14:m>
                  <m:oMath xmlns:m="http://schemas.openxmlformats.org/officeDocument/2006/math">
                    <m:r>
                      <a:rPr lang="en-US" sz="2200" b="0" i="1" smtClean="0">
                        <a:latin typeface="Cambria Math" panose="02040503050406030204" pitchFamily="18" charset="0"/>
                      </a:rPr>
                      <m:t>𝑥</m:t>
                    </m:r>
                    <m:r>
                      <a:rPr lang="en-US" sz="2200" b="0" i="1" smtClean="0">
                        <a:latin typeface="Cambria Math" panose="02040503050406030204" pitchFamily="18" charset="0"/>
                      </a:rPr>
                      <m:t>=</m:t>
                    </m:r>
                    <m:r>
                      <a:rPr lang="en-US" sz="2200" b="0" i="1" smtClean="0">
                        <a:latin typeface="Cambria Math" panose="02040503050406030204" pitchFamily="18" charset="0"/>
                      </a:rPr>
                      <m:t>𝑦</m:t>
                    </m:r>
                    <m:r>
                      <a:rPr lang="en-US" sz="2200" b="0" i="1" smtClean="0">
                        <a:latin typeface="Cambria Math" panose="02040503050406030204" pitchFamily="18" charset="0"/>
                      </a:rPr>
                      <m:t>=</m:t>
                    </m:r>
                    <m:acc>
                      <m:accPr>
                        <m:chr m:val="̅"/>
                        <m:ctrlPr>
                          <a:rPr lang="en-US" sz="2200" b="0" i="1" smtClean="0">
                            <a:latin typeface="Cambria Math" panose="02040503050406030204" pitchFamily="18" charset="0"/>
                          </a:rPr>
                        </m:ctrlPr>
                      </m:accPr>
                      <m:e>
                        <m:r>
                          <a:rPr lang="en-US" sz="2200" b="0" i="1" smtClean="0">
                            <a:latin typeface="Cambria Math" panose="02040503050406030204" pitchFamily="18" charset="0"/>
                          </a:rPr>
                          <m:t>𝑢</m:t>
                        </m:r>
                      </m:e>
                    </m:acc>
                  </m:oMath>
                </a14:m>
                <a:r>
                  <a:rPr lang="en-US" sz="2200" dirty="0"/>
                  <a:t>.</a:t>
                </a:r>
              </a:p>
              <a:p>
                <a:pPr lvl="1">
                  <a:spcBef>
                    <a:spcPts val="1000"/>
                  </a:spcBef>
                  <a:spcAft>
                    <a:spcPts val="500"/>
                  </a:spcAft>
                </a:pPr>
                <a:r>
                  <a:rPr lang="en-US" sz="2200" dirty="0"/>
                  <a:t>Hence, optimal bundles in UMP and EMP coincide.</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850592" y="1248361"/>
                <a:ext cx="7886700" cy="4667250"/>
              </a:xfrm>
              <a:blipFill>
                <a:blip r:embed="rId2"/>
                <a:stretch>
                  <a:fillRect l="-928" t="-654" r="-1547" b="-392"/>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223693" y="6492875"/>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98</a:t>
            </a:fld>
            <a:endParaRPr lang="en-US" dirty="0"/>
          </a:p>
        </p:txBody>
      </p:sp>
    </p:spTree>
    <p:extLst>
      <p:ext uri="{BB962C8B-B14F-4D97-AF65-F5344CB8AC3E}">
        <p14:creationId xmlns:p14="http://schemas.microsoft.com/office/powerpoint/2010/main" val="220913043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CD3A-CD3D-4E46-B21F-FCE1A585D415}"/>
              </a:ext>
            </a:extLst>
          </p:cNvPr>
          <p:cNvSpPr>
            <a:spLocks noGrp="1"/>
          </p:cNvSpPr>
          <p:nvPr>
            <p:ph type="title"/>
          </p:nvPr>
        </p:nvSpPr>
        <p:spPr>
          <a:xfrm>
            <a:off x="0" y="365126"/>
            <a:ext cx="9144000" cy="1325563"/>
          </a:xfrm>
        </p:spPr>
        <p:txBody>
          <a:bodyPr/>
          <a:lstStyle/>
          <a:p>
            <a:pPr algn="ctr"/>
            <a:r>
              <a:rPr lang="en-US" dirty="0">
                <a:solidFill>
                  <a:srgbClr val="0070C0"/>
                </a:solidFill>
              </a:rPr>
              <a:t>Relationship between UMP and EMP</a:t>
            </a:r>
          </a:p>
        </p:txBody>
      </p:sp>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0E6DA4A-BD22-0649-93B4-CDCD0B2F00A7}"/>
                  </a:ext>
                </a:extLst>
              </p:cNvPr>
              <p:cNvSpPr>
                <a:spLocks noGrp="1"/>
              </p:cNvSpPr>
              <p:nvPr>
                <p:ph idx="1"/>
              </p:nvPr>
            </p:nvSpPr>
            <p:spPr>
              <a:xfrm>
                <a:off x="685330" y="1398588"/>
                <a:ext cx="7886700" cy="4667250"/>
              </a:xfrm>
            </p:spPr>
            <p:txBody>
              <a:bodyPr>
                <a:normAutofit lnSpcReduction="10000"/>
              </a:bodyPr>
              <a:lstStyle/>
              <a:p>
                <a:pPr>
                  <a:spcBef>
                    <a:spcPts val="500"/>
                  </a:spcBef>
                  <a:spcAft>
                    <a:spcPts val="500"/>
                  </a:spcAft>
                </a:pPr>
                <a:r>
                  <a:rPr lang="en-US" sz="2400" i="1" dirty="0">
                    <a:solidFill>
                      <a:srgbClr val="0070C0"/>
                    </a:solidFill>
                  </a:rPr>
                  <a:t>Example 3.9 </a:t>
                </a:r>
                <a:r>
                  <a:rPr lang="en-US" sz="2400" dirty="0"/>
                  <a:t>(continued):</a:t>
                </a:r>
              </a:p>
              <a:p>
                <a:pPr marL="457200" lvl="1" indent="0">
                  <a:spcAft>
                    <a:spcPts val="500"/>
                  </a:spcAft>
                  <a:buNone/>
                </a:pPr>
                <a:r>
                  <a:rPr lang="en-US" sz="2200" i="1" dirty="0">
                    <a:solidFill>
                      <a:srgbClr val="0070C0"/>
                    </a:solidFill>
                  </a:rPr>
                  <a:t>From EMP to UMP:</a:t>
                </a:r>
              </a:p>
              <a:p>
                <a:pPr lvl="1">
                  <a:spcAft>
                    <a:spcPts val="500"/>
                  </a:spcAft>
                </a:pPr>
                <a:r>
                  <a:rPr lang="en-US" sz="2200" dirty="0"/>
                  <a:t>We approach the consumer again, giving her the income that she would need to purchase the optimal bundle found in EMP of example 3.7,</a:t>
                </a:r>
              </a:p>
              <a:p>
                <a:pPr marL="11113" lvl="1" indent="0">
                  <a:spcAft>
                    <a:spcPts val="500"/>
                  </a:spcAft>
                  <a:buNone/>
                </a:pPr>
                <a14:m>
                  <m:oMathPara xmlns:m="http://schemas.openxmlformats.org/officeDocument/2006/math">
                    <m:oMathParaPr>
                      <m:jc m:val="centerGroup"/>
                    </m:oMathParaPr>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𝑥</m:t>
                          </m:r>
                        </m:sub>
                      </m:sSub>
                      <m:sSup>
                        <m:sSupPr>
                          <m:ctrlPr>
                            <a:rPr lang="en-US" sz="2200" i="1" smtClean="0">
                              <a:latin typeface="Cambria Math" panose="02040503050406030204" pitchFamily="18" charset="0"/>
                            </a:rPr>
                          </m:ctrlPr>
                        </m:sSupPr>
                        <m:e>
                          <m:r>
                            <a:rPr lang="en-US" sz="2200" b="0" i="1" smtClean="0">
                              <a:latin typeface="Cambria Math" panose="02040503050406030204" pitchFamily="18" charset="0"/>
                            </a:rPr>
                            <m:t>𝑥</m:t>
                          </m:r>
                        </m:e>
                        <m:sup>
                          <m:r>
                            <a:rPr lang="en-US" sz="2200" b="0" i="1" smtClean="0">
                              <a:latin typeface="Cambria Math" panose="02040503050406030204" pitchFamily="18" charset="0"/>
                            </a:rPr>
                            <m:t>𝐸</m:t>
                          </m:r>
                        </m:sup>
                      </m:sSup>
                      <m:r>
                        <a:rPr lang="en-US" sz="2200" b="0" i="1" smtClean="0">
                          <a:latin typeface="Cambria Math" panose="02040503050406030204" pitchFamily="18" charset="0"/>
                        </a:rPr>
                        <m:t>+</m:t>
                      </m:r>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𝑝</m:t>
                          </m:r>
                        </m:e>
                        <m:sub>
                          <m:r>
                            <a:rPr lang="en-US" sz="2200" b="0" i="1" smtClean="0">
                              <a:latin typeface="Cambria Math" panose="02040503050406030204" pitchFamily="18" charset="0"/>
                            </a:rPr>
                            <m:t>𝑦</m:t>
                          </m:r>
                        </m:sub>
                      </m:sSub>
                      <m:sSup>
                        <m:sSupPr>
                          <m:ctrlPr>
                            <a:rPr lang="en-US" sz="2200" b="0" i="1" smtClean="0">
                              <a:latin typeface="Cambria Math" panose="02040503050406030204" pitchFamily="18" charset="0"/>
                            </a:rPr>
                          </m:ctrlPr>
                        </m:sSupPr>
                        <m:e>
                          <m:r>
                            <a:rPr lang="en-US" sz="2200" b="0" i="1" smtClean="0">
                              <a:latin typeface="Cambria Math" panose="02040503050406030204" pitchFamily="18" charset="0"/>
                            </a:rPr>
                            <m:t>𝑦</m:t>
                          </m:r>
                        </m:e>
                        <m:sup>
                          <m:r>
                            <a:rPr lang="en-US" sz="2200" b="0" i="1" smtClean="0">
                              <a:latin typeface="Cambria Math" panose="02040503050406030204" pitchFamily="18" charset="0"/>
                            </a:rPr>
                            <m:t>𝐸</m:t>
                          </m:r>
                        </m:sup>
                      </m:sSup>
                      <m:r>
                        <a:rPr lang="en-US" sz="2200" b="0" i="1" smtClean="0">
                          <a:latin typeface="Cambria Math" panose="02040503050406030204" pitchFamily="18" charset="0"/>
                        </a:rPr>
                        <m:t>=$100.</m:t>
                      </m:r>
                    </m:oMath>
                  </m:oMathPara>
                </a14:m>
                <a:endParaRPr lang="en-US" sz="2200" dirty="0"/>
              </a:p>
              <a:p>
                <a:pPr lvl="1">
                  <a:spcAft>
                    <a:spcPts val="500"/>
                  </a:spcAft>
                </a:pPr>
                <a:r>
                  <a:rPr lang="en-US" sz="2200" dirty="0"/>
                  <a:t>Solving her UMP, she obtains</a:t>
                </a:r>
              </a:p>
              <a:p>
                <a:pPr marL="14288" lvl="1" indent="0">
                  <a:spcAft>
                    <a:spcPts val="500"/>
                  </a:spcAft>
                  <a:buNone/>
                </a:pPr>
                <a14:m>
                  <m:oMathPara xmlns:m="http://schemas.openxmlformats.org/officeDocument/2006/math">
                    <m:oMathParaPr>
                      <m:jc m:val="centerGroup"/>
                    </m:oMathParaPr>
                    <m:oMath xmlns:m="http://schemas.openxmlformats.org/officeDocument/2006/math">
                      <m:d>
                        <m:dPr>
                          <m:ctrlPr>
                            <a:rPr lang="en-US" sz="2200" i="1">
                              <a:latin typeface="Cambria Math" panose="02040503050406030204" pitchFamily="18" charset="0"/>
                            </a:rPr>
                          </m:ctrlPr>
                        </m:dPr>
                        <m:e>
                          <m:sSup>
                            <m:sSupPr>
                              <m:ctrlPr>
                                <a:rPr lang="en-US" sz="2200" i="1">
                                  <a:latin typeface="Cambria Math" panose="02040503050406030204" pitchFamily="18" charset="0"/>
                                </a:rPr>
                              </m:ctrlPr>
                            </m:sSupPr>
                            <m:e>
                              <m:r>
                                <a:rPr lang="en-US" sz="2200" i="1">
                                  <a:latin typeface="Cambria Math" panose="02040503050406030204" pitchFamily="18" charset="0"/>
                                </a:rPr>
                                <m:t>𝑥</m:t>
                              </m:r>
                            </m:e>
                            <m:sup>
                              <m:r>
                                <a:rPr lang="en-US" sz="2200" i="1">
                                  <a:latin typeface="Cambria Math" panose="02040503050406030204" pitchFamily="18" charset="0"/>
                                </a:rPr>
                                <m:t>𝑈</m:t>
                              </m:r>
                            </m:sup>
                          </m:sSup>
                          <m:r>
                            <a:rPr lang="en-US" sz="2200" i="1">
                              <a:latin typeface="Cambria Math" panose="02040503050406030204" pitchFamily="18" charset="0"/>
                            </a:rPr>
                            <m:t>,</m:t>
                          </m:r>
                          <m:sSup>
                            <m:sSupPr>
                              <m:ctrlPr>
                                <a:rPr lang="en-US" sz="2200" i="1">
                                  <a:latin typeface="Cambria Math" panose="02040503050406030204" pitchFamily="18" charset="0"/>
                                </a:rPr>
                              </m:ctrlPr>
                            </m:sSupPr>
                            <m:e>
                              <m:r>
                                <a:rPr lang="en-US" sz="2200" i="1">
                                  <a:latin typeface="Cambria Math" panose="02040503050406030204" pitchFamily="18" charset="0"/>
                                </a:rPr>
                                <m:t>𝑦</m:t>
                              </m:r>
                            </m:e>
                            <m:sup>
                              <m:r>
                                <a:rPr lang="en-US" sz="2200" i="1">
                                  <a:latin typeface="Cambria Math" panose="02040503050406030204" pitchFamily="18" charset="0"/>
                                </a:rPr>
                                <m:t>𝑈</m:t>
                              </m:r>
                            </m:sup>
                          </m:sSup>
                        </m:e>
                      </m:d>
                      <m:r>
                        <a:rPr lang="en-US" sz="2200" i="1">
                          <a:latin typeface="Cambria Math" panose="02040503050406030204" pitchFamily="18" charset="0"/>
                        </a:rPr>
                        <m:t>=</m:t>
                      </m:r>
                      <m:d>
                        <m:dPr>
                          <m:ctrlPr>
                            <a:rPr lang="en-US" sz="2200" i="1">
                              <a:latin typeface="Cambria Math" panose="02040503050406030204" pitchFamily="18" charset="0"/>
                            </a:rPr>
                          </m:ctrlPr>
                        </m:dPr>
                        <m:e>
                          <m:r>
                            <a:rPr lang="en-US" sz="2200" i="1">
                              <a:latin typeface="Cambria Math" panose="02040503050406030204" pitchFamily="18" charset="0"/>
                            </a:rPr>
                            <m:t>3.33, 3.33</m:t>
                          </m:r>
                        </m:e>
                      </m:d>
                      <m:r>
                        <a:rPr lang="en-US" sz="2200" i="1">
                          <a:latin typeface="Cambria Math" panose="02040503050406030204" pitchFamily="18" charset="0"/>
                        </a:rPr>
                        <m:t>,</m:t>
                      </m:r>
                    </m:oMath>
                  </m:oMathPara>
                </a14:m>
                <a:endParaRPr lang="en-US" sz="2200" dirty="0"/>
              </a:p>
              <a:p>
                <a:pPr marL="687388" lvl="1" indent="0">
                  <a:spcAft>
                    <a:spcPts val="500"/>
                  </a:spcAft>
                  <a:buNone/>
                </a:pPr>
                <a:r>
                  <a:rPr lang="en-US" sz="2200" dirty="0"/>
                  <a:t>which coincides with the optimal bundle solving the EMP.</a:t>
                </a:r>
              </a:p>
            </p:txBody>
          </p:sp>
        </mc:Choice>
        <mc:Fallback xmlns="">
          <p:sp>
            <p:nvSpPr>
              <p:cNvPr id="12" name="Content Placeholder 2">
                <a:extLst>
                  <a:ext uri="{FF2B5EF4-FFF2-40B4-BE49-F238E27FC236}">
                    <a16:creationId xmlns:a16="http://schemas.microsoft.com/office/drawing/2014/main" id="{00E6DA4A-BD22-0649-93B4-CDCD0B2F00A7}"/>
                  </a:ext>
                </a:extLst>
              </p:cNvPr>
              <p:cNvSpPr>
                <a:spLocks noGrp="1" noRot="1" noChangeAspect="1" noMove="1" noResize="1" noEditPoints="1" noAdjustHandles="1" noChangeArrowheads="1" noChangeShapeType="1" noTextEdit="1"/>
              </p:cNvSpPr>
              <p:nvPr>
                <p:ph idx="1"/>
              </p:nvPr>
            </p:nvSpPr>
            <p:spPr>
              <a:xfrm>
                <a:off x="685330" y="1398588"/>
                <a:ext cx="7886700" cy="4667250"/>
              </a:xfrm>
              <a:blipFill>
                <a:blip r:embed="rId2"/>
                <a:stretch>
                  <a:fillRect l="-1005" t="-653"/>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224C728C-76F7-FB4F-A082-58F75D13B28D}"/>
              </a:ext>
            </a:extLst>
          </p:cNvPr>
          <p:cNvSpPr>
            <a:spLocks noGrp="1"/>
          </p:cNvSpPr>
          <p:nvPr>
            <p:ph type="ftr" sz="quarter" idx="11"/>
          </p:nvPr>
        </p:nvSpPr>
        <p:spPr>
          <a:xfrm>
            <a:off x="356857" y="6445246"/>
            <a:ext cx="5004665" cy="365125"/>
          </a:xfrm>
        </p:spPr>
        <p:txBody>
          <a:bodyPr/>
          <a:lstStyle/>
          <a:p>
            <a:r>
              <a:rPr lang="en-US" dirty="0"/>
              <a:t>Intermediate Microeconomic Theory</a:t>
            </a:r>
          </a:p>
        </p:txBody>
      </p:sp>
      <p:sp>
        <p:nvSpPr>
          <p:cNvPr id="4" name="Slide Number Placeholder 3">
            <a:extLst>
              <a:ext uri="{FF2B5EF4-FFF2-40B4-BE49-F238E27FC236}">
                <a16:creationId xmlns:a16="http://schemas.microsoft.com/office/drawing/2014/main" id="{39BC520E-7183-E741-B9E9-1FBC2F46A69F}"/>
              </a:ext>
            </a:extLst>
          </p:cNvPr>
          <p:cNvSpPr>
            <a:spLocks noGrp="1"/>
          </p:cNvSpPr>
          <p:nvPr>
            <p:ph type="sldNum" sz="quarter" idx="12"/>
          </p:nvPr>
        </p:nvSpPr>
        <p:spPr/>
        <p:txBody>
          <a:bodyPr/>
          <a:lstStyle/>
          <a:p>
            <a:fld id="{2A17F1C3-D8CF-D841-A262-BC1128EB65E3}" type="slidenum">
              <a:rPr lang="en-US" smtClean="0"/>
              <a:t>99</a:t>
            </a:fld>
            <a:endParaRPr lang="en-US" dirty="0"/>
          </a:p>
        </p:txBody>
      </p:sp>
    </p:spTree>
    <p:extLst>
      <p:ext uri="{BB962C8B-B14F-4D97-AF65-F5344CB8AC3E}">
        <p14:creationId xmlns:p14="http://schemas.microsoft.com/office/powerpoint/2010/main" val="2325930480"/>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Droplet</Template>
  <TotalTime>39975</TotalTime>
  <Words>6421</Words>
  <Application>Microsoft Office PowerPoint</Application>
  <PresentationFormat>On-screen Show (4:3)</PresentationFormat>
  <Paragraphs>792</Paragraphs>
  <Slides>99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99</vt:i4>
      </vt:variant>
    </vt:vector>
  </HeadingPairs>
  <TitlesOfParts>
    <vt:vector size="104" baseType="lpstr">
      <vt:lpstr>Arial</vt:lpstr>
      <vt:lpstr>Calibri</vt:lpstr>
      <vt:lpstr>Cambria Math</vt:lpstr>
      <vt:lpstr>Tw Cen MT</vt:lpstr>
      <vt:lpstr>Droplet</vt:lpstr>
      <vt:lpstr>PowerPoint Presentation</vt:lpstr>
      <vt:lpstr>Outline</vt:lpstr>
      <vt:lpstr>Budget Constraint</vt:lpstr>
      <vt:lpstr>Budget Constraint</vt:lpstr>
      <vt:lpstr>Budget Constraint</vt:lpstr>
      <vt:lpstr>Budget Constraint</vt:lpstr>
      <vt:lpstr>Budget Constraint</vt:lpstr>
      <vt:lpstr>Budget Constraint</vt:lpstr>
      <vt:lpstr>Budget Constraint</vt:lpstr>
      <vt:lpstr>Budget Constraint</vt:lpstr>
      <vt:lpstr>Budget Constraint</vt:lpstr>
      <vt:lpstr>Budget Constraint</vt:lpstr>
      <vt:lpstr>Budget Constraint</vt:lpstr>
      <vt:lpstr>Budget Constraint</vt:lpstr>
      <vt:lpstr>Budget Constraint</vt:lpstr>
      <vt:lpstr>Utility Maximization Problem</vt:lpstr>
      <vt:lpstr>Utility Maximization Problem</vt:lpstr>
      <vt:lpstr>Utility Maximization Problem</vt:lpstr>
      <vt:lpstr>Utility Maximization Problem</vt:lpstr>
      <vt:lpstr>Utility Maximization Problem</vt:lpstr>
      <vt:lpstr>Utility Maximization Problem</vt:lpstr>
      <vt:lpstr>Utility Maximization Problem</vt:lpstr>
      <vt:lpstr>Utility Maximization Problem</vt:lpstr>
      <vt:lpstr>Utility Maximization Problem</vt:lpstr>
      <vt:lpstr>Utility Maximization Problem</vt:lpstr>
      <vt:lpstr>Utility Maximization Problem</vt:lpstr>
      <vt:lpstr>Utility Maximization Problem</vt:lpstr>
      <vt:lpstr>Utility Maximization Problem</vt:lpstr>
      <vt:lpstr>Utility Maximization Problem</vt:lpstr>
      <vt:lpstr>Utility Maximization Problem</vt:lpstr>
      <vt:lpstr>Utility Maximization Problem</vt:lpstr>
      <vt:lpstr>Utility Maximization Problem</vt:lpstr>
      <vt:lpstr>Utility Maximization Problem</vt:lpstr>
      <vt:lpstr>Utility Maximization Problem</vt:lpstr>
      <vt:lpstr>UMP in Extreme Scenarios</vt:lpstr>
      <vt:lpstr>UMP in Extreme Scenarios</vt:lpstr>
      <vt:lpstr>UMP in Extreme Scenarios</vt:lpstr>
      <vt:lpstr>UMP in Extreme Scenarios</vt:lpstr>
      <vt:lpstr>UMP in Extreme Scenarios</vt:lpstr>
      <vt:lpstr>UMP in Extreme Scenarios</vt:lpstr>
      <vt:lpstr>UMP in Extreme Scenarios</vt:lpstr>
      <vt:lpstr>UMP in Extreme Scenarios</vt:lpstr>
      <vt:lpstr>Revealed Preferences</vt:lpstr>
      <vt:lpstr>Revealed Preference</vt:lpstr>
      <vt:lpstr>Revealed Preference</vt:lpstr>
      <vt:lpstr>Revealed Preference</vt:lpstr>
      <vt:lpstr>Revealed Preference</vt:lpstr>
      <vt:lpstr>Revealed Preference</vt:lpstr>
      <vt:lpstr>Revealed Preference</vt:lpstr>
      <vt:lpstr>Revealed Preference</vt:lpstr>
      <vt:lpstr>Revealed Preference</vt:lpstr>
      <vt:lpstr>Revealed Preference</vt:lpstr>
      <vt:lpstr>Revealed Preference</vt:lpstr>
      <vt:lpstr>Revealed Preference</vt:lpstr>
      <vt:lpstr>Revealed Preference</vt:lpstr>
      <vt:lpstr>Revealed Preference</vt:lpstr>
      <vt:lpstr>Revealed Preference</vt:lpstr>
      <vt:lpstr>Revealed Preference</vt:lpstr>
      <vt:lpstr>Kinked Budget Lines</vt:lpstr>
      <vt:lpstr>Quantity Discounts</vt:lpstr>
      <vt:lpstr>Quantity Discounts</vt:lpstr>
      <vt:lpstr>Quantity Discounts</vt:lpstr>
      <vt:lpstr>Quantity Discounts</vt:lpstr>
      <vt:lpstr>Quantity Discounts</vt:lpstr>
      <vt:lpstr>Quantity Discounts</vt:lpstr>
      <vt:lpstr>Quantity Discounts</vt:lpstr>
      <vt:lpstr>Quantity Discounts</vt:lpstr>
      <vt:lpstr>Introducing Coupons</vt:lpstr>
      <vt:lpstr>The 1990s to Now: What is the future of coupons?</vt:lpstr>
      <vt:lpstr>The 1990s to Now: What is the future of coupons?</vt:lpstr>
      <vt:lpstr>Introducing Coupons</vt:lpstr>
      <vt:lpstr>Introducing Coupons</vt:lpstr>
      <vt:lpstr>Introducing Coupons</vt:lpstr>
      <vt:lpstr>Introducing Coupons</vt:lpstr>
      <vt:lpstr>Introducing Coupons</vt:lpstr>
      <vt:lpstr>Appendix A.  Lagrange Method to Solve UMP</vt:lpstr>
      <vt:lpstr>A. Lagrange Method to Solve UMP</vt:lpstr>
      <vt:lpstr>A. Lagrange Method to Solve UMP</vt:lpstr>
      <vt:lpstr>A. Lagrange Method to Solve UMP</vt:lpstr>
      <vt:lpstr>Appendix B. Expenditure Minimization Problem</vt:lpstr>
      <vt:lpstr>Expenditure Minimization Problem</vt:lpstr>
      <vt:lpstr>Expenditure Minimization Problem</vt:lpstr>
      <vt:lpstr>Expenditure Minimization Problem</vt:lpstr>
      <vt:lpstr>Expenditure Minimization Problem</vt:lpstr>
      <vt:lpstr>Expenditure Minimization Problem</vt:lpstr>
      <vt:lpstr>Expenditure Minimization Problem</vt:lpstr>
      <vt:lpstr>Expenditure Minimization Problem</vt:lpstr>
      <vt:lpstr>Expenditure Minimization Problem</vt:lpstr>
      <vt:lpstr>Expenditure Minimization Problem</vt:lpstr>
      <vt:lpstr>Expenditure Minimization Problem</vt:lpstr>
      <vt:lpstr>Expenditure Minimization Problem</vt:lpstr>
      <vt:lpstr>Expenditure Minimization Problem</vt:lpstr>
      <vt:lpstr>Expenditure Minimization Problem</vt:lpstr>
      <vt:lpstr>Relationship between UMP and EMP</vt:lpstr>
      <vt:lpstr>Relationship between UMP and EMP</vt:lpstr>
      <vt:lpstr>Relationship between UMP and EMP</vt:lpstr>
      <vt:lpstr>Relationship between UMP and EMP</vt:lpstr>
      <vt:lpstr>Relationship between UMP and EMP</vt:lpstr>
      <vt:lpstr>Relationship between UMP and EMP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Dolores Garrido</dc:creator>
  <cp:lastModifiedBy>Espinola-Arredondo, Ana</cp:lastModifiedBy>
  <cp:revision>430</cp:revision>
  <dcterms:created xsi:type="dcterms:W3CDTF">2020-05-29T21:56:59Z</dcterms:created>
  <dcterms:modified xsi:type="dcterms:W3CDTF">2026-01-29T16:42:55Z</dcterms:modified>
</cp:coreProperties>
</file>