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0" r:id="rId3"/>
    <p:sldId id="291" r:id="rId4"/>
    <p:sldId id="259" r:id="rId5"/>
    <p:sldId id="296" r:id="rId6"/>
    <p:sldId id="293" r:id="rId7"/>
    <p:sldId id="297" r:id="rId8"/>
    <p:sldId id="292" r:id="rId9"/>
    <p:sldId id="298" r:id="rId10"/>
    <p:sldId id="300" r:id="rId11"/>
    <p:sldId id="299" r:id="rId12"/>
    <p:sldId id="301" r:id="rId13"/>
    <p:sldId id="294" r:id="rId14"/>
    <p:sldId id="302" r:id="rId15"/>
    <p:sldId id="303" r:id="rId16"/>
    <p:sldId id="304" r:id="rId17"/>
    <p:sldId id="260" r:id="rId18"/>
    <p:sldId id="295" r:id="rId19"/>
    <p:sldId id="261" r:id="rId20"/>
    <p:sldId id="262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72" r:id="rId29"/>
    <p:sldId id="274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EEA5A-C5B3-4765-9D74-5D68E2F579EF}" v="10" dt="2025-12-10T23:47:36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94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98BA9-627A-1941-9A6D-C12CBE5F30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2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3516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7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0243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7164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0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2224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7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8580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8172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42350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8088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1699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5721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46123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1371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2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458324-8823-0F4F-8FF6-6F517350E20C}" type="datetime1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44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hejuti.haque@wsu.edu" TargetMode="External"/><Relationship Id="rId2" Type="http://schemas.openxmlformats.org/officeDocument/2006/relationships/hyperlink" Target="mailto:anaespinola@wsu.edu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anaespinolaarredondo.com/econs-301-intermediate-microeconomic-theory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hyperlink" Target="https://youtu.be/q6Idg324yBg?si=pD3aWGVjZYfGw0Wp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chstatespoorstates.org/all-states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31A1AB-F380-654F-9D6A-62D235566B80}"/>
              </a:ext>
            </a:extLst>
          </p:cNvPr>
          <p:cNvSpPr txBox="1"/>
          <p:nvPr/>
        </p:nvSpPr>
        <p:spPr>
          <a:xfrm>
            <a:off x="0" y="450573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0" y="2093331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EconS</a:t>
            </a: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 301: Intermediate Microeconomic </a:t>
            </a:r>
          </a:p>
          <a:p>
            <a:pPr algn="ctr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Cooper Black" panose="0208090404030B020404" pitchFamily="18" charset="0"/>
                <a:cs typeface="Calibri" panose="020F0502020204030204" pitchFamily="34" charset="0"/>
              </a:rPr>
              <a:t>Theory </a:t>
            </a:r>
          </a:p>
        </p:txBody>
      </p:sp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AF0F-C617-48E1-09FF-883CBC8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14376"/>
            <a:ext cx="7773338" cy="1596177"/>
          </a:xfrm>
        </p:spPr>
        <p:txBody>
          <a:bodyPr/>
          <a:lstStyle/>
          <a:p>
            <a:r>
              <a:rPr lang="en-US" b="1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0655-16FF-D98C-F8F5-F3E4F6FD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5938"/>
            <a:ext cx="7886700" cy="4721025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Instructor: Ana Espinola-Arredondo (</a:t>
            </a:r>
            <a:r>
              <a:rPr lang="en-US" sz="2400" dirty="0">
                <a:hlinkClick r:id="rId2"/>
              </a:rPr>
              <a:t>anaespinola@wsu.edu</a:t>
            </a:r>
            <a:r>
              <a:rPr lang="en-US" sz="2400" dirty="0"/>
              <a:t>) </a:t>
            </a:r>
          </a:p>
          <a:p>
            <a:pPr lvl="1"/>
            <a:r>
              <a:rPr lang="en-US" sz="2000" dirty="0"/>
              <a:t>Office Hours: Fridays 9am-10Am (Hulbert 101B)</a:t>
            </a:r>
          </a:p>
          <a:p>
            <a:r>
              <a:rPr lang="en-US" sz="2400" dirty="0"/>
              <a:t>TA: </a:t>
            </a:r>
            <a:r>
              <a:rPr lang="en-US" sz="2400" dirty="0" err="1"/>
              <a:t>Shejuti</a:t>
            </a:r>
            <a:r>
              <a:rPr lang="en-US" sz="2400" dirty="0"/>
              <a:t> Haque (</a:t>
            </a:r>
            <a:r>
              <a:rPr lang="en-US" sz="2400" dirty="0">
                <a:hlinkClick r:id="rId3"/>
              </a:rPr>
              <a:t>shejuti.haque@wsu.edu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Office hours: Tuesdays 12pm-1pm [207A Hulbert]</a:t>
            </a:r>
          </a:p>
          <a:p>
            <a:pPr marL="230188" lvl="1" indent="-230188"/>
            <a:r>
              <a:rPr lang="en-US" dirty="0"/>
              <a:t>Class website: </a:t>
            </a:r>
            <a:r>
              <a:rPr lang="en-US" sz="2000" dirty="0">
                <a:hlinkClick r:id="rId4"/>
              </a:rPr>
              <a:t>https://anaespinolaarredondo.com/econs-301-intermediate-microeconomic-theory/</a:t>
            </a:r>
            <a:endParaRPr lang="en-US" sz="2000" dirty="0"/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Required Text:</a:t>
            </a:r>
          </a:p>
          <a:p>
            <a:pPr lvl="1"/>
            <a:r>
              <a:rPr lang="es-ES" sz="2000" dirty="0"/>
              <a:t>Ana Espinola-Arredondo and </a:t>
            </a:r>
            <a:r>
              <a:rPr lang="es-ES" sz="2000" dirty="0" err="1"/>
              <a:t>Felix</a:t>
            </a:r>
            <a:r>
              <a:rPr lang="es-ES" sz="2000" dirty="0"/>
              <a:t> Munoz-Garcia (2020). </a:t>
            </a:r>
            <a:r>
              <a:rPr lang="en-US" sz="2000" dirty="0"/>
              <a:t>Intermediate Microeconomic Theory: Tools and Step-by-Step Examples. MIT Press.</a:t>
            </a:r>
          </a:p>
          <a:p>
            <a:pPr marL="230188" lvl="1" indent="-230188"/>
            <a:endParaRPr lang="en-US" sz="2000" dirty="0"/>
          </a:p>
          <a:p>
            <a:pPr algn="just">
              <a:spcBef>
                <a:spcPts val="0"/>
              </a:spcBef>
            </a:pPr>
            <a:r>
              <a:rPr lang="en-US" sz="2400" dirty="0"/>
              <a:t>Your grade for the course will be based on: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Problem sets (35% from written assignments) 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Two midterm exams (15% each)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Quizzes (10%) and </a:t>
            </a:r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000" dirty="0"/>
              <a:t>Final exam (25%).</a:t>
            </a:r>
          </a:p>
          <a:p>
            <a:pPr marL="230188" lvl="1" indent="-230188"/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777B2C-29AF-880D-BF9F-F6E6918B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331" y="6177024"/>
            <a:ext cx="5004665" cy="365125"/>
          </a:xfrm>
        </p:spPr>
        <p:txBody>
          <a:bodyPr/>
          <a:lstStyle/>
          <a:p>
            <a:r>
              <a:rPr lang="en-US" sz="1100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95DA2-252F-5471-7590-2FE41A21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AF0F-C617-48E1-09FF-883CBC86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1"/>
            <a:ext cx="7773338" cy="862432"/>
          </a:xfrm>
        </p:spPr>
        <p:txBody>
          <a:bodyPr/>
          <a:lstStyle/>
          <a:p>
            <a:r>
              <a:rPr lang="en-US" b="1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0655-16FF-D98C-F8F5-F3E4F6FD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32" y="1017918"/>
            <a:ext cx="7773338" cy="4977650"/>
          </a:xfrm>
        </p:spPr>
        <p:txBody>
          <a:bodyPr>
            <a:normAutofit fontScale="92500" lnSpcReduction="20000"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/>
              <a:t>Exam dates</a:t>
            </a:r>
            <a:r>
              <a:rPr lang="en-US" sz="2400" dirty="0"/>
              <a:t>: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Midterm #1: Thursday, February 12th, </a:t>
            </a:r>
            <a:r>
              <a:rPr lang="en-US" sz="2000" b="1" dirty="0"/>
              <a:t>in class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Midterm #2: Take-home exam.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600" dirty="0"/>
              <a:t>It will be posted on the course website on March 31st at 10am, and it will be DUE on Thursday, April 2</a:t>
            </a:r>
            <a:r>
              <a:rPr lang="en-US" sz="1600" baseline="30000" dirty="0"/>
              <a:t>nd</a:t>
            </a:r>
            <a:r>
              <a:rPr lang="en-US" dirty="0"/>
              <a:t> AT 9:10AM (submit it at the beginning of class)</a:t>
            </a:r>
            <a:r>
              <a:rPr lang="en-US" sz="1600" dirty="0"/>
              <a:t>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/>
              <a:t>Final Exam: Wednesday May 6th, 9:00am-11am, in class (CLAR 147).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741363" lvl="1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2100" dirty="0"/>
              <a:t>Recitations will be held On Fridays (</a:t>
            </a:r>
            <a:r>
              <a:rPr lang="en-US" sz="2100" b="1" dirty="0"/>
              <a:t>before the exam</a:t>
            </a:r>
            <a:r>
              <a:rPr lang="en-US" sz="2100" dirty="0"/>
              <a:t>) at 11:10am-12:00pm in CLAR 147.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1: Friday, February 6th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2: Friday, March 27th </a:t>
            </a:r>
          </a:p>
          <a:p>
            <a:pPr marL="1198563" lvl="2" indent="-284163" algn="just">
              <a:spcBef>
                <a:spcPts val="0"/>
              </a:spcBef>
              <a:tabLst>
                <a:tab pos="457200" algn="l"/>
              </a:tabLst>
            </a:pPr>
            <a:r>
              <a:rPr lang="en-US" sz="1500" dirty="0"/>
              <a:t>Recitation 3: Friday, May 1st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1" dirty="0"/>
              <a:t>Assignment #1</a:t>
            </a:r>
            <a:r>
              <a:rPr lang="en-US" sz="2000" dirty="0"/>
              <a:t> is due on Tuesday January 27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1600" dirty="0"/>
              <a:t>at the beginning of the class.</a:t>
            </a:r>
          </a:p>
          <a:p>
            <a:pPr marL="741363" marR="0" lvl="1" indent="-284163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1" dirty="0"/>
              <a:t>Quiz #1</a:t>
            </a:r>
            <a:r>
              <a:rPr lang="en-US" sz="2000" dirty="0"/>
              <a:t>: Thursday January 29</a:t>
            </a:r>
            <a:r>
              <a:rPr lang="en-US" sz="2000" baseline="30000" dirty="0"/>
              <a:t>th</a:t>
            </a:r>
            <a:r>
              <a:rPr lang="en-US" sz="2000" dirty="0"/>
              <a:t> at 10am.</a:t>
            </a:r>
          </a:p>
          <a:p>
            <a:pPr marL="230188" lvl="1" indent="-230188"/>
            <a:endParaRPr lang="en-US" sz="2000" dirty="0"/>
          </a:p>
          <a:p>
            <a:pPr marL="230188" lvl="1" indent="-230188"/>
            <a:endParaRPr lang="en-US" sz="2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95DA2-252F-5471-7590-2FE41A21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39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7698"/>
            <a:ext cx="8236676" cy="4511615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Microeconomics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seeks to understand “individual” behavior.</a:t>
            </a:r>
          </a:p>
          <a:p>
            <a:pPr lvl="1"/>
            <a:r>
              <a:rPr lang="en-US" i="1" dirty="0"/>
              <a:t>Consumers. </a:t>
            </a:r>
            <a:r>
              <a:rPr lang="en-US" dirty="0"/>
              <a:t>Purchasing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>
              <a:spcAft>
                <a:spcPts val="500"/>
              </a:spcAft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/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spcAft>
                    <a:spcPts val="500"/>
                  </a:spcAft>
                </a:pPr>
                <a:r>
                  <a:rPr lang="en-US" sz="2400" i="1" dirty="0"/>
                  <a:t>would you buy one ticket at price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i="1" dirty="0"/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8D672B03-3C77-547B-B4ED-8D8382520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6188" y="2729165"/>
            <a:ext cx="5193132" cy="292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map of a stadium&#10;&#10;AI-generated content may be incorrect.">
            <a:extLst>
              <a:ext uri="{FF2B5EF4-FFF2-40B4-BE49-F238E27FC236}">
                <a16:creationId xmlns:a16="http://schemas.microsoft.com/office/drawing/2014/main" id="{2B83AC29-EE77-F6CA-0A7C-0394DC88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8" y="14377"/>
            <a:ext cx="9079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72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7698"/>
            <a:ext cx="8236676" cy="4511615"/>
          </a:xfrm>
        </p:spPr>
        <p:txBody>
          <a:bodyPr>
            <a:normAutofit/>
          </a:bodyPr>
          <a:lstStyle/>
          <a:p>
            <a:pPr lvl="1"/>
            <a:r>
              <a:rPr lang="en-US" i="1" dirty="0"/>
              <a:t>Consumers. </a:t>
            </a:r>
            <a:r>
              <a:rPr lang="en-US" dirty="0"/>
              <a:t>Purchasing decisions.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>
              <a:spcAft>
                <a:spcPts val="500"/>
              </a:spcAft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/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spcAft>
                    <a:spcPts val="500"/>
                  </a:spcAft>
                </a:pPr>
                <a:r>
                  <a:rPr lang="en-US" sz="2400" i="1" dirty="0"/>
                  <a:t>would you buy one ticket at price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US" sz="2400" i="1" dirty="0"/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BB9181-952B-4370-806D-6ED0610FF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8" y="5622993"/>
                <a:ext cx="5986732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C72C69F-E334-42C0-8939-400B8E1C1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822" y="1749736"/>
            <a:ext cx="3548332" cy="354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7"/>
            <a:ext cx="7773338" cy="86839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4B23B3F-4931-1379-5C93-7593532B2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38" y="609599"/>
            <a:ext cx="8298611" cy="612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1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7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8377"/>
            <a:ext cx="8236676" cy="4094287"/>
          </a:xfrm>
        </p:spPr>
        <p:txBody>
          <a:bodyPr>
            <a:normAutofit/>
          </a:bodyPr>
          <a:lstStyle/>
          <a:p>
            <a:pPr lvl="1">
              <a:spcBef>
                <a:spcPts val="1000"/>
              </a:spcBef>
            </a:pPr>
            <a:r>
              <a:rPr lang="en-US" sz="2200" i="1" dirty="0"/>
              <a:t>Firms. Input decisions.</a:t>
            </a:r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1">
              <a:spcBef>
                <a:spcPts val="1000"/>
              </a:spcBef>
            </a:pPr>
            <a:endParaRPr lang="en-US" sz="2200" i="1" dirty="0"/>
          </a:p>
          <a:p>
            <a:pPr lvl="2">
              <a:spcAft>
                <a:spcPts val="500"/>
              </a:spcAft>
            </a:pPr>
            <a:endParaRPr lang="en-US" sz="22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AE05A4-605D-4A66-8B3A-A070739AC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70" y="2126087"/>
            <a:ext cx="3501930" cy="2815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AA087-AB06-488C-B811-7F791BA70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988" y="2126087"/>
            <a:ext cx="3768362" cy="2815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2E830C-76F6-44E5-BA66-2B6ECEAC7408}"/>
              </a:ext>
            </a:extLst>
          </p:cNvPr>
          <p:cNvSpPr txBox="1"/>
          <p:nvPr/>
        </p:nvSpPr>
        <p:spPr>
          <a:xfrm>
            <a:off x="535034" y="5556058"/>
            <a:ext cx="75392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spcAft>
                <a:spcPts val="500"/>
              </a:spcAft>
            </a:pPr>
            <a:r>
              <a:rPr lang="en-US" sz="2400" i="1" dirty="0"/>
              <a:t>How many workers to hire and computer to purchase?</a:t>
            </a:r>
          </a:p>
        </p:txBody>
      </p:sp>
    </p:spTree>
    <p:extLst>
      <p:ext uri="{BB962C8B-B14F-4D97-AF65-F5344CB8AC3E}">
        <p14:creationId xmlns:p14="http://schemas.microsoft.com/office/powerpoint/2010/main" val="165233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 descr="A screenshot of a chart&#10;&#10;AI-generated content may be incorrect.">
            <a:extLst>
              <a:ext uri="{FF2B5EF4-FFF2-40B4-BE49-F238E27FC236}">
                <a16:creationId xmlns:a16="http://schemas.microsoft.com/office/drawing/2014/main" id="{929CE8FD-33F7-54CE-71C4-1EB9B0CD9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34" y="0"/>
            <a:ext cx="7484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48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 descr="A graph showing a green line&#10;&#10;AI-generated content may be incorrect.">
            <a:extLst>
              <a:ext uri="{FF2B5EF4-FFF2-40B4-BE49-F238E27FC236}">
                <a16:creationId xmlns:a16="http://schemas.microsoft.com/office/drawing/2014/main" id="{5E4D1252-95A2-6319-291B-BE03A0EA4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9" y="414068"/>
            <a:ext cx="8990962" cy="613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9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C881EE5A-E8BF-CFFE-E914-68D65BCAD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47" y="0"/>
            <a:ext cx="7492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29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D80FF-F4CB-45FC-A830-D3C9AE861479}"/>
              </a:ext>
            </a:extLst>
          </p:cNvPr>
          <p:cNvSpPr txBox="1"/>
          <p:nvPr/>
        </p:nvSpPr>
        <p:spPr>
          <a:xfrm>
            <a:off x="2087592" y="3530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Boeing: Number of Employees 2010-2024 </a:t>
            </a:r>
          </a:p>
        </p:txBody>
      </p:sp>
      <p:pic>
        <p:nvPicPr>
          <p:cNvPr id="3" name="Picture 2" descr="A screenshot of a graph&#10;&#10;AI-generated content may be incorrect.">
            <a:extLst>
              <a:ext uri="{FF2B5EF4-FFF2-40B4-BE49-F238E27FC236}">
                <a16:creationId xmlns:a16="http://schemas.microsoft.com/office/drawing/2014/main" id="{A32B1BC9-7CEA-7D7B-08C9-895502F0B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30" y="404640"/>
            <a:ext cx="75438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56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iropractic and how to reduce taxes for high income earners">
            <a:extLst>
              <a:ext uri="{FF2B5EF4-FFF2-40B4-BE49-F238E27FC236}">
                <a16:creationId xmlns:a16="http://schemas.microsoft.com/office/drawing/2014/main" id="{0271ED08-01F2-4E5A-8AA5-AE17330CB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509" y="2191458"/>
            <a:ext cx="2834558" cy="283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6" y="1252793"/>
            <a:ext cx="8971472" cy="938665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i="1" dirty="0"/>
              <a:t>Regulators. </a:t>
            </a:r>
            <a:r>
              <a:rPr lang="en-US" dirty="0"/>
              <a:t>Public officials can anticipate how firms and consumers behave in different markets. </a:t>
            </a:r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13" y="568642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BC9EFC-7C20-40F6-AE27-07EFCA26ED18}"/>
              </a:ext>
            </a:extLst>
          </p:cNvPr>
          <p:cNvSpPr txBox="1"/>
          <p:nvPr/>
        </p:nvSpPr>
        <p:spPr>
          <a:xfrm>
            <a:off x="163901" y="5150822"/>
            <a:ext cx="8177841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0000"/>
              </a:lnSpc>
              <a:spcAft>
                <a:spcPts val="500"/>
              </a:spcAft>
            </a:pPr>
            <a:r>
              <a:rPr lang="en-US" sz="2400" i="1" dirty="0"/>
              <a:t>Can some policy tools, such as taxes or quotas on consumers or firms, be beneficial?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AF10B-71DB-4405-901C-E3E99D2D6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90" y="2222787"/>
            <a:ext cx="4316742" cy="292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8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40" y="424951"/>
            <a:ext cx="7968886" cy="687154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Current Economic Outlook Ranks (2024 Edition)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7555C9-63D8-4BF4-AE02-273873754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70" y="1112105"/>
            <a:ext cx="7289321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5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081" y="0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CF00D-D334-4D58-8F06-1DF226BA0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79" y="0"/>
            <a:ext cx="7884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44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5508" y="6265130"/>
            <a:ext cx="5731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081" y="0"/>
            <a:ext cx="7690919" cy="687154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accent1">
                    <a:lumMod val="75000"/>
                  </a:schemeClr>
                </a:solidFill>
              </a:rPr>
              <a:t>What is Microeconomics?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2B69F0-C3E6-4771-A2F2-A3D804464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10" y="0"/>
            <a:ext cx="6834779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801BAB2-0047-4CD0-A685-8C3D3B7B8108}"/>
              </a:ext>
            </a:extLst>
          </p:cNvPr>
          <p:cNvSpPr/>
          <p:nvPr/>
        </p:nvSpPr>
        <p:spPr>
          <a:xfrm>
            <a:off x="1154610" y="5135677"/>
            <a:ext cx="6911088" cy="6871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C54BF4-21C2-4258-8266-69BF1230B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598" y="5022883"/>
            <a:ext cx="1014502" cy="10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0"/>
            <a:ext cx="7773338" cy="12370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7043"/>
            <a:ext cx="8236676" cy="2981274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The behavior of economic agents is investigated under the assumption of </a:t>
            </a:r>
            <a:r>
              <a:rPr lang="en-US" sz="2400" i="1" dirty="0">
                <a:solidFill>
                  <a:srgbClr val="0070C0"/>
                </a:solidFill>
              </a:rPr>
              <a:t>rationality</a:t>
            </a:r>
            <a:r>
              <a:rPr lang="en-US" sz="2400" dirty="0">
                <a:solidFill>
                  <a:srgbClr val="0070C0"/>
                </a:solidFill>
              </a:rPr>
              <a:t>: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Each agent seeks to maximize her payoff (i.e., utility of the consumer, or profits for the firm), given her resources, and the information to which she has access. 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F7558-408A-4DA7-B9E5-055ECAE1A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156" y="4056513"/>
            <a:ext cx="4518693" cy="253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0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-8923"/>
            <a:ext cx="7773338" cy="12370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What is Microeconomics?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23027"/>
            <a:ext cx="8236676" cy="3105510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Two contexts:</a:t>
            </a:r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>
              <a:spcAft>
                <a:spcPts val="500"/>
              </a:spcAft>
            </a:pPr>
            <a:endParaRPr lang="en-US" sz="2400" dirty="0"/>
          </a:p>
          <a:p>
            <a:pPr marL="457200" lvl="1" indent="0">
              <a:spcAft>
                <a:spcPts val="500"/>
              </a:spcAft>
              <a:buNone/>
            </a:pPr>
            <a:endParaRPr lang="en-US" sz="2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728C-76F7-FB4F-A082-58F75D13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150" y="4148473"/>
            <a:ext cx="3789725" cy="1699403"/>
          </a:xfrm>
        </p:spPr>
        <p:txBody>
          <a:bodyPr/>
          <a:lstStyle/>
          <a:p>
            <a:pPr lvl="1" algn="just">
              <a:spcBef>
                <a:spcPts val="0"/>
              </a:spcBef>
              <a:spcAft>
                <a:spcPts val="500"/>
              </a:spcAft>
            </a:pPr>
            <a:r>
              <a:rPr lang="en-US" sz="2400" cap="all" dirty="0"/>
              <a:t>When an agent seeks to maximize her own material payoff.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75126B-F97B-4417-B50F-0377FA046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8" y="1668609"/>
            <a:ext cx="3722767" cy="2296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33ACFB-E642-468D-82A3-92C976D82ED8}"/>
              </a:ext>
            </a:extLst>
          </p:cNvPr>
          <p:cNvSpPr txBox="1"/>
          <p:nvPr/>
        </p:nvSpPr>
        <p:spPr>
          <a:xfrm>
            <a:off x="4293326" y="4126304"/>
            <a:ext cx="4721278" cy="1938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>
              <a:defRPr sz="1000"/>
            </a:lvl1pPr>
            <a:lvl2pPr lvl="1" algn="just">
              <a:spcBef>
                <a:spcPts val="0"/>
              </a:spcBef>
              <a:spcAft>
                <a:spcPts val="500"/>
              </a:spcAft>
              <a:defRPr sz="2400" cap="all"/>
            </a:lvl2pPr>
          </a:lstStyle>
          <a:p>
            <a:pPr lvl="1"/>
            <a:r>
              <a:rPr lang="en-US" dirty="0"/>
              <a:t>When she maximizes a combination of her own and other agents’ payoffs (allowing her to be selfish or altruistic).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166A24-D6BA-442E-A7C4-BF1E733C3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31" y="1533851"/>
            <a:ext cx="3818898" cy="24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5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Comparative Statics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96177"/>
                <a:ext cx="8236676" cy="4760174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>
                    <a:solidFill>
                      <a:srgbClr val="0070C0"/>
                    </a:solidFill>
                  </a:rPr>
                  <a:t>“Comparative statics”</a:t>
                </a:r>
                <a:r>
                  <a:rPr lang="en-US" sz="2400" dirty="0"/>
                  <a:t>, to measure how an individual's behavior changes when one, and only one, variable varies (e.g., the price of the item).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If your favorite singer is coming to town, would you buy one ticket at price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$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US" sz="2200" i="1" dirty="0"/>
                  <a:t>?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Yes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Would you make a different choice if the ticket price increases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r>
                  <a:rPr lang="en-US" sz="2200" i="1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845197-BAB1-BF4D-A3CA-F5966E7254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96177"/>
                <a:ext cx="8236676" cy="4760174"/>
              </a:xfrm>
              <a:blipFill>
                <a:blip r:embed="rId2"/>
                <a:stretch>
                  <a:fillRect l="-962" t="-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5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27196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5188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2: </a:t>
            </a:r>
            <a:r>
              <a:rPr lang="en-US" dirty="0">
                <a:sym typeface="Wingdings" pitchFamily="2" charset="2"/>
              </a:rPr>
              <a:t>A model to represent a consumer.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Notion of consumption bundle (i.e., a list of goods and services).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a consumer’s preferences rank different bundles.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to represent these preferences in a utility function, measuring the consumer’s well-being from each bundle.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Properties that utility functions can satisfy.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3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5750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3: </a:t>
            </a:r>
            <a:r>
              <a:rPr lang="en-US" dirty="0">
                <a:sym typeface="Wingdings" pitchFamily="2" charset="2"/>
              </a:rPr>
              <a:t>The consumer’s optimal purchasing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Budget constraints, which are dictated by good prices and available income.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Consumer’s purchasing decision (“demand” for a good):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Buy the bundle that increases my utility as much as possible but … without breaking the bank!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91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  <a:endParaRPr lang="en-US" sz="2400" dirty="0">
              <a:solidFill>
                <a:srgbClr val="0070C0"/>
              </a:solidFill>
              <a:sym typeface="Wingdings" pitchFamily="2" charset="2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4: </a:t>
            </a:r>
            <a:r>
              <a:rPr lang="en-US" dirty="0">
                <a:sym typeface="Wingdings" pitchFamily="2" charset="2"/>
              </a:rPr>
              <a:t>Changes in a consumer’s demand for a good.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When her income increases by a small amount.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After winning the lotto, you may increase purchases for most goods (e.g., a nicer car), and yet may decrease purchases of some goods (e.g., fast food).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When the price of the good experiences a small increase.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23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Consumer Theory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5: </a:t>
            </a:r>
            <a:r>
              <a:rPr lang="en-US" dirty="0">
                <a:sym typeface="Wingdings" pitchFamily="2" charset="2"/>
              </a:rPr>
              <a:t>Welfare loss due to a price increase.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Three measures to evaluate this welfare loss: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Change in consumer surplus.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Compensating variation.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Equivalent variation.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Similarities and differences, and applications to different contexts.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4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Production Theory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7: </a:t>
            </a:r>
            <a:r>
              <a:rPr lang="en-US" dirty="0">
                <a:sym typeface="Wingdings" pitchFamily="2" charset="2"/>
              </a:rPr>
              <a:t>The firm’s optimal production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Use of inputs (how many workers to hire or machines to purchase).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Technological constraints, indicating the output levels the firm can produce given its technology.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28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325555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6745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Production Theory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8: </a:t>
            </a:r>
            <a:r>
              <a:rPr lang="en-US" dirty="0">
                <a:sym typeface="Wingdings" pitchFamily="2" charset="2"/>
              </a:rPr>
              <a:t>The firm’s costs from its output decision.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Units of each input that the firm hires.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Average cost (i.e., cost per unit of output).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Marginal cost (i.e., increase in cost when the firm increases its output by one unit).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How the firm’s average cost is affected when: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Its scale expands (economies of scale).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It offers more product lines (economies of scope).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70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9: </a:t>
            </a:r>
            <a:r>
              <a:rPr lang="en-US" dirty="0">
                <a:sym typeface="Wingdings" pitchFamily="2" charset="2"/>
              </a:rPr>
              <a:t>Perfectly competitive market.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Many firms, each producing a small share of industry output. 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Firms are “price takers.” When choosing to produce a larger output, every firm can anticipate that this decision will not affect market prices.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84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fontScale="925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10: </a:t>
            </a:r>
            <a:r>
              <a:rPr lang="en-US" dirty="0">
                <a:sym typeface="Wingdings" pitchFamily="2" charset="2"/>
              </a:rPr>
              <a:t>Monopoly.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 single firm operates choosing the optimal output to maximize profits.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The monopolist is a “price setter.” His output decision uniquely determines market price.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Multiplant monopolies, a firm is the only seller of a product, which is made at two or more plants.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Welfare loss under a monopolized industry.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97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387699"/>
            <a:ext cx="7773338" cy="159617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5112"/>
            <a:ext cx="8236676" cy="4530726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Strategy–Let’s Play Games</a:t>
            </a:r>
            <a:r>
              <a:rPr lang="en-US" dirty="0">
                <a:solidFill>
                  <a:srgbClr val="0070C0"/>
                </a:solidFill>
                <a:sym typeface="Wingdings" pitchFamily="2" charset="2"/>
              </a:rPr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12-13: </a:t>
            </a:r>
            <a:r>
              <a:rPr lang="en-US" dirty="0">
                <a:sym typeface="Wingdings" pitchFamily="2" charset="2"/>
              </a:rPr>
              <a:t>Game Theory.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The branch of economics studying strategic behavior.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Interactions among “players” (firms, consumers,  or governments), when the action of one player affects the payoffs of other players.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Games in which all players (e.g., firms) choose their actions (e.g., output levels) simultaneously (chapter 12).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Games in which player act sequentially (chapter 13).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“Equilibrium behavior” (how player behave) in each game.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7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36676" cy="453072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Putting Game Theory to Work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14: </a:t>
            </a:r>
            <a:r>
              <a:rPr lang="en-US" dirty="0">
                <a:sym typeface="Wingdings" pitchFamily="2" charset="2"/>
              </a:rPr>
              <a:t>Imperfectly competitive markets.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Application of game theory tools to industries with a limited number of firms.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Markets in which firms simultaneously choose their actions, either competing in price or quantity.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Industries where firms act sequentially.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Settings where firms sell products that consumers regards as close (but not perfect) substitutes.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13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5197-BAB1-BF4D-A3CA-F5966E72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7971"/>
            <a:ext cx="8236676" cy="431772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0070C0"/>
                </a:solidFill>
              </a:rPr>
              <a:t>Market Failures–When Markets Work Well and When They Don’t </a:t>
            </a:r>
            <a:endParaRPr lang="en-US" sz="2400" dirty="0">
              <a:sym typeface="Wingdings" pitchFamily="2" charset="2"/>
            </a:endParaRPr>
          </a:p>
          <a:p>
            <a:pPr lvl="1">
              <a:spcAft>
                <a:spcPts val="500"/>
              </a:spcAft>
            </a:pPr>
            <a:r>
              <a:rPr lang="en-US" b="1" dirty="0">
                <a:sym typeface="Wingdings" pitchFamily="2" charset="2"/>
              </a:rPr>
              <a:t>Chapter 17: </a:t>
            </a:r>
            <a:r>
              <a:rPr lang="en-US" dirty="0">
                <a:sym typeface="Wingdings" pitchFamily="2" charset="2"/>
              </a:rPr>
              <a:t>Externalities and public goods.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Situations where actions of one agent produce external effects on another agent’s well-being.</a:t>
            </a:r>
          </a:p>
          <a:p>
            <a:pPr lvl="2">
              <a:spcAft>
                <a:spcPts val="500"/>
              </a:spcAft>
            </a:pPr>
            <a:r>
              <a:rPr lang="en-US" sz="2200" dirty="0">
                <a:sym typeface="Wingdings" pitchFamily="2" charset="2"/>
              </a:rPr>
              <a:t>Sustainability issues in common-pool resources (e.g., fishing ground).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In the short-run, when agents ignore the long-term effects, they may exploit the resource intensively.</a:t>
            </a:r>
          </a:p>
          <a:p>
            <a:pPr lvl="3">
              <a:spcBef>
                <a:spcPts val="0"/>
              </a:spcBef>
              <a:spcAft>
                <a:spcPts val="500"/>
              </a:spcAft>
            </a:pPr>
            <a:r>
              <a:rPr lang="en-US" sz="2000" dirty="0">
                <a:sym typeface="Wingdings" pitchFamily="2" charset="2"/>
              </a:rPr>
              <a:t>When considering long-run effects, their optimal behavior dictates a less intense exploitation. </a:t>
            </a:r>
          </a:p>
          <a:p>
            <a:pPr marL="914400" lvl="2" indent="0">
              <a:spcAft>
                <a:spcPts val="500"/>
              </a:spcAft>
              <a:buNone/>
            </a:pPr>
            <a:endParaRPr lang="en-US" sz="2400" dirty="0">
              <a:sym typeface="Wingdings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520E-7183-E741-B9E9-1FBC2F46A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7963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14564</TotalTime>
  <Words>1294</Words>
  <Application>Microsoft Office PowerPoint</Application>
  <PresentationFormat>On-screen Show (4:3)</PresentationFormat>
  <Paragraphs>186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Cambria Math</vt:lpstr>
      <vt:lpstr>Cooper Black</vt:lpstr>
      <vt:lpstr>Roboto</vt:lpstr>
      <vt:lpstr>Wingdings</vt:lpstr>
      <vt:lpstr>Droplet</vt:lpstr>
      <vt:lpstr>PowerPoint Presentation</vt:lpstr>
      <vt:lpstr>Important Information</vt:lpstr>
      <vt:lpstr>Important Information</vt:lpstr>
      <vt:lpstr>What is Microeconomics?</vt:lpstr>
      <vt:lpstr>What is Microeconomics?</vt:lpstr>
      <vt:lpstr>What is Microeconomics?</vt:lpstr>
      <vt:lpstr>What is Microeconomics?</vt:lpstr>
      <vt:lpstr>What is Microeconomics?</vt:lpstr>
      <vt:lpstr>PowerPoint Presentation</vt:lpstr>
      <vt:lpstr>PowerPoint Presentation</vt:lpstr>
      <vt:lpstr>PowerPoint Presentation</vt:lpstr>
      <vt:lpstr>PowerPoint Presentation</vt:lpstr>
      <vt:lpstr>What is Microeconomics?</vt:lpstr>
      <vt:lpstr>Current Economic Outlook Ranks (2024 Edition)</vt:lpstr>
      <vt:lpstr>What is Microeconomics?</vt:lpstr>
      <vt:lpstr>What is Microeconomics?</vt:lpstr>
      <vt:lpstr>What is Microeconomics?</vt:lpstr>
      <vt:lpstr>What is Microeconomics?</vt:lpstr>
      <vt:lpstr>Comparative Statics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167</cp:revision>
  <dcterms:created xsi:type="dcterms:W3CDTF">2020-05-29T21:56:59Z</dcterms:created>
  <dcterms:modified xsi:type="dcterms:W3CDTF">2025-12-11T00:01:24Z</dcterms:modified>
</cp:coreProperties>
</file>