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43"/>
  </p:notesMasterIdLst>
  <p:handoutMasterIdLst>
    <p:handoutMasterId r:id="rId144"/>
  </p:handoutMasterIdLst>
  <p:sldIdLst>
    <p:sldId id="256" r:id="rId5"/>
    <p:sldId id="257" r:id="rId6"/>
    <p:sldId id="390" r:id="rId7"/>
    <p:sldId id="436" r:id="rId8"/>
    <p:sldId id="447" r:id="rId9"/>
    <p:sldId id="448" r:id="rId10"/>
    <p:sldId id="449" r:id="rId11"/>
    <p:sldId id="402" r:id="rId12"/>
    <p:sldId id="444" r:id="rId13"/>
    <p:sldId id="445" r:id="rId14"/>
    <p:sldId id="392" r:id="rId15"/>
    <p:sldId id="412" r:id="rId16"/>
    <p:sldId id="433" r:id="rId17"/>
    <p:sldId id="413" r:id="rId18"/>
    <p:sldId id="432" r:id="rId19"/>
    <p:sldId id="434" r:id="rId20"/>
    <p:sldId id="393" r:id="rId21"/>
    <p:sldId id="438" r:id="rId22"/>
    <p:sldId id="439" r:id="rId23"/>
    <p:sldId id="440" r:id="rId24"/>
    <p:sldId id="396" r:id="rId25"/>
    <p:sldId id="424" r:id="rId26"/>
    <p:sldId id="441" r:id="rId27"/>
    <p:sldId id="442" r:id="rId28"/>
    <p:sldId id="443" r:id="rId29"/>
    <p:sldId id="450" r:id="rId30"/>
    <p:sldId id="451" r:id="rId31"/>
    <p:sldId id="452" r:id="rId32"/>
    <p:sldId id="453" r:id="rId33"/>
    <p:sldId id="458" r:id="rId34"/>
    <p:sldId id="459" r:id="rId35"/>
    <p:sldId id="460" r:id="rId36"/>
    <p:sldId id="461" r:id="rId37"/>
    <p:sldId id="462" r:id="rId38"/>
    <p:sldId id="463" r:id="rId39"/>
    <p:sldId id="464" r:id="rId40"/>
    <p:sldId id="465" r:id="rId41"/>
    <p:sldId id="466" r:id="rId42"/>
    <p:sldId id="467" r:id="rId43"/>
    <p:sldId id="468" r:id="rId44"/>
    <p:sldId id="469" r:id="rId45"/>
    <p:sldId id="470" r:id="rId46"/>
    <p:sldId id="471" r:id="rId47"/>
    <p:sldId id="472" r:id="rId48"/>
    <p:sldId id="454" r:id="rId49"/>
    <p:sldId id="455" r:id="rId50"/>
    <p:sldId id="456" r:id="rId51"/>
    <p:sldId id="457" r:id="rId52"/>
    <p:sldId id="473" r:id="rId53"/>
    <p:sldId id="474" r:id="rId54"/>
    <p:sldId id="475" r:id="rId55"/>
    <p:sldId id="476" r:id="rId56"/>
    <p:sldId id="477" r:id="rId57"/>
    <p:sldId id="478" r:id="rId58"/>
    <p:sldId id="479" r:id="rId59"/>
    <p:sldId id="480" r:id="rId60"/>
    <p:sldId id="481" r:id="rId61"/>
    <p:sldId id="482" r:id="rId62"/>
    <p:sldId id="483" r:id="rId63"/>
    <p:sldId id="484" r:id="rId64"/>
    <p:sldId id="485" r:id="rId65"/>
    <p:sldId id="539" r:id="rId66"/>
    <p:sldId id="536" r:id="rId67"/>
    <p:sldId id="540" r:id="rId68"/>
    <p:sldId id="541" r:id="rId69"/>
    <p:sldId id="542" r:id="rId70"/>
    <p:sldId id="543" r:id="rId71"/>
    <p:sldId id="544" r:id="rId72"/>
    <p:sldId id="545" r:id="rId73"/>
    <p:sldId id="546" r:id="rId74"/>
    <p:sldId id="547" r:id="rId75"/>
    <p:sldId id="548" r:id="rId76"/>
    <p:sldId id="549" r:id="rId77"/>
    <p:sldId id="487" r:id="rId78"/>
    <p:sldId id="488" r:id="rId79"/>
    <p:sldId id="486" r:id="rId80"/>
    <p:sldId id="514" r:id="rId81"/>
    <p:sldId id="515" r:id="rId82"/>
    <p:sldId id="516" r:id="rId83"/>
    <p:sldId id="517" r:id="rId84"/>
    <p:sldId id="518" r:id="rId85"/>
    <p:sldId id="519" r:id="rId86"/>
    <p:sldId id="521" r:id="rId87"/>
    <p:sldId id="522" r:id="rId88"/>
    <p:sldId id="537" r:id="rId89"/>
    <p:sldId id="538" r:id="rId90"/>
    <p:sldId id="520" r:id="rId91"/>
    <p:sldId id="523" r:id="rId92"/>
    <p:sldId id="550" r:id="rId93"/>
    <p:sldId id="551" r:id="rId94"/>
    <p:sldId id="489" r:id="rId95"/>
    <p:sldId id="490" r:id="rId96"/>
    <p:sldId id="552" r:id="rId97"/>
    <p:sldId id="553" r:id="rId98"/>
    <p:sldId id="495" r:id="rId99"/>
    <p:sldId id="496" r:id="rId100"/>
    <p:sldId id="497" r:id="rId101"/>
    <p:sldId id="498" r:id="rId102"/>
    <p:sldId id="500" r:id="rId103"/>
    <p:sldId id="501" r:id="rId104"/>
    <p:sldId id="502" r:id="rId105"/>
    <p:sldId id="524" r:id="rId106"/>
    <p:sldId id="525" r:id="rId107"/>
    <p:sldId id="526" r:id="rId108"/>
    <p:sldId id="527" r:id="rId109"/>
    <p:sldId id="528" r:id="rId110"/>
    <p:sldId id="503" r:id="rId111"/>
    <p:sldId id="504" r:id="rId112"/>
    <p:sldId id="505" r:id="rId113"/>
    <p:sldId id="506" r:id="rId114"/>
    <p:sldId id="507" r:id="rId115"/>
    <p:sldId id="509" r:id="rId116"/>
    <p:sldId id="510" r:id="rId117"/>
    <p:sldId id="511" r:id="rId118"/>
    <p:sldId id="512" r:id="rId119"/>
    <p:sldId id="513" r:id="rId120"/>
    <p:sldId id="529" r:id="rId121"/>
    <p:sldId id="530" r:id="rId122"/>
    <p:sldId id="531" r:id="rId123"/>
    <p:sldId id="532" r:id="rId124"/>
    <p:sldId id="533" r:id="rId125"/>
    <p:sldId id="535" r:id="rId126"/>
    <p:sldId id="534" r:id="rId127"/>
    <p:sldId id="397" r:id="rId128"/>
    <p:sldId id="554" r:id="rId129"/>
    <p:sldId id="555" r:id="rId130"/>
    <p:sldId id="556" r:id="rId131"/>
    <p:sldId id="557" r:id="rId132"/>
    <p:sldId id="437" r:id="rId133"/>
    <p:sldId id="558" r:id="rId134"/>
    <p:sldId id="559" r:id="rId135"/>
    <p:sldId id="560" r:id="rId136"/>
    <p:sldId id="561" r:id="rId137"/>
    <p:sldId id="562" r:id="rId138"/>
    <p:sldId id="563" r:id="rId139"/>
    <p:sldId id="564" r:id="rId140"/>
    <p:sldId id="565" r:id="rId141"/>
    <p:sldId id="566" r:id="rId142"/>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utline: ch:1" id="{2E303B79-5755-44E8-A06D-6C61DBBA8DE2}">
          <p14:sldIdLst>
            <p14:sldId id="256"/>
            <p14:sldId id="257"/>
          </p14:sldIdLst>
        </p14:section>
        <p14:section name="CPSs" id="{395FBEB9-00F9-47FB-A898-B63B04A234B2}">
          <p14:sldIdLst>
            <p14:sldId id="390"/>
            <p14:sldId id="436"/>
            <p14:sldId id="447"/>
            <p14:sldId id="448"/>
            <p14:sldId id="449"/>
            <p14:sldId id="402"/>
            <p14:sldId id="444"/>
            <p14:sldId id="445"/>
          </p14:sldIdLst>
        </p14:section>
        <p14:section name="Difference betwenn CPRs" id="{9F885C9C-DCC8-4AED-96BC-8151DBE4F174}">
          <p14:sldIdLst>
            <p14:sldId id="392"/>
            <p14:sldId id="412"/>
            <p14:sldId id="433"/>
            <p14:sldId id="413"/>
            <p14:sldId id="432"/>
            <p14:sldId id="434"/>
          </p14:sldIdLst>
        </p14:section>
        <p14:section name="Overexploiting the commons" id="{9538E8EE-BE5D-4BEA-B34B-18C5C39CC448}">
          <p14:sldIdLst>
            <p14:sldId id="393"/>
            <p14:sldId id="438"/>
            <p14:sldId id="439"/>
            <p14:sldId id="440"/>
          </p14:sldIdLst>
        </p14:section>
        <p14:section name="The tragedy of the commons- Static and dynamic components" id="{D90F9A69-8AE2-4A25-B49A-E7B56EDA1D30}">
          <p14:sldIdLst>
            <p14:sldId id="396"/>
            <p14:sldId id="424"/>
            <p14:sldId id="441"/>
            <p14:sldId id="442"/>
            <p14:sldId id="443"/>
            <p14:sldId id="450"/>
            <p14:sldId id="451"/>
            <p14:sldId id="452"/>
            <p14:sldId id="453"/>
            <p14:sldId id="458"/>
            <p14:sldId id="459"/>
            <p14:sldId id="460"/>
            <p14:sldId id="461"/>
            <p14:sldId id="462"/>
            <p14:sldId id="463"/>
            <p14:sldId id="464"/>
            <p14:sldId id="465"/>
            <p14:sldId id="466"/>
            <p14:sldId id="467"/>
            <p14:sldId id="468"/>
            <p14:sldId id="469"/>
            <p14:sldId id="470"/>
            <p14:sldId id="471"/>
            <p14:sldId id="472"/>
            <p14:sldId id="454"/>
            <p14:sldId id="455"/>
            <p14:sldId id="456"/>
            <p14:sldId id="457"/>
            <p14:sldId id="473"/>
            <p14:sldId id="474"/>
            <p14:sldId id="475"/>
            <p14:sldId id="476"/>
            <p14:sldId id="477"/>
            <p14:sldId id="478"/>
            <p14:sldId id="479"/>
            <p14:sldId id="480"/>
            <p14:sldId id="481"/>
            <p14:sldId id="482"/>
            <p14:sldId id="483"/>
            <p14:sldId id="484"/>
            <p14:sldId id="485"/>
            <p14:sldId id="539"/>
            <p14:sldId id="536"/>
            <p14:sldId id="540"/>
            <p14:sldId id="541"/>
            <p14:sldId id="542"/>
            <p14:sldId id="543"/>
            <p14:sldId id="544"/>
            <p14:sldId id="545"/>
            <p14:sldId id="546"/>
            <p14:sldId id="547"/>
            <p14:sldId id="548"/>
            <p14:sldId id="549"/>
            <p14:sldId id="487"/>
            <p14:sldId id="488"/>
            <p14:sldId id="486"/>
            <p14:sldId id="514"/>
            <p14:sldId id="515"/>
            <p14:sldId id="516"/>
            <p14:sldId id="517"/>
            <p14:sldId id="518"/>
            <p14:sldId id="519"/>
            <p14:sldId id="521"/>
            <p14:sldId id="522"/>
            <p14:sldId id="537"/>
            <p14:sldId id="538"/>
            <p14:sldId id="520"/>
            <p14:sldId id="523"/>
            <p14:sldId id="550"/>
            <p14:sldId id="551"/>
            <p14:sldId id="489"/>
            <p14:sldId id="490"/>
            <p14:sldId id="552"/>
            <p14:sldId id="553"/>
            <p14:sldId id="495"/>
            <p14:sldId id="496"/>
            <p14:sldId id="497"/>
            <p14:sldId id="498"/>
            <p14:sldId id="500"/>
            <p14:sldId id="501"/>
            <p14:sldId id="502"/>
            <p14:sldId id="524"/>
            <p14:sldId id="525"/>
            <p14:sldId id="526"/>
            <p14:sldId id="527"/>
            <p14:sldId id="528"/>
            <p14:sldId id="503"/>
            <p14:sldId id="504"/>
            <p14:sldId id="505"/>
            <p14:sldId id="506"/>
            <p14:sldId id="507"/>
            <p14:sldId id="509"/>
            <p14:sldId id="510"/>
            <p14:sldId id="511"/>
            <p14:sldId id="512"/>
            <p14:sldId id="513"/>
            <p14:sldId id="529"/>
            <p14:sldId id="530"/>
            <p14:sldId id="531"/>
            <p14:sldId id="532"/>
            <p14:sldId id="533"/>
            <p14:sldId id="535"/>
            <p14:sldId id="534"/>
          </p14:sldIdLst>
        </p14:section>
        <p14:section name="The tragedy of the commons under incomplete information" id="{B5CFA415-E76C-4DCC-BEB1-EFB6A01FB046}">
          <p14:sldIdLst>
            <p14:sldId id="397"/>
            <p14:sldId id="554"/>
            <p14:sldId id="555"/>
            <p14:sldId id="556"/>
            <p14:sldId id="557"/>
            <p14:sldId id="437"/>
            <p14:sldId id="558"/>
            <p14:sldId id="559"/>
            <p14:sldId id="560"/>
            <p14:sldId id="561"/>
            <p14:sldId id="562"/>
            <p14:sldId id="563"/>
            <p14:sldId id="564"/>
            <p14:sldId id="565"/>
            <p14:sldId id="56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julaifi, Nawwaf Mohammed" initials="ANM" lastIdx="1" clrIdx="0">
    <p:extLst>
      <p:ext uri="{19B8F6BF-5375-455C-9EA6-DF929625EA0E}">
        <p15:presenceInfo xmlns:p15="http://schemas.microsoft.com/office/powerpoint/2012/main" userId="Aljulaifi, Nawwaf Mohamme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45" autoAdjust="0"/>
    <p:restoredTop sz="96727" autoAdjust="0"/>
  </p:normalViewPr>
  <p:slideViewPr>
    <p:cSldViewPr>
      <p:cViewPr varScale="1">
        <p:scale>
          <a:sx n="104" d="100"/>
          <a:sy n="104" d="100"/>
        </p:scale>
        <p:origin x="1848" y="102"/>
      </p:cViewPr>
      <p:guideLst>
        <p:guide orient="horz" pos="2160"/>
        <p:guide pos="2880"/>
      </p:guideLst>
    </p:cSldViewPr>
  </p:slideViewPr>
  <p:outlineViewPr>
    <p:cViewPr>
      <p:scale>
        <a:sx n="33" d="100"/>
        <a:sy n="33" d="100"/>
      </p:scale>
      <p:origin x="0" y="4378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tableStyles" Target="tableStyles.xml"/><Relationship Id="rId5" Type="http://schemas.openxmlformats.org/officeDocument/2006/relationships/slide" Target="slides/slide1.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notesMaster" Target="notesMasters/notesMaster1.xml"/><Relationship Id="rId148"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handoutMaster" Target="handoutMasters/handoutMaster1.xml"/><Relationship Id="rId90" Type="http://schemas.openxmlformats.org/officeDocument/2006/relationships/slide" Target="slides/slide8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6364" cy="511730"/>
          </a:xfrm>
          <a:prstGeom prst="rect">
            <a:avLst/>
          </a:prstGeom>
        </p:spPr>
        <p:txBody>
          <a:bodyPr vert="horz" lIns="99038" tIns="49519" rIns="99038" bIns="49519" rtlCol="0"/>
          <a:lstStyle>
            <a:lvl1pPr algn="l">
              <a:defRPr sz="1300"/>
            </a:lvl1pPr>
          </a:lstStyle>
          <a:p>
            <a:endParaRPr lang="en-US"/>
          </a:p>
        </p:txBody>
      </p:sp>
      <p:sp>
        <p:nvSpPr>
          <p:cNvPr id="3" name="Date Placeholder 2"/>
          <p:cNvSpPr>
            <a:spLocks noGrp="1"/>
          </p:cNvSpPr>
          <p:nvPr>
            <p:ph type="dt" sz="quarter" idx="1"/>
          </p:nvPr>
        </p:nvSpPr>
        <p:spPr>
          <a:xfrm>
            <a:off x="4021294" y="1"/>
            <a:ext cx="3076364" cy="511730"/>
          </a:xfrm>
          <a:prstGeom prst="rect">
            <a:avLst/>
          </a:prstGeom>
        </p:spPr>
        <p:txBody>
          <a:bodyPr vert="horz" lIns="99038" tIns="49519" rIns="99038" bIns="49519" rtlCol="0"/>
          <a:lstStyle>
            <a:lvl1pPr algn="r">
              <a:defRPr sz="1300"/>
            </a:lvl1pPr>
          </a:lstStyle>
          <a:p>
            <a:fld id="{ED302364-8F7D-448D-9228-C205391F789C}" type="datetimeFigureOut">
              <a:rPr lang="en-US" smtClean="0"/>
              <a:t>5/5/2025</a:t>
            </a:fld>
            <a:endParaRPr lang="en-US"/>
          </a:p>
        </p:txBody>
      </p:sp>
      <p:sp>
        <p:nvSpPr>
          <p:cNvPr id="4" name="Footer Placeholder 3"/>
          <p:cNvSpPr>
            <a:spLocks noGrp="1"/>
          </p:cNvSpPr>
          <p:nvPr>
            <p:ph type="ftr" sz="quarter" idx="2"/>
          </p:nvPr>
        </p:nvSpPr>
        <p:spPr>
          <a:xfrm>
            <a:off x="0" y="9721107"/>
            <a:ext cx="3076364" cy="511730"/>
          </a:xfrm>
          <a:prstGeom prst="rect">
            <a:avLst/>
          </a:prstGeom>
        </p:spPr>
        <p:txBody>
          <a:bodyPr vert="horz" lIns="99038" tIns="49519" rIns="99038" bIns="49519" rtlCol="0" anchor="b"/>
          <a:lstStyle>
            <a:lvl1pPr algn="l">
              <a:defRPr sz="1300"/>
            </a:lvl1pPr>
          </a:lstStyle>
          <a:p>
            <a:endParaRPr lang="en-US"/>
          </a:p>
        </p:txBody>
      </p:sp>
      <p:sp>
        <p:nvSpPr>
          <p:cNvPr id="5" name="Slide Number Placeholder 4"/>
          <p:cNvSpPr>
            <a:spLocks noGrp="1"/>
          </p:cNvSpPr>
          <p:nvPr>
            <p:ph type="sldNum" sz="quarter" idx="3"/>
          </p:nvPr>
        </p:nvSpPr>
        <p:spPr>
          <a:xfrm>
            <a:off x="4021294" y="9721107"/>
            <a:ext cx="3076364" cy="511730"/>
          </a:xfrm>
          <a:prstGeom prst="rect">
            <a:avLst/>
          </a:prstGeom>
        </p:spPr>
        <p:txBody>
          <a:bodyPr vert="horz" lIns="99038" tIns="49519" rIns="99038" bIns="49519" rtlCol="0" anchor="b"/>
          <a:lstStyle>
            <a:lvl1pPr algn="r">
              <a:defRPr sz="1300"/>
            </a:lvl1pPr>
          </a:lstStyle>
          <a:p>
            <a:fld id="{F9D5D521-5F57-432C-B1C3-202E1B482651}" type="slidenum">
              <a:rPr lang="en-US" smtClean="0"/>
              <a:t>‹#›</a:t>
            </a:fld>
            <a:endParaRPr lang="en-US"/>
          </a:p>
        </p:txBody>
      </p:sp>
    </p:spTree>
    <p:extLst>
      <p:ext uri="{BB962C8B-B14F-4D97-AF65-F5344CB8AC3E}">
        <p14:creationId xmlns:p14="http://schemas.microsoft.com/office/powerpoint/2010/main" val="73067637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6364" cy="511730"/>
          </a:xfrm>
          <a:prstGeom prst="rect">
            <a:avLst/>
          </a:prstGeom>
        </p:spPr>
        <p:txBody>
          <a:bodyPr vert="horz" lIns="99038" tIns="49519" rIns="99038" bIns="49519" rtlCol="0"/>
          <a:lstStyle>
            <a:lvl1pPr algn="l">
              <a:defRPr sz="1300"/>
            </a:lvl1pPr>
          </a:lstStyle>
          <a:p>
            <a:endParaRPr lang="en-US"/>
          </a:p>
        </p:txBody>
      </p:sp>
      <p:sp>
        <p:nvSpPr>
          <p:cNvPr id="3" name="Date Placeholder 2"/>
          <p:cNvSpPr>
            <a:spLocks noGrp="1"/>
          </p:cNvSpPr>
          <p:nvPr>
            <p:ph type="dt" idx="1"/>
          </p:nvPr>
        </p:nvSpPr>
        <p:spPr>
          <a:xfrm>
            <a:off x="4021294" y="1"/>
            <a:ext cx="3076364" cy="511730"/>
          </a:xfrm>
          <a:prstGeom prst="rect">
            <a:avLst/>
          </a:prstGeom>
        </p:spPr>
        <p:txBody>
          <a:bodyPr vert="horz" lIns="99038" tIns="49519" rIns="99038" bIns="49519" rtlCol="0"/>
          <a:lstStyle>
            <a:lvl1pPr algn="r">
              <a:defRPr sz="1300"/>
            </a:lvl1pPr>
          </a:lstStyle>
          <a:p>
            <a:fld id="{071BA25A-900E-4B10-9BA5-C165AAE3A69D}" type="datetimeFigureOut">
              <a:rPr lang="en-US" smtClean="0"/>
              <a:t>5/5/2025</a:t>
            </a:fld>
            <a:endParaRPr lang="en-US"/>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38" tIns="49519" rIns="99038" bIns="49519" rtlCol="0" anchor="ctr"/>
          <a:lstStyle/>
          <a:p>
            <a:endParaRPr lang="en-US"/>
          </a:p>
        </p:txBody>
      </p:sp>
      <p:sp>
        <p:nvSpPr>
          <p:cNvPr id="5" name="Notes Placeholder 4"/>
          <p:cNvSpPr>
            <a:spLocks noGrp="1"/>
          </p:cNvSpPr>
          <p:nvPr>
            <p:ph type="body" sz="quarter" idx="3"/>
          </p:nvPr>
        </p:nvSpPr>
        <p:spPr>
          <a:xfrm>
            <a:off x="709931" y="4861442"/>
            <a:ext cx="5679440" cy="4605576"/>
          </a:xfrm>
          <a:prstGeom prst="rect">
            <a:avLst/>
          </a:prstGeom>
        </p:spPr>
        <p:txBody>
          <a:bodyPr vert="horz" lIns="99038" tIns="49519" rIns="99038" bIns="4951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7"/>
            <a:ext cx="3076364" cy="511730"/>
          </a:xfrm>
          <a:prstGeom prst="rect">
            <a:avLst/>
          </a:prstGeom>
        </p:spPr>
        <p:txBody>
          <a:bodyPr vert="horz" lIns="99038" tIns="49519" rIns="99038" bIns="49519" rtlCol="0" anchor="b"/>
          <a:lstStyle>
            <a:lvl1pPr algn="l">
              <a:defRPr sz="1300"/>
            </a:lvl1pPr>
          </a:lstStyle>
          <a:p>
            <a:endParaRPr lang="en-US"/>
          </a:p>
        </p:txBody>
      </p:sp>
      <p:sp>
        <p:nvSpPr>
          <p:cNvPr id="7" name="Slide Number Placeholder 6"/>
          <p:cNvSpPr>
            <a:spLocks noGrp="1"/>
          </p:cNvSpPr>
          <p:nvPr>
            <p:ph type="sldNum" sz="quarter" idx="5"/>
          </p:nvPr>
        </p:nvSpPr>
        <p:spPr>
          <a:xfrm>
            <a:off x="4021294" y="9721107"/>
            <a:ext cx="3076364" cy="511730"/>
          </a:xfrm>
          <a:prstGeom prst="rect">
            <a:avLst/>
          </a:prstGeom>
        </p:spPr>
        <p:txBody>
          <a:bodyPr vert="horz" lIns="99038" tIns="49519" rIns="99038" bIns="49519" rtlCol="0" anchor="b"/>
          <a:lstStyle>
            <a:lvl1pPr algn="r">
              <a:defRPr sz="1300"/>
            </a:lvl1pPr>
          </a:lstStyle>
          <a:p>
            <a:fld id="{9C111012-300C-45A3-8A9C-BB202E4773C1}" type="slidenum">
              <a:rPr lang="en-US" smtClean="0"/>
              <a:t>‹#›</a:t>
            </a:fld>
            <a:endParaRPr lang="en-US"/>
          </a:p>
        </p:txBody>
      </p:sp>
    </p:spTree>
    <p:extLst>
      <p:ext uri="{BB962C8B-B14F-4D97-AF65-F5344CB8AC3E}">
        <p14:creationId xmlns:p14="http://schemas.microsoft.com/office/powerpoint/2010/main" val="41647725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111012-300C-45A3-8A9C-BB202E4773C1}" type="slidenum">
              <a:rPr lang="en-US" smtClean="0"/>
              <a:t>1</a:t>
            </a:fld>
            <a:endParaRPr lang="en-US"/>
          </a:p>
        </p:txBody>
      </p:sp>
    </p:spTree>
    <p:extLst>
      <p:ext uri="{BB962C8B-B14F-4D97-AF65-F5344CB8AC3E}">
        <p14:creationId xmlns:p14="http://schemas.microsoft.com/office/powerpoint/2010/main" val="1289980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111012-300C-45A3-8A9C-BB202E4773C1}" type="slidenum">
              <a:rPr lang="en-US" smtClean="0"/>
              <a:t>2</a:t>
            </a:fld>
            <a:endParaRPr lang="en-US"/>
          </a:p>
        </p:txBody>
      </p:sp>
    </p:spTree>
    <p:extLst>
      <p:ext uri="{BB962C8B-B14F-4D97-AF65-F5344CB8AC3E}">
        <p14:creationId xmlns:p14="http://schemas.microsoft.com/office/powerpoint/2010/main" val="3242686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111012-300C-45A3-8A9C-BB202E4773C1}" type="slidenum">
              <a:rPr lang="en-US" smtClean="0"/>
              <a:t>3</a:t>
            </a:fld>
            <a:endParaRPr lang="en-US"/>
          </a:p>
        </p:txBody>
      </p:sp>
    </p:spTree>
    <p:extLst>
      <p:ext uri="{BB962C8B-B14F-4D97-AF65-F5344CB8AC3E}">
        <p14:creationId xmlns:p14="http://schemas.microsoft.com/office/powerpoint/2010/main" val="30272609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C111012-300C-45A3-8A9C-BB202E4773C1}" type="slidenum">
              <a:rPr lang="en-US" smtClean="0"/>
              <a:t>26</a:t>
            </a:fld>
            <a:endParaRPr lang="en-US"/>
          </a:p>
        </p:txBody>
      </p:sp>
    </p:spTree>
    <p:extLst>
      <p:ext uri="{BB962C8B-B14F-4D97-AF65-F5344CB8AC3E}">
        <p14:creationId xmlns:p14="http://schemas.microsoft.com/office/powerpoint/2010/main" val="30272609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C111012-300C-45A3-8A9C-BB202E4773C1}" type="slidenum">
              <a:rPr lang="en-US" smtClean="0"/>
              <a:t>125</a:t>
            </a:fld>
            <a:endParaRPr lang="en-US"/>
          </a:p>
        </p:txBody>
      </p:sp>
    </p:spTree>
    <p:extLst>
      <p:ext uri="{BB962C8B-B14F-4D97-AF65-F5344CB8AC3E}">
        <p14:creationId xmlns:p14="http://schemas.microsoft.com/office/powerpoint/2010/main" val="32426863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111012-300C-45A3-8A9C-BB202E4773C1}" type="slidenum">
              <a:rPr lang="en-US" smtClean="0"/>
              <a:t>126</a:t>
            </a:fld>
            <a:endParaRPr lang="en-US"/>
          </a:p>
        </p:txBody>
      </p:sp>
    </p:spTree>
    <p:extLst>
      <p:ext uri="{BB962C8B-B14F-4D97-AF65-F5344CB8AC3E}">
        <p14:creationId xmlns:p14="http://schemas.microsoft.com/office/powerpoint/2010/main" val="30272609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799009F-F618-4BF0-88DA-C67507A18CBE}" type="datetime1">
              <a:rPr lang="en-US" smtClean="0"/>
              <a:t>5/5/2025</a:t>
            </a:fld>
            <a:endParaRPr lang="en-US"/>
          </a:p>
        </p:txBody>
      </p:sp>
      <p:sp>
        <p:nvSpPr>
          <p:cNvPr id="5" name="Footer Placeholder 4"/>
          <p:cNvSpPr>
            <a:spLocks noGrp="1"/>
          </p:cNvSpPr>
          <p:nvPr>
            <p:ph type="ftr" sz="quarter" idx="11"/>
          </p:nvPr>
        </p:nvSpPr>
        <p:spPr/>
        <p:txBody>
          <a:bodyPr/>
          <a:lstStyle/>
          <a:p>
            <a:r>
              <a:rPr lang="en-US"/>
              <a:t>Advanced Microeconomic Theory</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9CAD1B-D606-41F1-9359-D746B48E1EC7}" type="datetime1">
              <a:rPr lang="en-US" smtClean="0"/>
              <a:t>5/5/2025</a:t>
            </a:fld>
            <a:endParaRPr lang="en-US"/>
          </a:p>
        </p:txBody>
      </p:sp>
      <p:sp>
        <p:nvSpPr>
          <p:cNvPr id="5" name="Footer Placeholder 4"/>
          <p:cNvSpPr>
            <a:spLocks noGrp="1"/>
          </p:cNvSpPr>
          <p:nvPr>
            <p:ph type="ftr" sz="quarter" idx="11"/>
          </p:nvPr>
        </p:nvSpPr>
        <p:spPr/>
        <p:txBody>
          <a:bodyPr/>
          <a:lstStyle/>
          <a:p>
            <a:r>
              <a:rPr lang="en-US"/>
              <a:t>Advanced Microeconomic Theory</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B27C3C-F936-4764-9741-81AAFBC3F7DC}" type="datetime1">
              <a:rPr lang="en-US" smtClean="0"/>
              <a:t>5/5/2025</a:t>
            </a:fld>
            <a:endParaRPr lang="en-US"/>
          </a:p>
        </p:txBody>
      </p:sp>
      <p:sp>
        <p:nvSpPr>
          <p:cNvPr id="5" name="Footer Placeholder 4"/>
          <p:cNvSpPr>
            <a:spLocks noGrp="1"/>
          </p:cNvSpPr>
          <p:nvPr>
            <p:ph type="ftr" sz="quarter" idx="11"/>
          </p:nvPr>
        </p:nvSpPr>
        <p:spPr/>
        <p:txBody>
          <a:bodyPr/>
          <a:lstStyle/>
          <a:p>
            <a:r>
              <a:rPr lang="en-US"/>
              <a:t>Advanced Microeconomic Theory</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1665BC-D225-400D-9062-E5EEEF2D334D}" type="datetime1">
              <a:rPr lang="en-US" smtClean="0"/>
              <a:t>5/5/2025</a:t>
            </a:fld>
            <a:endParaRPr lang="en-US"/>
          </a:p>
        </p:txBody>
      </p:sp>
      <p:sp>
        <p:nvSpPr>
          <p:cNvPr id="6" name="Footer Placeholder 5"/>
          <p:cNvSpPr>
            <a:spLocks noGrp="1"/>
          </p:cNvSpPr>
          <p:nvPr>
            <p:ph type="ftr" sz="quarter" idx="11"/>
          </p:nvPr>
        </p:nvSpPr>
        <p:spPr/>
        <p:txBody>
          <a:bodyPr/>
          <a:lstStyle/>
          <a:p>
            <a:r>
              <a:rPr lang="en-US"/>
              <a:t>Advanced Microeconomic Theory</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DBAB916-BADD-40F8-805F-0FCE3CC41FDA}" type="datetime1">
              <a:rPr lang="en-US" smtClean="0"/>
              <a:t>5/5/2025</a:t>
            </a:fld>
            <a:endParaRPr lang="en-US"/>
          </a:p>
        </p:txBody>
      </p:sp>
      <p:sp>
        <p:nvSpPr>
          <p:cNvPr id="8" name="Footer Placeholder 7"/>
          <p:cNvSpPr>
            <a:spLocks noGrp="1"/>
          </p:cNvSpPr>
          <p:nvPr>
            <p:ph type="ftr" sz="quarter" idx="11"/>
          </p:nvPr>
        </p:nvSpPr>
        <p:spPr/>
        <p:txBody>
          <a:bodyPr/>
          <a:lstStyle/>
          <a:p>
            <a:r>
              <a:rPr lang="en-US"/>
              <a:t>Advanced Microeconomic Theory</a:t>
            </a:r>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C2D0C9D-7C52-4F64-98F5-D784BBF06D19}" type="datetime1">
              <a:rPr lang="en-US" smtClean="0"/>
              <a:t>5/5/2025</a:t>
            </a:fld>
            <a:endParaRPr lang="en-US"/>
          </a:p>
        </p:txBody>
      </p:sp>
      <p:sp>
        <p:nvSpPr>
          <p:cNvPr id="4" name="Footer Placeholder 3"/>
          <p:cNvSpPr>
            <a:spLocks noGrp="1"/>
          </p:cNvSpPr>
          <p:nvPr>
            <p:ph type="ftr" sz="quarter" idx="11"/>
          </p:nvPr>
        </p:nvSpPr>
        <p:spPr/>
        <p:txBody>
          <a:bodyPr/>
          <a:lstStyle/>
          <a:p>
            <a:r>
              <a:rPr lang="en-US"/>
              <a:t>Advanced Microeconomic Theory</a:t>
            </a:r>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F82D9-E3B3-43A9-8BD3-DF172B4309F7}" type="datetime1">
              <a:rPr lang="en-US" smtClean="0"/>
              <a:t>5/5/2025</a:t>
            </a:fld>
            <a:endParaRPr lang="en-US"/>
          </a:p>
        </p:txBody>
      </p:sp>
      <p:sp>
        <p:nvSpPr>
          <p:cNvPr id="3" name="Footer Placeholder 2"/>
          <p:cNvSpPr>
            <a:spLocks noGrp="1"/>
          </p:cNvSpPr>
          <p:nvPr>
            <p:ph type="ftr" sz="quarter" idx="11"/>
          </p:nvPr>
        </p:nvSpPr>
        <p:spPr/>
        <p:txBody>
          <a:bodyPr/>
          <a:lstStyle/>
          <a:p>
            <a:r>
              <a:rPr lang="en-US"/>
              <a:t>Advanced Microeconomic Theory</a:t>
            </a:r>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4C94D9C-453A-46C5-9A5A-3BD32F729836}" type="datetime1">
              <a:rPr lang="en-US" smtClean="0"/>
              <a:t>5/5/2025</a:t>
            </a:fld>
            <a:endParaRPr lang="en-US"/>
          </a:p>
        </p:txBody>
      </p:sp>
      <p:sp>
        <p:nvSpPr>
          <p:cNvPr id="6" name="Footer Placeholder 5"/>
          <p:cNvSpPr>
            <a:spLocks noGrp="1"/>
          </p:cNvSpPr>
          <p:nvPr>
            <p:ph type="ftr" sz="quarter" idx="11"/>
          </p:nvPr>
        </p:nvSpPr>
        <p:spPr/>
        <p:txBody>
          <a:bodyPr/>
          <a:lstStyle/>
          <a:p>
            <a:r>
              <a:rPr lang="en-US"/>
              <a:t>Advanced Microeconomic Theory</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6594AF-C035-4BF4-B671-FE6B1220D5D8}" type="datetime1">
              <a:rPr lang="en-US" smtClean="0"/>
              <a:t>5/5/2025</a:t>
            </a:fld>
            <a:endParaRPr lang="en-US"/>
          </a:p>
        </p:txBody>
      </p:sp>
      <p:sp>
        <p:nvSpPr>
          <p:cNvPr id="6" name="Footer Placeholder 5"/>
          <p:cNvSpPr>
            <a:spLocks noGrp="1"/>
          </p:cNvSpPr>
          <p:nvPr>
            <p:ph type="ftr" sz="quarter" idx="11"/>
          </p:nvPr>
        </p:nvSpPr>
        <p:spPr/>
        <p:txBody>
          <a:bodyPr/>
          <a:lstStyle/>
          <a:p>
            <a:r>
              <a:rPr lang="en-US"/>
              <a:t>Advanced Microeconomic Theory</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8CC9A5-E7F6-45F2-A32C-537AF99B11B8}" type="datetime1">
              <a:rPr lang="en-US" smtClean="0"/>
              <a:t>5/5/2025</a:t>
            </a:fld>
            <a:endParaRPr lang="en-US"/>
          </a:p>
        </p:txBody>
      </p:sp>
      <p:sp>
        <p:nvSpPr>
          <p:cNvPr id="5" name="Footer Placeholder 4"/>
          <p:cNvSpPr>
            <a:spLocks noGrp="1"/>
          </p:cNvSpPr>
          <p:nvPr>
            <p:ph type="ftr" sz="quarter" idx="11"/>
          </p:nvPr>
        </p:nvSpPr>
        <p:spPr/>
        <p:txBody>
          <a:bodyPr/>
          <a:lstStyle/>
          <a:p>
            <a:r>
              <a:rPr lang="en-US"/>
              <a:t>Advanced Microeconomic Theory</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AE4B5E-5E96-4515-B3E5-CECA60E42D36}" type="datetime1">
              <a:rPr lang="en-US" smtClean="0"/>
              <a:t>5/5/2025</a:t>
            </a:fld>
            <a:endParaRPr lang="en-US"/>
          </a:p>
        </p:txBody>
      </p:sp>
      <p:sp>
        <p:nvSpPr>
          <p:cNvPr id="5" name="Footer Placeholder 4"/>
          <p:cNvSpPr>
            <a:spLocks noGrp="1"/>
          </p:cNvSpPr>
          <p:nvPr>
            <p:ph type="ftr" sz="quarter" idx="11"/>
          </p:nvPr>
        </p:nvSpPr>
        <p:spPr/>
        <p:txBody>
          <a:bodyPr/>
          <a:lstStyle/>
          <a:p>
            <a:r>
              <a:rPr lang="en-US"/>
              <a:t>Advanced Microeconomic Theory</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F1A26A-28F3-4244-B6D8-8A6EB1CE5888}" type="datetime1">
              <a:rPr lang="en-US" smtClean="0"/>
              <a:t>5/5/2025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Advanced Microeconomic Theory</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image" Target="../media/image2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11.png"/><Relationship Id="rId2" Type="http://schemas.openxmlformats.org/officeDocument/2006/relationships/image" Target="../media/image2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10.png"/><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153.png"/><Relationship Id="rId4" Type="http://schemas.openxmlformats.org/officeDocument/2006/relationships/image" Target="../media/image21.png"/></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wmf"/><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38.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242.png"/><Relationship Id="rId4" Type="http://schemas.openxmlformats.org/officeDocument/2006/relationships/image" Target="../media/image29.png"/></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5.png"/><Relationship Id="rId2" Type="http://schemas.openxmlformats.org/officeDocument/2006/relationships/image" Target="../media/image341.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wmf"/><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241.png"/><Relationship Id="rId5" Type="http://schemas.openxmlformats.org/officeDocument/2006/relationships/image" Target="../media/image54.png"/><Relationship Id="rId4" Type="http://schemas.openxmlformats.org/officeDocument/2006/relationships/image" Target="../media/image53.png"/></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4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7.wmf"/><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57.png"/></Relationships>
</file>

<file path=ppt/slides/_rels/slide4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8.wmf"/><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4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9.wmf"/><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39.png"/><Relationship Id="rId4" Type="http://schemas.openxmlformats.org/officeDocument/2006/relationships/image" Target="../media/image6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460.png"/><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393.png"/><Relationship Id="rId4" Type="http://schemas.openxmlformats.org/officeDocument/2006/relationships/image" Target="../media/image1612.png"/></Relationships>
</file>

<file path=ppt/slides/_rels/slide5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92.png"/><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49.png"/><Relationship Id="rId4" Type="http://schemas.openxmlformats.org/officeDocument/2006/relationships/image" Target="../media/image66.png"/></Relationships>
</file>

<file path=ppt/slides/_rels/slide5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81.png"/><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83.png"/></Relationships>
</file>

<file path=ppt/slides/_rels/slide5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611.png"/><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5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5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5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580.png"/><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61.xml.rels><?xml version="1.0" encoding="UTF-8" standalone="yes"?>
<Relationships xmlns="http://schemas.openxmlformats.org/package/2006/relationships"><Relationship Id="rId3" Type="http://schemas.openxmlformats.org/officeDocument/2006/relationships/image" Target="../media/image610.png"/><Relationship Id="rId2" Type="http://schemas.openxmlformats.org/officeDocument/2006/relationships/image" Target="../media/image40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6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630.png"/><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85.png"/><Relationship Id="rId4" Type="http://schemas.openxmlformats.org/officeDocument/2006/relationships/image" Target="../media/image770.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850.png"/><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870.png"/><Relationship Id="rId2" Type="http://schemas.openxmlformats.org/officeDocument/2006/relationships/image" Target="../media/image106.png"/><Relationship Id="rId1" Type="http://schemas.openxmlformats.org/officeDocument/2006/relationships/slideLayout" Target="../slideLayouts/slideLayout2.xml"/><Relationship Id="rId4" Type="http://schemas.openxmlformats.org/officeDocument/2006/relationships/image" Target="../media/image391.png"/></Relationships>
</file>

<file path=ppt/slides/_rels/slide6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109.png"/><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6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840.png"/><Relationship Id="rId1" Type="http://schemas.openxmlformats.org/officeDocument/2006/relationships/slideLayout" Target="../slideLayouts/slideLayout2.xml"/><Relationship Id="rId4" Type="http://schemas.openxmlformats.org/officeDocument/2006/relationships/image" Target="../media/image114.png"/></Relationships>
</file>

<file path=ppt/slides/_rels/slide6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100.png"/><Relationship Id="rId1" Type="http://schemas.openxmlformats.org/officeDocument/2006/relationships/slideLayout" Target="../slideLayouts/slideLayout2.xml"/><Relationship Id="rId6" Type="http://schemas.openxmlformats.org/officeDocument/2006/relationships/image" Target="../media/image402.png"/><Relationship Id="rId5" Type="http://schemas.openxmlformats.org/officeDocument/2006/relationships/image" Target="../media/image94.png"/><Relationship Id="rId4" Type="http://schemas.openxmlformats.org/officeDocument/2006/relationships/image" Target="../media/image102.png"/></Relationships>
</file>

<file path=ppt/slides/_rels/slide7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3.png"/><Relationship Id="rId1" Type="http://schemas.openxmlformats.org/officeDocument/2006/relationships/slideLayout" Target="../slideLayouts/slideLayout2.xml"/><Relationship Id="rId5" Type="http://schemas.openxmlformats.org/officeDocument/2006/relationships/image" Target="../media/image123.png"/><Relationship Id="rId4" Type="http://schemas.openxmlformats.org/officeDocument/2006/relationships/image" Target="../media/image122.png"/></Relationships>
</file>

<file path=ppt/slides/_rels/slide7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27.png"/><Relationship Id="rId7"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2.xml"/><Relationship Id="rId5" Type="http://schemas.openxmlformats.org/officeDocument/2006/relationships/image" Target="../media/image95.png"/><Relationship Id="rId4" Type="http://schemas.openxmlformats.org/officeDocument/2006/relationships/image" Target="../media/image128.png"/></Relationships>
</file>

<file path=ppt/slides/_rels/slide73.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13.png"/><Relationship Id="rId1" Type="http://schemas.openxmlformats.org/officeDocument/2006/relationships/slideLayout" Target="../slideLayouts/slideLayout2.xml"/><Relationship Id="rId6" Type="http://schemas.openxmlformats.org/officeDocument/2006/relationships/image" Target="../media/image138.png"/><Relationship Id="rId5" Type="http://schemas.openxmlformats.org/officeDocument/2006/relationships/image" Target="../media/image98.png"/><Relationship Id="rId4" Type="http://schemas.openxmlformats.org/officeDocument/2006/relationships/image" Target="../media/image136.png"/></Relationships>
</file>

<file path=ppt/slides/_rels/slide75.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390.png"/><Relationship Id="rId1" Type="http://schemas.openxmlformats.org/officeDocument/2006/relationships/slideLayout" Target="../slideLayouts/slideLayout2.xml"/><Relationship Id="rId4" Type="http://schemas.openxmlformats.org/officeDocument/2006/relationships/image" Target="../media/image117.png"/></Relationships>
</file>

<file path=ppt/slides/_rels/slide77.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401.png"/><Relationship Id="rId1" Type="http://schemas.openxmlformats.org/officeDocument/2006/relationships/slideLayout" Target="../slideLayouts/slideLayout2.xml"/><Relationship Id="rId6" Type="http://schemas.openxmlformats.org/officeDocument/2006/relationships/image" Target="../media/image125.png"/><Relationship Id="rId5" Type="http://schemas.openxmlformats.org/officeDocument/2006/relationships/image" Target="../media/image121.png"/><Relationship Id="rId4" Type="http://schemas.openxmlformats.org/officeDocument/2006/relationships/image" Target="../media/image145.png"/></Relationships>
</file>

<file path=ppt/slides/_rels/slide78.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26.png"/><Relationship Id="rId1" Type="http://schemas.openxmlformats.org/officeDocument/2006/relationships/slideLayout" Target="../slideLayouts/slideLayout2.xml"/><Relationship Id="rId5" Type="http://schemas.openxmlformats.org/officeDocument/2006/relationships/image" Target="../media/image139.png"/><Relationship Id="rId4" Type="http://schemas.openxmlformats.org/officeDocument/2006/relationships/image" Target="../media/image150.png"/></Relationships>
</file>

<file path=ppt/slides/_rels/slide79.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52.png"/><Relationship Id="rId1" Type="http://schemas.openxmlformats.org/officeDocument/2006/relationships/slideLayout" Target="../slideLayouts/slideLayout2.xml"/><Relationship Id="rId4" Type="http://schemas.openxmlformats.org/officeDocument/2006/relationships/image" Target="../media/image154.png"/></Relationships>
</file>

<file path=ppt/slides/_rels/slide80.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610.png"/><Relationship Id="rId2" Type="http://schemas.openxmlformats.org/officeDocument/2006/relationships/image" Target="../media/image157.png"/><Relationship Id="rId1" Type="http://schemas.openxmlformats.org/officeDocument/2006/relationships/slideLayout" Target="../slideLayouts/slideLayout2.xml"/><Relationship Id="rId5" Type="http://schemas.openxmlformats.org/officeDocument/2006/relationships/image" Target="../media/image671.png"/><Relationship Id="rId4" Type="http://schemas.openxmlformats.org/officeDocument/2006/relationships/image" Target="../media/image159.png"/></Relationships>
</file>

<file path=ppt/slides/_rels/slide82.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51.png"/><Relationship Id="rId1" Type="http://schemas.openxmlformats.org/officeDocument/2006/relationships/slideLayout" Target="../slideLayouts/slideLayout2.xml"/><Relationship Id="rId4" Type="http://schemas.openxmlformats.org/officeDocument/2006/relationships/image" Target="../media/image162.png"/></Relationships>
</file>

<file path=ppt/slides/_rels/slide83.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01.png"/><Relationship Id="rId1" Type="http://schemas.openxmlformats.org/officeDocument/2006/relationships/slideLayout" Target="../slideLayouts/slideLayout2.xml"/><Relationship Id="rId5" Type="http://schemas.openxmlformats.org/officeDocument/2006/relationships/image" Target="../media/image167.png"/><Relationship Id="rId4" Type="http://schemas.openxmlformats.org/officeDocument/2006/relationships/image" Target="../media/image166.png"/></Relationships>
</file>

<file path=ppt/slides/_rels/slide8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510.png"/><Relationship Id="rId1" Type="http://schemas.openxmlformats.org/officeDocument/2006/relationships/slideLayout" Target="../slideLayouts/slideLayout2.xml"/><Relationship Id="rId6" Type="http://schemas.openxmlformats.org/officeDocument/2006/relationships/image" Target="../media/image140.png"/><Relationship Id="rId5" Type="http://schemas.openxmlformats.org/officeDocument/2006/relationships/image" Target="../media/image132.png"/><Relationship Id="rId4" Type="http://schemas.openxmlformats.org/officeDocument/2006/relationships/image" Target="../media/image169.png"/></Relationships>
</file>

<file path=ppt/slides/_rels/slide85.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5.png"/><Relationship Id="rId1" Type="http://schemas.openxmlformats.org/officeDocument/2006/relationships/slideLayout" Target="../slideLayouts/slideLayout2.xml"/><Relationship Id="rId6" Type="http://schemas.openxmlformats.org/officeDocument/2006/relationships/image" Target="../media/image143.png"/><Relationship Id="rId4" Type="http://schemas.openxmlformats.org/officeDocument/2006/relationships/image" Target="../media/image120.png"/></Relationships>
</file>

<file path=ppt/slides/_rels/slide86.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2.png"/><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87.xml.rels><?xml version="1.0" encoding="UTF-8" standalone="yes"?>
<Relationships xmlns="http://schemas.openxmlformats.org/package/2006/relationships"><Relationship Id="rId2" Type="http://schemas.openxmlformats.org/officeDocument/2006/relationships/image" Target="../media/image1420.png"/><Relationship Id="rId1" Type="http://schemas.openxmlformats.org/officeDocument/2006/relationships/slideLayout" Target="../slideLayouts/slideLayout2.xml"/><Relationship Id="rId5" Type="http://schemas.openxmlformats.org/officeDocument/2006/relationships/image" Target="../media/image1430.png"/><Relationship Id="rId4" Type="http://schemas.openxmlformats.org/officeDocument/2006/relationships/image" Target="../media/image175.png"/></Relationships>
</file>

<file path=ppt/slides/_rels/slide8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460.png"/><Relationship Id="rId1" Type="http://schemas.openxmlformats.org/officeDocument/2006/relationships/slideLayout" Target="../slideLayouts/slideLayout2.xml"/><Relationship Id="rId4" Type="http://schemas.openxmlformats.org/officeDocument/2006/relationships/image" Target="../media/image148.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58.png"/><Relationship Id="rId1" Type="http://schemas.openxmlformats.org/officeDocument/2006/relationships/slideLayout" Target="../slideLayouts/slideLayout2.xml"/><Relationship Id="rId4" Type="http://schemas.openxmlformats.org/officeDocument/2006/relationships/image" Target="../media/image183.png"/></Relationships>
</file>

<file path=ppt/slides/_rels/slide95.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18.png"/><Relationship Id="rId1" Type="http://schemas.openxmlformats.org/officeDocument/2006/relationships/slideLayout" Target="../slideLayouts/slideLayout2.xml"/><Relationship Id="rId5" Type="http://schemas.openxmlformats.org/officeDocument/2006/relationships/image" Target="../media/image165.png"/><Relationship Id="rId4" Type="http://schemas.openxmlformats.org/officeDocument/2006/relationships/image" Target="../media/image164.png"/></Relationships>
</file>

<file path=ppt/slides/_rels/slide96.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image" Target="../media/image170.png"/><Relationship Id="rId1" Type="http://schemas.openxmlformats.org/officeDocument/2006/relationships/slideLayout" Target="../slideLayouts/slideLayout2.xml"/><Relationship Id="rId4" Type="http://schemas.openxmlformats.org/officeDocument/2006/relationships/image" Target="../media/image670.png"/></Relationships>
</file>

<file path=ppt/slides/_rels/slide97.xml.rels><?xml version="1.0" encoding="UTF-8" standalone="yes"?>
<Relationships xmlns="http://schemas.openxmlformats.org/package/2006/relationships"><Relationship Id="rId3" Type="http://schemas.openxmlformats.org/officeDocument/2006/relationships/image" Target="../media/image900.png"/><Relationship Id="rId2" Type="http://schemas.openxmlformats.org/officeDocument/2006/relationships/image" Target="../media/image340.png"/><Relationship Id="rId1" Type="http://schemas.openxmlformats.org/officeDocument/2006/relationships/slideLayout" Target="../slideLayouts/slideLayout2.xml"/><Relationship Id="rId6" Type="http://schemas.openxmlformats.org/officeDocument/2006/relationships/image" Target="../media/image186.png"/><Relationship Id="rId5" Type="http://schemas.openxmlformats.org/officeDocument/2006/relationships/image" Target="../media/image194.png"/><Relationship Id="rId4" Type="http://schemas.openxmlformats.org/officeDocument/2006/relationships/image" Target="../media/image193.png"/></Relationships>
</file>

<file path=ppt/slides/_rels/slide98.xml.rels><?xml version="1.0" encoding="UTF-8" standalone="yes"?>
<Relationships xmlns="http://schemas.openxmlformats.org/package/2006/relationships"><Relationship Id="rId3" Type="http://schemas.openxmlformats.org/officeDocument/2006/relationships/image" Target="../media/image1151.png"/><Relationship Id="rId2" Type="http://schemas.openxmlformats.org/officeDocument/2006/relationships/image" Target="../media/image130.png"/><Relationship Id="rId1" Type="http://schemas.openxmlformats.org/officeDocument/2006/relationships/slideLayout" Target="../slideLayouts/slideLayout2.xml"/><Relationship Id="rId5" Type="http://schemas.openxmlformats.org/officeDocument/2006/relationships/image" Target="../media/image1201.png"/><Relationship Id="rId4" Type="http://schemas.openxmlformats.org/officeDocument/2006/relationships/image" Target="../media/image1190.png"/></Relationships>
</file>

<file path=ppt/slides/_rels/slide99.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76.png"/><Relationship Id="rId1" Type="http://schemas.openxmlformats.org/officeDocument/2006/relationships/slideLayout" Target="../slideLayouts/slideLayout2.xml"/><Relationship Id="rId4" Type="http://schemas.openxmlformats.org/officeDocument/2006/relationships/image" Target="../media/image178.png"/></Relationships>
</file>

<file path=ppt/slides/_rels/slide101.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84.png"/><Relationship Id="rId1" Type="http://schemas.openxmlformats.org/officeDocument/2006/relationships/slideLayout" Target="../slideLayouts/slideLayout2.xml"/><Relationship Id="rId5" Type="http://schemas.openxmlformats.org/officeDocument/2006/relationships/image" Target="../media/image172.png"/><Relationship Id="rId4" Type="http://schemas.openxmlformats.org/officeDocument/2006/relationships/image" Target="../media/image168.png"/></Relationships>
</file>

<file path=ppt/slides/_rels/slide103.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image" Target="../media/image210.png"/><Relationship Id="rId1" Type="http://schemas.openxmlformats.org/officeDocument/2006/relationships/slideLayout" Target="../slideLayouts/slideLayout2.xml"/><Relationship Id="rId4" Type="http://schemas.openxmlformats.org/officeDocument/2006/relationships/image" Target="../media/image188.png"/></Relationships>
</file>

<file path=ppt/slides/_rels/slide104.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4.png"/><Relationship Id="rId1" Type="http://schemas.openxmlformats.org/officeDocument/2006/relationships/slideLayout" Target="../slideLayouts/slideLayout2.xml"/><Relationship Id="rId4" Type="http://schemas.openxmlformats.org/officeDocument/2006/relationships/image" Target="../media/image181.png"/></Relationships>
</file>

<file path=ppt/slides/_rels/slide106.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5.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0.png"/><Relationship Id="rId1" Type="http://schemas.openxmlformats.org/officeDocument/2006/relationships/slideLayout" Target="../slideLayouts/slideLayout2.xml"/><Relationship Id="rId6" Type="http://schemas.openxmlformats.org/officeDocument/2006/relationships/image" Target="../media/image1200.png"/><Relationship Id="rId5" Type="http://schemas.openxmlformats.org/officeDocument/2006/relationships/image" Target="../media/image192.png"/><Relationship Id="rId4" Type="http://schemas.openxmlformats.org/officeDocument/2006/relationships/image" Target="../media/image220.png"/></Relationships>
</file>

<file path=ppt/slides/_rels/slide115.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23.png"/><Relationship Id="rId1" Type="http://schemas.openxmlformats.org/officeDocument/2006/relationships/slideLayout" Target="../slideLayouts/slideLayout2.xml"/><Relationship Id="rId6" Type="http://schemas.openxmlformats.org/officeDocument/2006/relationships/image" Target="../media/image227.png"/><Relationship Id="rId5" Type="http://schemas.openxmlformats.org/officeDocument/2006/relationships/image" Target="../media/image1720.png"/><Relationship Id="rId4" Type="http://schemas.openxmlformats.org/officeDocument/2006/relationships/image" Target="../media/image225.png"/></Relationships>
</file>

<file path=ppt/slides/_rels/slide116.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206.png"/><Relationship Id="rId1" Type="http://schemas.openxmlformats.org/officeDocument/2006/relationships/slideLayout" Target="../slideLayouts/slideLayout2.xml"/><Relationship Id="rId4" Type="http://schemas.openxmlformats.org/officeDocument/2006/relationships/image" Target="../media/image195.png"/></Relationships>
</file>

<file path=ppt/slides/_rels/slide118.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233.png"/><Relationship Id="rId1" Type="http://schemas.openxmlformats.org/officeDocument/2006/relationships/slideLayout" Target="../slideLayouts/slideLayout2.xml"/><Relationship Id="rId6" Type="http://schemas.openxmlformats.org/officeDocument/2006/relationships/image" Target="../media/image216.png"/><Relationship Id="rId5" Type="http://schemas.openxmlformats.org/officeDocument/2006/relationships/image" Target="../media/image196.png"/><Relationship Id="rId4" Type="http://schemas.openxmlformats.org/officeDocument/2006/relationships/image" Target="../media/image213.png"/></Relationships>
</file>

<file path=ppt/slides/_rels/slide119.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image" Target="../media/image1920.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8" Type="http://schemas.openxmlformats.org/officeDocument/2006/relationships/image" Target="../media/image228.png"/><Relationship Id="rId3" Type="http://schemas.openxmlformats.org/officeDocument/2006/relationships/image" Target="../media/image219.png"/><Relationship Id="rId7" Type="http://schemas.openxmlformats.org/officeDocument/2006/relationships/image" Target="../media/image226.png"/><Relationship Id="rId2" Type="http://schemas.openxmlformats.org/officeDocument/2006/relationships/image" Target="../media/image240.png"/><Relationship Id="rId1" Type="http://schemas.openxmlformats.org/officeDocument/2006/relationships/slideLayout" Target="../slideLayouts/slideLayout2.xml"/><Relationship Id="rId6" Type="http://schemas.openxmlformats.org/officeDocument/2006/relationships/image" Target="../media/image224.png"/><Relationship Id="rId5" Type="http://schemas.openxmlformats.org/officeDocument/2006/relationships/image" Target="../media/image222.png"/><Relationship Id="rId4" Type="http://schemas.openxmlformats.org/officeDocument/2006/relationships/image" Target="../media/image221.png"/></Relationships>
</file>

<file path=ppt/slides/_rels/slide121.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1740.png"/><Relationship Id="rId1" Type="http://schemas.openxmlformats.org/officeDocument/2006/relationships/slideLayout" Target="../slideLayouts/slideLayout2.xml"/><Relationship Id="rId4" Type="http://schemas.openxmlformats.org/officeDocument/2006/relationships/image" Target="../media/image231.png"/></Relationships>
</file>

<file path=ppt/slides/_rels/slide12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730.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232.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6.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130.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6.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13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6.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13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6.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13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6.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13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6.xml"/><Relationship Id="rId5" Type="http://schemas.openxmlformats.org/officeDocument/2006/relationships/image" Target="NULL"/><Relationship Id="rId4" Type="http://schemas.openxmlformats.org/officeDocument/2006/relationships/image" Target="NULL"/></Relationships>
</file>

<file path=ppt/slides/_rels/slide13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6.xml"/><Relationship Id="rId5" Type="http://schemas.openxmlformats.org/officeDocument/2006/relationships/image" Target="NULL"/><Relationship Id="rId4" Type="http://schemas.openxmlformats.org/officeDocument/2006/relationships/image" Target="NULL"/></Relationships>
</file>

<file path=ppt/slides/_rels/slide136.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image" Target="NULL"/><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6.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822B619-4C62-4529-80CC-D830DD9DDD94}"/>
              </a:ext>
            </a:extLst>
          </p:cNvPr>
          <p:cNvPicPr>
            <a:picLocks noChangeAspect="1"/>
          </p:cNvPicPr>
          <p:nvPr/>
        </p:nvPicPr>
        <p:blipFill rotWithShape="1">
          <a:blip r:embed="rId3"/>
          <a:srcRect l="25910" r="13418"/>
          <a:stretch/>
        </p:blipFill>
        <p:spPr>
          <a:xfrm>
            <a:off x="2642616" y="10"/>
            <a:ext cx="6501384" cy="6857990"/>
          </a:xfrm>
          <a:prstGeom prst="rect">
            <a:avLst/>
          </a:prstGeom>
        </p:spPr>
      </p:pic>
      <p:sp>
        <p:nvSpPr>
          <p:cNvPr id="36" name="Rectangle 35">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358485" y="771987"/>
            <a:ext cx="3017520" cy="3554509"/>
          </a:xfrm>
        </p:spPr>
        <p:txBody>
          <a:bodyPr anchor="b">
            <a:normAutofit fontScale="90000"/>
          </a:bodyPr>
          <a:lstStyle/>
          <a:p>
            <a:pPr algn="l">
              <a:lnSpc>
                <a:spcPct val="90000"/>
              </a:lnSpc>
            </a:pPr>
            <a:r>
              <a:rPr lang="en-US" sz="3200" b="1" i="1" dirty="0">
                <a:latin typeface="Times New Roman" panose="02020603050405020304" pitchFamily="18" charset="0"/>
                <a:cs typeface="Times New Roman" panose="02020603050405020304" pitchFamily="18" charset="0"/>
              </a:rPr>
              <a:t>Common Pool Resources:</a:t>
            </a:r>
            <a:br>
              <a:rPr lang="en-US" sz="3200" i="1" dirty="0">
                <a:latin typeface="Times New Roman" panose="02020603050405020304" pitchFamily="18" charset="0"/>
                <a:cs typeface="Times New Roman" panose="02020603050405020304" pitchFamily="18" charset="0"/>
              </a:rPr>
            </a:br>
            <a:br>
              <a:rPr lang="en-US" sz="3200" i="1" dirty="0">
                <a:latin typeface="Times New Roman" panose="02020603050405020304" pitchFamily="18" charset="0"/>
                <a:cs typeface="Times New Roman" panose="02020603050405020304" pitchFamily="18" charset="0"/>
              </a:rPr>
            </a:br>
            <a:r>
              <a:rPr lang="en-US" sz="3200" i="1" dirty="0">
                <a:latin typeface="Times New Roman" panose="02020603050405020304" pitchFamily="18" charset="0"/>
                <a:cs typeface="Times New Roman" panose="02020603050405020304" pitchFamily="18" charset="0"/>
              </a:rPr>
              <a:t>Strategic Behavior, Inefficiencies, and Incomplete Information</a:t>
            </a:r>
          </a:p>
        </p:txBody>
      </p:sp>
      <p:sp>
        <p:nvSpPr>
          <p:cNvPr id="3" name="Subtitle 2"/>
          <p:cNvSpPr>
            <a:spLocks noGrp="1"/>
          </p:cNvSpPr>
          <p:nvPr>
            <p:ph type="subTitle" idx="1"/>
          </p:nvPr>
        </p:nvSpPr>
        <p:spPr>
          <a:xfrm>
            <a:off x="141487" y="4755152"/>
            <a:ext cx="3451515" cy="1208141"/>
          </a:xfrm>
        </p:spPr>
        <p:txBody>
          <a:bodyPr>
            <a:normAutofit/>
          </a:bodyPr>
          <a:lstStyle/>
          <a:p>
            <a:pPr algn="l"/>
            <a:r>
              <a:rPr lang="en-US" sz="2000" b="1" dirty="0">
                <a:latin typeface="Times New Roman" panose="02020603050405020304" pitchFamily="18" charset="0"/>
                <a:cs typeface="Times New Roman" panose="02020603050405020304" pitchFamily="18" charset="0"/>
              </a:rPr>
              <a:t>Introduction</a:t>
            </a:r>
          </a:p>
        </p:txBody>
      </p:sp>
      <p:sp>
        <p:nvSpPr>
          <p:cNvPr id="38" name="Rectangle 37">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0" name="Rectangle 39">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8042711"/>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0" name="Rectangle 5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62" name="Rectangle 6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6676" y="548640"/>
            <a:ext cx="7626096" cy="1179576"/>
          </a:xfrm>
        </p:spPr>
        <p:txBody>
          <a:bodyPr>
            <a:normAutofit/>
          </a:bodyPr>
          <a:lstStyle/>
          <a:p>
            <a:r>
              <a:rPr lang="en-US" sz="3600" b="1" dirty="0">
                <a:latin typeface="Times New Roman" panose="02020603050405020304" pitchFamily="18" charset="0"/>
                <a:cs typeface="Times New Roman" panose="02020603050405020304" pitchFamily="18" charset="0"/>
              </a:rPr>
              <a:t>Outline</a:t>
            </a:r>
          </a:p>
        </p:txBody>
      </p:sp>
      <p:sp>
        <p:nvSpPr>
          <p:cNvPr id="80" name="Rectangle 6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758952"/>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p:cNvSpPr>
            <a:spLocks noGrp="1"/>
          </p:cNvSpPr>
          <p:nvPr>
            <p:ph idx="1"/>
          </p:nvPr>
        </p:nvSpPr>
        <p:spPr>
          <a:xfrm>
            <a:off x="470137" y="2362200"/>
            <a:ext cx="8521463" cy="4191000"/>
          </a:xfrm>
        </p:spPr>
        <p:txBody>
          <a:bodyPr>
            <a:noAutofit/>
          </a:bodyPr>
          <a:lstStyle/>
          <a:p>
            <a:r>
              <a:rPr lang="en-US" sz="2400" dirty="0">
                <a:latin typeface="Times New Roman" panose="02020603050405020304" pitchFamily="18" charset="0"/>
                <a:cs typeface="Times New Roman" panose="02020603050405020304" pitchFamily="18" charset="0"/>
              </a:rPr>
              <a:t>What are Common Pool Resources (CPRs)?</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Differences between CPRs and other goods</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Overexploiting the commons</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The tragedy of the commons- Static and dynamic components</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The tragedy of the commons under incomplete information</a:t>
            </a:r>
          </a:p>
        </p:txBody>
      </p:sp>
      <p:sp>
        <p:nvSpPr>
          <p:cNvPr id="6" name="Slide Number Placeholder 5"/>
          <p:cNvSpPr>
            <a:spLocks noGrp="1"/>
          </p:cNvSpPr>
          <p:nvPr>
            <p:ph type="sldNum" sz="quarter" idx="12"/>
          </p:nvPr>
        </p:nvSpPr>
        <p:spPr>
          <a:xfrm>
            <a:off x="6405372" y="6356350"/>
            <a:ext cx="2057400" cy="365125"/>
          </a:xfrm>
        </p:spPr>
        <p:txBody>
          <a:bodyPr>
            <a:normAutofit/>
          </a:bodyPr>
          <a:lstStyle/>
          <a:p>
            <a:pPr>
              <a:spcAft>
                <a:spcPts val="600"/>
              </a:spcAft>
            </a:pPr>
            <a:fld id="{B6F15528-21DE-4FAA-801E-634DDDAF4B2B}" type="slidenum">
              <a:rPr lang="en-US">
                <a:solidFill>
                  <a:schemeClr val="tx1">
                    <a:lumMod val="50000"/>
                    <a:lumOff val="50000"/>
                  </a:schemeClr>
                </a:solidFill>
              </a:rPr>
              <a:pPr>
                <a:spcAft>
                  <a:spcPts val="600"/>
                </a:spcAft>
              </a:pPr>
              <a:t>2</a:t>
            </a:fld>
            <a:endParaRPr lang="en-US">
              <a:solidFill>
                <a:schemeClr val="tx1">
                  <a:lumMod val="50000"/>
                  <a:lumOff val="50000"/>
                </a:schemeClr>
              </a:solidFill>
            </a:endParaRPr>
          </a:p>
        </p:txBody>
      </p:sp>
    </p:spTree>
    <p:extLst>
      <p:ext uri="{BB962C8B-B14F-4D97-AF65-F5344CB8AC3E}">
        <p14:creationId xmlns:p14="http://schemas.microsoft.com/office/powerpoint/2010/main" val="2644761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Freeform: Shape 12">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5818" y="0"/>
            <a:ext cx="7472363"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Freeform: Shape 14">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0"/>
            <a:ext cx="7461504"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5"/>
          <p:cNvSpPr>
            <a:spLocks noGrp="1"/>
          </p:cNvSpPr>
          <p:nvPr>
            <p:ph type="ctrTitle"/>
          </p:nvPr>
        </p:nvSpPr>
        <p:spPr>
          <a:xfrm>
            <a:off x="381001" y="1326143"/>
            <a:ext cx="8437376" cy="2764028"/>
          </a:xfrm>
        </p:spPr>
        <p:txBody>
          <a:bodyPr anchor="ctr">
            <a:normAutofit/>
          </a:bodyPr>
          <a:lstStyle/>
          <a:p>
            <a:pPr>
              <a:lnSpc>
                <a:spcPct val="90000"/>
              </a:lnSpc>
            </a:pPr>
            <a:r>
              <a:rPr lang="en-US" sz="5400">
                <a:solidFill>
                  <a:srgbClr val="7030A0"/>
                </a:solidFill>
                <a:latin typeface="Times New Roman" panose="02020603050405020304" pitchFamily="18" charset="0"/>
                <a:cs typeface="Times New Roman" panose="02020603050405020304" pitchFamily="18" charset="0"/>
              </a:rPr>
              <a:t>What are </a:t>
            </a:r>
            <a:br>
              <a:rPr lang="en-US" sz="5400">
                <a:solidFill>
                  <a:srgbClr val="7030A0"/>
                </a:solidFill>
                <a:latin typeface="Times New Roman" panose="02020603050405020304" pitchFamily="18" charset="0"/>
                <a:cs typeface="Times New Roman" panose="02020603050405020304" pitchFamily="18" charset="0"/>
              </a:rPr>
            </a:br>
            <a:r>
              <a:rPr lang="en-US" sz="5400">
                <a:solidFill>
                  <a:srgbClr val="7030A0"/>
                </a:solidFill>
                <a:latin typeface="Times New Roman" panose="02020603050405020304" pitchFamily="18" charset="0"/>
                <a:cs typeface="Times New Roman" panose="02020603050405020304" pitchFamily="18" charset="0"/>
              </a:rPr>
              <a:t>Common Pool Resources?</a:t>
            </a:r>
            <a:endParaRPr lang="en-US" sz="5400" dirty="0">
              <a:solidFill>
                <a:srgbClr val="7030A0"/>
              </a:solidFill>
              <a:latin typeface="Times New Roman" panose="02020603050405020304" pitchFamily="18" charset="0"/>
              <a:cs typeface="Times New Roman" panose="02020603050405020304" pitchFamily="18" charset="0"/>
            </a:endParaRPr>
          </a:p>
        </p:txBody>
      </p:sp>
      <p:sp>
        <p:nvSpPr>
          <p:cNvPr id="17" name="Rectangle 16">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88920" y="5524786"/>
            <a:ext cx="356616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a:xfrm>
            <a:off x="7866764" y="6356350"/>
            <a:ext cx="951613" cy="365125"/>
          </a:xfrm>
        </p:spPr>
        <p:txBody>
          <a:bodyPr>
            <a:normAutofit/>
          </a:bodyPr>
          <a:lstStyle/>
          <a:p>
            <a:pPr>
              <a:spcAft>
                <a:spcPts val="600"/>
              </a:spcAft>
            </a:pPr>
            <a:fld id="{B6F15528-21DE-4FAA-801E-634DDDAF4B2B}" type="slidenum">
              <a:rPr lang="en-US">
                <a:solidFill>
                  <a:schemeClr val="tx1">
                    <a:lumMod val="50000"/>
                    <a:lumOff val="50000"/>
                  </a:schemeClr>
                </a:solidFill>
              </a:rPr>
              <a:pPr>
                <a:spcAft>
                  <a:spcPts val="600"/>
                </a:spcAft>
              </a:pPr>
              <a:t>3</a:t>
            </a:fld>
            <a:endParaRPr lang="en-US">
              <a:solidFill>
                <a:schemeClr val="tx1">
                  <a:lumMod val="50000"/>
                  <a:lumOff val="50000"/>
                </a:schemeClr>
              </a:solidFill>
            </a:endParaRPr>
          </a:p>
        </p:txBody>
      </p:sp>
    </p:spTree>
    <p:extLst>
      <p:ext uri="{BB962C8B-B14F-4D97-AF65-F5344CB8AC3E}">
        <p14:creationId xmlns:p14="http://schemas.microsoft.com/office/powerpoint/2010/main" val="2328854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5">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27">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216597"/>
            <a:ext cx="548639" cy="673460"/>
            <a:chOff x="3940602" y="308034"/>
            <a:chExt cx="2116791" cy="3428999"/>
          </a:xfrm>
          <a:solidFill>
            <a:schemeClr val="accent4"/>
          </a:solidFill>
        </p:grpSpPr>
        <p:sp>
          <p:nvSpPr>
            <p:cNvPr id="29" name="Rectangle 28">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ectangle 32">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59" y="613954"/>
            <a:ext cx="8180615"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28F125C-D3D3-754D-A626-21835B897C6D}"/>
              </a:ext>
            </a:extLst>
          </p:cNvPr>
          <p:cNvSpPr txBox="1"/>
          <p:nvPr/>
        </p:nvSpPr>
        <p:spPr>
          <a:xfrm>
            <a:off x="640447" y="923109"/>
            <a:ext cx="7877951" cy="1554480"/>
          </a:xfrm>
          <a:prstGeom prst="rect">
            <a:avLst/>
          </a:prstGeom>
        </p:spPr>
        <p:txBody>
          <a:bodyPr vert="horz" lIns="91440" tIns="45720" rIns="91440" bIns="45720" rtlCol="0" anchor="ctr">
            <a:normAutofit/>
          </a:bodyPr>
          <a:lstStyle/>
          <a:p>
            <a:pPr marL="457200" indent="-457200">
              <a:lnSpc>
                <a:spcPct val="90000"/>
              </a:lnSpc>
              <a:spcBef>
                <a:spcPct val="0"/>
              </a:spcBef>
              <a:spcAft>
                <a:spcPts val="600"/>
              </a:spcAft>
            </a:pPr>
            <a:r>
              <a:rPr lang="en-US" sz="3300" kern="1200" dirty="0">
                <a:solidFill>
                  <a:schemeClr val="tx1"/>
                </a:solidFill>
                <a:latin typeface="Times New Roman" panose="02020603050405020304" pitchFamily="18" charset="0"/>
                <a:ea typeface="+mj-ea"/>
                <a:cs typeface="Times New Roman" panose="02020603050405020304" pitchFamily="18" charset="0"/>
              </a:rPr>
              <a:t>If we ask you to find examples of Common pool resources (CPRs), you may think in:</a:t>
            </a:r>
          </a:p>
          <a:p>
            <a:pPr>
              <a:lnSpc>
                <a:spcPct val="90000"/>
              </a:lnSpc>
              <a:spcBef>
                <a:spcPct val="0"/>
              </a:spcBef>
              <a:spcAft>
                <a:spcPts val="600"/>
              </a:spcAft>
            </a:pPr>
            <a:endParaRPr lang="en-US" sz="3300" kern="1200" dirty="0">
              <a:solidFill>
                <a:schemeClr val="tx1"/>
              </a:solidFill>
              <a:latin typeface="+mj-lt"/>
              <a:ea typeface="+mj-ea"/>
              <a:cs typeface="+mj-cs"/>
            </a:endParaRPr>
          </a:p>
        </p:txBody>
      </p:sp>
      <p:sp>
        <p:nvSpPr>
          <p:cNvPr id="7" name="Rectangle 6">
            <a:extLst>
              <a:ext uri="{FF2B5EF4-FFF2-40B4-BE49-F238E27FC236}">
                <a16:creationId xmlns:a16="http://schemas.microsoft.com/office/drawing/2014/main" id="{0D39634E-FE53-E949-8037-DC997AB52E90}"/>
              </a:ext>
            </a:extLst>
          </p:cNvPr>
          <p:cNvSpPr/>
          <p:nvPr/>
        </p:nvSpPr>
        <p:spPr>
          <a:xfrm>
            <a:off x="0" y="2817225"/>
            <a:ext cx="9090458" cy="3438166"/>
          </a:xfrm>
          <a:prstGeom prst="rect">
            <a:avLst/>
          </a:prstGeom>
        </p:spPr>
        <p:txBody>
          <a:bodyPr vert="horz" lIns="91440" tIns="45720" rIns="91440" bIns="45720" rtlCol="0" anchor="ctr">
            <a:normAutofit fontScale="92500" lnSpcReduction="20000"/>
          </a:bodyPr>
          <a:lstStyle/>
          <a:p>
            <a:pPr marL="342900" indent="-228600">
              <a:lnSpc>
                <a:spcPct val="90000"/>
              </a:lnSpc>
              <a:spcAft>
                <a:spcPts val="600"/>
              </a:spcAf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Fishing grounds</a:t>
            </a:r>
          </a:p>
          <a:p>
            <a:pPr marL="342900" indent="-228600">
              <a:lnSpc>
                <a:spcPct val="90000"/>
              </a:lnSpc>
              <a:spcAft>
                <a:spcPts val="600"/>
              </a:spcAf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hunting grounds</a:t>
            </a:r>
          </a:p>
          <a:p>
            <a:pPr marL="342900" indent="-228600">
              <a:lnSpc>
                <a:spcPct val="90000"/>
              </a:lnSpc>
              <a:spcAft>
                <a:spcPts val="600"/>
              </a:spcAf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Forests, along with oil fields, pastures, irrigation systems, and aquifers</a:t>
            </a:r>
          </a:p>
          <a:p>
            <a:pPr marL="342900" indent="-228600">
              <a:lnSpc>
                <a:spcPct val="90000"/>
              </a:lnSpc>
              <a:spcAft>
                <a:spcPts val="600"/>
              </a:spcAf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457200" indent="-342900">
              <a:lnSpc>
                <a:spcPct val="90000"/>
              </a:lnSpc>
              <a:spcAft>
                <a:spcPts val="600"/>
              </a:spcAft>
              <a:buFont typeface="Wingdings" pitchFamily="2" charset="2"/>
              <a:buChar char="Ø"/>
            </a:pPr>
            <a:r>
              <a:rPr lang="en-US" sz="2800" dirty="0">
                <a:latin typeface="Times New Roman" panose="02020603050405020304" pitchFamily="18" charset="0"/>
                <a:cs typeface="Times New Roman" panose="02020603050405020304" pitchFamily="18" charset="0"/>
              </a:rPr>
              <a:t>More examples:</a:t>
            </a:r>
          </a:p>
          <a:p>
            <a:pPr marL="457200" indent="-342900">
              <a:lnSpc>
                <a:spcPct val="90000"/>
              </a:lnSpc>
              <a:spcAft>
                <a:spcPts val="600"/>
              </a:spcAft>
              <a:buFont typeface="Wingdings" pitchFamily="2" charset="2"/>
              <a:buChar char="Ø"/>
            </a:pPr>
            <a:endParaRPr lang="en-US" sz="2800" dirty="0">
              <a:latin typeface="Times New Roman" panose="02020603050405020304" pitchFamily="18" charset="0"/>
              <a:cs typeface="Times New Roman" panose="02020603050405020304" pitchFamily="18" charset="0"/>
            </a:endParaRPr>
          </a:p>
          <a:p>
            <a:pPr marL="342900" indent="-228600">
              <a:lnSpc>
                <a:spcPct val="9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use of a computer facility </a:t>
            </a:r>
          </a:p>
          <a:p>
            <a:pPr marL="342900" indent="-228600">
              <a:lnSpc>
                <a:spcPct val="90000"/>
              </a:lnSpc>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pPr marL="342900" indent="-228600">
              <a:lnSpc>
                <a:spcPct val="9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Wi-Fi internet connections that require no password</a:t>
            </a:r>
          </a:p>
          <a:p>
            <a:pPr marL="342900" indent="-228600">
              <a:lnSpc>
                <a:spcPct val="90000"/>
              </a:lnSpc>
              <a:spcAft>
                <a:spcPts val="600"/>
              </a:spcAft>
              <a:buFont typeface="Arial" panose="020B0604020202020204" pitchFamily="34" charset="0"/>
              <a:buChar char="•"/>
            </a:pPr>
            <a:endParaRPr lang="en-US" sz="2100" dirty="0"/>
          </a:p>
        </p:txBody>
      </p:sp>
      <p:cxnSp>
        <p:nvCxnSpPr>
          <p:cNvPr id="35" name="Straight Connector 34">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6485313"/>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FDDDCE93-1E97-CE4A-8011-F39279D7CF2A}"/>
              </a:ext>
            </a:extLst>
          </p:cNvPr>
          <p:cNvSpPr>
            <a:spLocks noGrp="1"/>
          </p:cNvSpPr>
          <p:nvPr>
            <p:ph type="sldNum" sz="quarter" idx="12"/>
          </p:nvPr>
        </p:nvSpPr>
        <p:spPr>
          <a:xfrm>
            <a:off x="6457950" y="6492240"/>
            <a:ext cx="2057400" cy="365125"/>
          </a:xfrm>
        </p:spPr>
        <p:txBody>
          <a:bodyPr vert="horz" lIns="91440" tIns="45720" rIns="91440" bIns="45720" rtlCol="0" anchor="ctr">
            <a:normAutofit/>
          </a:bodyPr>
          <a:lstStyle/>
          <a:p>
            <a:pPr>
              <a:spcAft>
                <a:spcPts val="600"/>
              </a:spcAft>
            </a:pPr>
            <a:fld id="{B6F15528-21DE-4FAA-801E-634DDDAF4B2B}" type="slidenum">
              <a:rPr lang="en-US" smtClean="0"/>
              <a:pPr>
                <a:spcAft>
                  <a:spcPts val="600"/>
                </a:spcAft>
              </a:pPr>
              <a:t>4</a:t>
            </a:fld>
            <a:endParaRPr lang="en-US"/>
          </a:p>
        </p:txBody>
      </p:sp>
      <p:sp>
        <p:nvSpPr>
          <p:cNvPr id="14" name="Rectangle 13">
            <a:extLst>
              <a:ext uri="{FF2B5EF4-FFF2-40B4-BE49-F238E27FC236}">
                <a16:creationId xmlns:a16="http://schemas.microsoft.com/office/drawing/2014/main" id="{D8821734-9588-4F1B-BC6C-C72A0DA403AD}"/>
              </a:ext>
            </a:extLst>
          </p:cNvPr>
          <p:cNvSpPr/>
          <p:nvPr/>
        </p:nvSpPr>
        <p:spPr>
          <a:xfrm>
            <a:off x="0" y="128187"/>
            <a:ext cx="413405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1.1 What are Common-Pool Resources?</a:t>
            </a: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1586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A917B-646B-0135-9A22-92D218A51ACE}"/>
              </a:ext>
            </a:extLst>
          </p:cNvPr>
          <p:cNvSpPr>
            <a:spLocks noGrp="1"/>
          </p:cNvSpPr>
          <p:nvPr>
            <p:ph type="title"/>
          </p:nvPr>
        </p:nvSpPr>
        <p:spPr/>
        <p:txBody>
          <a:bodyPr>
            <a:normAutofit fontScale="90000"/>
          </a:bodyPr>
          <a:lstStyle/>
          <a:p>
            <a:r>
              <a:rPr lang="en-US" dirty="0"/>
              <a:t>Bluefin tuna in the eastern Atlantic and the Mediterranean</a:t>
            </a:r>
          </a:p>
        </p:txBody>
      </p:sp>
      <p:pic>
        <p:nvPicPr>
          <p:cNvPr id="7" name="Content Placeholder 6">
            <a:extLst>
              <a:ext uri="{FF2B5EF4-FFF2-40B4-BE49-F238E27FC236}">
                <a16:creationId xmlns:a16="http://schemas.microsoft.com/office/drawing/2014/main" id="{8D3057A6-44CF-574E-FBCC-0FD3131326A8}"/>
              </a:ext>
            </a:extLst>
          </p:cNvPr>
          <p:cNvPicPr>
            <a:picLocks noGrp="1" noChangeAspect="1"/>
          </p:cNvPicPr>
          <p:nvPr>
            <p:ph idx="1"/>
          </p:nvPr>
        </p:nvPicPr>
        <p:blipFill>
          <a:blip r:embed="rId2"/>
          <a:stretch>
            <a:fillRect/>
          </a:stretch>
        </p:blipFill>
        <p:spPr>
          <a:xfrm>
            <a:off x="2574131" y="1905000"/>
            <a:ext cx="3995737" cy="4184950"/>
          </a:xfrm>
        </p:spPr>
      </p:pic>
      <p:sp>
        <p:nvSpPr>
          <p:cNvPr id="5" name="Slide Number Placeholder 4">
            <a:extLst>
              <a:ext uri="{FF2B5EF4-FFF2-40B4-BE49-F238E27FC236}">
                <a16:creationId xmlns:a16="http://schemas.microsoft.com/office/drawing/2014/main" id="{21229100-B544-5BEA-19D2-AC58C91BC5D6}"/>
              </a:ext>
            </a:extLst>
          </p:cNvPr>
          <p:cNvSpPr>
            <a:spLocks noGrp="1"/>
          </p:cNvSpPr>
          <p:nvPr>
            <p:ph type="sldNum" sz="quarter" idx="12"/>
          </p:nvPr>
        </p:nvSpPr>
        <p:spPr/>
        <p:txBody>
          <a:bodyPr/>
          <a:lstStyle/>
          <a:p>
            <a:fld id="{B6F15528-21DE-4FAA-801E-634DDDAF4B2B}" type="slidenum">
              <a:rPr lang="en-US" smtClean="0"/>
              <a:pPr/>
              <a:t>5</a:t>
            </a:fld>
            <a:endParaRPr lang="en-US"/>
          </a:p>
        </p:txBody>
      </p:sp>
    </p:spTree>
    <p:extLst>
      <p:ext uri="{BB962C8B-B14F-4D97-AF65-F5344CB8AC3E}">
        <p14:creationId xmlns:p14="http://schemas.microsoft.com/office/powerpoint/2010/main" val="13281020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A917B-646B-0135-9A22-92D218A51ACE}"/>
              </a:ext>
            </a:extLst>
          </p:cNvPr>
          <p:cNvSpPr>
            <a:spLocks noGrp="1"/>
          </p:cNvSpPr>
          <p:nvPr>
            <p:ph type="title"/>
          </p:nvPr>
        </p:nvSpPr>
        <p:spPr/>
        <p:txBody>
          <a:bodyPr>
            <a:normAutofit fontScale="90000"/>
          </a:bodyPr>
          <a:lstStyle/>
          <a:p>
            <a:r>
              <a:rPr lang="en-US" dirty="0"/>
              <a:t>Bluefin tuna in the eastern Atlantic and the Mediterranean</a:t>
            </a:r>
          </a:p>
        </p:txBody>
      </p:sp>
      <p:sp>
        <p:nvSpPr>
          <p:cNvPr id="5" name="Slide Number Placeholder 4">
            <a:extLst>
              <a:ext uri="{FF2B5EF4-FFF2-40B4-BE49-F238E27FC236}">
                <a16:creationId xmlns:a16="http://schemas.microsoft.com/office/drawing/2014/main" id="{21229100-B544-5BEA-19D2-AC58C91BC5D6}"/>
              </a:ext>
            </a:extLst>
          </p:cNvPr>
          <p:cNvSpPr>
            <a:spLocks noGrp="1"/>
          </p:cNvSpPr>
          <p:nvPr>
            <p:ph type="sldNum" sz="quarter" idx="12"/>
          </p:nvPr>
        </p:nvSpPr>
        <p:spPr/>
        <p:txBody>
          <a:bodyPr/>
          <a:lstStyle/>
          <a:p>
            <a:fld id="{B6F15528-21DE-4FAA-801E-634DDDAF4B2B}" type="slidenum">
              <a:rPr lang="en-US" smtClean="0"/>
              <a:pPr/>
              <a:t>6</a:t>
            </a:fld>
            <a:endParaRPr lang="en-US"/>
          </a:p>
        </p:txBody>
      </p:sp>
      <p:pic>
        <p:nvPicPr>
          <p:cNvPr id="8" name="Picture 7">
            <a:extLst>
              <a:ext uri="{FF2B5EF4-FFF2-40B4-BE49-F238E27FC236}">
                <a16:creationId xmlns:a16="http://schemas.microsoft.com/office/drawing/2014/main" id="{9ECD4706-743F-70EC-A97F-980B266DBBDB}"/>
              </a:ext>
            </a:extLst>
          </p:cNvPr>
          <p:cNvPicPr>
            <a:picLocks noChangeAspect="1"/>
          </p:cNvPicPr>
          <p:nvPr/>
        </p:nvPicPr>
        <p:blipFill>
          <a:blip r:embed="rId2"/>
          <a:stretch>
            <a:fillRect/>
          </a:stretch>
        </p:blipFill>
        <p:spPr>
          <a:xfrm>
            <a:off x="914401" y="1828800"/>
            <a:ext cx="7696200" cy="4191000"/>
          </a:xfrm>
          <a:prstGeom prst="rect">
            <a:avLst/>
          </a:prstGeom>
        </p:spPr>
      </p:pic>
    </p:spTree>
    <p:extLst>
      <p:ext uri="{BB962C8B-B14F-4D97-AF65-F5344CB8AC3E}">
        <p14:creationId xmlns:p14="http://schemas.microsoft.com/office/powerpoint/2010/main" val="1115404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A917B-646B-0135-9A22-92D218A51ACE}"/>
              </a:ext>
            </a:extLst>
          </p:cNvPr>
          <p:cNvSpPr>
            <a:spLocks noGrp="1"/>
          </p:cNvSpPr>
          <p:nvPr>
            <p:ph type="title"/>
          </p:nvPr>
        </p:nvSpPr>
        <p:spPr>
          <a:xfrm>
            <a:off x="609600" y="11546"/>
            <a:ext cx="8229600" cy="1143000"/>
          </a:xfrm>
        </p:spPr>
        <p:txBody>
          <a:bodyPr>
            <a:normAutofit fontScale="90000"/>
          </a:bodyPr>
          <a:lstStyle/>
          <a:p>
            <a:r>
              <a:rPr lang="en-US" b="1" i="0" dirty="0">
                <a:solidFill>
                  <a:srgbClr val="00478A"/>
                </a:solidFill>
                <a:effectLst/>
                <a:latin typeface="transat"/>
              </a:rPr>
              <a:t>The State of North Atlantic Salmon</a:t>
            </a:r>
            <a:br>
              <a:rPr lang="en-US" b="1" i="0" dirty="0">
                <a:solidFill>
                  <a:srgbClr val="00478A"/>
                </a:solidFill>
                <a:effectLst/>
                <a:latin typeface="transat"/>
              </a:rPr>
            </a:br>
            <a:r>
              <a:rPr lang="en-US" b="1" i="0" dirty="0">
                <a:solidFill>
                  <a:srgbClr val="00478A"/>
                </a:solidFill>
                <a:effectLst/>
                <a:latin typeface="transat"/>
              </a:rPr>
              <a:t>NASCO</a:t>
            </a:r>
            <a:endParaRPr lang="en-US" dirty="0"/>
          </a:p>
        </p:txBody>
      </p:sp>
      <p:sp>
        <p:nvSpPr>
          <p:cNvPr id="5" name="Slide Number Placeholder 4">
            <a:extLst>
              <a:ext uri="{FF2B5EF4-FFF2-40B4-BE49-F238E27FC236}">
                <a16:creationId xmlns:a16="http://schemas.microsoft.com/office/drawing/2014/main" id="{21229100-B544-5BEA-19D2-AC58C91BC5D6}"/>
              </a:ext>
            </a:extLst>
          </p:cNvPr>
          <p:cNvSpPr>
            <a:spLocks noGrp="1"/>
          </p:cNvSpPr>
          <p:nvPr>
            <p:ph type="sldNum" sz="quarter" idx="12"/>
          </p:nvPr>
        </p:nvSpPr>
        <p:spPr/>
        <p:txBody>
          <a:bodyPr/>
          <a:lstStyle/>
          <a:p>
            <a:fld id="{B6F15528-21DE-4FAA-801E-634DDDAF4B2B}" type="slidenum">
              <a:rPr lang="en-US" smtClean="0"/>
              <a:pPr/>
              <a:t>7</a:t>
            </a:fld>
            <a:endParaRPr lang="en-US"/>
          </a:p>
        </p:txBody>
      </p:sp>
      <p:pic>
        <p:nvPicPr>
          <p:cNvPr id="4" name="Picture 3">
            <a:extLst>
              <a:ext uri="{FF2B5EF4-FFF2-40B4-BE49-F238E27FC236}">
                <a16:creationId xmlns:a16="http://schemas.microsoft.com/office/drawing/2014/main" id="{2BCD1158-BE24-BBEC-A199-1054B72EE3FD}"/>
              </a:ext>
            </a:extLst>
          </p:cNvPr>
          <p:cNvPicPr>
            <a:picLocks noChangeAspect="1"/>
          </p:cNvPicPr>
          <p:nvPr/>
        </p:nvPicPr>
        <p:blipFill>
          <a:blip r:embed="rId2"/>
          <a:stretch>
            <a:fillRect/>
          </a:stretch>
        </p:blipFill>
        <p:spPr>
          <a:xfrm>
            <a:off x="661987" y="1243734"/>
            <a:ext cx="7820025" cy="5591175"/>
          </a:xfrm>
          <a:prstGeom prst="rect">
            <a:avLst/>
          </a:prstGeom>
        </p:spPr>
      </p:pic>
    </p:spTree>
    <p:extLst>
      <p:ext uri="{BB962C8B-B14F-4D97-AF65-F5344CB8AC3E}">
        <p14:creationId xmlns:p14="http://schemas.microsoft.com/office/powerpoint/2010/main" val="3948235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61A39-07D1-4391-9F89-329975D9D41B}"/>
              </a:ext>
            </a:extLst>
          </p:cNvPr>
          <p:cNvSpPr>
            <a:spLocks noGrp="1"/>
          </p:cNvSpPr>
          <p:nvPr>
            <p:ph type="title"/>
          </p:nvPr>
        </p:nvSpPr>
        <p:spPr>
          <a:xfrm>
            <a:off x="-119270" y="1831761"/>
            <a:ext cx="9296400" cy="1143000"/>
          </a:xfrm>
        </p:spPr>
        <p:txBody>
          <a:bodyPr>
            <a:normAutofit fontScale="90000"/>
          </a:bodyPr>
          <a:lstStyle/>
          <a:p>
            <a:br>
              <a:rPr lang="en-US" sz="3100" dirty="0">
                <a:latin typeface="Times New Roman" panose="02020603050405020304" pitchFamily="18" charset="0"/>
                <a:cs typeface="Times New Roman" panose="02020603050405020304" pitchFamily="18" charset="0"/>
              </a:rPr>
            </a:br>
            <a:r>
              <a:rPr lang="en-US" sz="4900" b="1" dirty="0">
                <a:solidFill>
                  <a:schemeClr val="accent2">
                    <a:lumMod val="75000"/>
                  </a:schemeClr>
                </a:solidFill>
                <a:latin typeface="Times New Roman" panose="02020603050405020304" pitchFamily="18" charset="0"/>
                <a:cs typeface="Times New Roman" panose="02020603050405020304" pitchFamily="18" charset="0"/>
              </a:rPr>
              <a:t>W</a:t>
            </a:r>
            <a:r>
              <a:rPr lang="en-US" sz="3600" b="1" dirty="0">
                <a:solidFill>
                  <a:schemeClr val="accent2">
                    <a:lumMod val="75000"/>
                  </a:schemeClr>
                </a:solidFill>
                <a:latin typeface="Times New Roman" panose="02020603050405020304" pitchFamily="18" charset="0"/>
                <a:cs typeface="Times New Roman" panose="02020603050405020304" pitchFamily="18" charset="0"/>
              </a:rPr>
              <a:t>hat are the distinctive features these examples, and generally CPRs, exhibit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364F25A5-C5C7-40F5-B990-36C8729467E4}"/>
              </a:ext>
            </a:extLst>
          </p:cNvPr>
          <p:cNvSpPr>
            <a:spLocks noGrp="1"/>
          </p:cNvSpPr>
          <p:nvPr>
            <p:ph type="sldNum" sz="quarter" idx="12"/>
          </p:nvPr>
        </p:nvSpPr>
        <p:spPr/>
        <p:txBody>
          <a:bodyPr/>
          <a:lstStyle/>
          <a:p>
            <a:fld id="{B6F15528-21DE-4FAA-801E-634DDDAF4B2B}" type="slidenum">
              <a:rPr lang="en-US" smtClean="0"/>
              <a:pPr/>
              <a:t>8</a:t>
            </a:fld>
            <a:endParaRPr lang="en-US"/>
          </a:p>
        </p:txBody>
      </p:sp>
      <p:sp>
        <p:nvSpPr>
          <p:cNvPr id="7" name="Rectangle 6">
            <a:extLst>
              <a:ext uri="{FF2B5EF4-FFF2-40B4-BE49-F238E27FC236}">
                <a16:creationId xmlns:a16="http://schemas.microsoft.com/office/drawing/2014/main" id="{63B58704-0D7C-4713-962D-EEE2FC6C2FA2}"/>
              </a:ext>
            </a:extLst>
          </p:cNvPr>
          <p:cNvSpPr/>
          <p:nvPr/>
        </p:nvSpPr>
        <p:spPr>
          <a:xfrm>
            <a:off x="0" y="3298431"/>
            <a:ext cx="8329905" cy="830997"/>
          </a:xfrm>
          <a:prstGeom prst="rect">
            <a:avLst/>
          </a:prstGeom>
        </p:spPr>
        <p:txBody>
          <a:bodyPr wrap="square">
            <a:spAutoFit/>
          </a:bodyPr>
          <a:lstStyle/>
          <a:p>
            <a:pPr marL="457200" indent="-457200">
              <a:buFont typeface="Wingdings" panose="05000000000000000000" pitchFamily="2" charset="2"/>
              <a:buChar char="ü"/>
            </a:pPr>
            <a:r>
              <a:rPr lang="en-US" sz="2400" b="1" dirty="0">
                <a:latin typeface="Times New Roman" panose="02020603050405020304" pitchFamily="18" charset="0"/>
                <a:cs typeface="Times New Roman" panose="02020603050405020304" pitchFamily="18" charset="0"/>
              </a:rPr>
              <a:t>The are two important properties  </a:t>
            </a:r>
            <a:r>
              <a:rPr lang="en-US" sz="2400" dirty="0">
                <a:latin typeface="Times New Roman" panose="02020603050405020304" pitchFamily="18" charset="0"/>
                <a:cs typeface="Times New Roman" panose="02020603050405020304" pitchFamily="18" charset="0"/>
              </a:rPr>
              <a:t>to qualify a good or service as a CPR;</a:t>
            </a:r>
          </a:p>
        </p:txBody>
      </p:sp>
      <p:sp>
        <p:nvSpPr>
          <p:cNvPr id="11" name="Rectangle 10">
            <a:extLst>
              <a:ext uri="{FF2B5EF4-FFF2-40B4-BE49-F238E27FC236}">
                <a16:creationId xmlns:a16="http://schemas.microsoft.com/office/drawing/2014/main" id="{5C40037A-1EF0-4E75-AF26-3A0872455679}"/>
              </a:ext>
            </a:extLst>
          </p:cNvPr>
          <p:cNvSpPr/>
          <p:nvPr/>
        </p:nvSpPr>
        <p:spPr>
          <a:xfrm>
            <a:off x="0" y="128187"/>
            <a:ext cx="413405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1.1 What are Common-Pool Resources?</a:t>
            </a:r>
            <a:endParaRPr lang="en-US" dirty="0">
              <a:solidFill>
                <a:schemeClr val="tx1"/>
              </a:solidFill>
              <a:latin typeface="Times New Roman" panose="02020603050405020304" pitchFamily="18" charset="0"/>
              <a:cs typeface="Times New Roman" panose="02020603050405020304" pitchFamily="18" charset="0"/>
            </a:endParaRPr>
          </a:p>
        </p:txBody>
      </p:sp>
      <p:grpSp>
        <p:nvGrpSpPr>
          <p:cNvPr id="12" name="Group 11">
            <a:extLst>
              <a:ext uri="{FF2B5EF4-FFF2-40B4-BE49-F238E27FC236}">
                <a16:creationId xmlns:a16="http://schemas.microsoft.com/office/drawing/2014/main" id="{D5A98867-050C-430C-AA82-307EC9055CB6}"/>
              </a:ext>
            </a:extLst>
          </p:cNvPr>
          <p:cNvGrpSpPr/>
          <p:nvPr/>
        </p:nvGrpSpPr>
        <p:grpSpPr>
          <a:xfrm>
            <a:off x="304800" y="4733490"/>
            <a:ext cx="3238592" cy="762095"/>
            <a:chOff x="2868948" y="449335"/>
            <a:chExt cx="2917072" cy="900345"/>
          </a:xfrm>
        </p:grpSpPr>
        <p:sp>
          <p:nvSpPr>
            <p:cNvPr id="13" name="Rectangle: Rounded Corners 12">
              <a:extLst>
                <a:ext uri="{FF2B5EF4-FFF2-40B4-BE49-F238E27FC236}">
                  <a16:creationId xmlns:a16="http://schemas.microsoft.com/office/drawing/2014/main" id="{62B4A5DA-4500-418D-B367-D6942C15D5B4}"/>
                </a:ext>
              </a:extLst>
            </p:cNvPr>
            <p:cNvSpPr/>
            <p:nvPr/>
          </p:nvSpPr>
          <p:spPr>
            <a:xfrm>
              <a:off x="2868948" y="498298"/>
              <a:ext cx="2882672" cy="851382"/>
            </a:xfrm>
            <a:prstGeom prst="roundRect">
              <a:avLst/>
            </a:prstGeom>
            <a:solidFill>
              <a:schemeClr val="accent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4" name="Rectangle: Rounded Corners 4">
              <a:extLst>
                <a:ext uri="{FF2B5EF4-FFF2-40B4-BE49-F238E27FC236}">
                  <a16:creationId xmlns:a16="http://schemas.microsoft.com/office/drawing/2014/main" id="{931D55A5-ED43-4721-AEB6-EBEA5A3DE3B5}"/>
                </a:ext>
              </a:extLst>
            </p:cNvPr>
            <p:cNvSpPr txBox="1"/>
            <p:nvPr/>
          </p:nvSpPr>
          <p:spPr>
            <a:xfrm>
              <a:off x="2986470" y="449335"/>
              <a:ext cx="2799550" cy="76826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u="none" kern="1200" baseline="0" dirty="0">
                  <a:solidFill>
                    <a:schemeClr val="tx1"/>
                  </a:solidFill>
                  <a:latin typeface="Times New Roman" panose="02020603050405020304" pitchFamily="18" charset="0"/>
                  <a:cs typeface="Times New Roman" panose="02020603050405020304" pitchFamily="18" charset="0"/>
                </a:rPr>
                <a:t>1. It must be  </a:t>
              </a:r>
              <a:r>
                <a:rPr lang="en-US" sz="2800" kern="1200" baseline="0" dirty="0">
                  <a:solidFill>
                    <a:schemeClr val="tx1"/>
                  </a:solidFill>
                  <a:latin typeface="Times New Roman" panose="02020603050405020304" pitchFamily="18" charset="0"/>
                  <a:cs typeface="Times New Roman" panose="02020603050405020304" pitchFamily="18" charset="0"/>
                </a:rPr>
                <a:t>rival</a:t>
              </a:r>
            </a:p>
          </p:txBody>
        </p:sp>
      </p:grpSp>
      <p:grpSp>
        <p:nvGrpSpPr>
          <p:cNvPr id="15" name="Group 14">
            <a:extLst>
              <a:ext uri="{FF2B5EF4-FFF2-40B4-BE49-F238E27FC236}">
                <a16:creationId xmlns:a16="http://schemas.microsoft.com/office/drawing/2014/main" id="{37476645-4E60-41C1-9E9C-06E984291955}"/>
              </a:ext>
            </a:extLst>
          </p:cNvPr>
          <p:cNvGrpSpPr/>
          <p:nvPr/>
        </p:nvGrpSpPr>
        <p:grpSpPr>
          <a:xfrm>
            <a:off x="4134050" y="5114538"/>
            <a:ext cx="4838299" cy="661118"/>
            <a:chOff x="2632435" y="3615245"/>
            <a:chExt cx="4499324" cy="661118"/>
          </a:xfrm>
        </p:grpSpPr>
        <p:sp>
          <p:nvSpPr>
            <p:cNvPr id="16" name="Rectangle: Rounded Corners 15">
              <a:extLst>
                <a:ext uri="{FF2B5EF4-FFF2-40B4-BE49-F238E27FC236}">
                  <a16:creationId xmlns:a16="http://schemas.microsoft.com/office/drawing/2014/main" id="{2EDC36BF-A68E-4081-9352-4CCCA7B9B552}"/>
                </a:ext>
              </a:extLst>
            </p:cNvPr>
            <p:cNvSpPr/>
            <p:nvPr/>
          </p:nvSpPr>
          <p:spPr>
            <a:xfrm>
              <a:off x="2761118" y="3615245"/>
              <a:ext cx="4370641" cy="589917"/>
            </a:xfrm>
            <a:prstGeom prst="roundRect">
              <a:avLst/>
            </a:prstGeom>
            <a:solidFill>
              <a:schemeClr val="accent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7" name="Rectangle: Rounded Corners 4">
              <a:extLst>
                <a:ext uri="{FF2B5EF4-FFF2-40B4-BE49-F238E27FC236}">
                  <a16:creationId xmlns:a16="http://schemas.microsoft.com/office/drawing/2014/main" id="{BAE83E38-03A1-4860-9030-D18E42861E2E}"/>
                </a:ext>
              </a:extLst>
            </p:cNvPr>
            <p:cNvSpPr txBox="1"/>
            <p:nvPr/>
          </p:nvSpPr>
          <p:spPr>
            <a:xfrm>
              <a:off x="2632435" y="3744040"/>
              <a:ext cx="4424364" cy="532323"/>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solidFill>
                    <a:schemeClr val="tx1"/>
                  </a:solidFill>
                  <a:latin typeface="Times New Roman" panose="02020603050405020304" pitchFamily="18" charset="0"/>
                  <a:cs typeface="Times New Roman" panose="02020603050405020304" pitchFamily="18" charset="0"/>
                </a:rPr>
                <a:t> 2. </a:t>
              </a:r>
              <a:r>
                <a:rPr lang="en-US" sz="2800" b="1" kern="1200" dirty="0">
                  <a:solidFill>
                    <a:schemeClr val="tx1"/>
                  </a:solidFill>
                  <a:latin typeface="Times New Roman" panose="02020603050405020304" pitchFamily="18" charset="0"/>
                  <a:cs typeface="Times New Roman" panose="02020603050405020304" pitchFamily="18" charset="0"/>
                </a:rPr>
                <a:t>It must be </a:t>
              </a:r>
              <a:r>
                <a:rPr lang="en-US" sz="2800" kern="1200" dirty="0">
                  <a:solidFill>
                    <a:schemeClr val="tx1"/>
                  </a:solidFill>
                  <a:latin typeface="Times New Roman" panose="02020603050405020304" pitchFamily="18" charset="0"/>
                  <a:cs typeface="Times New Roman" panose="02020603050405020304" pitchFamily="18" charset="0"/>
                </a:rPr>
                <a:t>non-excludable</a:t>
              </a:r>
            </a:p>
          </p:txBody>
        </p:sp>
      </p:grpSp>
      <p:sp>
        <p:nvSpPr>
          <p:cNvPr id="18" name="Rectangle 17">
            <a:extLst>
              <a:ext uri="{FF2B5EF4-FFF2-40B4-BE49-F238E27FC236}">
                <a16:creationId xmlns:a16="http://schemas.microsoft.com/office/drawing/2014/main" id="{33FA5E4D-231E-46A1-AABC-F7451324CAD0}"/>
              </a:ext>
            </a:extLst>
          </p:cNvPr>
          <p:cNvSpPr/>
          <p:nvPr/>
        </p:nvSpPr>
        <p:spPr>
          <a:xfrm>
            <a:off x="152400" y="759487"/>
            <a:ext cx="4471096" cy="584775"/>
          </a:xfrm>
          <a:prstGeom prst="rect">
            <a:avLst/>
          </a:prstGeom>
        </p:spPr>
        <p:txBody>
          <a:bodyPr wrap="none">
            <a:spAutoFit/>
          </a:bodyPr>
          <a:lstStyle/>
          <a:p>
            <a:r>
              <a:rPr lang="en-US" sz="3200" b="1" i="1" dirty="0">
                <a:latin typeface="Times New Roman" panose="02020603050405020304" pitchFamily="18" charset="0"/>
                <a:cs typeface="Times New Roman" panose="02020603050405020304" pitchFamily="18" charset="0"/>
              </a:rPr>
              <a:t>But the question is…….. </a:t>
            </a:r>
            <a:endParaRPr lang="en-US" sz="3200" b="1" i="1" dirty="0"/>
          </a:p>
        </p:txBody>
      </p:sp>
    </p:spTree>
    <p:extLst>
      <p:ext uri="{BB962C8B-B14F-4D97-AF65-F5344CB8AC3E}">
        <p14:creationId xmlns:p14="http://schemas.microsoft.com/office/powerpoint/2010/main" val="37695096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6F516B4-DA8D-4717-B008-A525E52E0141}"/>
              </a:ext>
            </a:extLst>
          </p:cNvPr>
          <p:cNvSpPr>
            <a:spLocks noGrp="1"/>
          </p:cNvSpPr>
          <p:nvPr>
            <p:ph type="sldNum" sz="quarter" idx="12"/>
          </p:nvPr>
        </p:nvSpPr>
        <p:spPr/>
        <p:txBody>
          <a:bodyPr/>
          <a:lstStyle/>
          <a:p>
            <a:fld id="{B6F15528-21DE-4FAA-801E-634DDDAF4B2B}" type="slidenum">
              <a:rPr lang="en-US" smtClean="0"/>
              <a:pPr/>
              <a:t>9</a:t>
            </a:fld>
            <a:endParaRPr lang="en-US"/>
          </a:p>
        </p:txBody>
      </p:sp>
      <p:grpSp>
        <p:nvGrpSpPr>
          <p:cNvPr id="6" name="Group 5">
            <a:extLst>
              <a:ext uri="{FF2B5EF4-FFF2-40B4-BE49-F238E27FC236}">
                <a16:creationId xmlns:a16="http://schemas.microsoft.com/office/drawing/2014/main" id="{03398D9B-501E-4393-A1E7-1AD31F71F67C}"/>
              </a:ext>
            </a:extLst>
          </p:cNvPr>
          <p:cNvGrpSpPr/>
          <p:nvPr/>
        </p:nvGrpSpPr>
        <p:grpSpPr>
          <a:xfrm>
            <a:off x="507569" y="691342"/>
            <a:ext cx="3238592" cy="762095"/>
            <a:chOff x="2868948" y="449335"/>
            <a:chExt cx="2917072" cy="900345"/>
          </a:xfrm>
        </p:grpSpPr>
        <p:sp>
          <p:nvSpPr>
            <p:cNvPr id="7" name="Rectangle: Rounded Corners 6">
              <a:extLst>
                <a:ext uri="{FF2B5EF4-FFF2-40B4-BE49-F238E27FC236}">
                  <a16:creationId xmlns:a16="http://schemas.microsoft.com/office/drawing/2014/main" id="{186A759E-422B-4B68-A405-A9EC7B9A5712}"/>
                </a:ext>
              </a:extLst>
            </p:cNvPr>
            <p:cNvSpPr/>
            <p:nvPr/>
          </p:nvSpPr>
          <p:spPr>
            <a:xfrm>
              <a:off x="2868948" y="498298"/>
              <a:ext cx="2882672" cy="851382"/>
            </a:xfrm>
            <a:prstGeom prst="roundRect">
              <a:avLst/>
            </a:prstGeom>
            <a:solidFill>
              <a:schemeClr val="accent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 name="Rectangle: Rounded Corners 4">
              <a:extLst>
                <a:ext uri="{FF2B5EF4-FFF2-40B4-BE49-F238E27FC236}">
                  <a16:creationId xmlns:a16="http://schemas.microsoft.com/office/drawing/2014/main" id="{EE628BD9-4023-4F1D-95FA-5C03CBD4F585}"/>
                </a:ext>
              </a:extLst>
            </p:cNvPr>
            <p:cNvSpPr txBox="1"/>
            <p:nvPr/>
          </p:nvSpPr>
          <p:spPr>
            <a:xfrm>
              <a:off x="2986470" y="449335"/>
              <a:ext cx="2799550" cy="768260"/>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u="none" kern="1200" baseline="0" dirty="0">
                  <a:solidFill>
                    <a:schemeClr val="tx1"/>
                  </a:solidFill>
                  <a:latin typeface="Times New Roman" panose="02020603050405020304" pitchFamily="18" charset="0"/>
                  <a:cs typeface="Times New Roman" panose="02020603050405020304" pitchFamily="18" charset="0"/>
                </a:rPr>
                <a:t>1. It must be  </a:t>
              </a:r>
              <a:r>
                <a:rPr lang="en-US" sz="2800" kern="1200" baseline="0" dirty="0">
                  <a:solidFill>
                    <a:schemeClr val="tx1"/>
                  </a:solidFill>
                  <a:latin typeface="Times New Roman" panose="02020603050405020304" pitchFamily="18" charset="0"/>
                  <a:cs typeface="Times New Roman" panose="02020603050405020304" pitchFamily="18" charset="0"/>
                </a:rPr>
                <a:t>rival</a:t>
              </a:r>
            </a:p>
          </p:txBody>
        </p:sp>
      </p:grpSp>
      <p:grpSp>
        <p:nvGrpSpPr>
          <p:cNvPr id="9" name="Group 8">
            <a:extLst>
              <a:ext uri="{FF2B5EF4-FFF2-40B4-BE49-F238E27FC236}">
                <a16:creationId xmlns:a16="http://schemas.microsoft.com/office/drawing/2014/main" id="{FD2BC7AC-9322-4618-B9AC-F5DC92B0FBD5}"/>
              </a:ext>
            </a:extLst>
          </p:cNvPr>
          <p:cNvGrpSpPr/>
          <p:nvPr/>
        </p:nvGrpSpPr>
        <p:grpSpPr>
          <a:xfrm>
            <a:off x="133348" y="1758541"/>
            <a:ext cx="8877300" cy="2080832"/>
            <a:chOff x="0" y="1146934"/>
            <a:chExt cx="8877300" cy="2080832"/>
          </a:xfrm>
        </p:grpSpPr>
        <p:sp>
          <p:nvSpPr>
            <p:cNvPr id="10" name="Rectangle 9">
              <a:extLst>
                <a:ext uri="{FF2B5EF4-FFF2-40B4-BE49-F238E27FC236}">
                  <a16:creationId xmlns:a16="http://schemas.microsoft.com/office/drawing/2014/main" id="{C344F3A6-2397-4C7F-A0F8-EB6C1A435848}"/>
                </a:ext>
              </a:extLst>
            </p:cNvPr>
            <p:cNvSpPr/>
            <p:nvPr/>
          </p:nvSpPr>
          <p:spPr>
            <a:xfrm>
              <a:off x="0" y="1428100"/>
              <a:ext cx="8877300" cy="179966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1" name="TextBox 10">
              <a:extLst>
                <a:ext uri="{FF2B5EF4-FFF2-40B4-BE49-F238E27FC236}">
                  <a16:creationId xmlns:a16="http://schemas.microsoft.com/office/drawing/2014/main" id="{175FD27E-0942-4A81-97C5-D48CC1A626FE}"/>
                </a:ext>
              </a:extLst>
            </p:cNvPr>
            <p:cNvSpPr txBox="1"/>
            <p:nvPr/>
          </p:nvSpPr>
          <p:spPr>
            <a:xfrm>
              <a:off x="0" y="1146934"/>
              <a:ext cx="8877300" cy="114423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81854"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latin typeface="Times New Roman" panose="02020603050405020304" pitchFamily="18" charset="0"/>
                  <a:cs typeface="Times New Roman" panose="02020603050405020304" pitchFamily="18" charset="0"/>
                </a:rPr>
                <a:t> Its consumption by one individual reduces the amount of the good available to other individuals</a:t>
              </a:r>
            </a:p>
          </p:txBody>
        </p:sp>
      </p:grpSp>
      <p:sp>
        <p:nvSpPr>
          <p:cNvPr id="12" name="Rectangle 11">
            <a:extLst>
              <a:ext uri="{FF2B5EF4-FFF2-40B4-BE49-F238E27FC236}">
                <a16:creationId xmlns:a16="http://schemas.microsoft.com/office/drawing/2014/main" id="{9FCF316E-CB61-4DD7-9FBE-D94065FB4900}"/>
              </a:ext>
            </a:extLst>
          </p:cNvPr>
          <p:cNvSpPr/>
          <p:nvPr/>
        </p:nvSpPr>
        <p:spPr>
          <a:xfrm>
            <a:off x="875333" y="3681687"/>
            <a:ext cx="8096248" cy="830997"/>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I. A larger fishing catch by one fisherman reduces the available stock that other fisherman can catch.  (e.g. Fishing grounds)</a:t>
            </a:r>
          </a:p>
        </p:txBody>
      </p:sp>
      <p:sp>
        <p:nvSpPr>
          <p:cNvPr id="13" name="Rectangle 12">
            <a:extLst>
              <a:ext uri="{FF2B5EF4-FFF2-40B4-BE49-F238E27FC236}">
                <a16:creationId xmlns:a16="http://schemas.microsoft.com/office/drawing/2014/main" id="{988F83C0-6598-43D3-A45D-4CCED991970A}"/>
              </a:ext>
            </a:extLst>
          </p:cNvPr>
          <p:cNvSpPr/>
          <p:nvPr/>
        </p:nvSpPr>
        <p:spPr>
          <a:xfrm>
            <a:off x="895350" y="4761398"/>
            <a:ext cx="8076231" cy="830997"/>
          </a:xfrm>
          <a:prstGeom prst="rect">
            <a:avLst/>
          </a:prstGeom>
        </p:spPr>
        <p:txBody>
          <a:bodyPr wrap="square">
            <a:spAutoFit/>
          </a:bodyPr>
          <a:lstStyle/>
          <a:p>
            <a:pPr lvl="0"/>
            <a:r>
              <a:rPr lang="en-US" sz="2400" dirty="0">
                <a:latin typeface="Times New Roman" panose="02020603050405020304" pitchFamily="18" charset="0"/>
                <a:cs typeface="Times New Roman" panose="02020603050405020304" pitchFamily="18" charset="0"/>
              </a:rPr>
              <a:t>II. The internet browsing by one more individual reduces the Wi-Fi speed other individuals can enjoy  (e.g. Wi-Fi internet )</a:t>
            </a:r>
            <a:endParaRPr lang="en-US" sz="2400" dirty="0"/>
          </a:p>
        </p:txBody>
      </p:sp>
      <p:sp>
        <p:nvSpPr>
          <p:cNvPr id="14" name="Rectangle 13">
            <a:extLst>
              <a:ext uri="{FF2B5EF4-FFF2-40B4-BE49-F238E27FC236}">
                <a16:creationId xmlns:a16="http://schemas.microsoft.com/office/drawing/2014/main" id="{5761745B-CA12-4A8F-AB33-ACBB20DEE013}"/>
              </a:ext>
            </a:extLst>
          </p:cNvPr>
          <p:cNvSpPr/>
          <p:nvPr/>
        </p:nvSpPr>
        <p:spPr>
          <a:xfrm>
            <a:off x="381000" y="2818623"/>
            <a:ext cx="8128861" cy="424732"/>
          </a:xfrm>
          <a:prstGeom prst="rect">
            <a:avLst/>
          </a:prstGeom>
        </p:spPr>
        <p:txBody>
          <a:bodyPr wrap="square">
            <a:spAutoFit/>
          </a:bodyPr>
          <a:lstStyle/>
          <a:p>
            <a:pPr marL="228600" lvl="1" indent="-228600" defTabSz="1066800">
              <a:lnSpc>
                <a:spcPct val="90000"/>
              </a:lnSpc>
              <a:spcBef>
                <a:spcPct val="0"/>
              </a:spcBef>
              <a:spcAft>
                <a:spcPct val="20000"/>
              </a:spcAft>
              <a:buChar char="•"/>
            </a:pPr>
            <a:r>
              <a:rPr lang="en-US" sz="2400" dirty="0">
                <a:latin typeface="Times New Roman" panose="02020603050405020304" pitchFamily="18" charset="0"/>
                <a:cs typeface="Times New Roman" panose="02020603050405020304" pitchFamily="18" charset="0"/>
              </a:rPr>
              <a:t>This property holds in all our examples. </a:t>
            </a:r>
            <a:r>
              <a:rPr lang="en-US" sz="2400" b="1" i="1" dirty="0">
                <a:latin typeface="Times New Roman" panose="02020603050405020304" pitchFamily="18" charset="0"/>
                <a:cs typeface="Times New Roman" panose="02020603050405020304" pitchFamily="18" charset="0"/>
              </a:rPr>
              <a:t>Why</a:t>
            </a:r>
            <a:r>
              <a:rPr lang="en-US" sz="2400" b="1" dirty="0">
                <a:latin typeface="Times New Roman" panose="02020603050405020304" pitchFamily="18" charset="0"/>
                <a:cs typeface="Times New Roman" panose="02020603050405020304" pitchFamily="18" charset="0"/>
              </a:rPr>
              <a:t>?</a:t>
            </a:r>
          </a:p>
        </p:txBody>
      </p:sp>
      <p:sp>
        <p:nvSpPr>
          <p:cNvPr id="15" name="Minus Sign 14">
            <a:extLst>
              <a:ext uri="{FF2B5EF4-FFF2-40B4-BE49-F238E27FC236}">
                <a16:creationId xmlns:a16="http://schemas.microsoft.com/office/drawing/2014/main" id="{23819618-C31F-4D48-A2C8-D11002C56282}"/>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9F5224C-520B-485D-8142-6D5426F1EBE2}"/>
              </a:ext>
            </a:extLst>
          </p:cNvPr>
          <p:cNvSpPr/>
          <p:nvPr/>
        </p:nvSpPr>
        <p:spPr>
          <a:xfrm>
            <a:off x="0" y="128187"/>
            <a:ext cx="413405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1.1 What are Common-Pool Resources?</a:t>
            </a: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0269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36FD44D-4F94-469B-BA32-B6A93DC04565}"/>
              </a:ext>
            </a:extLst>
          </p:cNvPr>
          <p:cNvSpPr>
            <a:spLocks noGrp="1"/>
          </p:cNvSpPr>
          <p:nvPr>
            <p:ph type="sldNum" sz="quarter" idx="12"/>
          </p:nvPr>
        </p:nvSpPr>
        <p:spPr/>
        <p:txBody>
          <a:bodyPr/>
          <a:lstStyle/>
          <a:p>
            <a:fld id="{B6F15528-21DE-4FAA-801E-634DDDAF4B2B}" type="slidenum">
              <a:rPr lang="en-US" smtClean="0"/>
              <a:pPr/>
              <a:t>10</a:t>
            </a:fld>
            <a:endParaRPr lang="en-US"/>
          </a:p>
        </p:txBody>
      </p:sp>
      <p:grpSp>
        <p:nvGrpSpPr>
          <p:cNvPr id="6" name="Group 5">
            <a:extLst>
              <a:ext uri="{FF2B5EF4-FFF2-40B4-BE49-F238E27FC236}">
                <a16:creationId xmlns:a16="http://schemas.microsoft.com/office/drawing/2014/main" id="{4728F2D9-D015-476F-AAA1-8891BC311532}"/>
              </a:ext>
            </a:extLst>
          </p:cNvPr>
          <p:cNvGrpSpPr/>
          <p:nvPr/>
        </p:nvGrpSpPr>
        <p:grpSpPr>
          <a:xfrm>
            <a:off x="114707" y="789240"/>
            <a:ext cx="4838299" cy="661118"/>
            <a:chOff x="2632435" y="3615245"/>
            <a:chExt cx="4499324" cy="661118"/>
          </a:xfrm>
        </p:grpSpPr>
        <p:sp>
          <p:nvSpPr>
            <p:cNvPr id="7" name="Rectangle: Rounded Corners 6">
              <a:extLst>
                <a:ext uri="{FF2B5EF4-FFF2-40B4-BE49-F238E27FC236}">
                  <a16:creationId xmlns:a16="http://schemas.microsoft.com/office/drawing/2014/main" id="{B871B8BB-199E-4E6E-9536-7B44AE3DA3C0}"/>
                </a:ext>
              </a:extLst>
            </p:cNvPr>
            <p:cNvSpPr/>
            <p:nvPr/>
          </p:nvSpPr>
          <p:spPr>
            <a:xfrm>
              <a:off x="2761118" y="3615245"/>
              <a:ext cx="4370641" cy="589917"/>
            </a:xfrm>
            <a:prstGeom prst="roundRect">
              <a:avLst/>
            </a:prstGeom>
            <a:solidFill>
              <a:schemeClr val="accent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 name="Rectangle: Rounded Corners 4">
              <a:extLst>
                <a:ext uri="{FF2B5EF4-FFF2-40B4-BE49-F238E27FC236}">
                  <a16:creationId xmlns:a16="http://schemas.microsoft.com/office/drawing/2014/main" id="{B2738E21-4ED7-4CF3-9004-CA3F177CABD6}"/>
                </a:ext>
              </a:extLst>
            </p:cNvPr>
            <p:cNvSpPr txBox="1"/>
            <p:nvPr/>
          </p:nvSpPr>
          <p:spPr>
            <a:xfrm>
              <a:off x="2632435" y="3744040"/>
              <a:ext cx="4424364" cy="532323"/>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solidFill>
                    <a:schemeClr val="tx1"/>
                  </a:solidFill>
                  <a:latin typeface="Times New Roman" panose="02020603050405020304" pitchFamily="18" charset="0"/>
                  <a:cs typeface="Times New Roman" panose="02020603050405020304" pitchFamily="18" charset="0"/>
                </a:rPr>
                <a:t> 2. </a:t>
              </a:r>
              <a:r>
                <a:rPr lang="en-US" sz="2800" b="1" kern="1200" dirty="0">
                  <a:solidFill>
                    <a:schemeClr val="tx1"/>
                  </a:solidFill>
                  <a:latin typeface="Times New Roman" panose="02020603050405020304" pitchFamily="18" charset="0"/>
                  <a:cs typeface="Times New Roman" panose="02020603050405020304" pitchFamily="18" charset="0"/>
                </a:rPr>
                <a:t>It must be </a:t>
              </a:r>
              <a:r>
                <a:rPr lang="en-US" sz="2800" kern="1200" dirty="0">
                  <a:solidFill>
                    <a:schemeClr val="tx1"/>
                  </a:solidFill>
                  <a:latin typeface="Times New Roman" panose="02020603050405020304" pitchFamily="18" charset="0"/>
                  <a:cs typeface="Times New Roman" panose="02020603050405020304" pitchFamily="18" charset="0"/>
                </a:rPr>
                <a:t>non-excludable</a:t>
              </a:r>
            </a:p>
          </p:txBody>
        </p:sp>
      </p:grpSp>
      <p:grpSp>
        <p:nvGrpSpPr>
          <p:cNvPr id="9" name="Group 8">
            <a:extLst>
              <a:ext uri="{FF2B5EF4-FFF2-40B4-BE49-F238E27FC236}">
                <a16:creationId xmlns:a16="http://schemas.microsoft.com/office/drawing/2014/main" id="{0BE7499A-9BD2-4E35-A49A-B409878C07BB}"/>
              </a:ext>
            </a:extLst>
          </p:cNvPr>
          <p:cNvGrpSpPr/>
          <p:nvPr/>
        </p:nvGrpSpPr>
        <p:grpSpPr>
          <a:xfrm>
            <a:off x="356528" y="1910550"/>
            <a:ext cx="8410044" cy="1580962"/>
            <a:chOff x="475468" y="1641414"/>
            <a:chExt cx="8410044" cy="1580962"/>
          </a:xfrm>
        </p:grpSpPr>
        <p:sp>
          <p:nvSpPr>
            <p:cNvPr id="10" name="Rectangle 9">
              <a:extLst>
                <a:ext uri="{FF2B5EF4-FFF2-40B4-BE49-F238E27FC236}">
                  <a16:creationId xmlns:a16="http://schemas.microsoft.com/office/drawing/2014/main" id="{2A480CC4-9D86-43DB-8E53-82711D9C1F43}"/>
                </a:ext>
              </a:extLst>
            </p:cNvPr>
            <p:cNvSpPr/>
            <p:nvPr/>
          </p:nvSpPr>
          <p:spPr>
            <a:xfrm>
              <a:off x="475468" y="1641414"/>
              <a:ext cx="8229612" cy="158096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1" name="TextBox 10">
              <a:extLst>
                <a:ext uri="{FF2B5EF4-FFF2-40B4-BE49-F238E27FC236}">
                  <a16:creationId xmlns:a16="http://schemas.microsoft.com/office/drawing/2014/main" id="{F33F6EF3-BF46-44EE-989E-CB2BC465E23A}"/>
                </a:ext>
              </a:extLst>
            </p:cNvPr>
            <p:cNvSpPr txBox="1"/>
            <p:nvPr/>
          </p:nvSpPr>
          <p:spPr>
            <a:xfrm>
              <a:off x="655900" y="1885796"/>
              <a:ext cx="8229612" cy="107313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81854" tIns="35560" rIns="199136" bIns="35560" numCol="1" spcCol="1270" anchor="t" anchorCtr="0">
              <a:noAutofit/>
            </a:bodyPr>
            <a:lstStyle/>
            <a:p>
              <a:pPr marL="285750" lvl="1" indent="-285750" algn="l" defTabSz="1244600">
                <a:lnSpc>
                  <a:spcPct val="90000"/>
                </a:lnSpc>
                <a:spcBef>
                  <a:spcPct val="0"/>
                </a:spcBef>
                <a:spcAft>
                  <a:spcPct val="20000"/>
                </a:spcAft>
                <a:buChar char="•"/>
              </a:pPr>
              <a:r>
                <a:rPr lang="en-US" sz="2800" kern="1200" dirty="0">
                  <a:latin typeface="Times New Roman" panose="02020603050405020304" pitchFamily="18" charset="0"/>
                  <a:cs typeface="Times New Roman" panose="02020603050405020304" pitchFamily="18" charset="0"/>
                </a:rPr>
                <a:t> It means that preventing an individual to not enjoy the good is costly, or impossible</a:t>
              </a:r>
            </a:p>
          </p:txBody>
        </p:sp>
      </p:grpSp>
      <p:sp>
        <p:nvSpPr>
          <p:cNvPr id="12" name="Rectangle 11">
            <a:extLst>
              <a:ext uri="{FF2B5EF4-FFF2-40B4-BE49-F238E27FC236}">
                <a16:creationId xmlns:a16="http://schemas.microsoft.com/office/drawing/2014/main" id="{477441BC-ADA5-4902-BA83-4E88C2B2D745}"/>
              </a:ext>
            </a:extLst>
          </p:cNvPr>
          <p:cNvSpPr/>
          <p:nvPr/>
        </p:nvSpPr>
        <p:spPr>
          <a:xfrm>
            <a:off x="1214160" y="4613258"/>
            <a:ext cx="7453590" cy="830997"/>
          </a:xfrm>
          <a:prstGeom prst="rect">
            <a:avLst/>
          </a:prstGeom>
        </p:spPr>
        <p:txBody>
          <a:bodyPr wrap="square">
            <a:spAutoFit/>
          </a:bodyPr>
          <a:lstStyle/>
          <a:p>
            <a:pPr lvl="0"/>
            <a:r>
              <a:rPr lang="en-US" sz="2400" dirty="0">
                <a:latin typeface="Times New Roman" panose="02020603050405020304" pitchFamily="18" charset="0"/>
                <a:cs typeface="Times New Roman" panose="02020603050405020304" pitchFamily="18" charset="0"/>
              </a:rPr>
              <a:t>I. Since preventing that a new fisherman accesses a fishing ground is relatively costly.</a:t>
            </a:r>
            <a:endParaRPr lang="en-US" sz="2400" dirty="0"/>
          </a:p>
        </p:txBody>
      </p:sp>
      <p:sp>
        <p:nvSpPr>
          <p:cNvPr id="13" name="Rectangle 12">
            <a:extLst>
              <a:ext uri="{FF2B5EF4-FFF2-40B4-BE49-F238E27FC236}">
                <a16:creationId xmlns:a16="http://schemas.microsoft.com/office/drawing/2014/main" id="{208E3FFF-A53F-4904-B6CE-57CA8090B9E3}"/>
              </a:ext>
            </a:extLst>
          </p:cNvPr>
          <p:cNvSpPr/>
          <p:nvPr/>
        </p:nvSpPr>
        <p:spPr>
          <a:xfrm>
            <a:off x="838200" y="3539993"/>
            <a:ext cx="8229612" cy="480131"/>
          </a:xfrm>
          <a:prstGeom prst="rect">
            <a:avLst/>
          </a:prstGeom>
        </p:spPr>
        <p:txBody>
          <a:bodyPr wrap="square">
            <a:spAutoFit/>
          </a:bodyPr>
          <a:lstStyle/>
          <a:p>
            <a:pPr marL="285750" lvl="1" indent="-285750" defTabSz="1244600">
              <a:lnSpc>
                <a:spcPct val="90000"/>
              </a:lnSpc>
              <a:spcBef>
                <a:spcPct val="0"/>
              </a:spcBef>
              <a:spcAft>
                <a:spcPct val="20000"/>
              </a:spcAft>
              <a:buFontTx/>
              <a:buChar char="•"/>
            </a:pPr>
            <a:r>
              <a:rPr lang="en-US" sz="2800" dirty="0">
                <a:latin typeface="Times New Roman" panose="02020603050405020304" pitchFamily="18" charset="0"/>
                <a:cs typeface="Times New Roman" panose="02020603050405020304" pitchFamily="18" charset="0"/>
              </a:rPr>
              <a:t>Our examples satisfy this property. </a:t>
            </a:r>
            <a:r>
              <a:rPr lang="en-US" sz="2800" b="1" i="1" dirty="0">
                <a:latin typeface="Times New Roman" panose="02020603050405020304" pitchFamily="18" charset="0"/>
                <a:cs typeface="Times New Roman" panose="02020603050405020304" pitchFamily="18" charset="0"/>
              </a:rPr>
              <a:t>Why</a:t>
            </a:r>
            <a:r>
              <a:rPr lang="en-US" sz="2800" b="1" dirty="0">
                <a:latin typeface="Times New Roman" panose="02020603050405020304" pitchFamily="18" charset="0"/>
                <a:cs typeface="Times New Roman" panose="02020603050405020304" pitchFamily="18" charset="0"/>
              </a:rPr>
              <a:t>?</a:t>
            </a:r>
          </a:p>
        </p:txBody>
      </p:sp>
      <p:sp>
        <p:nvSpPr>
          <p:cNvPr id="14" name="Minus Sign 13">
            <a:extLst>
              <a:ext uri="{FF2B5EF4-FFF2-40B4-BE49-F238E27FC236}">
                <a16:creationId xmlns:a16="http://schemas.microsoft.com/office/drawing/2014/main" id="{D26A27A4-340E-4A6D-ADB9-8375A7391D85}"/>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E85E0E82-ABAF-4240-8D58-31684CCC7767}"/>
              </a:ext>
            </a:extLst>
          </p:cNvPr>
          <p:cNvSpPr/>
          <p:nvPr/>
        </p:nvSpPr>
        <p:spPr>
          <a:xfrm>
            <a:off x="0" y="128187"/>
            <a:ext cx="413405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1.1 What are Common-Pool Resources?</a:t>
            </a: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766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Freeform: Shape 12">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5818" y="0"/>
            <a:ext cx="7472363"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Freeform: Shape 14">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0"/>
            <a:ext cx="7461504"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3E7A0ED4-7555-400A-884C-83681BDA9253}"/>
              </a:ext>
            </a:extLst>
          </p:cNvPr>
          <p:cNvSpPr txBox="1">
            <a:spLocks/>
          </p:cNvSpPr>
          <p:nvPr/>
        </p:nvSpPr>
        <p:spPr>
          <a:xfrm>
            <a:off x="1028700" y="1444197"/>
            <a:ext cx="7086598" cy="27640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spcAft>
                <a:spcPts val="600"/>
              </a:spcAft>
            </a:pPr>
            <a:r>
              <a:rPr lang="en-US" sz="6000" dirty="0">
                <a:solidFill>
                  <a:srgbClr val="7030A0"/>
                </a:solidFill>
                <a:latin typeface="Times New Roman" panose="02020603050405020304" pitchFamily="18" charset="0"/>
                <a:cs typeface="Times New Roman" panose="02020603050405020304" pitchFamily="18" charset="0"/>
              </a:rPr>
              <a:t>Differences between CPRs and other goods</a:t>
            </a:r>
          </a:p>
        </p:txBody>
      </p:sp>
      <p:sp>
        <p:nvSpPr>
          <p:cNvPr id="17" name="Rectangle 16">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88920" y="5524786"/>
            <a:ext cx="356616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4635BAFB-AECF-45AC-BCA1-B8F864D21799}"/>
              </a:ext>
            </a:extLst>
          </p:cNvPr>
          <p:cNvSpPr>
            <a:spLocks noGrp="1"/>
          </p:cNvSpPr>
          <p:nvPr>
            <p:ph type="sldNum" sz="quarter" idx="12"/>
          </p:nvPr>
        </p:nvSpPr>
        <p:spPr>
          <a:xfrm>
            <a:off x="7866764" y="6356350"/>
            <a:ext cx="951613" cy="365125"/>
          </a:xfrm>
        </p:spPr>
        <p:txBody>
          <a:bodyPr vert="horz" lIns="91440" tIns="45720" rIns="91440" bIns="45720" rtlCol="0" anchor="ctr">
            <a:normAutofit/>
          </a:bodyPr>
          <a:lstStyle/>
          <a:p>
            <a:pPr>
              <a:spcAft>
                <a:spcPts val="600"/>
              </a:spcAft>
            </a:pPr>
            <a:fld id="{B6F15528-21DE-4FAA-801E-634DDDAF4B2B}" type="slidenum">
              <a:rPr lang="en-US">
                <a:solidFill>
                  <a:schemeClr val="tx1">
                    <a:lumMod val="50000"/>
                    <a:lumOff val="50000"/>
                  </a:schemeClr>
                </a:solidFill>
              </a:rPr>
              <a:pPr>
                <a:spcAft>
                  <a:spcPts val="600"/>
                </a:spcAft>
              </a:pPr>
              <a:t>11</a:t>
            </a:fld>
            <a:endParaRPr lang="en-US">
              <a:solidFill>
                <a:schemeClr val="tx1">
                  <a:lumMod val="50000"/>
                  <a:lumOff val="50000"/>
                </a:schemeClr>
              </a:solidFill>
            </a:endParaRPr>
          </a:p>
        </p:txBody>
      </p:sp>
    </p:spTree>
    <p:extLst>
      <p:ext uri="{BB962C8B-B14F-4D97-AF65-F5344CB8AC3E}">
        <p14:creationId xmlns:p14="http://schemas.microsoft.com/office/powerpoint/2010/main" val="1053341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A67168B-48C0-45FD-B6C2-22C60AB4D5B9}"/>
              </a:ext>
            </a:extLst>
          </p:cNvPr>
          <p:cNvSpPr>
            <a:spLocks noGrp="1"/>
          </p:cNvSpPr>
          <p:nvPr>
            <p:ph type="sldNum" sz="quarter" idx="12"/>
          </p:nvPr>
        </p:nvSpPr>
        <p:spPr/>
        <p:txBody>
          <a:bodyPr/>
          <a:lstStyle/>
          <a:p>
            <a:fld id="{B6F15528-21DE-4FAA-801E-634DDDAF4B2B}" type="slidenum">
              <a:rPr lang="en-US" smtClean="0"/>
              <a:pPr/>
              <a:t>12</a:t>
            </a:fld>
            <a:endParaRPr lang="en-US"/>
          </a:p>
        </p:txBody>
      </p:sp>
      <p:sp>
        <p:nvSpPr>
          <p:cNvPr id="12" name="TextBox 11">
            <a:extLst>
              <a:ext uri="{FF2B5EF4-FFF2-40B4-BE49-F238E27FC236}">
                <a16:creationId xmlns:a16="http://schemas.microsoft.com/office/drawing/2014/main" id="{372CFEFA-D265-44D2-B992-88A77A825735}"/>
              </a:ext>
            </a:extLst>
          </p:cNvPr>
          <p:cNvSpPr txBox="1"/>
          <p:nvPr/>
        </p:nvSpPr>
        <p:spPr>
          <a:xfrm>
            <a:off x="233766" y="796533"/>
            <a:ext cx="6781800" cy="461665"/>
          </a:xfrm>
          <a:prstGeom prst="rect">
            <a:avLst/>
          </a:prstGeom>
          <a:noFill/>
        </p:spPr>
        <p:txBody>
          <a:bodyPr wrap="square" rtlCol="0">
            <a:spAutoFit/>
          </a:bodyPr>
          <a:lstStyle/>
          <a:p>
            <a:pPr marL="285750" indent="-28575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We classify different types of goods </a:t>
            </a:r>
            <a:r>
              <a:rPr lang="en-US" sz="2400" b="1" u="sng" dirty="0">
                <a:latin typeface="Times New Roman" panose="02020603050405020304" pitchFamily="18" charset="0"/>
                <a:cs typeface="Times New Roman" panose="02020603050405020304" pitchFamily="18" charset="0"/>
              </a:rPr>
              <a:t>into 4 types</a:t>
            </a:r>
          </a:p>
        </p:txBody>
      </p:sp>
      <p:sp>
        <p:nvSpPr>
          <p:cNvPr id="13" name="TextBox 12">
            <a:extLst>
              <a:ext uri="{FF2B5EF4-FFF2-40B4-BE49-F238E27FC236}">
                <a16:creationId xmlns:a16="http://schemas.microsoft.com/office/drawing/2014/main" id="{43667B44-5957-4E78-BF03-96ACD5C12CC2}"/>
              </a:ext>
            </a:extLst>
          </p:cNvPr>
          <p:cNvSpPr txBox="1"/>
          <p:nvPr/>
        </p:nvSpPr>
        <p:spPr>
          <a:xfrm>
            <a:off x="762000" y="1630393"/>
            <a:ext cx="7134386" cy="1569660"/>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It depends on </a:t>
            </a:r>
            <a:r>
              <a:rPr lang="en-US" sz="2400" b="1" u="sng" dirty="0">
                <a:latin typeface="Times New Roman" panose="02020603050405020304" pitchFamily="18" charset="0"/>
                <a:cs typeface="Times New Roman" panose="02020603050405020304" pitchFamily="18" charset="0"/>
              </a:rPr>
              <a:t>whether</a:t>
            </a:r>
            <a:r>
              <a:rPr lang="en-US" sz="2400" dirty="0">
                <a:latin typeface="Times New Roman" panose="02020603050405020304" pitchFamily="18" charset="0"/>
                <a:cs typeface="Times New Roman" panose="02020603050405020304" pitchFamily="18" charset="0"/>
              </a:rPr>
              <a:t> these goods satisfy the two properties: rival &amp; non-excludable</a:t>
            </a:r>
          </a:p>
          <a:p>
            <a:r>
              <a:rPr lang="en-US" sz="2400" dirty="0">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  </a:t>
            </a:r>
          </a:p>
        </p:txBody>
      </p:sp>
      <p:sp>
        <p:nvSpPr>
          <p:cNvPr id="14" name="TextBox 13">
            <a:extLst>
              <a:ext uri="{FF2B5EF4-FFF2-40B4-BE49-F238E27FC236}">
                <a16:creationId xmlns:a16="http://schemas.microsoft.com/office/drawing/2014/main" id="{C6D403C3-4F3A-4970-ADBD-43069F72CE39}"/>
              </a:ext>
            </a:extLst>
          </p:cNvPr>
          <p:cNvSpPr txBox="1"/>
          <p:nvPr/>
        </p:nvSpPr>
        <p:spPr>
          <a:xfrm>
            <a:off x="381000" y="3364232"/>
            <a:ext cx="8305800" cy="1200329"/>
          </a:xfrm>
          <a:prstGeom prst="rect">
            <a:avLst/>
          </a:prstGeom>
          <a:noFill/>
        </p:spPr>
        <p:txBody>
          <a:bodyPr wrap="square" rtlCol="0">
            <a:spAutoFit/>
          </a:bodyPr>
          <a:lstStyle/>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From the section before we know that;</a:t>
            </a:r>
          </a:p>
          <a:p>
            <a:pPr marL="361950"/>
            <a:r>
              <a:rPr lang="en-US" sz="2400" dirty="0">
                <a:latin typeface="Times New Roman" panose="02020603050405020304" pitchFamily="18" charset="0"/>
                <a:cs typeface="Times New Roman" panose="02020603050405020304" pitchFamily="18" charset="0"/>
              </a:rPr>
              <a:t>To qualify a good or service as CPR, it needs to satisfy two properties; rival &amp; non-excludable</a:t>
            </a:r>
          </a:p>
        </p:txBody>
      </p:sp>
      <p:sp>
        <p:nvSpPr>
          <p:cNvPr id="15" name="TextBox 14">
            <a:extLst>
              <a:ext uri="{FF2B5EF4-FFF2-40B4-BE49-F238E27FC236}">
                <a16:creationId xmlns:a16="http://schemas.microsoft.com/office/drawing/2014/main" id="{DAA4C11B-966A-4DD7-9C74-09439E1E8E93}"/>
              </a:ext>
            </a:extLst>
          </p:cNvPr>
          <p:cNvSpPr txBox="1"/>
          <p:nvPr/>
        </p:nvSpPr>
        <p:spPr>
          <a:xfrm>
            <a:off x="762000" y="5049838"/>
            <a:ext cx="6953572" cy="769441"/>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That leaving us with three other types of goods </a:t>
            </a:r>
          </a:p>
          <a:p>
            <a:pPr indent="361950"/>
            <a:r>
              <a:rPr lang="en-US" sz="2000" dirty="0">
                <a:latin typeface="Times New Roman" panose="02020603050405020304" pitchFamily="18" charset="0"/>
                <a:cs typeface="Times New Roman" panose="02020603050405020304" pitchFamily="18" charset="0"/>
              </a:rPr>
              <a:t>(Describe in table 1.I)</a:t>
            </a:r>
            <a:endParaRPr lang="en-US" sz="2400" dirty="0">
              <a:latin typeface="Times New Roman" panose="02020603050405020304" pitchFamily="18" charset="0"/>
              <a:cs typeface="Times New Roman" panose="02020603050405020304" pitchFamily="18" charset="0"/>
            </a:endParaRPr>
          </a:p>
        </p:txBody>
      </p:sp>
      <p:sp>
        <p:nvSpPr>
          <p:cNvPr id="11" name="Minus Sign 10">
            <a:extLst>
              <a:ext uri="{FF2B5EF4-FFF2-40B4-BE49-F238E27FC236}">
                <a16:creationId xmlns:a16="http://schemas.microsoft.com/office/drawing/2014/main" id="{B1BA3A51-1441-4F03-AE05-BF0EC0AAEAC6}"/>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9A4C6F96-FCAF-41D8-B38C-C7A7941ABAFD}"/>
              </a:ext>
            </a:extLst>
          </p:cNvPr>
          <p:cNvSpPr/>
          <p:nvPr/>
        </p:nvSpPr>
        <p:spPr>
          <a:xfrm>
            <a:off x="0" y="128187"/>
            <a:ext cx="5029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1.2 Differences between CPRs and other goods</a:t>
            </a:r>
          </a:p>
        </p:txBody>
      </p:sp>
    </p:spTree>
    <p:extLst>
      <p:ext uri="{BB962C8B-B14F-4D97-AF65-F5344CB8AC3E}">
        <p14:creationId xmlns:p14="http://schemas.microsoft.com/office/powerpoint/2010/main" val="172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1F0F6441-D2A7-46E6-B428-F8318FFC7A17}"/>
              </a:ext>
            </a:extLst>
          </p:cNvPr>
          <p:cNvGraphicFramePr>
            <a:graphicFrameLocks noGrp="1"/>
          </p:cNvGraphicFramePr>
          <p:nvPr>
            <p:ph idx="1"/>
            <p:extLst>
              <p:ext uri="{D42A27DB-BD31-4B8C-83A1-F6EECF244321}">
                <p14:modId xmlns:p14="http://schemas.microsoft.com/office/powerpoint/2010/main" val="4110999914"/>
              </p:ext>
            </p:extLst>
          </p:nvPr>
        </p:nvGraphicFramePr>
        <p:xfrm>
          <a:off x="38100" y="1942288"/>
          <a:ext cx="9067800" cy="2153920"/>
        </p:xfrm>
        <a:graphic>
          <a:graphicData uri="http://schemas.openxmlformats.org/drawingml/2006/table">
            <a:tbl>
              <a:tblPr firstRow="1" bandRow="1">
                <a:tableStyleId>{ED083AE6-46FA-4A59-8FB0-9F97EB10719F}</a:tableStyleId>
              </a:tblPr>
              <a:tblGrid>
                <a:gridCol w="2053818">
                  <a:extLst>
                    <a:ext uri="{9D8B030D-6E8A-4147-A177-3AD203B41FA5}">
                      <a16:colId xmlns:a16="http://schemas.microsoft.com/office/drawing/2014/main" val="127427767"/>
                    </a:ext>
                  </a:extLst>
                </a:gridCol>
                <a:gridCol w="2635087">
                  <a:extLst>
                    <a:ext uri="{9D8B030D-6E8A-4147-A177-3AD203B41FA5}">
                      <a16:colId xmlns:a16="http://schemas.microsoft.com/office/drawing/2014/main" val="4121347111"/>
                    </a:ext>
                  </a:extLst>
                </a:gridCol>
                <a:gridCol w="4378895">
                  <a:extLst>
                    <a:ext uri="{9D8B030D-6E8A-4147-A177-3AD203B41FA5}">
                      <a16:colId xmlns:a16="http://schemas.microsoft.com/office/drawing/2014/main" val="2849266224"/>
                    </a:ext>
                  </a:extLst>
                </a:gridCol>
              </a:tblGrid>
              <a:tr h="508000">
                <a:tc>
                  <a:txBody>
                    <a:bodyPr/>
                    <a:lstStyle/>
                    <a:p>
                      <a:pPr algn="ctr"/>
                      <a:endParaRPr lang="en-US" sz="2400" b="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en-US" sz="2400" dirty="0">
                          <a:latin typeface="Times New Roman" panose="02020603050405020304" pitchFamily="18" charset="0"/>
                          <a:cs typeface="Times New Roman" panose="02020603050405020304" pitchFamily="18" charset="0"/>
                        </a:rPr>
                        <a:t>Excludable</a:t>
                      </a:r>
                      <a:endParaRPr lang="en-US" sz="2400" b="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en-US" sz="2400" dirty="0">
                          <a:latin typeface="Times New Roman" panose="02020603050405020304" pitchFamily="18" charset="0"/>
                          <a:cs typeface="Times New Roman" panose="02020603050405020304" pitchFamily="18" charset="0"/>
                        </a:rPr>
                        <a:t>Non-Excludable</a:t>
                      </a:r>
                      <a:endParaRPr lang="en-US" sz="2400" b="0"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42108178"/>
                  </a:ext>
                </a:extLst>
              </a:tr>
              <a:tr h="660400">
                <a:tc>
                  <a:txBody>
                    <a:bodyPr/>
                    <a:lstStyle/>
                    <a:p>
                      <a:pPr algn="ctr"/>
                      <a:r>
                        <a:rPr lang="en-US" sz="2400" dirty="0">
                          <a:latin typeface="Times New Roman" panose="02020603050405020304" pitchFamily="18" charset="0"/>
                          <a:cs typeface="Times New Roman" panose="02020603050405020304" pitchFamily="18" charset="0"/>
                        </a:rPr>
                        <a:t>Rival</a:t>
                      </a:r>
                    </a:p>
                  </a:txBody>
                  <a:tcPr/>
                </a:tc>
                <a:tc>
                  <a:txBody>
                    <a:bodyPr/>
                    <a:lstStyle/>
                    <a:p>
                      <a:pPr algn="ctr"/>
                      <a:r>
                        <a:rPr lang="en-US" sz="2400" dirty="0">
                          <a:latin typeface="Times New Roman" panose="02020603050405020304" pitchFamily="18" charset="0"/>
                          <a:cs typeface="Times New Roman" panose="02020603050405020304" pitchFamily="18" charset="0"/>
                        </a:rPr>
                        <a:t>Private goods</a:t>
                      </a:r>
                    </a:p>
                    <a:p>
                      <a:pPr algn="ctr"/>
                      <a:r>
                        <a:rPr lang="en-US" sz="2400" dirty="0">
                          <a:latin typeface="Times New Roman" panose="02020603050405020304" pitchFamily="18" charset="0"/>
                          <a:cs typeface="Times New Roman" panose="02020603050405020304" pitchFamily="18" charset="0"/>
                        </a:rPr>
                        <a:t>(e.g. Apple)</a:t>
                      </a:r>
                    </a:p>
                  </a:txBody>
                  <a:tcPr/>
                </a:tc>
                <a:tc>
                  <a:txBody>
                    <a:bodyPr/>
                    <a:lstStyle/>
                    <a:p>
                      <a:pPr algn="ctr"/>
                      <a:r>
                        <a:rPr lang="en-US" sz="2400" dirty="0">
                          <a:latin typeface="Times New Roman" panose="02020603050405020304" pitchFamily="18" charset="0"/>
                          <a:cs typeface="Times New Roman" panose="02020603050405020304" pitchFamily="18" charset="0"/>
                        </a:rPr>
                        <a:t>Common Pool Resources</a:t>
                      </a:r>
                    </a:p>
                    <a:p>
                      <a:pPr algn="ctr"/>
                      <a:r>
                        <a:rPr lang="en-US" sz="2400" dirty="0">
                          <a:latin typeface="Times New Roman" panose="02020603050405020304" pitchFamily="18" charset="0"/>
                          <a:cs typeface="Times New Roman" panose="02020603050405020304" pitchFamily="18" charset="0"/>
                        </a:rPr>
                        <a:t>(e.g. Fishing ground)</a:t>
                      </a:r>
                    </a:p>
                  </a:txBody>
                  <a:tcPr/>
                </a:tc>
                <a:extLst>
                  <a:ext uri="{0D108BD9-81ED-4DB2-BD59-A6C34878D82A}">
                    <a16:rowId xmlns:a16="http://schemas.microsoft.com/office/drawing/2014/main" val="2406699926"/>
                  </a:ext>
                </a:extLst>
              </a:tr>
              <a:tr h="660400">
                <a:tc>
                  <a:txBody>
                    <a:bodyPr/>
                    <a:lstStyle/>
                    <a:p>
                      <a:pPr algn="ctr"/>
                      <a:r>
                        <a:rPr lang="en-US" sz="2400" dirty="0">
                          <a:latin typeface="Times New Roman" panose="02020603050405020304" pitchFamily="18" charset="0"/>
                          <a:cs typeface="Times New Roman" panose="02020603050405020304" pitchFamily="18" charset="0"/>
                        </a:rPr>
                        <a:t>Non- rival</a:t>
                      </a:r>
                    </a:p>
                  </a:txBody>
                  <a:tcPr/>
                </a:tc>
                <a:tc>
                  <a:txBody>
                    <a:bodyPr/>
                    <a:lstStyle/>
                    <a:p>
                      <a:pPr algn="ctr"/>
                      <a:r>
                        <a:rPr lang="en-US" sz="2400" dirty="0">
                          <a:latin typeface="Times New Roman" panose="02020603050405020304" pitchFamily="18" charset="0"/>
                          <a:cs typeface="Times New Roman" panose="02020603050405020304" pitchFamily="18" charset="0"/>
                        </a:rPr>
                        <a:t>Club goods</a:t>
                      </a:r>
                    </a:p>
                    <a:p>
                      <a:pPr algn="ctr"/>
                      <a:r>
                        <a:rPr lang="en-US" sz="2400" dirty="0">
                          <a:latin typeface="Times New Roman" panose="02020603050405020304" pitchFamily="18" charset="0"/>
                          <a:cs typeface="Times New Roman" panose="02020603050405020304" pitchFamily="18" charset="0"/>
                        </a:rPr>
                        <a:t>(e.g. Gym)</a:t>
                      </a:r>
                    </a:p>
                  </a:txBody>
                  <a:tcPr/>
                </a:tc>
                <a:tc>
                  <a:txBody>
                    <a:bodyPr/>
                    <a:lstStyle/>
                    <a:p>
                      <a:pPr algn="ctr"/>
                      <a:r>
                        <a:rPr lang="en-US" sz="2400" dirty="0">
                          <a:latin typeface="Times New Roman" panose="02020603050405020304" pitchFamily="18" charset="0"/>
                          <a:cs typeface="Times New Roman" panose="02020603050405020304" pitchFamily="18" charset="0"/>
                        </a:rPr>
                        <a:t>Public goods</a:t>
                      </a:r>
                    </a:p>
                    <a:p>
                      <a:pPr algn="ctr"/>
                      <a:r>
                        <a:rPr lang="en-US" sz="2400" dirty="0">
                          <a:latin typeface="Times New Roman" panose="02020603050405020304" pitchFamily="18" charset="0"/>
                          <a:cs typeface="Times New Roman" panose="02020603050405020304" pitchFamily="18" charset="0"/>
                        </a:rPr>
                        <a:t>(e.g. National defense)</a:t>
                      </a:r>
                    </a:p>
                  </a:txBody>
                  <a:tcPr/>
                </a:tc>
                <a:extLst>
                  <a:ext uri="{0D108BD9-81ED-4DB2-BD59-A6C34878D82A}">
                    <a16:rowId xmlns:a16="http://schemas.microsoft.com/office/drawing/2014/main" val="1724252755"/>
                  </a:ext>
                </a:extLst>
              </a:tr>
            </a:tbl>
          </a:graphicData>
        </a:graphic>
      </p:graphicFrame>
      <p:sp>
        <p:nvSpPr>
          <p:cNvPr id="5" name="Slide Number Placeholder 4">
            <a:extLst>
              <a:ext uri="{FF2B5EF4-FFF2-40B4-BE49-F238E27FC236}">
                <a16:creationId xmlns:a16="http://schemas.microsoft.com/office/drawing/2014/main" id="{EDE559D5-2669-45E1-83AC-FFE2E4F6C947}"/>
              </a:ext>
            </a:extLst>
          </p:cNvPr>
          <p:cNvSpPr>
            <a:spLocks noGrp="1"/>
          </p:cNvSpPr>
          <p:nvPr>
            <p:ph type="sldNum" sz="quarter" idx="12"/>
          </p:nvPr>
        </p:nvSpPr>
        <p:spPr/>
        <p:txBody>
          <a:bodyPr/>
          <a:lstStyle/>
          <a:p>
            <a:fld id="{B6F15528-21DE-4FAA-801E-634DDDAF4B2B}" type="slidenum">
              <a:rPr lang="en-US" smtClean="0"/>
              <a:pPr/>
              <a:t>13</a:t>
            </a:fld>
            <a:endParaRPr lang="en-US"/>
          </a:p>
        </p:txBody>
      </p:sp>
      <p:sp>
        <p:nvSpPr>
          <p:cNvPr id="10" name="TextBox 9">
            <a:extLst>
              <a:ext uri="{FF2B5EF4-FFF2-40B4-BE49-F238E27FC236}">
                <a16:creationId xmlns:a16="http://schemas.microsoft.com/office/drawing/2014/main" id="{015614EA-C252-405F-B0B9-18E5CF2B5356}"/>
              </a:ext>
            </a:extLst>
          </p:cNvPr>
          <p:cNvSpPr txBox="1"/>
          <p:nvPr/>
        </p:nvSpPr>
        <p:spPr>
          <a:xfrm>
            <a:off x="2743200" y="4096208"/>
            <a:ext cx="3505200"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Table 1.1. Different types of goods.</a:t>
            </a:r>
          </a:p>
        </p:txBody>
      </p:sp>
      <p:sp>
        <p:nvSpPr>
          <p:cNvPr id="12" name="TextBox 11">
            <a:extLst>
              <a:ext uri="{FF2B5EF4-FFF2-40B4-BE49-F238E27FC236}">
                <a16:creationId xmlns:a16="http://schemas.microsoft.com/office/drawing/2014/main" id="{E07BCFDA-3F8C-4753-8E1D-D664B09D0759}"/>
              </a:ext>
            </a:extLst>
          </p:cNvPr>
          <p:cNvSpPr txBox="1"/>
          <p:nvPr/>
        </p:nvSpPr>
        <p:spPr>
          <a:xfrm>
            <a:off x="1600200" y="819959"/>
            <a:ext cx="5600700"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Summary the different types of goods </a:t>
            </a:r>
          </a:p>
        </p:txBody>
      </p:sp>
      <p:sp>
        <p:nvSpPr>
          <p:cNvPr id="13" name="TextBox 12">
            <a:extLst>
              <a:ext uri="{FF2B5EF4-FFF2-40B4-BE49-F238E27FC236}">
                <a16:creationId xmlns:a16="http://schemas.microsoft.com/office/drawing/2014/main" id="{76AD6DD1-4B06-41F5-B2C1-9828173E243C}"/>
              </a:ext>
            </a:extLst>
          </p:cNvPr>
          <p:cNvSpPr txBox="1"/>
          <p:nvPr/>
        </p:nvSpPr>
        <p:spPr>
          <a:xfrm>
            <a:off x="228600" y="5183827"/>
            <a:ext cx="8001000" cy="461665"/>
          </a:xfrm>
          <a:prstGeom prst="rect">
            <a:avLst/>
          </a:prstGeom>
          <a:noFill/>
        </p:spPr>
        <p:txBody>
          <a:bodyPr wrap="square" rtlCol="0">
            <a:spAutoFit/>
          </a:bodyPr>
          <a:lstStyle/>
          <a:p>
            <a:pPr marL="342900" indent="-342900">
              <a:buFont typeface="Wingdings" panose="05000000000000000000" pitchFamily="2" charset="2"/>
              <a:buChar char="v"/>
            </a:pPr>
            <a:r>
              <a:rPr lang="en-US" sz="2400" i="1" dirty="0">
                <a:latin typeface="Times New Roman" panose="02020603050405020304" pitchFamily="18" charset="0"/>
                <a:cs typeface="Times New Roman" panose="02020603050405020304" pitchFamily="18" charset="0"/>
              </a:rPr>
              <a:t>The discussion of three types of goods is on the next slide.</a:t>
            </a:r>
          </a:p>
        </p:txBody>
      </p:sp>
      <p:sp>
        <p:nvSpPr>
          <p:cNvPr id="9" name="Minus Sign 8">
            <a:extLst>
              <a:ext uri="{FF2B5EF4-FFF2-40B4-BE49-F238E27FC236}">
                <a16:creationId xmlns:a16="http://schemas.microsoft.com/office/drawing/2014/main" id="{381EC584-D7CC-4909-92B3-F4452B3EF383}"/>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B627EB07-88C5-4A06-9FA1-D8FDEBB77858}"/>
              </a:ext>
            </a:extLst>
          </p:cNvPr>
          <p:cNvSpPr/>
          <p:nvPr/>
        </p:nvSpPr>
        <p:spPr>
          <a:xfrm>
            <a:off x="0" y="128187"/>
            <a:ext cx="5029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1.2 Differences between CPRs and other goods</a:t>
            </a:r>
          </a:p>
        </p:txBody>
      </p:sp>
    </p:spTree>
    <p:extLst>
      <p:ext uri="{BB962C8B-B14F-4D97-AF65-F5344CB8AC3E}">
        <p14:creationId xmlns:p14="http://schemas.microsoft.com/office/powerpoint/2010/main" val="13789516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994A73CB-8AE5-414F-AB18-6205F8D8358B}"/>
              </a:ext>
            </a:extLst>
          </p:cNvPr>
          <p:cNvSpPr txBox="1"/>
          <p:nvPr/>
        </p:nvSpPr>
        <p:spPr>
          <a:xfrm>
            <a:off x="482600" y="1782981"/>
            <a:ext cx="8178799" cy="4393982"/>
          </a:xfrm>
          <a:prstGeom prst="rect">
            <a:avLst/>
          </a:prstGeom>
        </p:spPr>
        <p:txBody>
          <a:bodyPr vert="horz" lIns="91440" tIns="45720" rIns="91440" bIns="45720" rtlCol="0">
            <a:normAutofit/>
          </a:bodyPr>
          <a:lstStyle/>
          <a:p>
            <a:pPr marL="114300">
              <a:lnSpc>
                <a:spcPct val="90000"/>
              </a:lnSpc>
              <a:spcAft>
                <a:spcPts val="600"/>
              </a:spcAft>
            </a:pPr>
            <a:endParaRPr lang="en-US" sz="2400" dirty="0">
              <a:latin typeface="Times New Roman" panose="02020603050405020304" pitchFamily="18" charset="0"/>
              <a:cs typeface="Times New Roman" panose="02020603050405020304" pitchFamily="18" charset="0"/>
            </a:endParaRPr>
          </a:p>
        </p:txBody>
      </p:sp>
      <p:sp>
        <p:nvSpPr>
          <p:cNvPr id="23" name="Rectangle 22">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08801" y="2200695"/>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Isosceles Triangle 24">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00197" y="1502156"/>
            <a:ext cx="2532832" cy="954774"/>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26">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8518" y="5230015"/>
            <a:ext cx="2017580" cy="760545"/>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Rectangle 28">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60240" y="578940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Slide Number Placeholder 4">
            <a:extLst>
              <a:ext uri="{FF2B5EF4-FFF2-40B4-BE49-F238E27FC236}">
                <a16:creationId xmlns:a16="http://schemas.microsoft.com/office/drawing/2014/main" id="{8B5FB323-5EFA-4CDA-9E91-AD0EC168ACBE}"/>
              </a:ext>
            </a:extLst>
          </p:cNvPr>
          <p:cNvSpPr>
            <a:spLocks noGrp="1"/>
          </p:cNvSpPr>
          <p:nvPr>
            <p:ph type="sldNum" sz="quarter" idx="12"/>
          </p:nvPr>
        </p:nvSpPr>
        <p:spPr>
          <a:xfrm>
            <a:off x="6603999" y="6356350"/>
            <a:ext cx="2057400" cy="365125"/>
          </a:xfrm>
        </p:spPr>
        <p:txBody>
          <a:bodyPr vert="horz" lIns="91440" tIns="45720" rIns="91440" bIns="45720" rtlCol="0" anchor="ctr">
            <a:normAutofit/>
          </a:bodyPr>
          <a:lstStyle/>
          <a:p>
            <a:pPr>
              <a:spcAft>
                <a:spcPts val="600"/>
              </a:spcAft>
            </a:pPr>
            <a:fld id="{B6F15528-21DE-4FAA-801E-634DDDAF4B2B}" type="slidenum">
              <a:rPr lang="en-US" smtClean="0"/>
              <a:pPr>
                <a:spcAft>
                  <a:spcPts val="600"/>
                </a:spcAft>
              </a:pPr>
              <a:t>14</a:t>
            </a:fld>
            <a:endParaRPr lang="en-US"/>
          </a:p>
        </p:txBody>
      </p:sp>
      <p:sp>
        <p:nvSpPr>
          <p:cNvPr id="12" name="TextBox 11">
            <a:extLst>
              <a:ext uri="{FF2B5EF4-FFF2-40B4-BE49-F238E27FC236}">
                <a16:creationId xmlns:a16="http://schemas.microsoft.com/office/drawing/2014/main" id="{A527F058-0089-4B4D-9DDD-BB5F0E9A03D1}"/>
              </a:ext>
            </a:extLst>
          </p:cNvPr>
          <p:cNvSpPr txBox="1"/>
          <p:nvPr/>
        </p:nvSpPr>
        <p:spPr>
          <a:xfrm>
            <a:off x="350520" y="3239865"/>
            <a:ext cx="5410200" cy="461665"/>
          </a:xfrm>
          <a:prstGeom prst="rect">
            <a:avLst/>
          </a:prstGeom>
          <a:noFill/>
        </p:spPr>
        <p:txBody>
          <a:bodyPr wrap="square" rtlCol="0">
            <a:spAutoFit/>
          </a:bodyPr>
          <a:lstStyle/>
          <a:p>
            <a:pPr>
              <a:spcAft>
                <a:spcPts val="600"/>
              </a:spcAft>
            </a:pPr>
            <a:r>
              <a:rPr lang="en-US" sz="2400" dirty="0">
                <a:latin typeface="Times New Roman" panose="02020603050405020304" pitchFamily="18" charset="0"/>
                <a:cs typeface="Times New Roman" panose="02020603050405020304" pitchFamily="18" charset="0"/>
              </a:rPr>
              <a:t>II.     Private goods;</a:t>
            </a:r>
          </a:p>
        </p:txBody>
      </p:sp>
      <p:sp>
        <p:nvSpPr>
          <p:cNvPr id="15" name="TextBox 14">
            <a:extLst>
              <a:ext uri="{FF2B5EF4-FFF2-40B4-BE49-F238E27FC236}">
                <a16:creationId xmlns:a16="http://schemas.microsoft.com/office/drawing/2014/main" id="{A5E23334-47E7-46B1-B0D1-C9C2A1D05EE5}"/>
              </a:ext>
            </a:extLst>
          </p:cNvPr>
          <p:cNvSpPr txBox="1"/>
          <p:nvPr/>
        </p:nvSpPr>
        <p:spPr>
          <a:xfrm>
            <a:off x="347472" y="907197"/>
            <a:ext cx="5410200" cy="461665"/>
          </a:xfrm>
          <a:prstGeom prst="rect">
            <a:avLst/>
          </a:prstGeom>
          <a:noFill/>
        </p:spPr>
        <p:txBody>
          <a:bodyPr wrap="square" rtlCol="0">
            <a:spAutoFit/>
          </a:bodyPr>
          <a:lstStyle/>
          <a:p>
            <a:pPr marL="514350" indent="-514350">
              <a:spcAft>
                <a:spcPts val="600"/>
              </a:spcAft>
              <a:buFont typeface="+mj-lt"/>
              <a:buAutoNum type="romanUcPeriod"/>
            </a:pPr>
            <a:r>
              <a:rPr lang="en-US" sz="2400" dirty="0">
                <a:latin typeface="Times New Roman" panose="02020603050405020304" pitchFamily="18" charset="0"/>
                <a:cs typeface="Times New Roman" panose="02020603050405020304" pitchFamily="18" charset="0"/>
              </a:rPr>
              <a:t> Common Pool Resources CPRs;</a:t>
            </a:r>
          </a:p>
        </p:txBody>
      </p:sp>
      <p:sp>
        <p:nvSpPr>
          <p:cNvPr id="39" name="TextBox 38">
            <a:extLst>
              <a:ext uri="{FF2B5EF4-FFF2-40B4-BE49-F238E27FC236}">
                <a16:creationId xmlns:a16="http://schemas.microsoft.com/office/drawing/2014/main" id="{04E73239-B242-4C41-BCD7-4A37B8E88471}"/>
              </a:ext>
            </a:extLst>
          </p:cNvPr>
          <p:cNvSpPr txBox="1"/>
          <p:nvPr/>
        </p:nvSpPr>
        <p:spPr>
          <a:xfrm>
            <a:off x="816922" y="4059444"/>
            <a:ext cx="8113865" cy="1938992"/>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It is consumption is rival and excludable.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e.g. Apple</a:t>
            </a:r>
          </a:p>
          <a:p>
            <a:endParaRPr lang="en-US" sz="2400" dirty="0">
              <a:latin typeface="Times New Roman" panose="02020603050405020304" pitchFamily="18" charset="0"/>
              <a:cs typeface="Times New Roman" panose="02020603050405020304" pitchFamily="18" charset="0"/>
            </a:endParaRPr>
          </a:p>
          <a:p>
            <a:r>
              <a:rPr lang="en-US" sz="2400" i="1" dirty="0">
                <a:latin typeface="Times New Roman" panose="02020603050405020304" pitchFamily="18" charset="0"/>
                <a:cs typeface="Times New Roman" panose="02020603050405020304" pitchFamily="18" charset="0"/>
              </a:rPr>
              <a:t>(if you eat it, I cannot enjoy the same apple) and (if you don't pay for an apple, you cannot eat it)</a:t>
            </a:r>
          </a:p>
        </p:txBody>
      </p:sp>
      <p:sp>
        <p:nvSpPr>
          <p:cNvPr id="2" name="Rectangle 1">
            <a:extLst>
              <a:ext uri="{FF2B5EF4-FFF2-40B4-BE49-F238E27FC236}">
                <a16:creationId xmlns:a16="http://schemas.microsoft.com/office/drawing/2014/main" id="{15EEF4D5-BC5F-B446-8975-C88B1689332F}"/>
              </a:ext>
            </a:extLst>
          </p:cNvPr>
          <p:cNvSpPr/>
          <p:nvPr/>
        </p:nvSpPr>
        <p:spPr>
          <a:xfrm>
            <a:off x="714428" y="1649261"/>
            <a:ext cx="7389233" cy="834074"/>
          </a:xfrm>
          <a:prstGeom prst="rect">
            <a:avLst/>
          </a:prstGeom>
        </p:spPr>
        <p:txBody>
          <a:bodyPr wrap="square">
            <a:spAutoFit/>
          </a:bodyPr>
          <a:lstStyle/>
          <a:p>
            <a:pPr marL="342900" indent="-228600">
              <a:lnSpc>
                <a:spcPct val="90000"/>
              </a:lnSpc>
              <a:spcAft>
                <a:spcPts val="60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CPRs are rival in consumption but non-excludable.</a:t>
            </a:r>
          </a:p>
          <a:p>
            <a:pPr marL="342900" indent="-228600">
              <a:lnSpc>
                <a:spcPct val="90000"/>
              </a:lnSpc>
              <a:spcAft>
                <a:spcPts val="60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e.g. fishing grounds, hunting grounds</a:t>
            </a:r>
          </a:p>
        </p:txBody>
      </p:sp>
      <p:sp>
        <p:nvSpPr>
          <p:cNvPr id="17" name="Minus Sign 16">
            <a:extLst>
              <a:ext uri="{FF2B5EF4-FFF2-40B4-BE49-F238E27FC236}">
                <a16:creationId xmlns:a16="http://schemas.microsoft.com/office/drawing/2014/main" id="{9ED5BF83-0EB2-4DFF-A21B-323413A2E03B}"/>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997448D9-59C5-4F05-856C-93B78BBBEEEA}"/>
              </a:ext>
            </a:extLst>
          </p:cNvPr>
          <p:cNvSpPr/>
          <p:nvPr/>
        </p:nvSpPr>
        <p:spPr>
          <a:xfrm>
            <a:off x="0" y="128187"/>
            <a:ext cx="5029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1.2 Differences between CPRs and other goods</a:t>
            </a:r>
          </a:p>
        </p:txBody>
      </p:sp>
    </p:spTree>
    <p:extLst>
      <p:ext uri="{BB962C8B-B14F-4D97-AF65-F5344CB8AC3E}">
        <p14:creationId xmlns:p14="http://schemas.microsoft.com/office/powerpoint/2010/main" val="6750706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6658E480-6F41-4EA8-A20A-233A71672C52}"/>
              </a:ext>
            </a:extLst>
          </p:cNvPr>
          <p:cNvSpPr txBox="1"/>
          <p:nvPr/>
        </p:nvSpPr>
        <p:spPr>
          <a:xfrm>
            <a:off x="214784" y="1825843"/>
            <a:ext cx="8777908" cy="4393982"/>
          </a:xfrm>
          <a:prstGeom prst="rect">
            <a:avLst/>
          </a:prstGeom>
        </p:spPr>
        <p:txBody>
          <a:bodyPr vert="horz" lIns="91440" tIns="45720" rIns="91440" bIns="45720" rtlCol="0">
            <a:normAutofit/>
          </a:bodyPr>
          <a:lstStyle/>
          <a:p>
            <a:pPr marL="447675" indent="-333375">
              <a:lnSpc>
                <a:spcPct val="90000"/>
              </a:lnSpc>
              <a:spcAft>
                <a:spcPts val="60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Club goods are non-rival and excludable.</a:t>
            </a:r>
          </a:p>
          <a:p>
            <a:pPr marL="447675" indent="-333375">
              <a:lnSpc>
                <a:spcPct val="90000"/>
              </a:lnSpc>
              <a:spcAft>
                <a:spcPts val="60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e.g. Gym membership, Satellite TV, or pay TV channels</a:t>
            </a:r>
          </a:p>
        </p:txBody>
      </p:sp>
      <p:sp>
        <p:nvSpPr>
          <p:cNvPr id="16" name="Rectangle 1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08801" y="2200695"/>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00197" y="1502156"/>
            <a:ext cx="2532832" cy="954774"/>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8518" y="5230015"/>
            <a:ext cx="2017580" cy="760545"/>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Rectangle 2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60240" y="578940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Slide Number Placeholder 4">
            <a:extLst>
              <a:ext uri="{FF2B5EF4-FFF2-40B4-BE49-F238E27FC236}">
                <a16:creationId xmlns:a16="http://schemas.microsoft.com/office/drawing/2014/main" id="{DCFCFBA6-649D-41B5-B260-34FBD2BE060C}"/>
              </a:ext>
            </a:extLst>
          </p:cNvPr>
          <p:cNvSpPr>
            <a:spLocks noGrp="1"/>
          </p:cNvSpPr>
          <p:nvPr>
            <p:ph type="sldNum" sz="quarter" idx="12"/>
          </p:nvPr>
        </p:nvSpPr>
        <p:spPr>
          <a:xfrm>
            <a:off x="6603999" y="6356350"/>
            <a:ext cx="2057400" cy="365125"/>
          </a:xfrm>
        </p:spPr>
        <p:txBody>
          <a:bodyPr vert="horz" lIns="91440" tIns="45720" rIns="91440" bIns="45720" rtlCol="0" anchor="ctr">
            <a:normAutofit/>
          </a:bodyPr>
          <a:lstStyle/>
          <a:p>
            <a:pPr>
              <a:spcAft>
                <a:spcPts val="600"/>
              </a:spcAft>
            </a:pPr>
            <a:fld id="{B6F15528-21DE-4FAA-801E-634DDDAF4B2B}" type="slidenum">
              <a:rPr lang="en-US" smtClean="0"/>
              <a:pPr>
                <a:spcAft>
                  <a:spcPts val="600"/>
                </a:spcAft>
              </a:pPr>
              <a:t>15</a:t>
            </a:fld>
            <a:endParaRPr lang="en-US"/>
          </a:p>
        </p:txBody>
      </p:sp>
      <p:sp>
        <p:nvSpPr>
          <p:cNvPr id="7" name="Rectangle 6">
            <a:extLst>
              <a:ext uri="{FF2B5EF4-FFF2-40B4-BE49-F238E27FC236}">
                <a16:creationId xmlns:a16="http://schemas.microsoft.com/office/drawing/2014/main" id="{FA56520D-4454-43BA-AAB6-43658733313B}"/>
              </a:ext>
            </a:extLst>
          </p:cNvPr>
          <p:cNvSpPr/>
          <p:nvPr/>
        </p:nvSpPr>
        <p:spPr>
          <a:xfrm>
            <a:off x="68937" y="674888"/>
            <a:ext cx="2738250" cy="523220"/>
          </a:xfrm>
          <a:prstGeom prst="rect">
            <a:avLst/>
          </a:prstGeom>
        </p:spPr>
        <p:txBody>
          <a:bodyPr wrap="none">
            <a:spAutoFit/>
          </a:bodyPr>
          <a:lstStyle/>
          <a:p>
            <a:pPr>
              <a:spcAft>
                <a:spcPts val="600"/>
              </a:spcAft>
            </a:pPr>
            <a:r>
              <a:rPr lang="en-US" sz="2800" dirty="0">
                <a:latin typeface="Times New Roman" panose="02020603050405020304" pitchFamily="18" charset="0"/>
                <a:cs typeface="Times New Roman" panose="02020603050405020304" pitchFamily="18" charset="0"/>
              </a:rPr>
              <a:t>III.    Club goods;</a:t>
            </a:r>
          </a:p>
        </p:txBody>
      </p:sp>
      <p:sp>
        <p:nvSpPr>
          <p:cNvPr id="15" name="TextBox 14">
            <a:extLst>
              <a:ext uri="{FF2B5EF4-FFF2-40B4-BE49-F238E27FC236}">
                <a16:creationId xmlns:a16="http://schemas.microsoft.com/office/drawing/2014/main" id="{A2B8F267-808B-F447-9D07-083E3A94703C}"/>
              </a:ext>
            </a:extLst>
          </p:cNvPr>
          <p:cNvSpPr txBox="1"/>
          <p:nvPr/>
        </p:nvSpPr>
        <p:spPr>
          <a:xfrm>
            <a:off x="349792" y="3346026"/>
            <a:ext cx="8534400" cy="1938992"/>
          </a:xfrm>
          <a:prstGeom prst="rect">
            <a:avLst/>
          </a:prstGeom>
          <a:noFill/>
        </p:spPr>
        <p:txBody>
          <a:bodyPr wrap="square" rtlCol="0">
            <a:spAutoFit/>
          </a:bodyPr>
          <a:lstStyle/>
          <a:p>
            <a:pPr marL="342900" indent="-342900">
              <a:buFont typeface="Arial" panose="020B0604020202020204" pitchFamily="34" charset="0"/>
              <a:buChar char="•"/>
            </a:pPr>
            <a:r>
              <a:rPr lang="en-US" sz="2400" b="1" i="1" dirty="0">
                <a:latin typeface="Times New Roman" panose="02020603050405020304" pitchFamily="18" charset="0"/>
                <a:cs typeface="Times New Roman" panose="02020603050405020304" pitchFamily="18" charset="0"/>
              </a:rPr>
              <a:t>Non-rival: </a:t>
            </a:r>
            <a:r>
              <a:rPr lang="en-US" sz="2400" dirty="0">
                <a:latin typeface="Times New Roman" panose="02020603050405020304" pitchFamily="18" charset="0"/>
                <a:cs typeface="Times New Roman" panose="02020603050405020304" pitchFamily="18" charset="0"/>
              </a:rPr>
              <a:t>The good can be enjoyed by several members without affecting each other’s utility. </a:t>
            </a:r>
          </a:p>
          <a:p>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b="1" i="1" dirty="0">
                <a:latin typeface="Times New Roman" panose="02020603050405020304" pitchFamily="18" charset="0"/>
                <a:cs typeface="Times New Roman" panose="02020603050405020304" pitchFamily="18" charset="0"/>
              </a:rPr>
              <a:t>Excludable: </a:t>
            </a:r>
            <a:r>
              <a:rPr lang="en-US" sz="2400" dirty="0">
                <a:latin typeface="Times New Roman" panose="02020603050405020304" pitchFamily="18" charset="0"/>
                <a:cs typeface="Times New Roman" panose="02020603050405020304" pitchFamily="18" charset="0"/>
              </a:rPr>
              <a:t>Gym owners can easily prevent non-members from accessing the center.</a:t>
            </a:r>
          </a:p>
        </p:txBody>
      </p:sp>
      <p:sp>
        <p:nvSpPr>
          <p:cNvPr id="13" name="Minus Sign 12">
            <a:extLst>
              <a:ext uri="{FF2B5EF4-FFF2-40B4-BE49-F238E27FC236}">
                <a16:creationId xmlns:a16="http://schemas.microsoft.com/office/drawing/2014/main" id="{92738A39-C01E-4099-BB09-CAAE52CD677C}"/>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EDD5B05-0CAF-4264-94F3-D5C6004E788F}"/>
              </a:ext>
            </a:extLst>
          </p:cNvPr>
          <p:cNvSpPr/>
          <p:nvPr/>
        </p:nvSpPr>
        <p:spPr>
          <a:xfrm>
            <a:off x="0" y="128187"/>
            <a:ext cx="5029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1.2 Differences between CPRs and other goods</a:t>
            </a:r>
          </a:p>
        </p:txBody>
      </p:sp>
    </p:spTree>
    <p:extLst>
      <p:ext uri="{BB962C8B-B14F-4D97-AF65-F5344CB8AC3E}">
        <p14:creationId xmlns:p14="http://schemas.microsoft.com/office/powerpoint/2010/main" val="554536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08801" y="2200695"/>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00197" y="1502156"/>
            <a:ext cx="2532832" cy="954774"/>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8518" y="5230015"/>
            <a:ext cx="2017580" cy="760545"/>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Rectangle 2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60240" y="578940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Slide Number Placeholder 4">
            <a:extLst>
              <a:ext uri="{FF2B5EF4-FFF2-40B4-BE49-F238E27FC236}">
                <a16:creationId xmlns:a16="http://schemas.microsoft.com/office/drawing/2014/main" id="{0AAE0AC6-0CD4-49FF-B5D1-52346B4E40AB}"/>
              </a:ext>
            </a:extLst>
          </p:cNvPr>
          <p:cNvSpPr>
            <a:spLocks noGrp="1"/>
          </p:cNvSpPr>
          <p:nvPr>
            <p:ph type="sldNum" sz="quarter" idx="12"/>
          </p:nvPr>
        </p:nvSpPr>
        <p:spPr>
          <a:xfrm>
            <a:off x="6603999" y="6356350"/>
            <a:ext cx="2057400" cy="365125"/>
          </a:xfrm>
        </p:spPr>
        <p:txBody>
          <a:bodyPr>
            <a:normAutofit/>
          </a:bodyPr>
          <a:lstStyle/>
          <a:p>
            <a:pPr>
              <a:spcAft>
                <a:spcPts val="600"/>
              </a:spcAft>
            </a:pPr>
            <a:fld id="{B6F15528-21DE-4FAA-801E-634DDDAF4B2B}" type="slidenum">
              <a:rPr lang="en-US" smtClean="0"/>
              <a:pPr>
                <a:spcAft>
                  <a:spcPts val="600"/>
                </a:spcAft>
              </a:pPr>
              <a:t>16</a:t>
            </a:fld>
            <a:endParaRPr lang="en-US"/>
          </a:p>
        </p:txBody>
      </p:sp>
      <p:sp>
        <p:nvSpPr>
          <p:cNvPr id="6" name="Rectangle 5">
            <a:extLst>
              <a:ext uri="{FF2B5EF4-FFF2-40B4-BE49-F238E27FC236}">
                <a16:creationId xmlns:a16="http://schemas.microsoft.com/office/drawing/2014/main" id="{716E0241-8CAB-4F57-8DA3-447C82D8395D}"/>
              </a:ext>
            </a:extLst>
          </p:cNvPr>
          <p:cNvSpPr/>
          <p:nvPr/>
        </p:nvSpPr>
        <p:spPr>
          <a:xfrm>
            <a:off x="202592" y="732191"/>
            <a:ext cx="3705308" cy="523220"/>
          </a:xfrm>
          <a:prstGeom prst="rect">
            <a:avLst/>
          </a:prstGeom>
        </p:spPr>
        <p:txBody>
          <a:bodyPr wrap="square">
            <a:spAutoFit/>
          </a:bodyPr>
          <a:lstStyle/>
          <a:p>
            <a:pPr>
              <a:spcAft>
                <a:spcPts val="600"/>
              </a:spcAft>
            </a:pPr>
            <a:r>
              <a:rPr lang="en-US" sz="2800" dirty="0">
                <a:latin typeface="Times New Roman" panose="02020603050405020304" pitchFamily="18" charset="0"/>
                <a:cs typeface="Times New Roman" panose="02020603050405020304" pitchFamily="18" charset="0"/>
              </a:rPr>
              <a:t>IV.     Public goods;</a:t>
            </a:r>
          </a:p>
        </p:txBody>
      </p:sp>
      <p:sp>
        <p:nvSpPr>
          <p:cNvPr id="7" name="TextBox 6">
            <a:extLst>
              <a:ext uri="{FF2B5EF4-FFF2-40B4-BE49-F238E27FC236}">
                <a16:creationId xmlns:a16="http://schemas.microsoft.com/office/drawing/2014/main" id="{3B077FAD-D66F-4A65-87FE-5E72B15888D8}"/>
              </a:ext>
            </a:extLst>
          </p:cNvPr>
          <p:cNvSpPr txBox="1"/>
          <p:nvPr/>
        </p:nvSpPr>
        <p:spPr>
          <a:xfrm>
            <a:off x="202592" y="1405115"/>
            <a:ext cx="8289136" cy="2092881"/>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Public goods are non-rival and non-excludable</a:t>
            </a:r>
          </a:p>
          <a:p>
            <a:pPr>
              <a:spcAft>
                <a:spcPts val="600"/>
              </a:spcAft>
            </a:pPr>
            <a:endParaRPr lang="en-US" sz="2400" dirty="0">
              <a:latin typeface="Times New Roman" panose="02020603050405020304" pitchFamily="18" charset="0"/>
              <a:cs typeface="Times New Roman" panose="02020603050405020304" pitchFamily="18" charset="0"/>
            </a:endParaRPr>
          </a:p>
          <a:p>
            <a:pPr marL="342900" indent="-342900">
              <a:spcAft>
                <a:spcPts val="60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E.g. national defense, clean air, public fireworks, official statistics, and publicly available inventions through unpatented R&amp;D </a:t>
            </a:r>
          </a:p>
        </p:txBody>
      </p:sp>
      <p:sp>
        <p:nvSpPr>
          <p:cNvPr id="8" name="TextBox 7">
            <a:extLst>
              <a:ext uri="{FF2B5EF4-FFF2-40B4-BE49-F238E27FC236}">
                <a16:creationId xmlns:a16="http://schemas.microsoft.com/office/drawing/2014/main" id="{6DAEEE5B-00FF-4F58-A9C9-92EF88A25D65}"/>
              </a:ext>
            </a:extLst>
          </p:cNvPr>
          <p:cNvSpPr txBox="1"/>
          <p:nvPr/>
        </p:nvSpPr>
        <p:spPr>
          <a:xfrm>
            <a:off x="745047" y="3553479"/>
            <a:ext cx="8458200" cy="2985433"/>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US" sz="2400" b="1" i="1" dirty="0">
                <a:latin typeface="Times New Roman" panose="02020603050405020304" pitchFamily="18" charset="0"/>
                <a:cs typeface="Times New Roman" panose="02020603050405020304" pitchFamily="18" charset="0"/>
              </a:rPr>
              <a:t>Non-rival:  </a:t>
            </a:r>
          </a:p>
          <a:p>
            <a:pPr>
              <a:spcAft>
                <a:spcPts val="600"/>
              </a:spcAft>
            </a:pPr>
            <a:r>
              <a:rPr lang="en-US" sz="2400" dirty="0">
                <a:latin typeface="Times New Roman" panose="02020603050405020304" pitchFamily="18" charset="0"/>
                <a:cs typeface="Times New Roman" panose="02020603050405020304" pitchFamily="18" charset="0"/>
              </a:rPr>
              <a:t>Its consumption by one individual does not reduce the amount of the good available to other individuals. </a:t>
            </a:r>
          </a:p>
          <a:p>
            <a:pPr>
              <a:spcAft>
                <a:spcPts val="600"/>
              </a:spcAft>
            </a:pPr>
            <a:endParaRPr lang="en-US" sz="2400" dirty="0">
              <a:latin typeface="Times New Roman" panose="02020603050405020304" pitchFamily="18" charset="0"/>
              <a:cs typeface="Times New Roman" panose="02020603050405020304" pitchFamily="18" charset="0"/>
            </a:endParaRPr>
          </a:p>
          <a:p>
            <a:pPr marL="342900" indent="-342900">
              <a:spcAft>
                <a:spcPts val="600"/>
              </a:spcAft>
              <a:buFont typeface="Arial" panose="020B0604020202020204" pitchFamily="34" charset="0"/>
              <a:buChar char="•"/>
            </a:pPr>
            <a:r>
              <a:rPr lang="en-US" sz="2400" b="1" i="1" dirty="0">
                <a:latin typeface="Times New Roman" panose="02020603050405020304" pitchFamily="18" charset="0"/>
                <a:cs typeface="Times New Roman" panose="02020603050405020304" pitchFamily="18" charset="0"/>
              </a:rPr>
              <a:t>Non-excludable: </a:t>
            </a:r>
          </a:p>
          <a:p>
            <a:pPr>
              <a:spcAft>
                <a:spcPts val="600"/>
              </a:spcAft>
            </a:pPr>
            <a:r>
              <a:rPr lang="en-US" sz="2400" dirty="0">
                <a:latin typeface="Times New Roman" panose="02020603050405020304" pitchFamily="18" charset="0"/>
                <a:cs typeface="Times New Roman" panose="02020603050405020304" pitchFamily="18" charset="0"/>
              </a:rPr>
              <a:t>Preventing an individual to not enjoy the good is extremely expensive, or impossible</a:t>
            </a:r>
          </a:p>
        </p:txBody>
      </p:sp>
      <p:sp>
        <p:nvSpPr>
          <p:cNvPr id="13" name="Rectangle 12">
            <a:extLst>
              <a:ext uri="{FF2B5EF4-FFF2-40B4-BE49-F238E27FC236}">
                <a16:creationId xmlns:a16="http://schemas.microsoft.com/office/drawing/2014/main" id="{AC844080-99A5-426D-A51E-F9205AF62247}"/>
              </a:ext>
            </a:extLst>
          </p:cNvPr>
          <p:cNvSpPr/>
          <p:nvPr/>
        </p:nvSpPr>
        <p:spPr>
          <a:xfrm>
            <a:off x="-1293" y="89299"/>
            <a:ext cx="5029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1.2 Differences between CPRs and other goods</a:t>
            </a:r>
          </a:p>
        </p:txBody>
      </p:sp>
    </p:spTree>
    <p:extLst>
      <p:ext uri="{BB962C8B-B14F-4D97-AF65-F5344CB8AC3E}">
        <p14:creationId xmlns:p14="http://schemas.microsoft.com/office/powerpoint/2010/main" val="9995333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Freeform: Shape 12">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5818" y="0"/>
            <a:ext cx="7472363"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Freeform: Shape 14">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0"/>
            <a:ext cx="7461504"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FEF2F8B0-6EEC-41FB-9123-380843B48196}"/>
              </a:ext>
            </a:extLst>
          </p:cNvPr>
          <p:cNvSpPr txBox="1">
            <a:spLocks/>
          </p:cNvSpPr>
          <p:nvPr/>
        </p:nvSpPr>
        <p:spPr>
          <a:xfrm>
            <a:off x="1008764" y="1313322"/>
            <a:ext cx="6858000" cy="27640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spcAft>
                <a:spcPts val="600"/>
              </a:spcAft>
            </a:pPr>
            <a:r>
              <a:rPr lang="en-US" sz="6600" dirty="0">
                <a:solidFill>
                  <a:srgbClr val="7030A0"/>
                </a:solidFill>
                <a:latin typeface="Times New Roman" panose="02020603050405020304" pitchFamily="18" charset="0"/>
                <a:cs typeface="Times New Roman" panose="02020603050405020304" pitchFamily="18" charset="0"/>
              </a:rPr>
              <a:t>Overexploiting the commons</a:t>
            </a:r>
          </a:p>
        </p:txBody>
      </p:sp>
      <p:sp>
        <p:nvSpPr>
          <p:cNvPr id="17" name="Rectangle 16">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88920" y="5524786"/>
            <a:ext cx="356616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9B9AFF0F-3CE8-46DC-A726-5EA71824C386}"/>
              </a:ext>
            </a:extLst>
          </p:cNvPr>
          <p:cNvSpPr>
            <a:spLocks noGrp="1"/>
          </p:cNvSpPr>
          <p:nvPr>
            <p:ph type="sldNum" sz="quarter" idx="12"/>
          </p:nvPr>
        </p:nvSpPr>
        <p:spPr>
          <a:xfrm>
            <a:off x="7866764" y="6356350"/>
            <a:ext cx="951613" cy="365125"/>
          </a:xfrm>
        </p:spPr>
        <p:txBody>
          <a:bodyPr vert="horz" lIns="91440" tIns="45720" rIns="91440" bIns="45720" rtlCol="0" anchor="ctr">
            <a:normAutofit/>
          </a:bodyPr>
          <a:lstStyle/>
          <a:p>
            <a:pPr>
              <a:spcAft>
                <a:spcPts val="600"/>
              </a:spcAft>
            </a:pPr>
            <a:fld id="{B6F15528-21DE-4FAA-801E-634DDDAF4B2B}" type="slidenum">
              <a:rPr lang="en-US">
                <a:solidFill>
                  <a:schemeClr val="tx1">
                    <a:lumMod val="50000"/>
                    <a:lumOff val="50000"/>
                  </a:schemeClr>
                </a:solidFill>
              </a:rPr>
              <a:pPr>
                <a:spcAft>
                  <a:spcPts val="600"/>
                </a:spcAft>
              </a:pPr>
              <a:t>17</a:t>
            </a:fld>
            <a:endParaRPr lang="en-US">
              <a:solidFill>
                <a:schemeClr val="tx1">
                  <a:lumMod val="50000"/>
                  <a:lumOff val="50000"/>
                </a:schemeClr>
              </a:solidFill>
            </a:endParaRPr>
          </a:p>
        </p:txBody>
      </p:sp>
    </p:spTree>
    <p:extLst>
      <p:ext uri="{BB962C8B-B14F-4D97-AF65-F5344CB8AC3E}">
        <p14:creationId xmlns:p14="http://schemas.microsoft.com/office/powerpoint/2010/main" val="146195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AF73B0-54C1-46E7-B6EC-E5E542E2F242}"/>
              </a:ext>
            </a:extLst>
          </p:cNvPr>
          <p:cNvSpPr>
            <a:spLocks noGrp="1"/>
          </p:cNvSpPr>
          <p:nvPr>
            <p:ph type="sldNum" sz="quarter" idx="12"/>
          </p:nvPr>
        </p:nvSpPr>
        <p:spPr/>
        <p:txBody>
          <a:bodyPr/>
          <a:lstStyle/>
          <a:p>
            <a:fld id="{B6F15528-21DE-4FAA-801E-634DDDAF4B2B}" type="slidenum">
              <a:rPr lang="en-US" smtClean="0"/>
              <a:pPr/>
              <a:t>18</a:t>
            </a:fld>
            <a:endParaRPr lang="en-US"/>
          </a:p>
        </p:txBody>
      </p:sp>
      <p:sp>
        <p:nvSpPr>
          <p:cNvPr id="6" name="TextBox 5">
            <a:extLst>
              <a:ext uri="{FF2B5EF4-FFF2-40B4-BE49-F238E27FC236}">
                <a16:creationId xmlns:a16="http://schemas.microsoft.com/office/drawing/2014/main" id="{3CC3D0D6-2ED5-2F40-9FE0-B06508904513}"/>
              </a:ext>
            </a:extLst>
          </p:cNvPr>
          <p:cNvSpPr txBox="1"/>
          <p:nvPr/>
        </p:nvSpPr>
        <p:spPr>
          <a:xfrm>
            <a:off x="228600" y="697992"/>
            <a:ext cx="8458200" cy="738664"/>
          </a:xfrm>
          <a:prstGeom prst="rect">
            <a:avLst/>
          </a:prstGeom>
          <a:noFill/>
        </p:spPr>
        <p:txBody>
          <a:bodyPr wrap="square" rtlCol="0">
            <a:spAutoFit/>
          </a:bodyPr>
          <a:lstStyle/>
          <a:p>
            <a:pPr marL="342900" indent="-342900">
              <a:buFont typeface="Wingdings" pitchFamily="2" charset="2"/>
              <a:buChar char="Ø"/>
            </a:pPr>
            <a:r>
              <a:rPr lang="en-US" sz="2400" dirty="0">
                <a:latin typeface="Times New Roman" panose="02020603050405020304" pitchFamily="18" charset="0"/>
                <a:cs typeface="Times New Roman" panose="02020603050405020304" pitchFamily="18" charset="0"/>
              </a:rPr>
              <a:t>CPRs share a key feature with public goods.</a:t>
            </a:r>
          </a:p>
          <a:p>
            <a:endParaRPr lang="en-US" dirty="0"/>
          </a:p>
        </p:txBody>
      </p:sp>
      <p:sp>
        <p:nvSpPr>
          <p:cNvPr id="7" name="TextBox 6">
            <a:extLst>
              <a:ext uri="{FF2B5EF4-FFF2-40B4-BE49-F238E27FC236}">
                <a16:creationId xmlns:a16="http://schemas.microsoft.com/office/drawing/2014/main" id="{3675F1D7-0102-BF49-80BB-99F89B438743}"/>
              </a:ext>
            </a:extLst>
          </p:cNvPr>
          <p:cNvSpPr txBox="1"/>
          <p:nvPr/>
        </p:nvSpPr>
        <p:spPr>
          <a:xfrm>
            <a:off x="236349" y="2488054"/>
            <a:ext cx="8458200" cy="830997"/>
          </a:xfrm>
          <a:prstGeom prst="rect">
            <a:avLst/>
          </a:prstGeom>
          <a:noFill/>
        </p:spPr>
        <p:txBody>
          <a:bodyPr wrap="square" rtlCol="0">
            <a:spAutoFit/>
          </a:bodyPr>
          <a:lstStyle/>
          <a:p>
            <a:pPr marL="342900" indent="-342900">
              <a:buFont typeface="Wingdings" pitchFamily="2" charset="2"/>
              <a:buChar char="Ø"/>
            </a:pPr>
            <a:r>
              <a:rPr lang="en-US" sz="2400" b="1" i="1" u="sng" dirty="0">
                <a:solidFill>
                  <a:srgbClr val="7030A0"/>
                </a:solidFill>
                <a:latin typeface="Times New Roman" panose="02020603050405020304" pitchFamily="18" charset="0"/>
                <a:cs typeface="Times New Roman" panose="02020603050405020304" pitchFamily="18" charset="0"/>
              </a:rPr>
              <a:t>Unlike</a:t>
            </a:r>
            <a:r>
              <a:rPr lang="en-US" sz="2400" dirty="0">
                <a:latin typeface="Times New Roman" panose="02020603050405020304" pitchFamily="18" charset="0"/>
                <a:cs typeface="Times New Roman" panose="02020603050405020304" pitchFamily="18" charset="0"/>
              </a:rPr>
              <a:t> public goods, CPRs are rival in consumption which makes things worse. </a:t>
            </a:r>
            <a:r>
              <a:rPr lang="en-US" sz="2400" b="1" i="1" dirty="0">
                <a:latin typeface="Times New Roman" panose="02020603050405020304" pitchFamily="18" charset="0"/>
                <a:cs typeface="Times New Roman" panose="02020603050405020304" pitchFamily="18" charset="0"/>
              </a:rPr>
              <a:t>Why</a:t>
            </a:r>
            <a:r>
              <a:rPr lang="en-US" sz="2400" b="1" dirty="0">
                <a:latin typeface="Times New Roman" panose="02020603050405020304" pitchFamily="18" charset="0"/>
                <a:cs typeface="Times New Roman" panose="02020603050405020304" pitchFamily="18" charset="0"/>
              </a:rPr>
              <a:t>?</a:t>
            </a:r>
            <a:endParaRPr lang="en-US" dirty="0"/>
          </a:p>
        </p:txBody>
      </p:sp>
      <p:sp>
        <p:nvSpPr>
          <p:cNvPr id="9" name="TextBox 8">
            <a:extLst>
              <a:ext uri="{FF2B5EF4-FFF2-40B4-BE49-F238E27FC236}">
                <a16:creationId xmlns:a16="http://schemas.microsoft.com/office/drawing/2014/main" id="{CA9478A6-DC85-1448-93CD-A0A2EB8894E5}"/>
              </a:ext>
            </a:extLst>
          </p:cNvPr>
          <p:cNvSpPr txBox="1"/>
          <p:nvPr/>
        </p:nvSpPr>
        <p:spPr>
          <a:xfrm>
            <a:off x="457200" y="3696678"/>
            <a:ext cx="8077200" cy="1200329"/>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Consider a fishing ground. As a rival good, each fisherman’s appropriation (e.g., 10 tons of fish) cannot be appropriated by other fishermen;</a:t>
            </a:r>
            <a:endParaRPr lang="en-US" dirty="0"/>
          </a:p>
        </p:txBody>
      </p:sp>
      <p:sp>
        <p:nvSpPr>
          <p:cNvPr id="10" name="TextBox 9">
            <a:extLst>
              <a:ext uri="{FF2B5EF4-FFF2-40B4-BE49-F238E27FC236}">
                <a16:creationId xmlns:a16="http://schemas.microsoft.com/office/drawing/2014/main" id="{1319977F-0F2E-A64E-8A7C-C2EE9CEACC08}"/>
              </a:ext>
            </a:extLst>
          </p:cNvPr>
          <p:cNvSpPr txBox="1"/>
          <p:nvPr/>
        </p:nvSpPr>
        <p:spPr>
          <a:xfrm>
            <a:off x="457200" y="5147726"/>
            <a:ext cx="8610600" cy="1107996"/>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 feature that does not apply to public goods where all agents can benefit from the public good without affecting each others’ utility.</a:t>
            </a:r>
          </a:p>
          <a:p>
            <a:endParaRPr lang="en-US" dirty="0"/>
          </a:p>
        </p:txBody>
      </p:sp>
      <p:sp>
        <p:nvSpPr>
          <p:cNvPr id="2" name="Rectangle 1">
            <a:extLst>
              <a:ext uri="{FF2B5EF4-FFF2-40B4-BE49-F238E27FC236}">
                <a16:creationId xmlns:a16="http://schemas.microsoft.com/office/drawing/2014/main" id="{5CA10068-C240-443F-B59C-CA23C33D5F33}"/>
              </a:ext>
            </a:extLst>
          </p:cNvPr>
          <p:cNvSpPr/>
          <p:nvPr/>
        </p:nvSpPr>
        <p:spPr>
          <a:xfrm>
            <a:off x="426849" y="1414679"/>
            <a:ext cx="8077200"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Both are non-excludable         making it difficult preventing individuals or firms from enjoying the good.</a:t>
            </a:r>
            <a:endParaRPr lang="en-US" sz="2400" dirty="0"/>
          </a:p>
        </p:txBody>
      </p:sp>
      <p:sp>
        <p:nvSpPr>
          <p:cNvPr id="11" name="Minus Sign 10">
            <a:extLst>
              <a:ext uri="{FF2B5EF4-FFF2-40B4-BE49-F238E27FC236}">
                <a16:creationId xmlns:a16="http://schemas.microsoft.com/office/drawing/2014/main" id="{F41F7ADF-F79C-4BB9-9D88-0DFB49C9B22A}"/>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Arrow: Right 11">
            <a:extLst>
              <a:ext uri="{FF2B5EF4-FFF2-40B4-BE49-F238E27FC236}">
                <a16:creationId xmlns:a16="http://schemas.microsoft.com/office/drawing/2014/main" id="{A6AD629D-D81E-4FCA-81E6-D61D8EEA91BD}"/>
              </a:ext>
            </a:extLst>
          </p:cNvPr>
          <p:cNvSpPr/>
          <p:nvPr/>
        </p:nvSpPr>
        <p:spPr>
          <a:xfrm>
            <a:off x="4038600" y="1601701"/>
            <a:ext cx="304800" cy="152400"/>
          </a:xfrm>
          <a:prstGeom prst="right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4E90B21-6EA6-40D5-B0E8-D700BA6D4479}"/>
              </a:ext>
            </a:extLst>
          </p:cNvPr>
          <p:cNvSpPr/>
          <p:nvPr/>
        </p:nvSpPr>
        <p:spPr>
          <a:xfrm>
            <a:off x="0" y="87415"/>
            <a:ext cx="38100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1.3 Overexploiting the commons</a:t>
            </a:r>
          </a:p>
        </p:txBody>
      </p:sp>
    </p:spTree>
    <p:extLst>
      <p:ext uri="{BB962C8B-B14F-4D97-AF65-F5344CB8AC3E}">
        <p14:creationId xmlns:p14="http://schemas.microsoft.com/office/powerpoint/2010/main" val="13651431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666E9A0-F396-4648-9CC7-E5203F5E91D5}"/>
              </a:ext>
            </a:extLst>
          </p:cNvPr>
          <p:cNvSpPr>
            <a:spLocks noGrp="1"/>
          </p:cNvSpPr>
          <p:nvPr>
            <p:ph type="sldNum" sz="quarter" idx="12"/>
          </p:nvPr>
        </p:nvSpPr>
        <p:spPr/>
        <p:txBody>
          <a:bodyPr/>
          <a:lstStyle/>
          <a:p>
            <a:fld id="{B6F15528-21DE-4FAA-801E-634DDDAF4B2B}" type="slidenum">
              <a:rPr lang="en-US" smtClean="0"/>
              <a:pPr/>
              <a:t>19</a:t>
            </a:fld>
            <a:endParaRPr lang="en-US"/>
          </a:p>
        </p:txBody>
      </p:sp>
      <p:sp>
        <p:nvSpPr>
          <p:cNvPr id="6" name="TextBox 5">
            <a:extLst>
              <a:ext uri="{FF2B5EF4-FFF2-40B4-BE49-F238E27FC236}">
                <a16:creationId xmlns:a16="http://schemas.microsoft.com/office/drawing/2014/main" id="{D4742BE7-EAA2-D244-942B-58FA10B045C6}"/>
              </a:ext>
            </a:extLst>
          </p:cNvPr>
          <p:cNvSpPr txBox="1"/>
          <p:nvPr/>
        </p:nvSpPr>
        <p:spPr>
          <a:xfrm>
            <a:off x="143359" y="706332"/>
            <a:ext cx="8119109" cy="830997"/>
          </a:xfrm>
          <a:prstGeom prst="rect">
            <a:avLst/>
          </a:prstGeom>
          <a:noFill/>
        </p:spPr>
        <p:txBody>
          <a:bodyPr wrap="square" rtlCol="0">
            <a:spAutoFit/>
          </a:bodyPr>
          <a:lstStyle/>
          <a:p>
            <a:pPr marL="342900" indent="-342900">
              <a:buFont typeface="Wingdings" pitchFamily="2" charset="2"/>
              <a:buChar char="Ø"/>
            </a:pPr>
            <a:r>
              <a:rPr lang="en-US" sz="2400" dirty="0">
                <a:latin typeface="Times New Roman" panose="02020603050405020304" pitchFamily="18" charset="0"/>
                <a:cs typeface="Times New Roman" panose="02020603050405020304" pitchFamily="18" charset="0"/>
              </a:rPr>
              <a:t>The rivalry feature of CPRs can be understood as a </a:t>
            </a:r>
            <a:r>
              <a:rPr lang="en-US" sz="2400" b="1" i="1" dirty="0">
                <a:solidFill>
                  <a:srgbClr val="7030A0"/>
                </a:solidFill>
                <a:latin typeface="Times New Roman" panose="02020603050405020304" pitchFamily="18" charset="0"/>
                <a:cs typeface="Times New Roman" panose="02020603050405020304" pitchFamily="18" charset="0"/>
              </a:rPr>
              <a:t>negative externality</a:t>
            </a:r>
            <a:r>
              <a:rPr lang="en-US" sz="2400" dirty="0">
                <a:latin typeface="Times New Roman" panose="02020603050405020304" pitchFamily="18" charset="0"/>
                <a:cs typeface="Times New Roman" panose="02020603050405020304" pitchFamily="18" charset="0"/>
              </a:rPr>
              <a:t>. </a:t>
            </a:r>
            <a:r>
              <a:rPr lang="en-US" sz="2400" b="1" i="1" dirty="0">
                <a:latin typeface="Times New Roman" panose="02020603050405020304" pitchFamily="18" charset="0"/>
                <a:cs typeface="Times New Roman" panose="02020603050405020304" pitchFamily="18" charset="0"/>
              </a:rPr>
              <a:t>Why</a:t>
            </a:r>
            <a:r>
              <a:rPr lang="en-US" sz="2400" b="1" dirty="0">
                <a:latin typeface="Times New Roman" panose="02020603050405020304" pitchFamily="18" charset="0"/>
                <a:cs typeface="Times New Roman" panose="02020603050405020304" pitchFamily="18" charset="0"/>
              </a:rPr>
              <a:t>?</a:t>
            </a:r>
            <a:endParaRPr lang="en-US" dirty="0"/>
          </a:p>
        </p:txBody>
      </p:sp>
      <p:sp>
        <p:nvSpPr>
          <p:cNvPr id="7" name="TextBox 6">
            <a:extLst>
              <a:ext uri="{FF2B5EF4-FFF2-40B4-BE49-F238E27FC236}">
                <a16:creationId xmlns:a16="http://schemas.microsoft.com/office/drawing/2014/main" id="{772BC2D5-7431-034F-8D8F-4FCB172A1DDA}"/>
              </a:ext>
            </a:extLst>
          </p:cNvPr>
          <p:cNvSpPr txBox="1"/>
          <p:nvPr/>
        </p:nvSpPr>
        <p:spPr>
          <a:xfrm>
            <a:off x="304800" y="1739140"/>
            <a:ext cx="8695841" cy="1200329"/>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When a fisherman appropriates one more ton of fish, this ton is not available to other fishermen which increases their appropriation costs if they seek to maintain their appropriation level unaltered.</a:t>
            </a:r>
            <a:endParaRPr lang="en-US" dirty="0"/>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CB3C081A-B055-5347-BC77-4C9ACD75BEB6}"/>
                  </a:ext>
                </a:extLst>
              </p:cNvPr>
              <p:cNvSpPr/>
              <p:nvPr/>
            </p:nvSpPr>
            <p:spPr>
              <a:xfrm>
                <a:off x="388568" y="3344091"/>
                <a:ext cx="8528304" cy="1200329"/>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After fisherman </a:t>
                </a:r>
                <a14:m>
                  <m:oMath xmlns:m="http://schemas.openxmlformats.org/officeDocument/2006/math">
                    <m:r>
                      <a:rPr lang="en-US" sz="2400" i="1" dirty="0" smtClean="0">
                        <a:latin typeface="Cambria Math" panose="02040503050406030204" pitchFamily="18" charset="0"/>
                      </a:rPr>
                      <m:t>𝑖</m:t>
                    </m:r>
                  </m:oMath>
                </a14:m>
                <a:r>
                  <a:rPr lang="en-US" sz="2400" dirty="0">
                    <a:latin typeface="Times New Roman" panose="02020603050405020304" pitchFamily="18" charset="0"/>
                    <a:cs typeface="Times New Roman" panose="02020603050405020304" pitchFamily="18" charset="0"/>
                  </a:rPr>
                  <a:t> increased her appropriation forcing all other fishermen </a:t>
                </a:r>
                <a14:m>
                  <m:oMath xmlns:m="http://schemas.openxmlformats.org/officeDocument/2006/math">
                    <m:r>
                      <a:rPr lang="en-US" sz="2400" b="0" i="1" dirty="0" smtClean="0">
                        <a:latin typeface="Cambria Math" panose="02040503050406030204" pitchFamily="18" charset="0"/>
                      </a:rPr>
                      <m:t>𝑗</m:t>
                    </m:r>
                    <m:r>
                      <a:rPr lang="en-US" sz="2400" b="0" i="1" dirty="0" smtClean="0">
                        <a:latin typeface="Cambria Math" panose="02040503050406030204" pitchFamily="18" charset="0"/>
                        <a:ea typeface="Cambria Math" panose="02040503050406030204" pitchFamily="18" charset="0"/>
                      </a:rPr>
                      <m:t>≠</m:t>
                    </m:r>
                    <m:r>
                      <a:rPr lang="en-US" sz="2400" b="0" i="1" dirty="0" smtClean="0">
                        <a:latin typeface="Cambria Math" panose="02040503050406030204" pitchFamily="18" charset="0"/>
                      </a:rPr>
                      <m:t>𝑖</m:t>
                    </m:r>
                  </m:oMath>
                </a14:m>
                <a:r>
                  <a:rPr lang="en-US" sz="2400" dirty="0">
                    <a:latin typeface="Times New Roman" panose="02020603050405020304" pitchFamily="18" charset="0"/>
                    <a:cs typeface="Times New Roman" panose="02020603050405020304" pitchFamily="18" charset="0"/>
                  </a:rPr>
                  <a:t> to spend more time or resources to catch the same amount of fish than before.</a:t>
                </a:r>
              </a:p>
            </p:txBody>
          </p:sp>
        </mc:Choice>
        <mc:Fallback xmlns="">
          <p:sp>
            <p:nvSpPr>
              <p:cNvPr id="8" name="Rectangle 7">
                <a:extLst>
                  <a:ext uri="{FF2B5EF4-FFF2-40B4-BE49-F238E27FC236}">
                    <a16:creationId xmlns:a16="http://schemas.microsoft.com/office/drawing/2014/main" id="{CB3C081A-B055-5347-BC77-4C9ACD75BEB6}"/>
                  </a:ext>
                </a:extLst>
              </p:cNvPr>
              <p:cNvSpPr>
                <a:spLocks noRot="1" noChangeAspect="1" noMove="1" noResize="1" noEditPoints="1" noAdjustHandles="1" noChangeArrowheads="1" noChangeShapeType="1" noTextEdit="1"/>
              </p:cNvSpPr>
              <p:nvPr/>
            </p:nvSpPr>
            <p:spPr>
              <a:xfrm>
                <a:off x="388568" y="3344091"/>
                <a:ext cx="8528304" cy="1200329"/>
              </a:xfrm>
              <a:prstGeom prst="rect">
                <a:avLst/>
              </a:prstGeom>
              <a:blipFill>
                <a:blip r:embed="rId2"/>
                <a:stretch>
                  <a:fillRect l="-1001" t="-4082" b="-11224"/>
                </a:stretch>
              </a:blipFill>
            </p:spPr>
            <p:txBody>
              <a:bodyPr/>
              <a:lstStyle/>
              <a:p>
                <a:r>
                  <a:rPr lang="en-US">
                    <a:noFill/>
                  </a:rPr>
                  <a:t> </a:t>
                </a:r>
              </a:p>
            </p:txBody>
          </p:sp>
        </mc:Fallback>
      </mc:AlternateContent>
      <p:sp>
        <p:nvSpPr>
          <p:cNvPr id="9" name="Minus Sign 8">
            <a:extLst>
              <a:ext uri="{FF2B5EF4-FFF2-40B4-BE49-F238E27FC236}">
                <a16:creationId xmlns:a16="http://schemas.microsoft.com/office/drawing/2014/main" id="{DF1668EB-FBBA-419D-B7F4-112A69E386E7}"/>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D0946A9-CA39-4042-A3E1-20088F669686}"/>
                  </a:ext>
                </a:extLst>
              </p:cNvPr>
              <p:cNvSpPr txBox="1"/>
              <p:nvPr/>
            </p:nvSpPr>
            <p:spPr>
              <a:xfrm>
                <a:off x="381000" y="4786402"/>
                <a:ext cx="8695840" cy="1200329"/>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When fisherman </a:t>
                </a:r>
                <a14:m>
                  <m:oMath xmlns:m="http://schemas.openxmlformats.org/officeDocument/2006/math">
                    <m:r>
                      <a:rPr lang="en-US" sz="2400" i="1" dirty="0" smtClean="0">
                        <a:latin typeface="Cambria Math" panose="02040503050406030204" pitchFamily="18" charset="0"/>
                      </a:rPr>
                      <m:t>𝑖</m:t>
                    </m:r>
                  </m:oMath>
                </a14:m>
                <a:r>
                  <a:rPr lang="en-US" sz="2400" dirty="0">
                    <a:latin typeface="Times New Roman" panose="02020603050405020304" pitchFamily="18" charset="0"/>
                    <a:cs typeface="Times New Roman" panose="02020603050405020304" pitchFamily="18" charset="0"/>
                  </a:rPr>
                  <a:t> chooses her appropriation level, she considers her private benefits and costs from appropriation, but ignores the external effects on other fishermen.</a:t>
                </a:r>
              </a:p>
            </p:txBody>
          </p:sp>
        </mc:Choice>
        <mc:Fallback xmlns="">
          <p:sp>
            <p:nvSpPr>
              <p:cNvPr id="10" name="TextBox 9">
                <a:extLst>
                  <a:ext uri="{FF2B5EF4-FFF2-40B4-BE49-F238E27FC236}">
                    <a16:creationId xmlns:a16="http://schemas.microsoft.com/office/drawing/2014/main" id="{9D0946A9-CA39-4042-A3E1-20088F669686}"/>
                  </a:ext>
                </a:extLst>
              </p:cNvPr>
              <p:cNvSpPr txBox="1">
                <a:spLocks noRot="1" noChangeAspect="1" noMove="1" noResize="1" noEditPoints="1" noAdjustHandles="1" noChangeArrowheads="1" noChangeShapeType="1" noTextEdit="1"/>
              </p:cNvSpPr>
              <p:nvPr/>
            </p:nvSpPr>
            <p:spPr>
              <a:xfrm>
                <a:off x="381000" y="4786402"/>
                <a:ext cx="8695840" cy="1200329"/>
              </a:xfrm>
              <a:prstGeom prst="rect">
                <a:avLst/>
              </a:prstGeom>
              <a:blipFill>
                <a:blip r:embed="rId3"/>
                <a:stretch>
                  <a:fillRect l="-982" t="-4061" b="-10660"/>
                </a:stretch>
              </a:blipFill>
            </p:spPr>
            <p:txBody>
              <a:bodyPr/>
              <a:lstStyle/>
              <a:p>
                <a:r>
                  <a:rPr lang="en-US">
                    <a:noFill/>
                  </a:rPr>
                  <a:t> </a:t>
                </a:r>
              </a:p>
            </p:txBody>
          </p:sp>
        </mc:Fallback>
      </mc:AlternateContent>
      <p:sp>
        <p:nvSpPr>
          <p:cNvPr id="11" name="Rectangle 10">
            <a:extLst>
              <a:ext uri="{FF2B5EF4-FFF2-40B4-BE49-F238E27FC236}">
                <a16:creationId xmlns:a16="http://schemas.microsoft.com/office/drawing/2014/main" id="{4C350CE7-77E2-4D16-8E9E-82FBB3906190}"/>
              </a:ext>
            </a:extLst>
          </p:cNvPr>
          <p:cNvSpPr/>
          <p:nvPr/>
        </p:nvSpPr>
        <p:spPr>
          <a:xfrm>
            <a:off x="0" y="87415"/>
            <a:ext cx="38100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1.3 Overexploiting the commons</a:t>
            </a:r>
          </a:p>
        </p:txBody>
      </p:sp>
    </p:spTree>
    <p:extLst>
      <p:ext uri="{BB962C8B-B14F-4D97-AF65-F5344CB8AC3E}">
        <p14:creationId xmlns:p14="http://schemas.microsoft.com/office/powerpoint/2010/main" val="6473819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B4948CC-5121-48D5-ADC3-38FF1CBECA67}"/>
              </a:ext>
            </a:extLst>
          </p:cNvPr>
          <p:cNvSpPr>
            <a:spLocks noGrp="1"/>
          </p:cNvSpPr>
          <p:nvPr>
            <p:ph type="sldNum" sz="quarter" idx="12"/>
          </p:nvPr>
        </p:nvSpPr>
        <p:spPr/>
        <p:txBody>
          <a:bodyPr/>
          <a:lstStyle/>
          <a:p>
            <a:fld id="{B6F15528-21DE-4FAA-801E-634DDDAF4B2B}" type="slidenum">
              <a:rPr lang="en-US" smtClean="0"/>
              <a:pPr/>
              <a:t>20</a:t>
            </a:fld>
            <a:endParaRPr lang="en-US"/>
          </a:p>
        </p:txBody>
      </p:sp>
      <p:sp>
        <p:nvSpPr>
          <p:cNvPr id="2" name="Rectangle 1">
            <a:extLst>
              <a:ext uri="{FF2B5EF4-FFF2-40B4-BE49-F238E27FC236}">
                <a16:creationId xmlns:a16="http://schemas.microsoft.com/office/drawing/2014/main" id="{64CFE460-9FA7-A645-AA5D-71C2367DB16B}"/>
              </a:ext>
            </a:extLst>
          </p:cNvPr>
          <p:cNvSpPr/>
          <p:nvPr/>
        </p:nvSpPr>
        <p:spPr>
          <a:xfrm>
            <a:off x="421684" y="838200"/>
            <a:ext cx="8444636"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If, instead, all fishermen coordinated their appropriation decisions, or</a:t>
            </a:r>
          </a:p>
        </p:txBody>
      </p:sp>
      <p:sp>
        <p:nvSpPr>
          <p:cNvPr id="8" name="Minus Sign 7">
            <a:extLst>
              <a:ext uri="{FF2B5EF4-FFF2-40B4-BE49-F238E27FC236}">
                <a16:creationId xmlns:a16="http://schemas.microsoft.com/office/drawing/2014/main" id="{E8ED3930-D5DB-4315-A776-B699DBCB00C6}"/>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2D30F473-0B15-4167-9F64-D11BFB4DA461}"/>
              </a:ext>
            </a:extLst>
          </p:cNvPr>
          <p:cNvSpPr/>
          <p:nvPr/>
        </p:nvSpPr>
        <p:spPr>
          <a:xfrm>
            <a:off x="413612" y="2484662"/>
            <a:ext cx="8444636"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If a regulator sets appropriation decisions to each fisherman using policy instruments like fishing quotas</a:t>
            </a:r>
          </a:p>
        </p:txBody>
      </p:sp>
      <p:sp>
        <p:nvSpPr>
          <p:cNvPr id="10" name="Rectangle 9">
            <a:extLst>
              <a:ext uri="{FF2B5EF4-FFF2-40B4-BE49-F238E27FC236}">
                <a16:creationId xmlns:a16="http://schemas.microsoft.com/office/drawing/2014/main" id="{452F9BB8-6B85-4F6E-ADC8-1FEDB7BBBA6F}"/>
              </a:ext>
            </a:extLst>
          </p:cNvPr>
          <p:cNvSpPr/>
          <p:nvPr/>
        </p:nvSpPr>
        <p:spPr>
          <a:xfrm>
            <a:off x="394563" y="4131124"/>
            <a:ext cx="8444637" cy="1200329"/>
          </a:xfrm>
          <a:prstGeom prst="rect">
            <a:avLst/>
          </a:prstGeom>
        </p:spPr>
        <p:txBody>
          <a:bodyPr wrap="square">
            <a:spAutoFit/>
          </a:bodyPr>
          <a:lstStyle/>
          <a:p>
            <a:r>
              <a:rPr lang="en-US" sz="2400" i="1" dirty="0">
                <a:latin typeface="Times New Roman" panose="02020603050405020304" pitchFamily="18" charset="0"/>
                <a:cs typeface="Times New Roman" panose="02020603050405020304" pitchFamily="18" charset="0"/>
              </a:rPr>
              <a:t>they would consider the joint profits of all fishermen, internalizing the external effects that each of their appropriations impose on other fishermen’s costs</a:t>
            </a:r>
            <a:endParaRPr lang="en-US" sz="2400" dirty="0"/>
          </a:p>
        </p:txBody>
      </p:sp>
      <p:sp>
        <p:nvSpPr>
          <p:cNvPr id="11" name="Rectangle 10">
            <a:extLst>
              <a:ext uri="{FF2B5EF4-FFF2-40B4-BE49-F238E27FC236}">
                <a16:creationId xmlns:a16="http://schemas.microsoft.com/office/drawing/2014/main" id="{A7A9733D-383E-4764-85F6-0A3220C4EBD5}"/>
              </a:ext>
            </a:extLst>
          </p:cNvPr>
          <p:cNvSpPr/>
          <p:nvPr/>
        </p:nvSpPr>
        <p:spPr>
          <a:xfrm>
            <a:off x="0" y="87415"/>
            <a:ext cx="38100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1.3 Overexploiting the commons</a:t>
            </a:r>
          </a:p>
        </p:txBody>
      </p:sp>
    </p:spTree>
    <p:extLst>
      <p:ext uri="{BB962C8B-B14F-4D97-AF65-F5344CB8AC3E}">
        <p14:creationId xmlns:p14="http://schemas.microsoft.com/office/powerpoint/2010/main" val="22355541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Freeform: Shape 12">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5818" y="0"/>
            <a:ext cx="7472363"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Freeform: Shape 14">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0"/>
            <a:ext cx="7461504"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FEF2F8B0-6EEC-41FB-9123-380843B48196}"/>
              </a:ext>
            </a:extLst>
          </p:cNvPr>
          <p:cNvSpPr txBox="1">
            <a:spLocks/>
          </p:cNvSpPr>
          <p:nvPr/>
        </p:nvSpPr>
        <p:spPr>
          <a:xfrm>
            <a:off x="1142999" y="1492727"/>
            <a:ext cx="6858000" cy="27640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spcAft>
                <a:spcPts val="600"/>
              </a:spcAft>
            </a:pPr>
            <a:r>
              <a:rPr lang="en-US" sz="6000" dirty="0">
                <a:solidFill>
                  <a:srgbClr val="7030A0"/>
                </a:solidFill>
                <a:latin typeface="Times New Roman" panose="02020603050405020304" pitchFamily="18" charset="0"/>
                <a:cs typeface="Times New Roman" panose="02020603050405020304" pitchFamily="18" charset="0"/>
              </a:rPr>
              <a:t>The tragedy of the commons - Static and dynamic components</a:t>
            </a:r>
          </a:p>
        </p:txBody>
      </p:sp>
      <p:sp>
        <p:nvSpPr>
          <p:cNvPr id="17" name="Rectangle 16">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88920" y="5524786"/>
            <a:ext cx="356616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9B9AFF0F-3CE8-46DC-A726-5EA71824C386}"/>
              </a:ext>
            </a:extLst>
          </p:cNvPr>
          <p:cNvSpPr>
            <a:spLocks noGrp="1"/>
          </p:cNvSpPr>
          <p:nvPr>
            <p:ph type="sldNum" sz="quarter" idx="12"/>
          </p:nvPr>
        </p:nvSpPr>
        <p:spPr>
          <a:xfrm>
            <a:off x="7866764" y="6356350"/>
            <a:ext cx="951613" cy="365125"/>
          </a:xfrm>
        </p:spPr>
        <p:txBody>
          <a:bodyPr vert="horz" lIns="91440" tIns="45720" rIns="91440" bIns="45720" rtlCol="0" anchor="ctr">
            <a:normAutofit/>
          </a:bodyPr>
          <a:lstStyle/>
          <a:p>
            <a:pPr>
              <a:spcAft>
                <a:spcPts val="600"/>
              </a:spcAft>
            </a:pPr>
            <a:fld id="{B6F15528-21DE-4FAA-801E-634DDDAF4B2B}" type="slidenum">
              <a:rPr lang="en-US">
                <a:solidFill>
                  <a:schemeClr val="tx1">
                    <a:lumMod val="50000"/>
                    <a:lumOff val="50000"/>
                  </a:schemeClr>
                </a:solidFill>
              </a:rPr>
              <a:pPr>
                <a:spcAft>
                  <a:spcPts val="600"/>
                </a:spcAft>
              </a:pPr>
              <a:t>21</a:t>
            </a:fld>
            <a:endParaRPr lang="en-US">
              <a:solidFill>
                <a:schemeClr val="tx1">
                  <a:lumMod val="50000"/>
                  <a:lumOff val="50000"/>
                </a:schemeClr>
              </a:solidFill>
            </a:endParaRPr>
          </a:p>
        </p:txBody>
      </p:sp>
    </p:spTree>
    <p:extLst>
      <p:ext uri="{BB962C8B-B14F-4D97-AF65-F5344CB8AC3E}">
        <p14:creationId xmlns:p14="http://schemas.microsoft.com/office/powerpoint/2010/main" val="31966537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EA1B2DE-235B-49F2-8A26-205093BAAE7E}"/>
              </a:ext>
            </a:extLst>
          </p:cNvPr>
          <p:cNvSpPr>
            <a:spLocks noGrp="1"/>
          </p:cNvSpPr>
          <p:nvPr>
            <p:ph type="sldNum" sz="quarter" idx="12"/>
          </p:nvPr>
        </p:nvSpPr>
        <p:spPr/>
        <p:txBody>
          <a:bodyPr/>
          <a:lstStyle/>
          <a:p>
            <a:fld id="{B6F15528-21DE-4FAA-801E-634DDDAF4B2B}" type="slidenum">
              <a:rPr lang="en-US" smtClean="0"/>
              <a:pPr/>
              <a:t>22</a:t>
            </a:fld>
            <a:endParaRPr lang="en-US"/>
          </a:p>
        </p:txBody>
      </p:sp>
      <p:sp>
        <p:nvSpPr>
          <p:cNvPr id="7" name="Rectangle 6">
            <a:extLst>
              <a:ext uri="{FF2B5EF4-FFF2-40B4-BE49-F238E27FC236}">
                <a16:creationId xmlns:a16="http://schemas.microsoft.com/office/drawing/2014/main" id="{F99338D1-6D93-41B2-9808-953864DF4995}"/>
              </a:ext>
            </a:extLst>
          </p:cNvPr>
          <p:cNvSpPr/>
          <p:nvPr/>
        </p:nvSpPr>
        <p:spPr>
          <a:xfrm>
            <a:off x="369376" y="860323"/>
            <a:ext cx="8698424" cy="830997"/>
          </a:xfrm>
          <a:prstGeom prst="rect">
            <a:avLst/>
          </a:prstGeom>
        </p:spPr>
        <p:txBody>
          <a:bodyPr wrap="square">
            <a:spAutoFit/>
          </a:bodyPr>
          <a:lstStyle/>
          <a:p>
            <a:pPr marL="342900" indent="-342900">
              <a:buFont typeface="Wingdings" panose="05000000000000000000" pitchFamily="2" charset="2"/>
              <a:buChar char="Ø"/>
            </a:pPr>
            <a:r>
              <a:rPr lang="en-US" sz="2400" i="1" dirty="0">
                <a:solidFill>
                  <a:srgbClr val="7030A0"/>
                </a:solidFill>
                <a:latin typeface="Times New Roman" panose="02020603050405020304" pitchFamily="18" charset="0"/>
                <a:ea typeface="+mj-ea"/>
                <a:cs typeface="Times New Roman" panose="02020603050405020304" pitchFamily="18" charset="0"/>
              </a:rPr>
              <a:t>Equilibrium appropriation: </a:t>
            </a:r>
            <a:r>
              <a:rPr lang="en-US" sz="2400" dirty="0">
                <a:latin typeface="Times New Roman" panose="02020603050405020304" pitchFamily="18" charset="0"/>
                <a:cs typeface="Times New Roman" panose="02020603050405020304" pitchFamily="18" charset="0"/>
              </a:rPr>
              <a:t>The appropriation that each fisherman chooses when left unregulated exceeds the socially optimal level.</a:t>
            </a:r>
          </a:p>
        </p:txBody>
      </p:sp>
      <p:sp>
        <p:nvSpPr>
          <p:cNvPr id="9" name="Rectangle 8">
            <a:extLst>
              <a:ext uri="{FF2B5EF4-FFF2-40B4-BE49-F238E27FC236}">
                <a16:creationId xmlns:a16="http://schemas.microsoft.com/office/drawing/2014/main" id="{B600B162-5ACE-40DB-BFA9-3248CD0963C2}"/>
              </a:ext>
            </a:extLst>
          </p:cNvPr>
          <p:cNvSpPr/>
          <p:nvPr/>
        </p:nvSpPr>
        <p:spPr>
          <a:xfrm>
            <a:off x="457200" y="2393860"/>
            <a:ext cx="8534400" cy="1200329"/>
          </a:xfrm>
          <a:prstGeom prst="rect">
            <a:avLst/>
          </a:prstGeom>
        </p:spPr>
        <p:txBody>
          <a:bodyPr wrap="square">
            <a:spAutoFit/>
          </a:bodyPr>
          <a:lstStyle/>
          <a:p>
            <a:pPr marL="342900" indent="-342900">
              <a:buFont typeface="Wingdings" panose="05000000000000000000" pitchFamily="2" charset="2"/>
              <a:buChar char="Ø"/>
            </a:pPr>
            <a:r>
              <a:rPr lang="en-US" sz="2400" i="1" dirty="0">
                <a:solidFill>
                  <a:srgbClr val="7030A0"/>
                </a:solidFill>
                <a:latin typeface="Times New Roman" panose="02020603050405020304" pitchFamily="18" charset="0"/>
                <a:ea typeface="+mj-ea"/>
                <a:cs typeface="Times New Roman" panose="02020603050405020304" pitchFamily="18" charset="0"/>
              </a:rPr>
              <a:t>Socially optimal appropriation: </a:t>
            </a:r>
            <a:r>
              <a:rPr lang="en-US" sz="2400" dirty="0">
                <a:latin typeface="Times New Roman" panose="02020603050405020304" pitchFamily="18" charset="0"/>
                <a:cs typeface="Times New Roman" panose="02020603050405020304" pitchFamily="18" charset="0"/>
              </a:rPr>
              <a:t>the appropriation level that they would choose if they coordinated their decisions (as it maximizes welfare for all agents in the society).</a:t>
            </a:r>
          </a:p>
        </p:txBody>
      </p:sp>
      <p:sp>
        <p:nvSpPr>
          <p:cNvPr id="10" name="Rectangle 9">
            <a:extLst>
              <a:ext uri="{FF2B5EF4-FFF2-40B4-BE49-F238E27FC236}">
                <a16:creationId xmlns:a16="http://schemas.microsoft.com/office/drawing/2014/main" id="{5AABC71A-150F-4EB2-B4AC-0EA4B54E000F}"/>
              </a:ext>
            </a:extLst>
          </p:cNvPr>
          <p:cNvSpPr/>
          <p:nvPr/>
        </p:nvSpPr>
        <p:spPr>
          <a:xfrm>
            <a:off x="631556" y="4277180"/>
            <a:ext cx="8360044" cy="1200329"/>
          </a:xfrm>
          <a:prstGeom prst="rect">
            <a:avLst/>
          </a:prstGeom>
        </p:spPr>
        <p:txBody>
          <a:bodyPr wrap="square">
            <a:spAutoFit/>
          </a:bodyPr>
          <a:lstStyle/>
          <a:p>
            <a:r>
              <a:rPr lang="en-US" sz="2400" i="1" dirty="0">
                <a:latin typeface="Times New Roman" panose="02020603050405020304" pitchFamily="18" charset="0"/>
                <a:cs typeface="Times New Roman" panose="02020603050405020304" pitchFamily="18" charset="0"/>
              </a:rPr>
              <a:t>This means that equilibrium appropriation is socially excessive or, more compactly, that the resource is overexploited</a:t>
            </a:r>
          </a:p>
          <a:p>
            <a:r>
              <a:rPr lang="en-US" sz="2400" i="1" dirty="0">
                <a:latin typeface="Times New Roman" panose="02020603050405020304" pitchFamily="18" charset="0"/>
                <a:cs typeface="Times New Roman" panose="02020603050405020304" pitchFamily="18" charset="0"/>
              </a:rPr>
              <a:t>                                (</a:t>
            </a:r>
            <a:r>
              <a:rPr lang="en-US" sz="2400" i="1" dirty="0">
                <a:solidFill>
                  <a:srgbClr val="7030A0"/>
                </a:solidFill>
                <a:latin typeface="Times New Roman" panose="02020603050405020304" pitchFamily="18" charset="0"/>
                <a:ea typeface="+mj-ea"/>
                <a:cs typeface="Times New Roman" panose="02020603050405020304" pitchFamily="18" charset="0"/>
              </a:rPr>
              <a:t>tragedy of the commons</a:t>
            </a:r>
            <a:r>
              <a:rPr lang="en-US" sz="2400" i="1" dirty="0">
                <a:latin typeface="Times New Roman" panose="02020603050405020304" pitchFamily="18" charset="0"/>
                <a:cs typeface="Times New Roman" panose="02020603050405020304" pitchFamily="18" charset="0"/>
              </a:rPr>
              <a:t>)</a:t>
            </a:r>
          </a:p>
        </p:txBody>
      </p:sp>
      <p:sp>
        <p:nvSpPr>
          <p:cNvPr id="11" name="Minus Sign 10">
            <a:extLst>
              <a:ext uri="{FF2B5EF4-FFF2-40B4-BE49-F238E27FC236}">
                <a16:creationId xmlns:a16="http://schemas.microsoft.com/office/drawing/2014/main" id="{67EC6AF1-CB51-44CB-A6A8-D2DD9A32F249}"/>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088D828-FDA2-45D9-87F4-5DEB85209421}"/>
              </a:ext>
            </a:extLst>
          </p:cNvPr>
          <p:cNvSpPr/>
          <p:nvPr/>
        </p:nvSpPr>
        <p:spPr>
          <a:xfrm>
            <a:off x="0" y="87415"/>
            <a:ext cx="6553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1.4 The tragedy of the commons- Static and dynamic components</a:t>
            </a:r>
          </a:p>
        </p:txBody>
      </p:sp>
    </p:spTree>
    <p:extLst>
      <p:ext uri="{BB962C8B-B14F-4D97-AF65-F5344CB8AC3E}">
        <p14:creationId xmlns:p14="http://schemas.microsoft.com/office/powerpoint/2010/main" val="19615095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777103-8B3F-2E40-8DB2-1DD4C36C70BE}"/>
              </a:ext>
            </a:extLst>
          </p:cNvPr>
          <p:cNvSpPr>
            <a:spLocks noGrp="1"/>
          </p:cNvSpPr>
          <p:nvPr>
            <p:ph type="sldNum" sz="quarter" idx="12"/>
          </p:nvPr>
        </p:nvSpPr>
        <p:spPr/>
        <p:txBody>
          <a:bodyPr/>
          <a:lstStyle/>
          <a:p>
            <a:fld id="{B6F15528-21DE-4FAA-801E-634DDDAF4B2B}" type="slidenum">
              <a:rPr lang="en-US" smtClean="0"/>
              <a:pPr/>
              <a:t>23</a:t>
            </a:fld>
            <a:endParaRPr lang="en-US"/>
          </a:p>
        </p:txBody>
      </p:sp>
      <p:sp>
        <p:nvSpPr>
          <p:cNvPr id="6" name="Rectangle 5">
            <a:extLst>
              <a:ext uri="{FF2B5EF4-FFF2-40B4-BE49-F238E27FC236}">
                <a16:creationId xmlns:a16="http://schemas.microsoft.com/office/drawing/2014/main" id="{29C1D0EB-EF9F-4443-AD90-E234A0336E36}"/>
              </a:ext>
            </a:extLst>
          </p:cNvPr>
          <p:cNvSpPr/>
          <p:nvPr/>
        </p:nvSpPr>
        <p:spPr>
          <a:xfrm>
            <a:off x="262180" y="1261626"/>
            <a:ext cx="8679373" cy="461665"/>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Equilibrium appropriation exceeds the socially optimal appropriation.</a:t>
            </a:r>
            <a:endParaRPr lang="en-US" dirty="0">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A5316DB9-847F-4DD8-98AC-EEB41D9363E4}"/>
              </a:ext>
            </a:extLst>
          </p:cNvPr>
          <p:cNvSpPr/>
          <p:nvPr/>
        </p:nvSpPr>
        <p:spPr>
          <a:xfrm>
            <a:off x="262180" y="1951252"/>
            <a:ext cx="8679373" cy="461665"/>
          </a:xfrm>
          <a:prstGeom prst="rect">
            <a:avLst/>
          </a:prstGeom>
        </p:spPr>
        <p:txBody>
          <a:bodyPr wrap="square">
            <a:spAutoFit/>
          </a:bodyPr>
          <a:lstStyle/>
          <a:p>
            <a:pPr marL="342900" indent="-34290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Tragedy of the commons arises even in static settings where</a:t>
            </a:r>
            <a:r>
              <a:rPr lang="en-US" sz="2400" dirty="0">
                <a:latin typeface="Times New Roman" panose="02020603050405020304" pitchFamily="18" charset="0"/>
                <a:cs typeface="Times New Roman" panose="02020603050405020304" pitchFamily="18" charset="0"/>
              </a:rPr>
              <a:t>: </a:t>
            </a:r>
          </a:p>
        </p:txBody>
      </p:sp>
      <p:sp>
        <p:nvSpPr>
          <p:cNvPr id="8" name="Rectangle 7">
            <a:extLst>
              <a:ext uri="{FF2B5EF4-FFF2-40B4-BE49-F238E27FC236}">
                <a16:creationId xmlns:a16="http://schemas.microsoft.com/office/drawing/2014/main" id="{B34F7C37-D199-4DA5-9940-530423F272CF}"/>
              </a:ext>
            </a:extLst>
          </p:cNvPr>
          <p:cNvSpPr/>
          <p:nvPr/>
        </p:nvSpPr>
        <p:spPr>
          <a:xfrm>
            <a:off x="914399" y="2740890"/>
            <a:ext cx="7977107" cy="461665"/>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Fishermen exploit the commons during only one period</a:t>
            </a:r>
          </a:p>
        </p:txBody>
      </p:sp>
      <p:sp>
        <p:nvSpPr>
          <p:cNvPr id="9" name="Rectangle 8">
            <a:extLst>
              <a:ext uri="{FF2B5EF4-FFF2-40B4-BE49-F238E27FC236}">
                <a16:creationId xmlns:a16="http://schemas.microsoft.com/office/drawing/2014/main" id="{EC0B2D83-CBFF-4C14-9E30-ACA37932621D}"/>
              </a:ext>
            </a:extLst>
          </p:cNvPr>
          <p:cNvSpPr/>
          <p:nvPr/>
        </p:nvSpPr>
        <p:spPr>
          <a:xfrm>
            <a:off x="964447" y="3809390"/>
            <a:ext cx="7874754" cy="461665"/>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Firms interact during several periods in a dynamic setting</a:t>
            </a:r>
          </a:p>
        </p:txBody>
      </p:sp>
      <p:sp>
        <p:nvSpPr>
          <p:cNvPr id="10" name="Rectangle 9">
            <a:extLst>
              <a:ext uri="{FF2B5EF4-FFF2-40B4-BE49-F238E27FC236}">
                <a16:creationId xmlns:a16="http://schemas.microsoft.com/office/drawing/2014/main" id="{DC748B8D-2AC9-4F54-B7D9-956D0FBCA123}"/>
              </a:ext>
            </a:extLst>
          </p:cNvPr>
          <p:cNvSpPr/>
          <p:nvPr/>
        </p:nvSpPr>
        <p:spPr>
          <a:xfrm>
            <a:off x="964446" y="4884863"/>
            <a:ext cx="7874755"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Firms face entry threats in future periods and use their current appropriation to deter entry of potential competitors. </a:t>
            </a:r>
          </a:p>
        </p:txBody>
      </p:sp>
      <p:sp>
        <p:nvSpPr>
          <p:cNvPr id="11" name="Rectangle 10">
            <a:extLst>
              <a:ext uri="{FF2B5EF4-FFF2-40B4-BE49-F238E27FC236}">
                <a16:creationId xmlns:a16="http://schemas.microsoft.com/office/drawing/2014/main" id="{20BAE6D7-00B8-4D5C-90C0-4D9F63275DF8}"/>
              </a:ext>
            </a:extLst>
          </p:cNvPr>
          <p:cNvSpPr/>
          <p:nvPr/>
        </p:nvSpPr>
        <p:spPr>
          <a:xfrm>
            <a:off x="262180" y="628354"/>
            <a:ext cx="3670236" cy="461665"/>
          </a:xfrm>
          <a:prstGeom prst="rect">
            <a:avLst/>
          </a:prstGeom>
        </p:spPr>
        <p:txBody>
          <a:bodyPr wrap="none">
            <a:spAutoFit/>
          </a:bodyPr>
          <a:lstStyle/>
          <a:p>
            <a:pPr marL="285750" indent="-285750">
              <a:buFont typeface="Wingdings" panose="05000000000000000000" pitchFamily="2" charset="2"/>
              <a:buChar char="Ø"/>
            </a:pPr>
            <a:r>
              <a:rPr lang="en-US" sz="2400" i="1" dirty="0">
                <a:solidFill>
                  <a:srgbClr val="7030A0"/>
                </a:solidFill>
                <a:latin typeface="Times New Roman" panose="02020603050405020304" pitchFamily="18" charset="0"/>
                <a:cs typeface="Times New Roman" panose="02020603050405020304" pitchFamily="18" charset="0"/>
              </a:rPr>
              <a:t>Tragedy of the commons: </a:t>
            </a:r>
          </a:p>
        </p:txBody>
      </p:sp>
      <p:sp>
        <p:nvSpPr>
          <p:cNvPr id="12" name="Minus Sign 11">
            <a:extLst>
              <a:ext uri="{FF2B5EF4-FFF2-40B4-BE49-F238E27FC236}">
                <a16:creationId xmlns:a16="http://schemas.microsoft.com/office/drawing/2014/main" id="{9F664CD4-9120-4240-ACC6-880F602B0EF2}"/>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E6406F4-ECA7-4CF5-AA01-850D907663B0}"/>
              </a:ext>
            </a:extLst>
          </p:cNvPr>
          <p:cNvSpPr/>
          <p:nvPr/>
        </p:nvSpPr>
        <p:spPr>
          <a:xfrm>
            <a:off x="0" y="87415"/>
            <a:ext cx="6553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1.4 The tragedy of the commons- Static and dynamic components</a:t>
            </a:r>
          </a:p>
        </p:txBody>
      </p:sp>
    </p:spTree>
    <p:extLst>
      <p:ext uri="{BB962C8B-B14F-4D97-AF65-F5344CB8AC3E}">
        <p14:creationId xmlns:p14="http://schemas.microsoft.com/office/powerpoint/2010/main" val="1311346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4B4C30B-15EA-1545-AB58-1643F689BBB8}"/>
              </a:ext>
            </a:extLst>
          </p:cNvPr>
          <p:cNvSpPr>
            <a:spLocks noGrp="1"/>
          </p:cNvSpPr>
          <p:nvPr>
            <p:ph type="sldNum" sz="quarter" idx="12"/>
          </p:nvPr>
        </p:nvSpPr>
        <p:spPr/>
        <p:txBody>
          <a:bodyPr/>
          <a:lstStyle/>
          <a:p>
            <a:fld id="{B6F15528-21DE-4FAA-801E-634DDDAF4B2B}" type="slidenum">
              <a:rPr lang="en-US" smtClean="0"/>
              <a:pPr/>
              <a:t>24</a:t>
            </a:fld>
            <a:endParaRPr lang="en-US"/>
          </a:p>
        </p:txBody>
      </p:sp>
      <p:sp>
        <p:nvSpPr>
          <p:cNvPr id="6" name="Rectangle 5">
            <a:extLst>
              <a:ext uri="{FF2B5EF4-FFF2-40B4-BE49-F238E27FC236}">
                <a16:creationId xmlns:a16="http://schemas.microsoft.com/office/drawing/2014/main" id="{62680E8D-BE32-4C86-A257-259A42E3DF58}"/>
              </a:ext>
            </a:extLst>
          </p:cNvPr>
          <p:cNvSpPr/>
          <p:nvPr/>
        </p:nvSpPr>
        <p:spPr>
          <a:xfrm>
            <a:off x="228600" y="931627"/>
            <a:ext cx="8736201" cy="830997"/>
          </a:xfrm>
          <a:prstGeom prst="rect">
            <a:avLst/>
          </a:prstGeom>
        </p:spPr>
        <p:txBody>
          <a:bodyPr wrap="square">
            <a:spAutoFit/>
          </a:bodyPr>
          <a:lstStyle/>
          <a:p>
            <a:pPr marL="285750" indent="-28575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This can inform regulators about the relative size of the tragedy of the commons in different CPRs, being:</a:t>
            </a:r>
          </a:p>
        </p:txBody>
      </p:sp>
      <p:sp>
        <p:nvSpPr>
          <p:cNvPr id="7" name="Rectangle 6">
            <a:extLst>
              <a:ext uri="{FF2B5EF4-FFF2-40B4-BE49-F238E27FC236}">
                <a16:creationId xmlns:a16="http://schemas.microsoft.com/office/drawing/2014/main" id="{7113C712-2D6B-4363-8BC4-2891E3537C2E}"/>
              </a:ext>
            </a:extLst>
          </p:cNvPr>
          <p:cNvSpPr/>
          <p:nvPr/>
        </p:nvSpPr>
        <p:spPr>
          <a:xfrm>
            <a:off x="457200" y="2247108"/>
            <a:ext cx="8557002" cy="1200329"/>
          </a:xfrm>
          <a:prstGeom prst="rect">
            <a:avLst/>
          </a:prstGeom>
        </p:spPr>
        <p:txBody>
          <a:bodyPr wrap="square">
            <a:spAutoFit/>
          </a:bodyPr>
          <a:lstStyle/>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nil in those resources where a single firm operates during all periods, as this firm fully considers the effect of its appropriation decisions both in its current and future profits</a:t>
            </a:r>
          </a:p>
        </p:txBody>
      </p:sp>
      <p:sp>
        <p:nvSpPr>
          <p:cNvPr id="8" name="Rectangle 7">
            <a:extLst>
              <a:ext uri="{FF2B5EF4-FFF2-40B4-BE49-F238E27FC236}">
                <a16:creationId xmlns:a16="http://schemas.microsoft.com/office/drawing/2014/main" id="{8BDEAE04-131A-49D6-BA0C-37D51458D32D}"/>
              </a:ext>
            </a:extLst>
          </p:cNvPr>
          <p:cNvSpPr/>
          <p:nvPr/>
        </p:nvSpPr>
        <p:spPr>
          <a:xfrm>
            <a:off x="407799" y="4038600"/>
            <a:ext cx="8557002" cy="1200329"/>
          </a:xfrm>
          <a:prstGeom prst="rect">
            <a:avLst/>
          </a:prstGeom>
        </p:spPr>
        <p:txBody>
          <a:bodyPr wrap="square">
            <a:spAutoFit/>
          </a:bodyPr>
          <a:lstStyle/>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larger in commons where more than a firm operate since they ignore the external effects that their individual appropriation impose on other firms’ costs or profits; </a:t>
            </a:r>
          </a:p>
        </p:txBody>
      </p:sp>
      <p:sp>
        <p:nvSpPr>
          <p:cNvPr id="11" name="Minus Sign 10">
            <a:extLst>
              <a:ext uri="{FF2B5EF4-FFF2-40B4-BE49-F238E27FC236}">
                <a16:creationId xmlns:a16="http://schemas.microsoft.com/office/drawing/2014/main" id="{8EDEC911-9994-4687-9018-1ECA6737EEF5}"/>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43FEE2D-63D3-4710-8E0D-AB05B0B1BF3C}"/>
              </a:ext>
            </a:extLst>
          </p:cNvPr>
          <p:cNvSpPr/>
          <p:nvPr/>
        </p:nvSpPr>
        <p:spPr>
          <a:xfrm>
            <a:off x="0" y="87415"/>
            <a:ext cx="6553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1.4 The tragedy of the commons- Static and dynamic components</a:t>
            </a:r>
          </a:p>
        </p:txBody>
      </p:sp>
    </p:spTree>
    <p:extLst>
      <p:ext uri="{BB962C8B-B14F-4D97-AF65-F5344CB8AC3E}">
        <p14:creationId xmlns:p14="http://schemas.microsoft.com/office/powerpoint/2010/main" val="4552194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76434A3-ACDC-E54A-ADB9-AF7D00B95575}"/>
              </a:ext>
            </a:extLst>
          </p:cNvPr>
          <p:cNvSpPr>
            <a:spLocks noGrp="1"/>
          </p:cNvSpPr>
          <p:nvPr>
            <p:ph type="sldNum" sz="quarter" idx="12"/>
          </p:nvPr>
        </p:nvSpPr>
        <p:spPr/>
        <p:txBody>
          <a:bodyPr/>
          <a:lstStyle/>
          <a:p>
            <a:fld id="{B6F15528-21DE-4FAA-801E-634DDDAF4B2B}" type="slidenum">
              <a:rPr lang="en-US" smtClean="0"/>
              <a:pPr/>
              <a:t>25</a:t>
            </a:fld>
            <a:endParaRPr lang="en-US"/>
          </a:p>
        </p:txBody>
      </p:sp>
      <p:sp>
        <p:nvSpPr>
          <p:cNvPr id="6" name="Rectangle 5">
            <a:extLst>
              <a:ext uri="{FF2B5EF4-FFF2-40B4-BE49-F238E27FC236}">
                <a16:creationId xmlns:a16="http://schemas.microsoft.com/office/drawing/2014/main" id="{8B9D1425-6193-4DEE-8F63-5C1065D4EAE2}"/>
              </a:ext>
            </a:extLst>
          </p:cNvPr>
          <p:cNvSpPr/>
          <p:nvPr/>
        </p:nvSpPr>
        <p:spPr>
          <a:xfrm>
            <a:off x="699360" y="1295400"/>
            <a:ext cx="8139840"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larger in CPRs where a single firm expects (with certainty) that other firm/s will enter in future periods</a:t>
            </a:r>
          </a:p>
        </p:txBody>
      </p:sp>
      <p:sp>
        <p:nvSpPr>
          <p:cNvPr id="7" name="TextBox 6">
            <a:extLst>
              <a:ext uri="{FF2B5EF4-FFF2-40B4-BE49-F238E27FC236}">
                <a16:creationId xmlns:a16="http://schemas.microsoft.com/office/drawing/2014/main" id="{0D62A881-75BF-4F05-93C4-57F48F1E7558}"/>
              </a:ext>
            </a:extLst>
          </p:cNvPr>
          <p:cNvSpPr txBox="1"/>
          <p:nvPr/>
        </p:nvSpPr>
        <p:spPr>
          <a:xfrm>
            <a:off x="838201" y="3276600"/>
            <a:ext cx="8001000" cy="1200329"/>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even larger in those commons facing entry threats where the incumbent can use her current appropriation to deter the potential entrant from joining the CPR</a:t>
            </a:r>
          </a:p>
        </p:txBody>
      </p:sp>
      <p:sp>
        <p:nvSpPr>
          <p:cNvPr id="8" name="Minus Sign 7">
            <a:extLst>
              <a:ext uri="{FF2B5EF4-FFF2-40B4-BE49-F238E27FC236}">
                <a16:creationId xmlns:a16="http://schemas.microsoft.com/office/drawing/2014/main" id="{9ADF046E-C315-4DC4-9A4F-EAC747FFAB0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F7F99B06-E79E-4196-BF7D-53386F0B9DF3}"/>
              </a:ext>
            </a:extLst>
          </p:cNvPr>
          <p:cNvSpPr/>
          <p:nvPr/>
        </p:nvSpPr>
        <p:spPr>
          <a:xfrm>
            <a:off x="0" y="87415"/>
            <a:ext cx="6553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1.4 The tragedy of the commons- Static and dynamic components</a:t>
            </a:r>
          </a:p>
        </p:txBody>
      </p:sp>
    </p:spTree>
    <p:extLst>
      <p:ext uri="{BB962C8B-B14F-4D97-AF65-F5344CB8AC3E}">
        <p14:creationId xmlns:p14="http://schemas.microsoft.com/office/powerpoint/2010/main" val="12224675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381001" y="1326143"/>
            <a:ext cx="8000999" cy="2764028"/>
          </a:xfrm>
        </p:spPr>
        <p:txBody>
          <a:bodyPr anchor="ctr">
            <a:normAutofit/>
          </a:bodyPr>
          <a:lstStyle/>
          <a:p>
            <a:pPr>
              <a:lnSpc>
                <a:spcPct val="90000"/>
              </a:lnSpc>
            </a:pPr>
            <a:r>
              <a:rPr lang="en-US" sz="5400" dirty="0">
                <a:solidFill>
                  <a:srgbClr val="7030A0"/>
                </a:solidFill>
                <a:latin typeface="Times New Roman" panose="02020603050405020304" pitchFamily="18" charset="0"/>
                <a:cs typeface="Times New Roman" panose="02020603050405020304" pitchFamily="18" charset="0"/>
              </a:rPr>
              <a:t>Modeling the Common Pool Resources CPR</a:t>
            </a:r>
          </a:p>
        </p:txBody>
      </p:sp>
      <p:sp>
        <p:nvSpPr>
          <p:cNvPr id="5" name="Slide Number Placeholder 4"/>
          <p:cNvSpPr>
            <a:spLocks noGrp="1"/>
          </p:cNvSpPr>
          <p:nvPr>
            <p:ph type="sldNum" sz="quarter" idx="12"/>
          </p:nvPr>
        </p:nvSpPr>
        <p:spPr>
          <a:xfrm>
            <a:off x="7866764" y="6356350"/>
            <a:ext cx="951613" cy="365125"/>
          </a:xfrm>
        </p:spPr>
        <p:txBody>
          <a:bodyPr>
            <a:normAutofit/>
          </a:bodyPr>
          <a:lstStyle/>
          <a:p>
            <a:pPr>
              <a:spcAft>
                <a:spcPts val="600"/>
              </a:spcAft>
            </a:pPr>
            <a:fld id="{B6F15528-21DE-4FAA-801E-634DDDAF4B2B}" type="slidenum">
              <a:rPr lang="en-US">
                <a:solidFill>
                  <a:schemeClr val="tx1">
                    <a:lumMod val="50000"/>
                    <a:lumOff val="50000"/>
                  </a:schemeClr>
                </a:solidFill>
              </a:rPr>
              <a:pPr>
                <a:spcAft>
                  <a:spcPts val="600"/>
                </a:spcAft>
              </a:pPr>
              <a:t>26</a:t>
            </a:fld>
            <a:endParaRPr lang="en-US">
              <a:solidFill>
                <a:schemeClr val="tx1">
                  <a:lumMod val="50000"/>
                  <a:lumOff val="50000"/>
                </a:schemeClr>
              </a:solidFill>
            </a:endParaRPr>
          </a:p>
        </p:txBody>
      </p:sp>
    </p:spTree>
    <p:extLst>
      <p:ext uri="{BB962C8B-B14F-4D97-AF65-F5344CB8AC3E}">
        <p14:creationId xmlns:p14="http://schemas.microsoft.com/office/powerpoint/2010/main" val="10273581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28F125C-D3D3-754D-A626-21835B897C6D}"/>
              </a:ext>
            </a:extLst>
          </p:cNvPr>
          <p:cNvSpPr txBox="1"/>
          <p:nvPr/>
        </p:nvSpPr>
        <p:spPr>
          <a:xfrm>
            <a:off x="640447" y="923109"/>
            <a:ext cx="7877951" cy="1554480"/>
          </a:xfrm>
          <a:prstGeom prst="rect">
            <a:avLst/>
          </a:prstGeom>
        </p:spPr>
        <p:txBody>
          <a:bodyPr vert="horz" lIns="91440" tIns="45720" rIns="91440" bIns="45720" rtlCol="0" anchor="ctr">
            <a:normAutofit/>
          </a:bodyPr>
          <a:lstStyle/>
          <a:p>
            <a:pPr marL="457200" indent="-457200">
              <a:lnSpc>
                <a:spcPct val="90000"/>
              </a:lnSpc>
              <a:spcBef>
                <a:spcPct val="0"/>
              </a:spcBef>
              <a:spcAft>
                <a:spcPts val="600"/>
              </a:spcAft>
            </a:pPr>
            <a:r>
              <a:rPr lang="en-US" sz="3600" i="1" kern="1200" dirty="0">
                <a:solidFill>
                  <a:srgbClr val="7030A0"/>
                </a:solidFill>
                <a:latin typeface="Times New Roman" panose="02020603050405020304" pitchFamily="18" charset="0"/>
                <a:ea typeface="+mj-ea"/>
                <a:cs typeface="Times New Roman" panose="02020603050405020304" pitchFamily="18" charset="0"/>
              </a:rPr>
              <a:t> Assumption</a:t>
            </a:r>
            <a:endParaRPr lang="en-US" sz="3300" i="1" kern="1200" dirty="0">
              <a:solidFill>
                <a:srgbClr val="7030A0"/>
              </a:solidFill>
              <a:latin typeface="Times New Roman" panose="02020603050405020304" pitchFamily="18" charset="0"/>
              <a:ea typeface="+mj-ea"/>
              <a:cs typeface="Times New Roman" panose="02020603050405020304" pitchFamily="18" charset="0"/>
            </a:endParaRPr>
          </a:p>
          <a:p>
            <a:pPr>
              <a:lnSpc>
                <a:spcPct val="90000"/>
              </a:lnSpc>
              <a:spcBef>
                <a:spcPct val="0"/>
              </a:spcBef>
              <a:spcAft>
                <a:spcPts val="600"/>
              </a:spcAft>
            </a:pPr>
            <a:endParaRPr lang="en-US" sz="3300" kern="1200" dirty="0">
              <a:solidFill>
                <a:schemeClr val="tx1"/>
              </a:solidFill>
              <a:latin typeface="+mj-lt"/>
              <a:ea typeface="+mj-ea"/>
              <a:cs typeface="+mj-cs"/>
            </a:endParaRP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0D39634E-FE53-E949-8037-DC997AB52E90}"/>
                  </a:ext>
                </a:extLst>
              </p:cNvPr>
              <p:cNvSpPr/>
              <p:nvPr/>
            </p:nvSpPr>
            <p:spPr>
              <a:xfrm>
                <a:off x="37454" y="2688946"/>
                <a:ext cx="9106545" cy="673461"/>
              </a:xfrm>
              <a:prstGeom prst="rect">
                <a:avLst/>
              </a:prstGeom>
            </p:spPr>
            <p:txBody>
              <a:bodyPr vert="horz" lIns="91440" tIns="45720" rIns="91440" bIns="45720" rtlCol="0" anchor="ctr">
                <a:normAutofit/>
              </a:bodyPr>
              <a:lstStyle/>
              <a:p>
                <a:pPr marL="342900" indent="-228600">
                  <a:lnSpc>
                    <a:spcPct val="90000"/>
                  </a:lnSpc>
                  <a:spcAft>
                    <a:spcPts val="60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Assume that </a:t>
                </a:r>
                <a14:m>
                  <m:oMath xmlns:m="http://schemas.openxmlformats.org/officeDocument/2006/math">
                    <m:r>
                      <a:rPr lang="en-US" sz="2400" i="1" dirty="0" smtClean="0">
                        <a:latin typeface="Cambria Math" panose="02040503050406030204" pitchFamily="18" charset="0"/>
                        <a:cs typeface="Times New Roman" panose="02020603050405020304" pitchFamily="18" charset="0"/>
                      </a:rPr>
                      <m:t>𝑁</m:t>
                    </m:r>
                  </m:oMath>
                </a14:m>
                <a:r>
                  <a:rPr lang="en-US" sz="2400" dirty="0">
                    <a:latin typeface="Times New Roman" panose="02020603050405020304" pitchFamily="18" charset="0"/>
                    <a:cs typeface="Times New Roman" panose="02020603050405020304" pitchFamily="18" charset="0"/>
                  </a:rPr>
                  <a:t> firms (or individuals) have free access to the resource.</a:t>
                </a:r>
              </a:p>
            </p:txBody>
          </p:sp>
        </mc:Choice>
        <mc:Fallback xmlns="">
          <p:sp>
            <p:nvSpPr>
              <p:cNvPr id="7" name="Rectangle 6">
                <a:extLst>
                  <a:ext uri="{FF2B5EF4-FFF2-40B4-BE49-F238E27FC236}">
                    <a16:creationId xmlns:a16="http://schemas.microsoft.com/office/drawing/2014/main" id="{0D39634E-FE53-E949-8037-DC997AB52E90}"/>
                  </a:ext>
                </a:extLst>
              </p:cNvPr>
              <p:cNvSpPr>
                <a:spLocks noRot="1" noChangeAspect="1" noMove="1" noResize="1" noEditPoints="1" noAdjustHandles="1" noChangeArrowheads="1" noChangeShapeType="1" noTextEdit="1"/>
              </p:cNvSpPr>
              <p:nvPr/>
            </p:nvSpPr>
            <p:spPr>
              <a:xfrm>
                <a:off x="37454" y="2688946"/>
                <a:ext cx="9106545" cy="673461"/>
              </a:xfrm>
              <a:prstGeom prst="rect">
                <a:avLst/>
              </a:prstGeom>
              <a:blipFill>
                <a:blip r:embed="rId2"/>
                <a:stretch>
                  <a:fillRect r="-268" b="-1802"/>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FDDDCE93-1E97-CE4A-8011-F39279D7CF2A}"/>
              </a:ext>
            </a:extLst>
          </p:cNvPr>
          <p:cNvSpPr>
            <a:spLocks noGrp="1"/>
          </p:cNvSpPr>
          <p:nvPr>
            <p:ph type="sldNum" sz="quarter" idx="12"/>
          </p:nvPr>
        </p:nvSpPr>
        <p:spPr>
          <a:xfrm>
            <a:off x="6457950" y="6492240"/>
            <a:ext cx="2057400" cy="365125"/>
          </a:xfrm>
        </p:spPr>
        <p:txBody>
          <a:bodyPr vert="horz" lIns="91440" tIns="45720" rIns="91440" bIns="45720" rtlCol="0" anchor="ctr">
            <a:normAutofit/>
          </a:bodyPr>
          <a:lstStyle/>
          <a:p>
            <a:pPr>
              <a:spcAft>
                <a:spcPts val="600"/>
              </a:spcAft>
            </a:pPr>
            <a:fld id="{B6F15528-21DE-4FAA-801E-634DDDAF4B2B}" type="slidenum">
              <a:rPr lang="en-US" smtClean="0"/>
              <a:pPr>
                <a:spcAft>
                  <a:spcPts val="600"/>
                </a:spcAft>
              </a:pPr>
              <a:t>27</a:t>
            </a:fld>
            <a:endParaRPr lang="en-US"/>
          </a:p>
        </p:txBody>
      </p:sp>
      <p:sp>
        <p:nvSpPr>
          <p:cNvPr id="14" name="Rectangle 13">
            <a:extLst>
              <a:ext uri="{FF2B5EF4-FFF2-40B4-BE49-F238E27FC236}">
                <a16:creationId xmlns:a16="http://schemas.microsoft.com/office/drawing/2014/main" id="{D8821734-9588-4F1B-BC6C-C72A0DA403AD}"/>
              </a:ext>
            </a:extLst>
          </p:cNvPr>
          <p:cNvSpPr/>
          <p:nvPr/>
        </p:nvSpPr>
        <p:spPr>
          <a:xfrm>
            <a:off x="0" y="128187"/>
            <a:ext cx="49530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2.2  Modeling the Common Pool Resources CPR</a:t>
            </a:r>
          </a:p>
        </p:txBody>
      </p:sp>
      <p:sp>
        <p:nvSpPr>
          <p:cNvPr id="2" name="TextBox 1">
            <a:extLst>
              <a:ext uri="{FF2B5EF4-FFF2-40B4-BE49-F238E27FC236}">
                <a16:creationId xmlns:a16="http://schemas.microsoft.com/office/drawing/2014/main" id="{CA08612D-0D76-488C-99DC-86BAE68930A8}"/>
              </a:ext>
            </a:extLst>
          </p:cNvPr>
          <p:cNvSpPr txBox="1"/>
          <p:nvPr/>
        </p:nvSpPr>
        <p:spPr>
          <a:xfrm>
            <a:off x="146891" y="3543642"/>
            <a:ext cx="9034563" cy="830997"/>
          </a:xfrm>
          <a:prstGeom prst="rect">
            <a:avLst/>
          </a:prstGeom>
          <a:noFill/>
        </p:spPr>
        <p:txBody>
          <a:bodyPr wrap="square" rtlCol="0">
            <a:spAutoFit/>
          </a:bodyPr>
          <a:lstStyle/>
          <a:p>
            <a:pPr marL="361950" indent="-3619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Perfect competition (Every unit of appropriation is sold in the international market)  </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F1D69DA-8F99-45CE-AF08-6F0A08BD9535}"/>
                  </a:ext>
                </a:extLst>
              </p:cNvPr>
              <p:cNvSpPr txBox="1"/>
              <p:nvPr/>
            </p:nvSpPr>
            <p:spPr>
              <a:xfrm>
                <a:off x="146891" y="5426094"/>
                <a:ext cx="8689555" cy="461665"/>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Every firm takes the market price </a:t>
                </a:r>
                <a14:m>
                  <m:oMath xmlns:m="http://schemas.openxmlformats.org/officeDocument/2006/math">
                    <m:r>
                      <a:rPr lang="en-US" sz="2400" i="1" dirty="0" smtClean="0">
                        <a:latin typeface="Cambria Math" panose="02040503050406030204" pitchFamily="18" charset="0"/>
                      </a:rPr>
                      <m:t>𝑝</m:t>
                    </m:r>
                  </m:oMath>
                </a14:m>
                <a:r>
                  <a:rPr lang="en-US" sz="2400" dirty="0">
                    <a:latin typeface="Times New Roman" panose="02020603050405020304" pitchFamily="18" charset="0"/>
                    <a:cs typeface="Times New Roman" panose="02020603050405020304" pitchFamily="18" charset="0"/>
                  </a:rPr>
                  <a:t> as given (normalize to </a:t>
                </a:r>
                <a14:m>
                  <m:oMath xmlns:m="http://schemas.openxmlformats.org/officeDocument/2006/math">
                    <m:r>
                      <a:rPr lang="en-US" sz="2400" i="1" dirty="0" smtClean="0">
                        <a:latin typeface="Cambria Math" panose="02040503050406030204" pitchFamily="18" charset="0"/>
                        <a:cs typeface="Times New Roman" panose="02020603050405020304" pitchFamily="18" charset="0"/>
                      </a:rPr>
                      <m:t>𝑝</m:t>
                    </m:r>
                    <m:r>
                      <a:rPr lang="en-US" sz="2400" i="1" dirty="0" smtClean="0">
                        <a:latin typeface="Cambria Math" panose="02040503050406030204" pitchFamily="18" charset="0"/>
                        <a:cs typeface="Times New Roman" panose="02020603050405020304" pitchFamily="18" charset="0"/>
                      </a:rPr>
                      <m:t>=$1</m:t>
                    </m:r>
                  </m:oMath>
                </a14:m>
                <a:r>
                  <a:rPr lang="en-US" sz="2400" dirty="0">
                    <a:latin typeface="Times New Roman" panose="02020603050405020304" pitchFamily="18" charset="0"/>
                    <a:cs typeface="Times New Roman" panose="02020603050405020304" pitchFamily="18" charset="0"/>
                  </a:rPr>
                  <a:t>) </a:t>
                </a:r>
              </a:p>
            </p:txBody>
          </p:sp>
        </mc:Choice>
        <mc:Fallback xmlns="">
          <p:sp>
            <p:nvSpPr>
              <p:cNvPr id="3" name="TextBox 2">
                <a:extLst>
                  <a:ext uri="{FF2B5EF4-FFF2-40B4-BE49-F238E27FC236}">
                    <a16:creationId xmlns:a16="http://schemas.microsoft.com/office/drawing/2014/main" id="{7F1D69DA-8F99-45CE-AF08-6F0A08BD9535}"/>
                  </a:ext>
                </a:extLst>
              </p:cNvPr>
              <p:cNvSpPr txBox="1">
                <a:spLocks noRot="1" noChangeAspect="1" noMove="1" noResize="1" noEditPoints="1" noAdjustHandles="1" noChangeArrowheads="1" noChangeShapeType="1" noTextEdit="1"/>
              </p:cNvSpPr>
              <p:nvPr/>
            </p:nvSpPr>
            <p:spPr>
              <a:xfrm>
                <a:off x="146891" y="5426094"/>
                <a:ext cx="8689555" cy="461665"/>
              </a:xfrm>
              <a:prstGeom prst="rect">
                <a:avLst/>
              </a:prstGeom>
              <a:blipFill>
                <a:blip r:embed="rId3"/>
                <a:stretch>
                  <a:fillRect l="-912" t="-10526" r="-1543" b="-28947"/>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1148C467-15DF-44D0-80F6-AADFB4D3AE3B}"/>
              </a:ext>
            </a:extLst>
          </p:cNvPr>
          <p:cNvSpPr/>
          <p:nvPr/>
        </p:nvSpPr>
        <p:spPr>
          <a:xfrm>
            <a:off x="548640" y="4398300"/>
            <a:ext cx="7833360" cy="707886"/>
          </a:xfrm>
          <a:prstGeom prst="rect">
            <a:avLst/>
          </a:prstGeom>
        </p:spPr>
        <p:txBody>
          <a:bodyPr wrap="square">
            <a:spAutoFit/>
          </a:bodyPr>
          <a:lstStyle/>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Every fisherman’s appropriation represents a small share of industry catches, thus not affecting market prices for this variety of fish</a:t>
            </a:r>
          </a:p>
        </p:txBody>
      </p:sp>
    </p:spTree>
    <p:extLst>
      <p:ext uri="{BB962C8B-B14F-4D97-AF65-F5344CB8AC3E}">
        <p14:creationId xmlns:p14="http://schemas.microsoft.com/office/powerpoint/2010/main" val="22866692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64F25A5-C5C7-40F5-B990-36C8729467E4}"/>
              </a:ext>
            </a:extLst>
          </p:cNvPr>
          <p:cNvSpPr>
            <a:spLocks noGrp="1"/>
          </p:cNvSpPr>
          <p:nvPr>
            <p:ph type="sldNum" sz="quarter" idx="12"/>
          </p:nvPr>
        </p:nvSpPr>
        <p:spPr/>
        <p:txBody>
          <a:bodyPr/>
          <a:lstStyle/>
          <a:p>
            <a:fld id="{B6F15528-21DE-4FAA-801E-634DDDAF4B2B}" type="slidenum">
              <a:rPr lang="en-US" smtClean="0"/>
              <a:pPr/>
              <a:t>28</a:t>
            </a:fld>
            <a:endParaRPr lang="en-US"/>
          </a:p>
        </p:txBody>
      </p:sp>
      <p:sp>
        <p:nvSpPr>
          <p:cNvPr id="21" name="Rectangle 20">
            <a:extLst>
              <a:ext uri="{FF2B5EF4-FFF2-40B4-BE49-F238E27FC236}">
                <a16:creationId xmlns:a16="http://schemas.microsoft.com/office/drawing/2014/main" id="{56C43EE5-6F5C-4CD0-ACA5-68D2B770E196}"/>
              </a:ext>
            </a:extLst>
          </p:cNvPr>
          <p:cNvSpPr/>
          <p:nvPr/>
        </p:nvSpPr>
        <p:spPr>
          <a:xfrm>
            <a:off x="0" y="128187"/>
            <a:ext cx="49530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2.2  Modeling the Common Pool Resources CPR</a:t>
            </a:r>
          </a:p>
        </p:txBody>
      </p:sp>
      <p:sp>
        <p:nvSpPr>
          <p:cNvPr id="6" name="Rectangle 5">
            <a:extLst>
              <a:ext uri="{FF2B5EF4-FFF2-40B4-BE49-F238E27FC236}">
                <a16:creationId xmlns:a16="http://schemas.microsoft.com/office/drawing/2014/main" id="{94A9B6FB-D93B-4F84-9893-B04E78451A45}"/>
              </a:ext>
            </a:extLst>
          </p:cNvPr>
          <p:cNvSpPr/>
          <p:nvPr/>
        </p:nvSpPr>
        <p:spPr>
          <a:xfrm>
            <a:off x="237641" y="711780"/>
            <a:ext cx="6139822" cy="461665"/>
          </a:xfrm>
          <a:prstGeom prst="rect">
            <a:avLst/>
          </a:prstGeom>
        </p:spPr>
        <p:txBody>
          <a:bodyPr wrap="non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Every firm faces the following cost function;</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9EF68D0-7622-4A1C-9BD6-2E9D54A39DBD}"/>
                  </a:ext>
                </a:extLst>
              </p:cNvPr>
              <p:cNvSpPr txBox="1"/>
              <p:nvPr/>
            </p:nvSpPr>
            <p:spPr>
              <a:xfrm>
                <a:off x="2600185" y="1516673"/>
                <a:ext cx="3362331" cy="7169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𝐶</m:t>
                      </m:r>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e>
                          </m:d>
                        </m:num>
                        <m:den>
                          <m:r>
                            <a:rPr lang="en-US" sz="2400" b="0" i="1" smtClean="0">
                              <a:latin typeface="Cambria Math" panose="02040503050406030204" pitchFamily="18" charset="0"/>
                            </a:rPr>
                            <m:t>𝑆</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8" name="TextBox 7">
                <a:extLst>
                  <a:ext uri="{FF2B5EF4-FFF2-40B4-BE49-F238E27FC236}">
                    <a16:creationId xmlns:a16="http://schemas.microsoft.com/office/drawing/2014/main" id="{C9EF68D0-7622-4A1C-9BD6-2E9D54A39DBD}"/>
                  </a:ext>
                </a:extLst>
              </p:cNvPr>
              <p:cNvSpPr txBox="1">
                <a:spLocks noRot="1" noChangeAspect="1" noMove="1" noResize="1" noEditPoints="1" noAdjustHandles="1" noChangeArrowheads="1" noChangeShapeType="1" noTextEdit="1"/>
              </p:cNvSpPr>
              <p:nvPr/>
            </p:nvSpPr>
            <p:spPr>
              <a:xfrm>
                <a:off x="2600185" y="1516673"/>
                <a:ext cx="3362331" cy="716928"/>
              </a:xfrm>
              <a:prstGeom prst="rect">
                <a:avLst/>
              </a:prstGeom>
              <a:blipFill>
                <a:blip r:embed="rId2"/>
                <a:stretch>
                  <a:fillRect/>
                </a:stretch>
              </a:blipFill>
            </p:spPr>
            <p:txBody>
              <a:bodyPr/>
              <a:lstStyle/>
              <a:p>
                <a:r>
                  <a:rPr lang="en-US">
                    <a:noFill/>
                  </a:rPr>
                  <a:t> </a:t>
                </a:r>
              </a:p>
            </p:txBody>
          </p:sp>
        </mc:Fallback>
      </mc:AlternateContent>
      <p:sp>
        <p:nvSpPr>
          <p:cNvPr id="9" name="Rectangle 8">
            <a:extLst>
              <a:ext uri="{FF2B5EF4-FFF2-40B4-BE49-F238E27FC236}">
                <a16:creationId xmlns:a16="http://schemas.microsoft.com/office/drawing/2014/main" id="{2452863D-D4FD-45F4-B304-718C240B7111}"/>
              </a:ext>
            </a:extLst>
          </p:cNvPr>
          <p:cNvSpPr/>
          <p:nvPr/>
        </p:nvSpPr>
        <p:spPr>
          <a:xfrm>
            <a:off x="0" y="2264550"/>
            <a:ext cx="8686800" cy="461665"/>
          </a:xfrm>
          <a:prstGeom prst="rect">
            <a:avLst/>
          </a:prstGeom>
        </p:spPr>
        <p:txBody>
          <a:bodyPr wrap="square">
            <a:spAutoFit/>
          </a:bodyPr>
          <a:lstStyle/>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Where;</a:t>
            </a: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D6078FFB-2D08-403E-80E5-9B57BB0912FE}"/>
                  </a:ext>
                </a:extLst>
              </p:cNvPr>
              <p:cNvSpPr/>
              <p:nvPr/>
            </p:nvSpPr>
            <p:spPr>
              <a:xfrm>
                <a:off x="152400" y="2924768"/>
                <a:ext cx="8915400" cy="830997"/>
              </a:xfrm>
              <a:prstGeom prst="rect">
                <a:avLst/>
              </a:prstGeom>
            </p:spPr>
            <p:txBody>
              <a:bodyPr wrap="square">
                <a:spAutoFit/>
              </a:bodyPr>
              <a:lstStyle/>
              <a:p>
                <a:pPr marL="285750" indent="-285750">
                  <a:buFont typeface="Arial" panose="020B0604020202020204" pitchFamily="34" charset="0"/>
                  <a:buChar char="•"/>
                </a:pPr>
                <a14:m>
                  <m:oMath xmlns:m="http://schemas.openxmlformats.org/officeDocument/2006/math">
                    <m:r>
                      <a:rPr lang="en-US" sz="2400" i="1" dirty="0">
                        <a:latin typeface="Cambria Math" panose="02040503050406030204" pitchFamily="18" charset="0"/>
                        <a:cs typeface="Times New Roman" panose="02020603050405020304" pitchFamily="18" charset="0"/>
                      </a:rPr>
                      <m:t>𝑆</m:t>
                    </m:r>
                    <m:r>
                      <a:rPr lang="en-US" sz="2400" i="1" dirty="0">
                        <a:latin typeface="Cambria Math" panose="02040503050406030204" pitchFamily="18" charset="0"/>
                        <a:cs typeface="Times New Roman" panose="02020603050405020304" pitchFamily="18" charset="0"/>
                      </a:rPr>
                      <m:t> &gt; 0 </m:t>
                    </m:r>
                  </m:oMath>
                </a14:m>
                <a:r>
                  <a:rPr lang="en-US" sz="2400" dirty="0">
                    <a:latin typeface="Times New Roman" panose="02020603050405020304" pitchFamily="18" charset="0"/>
                    <a:cs typeface="Times New Roman" panose="02020603050405020304" pitchFamily="18" charset="0"/>
                  </a:rPr>
                  <a:t>denotes the stock of the resource, which reduces fisherman </a:t>
                </a:r>
                <a:r>
                  <a:rPr lang="en-US" sz="2400" i="1" dirty="0">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’s cost when the resource becomes more abundant. </a:t>
                </a:r>
              </a:p>
            </p:txBody>
          </p:sp>
        </mc:Choice>
        <mc:Fallback xmlns="">
          <p:sp>
            <p:nvSpPr>
              <p:cNvPr id="10" name="Rectangle 9">
                <a:extLst>
                  <a:ext uri="{FF2B5EF4-FFF2-40B4-BE49-F238E27FC236}">
                    <a16:creationId xmlns:a16="http://schemas.microsoft.com/office/drawing/2014/main" id="{D6078FFB-2D08-403E-80E5-9B57BB0912FE}"/>
                  </a:ext>
                </a:extLst>
              </p:cNvPr>
              <p:cNvSpPr>
                <a:spLocks noRot="1" noChangeAspect="1" noMove="1" noResize="1" noEditPoints="1" noAdjustHandles="1" noChangeArrowheads="1" noChangeShapeType="1" noTextEdit="1"/>
              </p:cNvSpPr>
              <p:nvPr/>
            </p:nvSpPr>
            <p:spPr>
              <a:xfrm>
                <a:off x="152400" y="2924768"/>
                <a:ext cx="8915400" cy="830997"/>
              </a:xfrm>
              <a:prstGeom prst="rect">
                <a:avLst/>
              </a:prstGeom>
              <a:blipFill>
                <a:blip r:embed="rId3"/>
                <a:stretch>
                  <a:fillRect l="-889" t="-5882" b="-161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C7E947CB-1000-4D4A-A91C-29750C4EBCCF}"/>
                  </a:ext>
                </a:extLst>
              </p:cNvPr>
              <p:cNvSpPr/>
              <p:nvPr/>
            </p:nvSpPr>
            <p:spPr>
              <a:xfrm>
                <a:off x="152400" y="3970026"/>
                <a:ext cx="5774209" cy="461665"/>
              </a:xfrm>
              <a:prstGeom prst="rect">
                <a:avLst/>
              </a:prstGeom>
            </p:spPr>
            <p:txBody>
              <a:bodyPr wrap="none">
                <a:spAutoFit/>
              </a:bodyPr>
              <a:lstStyle/>
              <a:p>
                <a:pPr marL="342900" indent="-342900">
                  <a:buFont typeface="Arial" panose="020B0604020202020204" pitchFamily="34" charset="0"/>
                  <a:buChar char="•"/>
                </a:pPr>
                <a14:m>
                  <m:oMath xmlns:m="http://schemas.openxmlformats.org/officeDocument/2006/math">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𝑞</m:t>
                        </m:r>
                      </m:e>
                      <m:sub>
                        <m:r>
                          <a:rPr lang="en-US" sz="2400" i="1" dirty="0" smtClean="0">
                            <a:latin typeface="Cambria Math" panose="02040503050406030204" pitchFamily="18" charset="0"/>
                          </a:rPr>
                          <m:t>𝑖</m:t>
                        </m:r>
                      </m:sub>
                    </m:sSub>
                  </m:oMath>
                </a14:m>
                <a:r>
                  <a:rPr lang="en-US" sz="2400" dirty="0">
                    <a:latin typeface="Times New Roman" panose="02020603050405020304" pitchFamily="18" charset="0"/>
                    <a:cs typeface="Times New Roman" panose="02020603050405020304" pitchFamily="18" charset="0"/>
                  </a:rPr>
                  <a:t> represents fisherman </a:t>
                </a:r>
                <a:r>
                  <a:rPr lang="en-US" sz="2400" i="1" dirty="0">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’s appropriation.</a:t>
                </a:r>
              </a:p>
            </p:txBody>
          </p:sp>
        </mc:Choice>
        <mc:Fallback xmlns="">
          <p:sp>
            <p:nvSpPr>
              <p:cNvPr id="22" name="Rectangle 21">
                <a:extLst>
                  <a:ext uri="{FF2B5EF4-FFF2-40B4-BE49-F238E27FC236}">
                    <a16:creationId xmlns:a16="http://schemas.microsoft.com/office/drawing/2014/main" id="{C7E947CB-1000-4D4A-A91C-29750C4EBCCF}"/>
                  </a:ext>
                </a:extLst>
              </p:cNvPr>
              <p:cNvSpPr>
                <a:spLocks noRot="1" noChangeAspect="1" noMove="1" noResize="1" noEditPoints="1" noAdjustHandles="1" noChangeArrowheads="1" noChangeShapeType="1" noTextEdit="1"/>
              </p:cNvSpPr>
              <p:nvPr/>
            </p:nvSpPr>
            <p:spPr>
              <a:xfrm>
                <a:off x="152400" y="3970026"/>
                <a:ext cx="5774209" cy="461665"/>
              </a:xfrm>
              <a:prstGeom prst="rect">
                <a:avLst/>
              </a:prstGeom>
              <a:blipFill>
                <a:blip r:embed="rId4"/>
                <a:stretch>
                  <a:fillRect l="-1373"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45A9037C-CE15-4297-89D5-BAF275F246CA}"/>
                  </a:ext>
                </a:extLst>
              </p:cNvPr>
              <p:cNvSpPr txBox="1"/>
              <p:nvPr/>
            </p:nvSpPr>
            <p:spPr>
              <a:xfrm>
                <a:off x="237641" y="4847390"/>
                <a:ext cx="8830159" cy="780791"/>
              </a:xfrm>
              <a:prstGeom prst="rect">
                <a:avLst/>
              </a:prstGeom>
              <a:noFill/>
            </p:spPr>
            <p:txBody>
              <a:bodyPr wrap="square" lIns="0" tIns="0" rIns="0" bIns="0" rtlCol="0">
                <a:spAutoFit/>
              </a:bodyPr>
              <a:lstStyle/>
              <a:p>
                <a:pPr marL="342900" indent="-342900">
                  <a:buFont typeface="Arial" panose="020B0604020202020204" pitchFamily="34" charset="0"/>
                  <a:buChar char="•"/>
                </a:pP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r>
                      <a:rPr lang="en-US" sz="2400" b="0" i="1" smtClean="0">
                        <a:latin typeface="Cambria Math" panose="02040503050406030204" pitchFamily="18" charset="0"/>
                      </a:rPr>
                      <m:t>=</m:t>
                    </m:r>
                    <m:nary>
                      <m:naryPr>
                        <m:chr m:val="∑"/>
                        <m:supHide m:val="on"/>
                        <m:ctrlPr>
                          <a:rPr lang="en-US" sz="2400" b="0" i="1" smtClean="0">
                            <a:latin typeface="Cambria Math" panose="02040503050406030204" pitchFamily="18" charset="0"/>
                          </a:rPr>
                        </m:ctrlPr>
                      </m:naryPr>
                      <m:sub>
                        <m:r>
                          <m:rPr>
                            <m:brk m:alnAt="7"/>
                          </m:rPr>
                          <a:rPr lang="en-US" sz="2400" b="0" i="1" smtClean="0">
                            <a:latin typeface="Cambria Math" panose="02040503050406030204" pitchFamily="18" charset="0"/>
                          </a:rPr>
                          <m:t>𝑖</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𝑗</m:t>
                        </m:r>
                      </m:sub>
                      <m:sup/>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𝑗</m:t>
                            </m:r>
                          </m:sub>
                        </m:sSub>
                        <m:r>
                          <a:rPr lang="en-US" sz="2400" b="0" i="1" smtClean="0">
                            <a:latin typeface="Cambria Math" panose="02040503050406030204" pitchFamily="18" charset="0"/>
                          </a:rPr>
                          <m:t> </m:t>
                        </m:r>
                      </m:e>
                    </m:nary>
                    <m:r>
                      <a:rPr lang="en-US" sz="2400" b="0" i="1" smtClean="0">
                        <a:latin typeface="Cambria Math" panose="02040503050406030204" pitchFamily="18" charset="0"/>
                      </a:rPr>
                      <m:t> </m:t>
                    </m:r>
                  </m:oMath>
                </a14:m>
                <a:r>
                  <a:rPr lang="en-US" sz="2400" dirty="0">
                    <a:latin typeface="Times New Roman" panose="02020603050405020304" pitchFamily="18" charset="0"/>
                    <a:cs typeface="Times New Roman" panose="02020603050405020304" pitchFamily="18" charset="0"/>
                  </a:rPr>
                  <a:t>reflects aggregate appropriations by individuals other than</a:t>
                </a:r>
                <a14:m>
                  <m:oMath xmlns:m="http://schemas.openxmlformats.org/officeDocument/2006/math">
                    <m:r>
                      <a:rPr lang="en-US" sz="2400" i="1" dirty="0" smtClean="0">
                        <a:latin typeface="Cambria Math" panose="02040503050406030204" pitchFamily="18" charset="0"/>
                      </a:rPr>
                      <m:t> </m:t>
                    </m:r>
                    <m:r>
                      <a:rPr lang="en-US" sz="2400" i="1" dirty="0" smtClean="0">
                        <a:latin typeface="Cambria Math" panose="02040503050406030204" pitchFamily="18" charset="0"/>
                      </a:rPr>
                      <m:t>𝑖</m:t>
                    </m:r>
                    <m:r>
                      <a:rPr lang="en-US" sz="2400" b="0" i="1" dirty="0" smtClean="0">
                        <a:latin typeface="Cambria Math" panose="02040503050406030204" pitchFamily="18" charset="0"/>
                      </a:rPr>
                      <m:t>.</m:t>
                    </m:r>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23" name="TextBox 22">
                <a:extLst>
                  <a:ext uri="{FF2B5EF4-FFF2-40B4-BE49-F238E27FC236}">
                    <a16:creationId xmlns:a16="http://schemas.microsoft.com/office/drawing/2014/main" id="{45A9037C-CE15-4297-89D5-BAF275F246CA}"/>
                  </a:ext>
                </a:extLst>
              </p:cNvPr>
              <p:cNvSpPr txBox="1">
                <a:spLocks noRot="1" noChangeAspect="1" noMove="1" noResize="1" noEditPoints="1" noAdjustHandles="1" noChangeArrowheads="1" noChangeShapeType="1" noTextEdit="1"/>
              </p:cNvSpPr>
              <p:nvPr/>
            </p:nvSpPr>
            <p:spPr>
              <a:xfrm>
                <a:off x="237641" y="4847390"/>
                <a:ext cx="8830159" cy="780791"/>
              </a:xfrm>
              <a:prstGeom prst="rect">
                <a:avLst/>
              </a:prstGeom>
              <a:blipFill>
                <a:blip r:embed="rId5"/>
                <a:stretch>
                  <a:fillRect l="-2001" t="-82031" r="-1863" b="-70313"/>
                </a:stretch>
              </a:blipFill>
            </p:spPr>
            <p:txBody>
              <a:bodyPr/>
              <a:lstStyle/>
              <a:p>
                <a:r>
                  <a:rPr lang="en-US">
                    <a:noFill/>
                  </a:rPr>
                  <a:t> </a:t>
                </a:r>
              </a:p>
            </p:txBody>
          </p:sp>
        </mc:Fallback>
      </mc:AlternateContent>
      <p:sp>
        <p:nvSpPr>
          <p:cNvPr id="24" name="Minus Sign 23">
            <a:extLst>
              <a:ext uri="{FF2B5EF4-FFF2-40B4-BE49-F238E27FC236}">
                <a16:creationId xmlns:a16="http://schemas.microsoft.com/office/drawing/2014/main" id="{F04EB9F2-DBCC-465F-9D77-BC883FDCFC03}"/>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14965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6F516B4-DA8D-4717-B008-A525E52E0141}"/>
              </a:ext>
            </a:extLst>
          </p:cNvPr>
          <p:cNvSpPr>
            <a:spLocks noGrp="1"/>
          </p:cNvSpPr>
          <p:nvPr>
            <p:ph type="sldNum" sz="quarter" idx="12"/>
          </p:nvPr>
        </p:nvSpPr>
        <p:spPr/>
        <p:txBody>
          <a:bodyPr/>
          <a:lstStyle/>
          <a:p>
            <a:fld id="{B6F15528-21DE-4FAA-801E-634DDDAF4B2B}" type="slidenum">
              <a:rPr lang="en-US" smtClean="0"/>
              <a:pPr/>
              <a:t>29</a:t>
            </a:fld>
            <a:endParaRPr lang="en-US"/>
          </a:p>
        </p:txBody>
      </p:sp>
      <p:sp>
        <p:nvSpPr>
          <p:cNvPr id="15" name="Minus Sign 14">
            <a:extLst>
              <a:ext uri="{FF2B5EF4-FFF2-40B4-BE49-F238E27FC236}">
                <a16:creationId xmlns:a16="http://schemas.microsoft.com/office/drawing/2014/main" id="{23819618-C31F-4D48-A2C8-D11002C56282}"/>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53B56BFD-43D7-43A6-8284-2DCA3E40DC41}"/>
              </a:ext>
            </a:extLst>
          </p:cNvPr>
          <p:cNvSpPr/>
          <p:nvPr/>
        </p:nvSpPr>
        <p:spPr>
          <a:xfrm>
            <a:off x="0" y="128187"/>
            <a:ext cx="49530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2.2  Modeling the Common Pool Resources CPR</a:t>
            </a:r>
          </a:p>
        </p:txBody>
      </p:sp>
      <p:sp>
        <p:nvSpPr>
          <p:cNvPr id="2" name="Rectangle 1">
            <a:extLst>
              <a:ext uri="{FF2B5EF4-FFF2-40B4-BE49-F238E27FC236}">
                <a16:creationId xmlns:a16="http://schemas.microsoft.com/office/drawing/2014/main" id="{2C3D680E-B63D-459B-BC3D-858E0B6800ED}"/>
              </a:ext>
            </a:extLst>
          </p:cNvPr>
          <p:cNvSpPr/>
          <p:nvPr/>
        </p:nvSpPr>
        <p:spPr>
          <a:xfrm>
            <a:off x="76200" y="941213"/>
            <a:ext cx="8686800" cy="461665"/>
          </a:xfrm>
          <a:prstGeom prst="rect">
            <a:avLst/>
          </a:prstGeom>
        </p:spPr>
        <p:txBody>
          <a:bodyPr wrap="square">
            <a:spAutoFit/>
          </a:bodyPr>
          <a:lstStyle/>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a:t>
            </a:r>
            <a:r>
              <a:rPr lang="en-US" sz="2400" b="1" i="1" u="sng" dirty="0">
                <a:solidFill>
                  <a:srgbClr val="7030A0"/>
                </a:solidFill>
                <a:latin typeface="Times New Roman" panose="02020603050405020304" pitchFamily="18" charset="0"/>
                <a:cs typeface="Times New Roman" panose="02020603050405020304" pitchFamily="18" charset="0"/>
              </a:rPr>
              <a:t>Case 1:</a:t>
            </a:r>
            <a:r>
              <a:rPr lang="en-US" sz="2400" dirty="0">
                <a:latin typeface="Times New Roman" panose="02020603050405020304" pitchFamily="18" charset="0"/>
                <a:cs typeface="Times New Roman" panose="02020603050405020304" pitchFamily="18" charset="0"/>
              </a:rPr>
              <a:t> Having only two fishermen exploit the resource. </a:t>
            </a:r>
          </a:p>
        </p:txBody>
      </p:sp>
      <p:sp>
        <p:nvSpPr>
          <p:cNvPr id="3" name="Rectangle 2">
            <a:extLst>
              <a:ext uri="{FF2B5EF4-FFF2-40B4-BE49-F238E27FC236}">
                <a16:creationId xmlns:a16="http://schemas.microsoft.com/office/drawing/2014/main" id="{5F9E38DF-4476-4DAA-9685-4C80FD819598}"/>
              </a:ext>
            </a:extLst>
          </p:cNvPr>
          <p:cNvSpPr/>
          <p:nvPr/>
        </p:nvSpPr>
        <p:spPr>
          <a:xfrm>
            <a:off x="228600" y="1863783"/>
            <a:ext cx="6553200" cy="461665"/>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total cost function simplifies to </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C20DDAF0-1B0B-485A-A776-5032B9C20CA7}"/>
                  </a:ext>
                </a:extLst>
              </p:cNvPr>
              <p:cNvSpPr txBox="1"/>
              <p:nvPr/>
            </p:nvSpPr>
            <p:spPr>
              <a:xfrm>
                <a:off x="1755042" y="2786353"/>
                <a:ext cx="3325590" cy="7259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𝐶</m:t>
                      </m:r>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2</m:t>
                              </m:r>
                            </m:sub>
                          </m:sSub>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1</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2 </m:t>
                                  </m:r>
                                </m:sub>
                              </m:sSub>
                            </m:e>
                          </m:d>
                        </m:num>
                        <m:den>
                          <m:r>
                            <a:rPr lang="en-US" sz="2400" b="0" i="1" smtClean="0">
                              <a:latin typeface="Cambria Math" panose="02040503050406030204" pitchFamily="18" charset="0"/>
                            </a:rPr>
                            <m:t>𝑆</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9" name="TextBox 18">
                <a:extLst>
                  <a:ext uri="{FF2B5EF4-FFF2-40B4-BE49-F238E27FC236}">
                    <a16:creationId xmlns:a16="http://schemas.microsoft.com/office/drawing/2014/main" id="{C20DDAF0-1B0B-485A-A776-5032B9C20CA7}"/>
                  </a:ext>
                </a:extLst>
              </p:cNvPr>
              <p:cNvSpPr txBox="1">
                <a:spLocks noRot="1" noChangeAspect="1" noMove="1" noResize="1" noEditPoints="1" noAdjustHandles="1" noChangeArrowheads="1" noChangeShapeType="1" noTextEdit="1"/>
              </p:cNvSpPr>
              <p:nvPr/>
            </p:nvSpPr>
            <p:spPr>
              <a:xfrm>
                <a:off x="1755042" y="2786353"/>
                <a:ext cx="3325590" cy="725904"/>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A5069E4E-1300-4198-AF25-93E47CB2A1C0}"/>
                  </a:ext>
                </a:extLst>
              </p:cNvPr>
              <p:cNvSpPr txBox="1"/>
              <p:nvPr/>
            </p:nvSpPr>
            <p:spPr>
              <a:xfrm>
                <a:off x="1870971" y="4515822"/>
                <a:ext cx="3209661" cy="7169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𝐶</m:t>
                      </m:r>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1</m:t>
                              </m:r>
                            </m:sub>
                          </m:sSub>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2</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1 </m:t>
                                  </m:r>
                                </m:sub>
                              </m:sSub>
                            </m:e>
                          </m:d>
                        </m:num>
                        <m:den>
                          <m:r>
                            <a:rPr lang="en-US" sz="2400" b="0" i="1" smtClean="0">
                              <a:latin typeface="Cambria Math" panose="02040503050406030204" pitchFamily="18" charset="0"/>
                            </a:rPr>
                            <m:t>𝑆</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20" name="TextBox 19">
                <a:extLst>
                  <a:ext uri="{FF2B5EF4-FFF2-40B4-BE49-F238E27FC236}">
                    <a16:creationId xmlns:a16="http://schemas.microsoft.com/office/drawing/2014/main" id="{A5069E4E-1300-4198-AF25-93E47CB2A1C0}"/>
                  </a:ext>
                </a:extLst>
              </p:cNvPr>
              <p:cNvSpPr txBox="1">
                <a:spLocks noRot="1" noChangeAspect="1" noMove="1" noResize="1" noEditPoints="1" noAdjustHandles="1" noChangeArrowheads="1" noChangeShapeType="1" noTextEdit="1"/>
              </p:cNvSpPr>
              <p:nvPr/>
            </p:nvSpPr>
            <p:spPr>
              <a:xfrm>
                <a:off x="1870971" y="4515822"/>
                <a:ext cx="3209661" cy="716928"/>
              </a:xfrm>
              <a:prstGeom prst="rect">
                <a:avLst/>
              </a:prstGeom>
              <a:blipFill>
                <a:blip r:embed="rId3"/>
                <a:stretch>
                  <a:fillRect/>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015BD405-40AD-49D3-83A3-F2748BDF1431}"/>
              </a:ext>
            </a:extLst>
          </p:cNvPr>
          <p:cNvSpPr/>
          <p:nvPr/>
        </p:nvSpPr>
        <p:spPr>
          <a:xfrm>
            <a:off x="6528661" y="2807497"/>
            <a:ext cx="2385819" cy="461665"/>
          </a:xfrm>
          <a:prstGeom prst="rect">
            <a:avLst/>
          </a:prstGeom>
        </p:spPr>
        <p:txBody>
          <a:bodyPr wrap="square">
            <a:spAutoFit/>
          </a:bodyPr>
          <a:lstStyle/>
          <a:p>
            <a:r>
              <a:rPr lang="en-US" sz="2400" i="1" dirty="0">
                <a:latin typeface="Times New Roman" panose="02020603050405020304" pitchFamily="18" charset="0"/>
                <a:cs typeface="Times New Roman" panose="02020603050405020304" pitchFamily="18" charset="0"/>
              </a:rPr>
              <a:t>for fisherman 1</a:t>
            </a:r>
          </a:p>
        </p:txBody>
      </p:sp>
      <p:sp>
        <p:nvSpPr>
          <p:cNvPr id="21" name="Rectangle 20">
            <a:extLst>
              <a:ext uri="{FF2B5EF4-FFF2-40B4-BE49-F238E27FC236}">
                <a16:creationId xmlns:a16="http://schemas.microsoft.com/office/drawing/2014/main" id="{55A167C5-2121-4701-A065-F4AB4014013D}"/>
              </a:ext>
            </a:extLst>
          </p:cNvPr>
          <p:cNvSpPr/>
          <p:nvPr/>
        </p:nvSpPr>
        <p:spPr>
          <a:xfrm>
            <a:off x="6483458" y="4597072"/>
            <a:ext cx="2286000" cy="461665"/>
          </a:xfrm>
          <a:prstGeom prst="rect">
            <a:avLst/>
          </a:prstGeom>
        </p:spPr>
        <p:txBody>
          <a:bodyPr wrap="square">
            <a:spAutoFit/>
          </a:bodyPr>
          <a:lstStyle/>
          <a:p>
            <a:r>
              <a:rPr lang="en-US" sz="2400" i="1" dirty="0">
                <a:latin typeface="Times New Roman" panose="02020603050405020304" pitchFamily="18" charset="0"/>
                <a:cs typeface="Times New Roman" panose="02020603050405020304" pitchFamily="18" charset="0"/>
              </a:rPr>
              <a:t>for fisherman 2</a:t>
            </a:r>
          </a:p>
        </p:txBody>
      </p:sp>
    </p:spTree>
    <p:extLst>
      <p:ext uri="{BB962C8B-B14F-4D97-AF65-F5344CB8AC3E}">
        <p14:creationId xmlns:p14="http://schemas.microsoft.com/office/powerpoint/2010/main" val="7185422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38BAD5AB-5407-4B9A-99B3-B31CF375B06D}"/>
              </a:ext>
            </a:extLst>
          </p:cNvPr>
          <p:cNvSpPr>
            <a:spLocks noGrp="1"/>
          </p:cNvSpPr>
          <p:nvPr>
            <p:ph type="ftr" sz="quarter" idx="11"/>
          </p:nvPr>
        </p:nvSpPr>
        <p:spPr/>
        <p:txBody>
          <a:bodyPr/>
          <a:lstStyle/>
          <a:p>
            <a:r>
              <a:rPr lang="en-US"/>
              <a:t>Advanced Microeconomic Theory</a:t>
            </a:r>
          </a:p>
        </p:txBody>
      </p:sp>
      <p:sp>
        <p:nvSpPr>
          <p:cNvPr id="5" name="Slide Number Placeholder 4">
            <a:extLst>
              <a:ext uri="{FF2B5EF4-FFF2-40B4-BE49-F238E27FC236}">
                <a16:creationId xmlns:a16="http://schemas.microsoft.com/office/drawing/2014/main" id="{0554DA79-EA12-4934-BECF-5FA50622DDBC}"/>
              </a:ext>
            </a:extLst>
          </p:cNvPr>
          <p:cNvSpPr>
            <a:spLocks noGrp="1"/>
          </p:cNvSpPr>
          <p:nvPr>
            <p:ph type="sldNum" sz="quarter" idx="12"/>
          </p:nvPr>
        </p:nvSpPr>
        <p:spPr/>
        <p:txBody>
          <a:bodyPr/>
          <a:lstStyle/>
          <a:p>
            <a:fld id="{B6F15528-21DE-4FAA-801E-634DDDAF4B2B}" type="slidenum">
              <a:rPr lang="en-US" smtClean="0"/>
              <a:pPr/>
              <a:t>30</a:t>
            </a:fld>
            <a:endParaRPr lang="en-US"/>
          </a:p>
        </p:txBody>
      </p:sp>
      <p:sp>
        <p:nvSpPr>
          <p:cNvPr id="6" name="Rectangle 5">
            <a:extLst>
              <a:ext uri="{FF2B5EF4-FFF2-40B4-BE49-F238E27FC236}">
                <a16:creationId xmlns:a16="http://schemas.microsoft.com/office/drawing/2014/main" id="{551E8BFF-A9F4-4B38-A024-A8893186CDCE}"/>
              </a:ext>
            </a:extLst>
          </p:cNvPr>
          <p:cNvSpPr/>
          <p:nvPr/>
        </p:nvSpPr>
        <p:spPr>
          <a:xfrm>
            <a:off x="228600" y="3016594"/>
            <a:ext cx="8686800" cy="461665"/>
          </a:xfrm>
          <a:prstGeom prst="rect">
            <a:avLst/>
          </a:prstGeom>
        </p:spPr>
        <p:txBody>
          <a:bodyPr wrap="square">
            <a:spAutoFit/>
          </a:bodyPr>
          <a:lstStyle/>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a:t>
            </a:r>
            <a:r>
              <a:rPr lang="en-US" sz="2400" b="1" i="1" u="sng" dirty="0">
                <a:solidFill>
                  <a:srgbClr val="7030A0"/>
                </a:solidFill>
                <a:latin typeface="Times New Roman" panose="02020603050405020304" pitchFamily="18" charset="0"/>
                <a:cs typeface="Times New Roman" panose="02020603050405020304" pitchFamily="18" charset="0"/>
              </a:rPr>
              <a:t>Case 2:</a:t>
            </a:r>
            <a:r>
              <a:rPr lang="en-US" sz="2400" dirty="0">
                <a:latin typeface="Times New Roman" panose="02020603050405020304" pitchFamily="18" charset="0"/>
                <a:cs typeface="Times New Roman" panose="02020603050405020304" pitchFamily="18" charset="0"/>
              </a:rPr>
              <a:t>  What if we have three fishermen exploiting the resource? </a:t>
            </a:r>
          </a:p>
        </p:txBody>
      </p:sp>
      <p:sp>
        <p:nvSpPr>
          <p:cNvPr id="7" name="TextBox 6">
            <a:extLst>
              <a:ext uri="{FF2B5EF4-FFF2-40B4-BE49-F238E27FC236}">
                <a16:creationId xmlns:a16="http://schemas.microsoft.com/office/drawing/2014/main" id="{002760FA-4F16-4F83-9951-32B96F69C385}"/>
              </a:ext>
            </a:extLst>
          </p:cNvPr>
          <p:cNvSpPr txBox="1"/>
          <p:nvPr/>
        </p:nvSpPr>
        <p:spPr>
          <a:xfrm>
            <a:off x="304800" y="381000"/>
            <a:ext cx="5410200" cy="738664"/>
          </a:xfrm>
          <a:prstGeom prst="rect">
            <a:avLst/>
          </a:prstGeom>
          <a:noFill/>
        </p:spPr>
        <p:txBody>
          <a:bodyPr wrap="square" rtlCol="0">
            <a:spAutoFit/>
          </a:bodyPr>
          <a:lstStyle/>
          <a:p>
            <a:pPr marL="342900" indent="-342900">
              <a:buFont typeface="Wingdings" panose="05000000000000000000" pitchFamily="2" charset="2"/>
              <a:buChar char="Ø"/>
            </a:pPr>
            <a:r>
              <a:rPr lang="en-US" sz="2400" b="1" i="1" u="sng" dirty="0">
                <a:solidFill>
                  <a:srgbClr val="7030A0"/>
                </a:solidFill>
                <a:latin typeface="Times New Roman" panose="02020603050405020304" pitchFamily="18" charset="0"/>
                <a:cs typeface="Times New Roman" panose="02020603050405020304" pitchFamily="18" charset="0"/>
              </a:rPr>
              <a:t>Propositions on Cost Functions:</a:t>
            </a:r>
          </a:p>
          <a:p>
            <a:pPr marL="342900" indent="-342900">
              <a:buFont typeface="Wingdings" panose="05000000000000000000" pitchFamily="2" charset="2"/>
              <a:buChar char="Ø"/>
            </a:pPr>
            <a:endParaRPr lang="en-US" dirty="0"/>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7C6BA760-4099-49BB-803B-224D9B8E78BA}"/>
                  </a:ext>
                </a:extLst>
              </p:cNvPr>
              <p:cNvSpPr/>
              <p:nvPr/>
            </p:nvSpPr>
            <p:spPr>
              <a:xfrm>
                <a:off x="334020" y="1044010"/>
                <a:ext cx="8657579" cy="830997"/>
              </a:xfrm>
              <a:prstGeom prst="rect">
                <a:avLst/>
              </a:prstGeom>
            </p:spPr>
            <p:txBody>
              <a:bodyPr wrap="square">
                <a:spAutoFit/>
              </a:bodyPr>
              <a:lstStyle/>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cost function is increasing in fisherman </a:t>
                </a:r>
                <a:r>
                  <a:rPr lang="en-US" sz="2400" i="1" dirty="0">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’s own appropriation, </a:t>
                </a:r>
                <a14:m>
                  <m:oMath xmlns:m="http://schemas.openxmlformats.org/officeDocument/2006/math">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𝑞</m:t>
                        </m:r>
                      </m:e>
                      <m:sub>
                        <m:r>
                          <a:rPr lang="en-US" sz="2400" i="1" dirty="0" smtClean="0">
                            <a:latin typeface="Cambria Math" panose="02040503050406030204" pitchFamily="18" charset="0"/>
                          </a:rPr>
                          <m:t>𝑖</m:t>
                        </m:r>
                      </m:sub>
                    </m:sSub>
                  </m:oMath>
                </a14:m>
                <a:r>
                  <a:rPr lang="en-US" sz="2400" dirty="0">
                    <a:latin typeface="Times New Roman" panose="02020603050405020304" pitchFamily="18" charset="0"/>
                    <a:cs typeface="Times New Roman" panose="02020603050405020304" pitchFamily="18" charset="0"/>
                  </a:rPr>
                  <a:t>, and in his rival’s appropriations, </a:t>
                </a:r>
                <a14:m>
                  <m:oMath xmlns:m="http://schemas.openxmlformats.org/officeDocument/2006/math">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𝑄</m:t>
                        </m:r>
                      </m:e>
                      <m:sub>
                        <m:r>
                          <a:rPr lang="en-US" sz="2400" b="0" i="1" dirty="0" smtClean="0">
                            <a:latin typeface="Cambria Math" panose="02040503050406030204" pitchFamily="18" charset="0"/>
                          </a:rPr>
                          <m:t>−</m:t>
                        </m:r>
                        <m:r>
                          <a:rPr lang="en-US" sz="2400" b="0" i="1" dirty="0" smtClean="0">
                            <a:latin typeface="Cambria Math" panose="02040503050406030204" pitchFamily="18" charset="0"/>
                          </a:rPr>
                          <m:t>𝑖</m:t>
                        </m:r>
                      </m:sub>
                    </m:sSub>
                    <m:r>
                      <a:rPr lang="en-US" sz="2400" b="0" i="1" dirty="0" smtClean="0">
                        <a:latin typeface="Cambria Math" panose="02040503050406030204" pitchFamily="18" charset="0"/>
                      </a:rPr>
                      <m:t> </m:t>
                    </m:r>
                  </m:oMath>
                </a14:m>
                <a:r>
                  <a:rPr lang="en-US" sz="2400" dirty="0">
                    <a:latin typeface="Times New Roman" panose="02020603050405020304" pitchFamily="18" charset="0"/>
                    <a:cs typeface="Times New Roman" panose="02020603050405020304" pitchFamily="18" charset="0"/>
                  </a:rPr>
                  <a:t> </a:t>
                </a:r>
              </a:p>
            </p:txBody>
          </p:sp>
        </mc:Choice>
        <mc:Fallback xmlns="">
          <p:sp>
            <p:nvSpPr>
              <p:cNvPr id="8" name="Rectangle 7">
                <a:extLst>
                  <a:ext uri="{FF2B5EF4-FFF2-40B4-BE49-F238E27FC236}">
                    <a16:creationId xmlns:a16="http://schemas.microsoft.com/office/drawing/2014/main" id="{7C6BA760-4099-49BB-803B-224D9B8E78BA}"/>
                  </a:ext>
                </a:extLst>
              </p:cNvPr>
              <p:cNvSpPr>
                <a:spLocks noRot="1" noChangeAspect="1" noMove="1" noResize="1" noEditPoints="1" noAdjustHandles="1" noChangeArrowheads="1" noChangeShapeType="1" noTextEdit="1"/>
              </p:cNvSpPr>
              <p:nvPr/>
            </p:nvSpPr>
            <p:spPr>
              <a:xfrm>
                <a:off x="334020" y="1044010"/>
                <a:ext cx="8657579" cy="830997"/>
              </a:xfrm>
              <a:prstGeom prst="rect">
                <a:avLst/>
              </a:prstGeom>
              <a:blipFill>
                <a:blip r:embed="rId2"/>
                <a:stretch>
                  <a:fillRect l="-986" t="-5839" r="-986" b="-153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7091B449-36D8-4562-86F0-48012E0A089F}"/>
                  </a:ext>
                </a:extLst>
              </p:cNvPr>
              <p:cNvSpPr/>
              <p:nvPr/>
            </p:nvSpPr>
            <p:spPr>
              <a:xfrm>
                <a:off x="304800" y="2022214"/>
                <a:ext cx="8839200" cy="830997"/>
              </a:xfrm>
              <a:prstGeom prst="rect">
                <a:avLst/>
              </a:prstGeom>
            </p:spPr>
            <p:txBody>
              <a:bodyPr wrap="square">
                <a:spAutoFit/>
              </a:bodyPr>
              <a:lstStyle/>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Intuitively, the fishing ground becomes more depleted as other firms appropriate fish, making fisherman </a:t>
                </a:r>
                <a14:m>
                  <m:oMath xmlns:m="http://schemas.openxmlformats.org/officeDocument/2006/math">
                    <m:r>
                      <a:rPr lang="en-US" sz="2400" i="1" dirty="0">
                        <a:latin typeface="Cambria Math" panose="02040503050406030204" pitchFamily="18" charset="0"/>
                      </a:rPr>
                      <m:t>𝑖</m:t>
                    </m:r>
                    <m:r>
                      <a:rPr lang="en-US" sz="2400" i="1" dirty="0">
                        <a:latin typeface="Cambria Math" panose="02040503050406030204" pitchFamily="18" charset="0"/>
                      </a:rPr>
                      <m:t> </m:t>
                    </m:r>
                  </m:oMath>
                </a14:m>
                <a:r>
                  <a:rPr lang="en-US" sz="2400" dirty="0">
                    <a:latin typeface="Times New Roman" panose="02020603050405020304" pitchFamily="18" charset="0"/>
                    <a:cs typeface="Times New Roman" panose="02020603050405020304" pitchFamily="18" charset="0"/>
                  </a:rPr>
                  <a:t>more difficult to catch fish.</a:t>
                </a:r>
              </a:p>
            </p:txBody>
          </p:sp>
        </mc:Choice>
        <mc:Fallback xmlns="">
          <p:sp>
            <p:nvSpPr>
              <p:cNvPr id="9" name="Rectangle 8">
                <a:extLst>
                  <a:ext uri="{FF2B5EF4-FFF2-40B4-BE49-F238E27FC236}">
                    <a16:creationId xmlns:a16="http://schemas.microsoft.com/office/drawing/2014/main" id="{7091B449-36D8-4562-86F0-48012E0A089F}"/>
                  </a:ext>
                </a:extLst>
              </p:cNvPr>
              <p:cNvSpPr>
                <a:spLocks noRot="1" noChangeAspect="1" noMove="1" noResize="1" noEditPoints="1" noAdjustHandles="1" noChangeArrowheads="1" noChangeShapeType="1" noTextEdit="1"/>
              </p:cNvSpPr>
              <p:nvPr/>
            </p:nvSpPr>
            <p:spPr>
              <a:xfrm>
                <a:off x="304800" y="2022214"/>
                <a:ext cx="8839200" cy="830997"/>
              </a:xfrm>
              <a:prstGeom prst="rect">
                <a:avLst/>
              </a:prstGeom>
              <a:blipFill>
                <a:blip r:embed="rId3"/>
                <a:stretch>
                  <a:fillRect l="-897" t="-5882" r="-1517" b="-16176"/>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E24E934-F595-4EAD-AD01-A103D5E89466}"/>
              </a:ext>
            </a:extLst>
          </p:cNvPr>
          <p:cNvSpPr txBox="1"/>
          <p:nvPr/>
        </p:nvSpPr>
        <p:spPr>
          <a:xfrm>
            <a:off x="353070" y="3641642"/>
            <a:ext cx="8790930" cy="461665"/>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same principle applies, as seen from the following derivatives.</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C20DDAF0-1B0B-485A-A776-5032B9C20CA7}"/>
                  </a:ext>
                </a:extLst>
              </p:cNvPr>
              <p:cNvSpPr txBox="1"/>
              <p:nvPr/>
            </p:nvSpPr>
            <p:spPr>
              <a:xfrm>
                <a:off x="2791273" y="4327066"/>
                <a:ext cx="3761927" cy="1776512"/>
              </a:xfrm>
              <a:prstGeom prst="rect">
                <a:avLst/>
              </a:prstGeom>
              <a:noFill/>
            </p:spPr>
            <p:txBody>
              <a:bodyPr wrap="none" lIns="0" tIns="0" rIns="0" bIns="0" rtlCol="0">
                <a:spAutoFit/>
              </a:bodyPr>
              <a:lstStyle/>
              <a:p>
                <a:pPr>
                  <a:lnSpc>
                    <a:spcPct val="114000"/>
                  </a:lnSpc>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i="1">
                              <a:latin typeface="Cambria Math" panose="02040503050406030204" pitchFamily="18" charset="0"/>
                            </a:rPr>
                            <m:t>𝜕</m:t>
                          </m:r>
                          <m:r>
                            <a:rPr lang="en-US" sz="2400" i="1">
                              <a:latin typeface="Cambria Math" panose="02040503050406030204" pitchFamily="18" charset="0"/>
                            </a:rPr>
                            <m:t>𝐶</m:t>
                          </m:r>
                          <m:d>
                            <m:dPr>
                              <m:ctrlPr>
                                <a:rPr lang="en-US" sz="2400" i="1">
                                  <a:latin typeface="Cambria Math" panose="02040503050406030204" pitchFamily="18" charset="0"/>
                                </a:rPr>
                              </m:ctrlPr>
                            </m:dPr>
                            <m:e>
                              <m:sSub>
                                <m:sSubPr>
                                  <m:ctrlPr>
                                    <a:rPr lang="en-US" sz="2400" i="1" smtClean="0">
                                      <a:latin typeface="Cambria Math" panose="02040503050406030204" pitchFamily="18" charset="0"/>
                                    </a:rPr>
                                  </m:ctrlPr>
                                </m:sSubPr>
                                <m:e>
                                  <m:r>
                                    <a:rPr lang="en-US" sz="2400" i="1">
                                      <a:latin typeface="Cambria Math" panose="02040503050406030204" pitchFamily="18" charset="0"/>
                                    </a:rPr>
                                    <m:t>𝑞</m:t>
                                  </m:r>
                                </m:e>
                                <m:sub>
                                  <m:r>
                                    <a:rPr lang="en-CA" sz="2400" b="0" i="1" smtClean="0">
                                      <a:latin typeface="Cambria Math" panose="02040503050406030204" pitchFamily="18" charset="0"/>
                                    </a:rPr>
                                    <m:t>𝑖</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CA" sz="2400" b="0" i="1" smtClean="0">
                                      <a:latin typeface="Cambria Math" panose="02040503050406030204" pitchFamily="18" charset="0"/>
                                    </a:rPr>
                                    <m:t>𝑄</m:t>
                                  </m:r>
                                </m:e>
                                <m:sub>
                                  <m:r>
                                    <a:rPr lang="en-CA" sz="2400" b="0" i="1" smtClean="0">
                                      <a:latin typeface="Cambria Math" panose="02040503050406030204" pitchFamily="18" charset="0"/>
                                    </a:rPr>
                                    <m:t>−</m:t>
                                  </m:r>
                                  <m:r>
                                    <a:rPr lang="en-CA" sz="2400" b="0" i="1" smtClean="0">
                                      <a:latin typeface="Cambria Math" panose="02040503050406030204" pitchFamily="18" charset="0"/>
                                    </a:rPr>
                                    <m:t>𝑖</m:t>
                                  </m:r>
                                </m:sub>
                              </m:sSub>
                            </m:e>
                          </m:d>
                        </m:num>
                        <m:den>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CA" sz="2400" i="1">
                                  <a:latin typeface="Cambria Math" panose="02040503050406030204" pitchFamily="18" charset="0"/>
                                </a:rPr>
                                <m:t>𝑖</m:t>
                              </m:r>
                            </m:sub>
                          </m:sSub>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CA" sz="2400" i="1">
                              <a:latin typeface="Cambria Math" panose="02040503050406030204" pitchFamily="18" charset="0"/>
                            </a:rPr>
                            <m:t>2</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CA" sz="2400" i="1">
                                  <a:latin typeface="Cambria Math" panose="02040503050406030204" pitchFamily="18" charset="0"/>
                                </a:rPr>
                                <m:t>𝑖</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CA" sz="2400" i="1">
                                  <a:latin typeface="Cambria Math" panose="02040503050406030204" pitchFamily="18" charset="0"/>
                                </a:rPr>
                                <m:t>𝑄</m:t>
                              </m:r>
                            </m:e>
                            <m:sub>
                              <m:r>
                                <a:rPr lang="en-CA" sz="2400" i="1">
                                  <a:latin typeface="Cambria Math" panose="02040503050406030204" pitchFamily="18" charset="0"/>
                                </a:rPr>
                                <m:t>−</m:t>
                              </m:r>
                              <m:r>
                                <a:rPr lang="en-CA" sz="2400" i="1">
                                  <a:latin typeface="Cambria Math" panose="02040503050406030204" pitchFamily="18" charset="0"/>
                                </a:rPr>
                                <m:t>𝑖</m:t>
                              </m:r>
                            </m:sub>
                          </m:sSub>
                        </m:num>
                        <m:den>
                          <m:r>
                            <a:rPr lang="en-US" sz="2400" b="0" i="1" smtClean="0">
                              <a:latin typeface="Cambria Math" panose="02040503050406030204" pitchFamily="18" charset="0"/>
                            </a:rPr>
                            <m:t>𝑆</m:t>
                          </m:r>
                        </m:den>
                      </m:f>
                      <m:r>
                        <a:rPr lang="en-CA" sz="2400" b="0" i="1" smtClean="0">
                          <a:latin typeface="Cambria Math" panose="02040503050406030204" pitchFamily="18" charset="0"/>
                        </a:rPr>
                        <m:t>&gt;0</m:t>
                      </m:r>
                    </m:oMath>
                  </m:oMathPara>
                </a14:m>
                <a:endParaRPr lang="en-CA" sz="2400" b="0" dirty="0">
                  <a:latin typeface="Times New Roman" panose="02020603050405020304" pitchFamily="18" charset="0"/>
                </a:endParaRPr>
              </a:p>
              <a:p>
                <a:pPr>
                  <a:lnSpc>
                    <a:spcPct val="114000"/>
                  </a:lnSpc>
                </a:pPr>
                <a14:m>
                  <m:oMathPara xmlns:m="http://schemas.openxmlformats.org/officeDocument/2006/math">
                    <m:oMathParaPr>
                      <m:jc m:val="centerGroup"/>
                    </m:oMathParaPr>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m:t>
                          </m:r>
                          <m:r>
                            <a:rPr lang="en-US" sz="2400" i="1">
                              <a:latin typeface="Cambria Math" panose="02040503050406030204" pitchFamily="18" charset="0"/>
                            </a:rPr>
                            <m:t>𝐶</m:t>
                          </m:r>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CA" sz="2400" i="1">
                                      <a:latin typeface="Cambria Math" panose="02040503050406030204" pitchFamily="18" charset="0"/>
                                    </a:rPr>
                                    <m:t>𝑖</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CA" sz="2400" i="1">
                                      <a:latin typeface="Cambria Math" panose="02040503050406030204" pitchFamily="18" charset="0"/>
                                    </a:rPr>
                                    <m:t>𝑄</m:t>
                                  </m:r>
                                </m:e>
                                <m:sub>
                                  <m:r>
                                    <a:rPr lang="en-CA" sz="2400" i="1">
                                      <a:latin typeface="Cambria Math" panose="02040503050406030204" pitchFamily="18" charset="0"/>
                                    </a:rPr>
                                    <m:t>−</m:t>
                                  </m:r>
                                  <m:r>
                                    <a:rPr lang="en-CA" sz="2400" i="1">
                                      <a:latin typeface="Cambria Math" panose="02040503050406030204" pitchFamily="18" charset="0"/>
                                    </a:rPr>
                                    <m:t>𝑖</m:t>
                                  </m:r>
                                </m:sub>
                              </m:sSub>
                            </m:e>
                          </m:d>
                        </m:num>
                        <m:den>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CA" sz="2400" i="1">
                                  <a:latin typeface="Cambria Math" panose="02040503050406030204" pitchFamily="18" charset="0"/>
                                </a:rPr>
                                <m:t>𝑄</m:t>
                              </m:r>
                            </m:e>
                            <m:sub>
                              <m:r>
                                <a:rPr lang="en-CA" sz="2400" i="1">
                                  <a:latin typeface="Cambria Math" panose="02040503050406030204" pitchFamily="18" charset="0"/>
                                </a:rPr>
                                <m:t>−</m:t>
                              </m:r>
                              <m:r>
                                <a:rPr lang="en-CA" sz="2400" i="1">
                                  <a:latin typeface="Cambria Math" panose="02040503050406030204" pitchFamily="18" charset="0"/>
                                </a:rPr>
                                <m:t>𝑖</m:t>
                              </m:r>
                            </m:sub>
                          </m:sSub>
                        </m:den>
                      </m:f>
                      <m:r>
                        <a:rPr lang="en-US" sz="2400" i="1">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CA" sz="2400" i="1">
                                  <a:latin typeface="Cambria Math" panose="02040503050406030204" pitchFamily="18" charset="0"/>
                                </a:rPr>
                                <m:t>𝑖</m:t>
                              </m:r>
                            </m:sub>
                          </m:sSub>
                        </m:num>
                        <m:den>
                          <m:r>
                            <a:rPr lang="en-US" sz="2400" i="1">
                              <a:latin typeface="Cambria Math" panose="02040503050406030204" pitchFamily="18" charset="0"/>
                            </a:rPr>
                            <m:t>𝑆</m:t>
                          </m:r>
                        </m:den>
                      </m:f>
                      <m:r>
                        <a:rPr lang="en-CA" sz="2400" i="1">
                          <a:latin typeface="Cambria Math" panose="02040503050406030204" pitchFamily="18" charset="0"/>
                        </a:rPr>
                        <m:t>&gt;0</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2" name="TextBox 11">
                <a:extLst>
                  <a:ext uri="{FF2B5EF4-FFF2-40B4-BE49-F238E27FC236}">
                    <a16:creationId xmlns:a16="http://schemas.microsoft.com/office/drawing/2014/main" id="{C20DDAF0-1B0B-485A-A776-5032B9C20CA7}"/>
                  </a:ext>
                </a:extLst>
              </p:cNvPr>
              <p:cNvSpPr txBox="1">
                <a:spLocks noRot="1" noChangeAspect="1" noMove="1" noResize="1" noEditPoints="1" noAdjustHandles="1" noChangeArrowheads="1" noChangeShapeType="1" noTextEdit="1"/>
              </p:cNvSpPr>
              <p:nvPr/>
            </p:nvSpPr>
            <p:spPr>
              <a:xfrm>
                <a:off x="2791273" y="4327066"/>
                <a:ext cx="3761927" cy="1776512"/>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2592865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36FD44D-4F94-469B-BA32-B6A93DC04565}"/>
              </a:ext>
            </a:extLst>
          </p:cNvPr>
          <p:cNvSpPr>
            <a:spLocks noGrp="1"/>
          </p:cNvSpPr>
          <p:nvPr>
            <p:ph type="sldNum" sz="quarter" idx="12"/>
          </p:nvPr>
        </p:nvSpPr>
        <p:spPr/>
        <p:txBody>
          <a:bodyPr/>
          <a:lstStyle/>
          <a:p>
            <a:fld id="{B6F15528-21DE-4FAA-801E-634DDDAF4B2B}" type="slidenum">
              <a:rPr lang="en-US" smtClean="0"/>
              <a:pPr/>
              <a:t>31</a:t>
            </a:fld>
            <a:endParaRPr lang="en-US"/>
          </a:p>
        </p:txBody>
      </p:sp>
      <p:sp>
        <p:nvSpPr>
          <p:cNvPr id="14" name="Minus Sign 13">
            <a:extLst>
              <a:ext uri="{FF2B5EF4-FFF2-40B4-BE49-F238E27FC236}">
                <a16:creationId xmlns:a16="http://schemas.microsoft.com/office/drawing/2014/main" id="{D26A27A4-340E-4A6D-ADB9-8375A7391D85}"/>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5FD74FB-8C55-4620-8BDD-04FAA2725BC7}"/>
              </a:ext>
            </a:extLst>
          </p:cNvPr>
          <p:cNvSpPr/>
          <p:nvPr/>
        </p:nvSpPr>
        <p:spPr>
          <a:xfrm>
            <a:off x="0" y="128187"/>
            <a:ext cx="49530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2.2  Modeling the Common Pool Resources CPR</a:t>
            </a:r>
          </a:p>
        </p:txBody>
      </p:sp>
      <p:sp>
        <p:nvSpPr>
          <p:cNvPr id="2" name="Rectangle 1">
            <a:extLst>
              <a:ext uri="{FF2B5EF4-FFF2-40B4-BE49-F238E27FC236}">
                <a16:creationId xmlns:a16="http://schemas.microsoft.com/office/drawing/2014/main" id="{391192CB-CB50-4BCC-9BE0-EA5393B3FB7A}"/>
              </a:ext>
            </a:extLst>
          </p:cNvPr>
          <p:cNvSpPr/>
          <p:nvPr/>
        </p:nvSpPr>
        <p:spPr>
          <a:xfrm>
            <a:off x="76200" y="727014"/>
            <a:ext cx="5253233" cy="461665"/>
          </a:xfrm>
          <a:prstGeom prst="rect">
            <a:avLst/>
          </a:prstGeom>
        </p:spPr>
        <p:txBody>
          <a:bodyPr wrap="none">
            <a:spAutoFit/>
          </a:bodyPr>
          <a:lstStyle/>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Agent </a:t>
            </a:r>
            <a:r>
              <a:rPr lang="en-US" sz="2400" i="1" dirty="0">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’s profit-maximization problem</a:t>
            </a:r>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E3569E91-7E8C-490D-AE1A-ACA64F557169}"/>
                  </a:ext>
                </a:extLst>
              </p:cNvPr>
              <p:cNvSpPr/>
              <p:nvPr/>
            </p:nvSpPr>
            <p:spPr>
              <a:xfrm>
                <a:off x="491424" y="1320822"/>
                <a:ext cx="7888637" cy="830997"/>
              </a:xfrm>
              <a:prstGeom prst="rect">
                <a:avLst/>
              </a:prstGeom>
            </p:spPr>
            <p:txBody>
              <a:bodyPr wrap="square">
                <a:spAutoFit/>
              </a:bodyPr>
              <a:lstStyle/>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Every fisherman chooses its appropriation level </a:t>
                </a:r>
                <a14:m>
                  <m:oMath xmlns:m="http://schemas.openxmlformats.org/officeDocument/2006/math">
                    <m:sSub>
                      <m:sSubPr>
                        <m:ctrlPr>
                          <a:rPr lang="en-US" sz="2400" i="1" dirty="0" smtClean="0">
                            <a:latin typeface="Cambria Math" panose="02040503050406030204" pitchFamily="18" charset="0"/>
                          </a:rPr>
                        </m:ctrlPr>
                      </m:sSubPr>
                      <m:e>
                        <m:r>
                          <a:rPr lang="en-US" sz="2400" i="1" dirty="0">
                            <a:latin typeface="Cambria Math" panose="02040503050406030204" pitchFamily="18" charset="0"/>
                          </a:rPr>
                          <m:t>𝑞</m:t>
                        </m:r>
                      </m:e>
                      <m:sub>
                        <m:r>
                          <a:rPr lang="en-US" sz="2400" i="1" dirty="0">
                            <a:latin typeface="Cambria Math" panose="02040503050406030204" pitchFamily="18" charset="0"/>
                          </a:rPr>
                          <m:t>𝑖</m:t>
                        </m:r>
                      </m:sub>
                    </m:sSub>
                  </m:oMath>
                </a14:m>
                <a:r>
                  <a:rPr lang="en-US" sz="2400" dirty="0">
                    <a:latin typeface="Times New Roman" panose="02020603050405020304" pitchFamily="18" charset="0"/>
                    <a:cs typeface="Times New Roman" panose="02020603050405020304" pitchFamily="18" charset="0"/>
                  </a:rPr>
                  <a:t> to maximize its profits as follows;</a:t>
                </a:r>
              </a:p>
            </p:txBody>
          </p:sp>
        </mc:Choice>
        <mc:Fallback xmlns="">
          <p:sp>
            <p:nvSpPr>
              <p:cNvPr id="3" name="Rectangle 2">
                <a:extLst>
                  <a:ext uri="{FF2B5EF4-FFF2-40B4-BE49-F238E27FC236}">
                    <a16:creationId xmlns:a16="http://schemas.microsoft.com/office/drawing/2014/main" id="{E3569E91-7E8C-490D-AE1A-ACA64F557169}"/>
                  </a:ext>
                </a:extLst>
              </p:cNvPr>
              <p:cNvSpPr>
                <a:spLocks noRot="1" noChangeAspect="1" noMove="1" noResize="1" noEditPoints="1" noAdjustHandles="1" noChangeArrowheads="1" noChangeShapeType="1" noTextEdit="1"/>
              </p:cNvSpPr>
              <p:nvPr/>
            </p:nvSpPr>
            <p:spPr>
              <a:xfrm>
                <a:off x="491424" y="1320822"/>
                <a:ext cx="7888637" cy="830997"/>
              </a:xfrm>
              <a:prstGeom prst="rect">
                <a:avLst/>
              </a:prstGeom>
              <a:blipFill>
                <a:blip r:embed="rId2"/>
                <a:stretch>
                  <a:fillRect l="-1082" t="-5882" b="-161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3BED0782-19B6-45E5-AE75-AD93CB89144F}"/>
                  </a:ext>
                </a:extLst>
              </p:cNvPr>
              <p:cNvSpPr txBox="1"/>
              <p:nvPr/>
            </p:nvSpPr>
            <p:spPr>
              <a:xfrm>
                <a:off x="1905000" y="2443987"/>
                <a:ext cx="4267200" cy="74732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en-US" sz="2400" b="0" i="1" smtClean="0">
                              <a:solidFill>
                                <a:schemeClr val="tx1"/>
                              </a:solidFill>
                              <a:latin typeface="Cambria Math" panose="02040503050406030204" pitchFamily="18" charset="0"/>
                            </a:rPr>
                          </m:ctrlPr>
                        </m:funcPr>
                        <m:fName>
                          <m:limLow>
                            <m:limLowPr>
                              <m:ctrlPr>
                                <a:rPr lang="en-US" sz="2400" b="0" i="1" smtClean="0">
                                  <a:solidFill>
                                    <a:schemeClr val="tx1"/>
                                  </a:solidFill>
                                  <a:latin typeface="Cambria Math" panose="02040503050406030204" pitchFamily="18" charset="0"/>
                                </a:rPr>
                              </m:ctrlPr>
                            </m:limLowPr>
                            <m:e>
                              <m:r>
                                <m:rPr>
                                  <m:sty m:val="p"/>
                                </m:rPr>
                                <a:rPr lang="en-US" sz="2400" b="0" i="0" smtClean="0">
                                  <a:solidFill>
                                    <a:schemeClr val="tx1"/>
                                  </a:solidFill>
                                  <a:latin typeface="Cambria Math" panose="02040503050406030204" pitchFamily="18" charset="0"/>
                                </a:rPr>
                                <m:t>max</m:t>
                              </m:r>
                            </m:e>
                            <m:lim>
                              <m:sSub>
                                <m:sSubPr>
                                  <m:ctrlPr>
                                    <a:rPr lang="en-US" sz="2400" b="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𝑞</m:t>
                                  </m:r>
                                </m:e>
                                <m:sub>
                                  <m:r>
                                    <a:rPr lang="en-US" sz="2400" b="0" i="1" smtClean="0">
                                      <a:solidFill>
                                        <a:schemeClr val="tx1"/>
                                      </a:solidFill>
                                      <a:latin typeface="Cambria Math" panose="02040503050406030204" pitchFamily="18" charset="0"/>
                                    </a:rPr>
                                    <m:t>𝑖</m:t>
                                  </m:r>
                                </m:sub>
                              </m:sSub>
                              <m:r>
                                <a:rPr lang="en-US" sz="2400" b="0" i="1" smtClean="0">
                                  <a:solidFill>
                                    <a:schemeClr val="tx1"/>
                                  </a:solidFill>
                                  <a:latin typeface="Cambria Math" panose="02040503050406030204" pitchFamily="18" charset="0"/>
                                  <a:ea typeface="Cambria Math" panose="02040503050406030204" pitchFamily="18" charset="0"/>
                                </a:rPr>
                                <m:t>≥0</m:t>
                              </m:r>
                            </m:lim>
                          </m:limLow>
                        </m:fName>
                        <m:e>
                          <m:sSub>
                            <m:sSubPr>
                              <m:ctrlPr>
                                <a:rPr lang="en-US" sz="2400" b="0" i="1" smtClean="0">
                                  <a:solidFill>
                                    <a:schemeClr val="tx1"/>
                                  </a:solidFill>
                                  <a:latin typeface="Cambria Math" panose="02040503050406030204" pitchFamily="18" charset="0"/>
                                  <a:ea typeface="Cambria Math" panose="02040503050406030204" pitchFamily="18" charset="0"/>
                                </a:rPr>
                              </m:ctrlPr>
                            </m:sSubPr>
                            <m:e>
                              <m:r>
                                <a:rPr lang="en-US" sz="2400" b="0" i="1" smtClean="0">
                                  <a:solidFill>
                                    <a:schemeClr val="tx1"/>
                                  </a:solidFill>
                                  <a:latin typeface="Cambria Math" panose="02040503050406030204" pitchFamily="18" charset="0"/>
                                  <a:ea typeface="Cambria Math" panose="02040503050406030204" pitchFamily="18" charset="0"/>
                                </a:rPr>
                                <m:t>𝜋</m:t>
                              </m:r>
                            </m:e>
                            <m:sub>
                              <m:r>
                                <a:rPr lang="en-US" sz="2400" b="0" i="1" smtClean="0">
                                  <a:solidFill>
                                    <a:schemeClr val="tx1"/>
                                  </a:solidFill>
                                  <a:latin typeface="Cambria Math" panose="02040503050406030204" pitchFamily="18" charset="0"/>
                                  <a:ea typeface="Cambria Math" panose="02040503050406030204" pitchFamily="18" charset="0"/>
                                </a:rPr>
                                <m:t>𝑖</m:t>
                              </m:r>
                            </m:sub>
                          </m:sSub>
                        </m:e>
                      </m:func>
                      <m:r>
                        <a:rPr lang="en-US" sz="2400" b="0" i="1" smtClean="0">
                          <a:solidFill>
                            <a:schemeClr val="tx1"/>
                          </a:solidFill>
                          <a:latin typeface="Cambria Math" panose="02040503050406030204" pitchFamily="18" charset="0"/>
                        </a:rPr>
                        <m:t>=</m:t>
                      </m:r>
                      <m:sSub>
                        <m:sSubPr>
                          <m:ctrlPr>
                            <a:rPr lang="en-US" sz="2400" b="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𝑞</m:t>
                          </m:r>
                        </m:e>
                        <m:sub>
                          <m:r>
                            <a:rPr lang="en-US" sz="2400" b="0" i="1" smtClean="0">
                              <a:solidFill>
                                <a:schemeClr val="tx1"/>
                              </a:solidFill>
                              <a:latin typeface="Cambria Math" panose="02040503050406030204" pitchFamily="18" charset="0"/>
                            </a:rPr>
                            <m:t>𝑖</m:t>
                          </m:r>
                        </m:sub>
                      </m:sSub>
                      <m:r>
                        <a:rPr lang="en-US" sz="2400" b="0" i="1" smtClean="0">
                          <a:solidFill>
                            <a:schemeClr val="tx1"/>
                          </a:solidFill>
                          <a:latin typeface="Cambria Math" panose="02040503050406030204" pitchFamily="18" charset="0"/>
                        </a:rPr>
                        <m:t>−</m:t>
                      </m:r>
                      <m:f>
                        <m:fPr>
                          <m:ctrlPr>
                            <a:rPr lang="en-US" sz="2400" b="0" i="1" smtClean="0">
                              <a:solidFill>
                                <a:schemeClr val="tx1"/>
                              </a:solidFill>
                              <a:latin typeface="Cambria Math" panose="02040503050406030204" pitchFamily="18" charset="0"/>
                            </a:rPr>
                          </m:ctrlPr>
                        </m:fPr>
                        <m:num>
                          <m:sSub>
                            <m:sSubPr>
                              <m:ctrlPr>
                                <a:rPr lang="en-US" sz="2400" b="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𝑞</m:t>
                              </m:r>
                            </m:e>
                            <m:sub>
                              <m:r>
                                <a:rPr lang="en-US" sz="2400" b="0" i="1" smtClean="0">
                                  <a:solidFill>
                                    <a:schemeClr val="tx1"/>
                                  </a:solidFill>
                                  <a:latin typeface="Cambria Math" panose="02040503050406030204" pitchFamily="18" charset="0"/>
                                </a:rPr>
                                <m:t>𝑖</m:t>
                              </m:r>
                            </m:sub>
                          </m:sSub>
                          <m:d>
                            <m:dPr>
                              <m:ctrlPr>
                                <a:rPr lang="en-US" sz="2400" b="0" i="1" smtClean="0">
                                  <a:solidFill>
                                    <a:schemeClr val="tx1"/>
                                  </a:solidFill>
                                  <a:latin typeface="Cambria Math" panose="02040503050406030204" pitchFamily="18" charset="0"/>
                                </a:rPr>
                              </m:ctrlPr>
                            </m:dPr>
                            <m:e>
                              <m:sSub>
                                <m:sSubPr>
                                  <m:ctrlPr>
                                    <a:rPr lang="en-US" sz="2400" b="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𝑞</m:t>
                                  </m:r>
                                </m:e>
                                <m:sub>
                                  <m:r>
                                    <a:rPr lang="en-US" sz="2400" b="0" i="1" smtClean="0">
                                      <a:solidFill>
                                        <a:schemeClr val="tx1"/>
                                      </a:solidFill>
                                      <a:latin typeface="Cambria Math" panose="02040503050406030204" pitchFamily="18" charset="0"/>
                                    </a:rPr>
                                    <m:t>𝑖</m:t>
                                  </m:r>
                                </m:sub>
                              </m:sSub>
                              <m:r>
                                <a:rPr lang="en-US" sz="2400" b="0" i="1" smtClean="0">
                                  <a:solidFill>
                                    <a:schemeClr val="tx1"/>
                                  </a:solidFill>
                                  <a:latin typeface="Cambria Math" panose="02040503050406030204" pitchFamily="18" charset="0"/>
                                </a:rPr>
                                <m:t>+</m:t>
                              </m:r>
                              <m:sSub>
                                <m:sSubPr>
                                  <m:ctrlPr>
                                    <a:rPr lang="en-US" sz="2400" b="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𝑄</m:t>
                                  </m:r>
                                </m:e>
                                <m:sub>
                                  <m:r>
                                    <a:rPr lang="en-US" sz="2400" b="0" i="1" smtClean="0">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𝑖</m:t>
                                  </m:r>
                                </m:sub>
                              </m:sSub>
                            </m:e>
                          </m:d>
                        </m:num>
                        <m:den>
                          <m:r>
                            <a:rPr lang="en-US" sz="2400" b="0" i="1" smtClean="0">
                              <a:solidFill>
                                <a:schemeClr val="tx1"/>
                              </a:solidFill>
                              <a:latin typeface="Cambria Math" panose="02040503050406030204" pitchFamily="18" charset="0"/>
                            </a:rPr>
                            <m:t>𝑆</m:t>
                          </m:r>
                        </m:den>
                      </m:f>
                    </m:oMath>
                  </m:oMathPara>
                </a14:m>
                <a:endParaRPr lang="en-US" sz="2400"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4" name="TextBox 3">
                <a:extLst>
                  <a:ext uri="{FF2B5EF4-FFF2-40B4-BE49-F238E27FC236}">
                    <a16:creationId xmlns:a16="http://schemas.microsoft.com/office/drawing/2014/main" id="{3BED0782-19B6-45E5-AE75-AD93CB89144F}"/>
                  </a:ext>
                </a:extLst>
              </p:cNvPr>
              <p:cNvSpPr txBox="1">
                <a:spLocks noRot="1" noChangeAspect="1" noMove="1" noResize="1" noEditPoints="1" noAdjustHandles="1" noChangeArrowheads="1" noChangeShapeType="1" noTextEdit="1"/>
              </p:cNvSpPr>
              <p:nvPr/>
            </p:nvSpPr>
            <p:spPr>
              <a:xfrm>
                <a:off x="1905000" y="2443987"/>
                <a:ext cx="4267200" cy="747320"/>
              </a:xfrm>
              <a:prstGeom prst="rect">
                <a:avLst/>
              </a:prstGeom>
              <a:blipFill>
                <a:blip r:embed="rId4"/>
                <a:stretch>
                  <a:fillRect/>
                </a:stretch>
              </a:blipFill>
            </p:spPr>
            <p:txBody>
              <a:bodyPr/>
              <a:lstStyle/>
              <a:p>
                <a:r>
                  <a:rPr lang="en-US">
                    <a:noFill/>
                  </a:rPr>
                  <a:t> </a:t>
                </a:r>
              </a:p>
            </p:txBody>
          </p:sp>
        </mc:Fallback>
      </mc:AlternateContent>
      <p:sp>
        <p:nvSpPr>
          <p:cNvPr id="18" name="Rectangle 17">
            <a:extLst>
              <a:ext uri="{FF2B5EF4-FFF2-40B4-BE49-F238E27FC236}">
                <a16:creationId xmlns:a16="http://schemas.microsoft.com/office/drawing/2014/main" id="{A0AD2BBE-B4FE-4894-A7F0-F559A8092006}"/>
              </a:ext>
            </a:extLst>
          </p:cNvPr>
          <p:cNvSpPr/>
          <p:nvPr/>
        </p:nvSpPr>
        <p:spPr>
          <a:xfrm>
            <a:off x="491423" y="3675937"/>
            <a:ext cx="7983565" cy="830997"/>
          </a:xfrm>
          <a:prstGeom prst="rect">
            <a:avLst/>
          </a:prstGeom>
        </p:spPr>
        <p:txBody>
          <a:bodyPr wrap="square">
            <a:spAutoFit/>
          </a:bodyPr>
          <a:lstStyle/>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first term represents the fisherman’s revenue from additional units of appropriation (recalling that </a:t>
            </a:r>
            <a:r>
              <a:rPr lang="en-US" sz="2400" i="1" dirty="0">
                <a:latin typeface="Times New Roman" panose="02020603050405020304" pitchFamily="18" charset="0"/>
                <a:cs typeface="Times New Roman" panose="02020603050405020304" pitchFamily="18" charset="0"/>
              </a:rPr>
              <a:t>p</a:t>
            </a:r>
            <a:r>
              <a:rPr lang="en-US" sz="2400" baseline="-25000" dirty="0">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 $1).</a:t>
            </a:r>
          </a:p>
        </p:txBody>
      </p:sp>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id="{DCDB457E-C938-4C9C-BD21-A65B34B857E3}"/>
                  </a:ext>
                </a:extLst>
              </p:cNvPr>
              <p:cNvSpPr/>
              <p:nvPr/>
            </p:nvSpPr>
            <p:spPr>
              <a:xfrm>
                <a:off x="491423" y="4903844"/>
                <a:ext cx="8134675" cy="1200329"/>
              </a:xfrm>
              <a:prstGeom prst="rect">
                <a:avLst/>
              </a:prstGeom>
            </p:spPr>
            <p:txBody>
              <a:bodyPr wrap="square">
                <a:spAutoFit/>
              </a:bodyPr>
              <a:lstStyle/>
              <a:p>
                <a:pPr marL="285750" indent="-285750">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The second term indicates the total cost that the fisherman incurs when appropriating </a:t>
                </a:r>
                <a14:m>
                  <m:oMath xmlns:m="http://schemas.openxmlformats.org/officeDocument/2006/math">
                    <m:sSub>
                      <m:sSubPr>
                        <m:ctrlPr>
                          <a:rPr lang="en-US" sz="2400" b="0" i="1" dirty="0" smtClean="0">
                            <a:solidFill>
                              <a:schemeClr val="tx1"/>
                            </a:solidFill>
                            <a:latin typeface="Cambria Math" panose="02040503050406030204" pitchFamily="18" charset="0"/>
                          </a:rPr>
                        </m:ctrlPr>
                      </m:sSubPr>
                      <m:e>
                        <m:r>
                          <a:rPr lang="en-US" sz="2400" i="1" dirty="0" smtClean="0">
                            <a:solidFill>
                              <a:schemeClr val="tx1"/>
                            </a:solidFill>
                            <a:latin typeface="Cambria Math" panose="02040503050406030204" pitchFamily="18" charset="0"/>
                          </a:rPr>
                          <m:t>𝑞</m:t>
                        </m:r>
                      </m:e>
                      <m:sub>
                        <m:r>
                          <a:rPr lang="en-US" sz="2400" b="0" i="1" dirty="0" smtClean="0">
                            <a:solidFill>
                              <a:schemeClr val="tx1"/>
                            </a:solidFill>
                            <a:latin typeface="Cambria Math" panose="02040503050406030204" pitchFamily="18" charset="0"/>
                          </a:rPr>
                          <m:t>𝑖</m:t>
                        </m:r>
                      </m:sub>
                    </m:sSub>
                  </m:oMath>
                </a14:m>
                <a:r>
                  <a:rPr lang="en-US" sz="2400" dirty="0">
                    <a:solidFill>
                      <a:schemeClr val="tx1"/>
                    </a:solidFill>
                    <a:latin typeface="Times New Roman" panose="02020603050405020304" pitchFamily="18" charset="0"/>
                    <a:cs typeface="Times New Roman" panose="02020603050405020304" pitchFamily="18" charset="0"/>
                  </a:rPr>
                  <a:t> units of fish while his rivals appropriate </a:t>
                </a:r>
                <a14:m>
                  <m:oMath xmlns:m="http://schemas.openxmlformats.org/officeDocument/2006/math">
                    <m:sSub>
                      <m:sSubPr>
                        <m:ctrlPr>
                          <a:rPr lang="en-US" sz="2400" b="0" i="1" dirty="0" smtClean="0">
                            <a:solidFill>
                              <a:schemeClr val="tx1"/>
                            </a:solidFill>
                            <a:latin typeface="Cambria Math" panose="02040503050406030204" pitchFamily="18" charset="0"/>
                          </a:rPr>
                        </m:ctrlPr>
                      </m:sSubPr>
                      <m:e>
                        <m:r>
                          <a:rPr lang="en-US" sz="2400" i="1" dirty="0" smtClean="0">
                            <a:solidFill>
                              <a:schemeClr val="tx1"/>
                            </a:solidFill>
                            <a:latin typeface="Cambria Math" panose="02040503050406030204" pitchFamily="18" charset="0"/>
                          </a:rPr>
                          <m:t>𝑄</m:t>
                        </m:r>
                      </m:e>
                      <m:sub>
                        <m:r>
                          <a:rPr lang="en-US" sz="2400" i="1" dirty="0" smtClean="0">
                            <a:solidFill>
                              <a:schemeClr val="tx1"/>
                            </a:solidFill>
                            <a:latin typeface="Cambria Math" panose="02040503050406030204" pitchFamily="18" charset="0"/>
                          </a:rPr>
                          <m:t>𝑖</m:t>
                        </m:r>
                      </m:sub>
                    </m:sSub>
                  </m:oMath>
                </a14:m>
                <a:r>
                  <a:rPr lang="en-US" sz="2400" dirty="0">
                    <a:solidFill>
                      <a:schemeClr val="tx1"/>
                    </a:solidFill>
                    <a:latin typeface="Times New Roman" panose="02020603050405020304" pitchFamily="18" charset="0"/>
                    <a:cs typeface="Times New Roman" panose="02020603050405020304" pitchFamily="18" charset="0"/>
                  </a:rPr>
                  <a:t> units.</a:t>
                </a:r>
              </a:p>
            </p:txBody>
          </p:sp>
        </mc:Choice>
        <mc:Fallback xmlns="">
          <p:sp>
            <p:nvSpPr>
              <p:cNvPr id="19" name="Rectangle 18">
                <a:extLst>
                  <a:ext uri="{FF2B5EF4-FFF2-40B4-BE49-F238E27FC236}">
                    <a16:creationId xmlns:a16="http://schemas.microsoft.com/office/drawing/2014/main" id="{DCDB457E-C938-4C9C-BD21-A65B34B857E3}"/>
                  </a:ext>
                </a:extLst>
              </p:cNvPr>
              <p:cNvSpPr>
                <a:spLocks noRot="1" noChangeAspect="1" noMove="1" noResize="1" noEditPoints="1" noAdjustHandles="1" noChangeArrowheads="1" noChangeShapeType="1" noTextEdit="1"/>
              </p:cNvSpPr>
              <p:nvPr/>
            </p:nvSpPr>
            <p:spPr>
              <a:xfrm>
                <a:off x="491423" y="4903844"/>
                <a:ext cx="8134675" cy="1200329"/>
              </a:xfrm>
              <a:prstGeom prst="rect">
                <a:avLst/>
              </a:prstGeom>
              <a:blipFill>
                <a:blip r:embed="rId5"/>
                <a:stretch>
                  <a:fillRect l="-1049" t="-4061" b="-10660"/>
                </a:stretch>
              </a:blipFill>
            </p:spPr>
            <p:txBody>
              <a:bodyPr/>
              <a:lstStyle/>
              <a:p>
                <a:r>
                  <a:rPr lang="en-US">
                    <a:noFill/>
                  </a:rPr>
                  <a:t> </a:t>
                </a:r>
              </a:p>
            </p:txBody>
          </p:sp>
        </mc:Fallback>
      </mc:AlternateContent>
    </p:spTree>
    <p:extLst>
      <p:ext uri="{BB962C8B-B14F-4D97-AF65-F5344CB8AC3E}">
        <p14:creationId xmlns:p14="http://schemas.microsoft.com/office/powerpoint/2010/main" val="17617300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E7A0ED4-7555-400A-884C-83681BDA9253}"/>
              </a:ext>
            </a:extLst>
          </p:cNvPr>
          <p:cNvSpPr txBox="1">
            <a:spLocks/>
          </p:cNvSpPr>
          <p:nvPr/>
        </p:nvSpPr>
        <p:spPr>
          <a:xfrm>
            <a:off x="990600" y="1454976"/>
            <a:ext cx="7086598" cy="27640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spcAft>
                <a:spcPts val="600"/>
              </a:spcAft>
            </a:pPr>
            <a:r>
              <a:rPr lang="en-US" sz="6000" dirty="0">
                <a:solidFill>
                  <a:srgbClr val="7030A0"/>
                </a:solidFill>
                <a:latin typeface="Times New Roman" panose="02020603050405020304" pitchFamily="18" charset="0"/>
                <a:cs typeface="Times New Roman" panose="02020603050405020304" pitchFamily="18" charset="0"/>
              </a:rPr>
              <a:t>Finding equilibrium appropriation</a:t>
            </a:r>
          </a:p>
        </p:txBody>
      </p:sp>
      <p:sp>
        <p:nvSpPr>
          <p:cNvPr id="5" name="Slide Number Placeholder 4">
            <a:extLst>
              <a:ext uri="{FF2B5EF4-FFF2-40B4-BE49-F238E27FC236}">
                <a16:creationId xmlns:a16="http://schemas.microsoft.com/office/drawing/2014/main" id="{4635BAFB-AECF-45AC-BCA1-B8F864D21799}"/>
              </a:ext>
            </a:extLst>
          </p:cNvPr>
          <p:cNvSpPr>
            <a:spLocks noGrp="1"/>
          </p:cNvSpPr>
          <p:nvPr>
            <p:ph type="sldNum" sz="quarter" idx="12"/>
          </p:nvPr>
        </p:nvSpPr>
        <p:spPr>
          <a:xfrm>
            <a:off x="7866764" y="6356350"/>
            <a:ext cx="951613" cy="365125"/>
          </a:xfrm>
        </p:spPr>
        <p:txBody>
          <a:bodyPr vert="horz" lIns="91440" tIns="45720" rIns="91440" bIns="45720" rtlCol="0" anchor="ctr">
            <a:normAutofit/>
          </a:bodyPr>
          <a:lstStyle/>
          <a:p>
            <a:pPr>
              <a:spcAft>
                <a:spcPts val="600"/>
              </a:spcAft>
            </a:pPr>
            <a:fld id="{B6F15528-21DE-4FAA-801E-634DDDAF4B2B}" type="slidenum">
              <a:rPr lang="en-US">
                <a:solidFill>
                  <a:schemeClr val="tx1">
                    <a:lumMod val="50000"/>
                    <a:lumOff val="50000"/>
                  </a:schemeClr>
                </a:solidFill>
              </a:rPr>
              <a:pPr>
                <a:spcAft>
                  <a:spcPts val="600"/>
                </a:spcAft>
              </a:pPr>
              <a:t>32</a:t>
            </a:fld>
            <a:endParaRPr lang="en-US">
              <a:solidFill>
                <a:schemeClr val="tx1">
                  <a:lumMod val="50000"/>
                  <a:lumOff val="50000"/>
                </a:schemeClr>
              </a:solidFill>
            </a:endParaRPr>
          </a:p>
        </p:txBody>
      </p:sp>
      <p:sp>
        <p:nvSpPr>
          <p:cNvPr id="2" name="Rectangle 1">
            <a:extLst>
              <a:ext uri="{FF2B5EF4-FFF2-40B4-BE49-F238E27FC236}">
                <a16:creationId xmlns:a16="http://schemas.microsoft.com/office/drawing/2014/main" id="{5EDAA000-99DE-4A9E-88AF-B5E39B128E7A}"/>
              </a:ext>
            </a:extLst>
          </p:cNvPr>
          <p:cNvSpPr/>
          <p:nvPr/>
        </p:nvSpPr>
        <p:spPr>
          <a:xfrm>
            <a:off x="990600" y="4541923"/>
            <a:ext cx="2816797" cy="400110"/>
          </a:xfrm>
          <a:prstGeom prst="rect">
            <a:avLst/>
          </a:prstGeom>
        </p:spPr>
        <p:txBody>
          <a:bodyPr wrap="none">
            <a:spAutoFit/>
          </a:bodyPr>
          <a:lstStyle/>
          <a:p>
            <a:r>
              <a:rPr lang="en-US" sz="2000" i="1" dirty="0">
                <a:latin typeface="Times New Roman" panose="02020603050405020304" pitchFamily="18" charset="0"/>
                <a:cs typeface="Times New Roman" panose="02020603050405020304" pitchFamily="18" charset="0"/>
              </a:rPr>
              <a:t>2.3.1 Comparative statics</a:t>
            </a:r>
          </a:p>
        </p:txBody>
      </p:sp>
      <p:sp>
        <p:nvSpPr>
          <p:cNvPr id="3" name="Rectangle 2">
            <a:extLst>
              <a:ext uri="{FF2B5EF4-FFF2-40B4-BE49-F238E27FC236}">
                <a16:creationId xmlns:a16="http://schemas.microsoft.com/office/drawing/2014/main" id="{227128C2-DE00-4244-B1E9-F077580F0843}"/>
              </a:ext>
            </a:extLst>
          </p:cNvPr>
          <p:cNvSpPr/>
          <p:nvPr/>
        </p:nvSpPr>
        <p:spPr>
          <a:xfrm>
            <a:off x="1104899" y="5002914"/>
            <a:ext cx="6858000" cy="400110"/>
          </a:xfrm>
          <a:prstGeom prst="rect">
            <a:avLst/>
          </a:prstGeom>
        </p:spPr>
        <p:txBody>
          <a:bodyPr wrap="square">
            <a:spAutoFit/>
          </a:bodyPr>
          <a:lstStyle/>
          <a:p>
            <a:r>
              <a:rPr lang="en-US" sz="2000" i="1" dirty="0">
                <a:latin typeface="Times New Roman" panose="02020603050405020304" pitchFamily="18" charset="0"/>
                <a:cs typeface="Times New Roman" panose="02020603050405020304" pitchFamily="18" charset="0"/>
              </a:rPr>
              <a:t>2.3.2 Extension - What if fishermen have some market power?</a:t>
            </a:r>
          </a:p>
        </p:txBody>
      </p:sp>
    </p:spTree>
    <p:extLst>
      <p:ext uri="{BB962C8B-B14F-4D97-AF65-F5344CB8AC3E}">
        <p14:creationId xmlns:p14="http://schemas.microsoft.com/office/powerpoint/2010/main" val="9252425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A67168B-48C0-45FD-B6C2-22C60AB4D5B9}"/>
              </a:ext>
            </a:extLst>
          </p:cNvPr>
          <p:cNvSpPr>
            <a:spLocks noGrp="1"/>
          </p:cNvSpPr>
          <p:nvPr>
            <p:ph type="sldNum" sz="quarter" idx="12"/>
          </p:nvPr>
        </p:nvSpPr>
        <p:spPr/>
        <p:txBody>
          <a:bodyPr/>
          <a:lstStyle/>
          <a:p>
            <a:fld id="{B6F15528-21DE-4FAA-801E-634DDDAF4B2B}" type="slidenum">
              <a:rPr lang="en-US" smtClean="0"/>
              <a:pPr/>
              <a:t>33</a:t>
            </a:fld>
            <a:endParaRPr lang="en-US"/>
          </a:p>
        </p:txBody>
      </p:sp>
      <p:sp>
        <p:nvSpPr>
          <p:cNvPr id="11" name="Minus Sign 10">
            <a:extLst>
              <a:ext uri="{FF2B5EF4-FFF2-40B4-BE49-F238E27FC236}">
                <a16:creationId xmlns:a16="http://schemas.microsoft.com/office/drawing/2014/main" id="{B1BA3A51-1441-4F03-AE05-BF0EC0AAEAC6}"/>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9A4C6F96-FCAF-41D8-B38C-C7A7941ABAFD}"/>
              </a:ext>
            </a:extLst>
          </p:cNvPr>
          <p:cNvSpPr/>
          <p:nvPr/>
        </p:nvSpPr>
        <p:spPr>
          <a:xfrm>
            <a:off x="0" y="128187"/>
            <a:ext cx="5029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 Finding equilibrium appropriation</a:t>
            </a:r>
          </a:p>
        </p:txBody>
      </p:sp>
      <p:sp>
        <p:nvSpPr>
          <p:cNvPr id="2" name="TextBox 1">
            <a:extLst>
              <a:ext uri="{FF2B5EF4-FFF2-40B4-BE49-F238E27FC236}">
                <a16:creationId xmlns:a16="http://schemas.microsoft.com/office/drawing/2014/main" id="{903E3CBA-C751-4B1B-91AE-EB24DBE12105}"/>
              </a:ext>
            </a:extLst>
          </p:cNvPr>
          <p:cNvSpPr txBox="1"/>
          <p:nvPr/>
        </p:nvSpPr>
        <p:spPr>
          <a:xfrm>
            <a:off x="0" y="775900"/>
            <a:ext cx="9525000" cy="461665"/>
          </a:xfrm>
          <a:prstGeom prst="rect">
            <a:avLst/>
          </a:prstGeom>
          <a:noFill/>
        </p:spPr>
        <p:txBody>
          <a:bodyPr wrap="square" rtlCol="0">
            <a:spAutoFit/>
          </a:bodyPr>
          <a:lstStyle/>
          <a:p>
            <a:r>
              <a:rPr lang="en-US" sz="2400" b="1" i="1" u="sng" dirty="0">
                <a:solidFill>
                  <a:srgbClr val="7030A0"/>
                </a:solidFill>
                <a:latin typeface="Times New Roman" panose="02020603050405020304" pitchFamily="18" charset="0"/>
                <a:cs typeface="Times New Roman" panose="02020603050405020304" pitchFamily="18" charset="0"/>
              </a:rPr>
              <a:t>Goal:</a:t>
            </a:r>
            <a:r>
              <a:rPr lang="en-US" sz="2400" dirty="0">
                <a:latin typeface="Times New Roman" panose="02020603050405020304" pitchFamily="18" charset="0"/>
                <a:cs typeface="Times New Roman" panose="02020603050405020304" pitchFamily="18" charset="0"/>
              </a:rPr>
              <a:t>  Find the appropriation that each fisherman chooses in equilibrium.</a:t>
            </a:r>
          </a:p>
        </p:txBody>
      </p:sp>
      <p:sp>
        <p:nvSpPr>
          <p:cNvPr id="3" name="Rectangle 2">
            <a:extLst>
              <a:ext uri="{FF2B5EF4-FFF2-40B4-BE49-F238E27FC236}">
                <a16:creationId xmlns:a16="http://schemas.microsoft.com/office/drawing/2014/main" id="{3F2A4699-7335-442B-B188-76E6ABA39E9A}"/>
              </a:ext>
            </a:extLst>
          </p:cNvPr>
          <p:cNvSpPr/>
          <p:nvPr/>
        </p:nvSpPr>
        <p:spPr>
          <a:xfrm>
            <a:off x="152400" y="1439198"/>
            <a:ext cx="8763000" cy="461665"/>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Every agent chooses its appropriation level simultaneously. </a:t>
            </a:r>
          </a:p>
        </p:txBody>
      </p:sp>
      <p:sp>
        <p:nvSpPr>
          <p:cNvPr id="4" name="Rectangle 3">
            <a:extLst>
              <a:ext uri="{FF2B5EF4-FFF2-40B4-BE49-F238E27FC236}">
                <a16:creationId xmlns:a16="http://schemas.microsoft.com/office/drawing/2014/main" id="{FFF4A677-97FB-4721-ADBD-FE4FF96A40B0}"/>
              </a:ext>
            </a:extLst>
          </p:cNvPr>
          <p:cNvSpPr/>
          <p:nvPr/>
        </p:nvSpPr>
        <p:spPr>
          <a:xfrm>
            <a:off x="1011909" y="3036710"/>
            <a:ext cx="7501182" cy="461665"/>
          </a:xfrm>
          <a:prstGeom prst="rect">
            <a:avLst/>
          </a:prstGeom>
        </p:spPr>
        <p:txBody>
          <a:bodyPr wrap="square">
            <a:spAutoFit/>
          </a:bodyPr>
          <a:lstStyle/>
          <a:p>
            <a:r>
              <a:rPr lang="en-US" sz="2400" i="1" dirty="0">
                <a:latin typeface="Times New Roman" panose="02020603050405020304" pitchFamily="18" charset="0"/>
                <a:cs typeface="Times New Roman" panose="02020603050405020304" pitchFamily="18" charset="0"/>
              </a:rPr>
              <a:t> Cournot game of simultaneous quantity competition </a:t>
            </a:r>
          </a:p>
        </p:txBody>
      </p:sp>
      <p:sp>
        <p:nvSpPr>
          <p:cNvPr id="6" name="TextBox 5">
            <a:extLst>
              <a:ext uri="{FF2B5EF4-FFF2-40B4-BE49-F238E27FC236}">
                <a16:creationId xmlns:a16="http://schemas.microsoft.com/office/drawing/2014/main" id="{9BA7B677-AE6C-4DA7-9372-454D446C43BC}"/>
              </a:ext>
            </a:extLst>
          </p:cNvPr>
          <p:cNvSpPr txBox="1"/>
          <p:nvPr/>
        </p:nvSpPr>
        <p:spPr>
          <a:xfrm>
            <a:off x="152400" y="3675037"/>
            <a:ext cx="3259226" cy="461665"/>
          </a:xfrm>
          <a:prstGeom prst="rect">
            <a:avLst/>
          </a:prstGeom>
          <a:noFill/>
        </p:spPr>
        <p:txBody>
          <a:bodyPr wrap="none" rtlCol="0">
            <a:spAutoFit/>
          </a:bodyPr>
          <a:lstStyle/>
          <a:p>
            <a:r>
              <a:rPr lang="en-US" sz="2400" b="1" i="1" dirty="0">
                <a:solidFill>
                  <a:srgbClr val="7030A0"/>
                </a:solidFill>
                <a:latin typeface="Times New Roman" panose="02020603050405020304" pitchFamily="18" charset="0"/>
                <a:cs typeface="Times New Roman" panose="02020603050405020304" pitchFamily="18" charset="0"/>
              </a:rPr>
              <a:t>How to solve this game?</a:t>
            </a:r>
          </a:p>
        </p:txBody>
      </p:sp>
      <p:sp>
        <p:nvSpPr>
          <p:cNvPr id="7" name="Rectangle 6">
            <a:extLst>
              <a:ext uri="{FF2B5EF4-FFF2-40B4-BE49-F238E27FC236}">
                <a16:creationId xmlns:a16="http://schemas.microsoft.com/office/drawing/2014/main" id="{F9F3B840-AE8B-487F-8525-2B70F8DC4848}"/>
              </a:ext>
            </a:extLst>
          </p:cNvPr>
          <p:cNvSpPr/>
          <p:nvPr/>
        </p:nvSpPr>
        <p:spPr>
          <a:xfrm>
            <a:off x="152400" y="4257515"/>
            <a:ext cx="8313002" cy="830997"/>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 </a:t>
            </a:r>
            <a:r>
              <a:rPr lang="en-US" sz="2400" b="1" i="1" dirty="0">
                <a:solidFill>
                  <a:srgbClr val="7030A0"/>
                </a:solidFill>
                <a:latin typeface="Times New Roman" panose="02020603050405020304" pitchFamily="18" charset="0"/>
                <a:cs typeface="Times New Roman" panose="02020603050405020304" pitchFamily="18" charset="0"/>
              </a:rPr>
              <a:t>Step 1: </a:t>
            </a:r>
            <a:r>
              <a:rPr lang="en-US" sz="2400" dirty="0">
                <a:latin typeface="Times New Roman" panose="02020603050405020304" pitchFamily="18" charset="0"/>
                <a:cs typeface="Times New Roman" panose="02020603050405020304" pitchFamily="18" charset="0"/>
              </a:rPr>
              <a:t>Solve each player’s profit maximization problem which provides us with the players best response function</a:t>
            </a:r>
          </a:p>
        </p:txBody>
      </p:sp>
      <p:sp>
        <p:nvSpPr>
          <p:cNvPr id="8" name="Rectangle 7">
            <a:extLst>
              <a:ext uri="{FF2B5EF4-FFF2-40B4-BE49-F238E27FC236}">
                <a16:creationId xmlns:a16="http://schemas.microsoft.com/office/drawing/2014/main" id="{C33BFA93-8C06-41D6-9E2C-4C39C6AE8583}"/>
              </a:ext>
            </a:extLst>
          </p:cNvPr>
          <p:cNvSpPr/>
          <p:nvPr/>
        </p:nvSpPr>
        <p:spPr>
          <a:xfrm>
            <a:off x="190498" y="5217411"/>
            <a:ext cx="8763000" cy="830997"/>
          </a:xfrm>
          <a:prstGeom prst="rect">
            <a:avLst/>
          </a:prstGeom>
        </p:spPr>
        <p:txBody>
          <a:bodyPr wrap="square">
            <a:spAutoFit/>
          </a:bodyPr>
          <a:lstStyle/>
          <a:p>
            <a:r>
              <a:rPr lang="en-US" sz="2400" b="1" i="1" dirty="0">
                <a:solidFill>
                  <a:srgbClr val="7030A0"/>
                </a:solidFill>
                <a:latin typeface="Times New Roman" panose="02020603050405020304" pitchFamily="18" charset="0"/>
                <a:cs typeface="Times New Roman" panose="02020603050405020304" pitchFamily="18" charset="0"/>
              </a:rPr>
              <a:t>Step 2: </a:t>
            </a:r>
            <a:r>
              <a:rPr lang="en-US" sz="2400" dirty="0">
                <a:latin typeface="Times New Roman" panose="02020603050405020304" pitchFamily="18" charset="0"/>
                <a:cs typeface="Times New Roman" panose="02020603050405020304" pitchFamily="18" charset="0"/>
              </a:rPr>
              <a:t>Use the best response function of all players (step 1) to identify the Nash equilibrium of the game.</a:t>
            </a:r>
          </a:p>
        </p:txBody>
      </p:sp>
      <p:sp>
        <p:nvSpPr>
          <p:cNvPr id="16" name="Rectangle 15">
            <a:extLst>
              <a:ext uri="{FF2B5EF4-FFF2-40B4-BE49-F238E27FC236}">
                <a16:creationId xmlns:a16="http://schemas.microsoft.com/office/drawing/2014/main" id="{52D314AC-EFE2-435F-8350-AD2A8FC53EFE}"/>
              </a:ext>
            </a:extLst>
          </p:cNvPr>
          <p:cNvSpPr/>
          <p:nvPr/>
        </p:nvSpPr>
        <p:spPr>
          <a:xfrm>
            <a:off x="152400" y="2029052"/>
            <a:ext cx="8801098"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information about the stock and agents’ cost functions is common knowledge (complete information).</a:t>
            </a:r>
          </a:p>
        </p:txBody>
      </p:sp>
    </p:spTree>
    <p:extLst>
      <p:ext uri="{BB962C8B-B14F-4D97-AF65-F5344CB8AC3E}">
        <p14:creationId xmlns:p14="http://schemas.microsoft.com/office/powerpoint/2010/main" val="14756571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DE559D5-2669-45E1-83AC-FFE2E4F6C947}"/>
              </a:ext>
            </a:extLst>
          </p:cNvPr>
          <p:cNvSpPr>
            <a:spLocks noGrp="1"/>
          </p:cNvSpPr>
          <p:nvPr>
            <p:ph type="sldNum" sz="quarter" idx="12"/>
          </p:nvPr>
        </p:nvSpPr>
        <p:spPr/>
        <p:txBody>
          <a:bodyPr/>
          <a:lstStyle/>
          <a:p>
            <a:fld id="{B6F15528-21DE-4FAA-801E-634DDDAF4B2B}" type="slidenum">
              <a:rPr lang="en-US" smtClean="0"/>
              <a:pPr/>
              <a:t>34</a:t>
            </a:fld>
            <a:endParaRPr lang="en-US"/>
          </a:p>
        </p:txBody>
      </p:sp>
      <p:sp>
        <p:nvSpPr>
          <p:cNvPr id="9" name="Minus Sign 8">
            <a:extLst>
              <a:ext uri="{FF2B5EF4-FFF2-40B4-BE49-F238E27FC236}">
                <a16:creationId xmlns:a16="http://schemas.microsoft.com/office/drawing/2014/main" id="{381EC584-D7CC-4909-92B3-F4452B3EF383}"/>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CC4F0E99-54CD-43F2-91C2-CF82F4FC42C1}"/>
              </a:ext>
            </a:extLst>
          </p:cNvPr>
          <p:cNvSpPr/>
          <p:nvPr/>
        </p:nvSpPr>
        <p:spPr>
          <a:xfrm>
            <a:off x="0" y="128187"/>
            <a:ext cx="5029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 Finding equilibrium appropriation</a:t>
            </a:r>
          </a:p>
        </p:txBody>
      </p:sp>
      <p:sp>
        <p:nvSpPr>
          <p:cNvPr id="4" name="Rectangle 3">
            <a:extLst>
              <a:ext uri="{FF2B5EF4-FFF2-40B4-BE49-F238E27FC236}">
                <a16:creationId xmlns:a16="http://schemas.microsoft.com/office/drawing/2014/main" id="{C0D28B7E-901D-4BAA-A8D1-3C53D994B265}"/>
              </a:ext>
            </a:extLst>
          </p:cNvPr>
          <p:cNvSpPr/>
          <p:nvPr/>
        </p:nvSpPr>
        <p:spPr>
          <a:xfrm>
            <a:off x="-76200" y="685800"/>
            <a:ext cx="8633847" cy="461665"/>
          </a:xfrm>
          <a:prstGeom prst="rect">
            <a:avLst/>
          </a:prstGeom>
        </p:spPr>
        <p:txBody>
          <a:bodyPr wrap="square">
            <a:spAutoFit/>
          </a:bodyPr>
          <a:lstStyle/>
          <a:p>
            <a:pPr marL="361950" indent="-361950">
              <a:buFont typeface="Wingdings" panose="05000000000000000000" pitchFamily="2" charset="2"/>
              <a:buChar char="Ø"/>
            </a:pPr>
            <a:r>
              <a:rPr lang="en-US" sz="2400" b="1" i="1" dirty="0">
                <a:solidFill>
                  <a:srgbClr val="7030A0"/>
                </a:solidFill>
                <a:latin typeface="Times New Roman" panose="02020603050405020304" pitchFamily="18" charset="0"/>
                <a:cs typeface="Times New Roman" panose="02020603050405020304" pitchFamily="18" charset="0"/>
              </a:rPr>
              <a:t>Step 1: </a:t>
            </a:r>
            <a:r>
              <a:rPr lang="en-US" sz="2400" dirty="0">
                <a:latin typeface="Times New Roman" panose="02020603050405020304" pitchFamily="18" charset="0"/>
                <a:cs typeface="Times New Roman" panose="02020603050405020304" pitchFamily="18" charset="0"/>
              </a:rPr>
              <a:t>Find fisherman </a:t>
            </a:r>
            <a:r>
              <a:rPr lang="en-US" sz="2400" i="1" dirty="0">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’s best response function.</a:t>
            </a: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DF56E5B6-EF17-419B-9F15-189506D6A42E}"/>
                  </a:ext>
                </a:extLst>
              </p:cNvPr>
              <p:cNvSpPr/>
              <p:nvPr/>
            </p:nvSpPr>
            <p:spPr>
              <a:xfrm>
                <a:off x="342255" y="1267499"/>
                <a:ext cx="8839199" cy="830997"/>
              </a:xfrm>
              <a:prstGeom prst="rect">
                <a:avLst/>
              </a:prstGeom>
            </p:spPr>
            <p:txBody>
              <a:bodyPr wrap="square">
                <a:spAutoFit/>
              </a:bodyPr>
              <a:lstStyle/>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Differentiating with respect to </a:t>
                </a:r>
                <a14:m>
                  <m:oMath xmlns:m="http://schemas.openxmlformats.org/officeDocument/2006/math">
                    <m:sSub>
                      <m:sSubPr>
                        <m:ctrlPr>
                          <a:rPr lang="en-US" sz="2400" i="1" dirty="0">
                            <a:latin typeface="Cambria Math" panose="02040503050406030204" pitchFamily="18" charset="0"/>
                          </a:rPr>
                        </m:ctrlPr>
                      </m:sSubPr>
                      <m:e>
                        <m:r>
                          <a:rPr lang="en-US" sz="2400" i="1" dirty="0">
                            <a:latin typeface="Cambria Math" panose="02040503050406030204" pitchFamily="18" charset="0"/>
                          </a:rPr>
                          <m:t>𝑞</m:t>
                        </m:r>
                      </m:e>
                      <m:sub>
                        <m:r>
                          <a:rPr lang="en-US" sz="2400" i="1" dirty="0">
                            <a:latin typeface="Cambria Math" panose="02040503050406030204" pitchFamily="18" charset="0"/>
                          </a:rPr>
                          <m:t>𝑖</m:t>
                        </m:r>
                      </m:sub>
                    </m:sSub>
                  </m:oMath>
                </a14:m>
                <a:r>
                  <a:rPr lang="en-US" sz="2400" dirty="0">
                    <a:latin typeface="Times New Roman" panose="02020603050405020304" pitchFamily="18" charset="0"/>
                    <a:cs typeface="Times New Roman" panose="02020603050405020304" pitchFamily="18" charset="0"/>
                  </a:rPr>
                  <a:t> in the above maximization problem for fisherman </a:t>
                </a:r>
                <a14:m>
                  <m:oMath xmlns:m="http://schemas.openxmlformats.org/officeDocument/2006/math">
                    <m:r>
                      <a:rPr lang="en-US" sz="2400" i="1" dirty="0">
                        <a:latin typeface="Cambria Math" panose="02040503050406030204" pitchFamily="18" charset="0"/>
                      </a:rPr>
                      <m:t>𝑖</m:t>
                    </m:r>
                  </m:oMath>
                </a14:m>
                <a:r>
                  <a:rPr lang="en-US" sz="2400" dirty="0">
                    <a:latin typeface="Times New Roman" panose="02020603050405020304" pitchFamily="18" charset="0"/>
                    <a:cs typeface="Times New Roman" panose="02020603050405020304" pitchFamily="18" charset="0"/>
                  </a:rPr>
                  <a:t> we obtain;</a:t>
                </a:r>
                <a:endParaRPr lang="en-US" sz="2400" dirty="0"/>
              </a:p>
            </p:txBody>
          </p:sp>
        </mc:Choice>
        <mc:Fallback xmlns="">
          <p:sp>
            <p:nvSpPr>
              <p:cNvPr id="7" name="Rectangle 6">
                <a:extLst>
                  <a:ext uri="{FF2B5EF4-FFF2-40B4-BE49-F238E27FC236}">
                    <a16:creationId xmlns:a16="http://schemas.microsoft.com/office/drawing/2014/main" id="{DF56E5B6-EF17-419B-9F15-189506D6A42E}"/>
                  </a:ext>
                </a:extLst>
              </p:cNvPr>
              <p:cNvSpPr>
                <a:spLocks noRot="1" noChangeAspect="1" noMove="1" noResize="1" noEditPoints="1" noAdjustHandles="1" noChangeArrowheads="1" noChangeShapeType="1" noTextEdit="1"/>
              </p:cNvSpPr>
              <p:nvPr/>
            </p:nvSpPr>
            <p:spPr>
              <a:xfrm>
                <a:off x="342255" y="1267499"/>
                <a:ext cx="8839199" cy="830997"/>
              </a:xfrm>
              <a:prstGeom prst="rect">
                <a:avLst/>
              </a:prstGeom>
              <a:blipFill>
                <a:blip r:embed="rId2"/>
                <a:stretch>
                  <a:fillRect l="-897" t="-5882" b="-1544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A136ADB-8A71-4AD8-9A6C-D59ADF4227AA}"/>
                  </a:ext>
                </a:extLst>
              </p:cNvPr>
              <p:cNvSpPr txBox="1"/>
              <p:nvPr/>
            </p:nvSpPr>
            <p:spPr>
              <a:xfrm>
                <a:off x="2895600" y="2522339"/>
                <a:ext cx="2743200" cy="69403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1−</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2</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num>
                        <m:den>
                          <m:r>
                            <a:rPr lang="en-US" sz="2400" b="0" i="1" smtClean="0">
                              <a:latin typeface="Cambria Math" panose="02040503050406030204" pitchFamily="18" charset="0"/>
                            </a:rPr>
                            <m:t>𝑆</m:t>
                          </m:r>
                        </m:den>
                      </m:f>
                      <m:r>
                        <a:rPr lang="en-US" sz="2400" b="0" i="1" smtClean="0">
                          <a:latin typeface="Cambria Math" panose="02040503050406030204" pitchFamily="18" charset="0"/>
                        </a:rPr>
                        <m:t>=0</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8" name="TextBox 7">
                <a:extLst>
                  <a:ext uri="{FF2B5EF4-FFF2-40B4-BE49-F238E27FC236}">
                    <a16:creationId xmlns:a16="http://schemas.microsoft.com/office/drawing/2014/main" id="{9A136ADB-8A71-4AD8-9A6C-D59ADF4227AA}"/>
                  </a:ext>
                </a:extLst>
              </p:cNvPr>
              <p:cNvSpPr txBox="1">
                <a:spLocks noRot="1" noChangeAspect="1" noMove="1" noResize="1" noEditPoints="1" noAdjustHandles="1" noChangeArrowheads="1" noChangeShapeType="1" noTextEdit="1"/>
              </p:cNvSpPr>
              <p:nvPr/>
            </p:nvSpPr>
            <p:spPr>
              <a:xfrm>
                <a:off x="2895600" y="2522339"/>
                <a:ext cx="2743200" cy="694036"/>
              </a:xfrm>
              <a:prstGeom prst="rect">
                <a:avLst/>
              </a:prstGeom>
              <a:blipFill>
                <a:blip r:embed="rId4"/>
                <a:stretch>
                  <a:fillRect/>
                </a:stretch>
              </a:blipFill>
            </p:spPr>
            <p:txBody>
              <a:bodyPr/>
              <a:lstStyle/>
              <a:p>
                <a:r>
                  <a:rPr lang="en-US">
                    <a:noFill/>
                  </a:rPr>
                  <a:t> </a:t>
                </a:r>
              </a:p>
            </p:txBody>
          </p:sp>
        </mc:Fallback>
      </mc:AlternateContent>
      <p:sp>
        <p:nvSpPr>
          <p:cNvPr id="15" name="Rectangle 14">
            <a:extLst>
              <a:ext uri="{FF2B5EF4-FFF2-40B4-BE49-F238E27FC236}">
                <a16:creationId xmlns:a16="http://schemas.microsoft.com/office/drawing/2014/main" id="{A44372CD-E7CA-42B3-B5D5-2D9B1EA4EAAC}"/>
              </a:ext>
            </a:extLst>
          </p:cNvPr>
          <p:cNvSpPr/>
          <p:nvPr/>
        </p:nvSpPr>
        <p:spPr>
          <a:xfrm>
            <a:off x="342255" y="3800657"/>
            <a:ext cx="8215392"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first term captures the marginal revenue from catching additional units of fish.</a:t>
            </a:r>
          </a:p>
        </p:txBody>
      </p:sp>
      <p:sp>
        <p:nvSpPr>
          <p:cNvPr id="16" name="Rectangle 15">
            <a:extLst>
              <a:ext uri="{FF2B5EF4-FFF2-40B4-BE49-F238E27FC236}">
                <a16:creationId xmlns:a16="http://schemas.microsoft.com/office/drawing/2014/main" id="{7CFB66E2-9DDE-4255-ABAC-1CF77F2D3938}"/>
              </a:ext>
            </a:extLst>
          </p:cNvPr>
          <p:cNvSpPr/>
          <p:nvPr/>
        </p:nvSpPr>
        <p:spPr>
          <a:xfrm>
            <a:off x="342255" y="4929804"/>
            <a:ext cx="7963545"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second term indicates the marginal cost that the firm experiences from these additional catches.</a:t>
            </a:r>
          </a:p>
        </p:txBody>
      </p:sp>
      <p:sp>
        <p:nvSpPr>
          <p:cNvPr id="17" name="Rectangle 16">
            <a:extLst>
              <a:ext uri="{FF2B5EF4-FFF2-40B4-BE49-F238E27FC236}">
                <a16:creationId xmlns:a16="http://schemas.microsoft.com/office/drawing/2014/main" id="{B5D9D788-BBE9-46E3-9143-3A5B65C07615}"/>
              </a:ext>
            </a:extLst>
          </p:cNvPr>
          <p:cNvSpPr/>
          <p:nvPr/>
        </p:nvSpPr>
        <p:spPr>
          <a:xfrm>
            <a:off x="2885897" y="3342633"/>
            <a:ext cx="543739"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MR</a:t>
            </a:r>
          </a:p>
        </p:txBody>
      </p:sp>
      <p:sp>
        <p:nvSpPr>
          <p:cNvPr id="18" name="Rectangle 17">
            <a:extLst>
              <a:ext uri="{FF2B5EF4-FFF2-40B4-BE49-F238E27FC236}">
                <a16:creationId xmlns:a16="http://schemas.microsoft.com/office/drawing/2014/main" id="{E350F7DE-CB9A-4F49-A78D-2F3E9847050F}"/>
              </a:ext>
            </a:extLst>
          </p:cNvPr>
          <p:cNvSpPr/>
          <p:nvPr/>
        </p:nvSpPr>
        <p:spPr>
          <a:xfrm>
            <a:off x="4033429" y="3343628"/>
            <a:ext cx="543739"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MC</a:t>
            </a:r>
          </a:p>
        </p:txBody>
      </p:sp>
      <p:sp>
        <p:nvSpPr>
          <p:cNvPr id="2" name="Right Brace 1"/>
          <p:cNvSpPr/>
          <p:nvPr/>
        </p:nvSpPr>
        <p:spPr>
          <a:xfrm rot="5400000">
            <a:off x="3081567" y="3066989"/>
            <a:ext cx="152400" cy="469487"/>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Right Brace 12"/>
          <p:cNvSpPr/>
          <p:nvPr/>
        </p:nvSpPr>
        <p:spPr>
          <a:xfrm rot="5400000">
            <a:off x="4229099" y="2645598"/>
            <a:ext cx="152400" cy="1295400"/>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8701000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994A73CB-8AE5-414F-AB18-6205F8D8358B}"/>
              </a:ext>
            </a:extLst>
          </p:cNvPr>
          <p:cNvSpPr txBox="1"/>
          <p:nvPr/>
        </p:nvSpPr>
        <p:spPr>
          <a:xfrm>
            <a:off x="482600" y="1782981"/>
            <a:ext cx="8178799" cy="4393982"/>
          </a:xfrm>
          <a:prstGeom prst="rect">
            <a:avLst/>
          </a:prstGeom>
        </p:spPr>
        <p:txBody>
          <a:bodyPr vert="horz" lIns="91440" tIns="45720" rIns="91440" bIns="45720" rtlCol="0">
            <a:normAutofit/>
          </a:bodyPr>
          <a:lstStyle/>
          <a:p>
            <a:pPr marL="114300">
              <a:lnSpc>
                <a:spcPct val="90000"/>
              </a:lnSpc>
              <a:spcAft>
                <a:spcPts val="600"/>
              </a:spcAft>
            </a:pPr>
            <a:endParaRPr lang="en-US" sz="2400"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8B5FB323-5EFA-4CDA-9E91-AD0EC168ACBE}"/>
              </a:ext>
            </a:extLst>
          </p:cNvPr>
          <p:cNvSpPr>
            <a:spLocks noGrp="1"/>
          </p:cNvSpPr>
          <p:nvPr>
            <p:ph type="sldNum" sz="quarter" idx="12"/>
          </p:nvPr>
        </p:nvSpPr>
        <p:spPr/>
        <p:txBody>
          <a:bodyPr vert="horz" lIns="91440" tIns="45720" rIns="91440" bIns="45720" rtlCol="0" anchor="ctr">
            <a:normAutofit/>
          </a:bodyPr>
          <a:lstStyle/>
          <a:p>
            <a:pPr>
              <a:spcAft>
                <a:spcPts val="600"/>
              </a:spcAft>
            </a:pPr>
            <a:fld id="{B6F15528-21DE-4FAA-801E-634DDDAF4B2B}" type="slidenum">
              <a:rPr lang="en-US" smtClean="0"/>
              <a:pPr>
                <a:spcAft>
                  <a:spcPts val="600"/>
                </a:spcAft>
              </a:pPr>
              <a:t>35</a:t>
            </a:fld>
            <a:endParaRPr lang="en-US"/>
          </a:p>
        </p:txBody>
      </p:sp>
      <p:sp>
        <p:nvSpPr>
          <p:cNvPr id="17" name="Minus Sign 16">
            <a:extLst>
              <a:ext uri="{FF2B5EF4-FFF2-40B4-BE49-F238E27FC236}">
                <a16:creationId xmlns:a16="http://schemas.microsoft.com/office/drawing/2014/main" id="{9ED5BF83-0EB2-4DFF-A21B-323413A2E03B}"/>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27FA03FC-D348-4F03-B59A-D84FB87EC116}"/>
              </a:ext>
            </a:extLst>
          </p:cNvPr>
          <p:cNvSpPr/>
          <p:nvPr/>
        </p:nvSpPr>
        <p:spPr>
          <a:xfrm>
            <a:off x="0" y="128187"/>
            <a:ext cx="5029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 Finding equilibrium appropriation</a:t>
            </a:r>
          </a:p>
        </p:txBody>
      </p:sp>
      <p:sp>
        <p:nvSpPr>
          <p:cNvPr id="3" name="Rectangle 2">
            <a:extLst>
              <a:ext uri="{FF2B5EF4-FFF2-40B4-BE49-F238E27FC236}">
                <a16:creationId xmlns:a16="http://schemas.microsoft.com/office/drawing/2014/main" id="{E2A49C41-C30F-44CB-A289-9E714594E597}"/>
              </a:ext>
            </a:extLst>
          </p:cNvPr>
          <p:cNvSpPr/>
          <p:nvPr/>
        </p:nvSpPr>
        <p:spPr>
          <a:xfrm>
            <a:off x="189677" y="669356"/>
            <a:ext cx="8215413"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That is, the fisherman increases appropriation until the marginal revenue and marginal cost exactly offset each other.</a:t>
            </a:r>
          </a:p>
        </p:txBody>
      </p:sp>
      <p:sp>
        <p:nvSpPr>
          <p:cNvPr id="4" name="Rectangle 3">
            <a:extLst>
              <a:ext uri="{FF2B5EF4-FFF2-40B4-BE49-F238E27FC236}">
                <a16:creationId xmlns:a16="http://schemas.microsoft.com/office/drawing/2014/main" id="{BEDF4461-CEE3-4DA3-A00A-ED18C65D2191}"/>
              </a:ext>
            </a:extLst>
          </p:cNvPr>
          <p:cNvSpPr/>
          <p:nvPr/>
        </p:nvSpPr>
        <p:spPr>
          <a:xfrm>
            <a:off x="609600" y="1708044"/>
            <a:ext cx="4876800" cy="461665"/>
          </a:xfrm>
          <a:prstGeom prst="rect">
            <a:avLst/>
          </a:prstGeom>
        </p:spPr>
        <p:txBody>
          <a:bodyPr wrap="square">
            <a:spAutoFit/>
          </a:bodyPr>
          <a:lstStyle/>
          <a:p>
            <a:pPr marL="342900" indent="-34290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Rearranging the expression yields</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8F17116-3450-46E2-9A13-04984D7CFC95}"/>
                  </a:ext>
                </a:extLst>
              </p:cNvPr>
              <p:cNvSpPr txBox="1"/>
              <p:nvPr/>
            </p:nvSpPr>
            <p:spPr>
              <a:xfrm>
                <a:off x="1828800" y="2496673"/>
                <a:ext cx="3962400"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𝑆</m:t>
                      </m:r>
                      <m:r>
                        <a:rPr lang="en-US" sz="2400" b="0" i="1" smtClean="0">
                          <a:latin typeface="Cambria Math" panose="02040503050406030204" pitchFamily="18" charset="0"/>
                        </a:rPr>
                        <m:t>=2</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6" name="TextBox 5">
                <a:extLst>
                  <a:ext uri="{FF2B5EF4-FFF2-40B4-BE49-F238E27FC236}">
                    <a16:creationId xmlns:a16="http://schemas.microsoft.com/office/drawing/2014/main" id="{08F17116-3450-46E2-9A13-04984D7CFC95}"/>
                  </a:ext>
                </a:extLst>
              </p:cNvPr>
              <p:cNvSpPr txBox="1">
                <a:spLocks noRot="1" noChangeAspect="1" noMove="1" noResize="1" noEditPoints="1" noAdjustHandles="1" noChangeArrowheads="1" noChangeShapeType="1" noTextEdit="1"/>
              </p:cNvSpPr>
              <p:nvPr/>
            </p:nvSpPr>
            <p:spPr>
              <a:xfrm>
                <a:off x="1828800" y="2496673"/>
                <a:ext cx="3962400" cy="369332"/>
              </a:xfrm>
              <a:prstGeom prst="rect">
                <a:avLst/>
              </a:prstGeom>
              <a:blipFill>
                <a:blip r:embed="rId2"/>
                <a:stretch>
                  <a:fillRect b="-31667"/>
                </a:stretch>
              </a:blipFill>
            </p:spPr>
            <p:txBody>
              <a:bodyPr/>
              <a:lstStyle/>
              <a:p>
                <a:r>
                  <a:rPr lang="en-US">
                    <a:noFill/>
                  </a:rPr>
                  <a:t> </a:t>
                </a:r>
              </a:p>
            </p:txBody>
          </p:sp>
        </mc:Fallback>
      </mc:AlternateContent>
      <p:sp>
        <p:nvSpPr>
          <p:cNvPr id="7" name="Rectangle 6">
            <a:extLst>
              <a:ext uri="{FF2B5EF4-FFF2-40B4-BE49-F238E27FC236}">
                <a16:creationId xmlns:a16="http://schemas.microsoft.com/office/drawing/2014/main" id="{ADC8BE24-9FEE-491E-882F-FBE40FD73E32}"/>
              </a:ext>
            </a:extLst>
          </p:cNvPr>
          <p:cNvSpPr/>
          <p:nvPr/>
        </p:nvSpPr>
        <p:spPr>
          <a:xfrm>
            <a:off x="222971" y="3215740"/>
            <a:ext cx="5367307" cy="461665"/>
          </a:xfrm>
          <a:prstGeom prst="rect">
            <a:avLst/>
          </a:prstGeom>
        </p:spPr>
        <p:txBody>
          <a:bodyPr wrap="square">
            <a:spAutoFit/>
          </a:bodyPr>
          <a:lstStyle/>
          <a:p>
            <a:pPr marL="342900" indent="-342900">
              <a:buFont typeface="Arial" panose="020B0604020202020204" pitchFamily="34" charset="0"/>
              <a:buChar char="•"/>
              <a:tabLst>
                <a:tab pos="361950" algn="l"/>
              </a:tabLst>
            </a:pPr>
            <a:r>
              <a:rPr lang="en-US" sz="2400" dirty="0">
                <a:latin typeface="Times New Roman" panose="02020603050405020304" pitchFamily="18" charset="0"/>
                <a:cs typeface="Times New Roman" panose="02020603050405020304" pitchFamily="18" charset="0"/>
              </a:rPr>
              <a:t> Fisherman </a:t>
            </a:r>
            <a:r>
              <a:rPr lang="en-US" sz="2400" i="1" dirty="0">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’s best response function is</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09FAD08-6671-4D5E-816B-4E158A7D4B99}"/>
                  </a:ext>
                </a:extLst>
              </p:cNvPr>
              <p:cNvSpPr txBox="1"/>
              <p:nvPr/>
            </p:nvSpPr>
            <p:spPr>
              <a:xfrm>
                <a:off x="2667000" y="4021895"/>
                <a:ext cx="2670155" cy="6914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𝑆</m:t>
                          </m:r>
                        </m:num>
                        <m:den>
                          <m:r>
                            <a:rPr lang="en-US" sz="2400" b="0" i="1" smtClean="0">
                              <a:latin typeface="Cambria Math" panose="02040503050406030204" pitchFamily="18" charset="0"/>
                            </a:rPr>
                            <m:t>2</m:t>
                          </m:r>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2</m:t>
                          </m:r>
                        </m:den>
                      </m:f>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8" name="TextBox 7">
                <a:extLst>
                  <a:ext uri="{FF2B5EF4-FFF2-40B4-BE49-F238E27FC236}">
                    <a16:creationId xmlns:a16="http://schemas.microsoft.com/office/drawing/2014/main" id="{609FAD08-6671-4D5E-816B-4E158A7D4B99}"/>
                  </a:ext>
                </a:extLst>
              </p:cNvPr>
              <p:cNvSpPr txBox="1">
                <a:spLocks noRot="1" noChangeAspect="1" noMove="1" noResize="1" noEditPoints="1" noAdjustHandles="1" noChangeArrowheads="1" noChangeShapeType="1" noTextEdit="1"/>
              </p:cNvSpPr>
              <p:nvPr/>
            </p:nvSpPr>
            <p:spPr>
              <a:xfrm>
                <a:off x="2667000" y="4021895"/>
                <a:ext cx="2670155" cy="69147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B5B739D3-8F32-42DB-9807-7A94E377CEDB}"/>
                  </a:ext>
                </a:extLst>
              </p:cNvPr>
              <p:cNvSpPr/>
              <p:nvPr/>
            </p:nvSpPr>
            <p:spPr>
              <a:xfrm>
                <a:off x="7029744" y="4139832"/>
                <a:ext cx="1177566"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i="1" dirty="0" smtClean="0">
                          <a:latin typeface="Cambria Math" panose="02040503050406030204" pitchFamily="18" charset="0"/>
                        </a:rPr>
                        <m:t>(</m:t>
                      </m:r>
                      <m:r>
                        <a:rPr lang="en-US" sz="2400" i="1" dirty="0" err="1">
                          <a:latin typeface="Cambria Math" panose="02040503050406030204" pitchFamily="18" charset="0"/>
                        </a:rPr>
                        <m:t>𝐵𝑅</m:t>
                      </m:r>
                      <m:sSub>
                        <m:sSubPr>
                          <m:ctrlPr>
                            <a:rPr lang="en-US" sz="2400" b="0" i="1" dirty="0" smtClean="0">
                              <a:latin typeface="Cambria Math" panose="02040503050406030204" pitchFamily="18" charset="0"/>
                            </a:rPr>
                          </m:ctrlPr>
                        </m:sSubPr>
                        <m:e>
                          <m:r>
                            <a:rPr lang="en-US" sz="2400" i="1" dirty="0" err="1">
                              <a:latin typeface="Cambria Math" panose="02040503050406030204" pitchFamily="18" charset="0"/>
                            </a:rPr>
                            <m:t>𝐹</m:t>
                          </m:r>
                        </m:e>
                        <m:sub>
                          <m:r>
                            <a:rPr lang="en-US" sz="2400" i="1" dirty="0" err="1">
                              <a:latin typeface="Cambria Math" panose="02040503050406030204" pitchFamily="18" charset="0"/>
                            </a:rPr>
                            <m:t>𝑖</m:t>
                          </m:r>
                        </m:sub>
                      </m:sSub>
                      <m:r>
                        <a:rPr lang="en-US" sz="2400" i="1" dirty="0">
                          <a:latin typeface="Cambria Math" panose="02040503050406030204" pitchFamily="18" charset="0"/>
                        </a:rPr>
                        <m:t>)</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9" name="Rectangle 8">
                <a:extLst>
                  <a:ext uri="{FF2B5EF4-FFF2-40B4-BE49-F238E27FC236}">
                    <a16:creationId xmlns:a16="http://schemas.microsoft.com/office/drawing/2014/main" id="{B5B739D3-8F32-42DB-9807-7A94E377CEDB}"/>
                  </a:ext>
                </a:extLst>
              </p:cNvPr>
              <p:cNvSpPr>
                <a:spLocks noRot="1" noChangeAspect="1" noMove="1" noResize="1" noEditPoints="1" noAdjustHandles="1" noChangeArrowheads="1" noChangeShapeType="1" noTextEdit="1"/>
              </p:cNvSpPr>
              <p:nvPr/>
            </p:nvSpPr>
            <p:spPr>
              <a:xfrm>
                <a:off x="7029744" y="4139832"/>
                <a:ext cx="1177566" cy="461665"/>
              </a:xfrm>
              <a:prstGeom prst="rect">
                <a:avLst/>
              </a:prstGeom>
              <a:blipFill>
                <a:blip r:embed="rId4"/>
                <a:stretch>
                  <a:fillRect l="-518" r="-1554" b="-184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816BF7FB-B50E-477E-8323-2787AA5413DE}"/>
                  </a:ext>
                </a:extLst>
              </p:cNvPr>
              <p:cNvSpPr/>
              <p:nvPr/>
            </p:nvSpPr>
            <p:spPr>
              <a:xfrm>
                <a:off x="566089" y="5167313"/>
                <a:ext cx="8354938"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It describes how many units to appropriate, </a:t>
                </a:r>
                <a14:m>
                  <m:oMath xmlns:m="http://schemas.openxmlformats.org/officeDocument/2006/math">
                    <m:sSub>
                      <m:sSubPr>
                        <m:ctrlPr>
                          <a:rPr lang="en-US" sz="2400" b="0" i="1" dirty="0" smtClean="0">
                            <a:latin typeface="Cambria Math" panose="02040503050406030204" pitchFamily="18" charset="0"/>
                            <a:cs typeface="Times New Roman" panose="02020603050405020304" pitchFamily="18" charset="0"/>
                          </a:rPr>
                        </m:ctrlPr>
                      </m:sSubPr>
                      <m:e>
                        <m:r>
                          <a:rPr lang="en-US" sz="2400" i="1" dirty="0" smtClean="0">
                            <a:latin typeface="Cambria Math" panose="02040503050406030204" pitchFamily="18" charset="0"/>
                            <a:cs typeface="Times New Roman" panose="02020603050405020304" pitchFamily="18" charset="0"/>
                          </a:rPr>
                          <m:t>𝑞</m:t>
                        </m:r>
                      </m:e>
                      <m:sub>
                        <m:r>
                          <a:rPr lang="en-US" sz="2400" i="1" dirty="0" smtClean="0">
                            <a:latin typeface="Cambria Math" panose="02040503050406030204" pitchFamily="18" charset="0"/>
                            <a:cs typeface="Times New Roman" panose="02020603050405020304" pitchFamily="18" charset="0"/>
                          </a:rPr>
                          <m:t>𝑖</m:t>
                        </m:r>
                      </m:sub>
                    </m:sSub>
                  </m:oMath>
                </a14:m>
                <a:r>
                  <a:rPr lang="en-US" sz="2400" dirty="0">
                    <a:latin typeface="Times New Roman" panose="02020603050405020304" pitchFamily="18" charset="0"/>
                    <a:cs typeface="Times New Roman" panose="02020603050405020304" pitchFamily="18" charset="0"/>
                  </a:rPr>
                  <a:t>, as a response to how many units his rivals appropriate, </a:t>
                </a:r>
                <a14:m>
                  <m:oMath xmlns:m="http://schemas.openxmlformats.org/officeDocument/2006/math">
                    <m:sSub>
                      <m:sSubPr>
                        <m:ctrlPr>
                          <a:rPr lang="en-US" sz="2400" b="0" i="1" dirty="0" smtClean="0">
                            <a:latin typeface="Cambria Math" panose="02040503050406030204" pitchFamily="18" charset="0"/>
                            <a:cs typeface="Times New Roman" panose="02020603050405020304" pitchFamily="18" charset="0"/>
                          </a:rPr>
                        </m:ctrlPr>
                      </m:sSubPr>
                      <m:e>
                        <m:r>
                          <a:rPr lang="en-US" sz="2400" i="1" dirty="0" smtClean="0">
                            <a:latin typeface="Cambria Math" panose="02040503050406030204" pitchFamily="18" charset="0"/>
                            <a:cs typeface="Times New Roman" panose="02020603050405020304" pitchFamily="18" charset="0"/>
                          </a:rPr>
                          <m:t>𝑄</m:t>
                        </m:r>
                      </m:e>
                      <m:sub>
                        <m:r>
                          <a:rPr lang="en-US" sz="2400" b="0" i="1" dirty="0" smtClean="0">
                            <a:latin typeface="Cambria Math" panose="02040503050406030204" pitchFamily="18" charset="0"/>
                            <a:cs typeface="Times New Roman" panose="02020603050405020304" pitchFamily="18" charset="0"/>
                          </a:rPr>
                          <m:t>−</m:t>
                        </m:r>
                        <m:r>
                          <a:rPr lang="en-US" sz="2400" b="0" i="1" dirty="0" smtClean="0">
                            <a:latin typeface="Cambria Math" panose="02040503050406030204" pitchFamily="18" charset="0"/>
                            <a:cs typeface="Times New Roman" panose="02020603050405020304" pitchFamily="18" charset="0"/>
                          </a:rPr>
                          <m:t>𝑖</m:t>
                        </m:r>
                      </m:sub>
                    </m:sSub>
                  </m:oMath>
                </a14:m>
                <a:r>
                  <a:rPr lang="en-US" sz="2400" dirty="0">
                    <a:latin typeface="Times New Roman" panose="02020603050405020304" pitchFamily="18" charset="0"/>
                    <a:cs typeface="Times New Roman" panose="02020603050405020304" pitchFamily="18" charset="0"/>
                  </a:rPr>
                  <a:t>.</a:t>
                </a:r>
              </a:p>
            </p:txBody>
          </p:sp>
        </mc:Choice>
        <mc:Fallback xmlns="">
          <p:sp>
            <p:nvSpPr>
              <p:cNvPr id="10" name="Rectangle 9">
                <a:extLst>
                  <a:ext uri="{FF2B5EF4-FFF2-40B4-BE49-F238E27FC236}">
                    <a16:creationId xmlns:a16="http://schemas.microsoft.com/office/drawing/2014/main" id="{816BF7FB-B50E-477E-8323-2787AA5413DE}"/>
                  </a:ext>
                </a:extLst>
              </p:cNvPr>
              <p:cNvSpPr>
                <a:spLocks noRot="1" noChangeAspect="1" noMove="1" noResize="1" noEditPoints="1" noAdjustHandles="1" noChangeArrowheads="1" noChangeShapeType="1" noTextEdit="1"/>
              </p:cNvSpPr>
              <p:nvPr/>
            </p:nvSpPr>
            <p:spPr>
              <a:xfrm>
                <a:off x="566089" y="5167313"/>
                <a:ext cx="8354938" cy="830997"/>
              </a:xfrm>
              <a:prstGeom prst="rect">
                <a:avLst/>
              </a:prstGeom>
              <a:blipFill>
                <a:blip r:embed="rId5"/>
                <a:stretch>
                  <a:fillRect l="-1022" t="-5882" r="-146" b="-16176"/>
                </a:stretch>
              </a:blipFill>
            </p:spPr>
            <p:txBody>
              <a:bodyPr/>
              <a:lstStyle/>
              <a:p>
                <a:r>
                  <a:rPr lang="en-US">
                    <a:noFill/>
                  </a:rPr>
                  <a:t> </a:t>
                </a:r>
              </a:p>
            </p:txBody>
          </p:sp>
        </mc:Fallback>
      </mc:AlternateContent>
    </p:spTree>
    <p:extLst>
      <p:ext uri="{BB962C8B-B14F-4D97-AF65-F5344CB8AC3E}">
        <p14:creationId xmlns:p14="http://schemas.microsoft.com/office/powerpoint/2010/main" val="6792025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CFCFBA6-649D-41B5-B260-34FBD2BE060C}"/>
              </a:ext>
            </a:extLst>
          </p:cNvPr>
          <p:cNvSpPr>
            <a:spLocks noGrp="1"/>
          </p:cNvSpPr>
          <p:nvPr>
            <p:ph type="sldNum" sz="quarter" idx="12"/>
          </p:nvPr>
        </p:nvSpPr>
        <p:spPr/>
        <p:txBody>
          <a:bodyPr vert="horz" lIns="91440" tIns="45720" rIns="91440" bIns="45720" rtlCol="0" anchor="ctr">
            <a:normAutofit/>
          </a:bodyPr>
          <a:lstStyle/>
          <a:p>
            <a:pPr>
              <a:spcAft>
                <a:spcPts val="600"/>
              </a:spcAft>
            </a:pPr>
            <a:fld id="{B6F15528-21DE-4FAA-801E-634DDDAF4B2B}" type="slidenum">
              <a:rPr lang="en-US" smtClean="0"/>
              <a:pPr>
                <a:spcAft>
                  <a:spcPts val="600"/>
                </a:spcAft>
              </a:pPr>
              <a:t>36</a:t>
            </a:fld>
            <a:endParaRPr lang="en-US"/>
          </a:p>
        </p:txBody>
      </p:sp>
      <p:sp>
        <p:nvSpPr>
          <p:cNvPr id="13" name="Minus Sign 12">
            <a:extLst>
              <a:ext uri="{FF2B5EF4-FFF2-40B4-BE49-F238E27FC236}">
                <a16:creationId xmlns:a16="http://schemas.microsoft.com/office/drawing/2014/main" id="{92738A39-C01E-4099-BB09-CAAE52CD677C}"/>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490F739F-418D-4EE1-A0D1-466AF553564B}"/>
              </a:ext>
            </a:extLst>
          </p:cNvPr>
          <p:cNvSpPr/>
          <p:nvPr/>
        </p:nvSpPr>
        <p:spPr>
          <a:xfrm>
            <a:off x="0" y="128187"/>
            <a:ext cx="5029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 Finding equilibrium appropriation</a:t>
            </a:r>
          </a:p>
        </p:txBody>
      </p:sp>
      <p:pic>
        <p:nvPicPr>
          <p:cNvPr id="3" name="Picture 2">
            <a:extLst>
              <a:ext uri="{FF2B5EF4-FFF2-40B4-BE49-F238E27FC236}">
                <a16:creationId xmlns:a16="http://schemas.microsoft.com/office/drawing/2014/main" id="{0D216439-A2E4-4113-9FDA-EE48ADF04A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5045" y="811344"/>
            <a:ext cx="5608955" cy="3784247"/>
          </a:xfrm>
          <a:prstGeom prst="rect">
            <a:avLst/>
          </a:prstGeom>
        </p:spPr>
      </p:pic>
      <p:sp>
        <p:nvSpPr>
          <p:cNvPr id="4" name="Rectangle 3">
            <a:extLst>
              <a:ext uri="{FF2B5EF4-FFF2-40B4-BE49-F238E27FC236}">
                <a16:creationId xmlns:a16="http://schemas.microsoft.com/office/drawing/2014/main" id="{82D8EDE8-AC1A-4A9E-B5F8-2936666808CE}"/>
              </a:ext>
            </a:extLst>
          </p:cNvPr>
          <p:cNvSpPr/>
          <p:nvPr/>
        </p:nvSpPr>
        <p:spPr>
          <a:xfrm>
            <a:off x="5867400" y="4416831"/>
            <a:ext cx="1222001" cy="369332"/>
          </a:xfrm>
          <a:prstGeom prst="rect">
            <a:avLst/>
          </a:prstGeom>
        </p:spPr>
        <p:txBody>
          <a:bodyPr wrap="none">
            <a:spAutoFit/>
          </a:bodyPr>
          <a:lstStyle/>
          <a:p>
            <a:r>
              <a:rPr lang="en-US" dirty="0"/>
              <a:t> Figure 2.1.</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71DB2317-5B23-4490-8FD4-E99277D06912}"/>
                  </a:ext>
                </a:extLst>
              </p:cNvPr>
              <p:cNvSpPr/>
              <p:nvPr/>
            </p:nvSpPr>
            <p:spPr>
              <a:xfrm>
                <a:off x="135680" y="978091"/>
                <a:ext cx="3276600" cy="2094291"/>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She appropriates half of the available stock, </a:t>
                </a:r>
                <a14:m>
                  <m:oMath xmlns:m="http://schemas.openxmlformats.org/officeDocument/2006/math">
                    <m:f>
                      <m:fPr>
                        <m:ctrlPr>
                          <a:rPr lang="en-US" sz="2400" b="0" i="1" dirty="0" smtClean="0">
                            <a:latin typeface="Cambria Math" panose="02040503050406030204" pitchFamily="18" charset="0"/>
                          </a:rPr>
                        </m:ctrlPr>
                      </m:fPr>
                      <m:num>
                        <m:r>
                          <a:rPr lang="en-US" sz="2400" i="1" dirty="0" smtClean="0">
                            <a:latin typeface="Cambria Math" panose="02040503050406030204" pitchFamily="18" charset="0"/>
                          </a:rPr>
                          <m:t>𝑆</m:t>
                        </m:r>
                      </m:num>
                      <m:den>
                        <m:r>
                          <a:rPr lang="en-US" sz="2400" b="0" i="1" dirty="0" smtClean="0">
                            <a:latin typeface="Cambria Math" panose="02040503050406030204" pitchFamily="18" charset="0"/>
                          </a:rPr>
                          <m:t>2</m:t>
                        </m:r>
                      </m:den>
                    </m:f>
                  </m:oMath>
                </a14:m>
                <a:r>
                  <a:rPr lang="en-US" sz="2400" dirty="0">
                    <a:latin typeface="Times New Roman" panose="02020603050405020304" pitchFamily="18" charset="0"/>
                    <a:cs typeface="Times New Roman" panose="02020603050405020304" pitchFamily="18" charset="0"/>
                  </a:rPr>
                  <a:t> , when his rivals do not appropriate any units, </a:t>
                </a:r>
                <a14:m>
                  <m:oMath xmlns:m="http://schemas.openxmlformats.org/officeDocument/2006/math">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𝑄</m:t>
                        </m:r>
                      </m:e>
                      <m:sub>
                        <m:r>
                          <a:rPr lang="en-US" sz="2400" b="0" i="1" dirty="0" smtClean="0">
                            <a:latin typeface="Cambria Math" panose="02040503050406030204" pitchFamily="18" charset="0"/>
                          </a:rPr>
                          <m:t>−</m:t>
                        </m:r>
                        <m:r>
                          <a:rPr lang="en-US" sz="2400" i="1" dirty="0" smtClean="0">
                            <a:latin typeface="Cambria Math" panose="02040503050406030204" pitchFamily="18" charset="0"/>
                          </a:rPr>
                          <m:t>𝑖</m:t>
                        </m:r>
                      </m:sub>
                    </m:sSub>
                    <m:r>
                      <a:rPr lang="en-US" sz="2400" i="1" dirty="0" smtClean="0">
                        <a:latin typeface="Cambria Math" panose="02040503050406030204" pitchFamily="18" charset="0"/>
                      </a:rPr>
                      <m:t> = 0</m:t>
                    </m:r>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6" name="Rectangle 5">
                <a:extLst>
                  <a:ext uri="{FF2B5EF4-FFF2-40B4-BE49-F238E27FC236}">
                    <a16:creationId xmlns:a16="http://schemas.microsoft.com/office/drawing/2014/main" id="{71DB2317-5B23-4490-8FD4-E99277D06912}"/>
                  </a:ext>
                </a:extLst>
              </p:cNvPr>
              <p:cNvSpPr>
                <a:spLocks noRot="1" noChangeAspect="1" noMove="1" noResize="1" noEditPoints="1" noAdjustHandles="1" noChangeArrowheads="1" noChangeShapeType="1" noTextEdit="1"/>
              </p:cNvSpPr>
              <p:nvPr/>
            </p:nvSpPr>
            <p:spPr>
              <a:xfrm>
                <a:off x="135680" y="978091"/>
                <a:ext cx="3276600" cy="2094291"/>
              </a:xfrm>
              <a:prstGeom prst="rect">
                <a:avLst/>
              </a:prstGeom>
              <a:blipFill>
                <a:blip r:embed="rId3"/>
                <a:stretch>
                  <a:fillRect l="-2416" t="-2326" r="-2788" b="-58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73A3F3AB-4AC9-490D-92F4-19D081F6BDC1}"/>
                  </a:ext>
                </a:extLst>
              </p:cNvPr>
              <p:cNvSpPr/>
              <p:nvPr/>
            </p:nvSpPr>
            <p:spPr>
              <a:xfrm>
                <a:off x="135680" y="3496978"/>
                <a:ext cx="3522130" cy="1569660"/>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But his appropriation decreases as his rivals appropriate positive amounts, </a:t>
                </a:r>
                <a14:m>
                  <m:oMath xmlns:m="http://schemas.openxmlformats.org/officeDocument/2006/math">
                    <m:sSub>
                      <m:sSubPr>
                        <m:ctrlPr>
                          <a:rPr lang="en-US" sz="2400" i="1" dirty="0">
                            <a:latin typeface="Cambria Math" panose="02040503050406030204" pitchFamily="18" charset="0"/>
                          </a:rPr>
                        </m:ctrlPr>
                      </m:sSubPr>
                      <m:e>
                        <m:r>
                          <a:rPr lang="en-US" sz="2400" i="1" dirty="0">
                            <a:latin typeface="Cambria Math" panose="02040503050406030204" pitchFamily="18" charset="0"/>
                          </a:rPr>
                          <m:t>𝑄</m:t>
                        </m:r>
                      </m:e>
                      <m:sub>
                        <m:r>
                          <a:rPr lang="en-US" sz="2400" i="1" dirty="0">
                            <a:latin typeface="Cambria Math" panose="02040503050406030204" pitchFamily="18" charset="0"/>
                          </a:rPr>
                          <m:t>−</m:t>
                        </m:r>
                        <m:r>
                          <a:rPr lang="en-US" sz="2400" i="1" dirty="0">
                            <a:latin typeface="Cambria Math" panose="02040503050406030204" pitchFamily="18" charset="0"/>
                          </a:rPr>
                          <m:t>𝑖</m:t>
                        </m:r>
                      </m:sub>
                    </m:sSub>
                    <m:r>
                      <a:rPr lang="en-US" sz="2400" i="1" dirty="0">
                        <a:latin typeface="Cambria Math" panose="02040503050406030204" pitchFamily="18" charset="0"/>
                      </a:rPr>
                      <m:t> &gt; </m:t>
                    </m:r>
                  </m:oMath>
                </a14:m>
                <a:r>
                  <a:rPr lang="en-US" sz="2400" dirty="0">
                    <a:latin typeface="Times New Roman" panose="02020603050405020304" pitchFamily="18" charset="0"/>
                    <a:cs typeface="Times New Roman" panose="02020603050405020304" pitchFamily="18" charset="0"/>
                  </a:rPr>
                  <a:t>0</a:t>
                </a:r>
              </a:p>
            </p:txBody>
          </p:sp>
        </mc:Choice>
        <mc:Fallback xmlns="">
          <p:sp>
            <p:nvSpPr>
              <p:cNvPr id="8" name="Rectangle 7">
                <a:extLst>
                  <a:ext uri="{FF2B5EF4-FFF2-40B4-BE49-F238E27FC236}">
                    <a16:creationId xmlns:a16="http://schemas.microsoft.com/office/drawing/2014/main" id="{73A3F3AB-4AC9-490D-92F4-19D081F6BDC1}"/>
                  </a:ext>
                </a:extLst>
              </p:cNvPr>
              <p:cNvSpPr>
                <a:spLocks noRot="1" noChangeAspect="1" noMove="1" noResize="1" noEditPoints="1" noAdjustHandles="1" noChangeArrowheads="1" noChangeShapeType="1" noTextEdit="1"/>
              </p:cNvSpPr>
              <p:nvPr/>
            </p:nvSpPr>
            <p:spPr>
              <a:xfrm>
                <a:off x="135680" y="3496978"/>
                <a:ext cx="3522130" cy="1569660"/>
              </a:xfrm>
              <a:prstGeom prst="rect">
                <a:avLst/>
              </a:prstGeom>
              <a:blipFill>
                <a:blip r:embed="rId4"/>
                <a:stretch>
                  <a:fillRect l="-2249" t="-3113" b="-8171"/>
                </a:stretch>
              </a:blipFill>
            </p:spPr>
            <p:txBody>
              <a:bodyPr/>
              <a:lstStyle/>
              <a:p>
                <a:r>
                  <a:rPr lang="en-US">
                    <a:noFill/>
                  </a:rPr>
                  <a:t> </a:t>
                </a:r>
              </a:p>
            </p:txBody>
          </p:sp>
        </mc:Fallback>
      </mc:AlternateContent>
    </p:spTree>
    <p:extLst>
      <p:ext uri="{BB962C8B-B14F-4D97-AF65-F5344CB8AC3E}">
        <p14:creationId xmlns:p14="http://schemas.microsoft.com/office/powerpoint/2010/main" val="18363611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AAE0AC6-0CD4-49FF-B5D1-52346B4E40AB}"/>
              </a:ext>
            </a:extLst>
          </p:cNvPr>
          <p:cNvSpPr>
            <a:spLocks noGrp="1"/>
          </p:cNvSpPr>
          <p:nvPr>
            <p:ph type="sldNum" sz="quarter" idx="12"/>
          </p:nvPr>
        </p:nvSpPr>
        <p:spPr/>
        <p:txBody>
          <a:bodyPr>
            <a:normAutofit/>
          </a:bodyPr>
          <a:lstStyle/>
          <a:p>
            <a:pPr>
              <a:spcAft>
                <a:spcPts val="600"/>
              </a:spcAft>
            </a:pPr>
            <a:fld id="{B6F15528-21DE-4FAA-801E-634DDDAF4B2B}" type="slidenum">
              <a:rPr lang="en-US" smtClean="0"/>
              <a:pPr>
                <a:spcAft>
                  <a:spcPts val="600"/>
                </a:spcAft>
              </a:pPr>
              <a:t>37</a:t>
            </a:fld>
            <a:endParaRPr lang="en-US"/>
          </a:p>
        </p:txBody>
      </p:sp>
      <p:sp>
        <p:nvSpPr>
          <p:cNvPr id="12" name="Rectangle 11">
            <a:extLst>
              <a:ext uri="{FF2B5EF4-FFF2-40B4-BE49-F238E27FC236}">
                <a16:creationId xmlns:a16="http://schemas.microsoft.com/office/drawing/2014/main" id="{B34A4EFD-C20E-4748-A1FA-3FCF4D42F67E}"/>
              </a:ext>
            </a:extLst>
          </p:cNvPr>
          <p:cNvSpPr/>
          <p:nvPr/>
        </p:nvSpPr>
        <p:spPr>
          <a:xfrm>
            <a:off x="0" y="128187"/>
            <a:ext cx="5029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 Finding equilibrium appropriation</a:t>
            </a:r>
          </a:p>
        </p:txBody>
      </p:sp>
      <p:sp>
        <p:nvSpPr>
          <p:cNvPr id="15" name="Minus Sign 14">
            <a:extLst>
              <a:ext uri="{FF2B5EF4-FFF2-40B4-BE49-F238E27FC236}">
                <a16:creationId xmlns:a16="http://schemas.microsoft.com/office/drawing/2014/main" id="{83C89998-DEDF-4A6B-AD8D-3C738600EA95}"/>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CF140C2-A239-4045-93EF-A1E1B40AF95F}"/>
              </a:ext>
            </a:extLst>
          </p:cNvPr>
          <p:cNvSpPr/>
          <p:nvPr/>
        </p:nvSpPr>
        <p:spPr>
          <a:xfrm>
            <a:off x="76200" y="788805"/>
            <a:ext cx="5101718" cy="461665"/>
          </a:xfrm>
          <a:prstGeom prst="rect">
            <a:avLst/>
          </a:prstGeom>
        </p:spPr>
        <p:txBody>
          <a:bodyPr wrap="none">
            <a:spAutoFit/>
          </a:bodyPr>
          <a:lstStyle/>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Fisherman </a:t>
            </a:r>
            <a:r>
              <a:rPr lang="en-US" sz="2400" i="1" dirty="0">
                <a:latin typeface="Times New Roman" panose="02020603050405020304" pitchFamily="18" charset="0"/>
                <a:cs typeface="Times New Roman" panose="02020603050405020304" pitchFamily="18" charset="0"/>
              </a:rPr>
              <a:t>j</a:t>
            </a:r>
            <a:r>
              <a:rPr lang="en-US" sz="2400" dirty="0">
                <a:latin typeface="Times New Roman" panose="02020603050405020304" pitchFamily="18" charset="0"/>
                <a:cs typeface="Times New Roman" panose="02020603050405020304" pitchFamily="18" charset="0"/>
              </a:rPr>
              <a:t>’s best response function</a:t>
            </a:r>
          </a:p>
        </p:txBody>
      </p:sp>
      <p:sp>
        <p:nvSpPr>
          <p:cNvPr id="2" name="Rectangle 1">
            <a:extLst>
              <a:ext uri="{FF2B5EF4-FFF2-40B4-BE49-F238E27FC236}">
                <a16:creationId xmlns:a16="http://schemas.microsoft.com/office/drawing/2014/main" id="{776F44DE-33F3-4F51-9D14-B6A36D61DD17}"/>
              </a:ext>
            </a:extLst>
          </p:cNvPr>
          <p:cNvSpPr/>
          <p:nvPr/>
        </p:nvSpPr>
        <p:spPr>
          <a:xfrm>
            <a:off x="471713" y="1541756"/>
            <a:ext cx="7717513" cy="461665"/>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Since firms face the same price for each unit of fish ($1)</a:t>
            </a:r>
          </a:p>
        </p:txBody>
      </p:sp>
      <p:sp>
        <p:nvSpPr>
          <p:cNvPr id="3" name="Rectangle 2">
            <a:extLst>
              <a:ext uri="{FF2B5EF4-FFF2-40B4-BE49-F238E27FC236}">
                <a16:creationId xmlns:a16="http://schemas.microsoft.com/office/drawing/2014/main" id="{794BFDE0-1078-4702-9037-B079EF90A873}"/>
              </a:ext>
            </a:extLst>
          </p:cNvPr>
          <p:cNvSpPr/>
          <p:nvPr/>
        </p:nvSpPr>
        <p:spPr>
          <a:xfrm>
            <a:off x="503029" y="2271701"/>
            <a:ext cx="6611105" cy="461665"/>
          </a:xfrm>
          <a:prstGeom prst="rect">
            <a:avLst/>
          </a:prstGeom>
        </p:spPr>
        <p:txBody>
          <a:bodyPr wrap="none">
            <a:spAutoFit/>
          </a:bodyPr>
          <a:lstStyle/>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And they face the same cost function (symmetric)</a:t>
            </a:r>
            <a:endParaRPr lang="en-US" sz="2400" dirty="0"/>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C6BD4081-9E1D-4C37-BF84-BF75AB69BBE1}"/>
                  </a:ext>
                </a:extLst>
              </p:cNvPr>
              <p:cNvSpPr txBox="1"/>
              <p:nvPr/>
            </p:nvSpPr>
            <p:spPr>
              <a:xfrm>
                <a:off x="2663222" y="4465944"/>
                <a:ext cx="2772939" cy="6914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𝑗</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𝑗</m:t>
                              </m:r>
                            </m:sub>
                          </m:sSub>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𝑆</m:t>
                          </m:r>
                        </m:num>
                        <m:den>
                          <m:r>
                            <a:rPr lang="en-US" sz="2400" b="0" i="1" smtClean="0">
                              <a:latin typeface="Cambria Math" panose="02040503050406030204" pitchFamily="18" charset="0"/>
                            </a:rPr>
                            <m:t>2</m:t>
                          </m:r>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2</m:t>
                          </m:r>
                        </m:den>
                      </m:f>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𝑗</m:t>
                          </m:r>
                        </m:sub>
                      </m:sSub>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9" name="TextBox 18">
                <a:extLst>
                  <a:ext uri="{FF2B5EF4-FFF2-40B4-BE49-F238E27FC236}">
                    <a16:creationId xmlns:a16="http://schemas.microsoft.com/office/drawing/2014/main" id="{C6BD4081-9E1D-4C37-BF84-BF75AB69BBE1}"/>
                  </a:ext>
                </a:extLst>
              </p:cNvPr>
              <p:cNvSpPr txBox="1">
                <a:spLocks noRot="1" noChangeAspect="1" noMove="1" noResize="1" noEditPoints="1" noAdjustHandles="1" noChangeArrowheads="1" noChangeShapeType="1" noTextEdit="1"/>
              </p:cNvSpPr>
              <p:nvPr/>
            </p:nvSpPr>
            <p:spPr>
              <a:xfrm>
                <a:off x="2663222" y="4465944"/>
                <a:ext cx="2772939" cy="691471"/>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40438820-5B80-4E36-A241-7DDCC59E6D24}"/>
                  </a:ext>
                </a:extLst>
              </p:cNvPr>
              <p:cNvSpPr/>
              <p:nvPr/>
            </p:nvSpPr>
            <p:spPr>
              <a:xfrm>
                <a:off x="6930085" y="4601497"/>
                <a:ext cx="1177438" cy="49141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i="1" dirty="0" smtClean="0">
                          <a:latin typeface="Cambria Math" panose="02040503050406030204" pitchFamily="18" charset="0"/>
                        </a:rPr>
                        <m:t>(</m:t>
                      </m:r>
                      <m:r>
                        <a:rPr lang="en-US" sz="2400" i="1" dirty="0" err="1">
                          <a:latin typeface="Cambria Math" panose="02040503050406030204" pitchFamily="18" charset="0"/>
                        </a:rPr>
                        <m:t>𝐵𝑅</m:t>
                      </m:r>
                      <m:sSub>
                        <m:sSubPr>
                          <m:ctrlPr>
                            <a:rPr lang="en-US" sz="2400" b="0" i="1" dirty="0" smtClean="0">
                              <a:latin typeface="Cambria Math" panose="02040503050406030204" pitchFamily="18" charset="0"/>
                            </a:rPr>
                          </m:ctrlPr>
                        </m:sSubPr>
                        <m:e>
                          <m:r>
                            <a:rPr lang="en-US" sz="2400" i="1" dirty="0" err="1">
                              <a:latin typeface="Cambria Math" panose="02040503050406030204" pitchFamily="18" charset="0"/>
                            </a:rPr>
                            <m:t>𝐹</m:t>
                          </m:r>
                        </m:e>
                        <m:sub>
                          <m:r>
                            <a:rPr lang="en-US" sz="2400" b="0" i="1" dirty="0" smtClean="0">
                              <a:latin typeface="Cambria Math" panose="02040503050406030204" pitchFamily="18" charset="0"/>
                            </a:rPr>
                            <m:t>𝑗</m:t>
                          </m:r>
                        </m:sub>
                      </m:sSub>
                      <m:r>
                        <a:rPr lang="en-US" sz="2400" i="1" dirty="0">
                          <a:latin typeface="Cambria Math" panose="02040503050406030204" pitchFamily="18" charset="0"/>
                        </a:rPr>
                        <m:t>)</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21" name="Rectangle 20">
                <a:extLst>
                  <a:ext uri="{FF2B5EF4-FFF2-40B4-BE49-F238E27FC236}">
                    <a16:creationId xmlns:a16="http://schemas.microsoft.com/office/drawing/2014/main" id="{40438820-5B80-4E36-A241-7DDCC59E6D24}"/>
                  </a:ext>
                </a:extLst>
              </p:cNvPr>
              <p:cNvSpPr>
                <a:spLocks noRot="1" noChangeAspect="1" noMove="1" noResize="1" noEditPoints="1" noAdjustHandles="1" noChangeArrowheads="1" noChangeShapeType="1" noTextEdit="1"/>
              </p:cNvSpPr>
              <p:nvPr/>
            </p:nvSpPr>
            <p:spPr>
              <a:xfrm>
                <a:off x="6930085" y="4601497"/>
                <a:ext cx="1177438" cy="491417"/>
              </a:xfrm>
              <a:prstGeom prst="rect">
                <a:avLst/>
              </a:prstGeom>
              <a:blipFill>
                <a:blip r:embed="rId3"/>
                <a:stretch>
                  <a:fillRect l="-1036" r="-1036" b="-12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462704CC-84EE-4ED1-ADC8-ABBE00923D5A}"/>
                  </a:ext>
                </a:extLst>
              </p:cNvPr>
              <p:cNvSpPr/>
              <p:nvPr/>
            </p:nvSpPr>
            <p:spPr>
              <a:xfrm>
                <a:off x="503029" y="3102305"/>
                <a:ext cx="7878971" cy="830997"/>
              </a:xfrm>
              <a:prstGeom prst="rect">
                <a:avLst/>
              </a:prstGeom>
            </p:spPr>
            <p:txBody>
              <a:bodyPr wrap="square">
                <a:spAutoFit/>
              </a:bodyPr>
              <a:lstStyle/>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best response function of any other firm </a:t>
                </a:r>
                <a:r>
                  <a:rPr lang="en-US" sz="2400" i="1" dirty="0">
                    <a:latin typeface="Times New Roman" panose="02020603050405020304" pitchFamily="18" charset="0"/>
                    <a:cs typeface="Times New Roman" panose="02020603050405020304" pitchFamily="18" charset="0"/>
                  </a:rPr>
                  <a:t>j</a:t>
                </a:r>
                <a:r>
                  <a:rPr lang="en-US" sz="2400" dirty="0">
                    <a:latin typeface="Times New Roman" panose="02020603050405020304" pitchFamily="18" charset="0"/>
                    <a:cs typeface="Times New Roman" panose="02020603050405020304" pitchFamily="18" charset="0"/>
                  </a:rPr>
                  <a:t> (where </a:t>
                </a:r>
                <a14:m>
                  <m:oMath xmlns:m="http://schemas.openxmlformats.org/officeDocument/2006/math">
                    <m:r>
                      <a:rPr lang="en-US" sz="2400" i="1" dirty="0" smtClean="0">
                        <a:latin typeface="Cambria Math" panose="02040503050406030204" pitchFamily="18" charset="0"/>
                        <a:cs typeface="Times New Roman" panose="02020603050405020304" pitchFamily="18" charset="0"/>
                      </a:rPr>
                      <m:t>𝑗</m:t>
                    </m:r>
                    <m:r>
                      <a:rPr lang="en-US" sz="2400" i="1" dirty="0" smtClean="0">
                        <a:latin typeface="Cambria Math" panose="02040503050406030204" pitchFamily="18" charset="0"/>
                        <a:cs typeface="Times New Roman" panose="02020603050405020304" pitchFamily="18" charset="0"/>
                      </a:rPr>
                      <m:t> ≠</m:t>
                    </m:r>
                    <m:r>
                      <a:rPr lang="en-US" sz="2400" i="1" dirty="0" smtClean="0">
                        <a:latin typeface="Cambria Math" panose="02040503050406030204" pitchFamily="18" charset="0"/>
                        <a:cs typeface="Times New Roman" panose="02020603050405020304" pitchFamily="18" charset="0"/>
                      </a:rPr>
                      <m:t>𝑖</m:t>
                    </m:r>
                  </m:oMath>
                </a14:m>
                <a:r>
                  <a:rPr lang="en-US" sz="2400" dirty="0">
                    <a:latin typeface="Times New Roman" panose="02020603050405020304" pitchFamily="18" charset="0"/>
                    <a:cs typeface="Times New Roman" panose="02020603050405020304" pitchFamily="18" charset="0"/>
                  </a:rPr>
                  <a:t>) is symmetric to the best response function of firm </a:t>
                </a:r>
                <a:r>
                  <a:rPr lang="en-US" sz="2400" i="1"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p>
            </p:txBody>
          </p:sp>
        </mc:Choice>
        <mc:Fallback xmlns="">
          <p:sp>
            <p:nvSpPr>
              <p:cNvPr id="4" name="Rectangle 3">
                <a:extLst>
                  <a:ext uri="{FF2B5EF4-FFF2-40B4-BE49-F238E27FC236}">
                    <a16:creationId xmlns:a16="http://schemas.microsoft.com/office/drawing/2014/main" id="{462704CC-84EE-4ED1-ADC8-ABBE00923D5A}"/>
                  </a:ext>
                </a:extLst>
              </p:cNvPr>
              <p:cNvSpPr>
                <a:spLocks noRot="1" noChangeAspect="1" noMove="1" noResize="1" noEditPoints="1" noAdjustHandles="1" noChangeArrowheads="1" noChangeShapeType="1" noTextEdit="1"/>
              </p:cNvSpPr>
              <p:nvPr/>
            </p:nvSpPr>
            <p:spPr>
              <a:xfrm>
                <a:off x="503029" y="3102305"/>
                <a:ext cx="7878971" cy="830997"/>
              </a:xfrm>
              <a:prstGeom prst="rect">
                <a:avLst/>
              </a:prstGeom>
              <a:blipFill>
                <a:blip r:embed="rId4"/>
                <a:stretch>
                  <a:fillRect l="-1084" t="-5882" r="-1625" b="-16176"/>
                </a:stretch>
              </a:blipFill>
            </p:spPr>
            <p:txBody>
              <a:bodyPr/>
              <a:lstStyle/>
              <a:p>
                <a:r>
                  <a:rPr lang="en-US">
                    <a:noFill/>
                  </a:rPr>
                  <a:t> </a:t>
                </a:r>
              </a:p>
            </p:txBody>
          </p:sp>
        </mc:Fallback>
      </mc:AlternateContent>
    </p:spTree>
    <p:extLst>
      <p:ext uri="{BB962C8B-B14F-4D97-AF65-F5344CB8AC3E}">
        <p14:creationId xmlns:p14="http://schemas.microsoft.com/office/powerpoint/2010/main" val="20620625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EF433DF-D03F-47AD-8FB2-E9C0F646C9C2}"/>
              </a:ext>
            </a:extLst>
          </p:cNvPr>
          <p:cNvSpPr>
            <a:spLocks noGrp="1"/>
          </p:cNvSpPr>
          <p:nvPr>
            <p:ph type="sldNum" sz="quarter" idx="12"/>
          </p:nvPr>
        </p:nvSpPr>
        <p:spPr/>
        <p:txBody>
          <a:bodyPr/>
          <a:lstStyle/>
          <a:p>
            <a:fld id="{B6F15528-21DE-4FAA-801E-634DDDAF4B2B}" type="slidenum">
              <a:rPr lang="en-US" smtClean="0"/>
              <a:pPr/>
              <a:t>38</a:t>
            </a:fld>
            <a:endParaRPr lang="en-US"/>
          </a:p>
        </p:txBody>
      </p:sp>
      <p:sp>
        <p:nvSpPr>
          <p:cNvPr id="6" name="Rectangle 5">
            <a:extLst>
              <a:ext uri="{FF2B5EF4-FFF2-40B4-BE49-F238E27FC236}">
                <a16:creationId xmlns:a16="http://schemas.microsoft.com/office/drawing/2014/main" id="{2BB2AE73-FEAE-45CD-AF05-A0EB5A3C968B}"/>
              </a:ext>
            </a:extLst>
          </p:cNvPr>
          <p:cNvSpPr/>
          <p:nvPr/>
        </p:nvSpPr>
        <p:spPr>
          <a:xfrm>
            <a:off x="0" y="128187"/>
            <a:ext cx="5029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 Finding equilibrium appropriation</a:t>
            </a:r>
          </a:p>
        </p:txBody>
      </p:sp>
      <p:sp>
        <p:nvSpPr>
          <p:cNvPr id="7" name="Minus Sign 6">
            <a:extLst>
              <a:ext uri="{FF2B5EF4-FFF2-40B4-BE49-F238E27FC236}">
                <a16:creationId xmlns:a16="http://schemas.microsoft.com/office/drawing/2014/main" id="{05D994B6-8572-40D5-9147-957F6F681C15}"/>
              </a:ext>
            </a:extLst>
          </p:cNvPr>
          <p:cNvSpPr/>
          <p:nvPr/>
        </p:nvSpPr>
        <p:spPr>
          <a:xfrm>
            <a:off x="-1257300"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FCDBE7DF-A003-43F5-B028-D56C2115C069}"/>
              </a:ext>
            </a:extLst>
          </p:cNvPr>
          <p:cNvSpPr/>
          <p:nvPr/>
        </p:nvSpPr>
        <p:spPr>
          <a:xfrm>
            <a:off x="-1291" y="685800"/>
            <a:ext cx="8992892" cy="461665"/>
          </a:xfrm>
          <a:prstGeom prst="rect">
            <a:avLst/>
          </a:prstGeom>
        </p:spPr>
        <p:txBody>
          <a:bodyPr wrap="square">
            <a:spAutoFit/>
          </a:bodyPr>
          <a:lstStyle/>
          <a:p>
            <a:pPr marL="361950" indent="-361950">
              <a:buFont typeface="Wingdings" panose="05000000000000000000" pitchFamily="2" charset="2"/>
              <a:buChar char="Ø"/>
            </a:pPr>
            <a:r>
              <a:rPr lang="en-US" sz="2400" b="1" i="1" dirty="0">
                <a:solidFill>
                  <a:srgbClr val="7030A0"/>
                </a:solidFill>
                <a:latin typeface="Times New Roman" panose="02020603050405020304" pitchFamily="18" charset="0"/>
                <a:cs typeface="Times New Roman" panose="02020603050405020304" pitchFamily="18" charset="0"/>
              </a:rPr>
              <a:t>Step 2: </a:t>
            </a:r>
            <a:r>
              <a:rPr lang="en-US" sz="2400" dirty="0">
                <a:latin typeface="Times New Roman" panose="02020603050405020304" pitchFamily="18" charset="0"/>
                <a:cs typeface="Times New Roman" panose="02020603050405020304" pitchFamily="18" charset="0"/>
              </a:rPr>
              <a:t>Using best response functions to find the Nash equilibrium.</a:t>
            </a:r>
          </a:p>
        </p:txBody>
      </p:sp>
      <p:sp>
        <p:nvSpPr>
          <p:cNvPr id="9" name="Rectangle 8">
            <a:extLst>
              <a:ext uri="{FF2B5EF4-FFF2-40B4-BE49-F238E27FC236}">
                <a16:creationId xmlns:a16="http://schemas.microsoft.com/office/drawing/2014/main" id="{3424EA98-2038-42EB-AE36-706F5EB34412}"/>
              </a:ext>
            </a:extLst>
          </p:cNvPr>
          <p:cNvSpPr/>
          <p:nvPr/>
        </p:nvSpPr>
        <p:spPr>
          <a:xfrm>
            <a:off x="-1292" y="1690532"/>
            <a:ext cx="8992892"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In a symmetric equilibrium; each fisherman appropriates the same amount of fish</a:t>
            </a: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0FC35E43-5FB8-47BE-9BCD-35087A2CF83A}"/>
                  </a:ext>
                </a:extLst>
              </p:cNvPr>
              <p:cNvSpPr/>
              <p:nvPr/>
            </p:nvSpPr>
            <p:spPr>
              <a:xfrm>
                <a:off x="440725" y="3088809"/>
                <a:ext cx="5152180" cy="461665"/>
              </a:xfrm>
              <a:prstGeom prst="rect">
                <a:avLst/>
              </a:prstGeom>
            </p:spPr>
            <p:txBody>
              <a:bodyPr wrap="none">
                <a:spAutoFit/>
              </a:bodyPr>
              <a:lstStyle/>
              <a:p>
                <a:r>
                  <a:rPr lang="en-US" sz="2400" dirty="0">
                    <a:latin typeface="Times New Roman" panose="02020603050405020304" pitchFamily="18" charset="0"/>
                    <a:cs typeface="Times New Roman" panose="02020603050405020304" pitchFamily="18" charset="0"/>
                  </a:rPr>
                  <a:t>implying that </a:t>
                </a:r>
                <a14:m>
                  <m:oMath xmlns:m="http://schemas.openxmlformats.org/officeDocument/2006/math">
                    <m:sSubSup>
                      <m:sSubSupPr>
                        <m:ctrlPr>
                          <a:rPr lang="en-US" sz="2400" b="0" i="1" smtClean="0">
                            <a:latin typeface="Cambria Math" panose="02040503050406030204" pitchFamily="18" charset="0"/>
                          </a:rPr>
                        </m:ctrlPr>
                      </m:sSubSupPr>
                      <m:e>
                        <m:r>
                          <a:rPr lang="en-US" sz="2400" b="0" i="1" smtClean="0">
                            <a:latin typeface="Cambria Math" panose="02040503050406030204" pitchFamily="18" charset="0"/>
                          </a:rPr>
                          <m:t>𝑞</m:t>
                        </m:r>
                      </m:e>
                      <m:sub>
                        <m:r>
                          <a:rPr lang="en-US" sz="2400" b="0" i="1" smtClean="0">
                            <a:latin typeface="Cambria Math" panose="02040503050406030204" pitchFamily="18" charset="0"/>
                          </a:rPr>
                          <m:t>1</m:t>
                        </m:r>
                      </m:sub>
                      <m:sup>
                        <m:r>
                          <a:rPr lang="en-US" sz="2400" b="0" i="1" smtClean="0">
                            <a:latin typeface="Cambria Math" panose="02040503050406030204" pitchFamily="18" charset="0"/>
                          </a:rPr>
                          <m:t> ∗</m:t>
                        </m:r>
                      </m:sup>
                    </m:sSubSup>
                    <m:r>
                      <a:rPr lang="en-US" sz="2400" b="0" i="1" smtClean="0">
                        <a:latin typeface="Cambria Math" panose="02040503050406030204" pitchFamily="18" charset="0"/>
                      </a:rPr>
                      <m:t>=</m:t>
                    </m:r>
                    <m:sSubSup>
                      <m:sSubSupPr>
                        <m:ctrlPr>
                          <a:rPr lang="en-US" sz="2400" b="0" i="1" smtClean="0">
                            <a:latin typeface="Cambria Math" panose="02040503050406030204" pitchFamily="18" charset="0"/>
                          </a:rPr>
                        </m:ctrlPr>
                      </m:sSubSupPr>
                      <m:e>
                        <m:r>
                          <a:rPr lang="en-US" sz="2400" b="0" i="1" smtClean="0">
                            <a:latin typeface="Cambria Math" panose="02040503050406030204" pitchFamily="18" charset="0"/>
                          </a:rPr>
                          <m:t>𝑞</m:t>
                        </m:r>
                      </m:e>
                      <m:sub>
                        <m:r>
                          <a:rPr lang="en-US" sz="2400" b="0" i="1" smtClean="0">
                            <a:latin typeface="Cambria Math" panose="02040503050406030204" pitchFamily="18" charset="0"/>
                          </a:rPr>
                          <m:t>2</m:t>
                        </m:r>
                      </m:sub>
                      <m:sup>
                        <m:r>
                          <a:rPr lang="en-US" sz="2400" b="0" i="1" smtClean="0">
                            <a:latin typeface="Cambria Math" panose="02040503050406030204" pitchFamily="18" charset="0"/>
                          </a:rPr>
                          <m:t>∗</m:t>
                        </m:r>
                      </m:sup>
                    </m:sSubSup>
                    <m:r>
                      <a:rPr lang="en-US" sz="2400" b="0" i="0" smtClean="0">
                        <a:latin typeface="Cambria Math" panose="02040503050406030204" pitchFamily="18" charset="0"/>
                      </a:rPr>
                      <m:t>=…=</m:t>
                    </m:r>
                    <m:sSubSup>
                      <m:sSubSupPr>
                        <m:ctrlPr>
                          <a:rPr lang="en-US" sz="2400" b="0" i="1" smtClean="0">
                            <a:latin typeface="Cambria Math" panose="02040503050406030204" pitchFamily="18" charset="0"/>
                          </a:rPr>
                        </m:ctrlPr>
                      </m:sSubSupPr>
                      <m:e>
                        <m:r>
                          <m:rPr>
                            <m:sty m:val="p"/>
                          </m:rPr>
                          <a:rPr lang="en-US" sz="2400" b="0" i="0" smtClean="0">
                            <a:latin typeface="Cambria Math" panose="02040503050406030204" pitchFamily="18" charset="0"/>
                          </a:rPr>
                          <m:t>q</m:t>
                        </m:r>
                      </m:e>
                      <m:sub>
                        <m:r>
                          <a:rPr lang="en-US" sz="2400" b="0" i="1" smtClean="0">
                            <a:latin typeface="Cambria Math" panose="02040503050406030204" pitchFamily="18" charset="0"/>
                          </a:rPr>
                          <m:t>𝑁</m:t>
                        </m:r>
                      </m:sub>
                      <m:sup>
                        <m:r>
                          <a:rPr lang="en-US" sz="2400" b="0" i="0" smtClean="0">
                            <a:latin typeface="Cambria Math" panose="02040503050406030204" pitchFamily="18" charset="0"/>
                          </a:rPr>
                          <m:t>∗</m:t>
                        </m:r>
                      </m:sup>
                    </m:sSubSup>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𝑞</m:t>
                        </m:r>
                      </m:e>
                      <m:sup>
                        <m:r>
                          <a:rPr lang="en-US" sz="2400" b="0" i="1" smtClean="0">
                            <a:latin typeface="Cambria Math" panose="02040503050406030204" pitchFamily="18" charset="0"/>
                          </a:rPr>
                          <m:t>∗</m:t>
                        </m:r>
                      </m:sup>
                    </m:sSup>
                  </m:oMath>
                </a14:m>
                <a:r>
                  <a:rPr lang="en-US" sz="2400" dirty="0">
                    <a:latin typeface="Times New Roman" panose="02020603050405020304" pitchFamily="18" charset="0"/>
                    <a:cs typeface="Times New Roman" panose="02020603050405020304" pitchFamily="18" charset="0"/>
                  </a:rPr>
                  <a:t> </a:t>
                </a:r>
              </a:p>
            </p:txBody>
          </p:sp>
        </mc:Choice>
        <mc:Fallback xmlns="">
          <p:sp>
            <p:nvSpPr>
              <p:cNvPr id="10" name="Rectangle 9">
                <a:extLst>
                  <a:ext uri="{FF2B5EF4-FFF2-40B4-BE49-F238E27FC236}">
                    <a16:creationId xmlns:a16="http://schemas.microsoft.com/office/drawing/2014/main" id="{0FC35E43-5FB8-47BE-9BCD-35087A2CF83A}"/>
                  </a:ext>
                </a:extLst>
              </p:cNvPr>
              <p:cNvSpPr>
                <a:spLocks noRot="1" noChangeAspect="1" noMove="1" noResize="1" noEditPoints="1" noAdjustHandles="1" noChangeArrowheads="1" noChangeShapeType="1" noTextEdit="1"/>
              </p:cNvSpPr>
              <p:nvPr/>
            </p:nvSpPr>
            <p:spPr>
              <a:xfrm>
                <a:off x="440725" y="3088809"/>
                <a:ext cx="5152180" cy="461665"/>
              </a:xfrm>
              <a:prstGeom prst="rect">
                <a:avLst/>
              </a:prstGeom>
              <a:blipFill>
                <a:blip r:embed="rId2"/>
                <a:stretch>
                  <a:fillRect l="-1775" t="-10667" b="-30667"/>
                </a:stretch>
              </a:blipFill>
            </p:spPr>
            <p:txBody>
              <a:bodyPr/>
              <a:lstStyle/>
              <a:p>
                <a:r>
                  <a:rPr lang="en-US">
                    <a:noFill/>
                  </a:rPr>
                  <a:t> </a:t>
                </a:r>
              </a:p>
            </p:txBody>
          </p:sp>
        </mc:Fallback>
      </mc:AlternateContent>
      <p:sp>
        <p:nvSpPr>
          <p:cNvPr id="11" name="Rectangle 10">
            <a:extLst>
              <a:ext uri="{FF2B5EF4-FFF2-40B4-BE49-F238E27FC236}">
                <a16:creationId xmlns:a16="http://schemas.microsoft.com/office/drawing/2014/main" id="{ADC1A8F9-4391-4C16-97E6-7694D6FF5F10}"/>
              </a:ext>
            </a:extLst>
          </p:cNvPr>
          <p:cNvSpPr/>
          <p:nvPr/>
        </p:nvSpPr>
        <p:spPr>
          <a:xfrm>
            <a:off x="5867400" y="3138985"/>
            <a:ext cx="3361241" cy="400110"/>
          </a:xfrm>
          <a:prstGeom prst="rect">
            <a:avLst/>
          </a:prstGeom>
        </p:spPr>
        <p:txBody>
          <a:bodyPr wrap="square">
            <a:spAutoFit/>
          </a:bodyPr>
          <a:lstStyle/>
          <a:p>
            <a:r>
              <a:rPr lang="en-US" sz="2000" i="1" dirty="0">
                <a:latin typeface="Times New Roman" panose="02020603050405020304" pitchFamily="18" charset="0"/>
                <a:cs typeface="Times New Roman" panose="02020603050405020304" pitchFamily="18" charset="0"/>
              </a:rPr>
              <a:t> All firms’  catches coincide</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298B8BF-DE3D-4713-A899-924CAB2E602E}"/>
                  </a:ext>
                </a:extLst>
              </p:cNvPr>
              <p:cNvSpPr txBox="1"/>
              <p:nvPr/>
            </p:nvSpPr>
            <p:spPr>
              <a:xfrm>
                <a:off x="2667000" y="4880994"/>
                <a:ext cx="3407023" cy="93801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400" b="0" i="1" smtClean="0">
                              <a:latin typeface="Cambria Math" panose="02040503050406030204" pitchFamily="18" charset="0"/>
                            </a:rPr>
                          </m:ctrlPr>
                        </m:sSubSup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up>
                          <m:r>
                            <a:rPr lang="en-US" sz="2400" b="0" i="1" smtClean="0">
                              <a:latin typeface="Cambria Math" panose="02040503050406030204" pitchFamily="18" charset="0"/>
                            </a:rPr>
                            <m:t>∗</m:t>
                          </m:r>
                        </m:sup>
                      </m:sSubSup>
                      <m:r>
                        <a:rPr lang="en-US" sz="2400" b="0" i="1" smtClean="0">
                          <a:latin typeface="Cambria Math" panose="02040503050406030204" pitchFamily="18" charset="0"/>
                        </a:rPr>
                        <m:t>=</m:t>
                      </m:r>
                      <m:nary>
                        <m:naryPr>
                          <m:chr m:val="∑"/>
                          <m:supHide m:val="on"/>
                          <m:ctrlPr>
                            <a:rPr lang="en-US" sz="2400" b="0" i="1" smtClean="0">
                              <a:latin typeface="Cambria Math" panose="02040503050406030204" pitchFamily="18" charset="0"/>
                            </a:rPr>
                          </m:ctrlPr>
                        </m:naryPr>
                        <m:sub>
                          <m:r>
                            <m:rPr>
                              <m:brk m:alnAt="7"/>
                            </m:rPr>
                            <a:rPr lang="en-US" sz="2400" b="0" i="1" smtClean="0">
                              <a:latin typeface="Cambria Math" panose="02040503050406030204" pitchFamily="18" charset="0"/>
                            </a:rPr>
                            <m:t>𝑗</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𝑖</m:t>
                          </m:r>
                        </m:sub>
                        <m:sup/>
                        <m:e>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𝑞</m:t>
                              </m:r>
                            </m:e>
                            <m:sup>
                              <m:r>
                                <a:rPr lang="en-US" sz="2400" b="0" i="1" smtClean="0">
                                  <a:latin typeface="Cambria Math" panose="02040503050406030204" pitchFamily="18" charset="0"/>
                                </a:rPr>
                                <m:t>∗</m:t>
                              </m:r>
                            </m:sup>
                          </m:sSup>
                        </m:e>
                      </m:nary>
                      <m:r>
                        <a:rPr lang="en-US" altLang="zh-HK" sz="2400" i="1">
                          <a:latin typeface="Cambria Math" panose="02040503050406030204" pitchFamily="18" charset="0"/>
                        </a:rPr>
                        <m:t>=</m:t>
                      </m:r>
                      <m:d>
                        <m:dPr>
                          <m:ctrlPr>
                            <a:rPr lang="en-US" altLang="zh-HK" sz="2400" i="1">
                              <a:latin typeface="Cambria Math" panose="02040503050406030204" pitchFamily="18" charset="0"/>
                            </a:rPr>
                          </m:ctrlPr>
                        </m:dPr>
                        <m:e>
                          <m:r>
                            <a:rPr lang="en-US" altLang="zh-HK" sz="2400" i="1">
                              <a:latin typeface="Cambria Math" panose="02040503050406030204" pitchFamily="18" charset="0"/>
                            </a:rPr>
                            <m:t>𝑁</m:t>
                          </m:r>
                          <m:r>
                            <a:rPr lang="en-US" altLang="zh-HK" sz="2400" i="1">
                              <a:latin typeface="Cambria Math" panose="02040503050406030204" pitchFamily="18" charset="0"/>
                            </a:rPr>
                            <m:t>−1</m:t>
                          </m:r>
                        </m:e>
                      </m:d>
                      <m:sSup>
                        <m:sSupPr>
                          <m:ctrlPr>
                            <a:rPr lang="en-US" altLang="zh-HK" sz="2400" i="1">
                              <a:latin typeface="Cambria Math" panose="02040503050406030204" pitchFamily="18" charset="0"/>
                            </a:rPr>
                          </m:ctrlPr>
                        </m:sSupPr>
                        <m:e>
                          <m:r>
                            <a:rPr lang="en-US" altLang="zh-HK" sz="2400" i="1">
                              <a:latin typeface="Cambria Math" panose="02040503050406030204" pitchFamily="18" charset="0"/>
                            </a:rPr>
                            <m:t>𝑞</m:t>
                          </m:r>
                        </m:e>
                        <m:sup>
                          <m:r>
                            <a:rPr lang="en-US" altLang="zh-HK" sz="2400" i="1">
                              <a:latin typeface="Cambria Math" panose="02040503050406030204" pitchFamily="18" charset="0"/>
                            </a:rPr>
                            <m:t>∗</m:t>
                          </m:r>
                        </m:sup>
                      </m:sSup>
                    </m:oMath>
                  </m:oMathPara>
                </a14:m>
                <a:endParaRPr lang="en-US" sz="2400" dirty="0"/>
              </a:p>
            </p:txBody>
          </p:sp>
        </mc:Choice>
        <mc:Fallback xmlns="">
          <p:sp>
            <p:nvSpPr>
              <p:cNvPr id="12" name="TextBox 11">
                <a:extLst>
                  <a:ext uri="{FF2B5EF4-FFF2-40B4-BE49-F238E27FC236}">
                    <a16:creationId xmlns:a16="http://schemas.microsoft.com/office/drawing/2014/main" id="{D298B8BF-DE3D-4713-A899-924CAB2E602E}"/>
                  </a:ext>
                </a:extLst>
              </p:cNvPr>
              <p:cNvSpPr txBox="1">
                <a:spLocks noRot="1" noChangeAspect="1" noMove="1" noResize="1" noEditPoints="1" noAdjustHandles="1" noChangeArrowheads="1" noChangeShapeType="1" noTextEdit="1"/>
              </p:cNvSpPr>
              <p:nvPr/>
            </p:nvSpPr>
            <p:spPr>
              <a:xfrm>
                <a:off x="2667000" y="4880994"/>
                <a:ext cx="3407023" cy="938014"/>
              </a:xfrm>
              <a:prstGeom prst="rect">
                <a:avLst/>
              </a:prstGeom>
              <a:blipFill>
                <a:blip r:embed="rId3"/>
                <a:stretch>
                  <a:fillRect/>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D9EDA3A4-152C-4CBE-BFF4-D4F26849454B}"/>
                  </a:ext>
                </a:extLst>
              </p:cNvPr>
              <p:cNvSpPr/>
              <p:nvPr/>
            </p:nvSpPr>
            <p:spPr>
              <a:xfrm>
                <a:off x="440725" y="4001700"/>
                <a:ext cx="1883336" cy="461986"/>
              </a:xfrm>
              <a:prstGeom prst="rect">
                <a:avLst/>
              </a:prstGeom>
            </p:spPr>
            <p:txBody>
              <a:bodyPr wrap="none">
                <a:spAutoFit/>
              </a:bodyPr>
              <a:lstStyle/>
              <a:p>
                <a14:m>
                  <m:oMath xmlns:m="http://schemas.openxmlformats.org/officeDocument/2006/math">
                    <m:sSubSup>
                      <m:sSubSupPr>
                        <m:ctrlPr>
                          <a:rPr lang="en-US" sz="2400" i="1" smtClean="0">
                            <a:latin typeface="Cambria Math" panose="02040503050406030204" pitchFamily="18" charset="0"/>
                          </a:rPr>
                        </m:ctrlPr>
                      </m:sSubSupPr>
                      <m:e>
                        <m:r>
                          <a:rPr lang="en-US" sz="2400" i="1">
                            <a:latin typeface="Cambria Math" panose="02040503050406030204" pitchFamily="18" charset="0"/>
                          </a:rPr>
                          <m:t>𝑄</m:t>
                        </m:r>
                      </m:e>
                      <m:sub>
                        <m:r>
                          <a:rPr lang="en-US" sz="2400" i="1">
                            <a:latin typeface="Cambria Math" panose="02040503050406030204" pitchFamily="18" charset="0"/>
                          </a:rPr>
                          <m:t>−</m:t>
                        </m:r>
                        <m:r>
                          <a:rPr lang="en-US" sz="2400" i="1">
                            <a:latin typeface="Cambria Math" panose="02040503050406030204" pitchFamily="18" charset="0"/>
                          </a:rPr>
                          <m:t>𝑖</m:t>
                        </m:r>
                      </m:sub>
                      <m:sup>
                        <m:r>
                          <a:rPr lang="en-US" sz="2400" b="0" i="1" smtClean="0">
                            <a:latin typeface="Cambria Math" panose="02040503050406030204" pitchFamily="18" charset="0"/>
                          </a:rPr>
                          <m:t> </m:t>
                        </m:r>
                      </m:sup>
                    </m:sSubSup>
                  </m:oMath>
                </a14:m>
                <a:r>
                  <a:rPr lang="en-US" sz="2400" dirty="0">
                    <a:latin typeface="Times New Roman" panose="02020603050405020304" pitchFamily="18" charset="0"/>
                    <a:cs typeface="Times New Roman" panose="02020603050405020304" pitchFamily="18" charset="0"/>
                  </a:rPr>
                  <a:t> becomes;</a:t>
                </a:r>
              </a:p>
            </p:txBody>
          </p:sp>
        </mc:Choice>
        <mc:Fallback xmlns="">
          <p:sp>
            <p:nvSpPr>
              <p:cNvPr id="15" name="Rectangle 14">
                <a:extLst>
                  <a:ext uri="{FF2B5EF4-FFF2-40B4-BE49-F238E27FC236}">
                    <a16:creationId xmlns:a16="http://schemas.microsoft.com/office/drawing/2014/main" id="{D9EDA3A4-152C-4CBE-BFF4-D4F26849454B}"/>
                  </a:ext>
                </a:extLst>
              </p:cNvPr>
              <p:cNvSpPr>
                <a:spLocks noRot="1" noChangeAspect="1" noMove="1" noResize="1" noEditPoints="1" noAdjustHandles="1" noChangeArrowheads="1" noChangeShapeType="1" noTextEdit="1"/>
              </p:cNvSpPr>
              <p:nvPr/>
            </p:nvSpPr>
            <p:spPr>
              <a:xfrm>
                <a:off x="440725" y="4001700"/>
                <a:ext cx="1883336" cy="461986"/>
              </a:xfrm>
              <a:prstGeom prst="rect">
                <a:avLst/>
              </a:prstGeom>
              <a:blipFill>
                <a:blip r:embed="rId4"/>
                <a:stretch>
                  <a:fillRect l="-2265" t="-10526" r="-2913" b="-28947"/>
                </a:stretch>
              </a:blipFill>
            </p:spPr>
            <p:txBody>
              <a:bodyPr/>
              <a:lstStyle/>
              <a:p>
                <a:r>
                  <a:rPr lang="en-US">
                    <a:noFill/>
                  </a:rPr>
                  <a:t> </a:t>
                </a:r>
              </a:p>
            </p:txBody>
          </p:sp>
        </mc:Fallback>
      </mc:AlternateContent>
    </p:spTree>
    <p:extLst>
      <p:ext uri="{BB962C8B-B14F-4D97-AF65-F5344CB8AC3E}">
        <p14:creationId xmlns:p14="http://schemas.microsoft.com/office/powerpoint/2010/main" val="4491498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3DC4283-E2BE-40D8-BCCB-4192788B3962}"/>
              </a:ext>
            </a:extLst>
          </p:cNvPr>
          <p:cNvSpPr>
            <a:spLocks noGrp="1"/>
          </p:cNvSpPr>
          <p:nvPr>
            <p:ph type="sldNum" sz="quarter" idx="12"/>
          </p:nvPr>
        </p:nvSpPr>
        <p:spPr/>
        <p:txBody>
          <a:bodyPr/>
          <a:lstStyle/>
          <a:p>
            <a:fld id="{B6F15528-21DE-4FAA-801E-634DDDAF4B2B}" type="slidenum">
              <a:rPr lang="en-US" smtClean="0"/>
              <a:pPr/>
              <a:t>39</a:t>
            </a:fld>
            <a:endParaRPr lang="en-US"/>
          </a:p>
        </p:txBody>
      </p:sp>
      <p:sp>
        <p:nvSpPr>
          <p:cNvPr id="6" name="Rectangle 5">
            <a:extLst>
              <a:ext uri="{FF2B5EF4-FFF2-40B4-BE49-F238E27FC236}">
                <a16:creationId xmlns:a16="http://schemas.microsoft.com/office/drawing/2014/main" id="{EB6287A7-5F91-4D20-83AD-CECE13BE1FFD}"/>
              </a:ext>
            </a:extLst>
          </p:cNvPr>
          <p:cNvSpPr/>
          <p:nvPr/>
        </p:nvSpPr>
        <p:spPr>
          <a:xfrm>
            <a:off x="0" y="128187"/>
            <a:ext cx="5029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 Finding equilibrium appropriation</a:t>
            </a:r>
          </a:p>
        </p:txBody>
      </p:sp>
      <p:sp>
        <p:nvSpPr>
          <p:cNvPr id="7" name="Minus Sign 6">
            <a:extLst>
              <a:ext uri="{FF2B5EF4-FFF2-40B4-BE49-F238E27FC236}">
                <a16:creationId xmlns:a16="http://schemas.microsoft.com/office/drawing/2014/main" id="{3A77E939-0AC0-43E9-80A0-EEAB560D0471}"/>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AF8E4AFF-66EF-4CF7-8346-D6F490F77F3B}"/>
              </a:ext>
            </a:extLst>
          </p:cNvPr>
          <p:cNvSpPr/>
          <p:nvPr/>
        </p:nvSpPr>
        <p:spPr>
          <a:xfrm>
            <a:off x="304800" y="838200"/>
            <a:ext cx="7668305" cy="461665"/>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Inserting this result in the best response function yields </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99C17DC8-AA6A-4C32-8F39-C9BF769905D9}"/>
                  </a:ext>
                </a:extLst>
              </p:cNvPr>
              <p:cNvSpPr/>
              <p:nvPr/>
            </p:nvSpPr>
            <p:spPr>
              <a:xfrm>
                <a:off x="2819400" y="1640546"/>
                <a:ext cx="3036280" cy="78380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2400" b="0" i="1" smtClean="0">
                              <a:latin typeface="Cambria Math" panose="02040503050406030204" pitchFamily="18" charset="0"/>
                            </a:rPr>
                          </m:ctrlPr>
                        </m:sSubSupPr>
                        <m:e>
                          <m:r>
                            <a:rPr lang="en-US" sz="2400" i="1">
                              <a:latin typeface="Cambria Math" panose="02040503050406030204" pitchFamily="18" charset="0"/>
                            </a:rPr>
                            <m:t>𝑞</m:t>
                          </m:r>
                        </m:e>
                        <m:sub>
                          <m:r>
                            <a:rPr lang="en-US" sz="2400" b="0" i="1" smtClean="0">
                              <a:latin typeface="Cambria Math" panose="02040503050406030204" pitchFamily="18" charset="0"/>
                            </a:rPr>
                            <m:t> </m:t>
                          </m:r>
                        </m:sub>
                        <m:sup>
                          <m:r>
                            <a:rPr lang="en-US" sz="2400" b="0" i="1" smtClean="0">
                              <a:latin typeface="Cambria Math" panose="02040503050406030204" pitchFamily="18" charset="0"/>
                            </a:rPr>
                            <m:t>∗</m:t>
                          </m:r>
                        </m:sup>
                      </m:sSubSup>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𝑆</m:t>
                          </m:r>
                        </m:num>
                        <m:den>
                          <m:r>
                            <a:rPr lang="en-US" sz="2400" i="1">
                              <a:latin typeface="Cambria Math" panose="02040503050406030204" pitchFamily="18" charset="0"/>
                            </a:rPr>
                            <m:t>2</m:t>
                          </m:r>
                        </m:den>
                      </m:f>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1</m:t>
                          </m:r>
                        </m:num>
                        <m:den>
                          <m:r>
                            <a:rPr lang="en-US" sz="2400" i="1">
                              <a:latin typeface="Cambria Math" panose="02040503050406030204" pitchFamily="18" charset="0"/>
                            </a:rPr>
                            <m:t>2</m:t>
                          </m:r>
                        </m:den>
                      </m:f>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𝑁</m:t>
                          </m:r>
                          <m:r>
                            <a:rPr lang="en-US" sz="2400" b="0" i="1" smtClean="0">
                              <a:latin typeface="Cambria Math" panose="02040503050406030204" pitchFamily="18" charset="0"/>
                            </a:rPr>
                            <m:t>−1</m:t>
                          </m:r>
                        </m:e>
                      </m:d>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𝑞</m:t>
                          </m:r>
                        </m:e>
                        <m:sup>
                          <m:r>
                            <a:rPr lang="en-US" sz="2400" b="0" i="1" smtClean="0">
                              <a:latin typeface="Cambria Math" panose="02040503050406030204" pitchFamily="18" charset="0"/>
                            </a:rPr>
                            <m:t>∗</m:t>
                          </m:r>
                        </m:sup>
                      </m:sSup>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9" name="Rectangle 8">
                <a:extLst>
                  <a:ext uri="{FF2B5EF4-FFF2-40B4-BE49-F238E27FC236}">
                    <a16:creationId xmlns:a16="http://schemas.microsoft.com/office/drawing/2014/main" id="{99C17DC8-AA6A-4C32-8F39-C9BF769905D9}"/>
                  </a:ext>
                </a:extLst>
              </p:cNvPr>
              <p:cNvSpPr>
                <a:spLocks noRot="1" noChangeAspect="1" noMove="1" noResize="1" noEditPoints="1" noAdjustHandles="1" noChangeArrowheads="1" noChangeShapeType="1" noTextEdit="1"/>
              </p:cNvSpPr>
              <p:nvPr/>
            </p:nvSpPr>
            <p:spPr>
              <a:xfrm>
                <a:off x="2819400" y="1640546"/>
                <a:ext cx="3036280" cy="783804"/>
              </a:xfrm>
              <a:prstGeom prst="rect">
                <a:avLst/>
              </a:prstGeom>
              <a:blipFill>
                <a:blip r:embed="rId2"/>
                <a:stretch>
                  <a:fillRect/>
                </a:stretch>
              </a:blipFill>
            </p:spPr>
            <p:txBody>
              <a:bodyPr/>
              <a:lstStyle/>
              <a:p>
                <a:r>
                  <a:rPr lang="en-US">
                    <a:noFill/>
                  </a:rPr>
                  <a:t> </a:t>
                </a:r>
              </a:p>
            </p:txBody>
          </p:sp>
        </mc:Fallback>
      </mc:AlternateContent>
      <p:sp>
        <p:nvSpPr>
          <p:cNvPr id="10" name="Rectangle 9">
            <a:extLst>
              <a:ext uri="{FF2B5EF4-FFF2-40B4-BE49-F238E27FC236}">
                <a16:creationId xmlns:a16="http://schemas.microsoft.com/office/drawing/2014/main" id="{8FCE690D-27FF-4FE1-85E1-24276B8A7F71}"/>
              </a:ext>
            </a:extLst>
          </p:cNvPr>
          <p:cNvSpPr/>
          <p:nvPr/>
        </p:nvSpPr>
        <p:spPr>
          <a:xfrm>
            <a:off x="444929" y="3991057"/>
            <a:ext cx="5602816" cy="461665"/>
          </a:xfrm>
          <a:prstGeom prst="rect">
            <a:avLst/>
          </a:prstGeom>
        </p:spPr>
        <p:txBody>
          <a:bodyPr wrap="none">
            <a:spAutoFit/>
          </a:bodyPr>
          <a:lstStyle/>
          <a:p>
            <a:pPr marL="266700" indent="-2667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Rearranging the above expression yields;</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AE05DE4-1CE7-493E-AF30-F61F691D930F}"/>
                  </a:ext>
                </a:extLst>
              </p:cNvPr>
              <p:cNvSpPr txBox="1"/>
              <p:nvPr/>
            </p:nvSpPr>
            <p:spPr>
              <a:xfrm>
                <a:off x="609600" y="4937490"/>
                <a:ext cx="2792303" cy="7143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i="1">
                              <a:latin typeface="Cambria Math" panose="02040503050406030204" pitchFamily="18" charset="0"/>
                            </a:rPr>
                            <m:t>𝑆</m:t>
                          </m:r>
                        </m:num>
                        <m:den>
                          <m:r>
                            <a:rPr lang="en-US" sz="2400" i="1">
                              <a:latin typeface="Cambria Math" panose="02040503050406030204" pitchFamily="18" charset="0"/>
                            </a:rPr>
                            <m:t>2</m:t>
                          </m:r>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2</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𝑞</m:t>
                              </m:r>
                            </m:e>
                            <m:sup>
                              <m:r>
                                <a:rPr lang="en-US" sz="2400" b="0" i="1" smtClean="0">
                                  <a:latin typeface="Cambria Math" panose="02040503050406030204" pitchFamily="18" charset="0"/>
                                </a:rPr>
                                <m:t>∗</m:t>
                              </m:r>
                            </m:sup>
                          </m:sSup>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𝑁</m:t>
                              </m:r>
                              <m:r>
                                <a:rPr lang="en-US" sz="2400" b="0" i="1" smtClean="0">
                                  <a:latin typeface="Cambria Math" panose="02040503050406030204" pitchFamily="18" charset="0"/>
                                </a:rPr>
                                <m:t>−1</m:t>
                              </m:r>
                            </m:e>
                          </m:d>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𝑞</m:t>
                              </m:r>
                            </m:e>
                            <m:sup>
                              <m:r>
                                <a:rPr lang="en-US" sz="2400" b="0" i="1" smtClean="0">
                                  <a:latin typeface="Cambria Math" panose="02040503050406030204" pitchFamily="18" charset="0"/>
                                </a:rPr>
                                <m:t>∗</m:t>
                              </m:r>
                            </m:sup>
                          </m:sSup>
                        </m:num>
                        <m:den>
                          <m:r>
                            <a:rPr lang="en-US" sz="2400" b="0" i="1" smtClean="0">
                              <a:latin typeface="Cambria Math" panose="02040503050406030204" pitchFamily="18" charset="0"/>
                            </a:rPr>
                            <m:t>2</m:t>
                          </m:r>
                        </m:den>
                      </m:f>
                    </m:oMath>
                  </m:oMathPara>
                </a14:m>
                <a:endParaRPr lang="en-US" sz="2400" dirty="0"/>
              </a:p>
            </p:txBody>
          </p:sp>
        </mc:Choice>
        <mc:Fallback xmlns="">
          <p:sp>
            <p:nvSpPr>
              <p:cNvPr id="11" name="TextBox 10">
                <a:extLst>
                  <a:ext uri="{FF2B5EF4-FFF2-40B4-BE49-F238E27FC236}">
                    <a16:creationId xmlns:a16="http://schemas.microsoft.com/office/drawing/2014/main" id="{7AE05DE4-1CE7-493E-AF30-F61F691D930F}"/>
                  </a:ext>
                </a:extLst>
              </p:cNvPr>
              <p:cNvSpPr txBox="1">
                <a:spLocks noRot="1" noChangeAspect="1" noMove="1" noResize="1" noEditPoints="1" noAdjustHandles="1" noChangeArrowheads="1" noChangeShapeType="1" noTextEdit="1"/>
              </p:cNvSpPr>
              <p:nvPr/>
            </p:nvSpPr>
            <p:spPr>
              <a:xfrm>
                <a:off x="609600" y="4937490"/>
                <a:ext cx="2792303" cy="71436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DB14972-B41C-4846-BB1F-89615F02FEA6}"/>
                  </a:ext>
                </a:extLst>
              </p:cNvPr>
              <p:cNvSpPr txBox="1"/>
              <p:nvPr/>
            </p:nvSpPr>
            <p:spPr>
              <a:xfrm>
                <a:off x="6019800" y="4986352"/>
                <a:ext cx="1807354" cy="369332"/>
              </a:xfrm>
              <a:prstGeom prst="rect">
                <a:avLst/>
              </a:prstGeom>
              <a:noFill/>
            </p:spPr>
            <p:txBody>
              <a:bodyPr wrap="none" lIns="0" tIns="0" rIns="0" bIns="0" rtlCol="0">
                <a:spAutoFit/>
              </a:bodyPr>
              <a:lstStyle/>
              <a:p>
                <a:r>
                  <a:rPr lang="en-US" sz="2400" i="1" dirty="0">
                    <a:latin typeface="Times New Roman" panose="02020603050405020304" pitchFamily="18" charset="0"/>
                    <a:cs typeface="Times New Roman" panose="02020603050405020304" pitchFamily="18" charset="0"/>
                  </a:rPr>
                  <a:t>S</a:t>
                </a:r>
                <a14:m>
                  <m:oMath xmlns:m="http://schemas.openxmlformats.org/officeDocument/2006/math">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𝑁</m:t>
                        </m:r>
                        <m:r>
                          <a:rPr lang="en-US" sz="2400" b="0" i="1" smtClean="0">
                            <a:latin typeface="Cambria Math" panose="02040503050406030204" pitchFamily="18" charset="0"/>
                          </a:rPr>
                          <m:t>+1</m:t>
                        </m:r>
                      </m:e>
                    </m:d>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𝑞</m:t>
                        </m:r>
                      </m:e>
                      <m:sup>
                        <m:r>
                          <a:rPr lang="en-US" sz="2400" b="0" i="1" smtClean="0">
                            <a:latin typeface="Cambria Math" panose="02040503050406030204" pitchFamily="18" charset="0"/>
                          </a:rPr>
                          <m:t>∗</m:t>
                        </m:r>
                      </m:sup>
                    </m:sSup>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12" name="TextBox 11">
                <a:extLst>
                  <a:ext uri="{FF2B5EF4-FFF2-40B4-BE49-F238E27FC236}">
                    <a16:creationId xmlns:a16="http://schemas.microsoft.com/office/drawing/2014/main" id="{FDB14972-B41C-4846-BB1F-89615F02FEA6}"/>
                  </a:ext>
                </a:extLst>
              </p:cNvPr>
              <p:cNvSpPr txBox="1">
                <a:spLocks noRot="1" noChangeAspect="1" noMove="1" noResize="1" noEditPoints="1" noAdjustHandles="1" noChangeArrowheads="1" noChangeShapeType="1" noTextEdit="1"/>
              </p:cNvSpPr>
              <p:nvPr/>
            </p:nvSpPr>
            <p:spPr>
              <a:xfrm>
                <a:off x="6019800" y="4986352"/>
                <a:ext cx="1807354" cy="369332"/>
              </a:xfrm>
              <a:prstGeom prst="rect">
                <a:avLst/>
              </a:prstGeom>
              <a:blipFill>
                <a:blip r:embed="rId4"/>
                <a:stretch>
                  <a:fillRect l="-10473" t="-26230" r="-676" b="-47541"/>
                </a:stretch>
              </a:blipFill>
            </p:spPr>
            <p:txBody>
              <a:bodyPr/>
              <a:lstStyle/>
              <a:p>
                <a:r>
                  <a:rPr lang="en-US">
                    <a:noFill/>
                  </a:rPr>
                  <a:t> </a:t>
                </a:r>
              </a:p>
            </p:txBody>
          </p:sp>
        </mc:Fallback>
      </mc:AlternateContent>
      <p:sp>
        <p:nvSpPr>
          <p:cNvPr id="13" name="Rectangle 12">
            <a:extLst>
              <a:ext uri="{FF2B5EF4-FFF2-40B4-BE49-F238E27FC236}">
                <a16:creationId xmlns:a16="http://schemas.microsoft.com/office/drawing/2014/main" id="{DF223968-0918-48FE-AFE3-147282A611C3}"/>
              </a:ext>
            </a:extLst>
          </p:cNvPr>
          <p:cNvSpPr/>
          <p:nvPr/>
        </p:nvSpPr>
        <p:spPr>
          <a:xfrm>
            <a:off x="472828" y="2504079"/>
            <a:ext cx="2105063" cy="461665"/>
          </a:xfrm>
          <a:prstGeom prst="rect">
            <a:avLst/>
          </a:prstGeom>
        </p:spPr>
        <p:txBody>
          <a:bodyPr wrap="none">
            <a:spAutoFit/>
          </a:bodyPr>
          <a:lstStyle/>
          <a:p>
            <a:pPr marL="285750" indent="-285750">
              <a:buFont typeface="Arial" panose="020B0604020202020204" pitchFamily="34" charset="0"/>
              <a:buChar char="•"/>
            </a:pPr>
            <a:r>
              <a:rPr lang="en-US" sz="2400" i="1" dirty="0">
                <a:latin typeface="Times New Roman" panose="02020603050405020304" pitchFamily="18" charset="0"/>
                <a:cs typeface="Times New Roman" panose="02020603050405020304" pitchFamily="18" charset="0"/>
              </a:rPr>
              <a:t>S</a:t>
            </a:r>
            <a:r>
              <a:rPr lang="en-US" sz="2400" dirty="0">
                <a:latin typeface="Times New Roman" panose="02020603050405020304" pitchFamily="18" charset="0"/>
                <a:cs typeface="Times New Roman" panose="02020603050405020304" pitchFamily="18" charset="0"/>
              </a:rPr>
              <a:t> is the stock</a:t>
            </a:r>
          </a:p>
        </p:txBody>
      </p:sp>
      <p:sp>
        <p:nvSpPr>
          <p:cNvPr id="14" name="Rectangle 13">
            <a:extLst>
              <a:ext uri="{FF2B5EF4-FFF2-40B4-BE49-F238E27FC236}">
                <a16:creationId xmlns:a16="http://schemas.microsoft.com/office/drawing/2014/main" id="{B10B0112-5E3B-43C7-9146-64FF454E80F3}"/>
              </a:ext>
            </a:extLst>
          </p:cNvPr>
          <p:cNvSpPr/>
          <p:nvPr/>
        </p:nvSpPr>
        <p:spPr>
          <a:xfrm>
            <a:off x="444929" y="3172063"/>
            <a:ext cx="4086375" cy="461665"/>
          </a:xfrm>
          <a:prstGeom prst="rect">
            <a:avLst/>
          </a:prstGeom>
        </p:spPr>
        <p:txBody>
          <a:bodyPr wrap="none">
            <a:spAutoFit/>
          </a:bodyPr>
          <a:lstStyle/>
          <a:p>
            <a:pPr marL="285750" indent="-285750">
              <a:buFont typeface="Arial" panose="020B0604020202020204" pitchFamily="34" charset="0"/>
              <a:buChar char="•"/>
            </a:pPr>
            <a:r>
              <a:rPr lang="en-US" sz="2400" i="1" dirty="0">
                <a:latin typeface="Times New Roman" panose="02020603050405020304" pitchFamily="18" charset="0"/>
                <a:cs typeface="Times New Roman" panose="02020603050405020304" pitchFamily="18" charset="0"/>
              </a:rPr>
              <a:t>N</a:t>
            </a:r>
            <a:r>
              <a:rPr lang="en-US" sz="2400" dirty="0">
                <a:latin typeface="Times New Roman" panose="02020603050405020304" pitchFamily="18" charset="0"/>
                <a:cs typeface="Times New Roman" panose="02020603050405020304" pitchFamily="18" charset="0"/>
              </a:rPr>
              <a:t> is the number of fishermen</a:t>
            </a:r>
          </a:p>
        </p:txBody>
      </p:sp>
      <p:sp>
        <p:nvSpPr>
          <p:cNvPr id="15" name="TextBox 14">
            <a:extLst>
              <a:ext uri="{FF2B5EF4-FFF2-40B4-BE49-F238E27FC236}">
                <a16:creationId xmlns:a16="http://schemas.microsoft.com/office/drawing/2014/main" id="{3EF5F6D9-4AE3-4EF2-ACD2-FDC1B0A0D081}"/>
              </a:ext>
            </a:extLst>
          </p:cNvPr>
          <p:cNvSpPr txBox="1"/>
          <p:nvPr/>
        </p:nvSpPr>
        <p:spPr>
          <a:xfrm>
            <a:off x="4302704" y="4986621"/>
            <a:ext cx="4572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or</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40718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8804521-576E-41B3-878B-A880B3BD7DB0}"/>
              </a:ext>
            </a:extLst>
          </p:cNvPr>
          <p:cNvSpPr>
            <a:spLocks noGrp="1"/>
          </p:cNvSpPr>
          <p:nvPr>
            <p:ph type="sldNum" sz="quarter" idx="12"/>
          </p:nvPr>
        </p:nvSpPr>
        <p:spPr/>
        <p:txBody>
          <a:bodyPr/>
          <a:lstStyle/>
          <a:p>
            <a:fld id="{B6F15528-21DE-4FAA-801E-634DDDAF4B2B}" type="slidenum">
              <a:rPr lang="en-US" smtClean="0"/>
              <a:pPr/>
              <a:t>40</a:t>
            </a:fld>
            <a:endParaRPr lang="en-US"/>
          </a:p>
        </p:txBody>
      </p:sp>
      <p:sp>
        <p:nvSpPr>
          <p:cNvPr id="6" name="Rectangle 5">
            <a:extLst>
              <a:ext uri="{FF2B5EF4-FFF2-40B4-BE49-F238E27FC236}">
                <a16:creationId xmlns:a16="http://schemas.microsoft.com/office/drawing/2014/main" id="{533C0BC1-62BB-48BF-ABC0-8E74910A031B}"/>
              </a:ext>
            </a:extLst>
          </p:cNvPr>
          <p:cNvSpPr/>
          <p:nvPr/>
        </p:nvSpPr>
        <p:spPr>
          <a:xfrm>
            <a:off x="0" y="128187"/>
            <a:ext cx="5029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 Finding equilibrium appropriation</a:t>
            </a:r>
          </a:p>
        </p:txBody>
      </p:sp>
      <p:sp>
        <p:nvSpPr>
          <p:cNvPr id="7" name="Minus Sign 6">
            <a:extLst>
              <a:ext uri="{FF2B5EF4-FFF2-40B4-BE49-F238E27FC236}">
                <a16:creationId xmlns:a16="http://schemas.microsoft.com/office/drawing/2014/main" id="{98BAB229-5FEA-4AF8-90EB-BD5E81B34DA8}"/>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1B34EDBF-1297-49DD-BD09-49BF66F99A9C}"/>
              </a:ext>
            </a:extLst>
          </p:cNvPr>
          <p:cNvSpPr/>
          <p:nvPr/>
        </p:nvSpPr>
        <p:spPr>
          <a:xfrm>
            <a:off x="152400" y="852835"/>
            <a:ext cx="5637312" cy="461665"/>
          </a:xfrm>
          <a:prstGeom prst="rect">
            <a:avLst/>
          </a:prstGeom>
        </p:spPr>
        <p:txBody>
          <a:bodyPr wrap="none">
            <a:spAutoFit/>
          </a:bodyPr>
          <a:lstStyle/>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The equilibrium appropriation becomes ;</a:t>
            </a: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8E7CF3B7-3ED7-4901-B964-3F8CF097C60C}"/>
                  </a:ext>
                </a:extLst>
              </p:cNvPr>
              <p:cNvSpPr/>
              <p:nvPr/>
            </p:nvSpPr>
            <p:spPr>
              <a:xfrm>
                <a:off x="3200400" y="1516128"/>
                <a:ext cx="1727461" cy="79239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r>
                            <a:rPr lang="en-US" sz="2400" i="1">
                              <a:latin typeface="Cambria Math" panose="02040503050406030204" pitchFamily="18" charset="0"/>
                            </a:rPr>
                            <m:t>𝑞</m:t>
                          </m:r>
                        </m:e>
                        <m:sup>
                          <m:r>
                            <a:rPr lang="en-US" sz="2400" i="1">
                              <a:latin typeface="Cambria Math" panose="02040503050406030204" pitchFamily="18" charset="0"/>
                            </a:rPr>
                            <m:t>∗</m:t>
                          </m:r>
                        </m:sup>
                      </m:sSup>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𝑆</m:t>
                          </m:r>
                        </m:num>
                        <m:den>
                          <m:r>
                            <a:rPr lang="en-US" altLang="zh-HK" sz="2400" i="1">
                              <a:latin typeface="Cambria Math" panose="02040503050406030204" pitchFamily="18" charset="0"/>
                            </a:rPr>
                            <m:t>𝑁</m:t>
                          </m:r>
                          <m:r>
                            <a:rPr lang="en-US" altLang="zh-HK" sz="2400" i="1">
                              <a:latin typeface="Cambria Math" panose="02040503050406030204" pitchFamily="18" charset="0"/>
                            </a:rPr>
                            <m:t>+1</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0" name="Rectangle 9">
                <a:extLst>
                  <a:ext uri="{FF2B5EF4-FFF2-40B4-BE49-F238E27FC236}">
                    <a16:creationId xmlns:a16="http://schemas.microsoft.com/office/drawing/2014/main" id="{8E7CF3B7-3ED7-4901-B964-3F8CF097C60C}"/>
                  </a:ext>
                </a:extLst>
              </p:cNvPr>
              <p:cNvSpPr>
                <a:spLocks noRot="1" noChangeAspect="1" noMove="1" noResize="1" noEditPoints="1" noAdjustHandles="1" noChangeArrowheads="1" noChangeShapeType="1" noTextEdit="1"/>
              </p:cNvSpPr>
              <p:nvPr/>
            </p:nvSpPr>
            <p:spPr>
              <a:xfrm>
                <a:off x="3200400" y="1516128"/>
                <a:ext cx="1727461" cy="792396"/>
              </a:xfrm>
              <a:prstGeom prst="rect">
                <a:avLst/>
              </a:prstGeom>
              <a:blipFill>
                <a:blip r:embed="rId2"/>
                <a:stretch>
                  <a:fillRect/>
                </a:stretch>
              </a:blipFill>
            </p:spPr>
            <p:txBody>
              <a:bodyPr/>
              <a:lstStyle/>
              <a:p>
                <a:r>
                  <a:rPr lang="zh-HK" altLang="en-US">
                    <a:noFill/>
                  </a:rPr>
                  <a:t> </a:t>
                </a:r>
              </a:p>
            </p:txBody>
          </p:sp>
        </mc:Fallback>
      </mc:AlternateContent>
      <p:sp>
        <p:nvSpPr>
          <p:cNvPr id="11" name="TextBox 10">
            <a:extLst>
              <a:ext uri="{FF2B5EF4-FFF2-40B4-BE49-F238E27FC236}">
                <a16:creationId xmlns:a16="http://schemas.microsoft.com/office/drawing/2014/main" id="{90847670-DD27-4BD7-B7C8-E2E4972EDE6C}"/>
              </a:ext>
            </a:extLst>
          </p:cNvPr>
          <p:cNvSpPr txBox="1"/>
          <p:nvPr/>
        </p:nvSpPr>
        <p:spPr>
          <a:xfrm>
            <a:off x="304800" y="2527233"/>
            <a:ext cx="4419600" cy="461665"/>
          </a:xfrm>
          <a:prstGeom prst="rect">
            <a:avLst/>
          </a:prstGeom>
          <a:noFill/>
        </p:spPr>
        <p:txBody>
          <a:bodyPr wrap="square" rtlCol="0">
            <a:spAutoFit/>
          </a:bodyPr>
          <a:lstStyle/>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Numerical example </a:t>
            </a:r>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A5354BE9-1683-46F3-9045-BCA6C29721D8}"/>
                  </a:ext>
                </a:extLst>
              </p:cNvPr>
              <p:cNvSpPr/>
              <p:nvPr/>
            </p:nvSpPr>
            <p:spPr>
              <a:xfrm>
                <a:off x="896056" y="3171292"/>
                <a:ext cx="6198813" cy="461665"/>
              </a:xfrm>
              <a:prstGeom prst="rect">
                <a:avLst/>
              </a:prstGeom>
            </p:spPr>
            <p:txBody>
              <a:bodyPr wrap="non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Assume that the stock is </a:t>
                </a:r>
                <a14:m>
                  <m:oMath xmlns:m="http://schemas.openxmlformats.org/officeDocument/2006/math">
                    <m:r>
                      <a:rPr lang="en-US" sz="2400" i="1" dirty="0" smtClean="0">
                        <a:latin typeface="Cambria Math" panose="02040503050406030204" pitchFamily="18" charset="0"/>
                      </a:rPr>
                      <m:t>𝑆</m:t>
                    </m:r>
                    <m:r>
                      <a:rPr lang="en-US" sz="2400" i="1" dirty="0" smtClean="0">
                        <a:latin typeface="Cambria Math" panose="02040503050406030204" pitchFamily="18" charset="0"/>
                      </a:rPr>
                      <m:t>=100</m:t>
                    </m:r>
                  </m:oMath>
                </a14:m>
                <a:r>
                  <a:rPr lang="en-US" sz="2400" dirty="0">
                    <a:latin typeface="Times New Roman" panose="02020603050405020304" pitchFamily="18" charset="0"/>
                    <a:cs typeface="Times New Roman" panose="02020603050405020304" pitchFamily="18" charset="0"/>
                  </a:rPr>
                  <a:t> tons of fish</a:t>
                </a:r>
              </a:p>
            </p:txBody>
          </p:sp>
        </mc:Choice>
        <mc:Fallback xmlns="">
          <p:sp>
            <p:nvSpPr>
              <p:cNvPr id="12" name="Rectangle 11">
                <a:extLst>
                  <a:ext uri="{FF2B5EF4-FFF2-40B4-BE49-F238E27FC236}">
                    <a16:creationId xmlns:a16="http://schemas.microsoft.com/office/drawing/2014/main" id="{A5354BE9-1683-46F3-9045-BCA6C29721D8}"/>
                  </a:ext>
                </a:extLst>
              </p:cNvPr>
              <p:cNvSpPr>
                <a:spLocks noRot="1" noChangeAspect="1" noMove="1" noResize="1" noEditPoints="1" noAdjustHandles="1" noChangeArrowheads="1" noChangeShapeType="1" noTextEdit="1"/>
              </p:cNvSpPr>
              <p:nvPr/>
            </p:nvSpPr>
            <p:spPr>
              <a:xfrm>
                <a:off x="896056" y="3171292"/>
                <a:ext cx="6198813" cy="461665"/>
              </a:xfrm>
              <a:prstGeom prst="rect">
                <a:avLst/>
              </a:prstGeom>
              <a:blipFill>
                <a:blip r:embed="rId3"/>
                <a:stretch>
                  <a:fillRect l="-1377"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9423B41E-983F-42A7-AA86-E3B6AD800395}"/>
                  </a:ext>
                </a:extLst>
              </p:cNvPr>
              <p:cNvSpPr/>
              <p:nvPr/>
            </p:nvSpPr>
            <p:spPr>
              <a:xfrm>
                <a:off x="938321" y="3887969"/>
                <a:ext cx="5029454" cy="461665"/>
              </a:xfrm>
              <a:prstGeom prst="rect">
                <a:avLst/>
              </a:prstGeom>
            </p:spPr>
            <p:txBody>
              <a:bodyPr wrap="non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number of fishermen is </a:t>
                </a:r>
                <a14:m>
                  <m:oMath xmlns:m="http://schemas.openxmlformats.org/officeDocument/2006/math">
                    <m:r>
                      <a:rPr lang="en-US" sz="2400" i="1" dirty="0">
                        <a:latin typeface="Cambria Math" panose="02040503050406030204" pitchFamily="18" charset="0"/>
                      </a:rPr>
                      <m:t>𝑁</m:t>
                    </m:r>
                    <m:r>
                      <a:rPr lang="en-US" sz="2400" i="1" dirty="0">
                        <a:latin typeface="Cambria Math" panose="02040503050406030204" pitchFamily="18" charset="0"/>
                      </a:rPr>
                      <m:t> = 9 </m:t>
                    </m:r>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13" name="Rectangle 12">
                <a:extLst>
                  <a:ext uri="{FF2B5EF4-FFF2-40B4-BE49-F238E27FC236}">
                    <a16:creationId xmlns:a16="http://schemas.microsoft.com/office/drawing/2014/main" id="{9423B41E-983F-42A7-AA86-E3B6AD800395}"/>
                  </a:ext>
                </a:extLst>
              </p:cNvPr>
              <p:cNvSpPr>
                <a:spLocks noRot="1" noChangeAspect="1" noMove="1" noResize="1" noEditPoints="1" noAdjustHandles="1" noChangeArrowheads="1" noChangeShapeType="1" noTextEdit="1"/>
              </p:cNvSpPr>
              <p:nvPr/>
            </p:nvSpPr>
            <p:spPr>
              <a:xfrm>
                <a:off x="938321" y="3887969"/>
                <a:ext cx="5029454" cy="461665"/>
              </a:xfrm>
              <a:prstGeom prst="rect">
                <a:avLst/>
              </a:prstGeom>
              <a:blipFill>
                <a:blip r:embed="rId4"/>
                <a:stretch>
                  <a:fillRect l="-1697" t="-10526" b="-28947"/>
                </a:stretch>
              </a:blipFill>
            </p:spPr>
            <p:txBody>
              <a:bodyPr/>
              <a:lstStyle/>
              <a:p>
                <a:r>
                  <a:rPr lang="en-US">
                    <a:noFill/>
                  </a:rPr>
                  <a:t> </a:t>
                </a:r>
              </a:p>
            </p:txBody>
          </p:sp>
        </mc:Fallback>
      </mc:AlternateContent>
      <p:sp>
        <p:nvSpPr>
          <p:cNvPr id="14" name="Rectangle 13">
            <a:extLst>
              <a:ext uri="{FF2B5EF4-FFF2-40B4-BE49-F238E27FC236}">
                <a16:creationId xmlns:a16="http://schemas.microsoft.com/office/drawing/2014/main" id="{AF7477F9-80E3-402E-87A0-F93C0EE6A219}"/>
              </a:ext>
            </a:extLst>
          </p:cNvPr>
          <p:cNvSpPr/>
          <p:nvPr/>
        </p:nvSpPr>
        <p:spPr>
          <a:xfrm>
            <a:off x="938321" y="4638309"/>
            <a:ext cx="7725192" cy="461665"/>
          </a:xfrm>
          <a:prstGeom prst="rect">
            <a:avLst/>
          </a:prstGeom>
        </p:spPr>
        <p:txBody>
          <a:bodyPr wrap="none">
            <a:spAutoFit/>
          </a:bodyPr>
          <a:lstStyle/>
          <a:p>
            <a:pPr marL="342900" indent="-3429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The equilibrium and the aggregate appropriations become </a:t>
            </a:r>
            <a:endParaRPr lang="en-US" sz="2400" dirty="0"/>
          </a:p>
        </p:txBody>
      </p:sp>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D7459F93-B46E-4EF7-AC91-87246ADCDD06}"/>
                  </a:ext>
                </a:extLst>
              </p:cNvPr>
              <p:cNvSpPr/>
              <p:nvPr/>
            </p:nvSpPr>
            <p:spPr>
              <a:xfrm>
                <a:off x="1295400" y="5288806"/>
                <a:ext cx="1967718"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r>
                            <a:rPr lang="en-US" sz="2400" i="1">
                              <a:latin typeface="Cambria Math" panose="02040503050406030204" pitchFamily="18" charset="0"/>
                            </a:rPr>
                            <m:t>𝑞</m:t>
                          </m:r>
                        </m:e>
                        <m:sup>
                          <m:r>
                            <a:rPr lang="en-US" sz="2400" i="1">
                              <a:latin typeface="Cambria Math" panose="02040503050406030204" pitchFamily="18" charset="0"/>
                            </a:rPr>
                            <m:t>∗</m:t>
                          </m:r>
                        </m:sup>
                      </m:sSup>
                      <m:r>
                        <a:rPr lang="en-US" sz="2400" b="0" i="1" smtClean="0">
                          <a:latin typeface="Cambria Math" panose="02040503050406030204" pitchFamily="18" charset="0"/>
                        </a:rPr>
                        <m:t>=10 </m:t>
                      </m:r>
                      <m:r>
                        <a:rPr lang="en-US" sz="2400" b="0" i="1" smtClean="0">
                          <a:latin typeface="Cambria Math" panose="02040503050406030204" pitchFamily="18" charset="0"/>
                        </a:rPr>
                        <m:t>𝑡𝑜𝑛𝑠</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5" name="Rectangle 14">
                <a:extLst>
                  <a:ext uri="{FF2B5EF4-FFF2-40B4-BE49-F238E27FC236}">
                    <a16:creationId xmlns:a16="http://schemas.microsoft.com/office/drawing/2014/main" id="{D7459F93-B46E-4EF7-AC91-87246ADCDD06}"/>
                  </a:ext>
                </a:extLst>
              </p:cNvPr>
              <p:cNvSpPr>
                <a:spLocks noRot="1" noChangeAspect="1" noMove="1" noResize="1" noEditPoints="1" noAdjustHandles="1" noChangeArrowheads="1" noChangeShapeType="1" noTextEdit="1"/>
              </p:cNvSpPr>
              <p:nvPr/>
            </p:nvSpPr>
            <p:spPr>
              <a:xfrm>
                <a:off x="1295400" y="5288806"/>
                <a:ext cx="1967718" cy="461665"/>
              </a:xfrm>
              <a:prstGeom prst="rect">
                <a:avLst/>
              </a:prstGeom>
              <a:blipFill>
                <a:blip r:embed="rId5"/>
                <a:stretch>
                  <a:fillRect b="-12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26CD0ECC-C670-48DA-821F-6D244EBAA4BC}"/>
                  </a:ext>
                </a:extLst>
              </p:cNvPr>
              <p:cNvSpPr/>
              <p:nvPr/>
            </p:nvSpPr>
            <p:spPr>
              <a:xfrm>
                <a:off x="3810000" y="5107739"/>
                <a:ext cx="4773798" cy="79239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𝑄</m:t>
                              </m:r>
                            </m:e>
                            <m:sup>
                              <m:r>
                                <a:rPr lang="en-US" sz="2400" b="0" i="1" smtClean="0">
                                  <a:latin typeface="Cambria Math" panose="02040503050406030204" pitchFamily="18" charset="0"/>
                                </a:rPr>
                                <m:t>∗</m:t>
                              </m:r>
                            </m:sup>
                          </m:sSup>
                          <m:r>
                            <a:rPr lang="en-US" sz="2400" b="0" i="1" smtClean="0">
                              <a:latin typeface="Cambria Math" panose="02040503050406030204" pitchFamily="18" charset="0"/>
                            </a:rPr>
                            <m:t>=</m:t>
                          </m:r>
                          <m:r>
                            <a:rPr lang="en-US" sz="2400" b="0" i="1" smtClean="0">
                              <a:latin typeface="Cambria Math" panose="02040503050406030204" pitchFamily="18" charset="0"/>
                            </a:rPr>
                            <m:t>𝑁</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𝑞</m:t>
                              </m:r>
                            </m:e>
                            <m:sup>
                              <m:r>
                                <a:rPr lang="en-US" sz="2400" b="0" i="1" smtClean="0">
                                  <a:latin typeface="Cambria Math" panose="02040503050406030204" pitchFamily="18" charset="0"/>
                                </a:rPr>
                                <m:t>∗</m:t>
                              </m:r>
                            </m:sup>
                          </m:sSup>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𝑁𝑆</m:t>
                              </m:r>
                            </m:num>
                            <m:den>
                              <m:r>
                                <a:rPr lang="en-US" sz="2400" b="0" i="1" smtClean="0">
                                  <a:latin typeface="Cambria Math" panose="02040503050406030204" pitchFamily="18" charset="0"/>
                                </a:rPr>
                                <m:t>𝑁</m:t>
                              </m:r>
                              <m:r>
                                <a:rPr lang="en-US" sz="2400" b="0" i="1" smtClean="0">
                                  <a:latin typeface="Cambria Math" panose="02040503050406030204" pitchFamily="18" charset="0"/>
                                </a:rPr>
                                <m:t>+1</m:t>
                              </m:r>
                            </m:den>
                          </m:f>
                        </m:e>
                        <m:sup>
                          <m:r>
                            <a:rPr lang="en-US" sz="2400" b="0" i="1" smtClean="0">
                              <a:latin typeface="Cambria Math" panose="02040503050406030204" pitchFamily="18" charset="0"/>
                            </a:rPr>
                            <m:t> </m:t>
                          </m:r>
                        </m:sup>
                      </m:sSup>
                      <m:r>
                        <a:rPr lang="en-US" sz="2400" b="0" i="1" smtClean="0">
                          <a:latin typeface="Cambria Math" panose="02040503050406030204" pitchFamily="18" charset="0"/>
                        </a:rPr>
                        <m:t>=90 </m:t>
                      </m:r>
                      <m:r>
                        <a:rPr lang="en-US" sz="2400" b="0" i="1" smtClean="0">
                          <a:latin typeface="Cambria Math" panose="02040503050406030204" pitchFamily="18" charset="0"/>
                        </a:rPr>
                        <m:t>𝑡𝑜𝑛𝑠</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6" name="Rectangle 15">
                <a:extLst>
                  <a:ext uri="{FF2B5EF4-FFF2-40B4-BE49-F238E27FC236}">
                    <a16:creationId xmlns:a16="http://schemas.microsoft.com/office/drawing/2014/main" id="{26CD0ECC-C670-48DA-821F-6D244EBAA4BC}"/>
                  </a:ext>
                </a:extLst>
              </p:cNvPr>
              <p:cNvSpPr>
                <a:spLocks noRot="1" noChangeAspect="1" noMove="1" noResize="1" noEditPoints="1" noAdjustHandles="1" noChangeArrowheads="1" noChangeShapeType="1" noTextEdit="1"/>
              </p:cNvSpPr>
              <p:nvPr/>
            </p:nvSpPr>
            <p:spPr>
              <a:xfrm>
                <a:off x="3810000" y="5107739"/>
                <a:ext cx="4773798" cy="792396"/>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1645678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244BE35-D5EB-457D-B36A-9636DD214698}"/>
              </a:ext>
            </a:extLst>
          </p:cNvPr>
          <p:cNvSpPr>
            <a:spLocks noGrp="1"/>
          </p:cNvSpPr>
          <p:nvPr>
            <p:ph type="sldNum" sz="quarter" idx="12"/>
          </p:nvPr>
        </p:nvSpPr>
        <p:spPr/>
        <p:txBody>
          <a:bodyPr/>
          <a:lstStyle/>
          <a:p>
            <a:fld id="{B6F15528-21DE-4FAA-801E-634DDDAF4B2B}" type="slidenum">
              <a:rPr lang="en-US" smtClean="0"/>
              <a:pPr/>
              <a:t>41</a:t>
            </a:fld>
            <a:endParaRPr lang="en-US"/>
          </a:p>
        </p:txBody>
      </p:sp>
      <p:sp>
        <p:nvSpPr>
          <p:cNvPr id="6" name="Rectangle 5">
            <a:extLst>
              <a:ext uri="{FF2B5EF4-FFF2-40B4-BE49-F238E27FC236}">
                <a16:creationId xmlns:a16="http://schemas.microsoft.com/office/drawing/2014/main" id="{A0217285-6F39-4D38-9042-37E18B6DC510}"/>
              </a:ext>
            </a:extLst>
          </p:cNvPr>
          <p:cNvSpPr/>
          <p:nvPr/>
        </p:nvSpPr>
        <p:spPr>
          <a:xfrm>
            <a:off x="0" y="128187"/>
            <a:ext cx="5029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 Finding equilibrium </a:t>
            </a:r>
            <a:r>
              <a:rPr lang="en-US" b="1" dirty="0" err="1">
                <a:solidFill>
                  <a:schemeClr val="tx1"/>
                </a:solidFill>
                <a:latin typeface="Times New Roman" panose="02020603050405020304" pitchFamily="18" charset="0"/>
                <a:cs typeface="Times New Roman" panose="02020603050405020304" pitchFamily="18" charset="0"/>
              </a:rPr>
              <a:t>appropriationv</a:t>
            </a: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7" name="Minus Sign 6">
            <a:extLst>
              <a:ext uri="{FF2B5EF4-FFF2-40B4-BE49-F238E27FC236}">
                <a16:creationId xmlns:a16="http://schemas.microsoft.com/office/drawing/2014/main" id="{5AF0C3AD-C2FF-4E1C-8C6E-2A2B6E169D42}"/>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EF25B333-3C13-4608-86CF-006B3351FAF6}"/>
                  </a:ext>
                </a:extLst>
              </p:cNvPr>
              <p:cNvSpPr/>
              <p:nvPr/>
            </p:nvSpPr>
            <p:spPr>
              <a:xfrm>
                <a:off x="228598" y="762000"/>
                <a:ext cx="8686800" cy="461665"/>
              </a:xfrm>
              <a:prstGeom prst="rect">
                <a:avLst/>
              </a:prstGeom>
            </p:spPr>
            <p:txBody>
              <a:bodyPr wrap="square">
                <a:spAutoFit/>
              </a:bodyPr>
              <a:lstStyle/>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a:t>
                </a:r>
                <a:r>
                  <a:rPr lang="en-US" sz="2400" b="1" i="1" u="sng" dirty="0">
                    <a:solidFill>
                      <a:srgbClr val="7030A0"/>
                    </a:solidFill>
                    <a:latin typeface="Times New Roman" panose="02020603050405020304" pitchFamily="18" charset="0"/>
                    <a:cs typeface="Times New Roman" panose="02020603050405020304" pitchFamily="18" charset="0"/>
                  </a:rPr>
                  <a:t>Case</a:t>
                </a:r>
                <a:r>
                  <a:rPr lang="en-US" sz="2400" b="1" dirty="0">
                    <a:solidFill>
                      <a:srgbClr val="7030A0"/>
                    </a:solidFill>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Having two firms </a:t>
                </a:r>
                <a14:m>
                  <m:oMath xmlns:m="http://schemas.openxmlformats.org/officeDocument/2006/math">
                    <m:r>
                      <a:rPr lang="en-US" sz="2400" i="1" dirty="0" smtClean="0">
                        <a:latin typeface="Cambria Math" panose="02040503050406030204" pitchFamily="18" charset="0"/>
                        <a:cs typeface="Times New Roman" panose="02020603050405020304" pitchFamily="18" charset="0"/>
                      </a:rPr>
                      <m:t>(</m:t>
                    </m:r>
                    <m:r>
                      <a:rPr lang="en-US" sz="2400" i="1" dirty="0" smtClean="0">
                        <a:latin typeface="Cambria Math" panose="02040503050406030204" pitchFamily="18" charset="0"/>
                        <a:cs typeface="Times New Roman" panose="02020603050405020304" pitchFamily="18" charset="0"/>
                      </a:rPr>
                      <m:t>𝑁</m:t>
                    </m:r>
                    <m:r>
                      <a:rPr lang="en-US" sz="2400" i="1" dirty="0" smtClean="0">
                        <a:latin typeface="Cambria Math" panose="02040503050406030204" pitchFamily="18" charset="0"/>
                        <a:cs typeface="Times New Roman" panose="02020603050405020304" pitchFamily="18" charset="0"/>
                      </a:rPr>
                      <m:t>=2) </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r>
                      <a:rPr lang="en-US" sz="2400" i="1" dirty="0">
                        <a:latin typeface="Cambria Math" panose="02040503050406030204" pitchFamily="18" charset="0"/>
                      </a:rPr>
                      <m:t>𝑖</m:t>
                    </m:r>
                    <m:r>
                      <a:rPr lang="en-US" sz="2400" i="1" dirty="0">
                        <a:latin typeface="Cambria Math" panose="02040503050406030204" pitchFamily="18" charset="0"/>
                      </a:rPr>
                      <m:t> </m:t>
                    </m:r>
                    <m:r>
                      <a:rPr lang="en-US" sz="2400" i="1" dirty="0">
                        <a:latin typeface="Cambria Math" panose="02040503050406030204" pitchFamily="18" charset="0"/>
                      </a:rPr>
                      <m:t>𝑎𝑛𝑑</m:t>
                    </m:r>
                    <m:r>
                      <a:rPr lang="en-US" sz="2400" i="1" dirty="0">
                        <a:latin typeface="Cambria Math" panose="02040503050406030204" pitchFamily="18" charset="0"/>
                      </a:rPr>
                      <m:t> </m:t>
                    </m:r>
                    <m:r>
                      <a:rPr lang="en-US" sz="2400" i="1" dirty="0">
                        <a:latin typeface="Cambria Math" panose="02040503050406030204" pitchFamily="18" charset="0"/>
                      </a:rPr>
                      <m:t>𝑗</m:t>
                    </m:r>
                  </m:oMath>
                </a14:m>
                <a:r>
                  <a:rPr lang="en-US" sz="2400" dirty="0">
                    <a:latin typeface="Times New Roman" panose="02020603050405020304" pitchFamily="18" charset="0"/>
                    <a:cs typeface="Times New Roman" panose="02020603050405020304" pitchFamily="18" charset="0"/>
                  </a:rPr>
                  <a:t>. </a:t>
                </a:r>
              </a:p>
            </p:txBody>
          </p:sp>
        </mc:Choice>
        <mc:Fallback xmlns="">
          <p:sp>
            <p:nvSpPr>
              <p:cNvPr id="8" name="Rectangle 7">
                <a:extLst>
                  <a:ext uri="{FF2B5EF4-FFF2-40B4-BE49-F238E27FC236}">
                    <a16:creationId xmlns:a16="http://schemas.microsoft.com/office/drawing/2014/main" id="{EF25B333-3C13-4608-86CF-006B3351FAF6}"/>
                  </a:ext>
                </a:extLst>
              </p:cNvPr>
              <p:cNvSpPr>
                <a:spLocks noRot="1" noChangeAspect="1" noMove="1" noResize="1" noEditPoints="1" noAdjustHandles="1" noChangeArrowheads="1" noChangeShapeType="1" noTextEdit="1"/>
              </p:cNvSpPr>
              <p:nvPr/>
            </p:nvSpPr>
            <p:spPr>
              <a:xfrm>
                <a:off x="228598" y="762000"/>
                <a:ext cx="8686800" cy="461665"/>
              </a:xfrm>
              <a:prstGeom prst="rect">
                <a:avLst/>
              </a:prstGeom>
              <a:blipFill>
                <a:blip r:embed="rId2"/>
                <a:stretch>
                  <a:fillRect l="-912"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97A82FA3-94CA-4EC3-86D7-76A26A77A468}"/>
                  </a:ext>
                </a:extLst>
              </p:cNvPr>
              <p:cNvSpPr/>
              <p:nvPr/>
            </p:nvSpPr>
            <p:spPr>
              <a:xfrm>
                <a:off x="228598" y="1566424"/>
                <a:ext cx="8839202" cy="860748"/>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The aggregate appropriation by </a:t>
                </a:r>
                <a:r>
                  <a:rPr lang="en-US" sz="2400" i="1" dirty="0">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’s rivals simplifies to </a:t>
                </a:r>
                <a14:m>
                  <m:oMath xmlns:m="http://schemas.openxmlformats.org/officeDocument/2006/math">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𝑄</m:t>
                        </m:r>
                      </m:e>
                      <m:sub>
                        <m:r>
                          <a:rPr lang="en-US" sz="2400" b="0" i="1" dirty="0" smtClean="0">
                            <a:latin typeface="Cambria Math" panose="02040503050406030204" pitchFamily="18" charset="0"/>
                          </a:rPr>
                          <m:t>−</m:t>
                        </m:r>
                        <m:r>
                          <a:rPr lang="en-US" sz="2400" i="1" dirty="0" smtClean="0">
                            <a:latin typeface="Cambria Math" panose="02040503050406030204" pitchFamily="18" charset="0"/>
                          </a:rPr>
                          <m:t>𝑖</m:t>
                        </m:r>
                      </m:sub>
                    </m:sSub>
                    <m:r>
                      <a:rPr lang="en-US" sz="2400" i="1" dirty="0" smtClean="0">
                        <a:latin typeface="Cambria Math" panose="02040503050406030204" pitchFamily="18" charset="0"/>
                      </a:rPr>
                      <m:t> </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𝑞</m:t>
                        </m:r>
                      </m:e>
                      <m:sub>
                        <m:r>
                          <a:rPr lang="en-US" sz="2400" i="1" dirty="0" smtClean="0">
                            <a:latin typeface="Cambria Math" panose="02040503050406030204" pitchFamily="18" charset="0"/>
                          </a:rPr>
                          <m:t>𝑗</m:t>
                        </m:r>
                      </m:sub>
                    </m:sSub>
                    <m:r>
                      <a:rPr lang="en-US" sz="2400" i="1" dirty="0">
                        <a:latin typeface="Cambria Math" panose="02040503050406030204" pitchFamily="18" charset="0"/>
                      </a:rPr>
                      <m:t>,</m:t>
                    </m:r>
                  </m:oMath>
                </a14:m>
                <a:r>
                  <a:rPr lang="en-US" sz="2400" dirty="0">
                    <a:latin typeface="Times New Roman" panose="02020603050405020304" pitchFamily="18" charset="0"/>
                    <a:cs typeface="Times New Roman" panose="02020603050405020304" pitchFamily="18" charset="0"/>
                  </a:rPr>
                  <a:t> implying that the best response function of firm </a:t>
                </a:r>
                <a14:m>
                  <m:oMath xmlns:m="http://schemas.openxmlformats.org/officeDocument/2006/math">
                    <m:r>
                      <a:rPr lang="en-US" sz="2400" i="1" dirty="0" smtClean="0">
                        <a:latin typeface="Cambria Math" panose="02040503050406030204" pitchFamily="18" charset="0"/>
                      </a:rPr>
                      <m:t>𝑖</m:t>
                    </m:r>
                    <m:r>
                      <a:rPr lang="en-US" sz="2400" b="0" i="1" dirty="0" smtClean="0">
                        <a:latin typeface="Cambria Math" panose="02040503050406030204" pitchFamily="18" charset="0"/>
                      </a:rPr>
                      <m:t>,</m:t>
                    </m:r>
                    <m:r>
                      <a:rPr lang="en-US" sz="2400" b="0" i="1" dirty="0" smtClean="0">
                        <a:latin typeface="Cambria Math" panose="02040503050406030204" pitchFamily="18" charset="0"/>
                      </a:rPr>
                      <m:t>𝑎𝑛𝑑</m:t>
                    </m:r>
                    <m:r>
                      <a:rPr lang="en-US" sz="2400" b="0" i="1" dirty="0" smtClean="0">
                        <a:latin typeface="Cambria Math" panose="02040503050406030204" pitchFamily="18" charset="0"/>
                      </a:rPr>
                      <m:t> </m:t>
                    </m:r>
                    <m:r>
                      <a:rPr lang="en-US" sz="2400" b="0" i="1" dirty="0" smtClean="0">
                        <a:latin typeface="Cambria Math" panose="02040503050406030204" pitchFamily="18" charset="0"/>
                      </a:rPr>
                      <m:t>𝑗</m:t>
                    </m:r>
                  </m:oMath>
                </a14:m>
                <a:r>
                  <a:rPr lang="en-US" sz="2400" dirty="0">
                    <a:latin typeface="Times New Roman" panose="02020603050405020304" pitchFamily="18" charset="0"/>
                    <a:cs typeface="Times New Roman" panose="02020603050405020304" pitchFamily="18" charset="0"/>
                  </a:rPr>
                  <a:t> is;</a:t>
                </a:r>
              </a:p>
            </p:txBody>
          </p:sp>
        </mc:Choice>
        <mc:Fallback xmlns="">
          <p:sp>
            <p:nvSpPr>
              <p:cNvPr id="9" name="Rectangle 8">
                <a:extLst>
                  <a:ext uri="{FF2B5EF4-FFF2-40B4-BE49-F238E27FC236}">
                    <a16:creationId xmlns:a16="http://schemas.microsoft.com/office/drawing/2014/main" id="{97A82FA3-94CA-4EC3-86D7-76A26A77A468}"/>
                  </a:ext>
                </a:extLst>
              </p:cNvPr>
              <p:cNvSpPr>
                <a:spLocks noRot="1" noChangeAspect="1" noMove="1" noResize="1" noEditPoints="1" noAdjustHandles="1" noChangeArrowheads="1" noChangeShapeType="1" noTextEdit="1"/>
              </p:cNvSpPr>
              <p:nvPr/>
            </p:nvSpPr>
            <p:spPr>
              <a:xfrm>
                <a:off x="228598" y="1566424"/>
                <a:ext cx="8839202" cy="860748"/>
              </a:xfrm>
              <a:prstGeom prst="rect">
                <a:avLst/>
              </a:prstGeom>
              <a:blipFill>
                <a:blip r:embed="rId3"/>
                <a:stretch>
                  <a:fillRect l="-1034" t="-5674" b="-156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CC09E43-4775-4B85-8F31-ACE68A142FB8}"/>
                  </a:ext>
                </a:extLst>
              </p:cNvPr>
              <p:cNvSpPr txBox="1"/>
              <p:nvPr/>
            </p:nvSpPr>
            <p:spPr>
              <a:xfrm>
                <a:off x="1780518" y="2707525"/>
                <a:ext cx="2331536" cy="6914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𝑗</m:t>
                              </m:r>
                            </m:sub>
                          </m:sSub>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𝑆</m:t>
                          </m:r>
                        </m:num>
                        <m:den>
                          <m:r>
                            <a:rPr lang="en-US" sz="2400" b="0" i="1" smtClean="0">
                              <a:latin typeface="Cambria Math" panose="02040503050406030204" pitchFamily="18" charset="0"/>
                            </a:rPr>
                            <m:t>2</m:t>
                          </m:r>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2</m:t>
                          </m:r>
                        </m:den>
                      </m:f>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𝑗</m:t>
                          </m:r>
                        </m:sub>
                      </m:sSub>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0" name="TextBox 9">
                <a:extLst>
                  <a:ext uri="{FF2B5EF4-FFF2-40B4-BE49-F238E27FC236}">
                    <a16:creationId xmlns:a16="http://schemas.microsoft.com/office/drawing/2014/main" id="{5CC09E43-4775-4B85-8F31-ACE68A142FB8}"/>
                  </a:ext>
                </a:extLst>
              </p:cNvPr>
              <p:cNvSpPr txBox="1">
                <a:spLocks noRot="1" noChangeAspect="1" noMove="1" noResize="1" noEditPoints="1" noAdjustHandles="1" noChangeArrowheads="1" noChangeShapeType="1" noTextEdit="1"/>
              </p:cNvSpPr>
              <p:nvPr/>
            </p:nvSpPr>
            <p:spPr>
              <a:xfrm>
                <a:off x="1780518" y="2707525"/>
                <a:ext cx="2331536" cy="691471"/>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98F1B5D5-2372-4E8D-B5CD-EF2E57EE6C3C}"/>
                  </a:ext>
                </a:extLst>
              </p:cNvPr>
              <p:cNvSpPr txBox="1"/>
              <p:nvPr/>
            </p:nvSpPr>
            <p:spPr>
              <a:xfrm>
                <a:off x="1828800" y="3717295"/>
                <a:ext cx="2283254" cy="6914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𝑗</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𝑆</m:t>
                          </m:r>
                        </m:num>
                        <m:den>
                          <m:r>
                            <a:rPr lang="en-US" sz="2400" b="0" i="1" smtClean="0">
                              <a:latin typeface="Cambria Math" panose="02040503050406030204" pitchFamily="18" charset="0"/>
                            </a:rPr>
                            <m:t>2</m:t>
                          </m:r>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2</m:t>
                          </m:r>
                        </m:den>
                      </m:f>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1" name="TextBox 10">
                <a:extLst>
                  <a:ext uri="{FF2B5EF4-FFF2-40B4-BE49-F238E27FC236}">
                    <a16:creationId xmlns:a16="http://schemas.microsoft.com/office/drawing/2014/main" id="{98F1B5D5-2372-4E8D-B5CD-EF2E57EE6C3C}"/>
                  </a:ext>
                </a:extLst>
              </p:cNvPr>
              <p:cNvSpPr txBox="1">
                <a:spLocks noRot="1" noChangeAspect="1" noMove="1" noResize="1" noEditPoints="1" noAdjustHandles="1" noChangeArrowheads="1" noChangeShapeType="1" noTextEdit="1"/>
              </p:cNvSpPr>
              <p:nvPr/>
            </p:nvSpPr>
            <p:spPr>
              <a:xfrm>
                <a:off x="1828800" y="3717295"/>
                <a:ext cx="2283254" cy="691471"/>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FD26F1BE-5ABD-469E-9061-3B113AF82270}"/>
                  </a:ext>
                </a:extLst>
              </p:cNvPr>
              <p:cNvSpPr/>
              <p:nvPr/>
            </p:nvSpPr>
            <p:spPr>
              <a:xfrm>
                <a:off x="5486400" y="2841401"/>
                <a:ext cx="1169551"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m:t>
                      </m:r>
                      <m:r>
                        <a:rPr lang="en-US" sz="2400" b="0" i="1" smtClean="0">
                          <a:latin typeface="Cambria Math" panose="02040503050406030204" pitchFamily="18" charset="0"/>
                        </a:rPr>
                        <m:t>𝐵𝑅</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𝐹</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2" name="Rectangle 11">
                <a:extLst>
                  <a:ext uri="{FF2B5EF4-FFF2-40B4-BE49-F238E27FC236}">
                    <a16:creationId xmlns:a16="http://schemas.microsoft.com/office/drawing/2014/main" id="{FD26F1BE-5ABD-469E-9061-3B113AF82270}"/>
                  </a:ext>
                </a:extLst>
              </p:cNvPr>
              <p:cNvSpPr>
                <a:spLocks noRot="1" noChangeAspect="1" noMove="1" noResize="1" noEditPoints="1" noAdjustHandles="1" noChangeArrowheads="1" noChangeShapeType="1" noTextEdit="1"/>
              </p:cNvSpPr>
              <p:nvPr/>
            </p:nvSpPr>
            <p:spPr>
              <a:xfrm>
                <a:off x="5486400" y="2841401"/>
                <a:ext cx="1169551" cy="461665"/>
              </a:xfrm>
              <a:prstGeom prst="rect">
                <a:avLst/>
              </a:prstGeom>
              <a:blipFill>
                <a:blip r:embed="rId6"/>
                <a:stretch>
                  <a:fillRect l="-1042" r="-1042" b="-184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998D5547-74A8-4E80-BF76-86F4380F0967}"/>
                  </a:ext>
                </a:extLst>
              </p:cNvPr>
              <p:cNvSpPr/>
              <p:nvPr/>
            </p:nvSpPr>
            <p:spPr>
              <a:xfrm>
                <a:off x="5486528" y="3867075"/>
                <a:ext cx="1169423" cy="49141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m:t>
                      </m:r>
                      <m:r>
                        <a:rPr lang="en-US" sz="2400" b="0" i="1" smtClean="0">
                          <a:latin typeface="Cambria Math" panose="02040503050406030204" pitchFamily="18" charset="0"/>
                        </a:rPr>
                        <m:t>𝐵𝑅</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𝐹</m:t>
                          </m:r>
                        </m:e>
                        <m:sub>
                          <m:r>
                            <a:rPr lang="en-US" sz="2400" b="0" i="1" smtClean="0">
                              <a:latin typeface="Cambria Math" panose="02040503050406030204" pitchFamily="18" charset="0"/>
                            </a:rPr>
                            <m:t>𝑗</m:t>
                          </m:r>
                        </m:sub>
                      </m:sSub>
                      <m:r>
                        <a:rPr lang="en-US" sz="2400" b="0" i="1" smtClean="0">
                          <a:latin typeface="Cambria Math" panose="02040503050406030204" pitchFamily="18" charset="0"/>
                        </a:rPr>
                        <m:t>)</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3" name="Rectangle 12">
                <a:extLst>
                  <a:ext uri="{FF2B5EF4-FFF2-40B4-BE49-F238E27FC236}">
                    <a16:creationId xmlns:a16="http://schemas.microsoft.com/office/drawing/2014/main" id="{998D5547-74A8-4E80-BF76-86F4380F0967}"/>
                  </a:ext>
                </a:extLst>
              </p:cNvPr>
              <p:cNvSpPr>
                <a:spLocks noRot="1" noChangeAspect="1" noMove="1" noResize="1" noEditPoints="1" noAdjustHandles="1" noChangeArrowheads="1" noChangeShapeType="1" noTextEdit="1"/>
              </p:cNvSpPr>
              <p:nvPr/>
            </p:nvSpPr>
            <p:spPr>
              <a:xfrm>
                <a:off x="5486528" y="3867075"/>
                <a:ext cx="1169423" cy="491417"/>
              </a:xfrm>
              <a:prstGeom prst="rect">
                <a:avLst/>
              </a:prstGeom>
              <a:blipFill>
                <a:blip r:embed="rId7"/>
                <a:stretch>
                  <a:fillRect l="-1042" r="-1563" b="-11111"/>
                </a:stretch>
              </a:blipFill>
            </p:spPr>
            <p:txBody>
              <a:bodyPr/>
              <a:lstStyle/>
              <a:p>
                <a:r>
                  <a:rPr lang="en-US">
                    <a:noFill/>
                  </a:rPr>
                  <a:t> </a:t>
                </a:r>
              </a:p>
            </p:txBody>
          </p:sp>
        </mc:Fallback>
      </mc:AlternateContent>
      <p:sp>
        <p:nvSpPr>
          <p:cNvPr id="14" name="Rectangle 13">
            <a:extLst>
              <a:ext uri="{FF2B5EF4-FFF2-40B4-BE49-F238E27FC236}">
                <a16:creationId xmlns:a16="http://schemas.microsoft.com/office/drawing/2014/main" id="{7864287B-A9FE-487A-9C52-5CE6BD23C26B}"/>
              </a:ext>
            </a:extLst>
          </p:cNvPr>
          <p:cNvSpPr/>
          <p:nvPr/>
        </p:nvSpPr>
        <p:spPr>
          <a:xfrm>
            <a:off x="304800" y="5003711"/>
            <a:ext cx="8202801" cy="830997"/>
          </a:xfrm>
          <a:prstGeom prst="rect">
            <a:avLst/>
          </a:prstGeom>
        </p:spPr>
        <p:txBody>
          <a:bodyPr wrap="square">
            <a:spAutoFit/>
          </a:bodyPr>
          <a:lstStyle/>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Figure 2.2 depicted the Nash equilibrium where both firms’ best response functions cross each other….. </a:t>
            </a:r>
            <a:r>
              <a:rPr lang="en-US" sz="2400" i="1" dirty="0">
                <a:latin typeface="Times New Roman" panose="02020603050405020304" pitchFamily="18" charset="0"/>
                <a:cs typeface="Times New Roman" panose="02020603050405020304" pitchFamily="18" charset="0"/>
              </a:rPr>
              <a:t>(Next slide) </a:t>
            </a:r>
          </a:p>
        </p:txBody>
      </p:sp>
    </p:spTree>
    <p:extLst>
      <p:ext uri="{BB962C8B-B14F-4D97-AF65-F5344CB8AC3E}">
        <p14:creationId xmlns:p14="http://schemas.microsoft.com/office/powerpoint/2010/main" val="164713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5D3BEE6-63BB-4288-AEA4-14D0B8B0F0AF}"/>
              </a:ext>
            </a:extLst>
          </p:cNvPr>
          <p:cNvSpPr>
            <a:spLocks noGrp="1"/>
          </p:cNvSpPr>
          <p:nvPr>
            <p:ph type="sldNum" sz="quarter" idx="12"/>
          </p:nvPr>
        </p:nvSpPr>
        <p:spPr/>
        <p:txBody>
          <a:bodyPr/>
          <a:lstStyle/>
          <a:p>
            <a:fld id="{B6F15528-21DE-4FAA-801E-634DDDAF4B2B}" type="slidenum">
              <a:rPr lang="en-US" smtClean="0"/>
              <a:pPr/>
              <a:t>42</a:t>
            </a:fld>
            <a:endParaRPr lang="en-US"/>
          </a:p>
        </p:txBody>
      </p:sp>
      <p:sp>
        <p:nvSpPr>
          <p:cNvPr id="6" name="Rectangle 5">
            <a:extLst>
              <a:ext uri="{FF2B5EF4-FFF2-40B4-BE49-F238E27FC236}">
                <a16:creationId xmlns:a16="http://schemas.microsoft.com/office/drawing/2014/main" id="{EC5ACA13-FC34-48F1-A3E1-912A24BA760C}"/>
              </a:ext>
            </a:extLst>
          </p:cNvPr>
          <p:cNvSpPr/>
          <p:nvPr/>
        </p:nvSpPr>
        <p:spPr>
          <a:xfrm>
            <a:off x="0" y="128187"/>
            <a:ext cx="5029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 Finding equilibrium appropriation</a:t>
            </a:r>
          </a:p>
        </p:txBody>
      </p:sp>
      <p:sp>
        <p:nvSpPr>
          <p:cNvPr id="7" name="Minus Sign 6">
            <a:extLst>
              <a:ext uri="{FF2B5EF4-FFF2-40B4-BE49-F238E27FC236}">
                <a16:creationId xmlns:a16="http://schemas.microsoft.com/office/drawing/2014/main" id="{540340E2-BBD1-44F1-9E49-CA47D18DDD2E}"/>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EE538113-37B7-4495-900E-753500BBA1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8333" y="598486"/>
            <a:ext cx="4889734" cy="4662487"/>
          </a:xfrm>
          <a:prstGeom prst="rect">
            <a:avLst/>
          </a:prstGeom>
        </p:spPr>
      </p:pic>
      <p:sp>
        <p:nvSpPr>
          <p:cNvPr id="10" name="Rectangle 9">
            <a:extLst>
              <a:ext uri="{FF2B5EF4-FFF2-40B4-BE49-F238E27FC236}">
                <a16:creationId xmlns:a16="http://schemas.microsoft.com/office/drawing/2014/main" id="{06BCB582-11D4-4B6E-8BDE-79D194015B74}"/>
              </a:ext>
            </a:extLst>
          </p:cNvPr>
          <p:cNvSpPr/>
          <p:nvPr/>
        </p:nvSpPr>
        <p:spPr>
          <a:xfrm>
            <a:off x="3875" y="871121"/>
            <a:ext cx="4290457" cy="430887"/>
          </a:xfrm>
          <a:prstGeom prst="rect">
            <a:avLst/>
          </a:prstGeom>
        </p:spPr>
        <p:txBody>
          <a:bodyPr wrap="square">
            <a:spAutoFit/>
          </a:bodyPr>
          <a:lstStyle/>
          <a:p>
            <a:pPr marL="285750" indent="-285750">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Since we have two firms </a:t>
            </a:r>
            <a:r>
              <a:rPr lang="en-US" sz="2200" i="1" dirty="0">
                <a:latin typeface="Times New Roman" panose="02020603050405020304" pitchFamily="18" charset="0"/>
                <a:cs typeface="Times New Roman" panose="02020603050405020304" pitchFamily="18" charset="0"/>
              </a:rPr>
              <a:t>N</a:t>
            </a:r>
            <a:r>
              <a:rPr lang="en-US" sz="2200" dirty="0">
                <a:latin typeface="Times New Roman" panose="02020603050405020304" pitchFamily="18" charset="0"/>
                <a:cs typeface="Times New Roman" panose="02020603050405020304" pitchFamily="18" charset="0"/>
              </a:rPr>
              <a:t> = 2; </a:t>
            </a:r>
          </a:p>
        </p:txBody>
      </p:sp>
      <p:sp>
        <p:nvSpPr>
          <p:cNvPr id="11" name="Rectangle 10">
            <a:extLst>
              <a:ext uri="{FF2B5EF4-FFF2-40B4-BE49-F238E27FC236}">
                <a16:creationId xmlns:a16="http://schemas.microsoft.com/office/drawing/2014/main" id="{409649D9-CE29-4522-95EE-AEA0432AA601}"/>
              </a:ext>
            </a:extLst>
          </p:cNvPr>
          <p:cNvSpPr/>
          <p:nvPr/>
        </p:nvSpPr>
        <p:spPr>
          <a:xfrm>
            <a:off x="6019800" y="5392937"/>
            <a:ext cx="1133644"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Figure 2.2</a:t>
            </a:r>
            <a:endParaRPr lang="en-US" dirty="0"/>
          </a:p>
        </p:txBody>
      </p:sp>
      <p:sp>
        <p:nvSpPr>
          <p:cNvPr id="12" name="Rectangle 11">
            <a:extLst>
              <a:ext uri="{FF2B5EF4-FFF2-40B4-BE49-F238E27FC236}">
                <a16:creationId xmlns:a16="http://schemas.microsoft.com/office/drawing/2014/main" id="{CD3F3E2D-C18E-4336-87FF-7581EC8693BF}"/>
              </a:ext>
            </a:extLst>
          </p:cNvPr>
          <p:cNvSpPr/>
          <p:nvPr/>
        </p:nvSpPr>
        <p:spPr>
          <a:xfrm>
            <a:off x="251696" y="1709517"/>
            <a:ext cx="4014061" cy="769441"/>
          </a:xfrm>
          <a:prstGeom prst="rect">
            <a:avLst/>
          </a:prstGeom>
        </p:spPr>
        <p:txBody>
          <a:bodyPr wrap="square">
            <a:spAutoFit/>
          </a:bodyPr>
          <a:lstStyle/>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The equilibrium appropriation becomes;</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A896A60C-2492-4809-9E7E-D7A86971BEDB}"/>
                  </a:ext>
                </a:extLst>
              </p:cNvPr>
              <p:cNvSpPr txBox="1"/>
              <p:nvPr/>
            </p:nvSpPr>
            <p:spPr>
              <a:xfrm>
                <a:off x="751956" y="2681158"/>
                <a:ext cx="2942600" cy="64171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2200" b="0" i="1" smtClean="0">
                              <a:latin typeface="Cambria Math" panose="02040503050406030204" pitchFamily="18" charset="0"/>
                            </a:rPr>
                          </m:ctrlPr>
                        </m:sSupPr>
                        <m:e>
                          <m:r>
                            <a:rPr lang="en-US" sz="2200" b="0" i="1" smtClean="0">
                              <a:latin typeface="Cambria Math" panose="02040503050406030204" pitchFamily="18" charset="0"/>
                            </a:rPr>
                            <m:t>𝑞</m:t>
                          </m:r>
                        </m:e>
                        <m:sup>
                          <m:r>
                            <a:rPr lang="en-US" sz="2200" b="0" i="1" smtClean="0">
                              <a:latin typeface="Cambria Math" panose="02040503050406030204" pitchFamily="18" charset="0"/>
                            </a:rPr>
                            <m:t>∗</m:t>
                          </m:r>
                        </m:sup>
                      </m:sSup>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𝑆</m:t>
                          </m:r>
                        </m:num>
                        <m:den>
                          <m:r>
                            <a:rPr lang="en-US" sz="2200" b="0" i="1" smtClean="0">
                              <a:latin typeface="Cambria Math" panose="02040503050406030204" pitchFamily="18" charset="0"/>
                            </a:rPr>
                            <m:t>𝑁</m:t>
                          </m:r>
                          <m:r>
                            <a:rPr lang="en-US" sz="2200" b="0" i="1" smtClean="0">
                              <a:latin typeface="Cambria Math" panose="02040503050406030204" pitchFamily="18" charset="0"/>
                            </a:rPr>
                            <m:t>+1</m:t>
                          </m:r>
                        </m:den>
                      </m:f>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𝑆</m:t>
                          </m:r>
                        </m:num>
                        <m:den>
                          <m:r>
                            <a:rPr lang="en-US" sz="2200" b="0" i="1" smtClean="0">
                              <a:latin typeface="Cambria Math" panose="02040503050406030204" pitchFamily="18" charset="0"/>
                            </a:rPr>
                            <m:t>2+1</m:t>
                          </m:r>
                        </m:den>
                      </m:f>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𝑆</m:t>
                          </m:r>
                        </m:num>
                        <m:den>
                          <m:r>
                            <a:rPr lang="en-US" sz="2200" b="0" i="1" smtClean="0">
                              <a:latin typeface="Cambria Math" panose="02040503050406030204" pitchFamily="18" charset="0"/>
                            </a:rPr>
                            <m:t>3</m:t>
                          </m:r>
                        </m:den>
                      </m:f>
                    </m:oMath>
                  </m:oMathPara>
                </a14:m>
                <a:endParaRPr lang="en-US" sz="2200" dirty="0"/>
              </a:p>
            </p:txBody>
          </p:sp>
        </mc:Choice>
        <mc:Fallback xmlns="">
          <p:sp>
            <p:nvSpPr>
              <p:cNvPr id="13" name="TextBox 12">
                <a:extLst>
                  <a:ext uri="{FF2B5EF4-FFF2-40B4-BE49-F238E27FC236}">
                    <a16:creationId xmlns:a16="http://schemas.microsoft.com/office/drawing/2014/main" id="{A896A60C-2492-4809-9E7E-D7A86971BEDB}"/>
                  </a:ext>
                </a:extLst>
              </p:cNvPr>
              <p:cNvSpPr txBox="1">
                <a:spLocks noRot="1" noChangeAspect="1" noMove="1" noResize="1" noEditPoints="1" noAdjustHandles="1" noChangeArrowheads="1" noChangeShapeType="1" noTextEdit="1"/>
              </p:cNvSpPr>
              <p:nvPr/>
            </p:nvSpPr>
            <p:spPr>
              <a:xfrm>
                <a:off x="751956" y="2681158"/>
                <a:ext cx="2942600" cy="641714"/>
              </a:xfrm>
              <a:prstGeom prst="rect">
                <a:avLst/>
              </a:prstGeom>
              <a:blipFill>
                <a:blip r:embed="rId3"/>
                <a:stretch>
                  <a:fillRect/>
                </a:stretch>
              </a:blipFill>
            </p:spPr>
            <p:txBody>
              <a:bodyPr/>
              <a:lstStyle/>
              <a:p>
                <a:r>
                  <a:rPr lang="en-US">
                    <a:noFill/>
                  </a:rPr>
                  <a:t> </a:t>
                </a:r>
              </a:p>
            </p:txBody>
          </p:sp>
        </mc:Fallback>
      </mc:AlternateContent>
      <p:sp>
        <p:nvSpPr>
          <p:cNvPr id="15" name="Rectangle 14">
            <a:extLst>
              <a:ext uri="{FF2B5EF4-FFF2-40B4-BE49-F238E27FC236}">
                <a16:creationId xmlns:a16="http://schemas.microsoft.com/office/drawing/2014/main" id="{13DD9EB5-CBEC-44F4-8D7C-F2300DB858A3}"/>
              </a:ext>
            </a:extLst>
          </p:cNvPr>
          <p:cNvSpPr/>
          <p:nvPr/>
        </p:nvSpPr>
        <p:spPr>
          <a:xfrm>
            <a:off x="300074" y="3849068"/>
            <a:ext cx="3808259" cy="769441"/>
          </a:xfrm>
          <a:prstGeom prst="rect">
            <a:avLst/>
          </a:prstGeom>
        </p:spPr>
        <p:txBody>
          <a:bodyPr wrap="square">
            <a:spAutoFit/>
          </a:bodyPr>
          <a:lstStyle/>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The aggregate appropriation becomes</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DCB6328-E749-41E9-AD36-6634C06F4AC0}"/>
                  </a:ext>
                </a:extLst>
              </p:cNvPr>
              <p:cNvSpPr txBox="1"/>
              <p:nvPr/>
            </p:nvSpPr>
            <p:spPr>
              <a:xfrm>
                <a:off x="1524000" y="4770800"/>
                <a:ext cx="1224785" cy="63600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2200" b="0" i="1" smtClean="0">
                              <a:latin typeface="Cambria Math" panose="02040503050406030204" pitchFamily="18" charset="0"/>
                            </a:rPr>
                          </m:ctrlPr>
                        </m:sSupPr>
                        <m:e>
                          <m:r>
                            <a:rPr lang="en-US" sz="2200" b="0" i="1" smtClean="0">
                              <a:latin typeface="Cambria Math" panose="02040503050406030204" pitchFamily="18" charset="0"/>
                            </a:rPr>
                            <m:t>𝑄</m:t>
                          </m:r>
                        </m:e>
                        <m:sup>
                          <m:r>
                            <a:rPr lang="en-US" sz="2200" b="0" i="1" smtClean="0">
                              <a:latin typeface="Cambria Math" panose="02040503050406030204" pitchFamily="18" charset="0"/>
                            </a:rPr>
                            <m:t>∗</m:t>
                          </m:r>
                        </m:sup>
                      </m:sSup>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r>
                            <a:rPr lang="en-US" sz="2200" i="1">
                              <a:latin typeface="Cambria Math" panose="02040503050406030204" pitchFamily="18" charset="0"/>
                            </a:rPr>
                            <m:t>2</m:t>
                          </m:r>
                          <m:r>
                            <a:rPr lang="en-US" sz="2200" b="0" i="1" smtClean="0">
                              <a:latin typeface="Cambria Math" panose="02040503050406030204" pitchFamily="18" charset="0"/>
                            </a:rPr>
                            <m:t>𝑆</m:t>
                          </m:r>
                        </m:num>
                        <m:den>
                          <m:r>
                            <a:rPr lang="en-US" sz="2200" b="0" i="1" smtClean="0">
                              <a:latin typeface="Cambria Math" panose="02040503050406030204" pitchFamily="18" charset="0"/>
                            </a:rPr>
                            <m:t>3</m:t>
                          </m:r>
                        </m:den>
                      </m:f>
                    </m:oMath>
                  </m:oMathPara>
                </a14:m>
                <a:endParaRPr lang="en-US" sz="2200" dirty="0"/>
              </a:p>
            </p:txBody>
          </p:sp>
        </mc:Choice>
        <mc:Fallback xmlns="">
          <p:sp>
            <p:nvSpPr>
              <p:cNvPr id="16" name="TextBox 15">
                <a:extLst>
                  <a:ext uri="{FF2B5EF4-FFF2-40B4-BE49-F238E27FC236}">
                    <a16:creationId xmlns:a16="http://schemas.microsoft.com/office/drawing/2014/main" id="{5DCB6328-E749-41E9-AD36-6634C06F4AC0}"/>
                  </a:ext>
                </a:extLst>
              </p:cNvPr>
              <p:cNvSpPr txBox="1">
                <a:spLocks noRot="1" noChangeAspect="1" noMove="1" noResize="1" noEditPoints="1" noAdjustHandles="1" noChangeArrowheads="1" noChangeShapeType="1" noTextEdit="1"/>
              </p:cNvSpPr>
              <p:nvPr/>
            </p:nvSpPr>
            <p:spPr>
              <a:xfrm>
                <a:off x="1524000" y="4770800"/>
                <a:ext cx="1224785" cy="636008"/>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4520377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56A659C-0D74-4B56-A095-0E0B5BD67D99}"/>
              </a:ext>
            </a:extLst>
          </p:cNvPr>
          <p:cNvSpPr>
            <a:spLocks noGrp="1"/>
          </p:cNvSpPr>
          <p:nvPr>
            <p:ph type="sldNum" sz="quarter" idx="12"/>
          </p:nvPr>
        </p:nvSpPr>
        <p:spPr/>
        <p:txBody>
          <a:bodyPr/>
          <a:lstStyle/>
          <a:p>
            <a:fld id="{B6F15528-21DE-4FAA-801E-634DDDAF4B2B}" type="slidenum">
              <a:rPr lang="en-US" smtClean="0"/>
              <a:pPr/>
              <a:t>43</a:t>
            </a:fld>
            <a:endParaRPr lang="en-US"/>
          </a:p>
        </p:txBody>
      </p:sp>
      <p:sp>
        <p:nvSpPr>
          <p:cNvPr id="6" name="Rectangle 5">
            <a:extLst>
              <a:ext uri="{FF2B5EF4-FFF2-40B4-BE49-F238E27FC236}">
                <a16:creationId xmlns:a16="http://schemas.microsoft.com/office/drawing/2014/main" id="{22BC7396-8EFB-4084-AE99-7FEBE25CCB81}"/>
              </a:ext>
            </a:extLst>
          </p:cNvPr>
          <p:cNvSpPr/>
          <p:nvPr/>
        </p:nvSpPr>
        <p:spPr>
          <a:xfrm>
            <a:off x="0" y="128187"/>
            <a:ext cx="7315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2.3.1 Finding equilibrium appropriation - Comparative static-</a:t>
            </a:r>
          </a:p>
        </p:txBody>
      </p:sp>
      <p:sp>
        <p:nvSpPr>
          <p:cNvPr id="7" name="Minus Sign 6">
            <a:extLst>
              <a:ext uri="{FF2B5EF4-FFF2-40B4-BE49-F238E27FC236}">
                <a16:creationId xmlns:a16="http://schemas.microsoft.com/office/drawing/2014/main" id="{DD31232C-2F44-414A-A3AE-6F5CFCECAA60}"/>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75781EAD-02B7-4E9B-B08D-5B2367127777}"/>
              </a:ext>
            </a:extLst>
          </p:cNvPr>
          <p:cNvSpPr/>
          <p:nvPr/>
        </p:nvSpPr>
        <p:spPr>
          <a:xfrm>
            <a:off x="0" y="851842"/>
            <a:ext cx="2999539" cy="461665"/>
          </a:xfrm>
          <a:prstGeom prst="rect">
            <a:avLst/>
          </a:prstGeom>
        </p:spPr>
        <p:txBody>
          <a:bodyPr wrap="none">
            <a:spAutoFit/>
          </a:bodyPr>
          <a:lstStyle/>
          <a:p>
            <a:pPr marL="342900" indent="-342900">
              <a:buFont typeface="Wingdings" panose="05000000000000000000" pitchFamily="2" charset="2"/>
              <a:buChar char="Ø"/>
            </a:pPr>
            <a:r>
              <a:rPr lang="en-US" sz="2400" i="1" u="sng" dirty="0">
                <a:solidFill>
                  <a:srgbClr val="7030A0"/>
                </a:solidFill>
                <a:latin typeface="Times New Roman" panose="02020603050405020304" pitchFamily="18" charset="0"/>
                <a:cs typeface="Times New Roman" panose="02020603050405020304" pitchFamily="18" charset="0"/>
              </a:rPr>
              <a:t>Comparative statics</a:t>
            </a:r>
            <a:endParaRPr lang="en-US" sz="2400" i="1" u="sng" dirty="0">
              <a:solidFill>
                <a:srgbClr val="7030A0"/>
              </a:solidFill>
            </a:endParaRPr>
          </a:p>
        </p:txBody>
      </p:sp>
      <p:sp>
        <p:nvSpPr>
          <p:cNvPr id="9" name="Rectangle 8">
            <a:extLst>
              <a:ext uri="{FF2B5EF4-FFF2-40B4-BE49-F238E27FC236}">
                <a16:creationId xmlns:a16="http://schemas.microsoft.com/office/drawing/2014/main" id="{41D3D03C-B6DB-452A-8A4D-D3503BC74F55}"/>
              </a:ext>
            </a:extLst>
          </p:cNvPr>
          <p:cNvSpPr/>
          <p:nvPr/>
        </p:nvSpPr>
        <p:spPr>
          <a:xfrm>
            <a:off x="20664" y="1447800"/>
            <a:ext cx="9199536" cy="461665"/>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Discuss how the result is affected by changes in one of the parameters.</a:t>
            </a:r>
          </a:p>
        </p:txBody>
      </p:sp>
      <p:sp>
        <p:nvSpPr>
          <p:cNvPr id="10" name="Rectangle 9">
            <a:extLst>
              <a:ext uri="{FF2B5EF4-FFF2-40B4-BE49-F238E27FC236}">
                <a16:creationId xmlns:a16="http://schemas.microsoft.com/office/drawing/2014/main" id="{39C83429-9C48-47DA-B410-0F789E0F587E}"/>
              </a:ext>
            </a:extLst>
          </p:cNvPr>
          <p:cNvSpPr/>
          <p:nvPr/>
        </p:nvSpPr>
        <p:spPr>
          <a:xfrm>
            <a:off x="457200" y="2464909"/>
            <a:ext cx="1872629" cy="461665"/>
          </a:xfrm>
          <a:prstGeom prst="rect">
            <a:avLst/>
          </a:prstGeom>
        </p:spPr>
        <p:txBody>
          <a:bodyPr wrap="none">
            <a:spAutoFit/>
          </a:bodyPr>
          <a:lstStyle/>
          <a:p>
            <a:pPr marL="361950" indent="-36195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Example 1</a:t>
            </a:r>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5602B78F-A041-400E-93AD-1B9C10A35AD2}"/>
                  </a:ext>
                </a:extLst>
              </p:cNvPr>
              <p:cNvSpPr/>
              <p:nvPr/>
            </p:nvSpPr>
            <p:spPr>
              <a:xfrm>
                <a:off x="3164741" y="3853611"/>
                <a:ext cx="1727461" cy="79239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r>
                            <a:rPr lang="en-US" sz="2400" i="1">
                              <a:latin typeface="Cambria Math" panose="02040503050406030204" pitchFamily="18" charset="0"/>
                            </a:rPr>
                            <m:t>𝑞</m:t>
                          </m:r>
                        </m:e>
                        <m:sup>
                          <m:r>
                            <a:rPr lang="en-US" sz="2400" i="1">
                              <a:latin typeface="Cambria Math" panose="02040503050406030204" pitchFamily="18" charset="0"/>
                            </a:rPr>
                            <m:t>∗</m:t>
                          </m:r>
                        </m:sup>
                      </m:sSup>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𝑆</m:t>
                          </m:r>
                        </m:num>
                        <m:den>
                          <m:r>
                            <a:rPr lang="en-US" altLang="zh-HK" sz="2400" i="1">
                              <a:latin typeface="Cambria Math" panose="02040503050406030204" pitchFamily="18" charset="0"/>
                            </a:rPr>
                            <m:t>𝑁</m:t>
                          </m:r>
                          <m:r>
                            <a:rPr lang="en-US" altLang="zh-HK" sz="2400" i="1">
                              <a:latin typeface="Cambria Math" panose="02040503050406030204" pitchFamily="18" charset="0"/>
                            </a:rPr>
                            <m:t>+1</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1" name="Rectangle 10">
                <a:extLst>
                  <a:ext uri="{FF2B5EF4-FFF2-40B4-BE49-F238E27FC236}">
                    <a16:creationId xmlns:a16="http://schemas.microsoft.com/office/drawing/2014/main" id="{5602B78F-A041-400E-93AD-1B9C10A35AD2}"/>
                  </a:ext>
                </a:extLst>
              </p:cNvPr>
              <p:cNvSpPr>
                <a:spLocks noRot="1" noChangeAspect="1" noMove="1" noResize="1" noEditPoints="1" noAdjustHandles="1" noChangeArrowheads="1" noChangeShapeType="1" noTextEdit="1"/>
              </p:cNvSpPr>
              <p:nvPr/>
            </p:nvSpPr>
            <p:spPr>
              <a:xfrm>
                <a:off x="3164741" y="3853611"/>
                <a:ext cx="1727461" cy="792396"/>
              </a:xfrm>
              <a:prstGeom prst="rect">
                <a:avLst/>
              </a:prstGeom>
              <a:blipFill>
                <a:blip r:embed="rId2"/>
                <a:stretch>
                  <a:fillRect/>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F6BCE69A-94C8-43CF-BADF-2105B3EF3976}"/>
                  </a:ext>
                </a:extLst>
              </p:cNvPr>
              <p:cNvSpPr/>
              <p:nvPr/>
            </p:nvSpPr>
            <p:spPr>
              <a:xfrm>
                <a:off x="287560" y="4994701"/>
                <a:ext cx="8608840"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It only depends on the stock of the resource, </a:t>
                </a:r>
                <a14:m>
                  <m:oMath xmlns:m="http://schemas.openxmlformats.org/officeDocument/2006/math">
                    <m:r>
                      <a:rPr lang="en-US" sz="2400" i="1" dirty="0" smtClean="0">
                        <a:latin typeface="Cambria Math" panose="02040503050406030204" pitchFamily="18" charset="0"/>
                        <a:cs typeface="Times New Roman" panose="02020603050405020304" pitchFamily="18" charset="0"/>
                      </a:rPr>
                      <m:t>𝑆</m:t>
                    </m:r>
                  </m:oMath>
                </a14:m>
                <a:r>
                  <a:rPr lang="en-US" sz="2400" dirty="0">
                    <a:latin typeface="Times New Roman" panose="02020603050405020304" pitchFamily="18" charset="0"/>
                    <a:cs typeface="Times New Roman" panose="02020603050405020304" pitchFamily="18" charset="0"/>
                  </a:rPr>
                  <a:t>, and the number of firms competing for it, </a:t>
                </a:r>
                <a14:m>
                  <m:oMath xmlns:m="http://schemas.openxmlformats.org/officeDocument/2006/math">
                    <m:r>
                      <a:rPr lang="en-US" sz="2400" i="1" dirty="0" smtClean="0">
                        <a:latin typeface="Cambria Math" panose="02040503050406030204" pitchFamily="18" charset="0"/>
                        <a:cs typeface="Times New Roman" panose="02020603050405020304" pitchFamily="18" charset="0"/>
                      </a:rPr>
                      <m:t>𝑁</m:t>
                    </m:r>
                  </m:oMath>
                </a14:m>
                <a:r>
                  <a:rPr lang="en-US" sz="2400" dirty="0">
                    <a:latin typeface="Times New Roman" panose="02020603050405020304" pitchFamily="18" charset="0"/>
                    <a:cs typeface="Times New Roman" panose="02020603050405020304" pitchFamily="18" charset="0"/>
                  </a:rPr>
                  <a:t>.</a:t>
                </a:r>
              </a:p>
            </p:txBody>
          </p:sp>
        </mc:Choice>
        <mc:Fallback xmlns="">
          <p:sp>
            <p:nvSpPr>
              <p:cNvPr id="12" name="Rectangle 11">
                <a:extLst>
                  <a:ext uri="{FF2B5EF4-FFF2-40B4-BE49-F238E27FC236}">
                    <a16:creationId xmlns:a16="http://schemas.microsoft.com/office/drawing/2014/main" id="{F6BCE69A-94C8-43CF-BADF-2105B3EF3976}"/>
                  </a:ext>
                </a:extLst>
              </p:cNvPr>
              <p:cNvSpPr>
                <a:spLocks noRot="1" noChangeAspect="1" noMove="1" noResize="1" noEditPoints="1" noAdjustHandles="1" noChangeArrowheads="1" noChangeShapeType="1" noTextEdit="1"/>
              </p:cNvSpPr>
              <p:nvPr/>
            </p:nvSpPr>
            <p:spPr>
              <a:xfrm>
                <a:off x="287560" y="4994701"/>
                <a:ext cx="8608840" cy="830997"/>
              </a:xfrm>
              <a:prstGeom prst="rect">
                <a:avLst/>
              </a:prstGeom>
              <a:blipFill>
                <a:blip r:embed="rId3"/>
                <a:stretch>
                  <a:fillRect l="-921" t="-5839" r="-1204" b="-15328"/>
                </a:stretch>
              </a:blipFill>
            </p:spPr>
            <p:txBody>
              <a:bodyPr/>
              <a:lstStyle/>
              <a:p>
                <a:r>
                  <a:rPr lang="en-US">
                    <a:noFill/>
                  </a:rPr>
                  <a:t> </a:t>
                </a:r>
              </a:p>
            </p:txBody>
          </p:sp>
        </mc:Fallback>
      </mc:AlternateContent>
      <p:sp>
        <p:nvSpPr>
          <p:cNvPr id="13" name="Rectangle 12">
            <a:extLst>
              <a:ext uri="{FF2B5EF4-FFF2-40B4-BE49-F238E27FC236}">
                <a16:creationId xmlns:a16="http://schemas.microsoft.com/office/drawing/2014/main" id="{9414AEAB-4F94-4B16-BA04-F07CAB280132}"/>
              </a:ext>
            </a:extLst>
          </p:cNvPr>
          <p:cNvSpPr/>
          <p:nvPr/>
        </p:nvSpPr>
        <p:spPr>
          <a:xfrm>
            <a:off x="609600" y="3131883"/>
            <a:ext cx="4427046" cy="461665"/>
          </a:xfrm>
          <a:prstGeom prst="rect">
            <a:avLst/>
          </a:prstGeom>
        </p:spPr>
        <p:txBody>
          <a:bodyPr wrap="none">
            <a:spAutoFit/>
          </a:bodyPr>
          <a:lstStyle/>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equilibrium appropriation; </a:t>
            </a:r>
            <a:endParaRPr lang="en-US" sz="2400" dirty="0"/>
          </a:p>
        </p:txBody>
      </p:sp>
    </p:spTree>
    <p:extLst>
      <p:ext uri="{BB962C8B-B14F-4D97-AF65-F5344CB8AC3E}">
        <p14:creationId xmlns:p14="http://schemas.microsoft.com/office/powerpoint/2010/main" val="17439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C937150-A45C-474D-8640-160DAE131C9E}"/>
              </a:ext>
            </a:extLst>
          </p:cNvPr>
          <p:cNvSpPr>
            <a:spLocks noGrp="1"/>
          </p:cNvSpPr>
          <p:nvPr>
            <p:ph type="sldNum" sz="quarter" idx="12"/>
          </p:nvPr>
        </p:nvSpPr>
        <p:spPr/>
        <p:txBody>
          <a:bodyPr/>
          <a:lstStyle/>
          <a:p>
            <a:fld id="{B6F15528-21DE-4FAA-801E-634DDDAF4B2B}" type="slidenum">
              <a:rPr lang="en-US" smtClean="0"/>
              <a:pPr/>
              <a:t>44</a:t>
            </a:fld>
            <a:endParaRPr lang="en-US"/>
          </a:p>
        </p:txBody>
      </p:sp>
      <p:sp>
        <p:nvSpPr>
          <p:cNvPr id="7" name="Minus Sign 6">
            <a:extLst>
              <a:ext uri="{FF2B5EF4-FFF2-40B4-BE49-F238E27FC236}">
                <a16:creationId xmlns:a16="http://schemas.microsoft.com/office/drawing/2014/main" id="{1ACB1F3E-C49A-4B0D-9D86-7CAA4E5D7EFF}"/>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29DAB845-9AE1-45A1-97E4-7CC9D48462A2}"/>
                  </a:ext>
                </a:extLst>
              </p:cNvPr>
              <p:cNvSpPr/>
              <p:nvPr/>
            </p:nvSpPr>
            <p:spPr>
              <a:xfrm>
                <a:off x="3093914" y="776912"/>
                <a:ext cx="1977593" cy="80323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f>
                            <m:fPr>
                              <m:ctrlPr>
                                <a:rPr lang="en-US" sz="2400" i="1" smtClean="0">
                                  <a:latin typeface="Cambria Math" panose="02040503050406030204" pitchFamily="18" charset="0"/>
                                </a:rPr>
                              </m:ctrlPr>
                            </m:fPr>
                            <m:num>
                              <m:r>
                                <a:rPr lang="en-US" sz="2400" i="1" smtClean="0">
                                  <a:latin typeface="Cambria Math" panose="02040503050406030204" pitchFamily="18" charset="0"/>
                                </a:rPr>
                                <m:t>𝑑</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𝑞</m:t>
                                  </m:r>
                                </m:e>
                                <m:sup>
                                  <m:r>
                                    <a:rPr lang="en-US" sz="2400" b="0" i="1" smtClean="0">
                                      <a:latin typeface="Cambria Math" panose="02040503050406030204" pitchFamily="18" charset="0"/>
                                    </a:rPr>
                                    <m:t>∗</m:t>
                                  </m:r>
                                </m:sup>
                              </m:sSup>
                            </m:num>
                            <m:den>
                              <m:r>
                                <a:rPr lang="en-US" sz="2400" i="1" smtClean="0">
                                  <a:latin typeface="Cambria Math" panose="02040503050406030204" pitchFamily="18" charset="0"/>
                                </a:rPr>
                                <m:t>𝑑</m:t>
                              </m:r>
                              <m:r>
                                <a:rPr lang="en-US" sz="2400" b="0" i="1" smtClean="0">
                                  <a:latin typeface="Cambria Math" panose="02040503050406030204" pitchFamily="18" charset="0"/>
                                </a:rPr>
                                <m:t>𝑆</m:t>
                              </m:r>
                            </m:den>
                          </m:f>
                        </m:e>
                        <m:sup>
                          <m:r>
                            <a:rPr lang="en-US" sz="2400" b="0" i="1" smtClean="0">
                              <a:latin typeface="Cambria Math" panose="02040503050406030204" pitchFamily="18" charset="0"/>
                            </a:rPr>
                            <m:t> </m:t>
                          </m:r>
                        </m:sup>
                      </m:sSup>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altLang="zh-HK" sz="2400" i="1">
                              <a:latin typeface="Cambria Math" panose="02040503050406030204" pitchFamily="18" charset="0"/>
                            </a:rPr>
                            <m:t>𝑁</m:t>
                          </m:r>
                          <m:r>
                            <a:rPr lang="en-US" altLang="zh-HK" sz="2400" i="1">
                              <a:latin typeface="Cambria Math" panose="02040503050406030204" pitchFamily="18" charset="0"/>
                            </a:rPr>
                            <m:t>+1</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8" name="Rectangle 7">
                <a:extLst>
                  <a:ext uri="{FF2B5EF4-FFF2-40B4-BE49-F238E27FC236}">
                    <a16:creationId xmlns:a16="http://schemas.microsoft.com/office/drawing/2014/main" id="{29DAB845-9AE1-45A1-97E4-7CC9D48462A2}"/>
                  </a:ext>
                </a:extLst>
              </p:cNvPr>
              <p:cNvSpPr>
                <a:spLocks noRot="1" noChangeAspect="1" noMove="1" noResize="1" noEditPoints="1" noAdjustHandles="1" noChangeArrowheads="1" noChangeShapeType="1" noTextEdit="1"/>
              </p:cNvSpPr>
              <p:nvPr/>
            </p:nvSpPr>
            <p:spPr>
              <a:xfrm>
                <a:off x="3093914" y="776912"/>
                <a:ext cx="1977593" cy="803233"/>
              </a:xfrm>
              <a:prstGeom prst="rect">
                <a:avLst/>
              </a:prstGeom>
              <a:blipFill>
                <a:blip r:embed="rId2"/>
                <a:stretch>
                  <a:fillRect/>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527B49CA-B25B-4CA3-8964-0CBC9360D109}"/>
                  </a:ext>
                </a:extLst>
              </p:cNvPr>
              <p:cNvSpPr/>
              <p:nvPr/>
            </p:nvSpPr>
            <p:spPr>
              <a:xfrm>
                <a:off x="240732" y="1810920"/>
                <a:ext cx="8534400" cy="461665"/>
              </a:xfrm>
              <a:prstGeom prst="rect">
                <a:avLst/>
              </a:prstGeom>
            </p:spPr>
            <p:txBody>
              <a:bodyPr wrap="square">
                <a:spAutoFit/>
              </a:bodyPr>
              <a:lstStyle/>
              <a:p>
                <a:pPr marL="342900" indent="-3429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 We can observe the equilibrium appropriation </a:t>
                </a:r>
                <a14:m>
                  <m:oMath xmlns:m="http://schemas.openxmlformats.org/officeDocument/2006/math">
                    <m:sSup>
                      <m:sSupPr>
                        <m:ctrlPr>
                          <a:rPr lang="en-US" sz="2400" i="1">
                            <a:latin typeface="Cambria Math" panose="02040503050406030204" pitchFamily="18" charset="0"/>
                          </a:rPr>
                        </m:ctrlPr>
                      </m:sSupPr>
                      <m:e>
                        <m:r>
                          <a:rPr lang="en-US" sz="2400" i="1">
                            <a:latin typeface="Cambria Math" panose="02040503050406030204" pitchFamily="18" charset="0"/>
                          </a:rPr>
                          <m:t>𝑞</m:t>
                        </m:r>
                      </m:e>
                      <m:sup>
                        <m:r>
                          <a:rPr lang="en-US" sz="2400" i="1">
                            <a:latin typeface="Cambria Math" panose="02040503050406030204" pitchFamily="18" charset="0"/>
                          </a:rPr>
                          <m:t>∗</m:t>
                        </m:r>
                      </m:sup>
                    </m:sSup>
                  </m:oMath>
                </a14:m>
                <a:r>
                  <a:rPr lang="en-US" sz="2400"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increases</a:t>
                </a:r>
                <a:r>
                  <a:rPr lang="en-US" sz="2400" dirty="0">
                    <a:latin typeface="Times New Roman" panose="02020603050405020304" pitchFamily="18" charset="0"/>
                    <a:cs typeface="Times New Roman" panose="02020603050405020304" pitchFamily="18" charset="0"/>
                  </a:rPr>
                  <a:t> in </a:t>
                </a:r>
                <a14:m>
                  <m:oMath xmlns:m="http://schemas.openxmlformats.org/officeDocument/2006/math">
                    <m:r>
                      <a:rPr lang="en-US" sz="2400" i="1" dirty="0" smtClean="0">
                        <a:latin typeface="Cambria Math" panose="02040503050406030204" pitchFamily="18" charset="0"/>
                      </a:rPr>
                      <m:t>𝑆</m:t>
                    </m:r>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9" name="Rectangle 8">
                <a:extLst>
                  <a:ext uri="{FF2B5EF4-FFF2-40B4-BE49-F238E27FC236}">
                    <a16:creationId xmlns:a16="http://schemas.microsoft.com/office/drawing/2014/main" id="{527B49CA-B25B-4CA3-8964-0CBC9360D109}"/>
                  </a:ext>
                </a:extLst>
              </p:cNvPr>
              <p:cNvSpPr>
                <a:spLocks noRot="1" noChangeAspect="1" noMove="1" noResize="1" noEditPoints="1" noAdjustHandles="1" noChangeArrowheads="1" noChangeShapeType="1" noTextEdit="1"/>
              </p:cNvSpPr>
              <p:nvPr/>
            </p:nvSpPr>
            <p:spPr>
              <a:xfrm>
                <a:off x="240732" y="1810920"/>
                <a:ext cx="8534400" cy="461665"/>
              </a:xfrm>
              <a:prstGeom prst="rect">
                <a:avLst/>
              </a:prstGeom>
              <a:blipFill>
                <a:blip r:embed="rId3"/>
                <a:stretch>
                  <a:fillRect l="-929"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9BD9DE31-81BB-49C5-A5BD-B99A3B136964}"/>
                  </a:ext>
                </a:extLst>
              </p:cNvPr>
              <p:cNvSpPr/>
              <p:nvPr/>
            </p:nvSpPr>
            <p:spPr>
              <a:xfrm>
                <a:off x="2819400" y="2641748"/>
                <a:ext cx="2593722" cy="84927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i="1">
                              <a:latin typeface="Cambria Math" panose="02040503050406030204" pitchFamily="18" charset="0"/>
                            </a:rPr>
                            <m:t>𝑑</m:t>
                          </m:r>
                          <m:sSup>
                            <m:sSupPr>
                              <m:ctrlPr>
                                <a:rPr lang="en-US" sz="2400" i="1">
                                  <a:latin typeface="Cambria Math" panose="02040503050406030204" pitchFamily="18" charset="0"/>
                                </a:rPr>
                              </m:ctrlPr>
                            </m:sSupPr>
                            <m:e>
                              <m:r>
                                <a:rPr lang="en-US" sz="2400" i="1">
                                  <a:latin typeface="Cambria Math" panose="02040503050406030204" pitchFamily="18" charset="0"/>
                                </a:rPr>
                                <m:t>𝑞</m:t>
                              </m:r>
                            </m:e>
                            <m:sup>
                              <m:r>
                                <a:rPr lang="en-US" sz="2400" i="1">
                                  <a:latin typeface="Cambria Math" panose="02040503050406030204" pitchFamily="18" charset="0"/>
                                </a:rPr>
                                <m:t>∗</m:t>
                              </m:r>
                            </m:sup>
                          </m:sSup>
                        </m:num>
                        <m:den>
                          <m:r>
                            <a:rPr lang="en-US" sz="2400" i="1">
                              <a:latin typeface="Cambria Math" panose="02040503050406030204" pitchFamily="18" charset="0"/>
                            </a:rPr>
                            <m:t>𝑑</m:t>
                          </m:r>
                          <m:r>
                            <a:rPr lang="en-US" sz="2400" b="0" i="1" smtClean="0">
                              <a:latin typeface="Cambria Math" panose="02040503050406030204" pitchFamily="18" charset="0"/>
                            </a:rPr>
                            <m:t>𝑁</m:t>
                          </m:r>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𝑆</m:t>
                          </m:r>
                        </m:num>
                        <m:den>
                          <m:sSup>
                            <m:sSupPr>
                              <m:ctrlPr>
                                <a:rPr lang="en-US" sz="2400" b="0" i="1" smtClean="0">
                                  <a:latin typeface="Cambria Math" panose="02040503050406030204" pitchFamily="18" charset="0"/>
                                </a:rPr>
                              </m:ctrlPr>
                            </m:sSupPr>
                            <m:e>
                              <m:d>
                                <m:dPr>
                                  <m:ctrlPr>
                                    <a:rPr lang="en-US" sz="2400" i="1">
                                      <a:latin typeface="Cambria Math" panose="02040503050406030204" pitchFamily="18" charset="0"/>
                                    </a:rPr>
                                  </m:ctrlPr>
                                </m:dPr>
                                <m:e>
                                  <m:r>
                                    <a:rPr lang="en-US" sz="2400" i="1">
                                      <a:latin typeface="Cambria Math" panose="02040503050406030204" pitchFamily="18" charset="0"/>
                                    </a:rPr>
                                    <m:t>𝑁</m:t>
                                  </m:r>
                                  <m:r>
                                    <a:rPr lang="en-US" sz="2400" i="1">
                                      <a:latin typeface="Cambria Math" panose="02040503050406030204" pitchFamily="18" charset="0"/>
                                    </a:rPr>
                                    <m:t>+1</m:t>
                                  </m:r>
                                </m:e>
                              </m:d>
                            </m:e>
                            <m:sup>
                              <m:r>
                                <a:rPr lang="en-US" sz="2400" b="0" i="1" smtClean="0">
                                  <a:latin typeface="Cambria Math" panose="02040503050406030204" pitchFamily="18" charset="0"/>
                                </a:rPr>
                                <m:t>2</m:t>
                              </m:r>
                            </m:sup>
                          </m:sSup>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0" name="Rectangle 9">
                <a:extLst>
                  <a:ext uri="{FF2B5EF4-FFF2-40B4-BE49-F238E27FC236}">
                    <a16:creationId xmlns:a16="http://schemas.microsoft.com/office/drawing/2014/main" id="{9BD9DE31-81BB-49C5-A5BD-B99A3B136964}"/>
                  </a:ext>
                </a:extLst>
              </p:cNvPr>
              <p:cNvSpPr>
                <a:spLocks noRot="1" noChangeAspect="1" noMove="1" noResize="1" noEditPoints="1" noAdjustHandles="1" noChangeArrowheads="1" noChangeShapeType="1" noTextEdit="1"/>
              </p:cNvSpPr>
              <p:nvPr/>
            </p:nvSpPr>
            <p:spPr>
              <a:xfrm>
                <a:off x="2819400" y="2641748"/>
                <a:ext cx="2593722" cy="849271"/>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69E7C5FF-37FF-4C73-99F9-0D92F576F9FD}"/>
                  </a:ext>
                </a:extLst>
              </p:cNvPr>
              <p:cNvSpPr/>
              <p:nvPr/>
            </p:nvSpPr>
            <p:spPr>
              <a:xfrm>
                <a:off x="240732" y="3731845"/>
                <a:ext cx="8674668" cy="461665"/>
              </a:xfrm>
              <a:prstGeom prst="rect">
                <a:avLst/>
              </a:prstGeom>
            </p:spPr>
            <p:txBody>
              <a:bodyPr wrap="square">
                <a:spAutoFit/>
              </a:bodyPr>
              <a:lstStyle/>
              <a:p>
                <a:pPr marL="342900" indent="-3429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 We can observe the equilibrium appropriation </a:t>
                </a:r>
                <a14:m>
                  <m:oMath xmlns:m="http://schemas.openxmlformats.org/officeDocument/2006/math">
                    <m:sSup>
                      <m:sSupPr>
                        <m:ctrlPr>
                          <a:rPr lang="en-US" sz="2400" i="1">
                            <a:latin typeface="Cambria Math" panose="02040503050406030204" pitchFamily="18" charset="0"/>
                          </a:rPr>
                        </m:ctrlPr>
                      </m:sSupPr>
                      <m:e>
                        <m:r>
                          <a:rPr lang="en-US" sz="2400" i="1">
                            <a:latin typeface="Cambria Math" panose="02040503050406030204" pitchFamily="18" charset="0"/>
                          </a:rPr>
                          <m:t>𝑞</m:t>
                        </m:r>
                      </m:e>
                      <m:sup>
                        <m:r>
                          <a:rPr lang="en-US" sz="2400" i="1">
                            <a:latin typeface="Cambria Math" panose="02040503050406030204" pitchFamily="18" charset="0"/>
                          </a:rPr>
                          <m:t>∗</m:t>
                        </m:r>
                      </m:sup>
                    </m:sSup>
                  </m:oMath>
                </a14:m>
                <a:r>
                  <a:rPr lang="en-US" sz="2400"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decreases</a:t>
                </a:r>
                <a:r>
                  <a:rPr lang="en-US" sz="2400" dirty="0">
                    <a:latin typeface="Times New Roman" panose="02020603050405020304" pitchFamily="18" charset="0"/>
                    <a:cs typeface="Times New Roman" panose="02020603050405020304" pitchFamily="18" charset="0"/>
                  </a:rPr>
                  <a:t>  in </a:t>
                </a:r>
                <a14:m>
                  <m:oMath xmlns:m="http://schemas.openxmlformats.org/officeDocument/2006/math">
                    <m:r>
                      <a:rPr lang="en-US" sz="2400" b="0" i="1" dirty="0" smtClean="0">
                        <a:latin typeface="Cambria Math" panose="02040503050406030204" pitchFamily="18" charset="0"/>
                      </a:rPr>
                      <m:t>𝑁</m:t>
                    </m:r>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12" name="Rectangle 11">
                <a:extLst>
                  <a:ext uri="{FF2B5EF4-FFF2-40B4-BE49-F238E27FC236}">
                    <a16:creationId xmlns:a16="http://schemas.microsoft.com/office/drawing/2014/main" id="{69E7C5FF-37FF-4C73-99F9-0D92F576F9FD}"/>
                  </a:ext>
                </a:extLst>
              </p:cNvPr>
              <p:cNvSpPr>
                <a:spLocks noRot="1" noChangeAspect="1" noMove="1" noResize="1" noEditPoints="1" noAdjustHandles="1" noChangeArrowheads="1" noChangeShapeType="1" noTextEdit="1"/>
              </p:cNvSpPr>
              <p:nvPr/>
            </p:nvSpPr>
            <p:spPr>
              <a:xfrm>
                <a:off x="240732" y="3731845"/>
                <a:ext cx="8674668" cy="461665"/>
              </a:xfrm>
              <a:prstGeom prst="rect">
                <a:avLst/>
              </a:prstGeom>
              <a:blipFill>
                <a:blip r:embed="rId5"/>
                <a:stretch>
                  <a:fillRect l="-913"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1FE6F426-E246-4576-92EF-5CB4864B4B4D}"/>
                  </a:ext>
                </a:extLst>
              </p:cNvPr>
              <p:cNvSpPr/>
              <p:nvPr/>
            </p:nvSpPr>
            <p:spPr>
              <a:xfrm>
                <a:off x="838200" y="4937949"/>
                <a:ext cx="8001000" cy="1200329"/>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Every fisherman increase his catches as the resource becomes more abundant (higher </a:t>
                </a:r>
                <a14:m>
                  <m:oMath xmlns:m="http://schemas.openxmlformats.org/officeDocument/2006/math">
                    <m:r>
                      <a:rPr lang="en-US" sz="2400" i="1" dirty="0" smtClean="0">
                        <a:latin typeface="Cambria Math" panose="02040503050406030204" pitchFamily="18" charset="0"/>
                      </a:rPr>
                      <m:t>𝑆</m:t>
                    </m:r>
                  </m:oMath>
                </a14:m>
                <a:r>
                  <a:rPr lang="en-US" sz="2400" dirty="0">
                    <a:latin typeface="Times New Roman" panose="02020603050405020304" pitchFamily="18" charset="0"/>
                    <a:cs typeface="Times New Roman" panose="02020603050405020304" pitchFamily="18" charset="0"/>
                  </a:rPr>
                  <a:t>) but decreases them as competition becomes fiercer (higher </a:t>
                </a:r>
                <a14:m>
                  <m:oMath xmlns:m="http://schemas.openxmlformats.org/officeDocument/2006/math">
                    <m:r>
                      <a:rPr lang="en-US" sz="2400" i="1" dirty="0" smtClean="0">
                        <a:latin typeface="Cambria Math" panose="02040503050406030204" pitchFamily="18" charset="0"/>
                      </a:rPr>
                      <m:t>𝑁</m:t>
                    </m:r>
                  </m:oMath>
                </a14:m>
                <a:r>
                  <a:rPr lang="en-US" sz="2400" dirty="0">
                    <a:latin typeface="Times New Roman" panose="02020603050405020304" pitchFamily="18" charset="0"/>
                    <a:cs typeface="Times New Roman" panose="02020603050405020304" pitchFamily="18" charset="0"/>
                  </a:rPr>
                  <a:t>).</a:t>
                </a:r>
              </a:p>
            </p:txBody>
          </p:sp>
        </mc:Choice>
        <mc:Fallback xmlns="">
          <p:sp>
            <p:nvSpPr>
              <p:cNvPr id="13" name="Rectangle 12">
                <a:extLst>
                  <a:ext uri="{FF2B5EF4-FFF2-40B4-BE49-F238E27FC236}">
                    <a16:creationId xmlns:a16="http://schemas.microsoft.com/office/drawing/2014/main" id="{1FE6F426-E246-4576-92EF-5CB4864B4B4D}"/>
                  </a:ext>
                </a:extLst>
              </p:cNvPr>
              <p:cNvSpPr>
                <a:spLocks noRot="1" noChangeAspect="1" noMove="1" noResize="1" noEditPoints="1" noAdjustHandles="1" noChangeArrowheads="1" noChangeShapeType="1" noTextEdit="1"/>
              </p:cNvSpPr>
              <p:nvPr/>
            </p:nvSpPr>
            <p:spPr>
              <a:xfrm>
                <a:off x="838200" y="4937949"/>
                <a:ext cx="8001000" cy="1200329"/>
              </a:xfrm>
              <a:prstGeom prst="rect">
                <a:avLst/>
              </a:prstGeom>
              <a:blipFill>
                <a:blip r:embed="rId6"/>
                <a:stretch>
                  <a:fillRect l="-1220" t="-4061" b="-10660"/>
                </a:stretch>
              </a:blipFill>
            </p:spPr>
            <p:txBody>
              <a:bodyPr/>
              <a:lstStyle/>
              <a:p>
                <a:r>
                  <a:rPr lang="en-US">
                    <a:noFill/>
                  </a:rPr>
                  <a:t> </a:t>
                </a:r>
              </a:p>
            </p:txBody>
          </p:sp>
        </mc:Fallback>
      </mc:AlternateContent>
      <p:sp>
        <p:nvSpPr>
          <p:cNvPr id="14" name="Rectangle 13">
            <a:extLst>
              <a:ext uri="{FF2B5EF4-FFF2-40B4-BE49-F238E27FC236}">
                <a16:creationId xmlns:a16="http://schemas.microsoft.com/office/drawing/2014/main" id="{5070AFAE-04DE-489B-8EA3-F44091FC875E}"/>
              </a:ext>
            </a:extLst>
          </p:cNvPr>
          <p:cNvSpPr/>
          <p:nvPr/>
        </p:nvSpPr>
        <p:spPr>
          <a:xfrm>
            <a:off x="457200" y="4378247"/>
            <a:ext cx="1774845" cy="461665"/>
          </a:xfrm>
          <a:prstGeom prst="rect">
            <a:avLst/>
          </a:prstGeom>
        </p:spPr>
        <p:txBody>
          <a:bodyPr wrap="none">
            <a:spAutoFit/>
          </a:bodyPr>
          <a:lstStyle/>
          <a:p>
            <a:pPr marL="342900" indent="-342900">
              <a:buFont typeface="Wingdings" panose="05000000000000000000" pitchFamily="2" charset="2"/>
              <a:buChar char="Ø"/>
            </a:pPr>
            <a:r>
              <a:rPr lang="en-US" sz="2400" i="1" u="sng" dirty="0">
                <a:solidFill>
                  <a:srgbClr val="7030A0"/>
                </a:solidFill>
                <a:latin typeface="Times New Roman" panose="02020603050405020304" pitchFamily="18" charset="0"/>
                <a:cs typeface="Times New Roman" panose="02020603050405020304" pitchFamily="18" charset="0"/>
              </a:rPr>
              <a:t>Intuitively</a:t>
            </a:r>
          </a:p>
        </p:txBody>
      </p:sp>
      <p:sp>
        <p:nvSpPr>
          <p:cNvPr id="15" name="Rectangle 14">
            <a:extLst>
              <a:ext uri="{FF2B5EF4-FFF2-40B4-BE49-F238E27FC236}">
                <a16:creationId xmlns:a16="http://schemas.microsoft.com/office/drawing/2014/main" id="{580A3B89-A54C-43CE-A8DE-FF7954701E84}"/>
              </a:ext>
            </a:extLst>
          </p:cNvPr>
          <p:cNvSpPr/>
          <p:nvPr/>
        </p:nvSpPr>
        <p:spPr>
          <a:xfrm>
            <a:off x="0" y="128187"/>
            <a:ext cx="7315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2.3.1 Finding equilibrium appropriation - Comparative static-</a:t>
            </a:r>
          </a:p>
        </p:txBody>
      </p:sp>
    </p:spTree>
    <p:extLst>
      <p:ext uri="{BB962C8B-B14F-4D97-AF65-F5344CB8AC3E}">
        <p14:creationId xmlns:p14="http://schemas.microsoft.com/office/powerpoint/2010/main" val="36546871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232D729-0105-4D57-B700-E4BBCFF58599}"/>
              </a:ext>
            </a:extLst>
          </p:cNvPr>
          <p:cNvSpPr>
            <a:spLocks noGrp="1"/>
          </p:cNvSpPr>
          <p:nvPr>
            <p:ph type="sldNum" sz="quarter" idx="12"/>
          </p:nvPr>
        </p:nvSpPr>
        <p:spPr/>
        <p:txBody>
          <a:bodyPr/>
          <a:lstStyle/>
          <a:p>
            <a:fld id="{B6F15528-21DE-4FAA-801E-634DDDAF4B2B}" type="slidenum">
              <a:rPr lang="en-US" smtClean="0"/>
              <a:pPr/>
              <a:t>45</a:t>
            </a:fld>
            <a:endParaRPr lang="en-US"/>
          </a:p>
        </p:txBody>
      </p:sp>
      <p:sp>
        <p:nvSpPr>
          <p:cNvPr id="7" name="Minus Sign 6">
            <a:extLst>
              <a:ext uri="{FF2B5EF4-FFF2-40B4-BE49-F238E27FC236}">
                <a16:creationId xmlns:a16="http://schemas.microsoft.com/office/drawing/2014/main" id="{0D597A8D-E63C-499C-B07A-C075172CE1DE}"/>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9D051EFC-2C17-4D9B-AB63-FD4612302432}"/>
                  </a:ext>
                </a:extLst>
              </p:cNvPr>
              <p:cNvSpPr/>
              <p:nvPr/>
            </p:nvSpPr>
            <p:spPr>
              <a:xfrm>
                <a:off x="2514600" y="2124990"/>
                <a:ext cx="3048000" cy="79239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2400" i="1">
                              <a:latin typeface="Cambria Math" panose="02040503050406030204" pitchFamily="18" charset="0"/>
                            </a:rPr>
                          </m:ctrlPr>
                        </m:sSupPr>
                        <m:e>
                          <m:r>
                            <a:rPr lang="en-US" sz="2400" i="1">
                              <a:latin typeface="Cambria Math" panose="02040503050406030204" pitchFamily="18" charset="0"/>
                            </a:rPr>
                            <m:t>𝑄</m:t>
                          </m:r>
                        </m:e>
                        <m:sup>
                          <m:r>
                            <a:rPr lang="en-US" sz="2400" i="1">
                              <a:latin typeface="Cambria Math" panose="02040503050406030204" pitchFamily="18" charset="0"/>
                            </a:rPr>
                            <m:t>∗</m:t>
                          </m:r>
                        </m:sup>
                      </m:sSup>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𝑁𝑆</m:t>
                          </m:r>
                        </m:num>
                        <m:den>
                          <m:r>
                            <a:rPr lang="en-US" sz="2400" i="1">
                              <a:latin typeface="Cambria Math" panose="02040503050406030204" pitchFamily="18" charset="0"/>
                            </a:rPr>
                            <m:t>𝑁</m:t>
                          </m:r>
                          <m:r>
                            <a:rPr lang="en-US" sz="2400" i="1">
                              <a:latin typeface="Cambria Math" panose="02040503050406030204" pitchFamily="18" charset="0"/>
                            </a:rPr>
                            <m:t>+1</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8" name="Rectangle 7">
                <a:extLst>
                  <a:ext uri="{FF2B5EF4-FFF2-40B4-BE49-F238E27FC236}">
                    <a16:creationId xmlns:a16="http://schemas.microsoft.com/office/drawing/2014/main" id="{9D051EFC-2C17-4D9B-AB63-FD4612302432}"/>
                  </a:ext>
                </a:extLst>
              </p:cNvPr>
              <p:cNvSpPr>
                <a:spLocks noRot="1" noChangeAspect="1" noMove="1" noResize="1" noEditPoints="1" noAdjustHandles="1" noChangeArrowheads="1" noChangeShapeType="1" noTextEdit="1"/>
              </p:cNvSpPr>
              <p:nvPr/>
            </p:nvSpPr>
            <p:spPr>
              <a:xfrm>
                <a:off x="2514600" y="2124990"/>
                <a:ext cx="3048000" cy="792396"/>
              </a:xfrm>
              <a:prstGeom prst="rect">
                <a:avLst/>
              </a:prstGeom>
              <a:blipFill>
                <a:blip r:embed="rId2"/>
                <a:stretch>
                  <a:fillRect/>
                </a:stretch>
              </a:blipFill>
            </p:spPr>
            <p:txBody>
              <a:bodyPr/>
              <a:lstStyle/>
              <a:p>
                <a:r>
                  <a:rPr lang="en-US">
                    <a:noFill/>
                  </a:rPr>
                  <a:t> </a:t>
                </a:r>
              </a:p>
            </p:txBody>
          </p:sp>
        </mc:Fallback>
      </mc:AlternateContent>
      <p:sp>
        <p:nvSpPr>
          <p:cNvPr id="9" name="Rectangle 8">
            <a:extLst>
              <a:ext uri="{FF2B5EF4-FFF2-40B4-BE49-F238E27FC236}">
                <a16:creationId xmlns:a16="http://schemas.microsoft.com/office/drawing/2014/main" id="{E180BE68-6EC5-4A62-99DB-6AFF2EE18450}"/>
              </a:ext>
            </a:extLst>
          </p:cNvPr>
          <p:cNvSpPr/>
          <p:nvPr/>
        </p:nvSpPr>
        <p:spPr>
          <a:xfrm>
            <a:off x="76200" y="658919"/>
            <a:ext cx="1872629" cy="461665"/>
          </a:xfrm>
          <a:prstGeom prst="rect">
            <a:avLst/>
          </a:prstGeom>
        </p:spPr>
        <p:txBody>
          <a:bodyPr wrap="none">
            <a:spAutoFit/>
          </a:bodyPr>
          <a:lstStyle/>
          <a:p>
            <a:pPr marL="361950" indent="-36195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Example 2</a:t>
            </a:r>
          </a:p>
        </p:txBody>
      </p:sp>
      <p:sp>
        <p:nvSpPr>
          <p:cNvPr id="10" name="Rectangle 9">
            <a:extLst>
              <a:ext uri="{FF2B5EF4-FFF2-40B4-BE49-F238E27FC236}">
                <a16:creationId xmlns:a16="http://schemas.microsoft.com/office/drawing/2014/main" id="{243CBD35-C919-454A-9E25-630C7B7F263A}"/>
              </a:ext>
            </a:extLst>
          </p:cNvPr>
          <p:cNvSpPr/>
          <p:nvPr/>
        </p:nvSpPr>
        <p:spPr>
          <a:xfrm>
            <a:off x="609600" y="1343223"/>
            <a:ext cx="4385368" cy="461665"/>
          </a:xfrm>
          <a:prstGeom prst="rect">
            <a:avLst/>
          </a:prstGeom>
        </p:spPr>
        <p:txBody>
          <a:bodyPr wrap="none">
            <a:spAutoFit/>
          </a:bodyPr>
          <a:lstStyle/>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aggregate appropriation is </a:t>
            </a:r>
            <a:endParaRPr lang="en-US" sz="2400" dirty="0"/>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6F367B28-750A-4C6A-8BAC-3F781E7BDE7C}"/>
                  </a:ext>
                </a:extLst>
              </p:cNvPr>
              <p:cNvSpPr/>
              <p:nvPr/>
            </p:nvSpPr>
            <p:spPr>
              <a:xfrm>
                <a:off x="2514600" y="3440101"/>
                <a:ext cx="5184624" cy="86132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f>
                            <m:fPr>
                              <m:ctrlPr>
                                <a:rPr lang="en-US" sz="2400" i="1" smtClean="0">
                                  <a:latin typeface="Cambria Math" panose="02040503050406030204" pitchFamily="18" charset="0"/>
                                </a:rPr>
                              </m:ctrlPr>
                            </m:fPr>
                            <m:num>
                              <m:r>
                                <a:rPr lang="en-US" sz="2400" i="1" smtClean="0">
                                  <a:latin typeface="Cambria Math" panose="02040503050406030204" pitchFamily="18" charset="0"/>
                                </a:rPr>
                                <m:t>𝑑</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𝑄</m:t>
                                  </m:r>
                                </m:e>
                                <m:sup>
                                  <m:r>
                                    <a:rPr lang="en-US" sz="2400" b="0" i="1" smtClean="0">
                                      <a:latin typeface="Cambria Math" panose="02040503050406030204" pitchFamily="18" charset="0"/>
                                    </a:rPr>
                                    <m:t>∗</m:t>
                                  </m:r>
                                </m:sup>
                              </m:sSup>
                            </m:num>
                            <m:den>
                              <m:r>
                                <a:rPr lang="en-US" sz="2400" i="1" smtClean="0">
                                  <a:latin typeface="Cambria Math" panose="02040503050406030204" pitchFamily="18" charset="0"/>
                                </a:rPr>
                                <m:t>𝑑</m:t>
                              </m:r>
                              <m:r>
                                <a:rPr lang="en-US" sz="2400" b="0" i="1" smtClean="0">
                                  <a:latin typeface="Cambria Math" panose="02040503050406030204" pitchFamily="18" charset="0"/>
                                </a:rPr>
                                <m:t>𝑁</m:t>
                              </m:r>
                            </m:den>
                          </m:f>
                        </m:e>
                        <m:sup>
                          <m:r>
                            <a:rPr lang="en-US" sz="2400" b="0" i="1" smtClean="0">
                              <a:latin typeface="Cambria Math" panose="02040503050406030204" pitchFamily="18" charset="0"/>
                            </a:rPr>
                            <m:t> </m:t>
                          </m:r>
                        </m:sup>
                      </m:sSup>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𝑁</m:t>
                              </m:r>
                              <m:r>
                                <a:rPr lang="en-US" sz="2400" b="0" i="1" smtClean="0">
                                  <a:latin typeface="Cambria Math" panose="02040503050406030204" pitchFamily="18" charset="0"/>
                                </a:rPr>
                                <m:t>+1−</m:t>
                              </m:r>
                              <m:r>
                                <a:rPr lang="en-US" sz="2400" i="1">
                                  <a:latin typeface="Cambria Math" panose="02040503050406030204" pitchFamily="18" charset="0"/>
                                </a:rPr>
                                <m:t>𝑁</m:t>
                              </m:r>
                            </m:e>
                          </m:d>
                          <m:r>
                            <a:rPr lang="en-US" sz="2400" b="0" i="1" smtClean="0">
                              <a:latin typeface="Cambria Math" panose="02040503050406030204" pitchFamily="18" charset="0"/>
                            </a:rPr>
                            <m:t>𝑆</m:t>
                          </m:r>
                        </m:num>
                        <m:den>
                          <m:sSup>
                            <m:sSupPr>
                              <m:ctrlPr>
                                <a:rPr lang="en-US" sz="2400" b="0" i="1" smtClean="0">
                                  <a:latin typeface="Cambria Math" panose="02040503050406030204" pitchFamily="18" charset="0"/>
                                </a:rPr>
                              </m:ctrlPr>
                            </m:sSupPr>
                            <m:e>
                              <m:d>
                                <m:dPr>
                                  <m:ctrlPr>
                                    <a:rPr lang="en-US" sz="2400" i="1">
                                      <a:latin typeface="Cambria Math" panose="02040503050406030204" pitchFamily="18" charset="0"/>
                                    </a:rPr>
                                  </m:ctrlPr>
                                </m:dPr>
                                <m:e>
                                  <m:r>
                                    <a:rPr lang="en-US" sz="2400" i="1">
                                      <a:latin typeface="Cambria Math" panose="02040503050406030204" pitchFamily="18" charset="0"/>
                                    </a:rPr>
                                    <m:t>𝑁</m:t>
                                  </m:r>
                                  <m:r>
                                    <a:rPr lang="en-US" sz="2400" i="1">
                                      <a:latin typeface="Cambria Math" panose="02040503050406030204" pitchFamily="18" charset="0"/>
                                    </a:rPr>
                                    <m:t>+1</m:t>
                                  </m:r>
                                </m:e>
                              </m:d>
                            </m:e>
                            <m:sup>
                              <m:r>
                                <a:rPr lang="en-US" sz="2400" b="0" i="1" smtClean="0">
                                  <a:latin typeface="Cambria Math" panose="02040503050406030204" pitchFamily="18" charset="0"/>
                                </a:rPr>
                                <m:t>2</m:t>
                              </m:r>
                            </m:sup>
                          </m:sSup>
                        </m:den>
                      </m:f>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𝑆</m:t>
                          </m:r>
                        </m:num>
                        <m:den>
                          <m:sSup>
                            <m:sSupPr>
                              <m:ctrlPr>
                                <a:rPr lang="en-US" sz="2400" i="1">
                                  <a:latin typeface="Cambria Math" panose="02040503050406030204" pitchFamily="18" charset="0"/>
                                </a:rPr>
                              </m:ctrlPr>
                            </m:sSupPr>
                            <m:e>
                              <m:d>
                                <m:dPr>
                                  <m:ctrlPr>
                                    <a:rPr lang="en-US" sz="2400" i="1">
                                      <a:latin typeface="Cambria Math" panose="02040503050406030204" pitchFamily="18" charset="0"/>
                                    </a:rPr>
                                  </m:ctrlPr>
                                </m:dPr>
                                <m:e>
                                  <m:r>
                                    <a:rPr lang="en-US" sz="2400" i="1">
                                      <a:latin typeface="Cambria Math" panose="02040503050406030204" pitchFamily="18" charset="0"/>
                                    </a:rPr>
                                    <m:t>𝑁</m:t>
                                  </m:r>
                                  <m:r>
                                    <a:rPr lang="en-US" sz="2400" i="1">
                                      <a:latin typeface="Cambria Math" panose="02040503050406030204" pitchFamily="18" charset="0"/>
                                    </a:rPr>
                                    <m:t>+1</m:t>
                                  </m:r>
                                </m:e>
                              </m:d>
                            </m:e>
                            <m:sup>
                              <m:r>
                                <a:rPr lang="en-US" sz="2400" i="1">
                                  <a:latin typeface="Cambria Math" panose="02040503050406030204" pitchFamily="18" charset="0"/>
                                </a:rPr>
                                <m:t>2</m:t>
                              </m:r>
                            </m:sup>
                          </m:sSup>
                        </m:den>
                      </m:f>
                      <m:r>
                        <a:rPr lang="en-US" sz="2400" b="0" i="0" smtClean="0">
                          <a:latin typeface="Cambria Math" panose="02040503050406030204" pitchFamily="18" charset="0"/>
                        </a:rPr>
                        <m:t>&gt;0</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1" name="Rectangle 10">
                <a:extLst>
                  <a:ext uri="{FF2B5EF4-FFF2-40B4-BE49-F238E27FC236}">
                    <a16:creationId xmlns:a16="http://schemas.microsoft.com/office/drawing/2014/main" id="{6F367B28-750A-4C6A-8BAC-3F781E7BDE7C}"/>
                  </a:ext>
                </a:extLst>
              </p:cNvPr>
              <p:cNvSpPr>
                <a:spLocks noRot="1" noChangeAspect="1" noMove="1" noResize="1" noEditPoints="1" noAdjustHandles="1" noChangeArrowheads="1" noChangeShapeType="1" noTextEdit="1"/>
              </p:cNvSpPr>
              <p:nvPr/>
            </p:nvSpPr>
            <p:spPr>
              <a:xfrm>
                <a:off x="2514600" y="3440101"/>
                <a:ext cx="5184624" cy="86132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048F54A6-C522-49FD-A71D-AC088C54AC81}"/>
                  </a:ext>
                </a:extLst>
              </p:cNvPr>
              <p:cNvSpPr/>
              <p:nvPr/>
            </p:nvSpPr>
            <p:spPr>
              <a:xfrm>
                <a:off x="304798" y="4908946"/>
                <a:ext cx="8534400" cy="461665"/>
              </a:xfrm>
              <a:prstGeom prst="rect">
                <a:avLst/>
              </a:prstGeom>
            </p:spPr>
            <p:txBody>
              <a:bodyPr wrap="square">
                <a:spAutoFit/>
              </a:bodyPr>
              <a:lstStyle/>
              <a:p>
                <a:pPr marL="342900" indent="-3429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 We can observe the aggregate appropriation </a:t>
                </a:r>
                <a14:m>
                  <m:oMath xmlns:m="http://schemas.openxmlformats.org/officeDocument/2006/math">
                    <m:sSup>
                      <m:sSupPr>
                        <m:ctrlPr>
                          <a:rPr lang="en-US" sz="2400" i="1">
                            <a:latin typeface="Cambria Math" panose="02040503050406030204" pitchFamily="18" charset="0"/>
                          </a:rPr>
                        </m:ctrlPr>
                      </m:sSupPr>
                      <m:e>
                        <m:r>
                          <a:rPr lang="en-US" sz="2400" b="0" i="1" smtClean="0">
                            <a:latin typeface="Cambria Math" panose="02040503050406030204" pitchFamily="18" charset="0"/>
                          </a:rPr>
                          <m:t>𝑄</m:t>
                        </m:r>
                      </m:e>
                      <m:sup>
                        <m:r>
                          <a:rPr lang="en-US" sz="2400" i="1">
                            <a:latin typeface="Cambria Math" panose="02040503050406030204" pitchFamily="18" charset="0"/>
                          </a:rPr>
                          <m:t>∗</m:t>
                        </m:r>
                      </m:sup>
                    </m:sSup>
                  </m:oMath>
                </a14:m>
                <a:r>
                  <a:rPr lang="en-US" sz="2400"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increases</a:t>
                </a:r>
                <a:r>
                  <a:rPr lang="en-US" sz="2400" dirty="0">
                    <a:latin typeface="Times New Roman" panose="02020603050405020304" pitchFamily="18" charset="0"/>
                    <a:cs typeface="Times New Roman" panose="02020603050405020304" pitchFamily="18" charset="0"/>
                  </a:rPr>
                  <a:t> in </a:t>
                </a:r>
                <a14:m>
                  <m:oMath xmlns:m="http://schemas.openxmlformats.org/officeDocument/2006/math">
                    <m:r>
                      <a:rPr lang="en-US" sz="2400" b="0" i="1" dirty="0" smtClean="0">
                        <a:latin typeface="Cambria Math" panose="02040503050406030204" pitchFamily="18" charset="0"/>
                      </a:rPr>
                      <m:t>𝑁</m:t>
                    </m:r>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12" name="Rectangle 11">
                <a:extLst>
                  <a:ext uri="{FF2B5EF4-FFF2-40B4-BE49-F238E27FC236}">
                    <a16:creationId xmlns:a16="http://schemas.microsoft.com/office/drawing/2014/main" id="{048F54A6-C522-49FD-A71D-AC088C54AC81}"/>
                  </a:ext>
                </a:extLst>
              </p:cNvPr>
              <p:cNvSpPr>
                <a:spLocks noRot="1" noChangeAspect="1" noMove="1" noResize="1" noEditPoints="1" noAdjustHandles="1" noChangeArrowheads="1" noChangeShapeType="1" noTextEdit="1"/>
              </p:cNvSpPr>
              <p:nvPr/>
            </p:nvSpPr>
            <p:spPr>
              <a:xfrm>
                <a:off x="304798" y="4908946"/>
                <a:ext cx="8534400" cy="461665"/>
              </a:xfrm>
              <a:prstGeom prst="rect">
                <a:avLst/>
              </a:prstGeom>
              <a:blipFill>
                <a:blip r:embed="rId4"/>
                <a:stretch>
                  <a:fillRect l="-929" t="-10526" b="-28947"/>
                </a:stretch>
              </a:blipFill>
            </p:spPr>
            <p:txBody>
              <a:bodyPr/>
              <a:lstStyle/>
              <a:p>
                <a:r>
                  <a:rPr lang="en-US">
                    <a:noFill/>
                  </a:rPr>
                  <a:t> </a:t>
                </a:r>
              </a:p>
            </p:txBody>
          </p:sp>
        </mc:Fallback>
      </mc:AlternateContent>
      <p:sp>
        <p:nvSpPr>
          <p:cNvPr id="13" name="Rectangle 12">
            <a:extLst>
              <a:ext uri="{FF2B5EF4-FFF2-40B4-BE49-F238E27FC236}">
                <a16:creationId xmlns:a16="http://schemas.microsoft.com/office/drawing/2014/main" id="{9459A7F8-B979-4CF2-908D-C884961EA376}"/>
              </a:ext>
            </a:extLst>
          </p:cNvPr>
          <p:cNvSpPr/>
          <p:nvPr/>
        </p:nvSpPr>
        <p:spPr>
          <a:xfrm>
            <a:off x="0" y="128187"/>
            <a:ext cx="7315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2.3.1 Finding equilibrium appropriation - Comparative static-</a:t>
            </a:r>
          </a:p>
        </p:txBody>
      </p:sp>
    </p:spTree>
    <p:extLst>
      <p:ext uri="{BB962C8B-B14F-4D97-AF65-F5344CB8AC3E}">
        <p14:creationId xmlns:p14="http://schemas.microsoft.com/office/powerpoint/2010/main" val="29187234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DABE8D7-2ED5-4C72-8652-8BC49F6133B6}"/>
              </a:ext>
            </a:extLst>
          </p:cNvPr>
          <p:cNvSpPr>
            <a:spLocks noGrp="1"/>
          </p:cNvSpPr>
          <p:nvPr>
            <p:ph type="sldNum" sz="quarter" idx="12"/>
          </p:nvPr>
        </p:nvSpPr>
        <p:spPr/>
        <p:txBody>
          <a:bodyPr/>
          <a:lstStyle/>
          <a:p>
            <a:fld id="{B6F15528-21DE-4FAA-801E-634DDDAF4B2B}" type="slidenum">
              <a:rPr lang="en-US" smtClean="0"/>
              <a:pPr/>
              <a:t>46</a:t>
            </a:fld>
            <a:endParaRPr lang="en-US"/>
          </a:p>
        </p:txBody>
      </p:sp>
      <p:sp>
        <p:nvSpPr>
          <p:cNvPr id="7" name="Minus Sign 6">
            <a:extLst>
              <a:ext uri="{FF2B5EF4-FFF2-40B4-BE49-F238E27FC236}">
                <a16:creationId xmlns:a16="http://schemas.microsoft.com/office/drawing/2014/main" id="{4B09B8D5-354D-407A-93A0-670935774813}"/>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713C1E6-E14D-4A29-9E20-5BC3B72D8F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8600" y="1173490"/>
            <a:ext cx="5029200" cy="3735292"/>
          </a:xfrm>
          <a:prstGeom prst="rect">
            <a:avLst/>
          </a:prstGeom>
        </p:spPr>
      </p:pic>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94D6EFF0-BD78-45F0-BBDD-F1E8047E5ADA}"/>
                  </a:ext>
                </a:extLst>
              </p:cNvPr>
              <p:cNvSpPr/>
              <p:nvPr/>
            </p:nvSpPr>
            <p:spPr>
              <a:xfrm>
                <a:off x="4953000" y="4757077"/>
                <a:ext cx="4572000" cy="584775"/>
              </a:xfrm>
              <a:prstGeom prst="rect">
                <a:avLst/>
              </a:prstGeom>
            </p:spPr>
            <p:txBody>
              <a:bodyPr>
                <a:spAutoFit/>
              </a:bodyPr>
              <a:lstStyle/>
              <a:p>
                <a:r>
                  <a:rPr lang="en-US" sz="1600" dirty="0">
                    <a:latin typeface="Times New Roman" panose="02020603050405020304" pitchFamily="18" charset="0"/>
                    <a:cs typeface="Times New Roman" panose="02020603050405020304" pitchFamily="18" charset="0"/>
                  </a:rPr>
                  <a:t>Figure 2.3a. Equilibrium appropriation </a:t>
                </a:r>
                <a14:m>
                  <m:oMath xmlns:m="http://schemas.openxmlformats.org/officeDocument/2006/math">
                    <m:sSup>
                      <m:sSupPr>
                        <m:ctrlPr>
                          <a:rPr lang="en-US" sz="1600" b="0" i="1" dirty="0" smtClean="0">
                            <a:latin typeface="Cambria Math" panose="02040503050406030204" pitchFamily="18" charset="0"/>
                            <a:cs typeface="Times New Roman" panose="02020603050405020304" pitchFamily="18" charset="0"/>
                          </a:rPr>
                        </m:ctrlPr>
                      </m:sSupPr>
                      <m:e>
                        <m:r>
                          <a:rPr lang="en-US" sz="1600" i="1" dirty="0" smtClean="0">
                            <a:latin typeface="Cambria Math" panose="02040503050406030204" pitchFamily="18" charset="0"/>
                            <a:cs typeface="Times New Roman" panose="02020603050405020304" pitchFamily="18" charset="0"/>
                          </a:rPr>
                          <m:t>𝑞</m:t>
                        </m:r>
                      </m:e>
                      <m:sup>
                        <m:r>
                          <a:rPr lang="en-US" sz="1600" b="0" i="1" dirty="0" smtClean="0">
                            <a:latin typeface="Cambria Math" panose="02040503050406030204" pitchFamily="18" charset="0"/>
                            <a:cs typeface="Times New Roman" panose="02020603050405020304" pitchFamily="18" charset="0"/>
                          </a:rPr>
                          <m:t>∗</m:t>
                        </m:r>
                      </m:sup>
                    </m:sSup>
                  </m:oMath>
                </a14:m>
                <a:r>
                  <a:rPr lang="en-US" sz="1600" dirty="0">
                    <a:latin typeface="Times New Roman" panose="02020603050405020304" pitchFamily="18" charset="0"/>
                    <a:cs typeface="Times New Roman" panose="02020603050405020304" pitchFamily="18" charset="0"/>
                  </a:rPr>
                  <a:t> as a function of </a:t>
                </a:r>
                <a:r>
                  <a:rPr lang="en-US" sz="1600" i="1" dirty="0">
                    <a:latin typeface="Times New Roman" panose="02020603050405020304" pitchFamily="18" charset="0"/>
                    <a:cs typeface="Times New Roman" panose="02020603050405020304" pitchFamily="18" charset="0"/>
                  </a:rPr>
                  <a:t>N</a:t>
                </a:r>
                <a:r>
                  <a:rPr lang="en-US" sz="1600" dirty="0">
                    <a:latin typeface="Times New Roman" panose="02020603050405020304" pitchFamily="18" charset="0"/>
                    <a:cs typeface="Times New Roman" panose="02020603050405020304" pitchFamily="18" charset="0"/>
                  </a:rPr>
                  <a:t>.</a:t>
                </a:r>
              </a:p>
            </p:txBody>
          </p:sp>
        </mc:Choice>
        <mc:Fallback xmlns="">
          <p:sp>
            <p:nvSpPr>
              <p:cNvPr id="12" name="Rectangle 11">
                <a:extLst>
                  <a:ext uri="{FF2B5EF4-FFF2-40B4-BE49-F238E27FC236}">
                    <a16:creationId xmlns:a16="http://schemas.microsoft.com/office/drawing/2014/main" id="{94D6EFF0-BD78-45F0-BBDD-F1E8047E5ADA}"/>
                  </a:ext>
                </a:extLst>
              </p:cNvPr>
              <p:cNvSpPr>
                <a:spLocks noRot="1" noChangeAspect="1" noMove="1" noResize="1" noEditPoints="1" noAdjustHandles="1" noChangeArrowheads="1" noChangeShapeType="1" noTextEdit="1"/>
              </p:cNvSpPr>
              <p:nvPr/>
            </p:nvSpPr>
            <p:spPr>
              <a:xfrm>
                <a:off x="4953000" y="4757077"/>
                <a:ext cx="4572000" cy="584775"/>
              </a:xfrm>
              <a:prstGeom prst="rect">
                <a:avLst/>
              </a:prstGeom>
              <a:blipFill>
                <a:blip r:embed="rId3"/>
                <a:stretch>
                  <a:fillRect l="-800" t="-3125" b="-12500"/>
                </a:stretch>
              </a:blipFill>
            </p:spPr>
            <p:txBody>
              <a:bodyPr/>
              <a:lstStyle/>
              <a:p>
                <a:r>
                  <a:rPr lang="en-US">
                    <a:noFill/>
                  </a:rPr>
                  <a:t> </a:t>
                </a:r>
              </a:p>
            </p:txBody>
          </p:sp>
        </mc:Fallback>
      </mc:AlternateContent>
      <p:sp>
        <p:nvSpPr>
          <p:cNvPr id="13" name="Rectangle 12">
            <a:extLst>
              <a:ext uri="{FF2B5EF4-FFF2-40B4-BE49-F238E27FC236}">
                <a16:creationId xmlns:a16="http://schemas.microsoft.com/office/drawing/2014/main" id="{18A7F569-3878-4788-ABCD-FB7F07D83836}"/>
              </a:ext>
            </a:extLst>
          </p:cNvPr>
          <p:cNvSpPr/>
          <p:nvPr/>
        </p:nvSpPr>
        <p:spPr>
          <a:xfrm>
            <a:off x="58119" y="1095404"/>
            <a:ext cx="4572000" cy="461665"/>
          </a:xfrm>
          <a:prstGeom prst="rect">
            <a:avLst/>
          </a:prstGeom>
        </p:spPr>
        <p:txBody>
          <a:bodyPr>
            <a:spAutoFit/>
          </a:bodyPr>
          <a:lstStyle/>
          <a:p>
            <a:pPr marL="342900" indent="-34290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 Figure 2.3a. </a:t>
            </a:r>
          </a:p>
        </p:txBody>
      </p:sp>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4E089D96-90C9-434C-A89B-03F3A4DD881F}"/>
                  </a:ext>
                </a:extLst>
              </p:cNvPr>
              <p:cNvSpPr/>
              <p:nvPr/>
            </p:nvSpPr>
            <p:spPr>
              <a:xfrm>
                <a:off x="381000" y="1825053"/>
                <a:ext cx="3742841" cy="1938992"/>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Depicts the equilibrium appropriation </a:t>
                </a:r>
                <a14:m>
                  <m:oMath xmlns:m="http://schemas.openxmlformats.org/officeDocument/2006/math">
                    <m:sSup>
                      <m:sSupPr>
                        <m:ctrlPr>
                          <a:rPr lang="en-US" sz="2400" i="1" dirty="0">
                            <a:latin typeface="Cambria Math" panose="02040503050406030204" pitchFamily="18" charset="0"/>
                            <a:cs typeface="Times New Roman" panose="02020603050405020304" pitchFamily="18" charset="0"/>
                          </a:rPr>
                        </m:ctrlPr>
                      </m:sSupPr>
                      <m:e>
                        <m:r>
                          <a:rPr lang="en-US" sz="2400" i="1" dirty="0">
                            <a:latin typeface="Cambria Math" panose="02040503050406030204" pitchFamily="18" charset="0"/>
                            <a:cs typeface="Times New Roman" panose="02020603050405020304" pitchFamily="18" charset="0"/>
                          </a:rPr>
                          <m:t>𝑞</m:t>
                        </m:r>
                      </m:e>
                      <m:sup>
                        <m:r>
                          <a:rPr lang="en-US" sz="2400" i="1" dirty="0">
                            <a:latin typeface="Cambria Math" panose="02040503050406030204" pitchFamily="18" charset="0"/>
                            <a:cs typeface="Times New Roman" panose="02020603050405020304" pitchFamily="18" charset="0"/>
                          </a:rPr>
                          <m:t>∗</m:t>
                        </m:r>
                      </m:sup>
                    </m:sSup>
                  </m:oMath>
                </a14:m>
                <a:r>
                  <a:rPr lang="en-US" sz="2400" dirty="0">
                    <a:latin typeface="Times New Roman" panose="02020603050405020304" pitchFamily="18" charset="0"/>
                    <a:cs typeface="Times New Roman" panose="02020603050405020304" pitchFamily="18" charset="0"/>
                  </a:rPr>
                  <a:t> as a function of the number of firms exploiting the commons.</a:t>
                </a:r>
              </a:p>
            </p:txBody>
          </p:sp>
        </mc:Choice>
        <mc:Fallback xmlns="">
          <p:sp>
            <p:nvSpPr>
              <p:cNvPr id="14" name="Rectangle 13">
                <a:extLst>
                  <a:ext uri="{FF2B5EF4-FFF2-40B4-BE49-F238E27FC236}">
                    <a16:creationId xmlns:a16="http://schemas.microsoft.com/office/drawing/2014/main" id="{4E089D96-90C9-434C-A89B-03F3A4DD881F}"/>
                  </a:ext>
                </a:extLst>
              </p:cNvPr>
              <p:cNvSpPr>
                <a:spLocks noRot="1" noChangeAspect="1" noMove="1" noResize="1" noEditPoints="1" noAdjustHandles="1" noChangeArrowheads="1" noChangeShapeType="1" noTextEdit="1"/>
              </p:cNvSpPr>
              <p:nvPr/>
            </p:nvSpPr>
            <p:spPr>
              <a:xfrm>
                <a:off x="381000" y="1825053"/>
                <a:ext cx="3742841" cy="1938992"/>
              </a:xfrm>
              <a:prstGeom prst="rect">
                <a:avLst/>
              </a:prstGeom>
              <a:blipFill>
                <a:blip r:embed="rId4"/>
                <a:stretch>
                  <a:fillRect l="-2284" t="-2516" r="-2284" b="-6289"/>
                </a:stretch>
              </a:blipFill>
            </p:spPr>
            <p:txBody>
              <a:bodyPr/>
              <a:lstStyle/>
              <a:p>
                <a:r>
                  <a:rPr lang="en-US">
                    <a:noFill/>
                  </a:rPr>
                  <a:t> </a:t>
                </a:r>
              </a:p>
            </p:txBody>
          </p:sp>
        </mc:Fallback>
      </mc:AlternateContent>
      <p:sp>
        <p:nvSpPr>
          <p:cNvPr id="15" name="Rectangle 14">
            <a:extLst>
              <a:ext uri="{FF2B5EF4-FFF2-40B4-BE49-F238E27FC236}">
                <a16:creationId xmlns:a16="http://schemas.microsoft.com/office/drawing/2014/main" id="{E7327798-0502-42EF-8790-C92B40516F44}"/>
              </a:ext>
            </a:extLst>
          </p:cNvPr>
          <p:cNvSpPr/>
          <p:nvPr/>
        </p:nvSpPr>
        <p:spPr>
          <a:xfrm>
            <a:off x="0" y="128187"/>
            <a:ext cx="7315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2.3.1 Finding equilibrium appropriation - Comparative static-</a:t>
            </a:r>
          </a:p>
        </p:txBody>
      </p: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7491ED96-7B34-4458-9E34-8203C58EE68C}"/>
                  </a:ext>
                </a:extLst>
              </p:cNvPr>
              <p:cNvSpPr/>
              <p:nvPr/>
            </p:nvSpPr>
            <p:spPr>
              <a:xfrm>
                <a:off x="505006" y="4206430"/>
                <a:ext cx="3152594" cy="83843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r>
                            <a:rPr lang="en-US" sz="2400" i="1">
                              <a:latin typeface="Cambria Math" panose="02040503050406030204" pitchFamily="18" charset="0"/>
                            </a:rPr>
                            <m:t>𝑞</m:t>
                          </m:r>
                        </m:e>
                        <m:sup>
                          <m:r>
                            <a:rPr lang="en-US" sz="2400" i="1">
                              <a:latin typeface="Cambria Math" panose="02040503050406030204" pitchFamily="18" charset="0"/>
                            </a:rPr>
                            <m:t>∗</m:t>
                          </m:r>
                        </m:sup>
                      </m:sSup>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𝑆</m:t>
                          </m:r>
                        </m:num>
                        <m:den>
                          <m:d>
                            <m:dPr>
                              <m:ctrlPr>
                                <a:rPr lang="en-US" sz="2400" i="1">
                                  <a:latin typeface="Cambria Math" panose="02040503050406030204" pitchFamily="18" charset="0"/>
                                </a:rPr>
                              </m:ctrlPr>
                            </m:dPr>
                            <m:e>
                              <m:r>
                                <a:rPr lang="en-US" sz="2400" i="1">
                                  <a:latin typeface="Cambria Math" panose="02040503050406030204" pitchFamily="18" charset="0"/>
                                </a:rPr>
                                <m:t>𝑁</m:t>
                              </m:r>
                              <m:r>
                                <a:rPr lang="en-US" sz="2400" i="1">
                                  <a:latin typeface="Cambria Math" panose="02040503050406030204" pitchFamily="18" charset="0"/>
                                </a:rPr>
                                <m:t>+1</m:t>
                              </m:r>
                            </m:e>
                          </m:d>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100</m:t>
                          </m:r>
                        </m:num>
                        <m:den>
                          <m:r>
                            <a:rPr lang="en-US" sz="2400" b="0" i="1" smtClean="0">
                              <a:latin typeface="Cambria Math" panose="02040503050406030204" pitchFamily="18" charset="0"/>
                            </a:rPr>
                            <m:t>𝑁</m:t>
                          </m:r>
                          <m:r>
                            <a:rPr lang="en-US" sz="2400" b="0" i="1" smtClean="0">
                              <a:latin typeface="Cambria Math" panose="02040503050406030204" pitchFamily="18" charset="0"/>
                            </a:rPr>
                            <m:t>+1</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6" name="Rectangle 15">
                <a:extLst>
                  <a:ext uri="{FF2B5EF4-FFF2-40B4-BE49-F238E27FC236}">
                    <a16:creationId xmlns:a16="http://schemas.microsoft.com/office/drawing/2014/main" id="{7491ED96-7B34-4458-9E34-8203C58EE68C}"/>
                  </a:ext>
                </a:extLst>
              </p:cNvPr>
              <p:cNvSpPr>
                <a:spLocks noRot="1" noChangeAspect="1" noMove="1" noResize="1" noEditPoints="1" noAdjustHandles="1" noChangeArrowheads="1" noChangeShapeType="1" noTextEdit="1"/>
              </p:cNvSpPr>
              <p:nvPr/>
            </p:nvSpPr>
            <p:spPr>
              <a:xfrm>
                <a:off x="505006" y="4206430"/>
                <a:ext cx="3152594" cy="838435"/>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9713822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4A7832B-F474-4F03-9AC7-CDEB8D25DB48}"/>
              </a:ext>
            </a:extLst>
          </p:cNvPr>
          <p:cNvSpPr>
            <a:spLocks noGrp="1"/>
          </p:cNvSpPr>
          <p:nvPr>
            <p:ph type="sldNum" sz="quarter" idx="12"/>
          </p:nvPr>
        </p:nvSpPr>
        <p:spPr/>
        <p:txBody>
          <a:bodyPr/>
          <a:lstStyle/>
          <a:p>
            <a:fld id="{B6F15528-21DE-4FAA-801E-634DDDAF4B2B}" type="slidenum">
              <a:rPr lang="en-US" smtClean="0"/>
              <a:pPr/>
              <a:t>47</a:t>
            </a:fld>
            <a:endParaRPr lang="en-US"/>
          </a:p>
        </p:txBody>
      </p:sp>
      <p:sp>
        <p:nvSpPr>
          <p:cNvPr id="6" name="Minus Sign 5">
            <a:extLst>
              <a:ext uri="{FF2B5EF4-FFF2-40B4-BE49-F238E27FC236}">
                <a16:creationId xmlns:a16="http://schemas.microsoft.com/office/drawing/2014/main" id="{B7F27FBA-1D2F-43D7-80A6-0512941983D7}"/>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A2B04F9F-610B-4BC5-A2D2-702D72566D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0" y="1165698"/>
            <a:ext cx="5486400" cy="3536935"/>
          </a:xfrm>
          <a:prstGeom prst="rect">
            <a:avLst/>
          </a:prstGeom>
        </p:spPr>
      </p:pic>
      <p:sp>
        <p:nvSpPr>
          <p:cNvPr id="9" name="Rectangle 8">
            <a:extLst>
              <a:ext uri="{FF2B5EF4-FFF2-40B4-BE49-F238E27FC236}">
                <a16:creationId xmlns:a16="http://schemas.microsoft.com/office/drawing/2014/main" id="{4F58DDA7-263C-47A4-BE92-0689DE000166}"/>
              </a:ext>
            </a:extLst>
          </p:cNvPr>
          <p:cNvSpPr/>
          <p:nvPr/>
        </p:nvSpPr>
        <p:spPr>
          <a:xfrm>
            <a:off x="24539" y="1156732"/>
            <a:ext cx="4267200" cy="461665"/>
          </a:xfrm>
          <a:prstGeom prst="rect">
            <a:avLst/>
          </a:prstGeom>
        </p:spPr>
        <p:txBody>
          <a:bodyPr wrap="square">
            <a:spAutoFit/>
          </a:bodyPr>
          <a:lstStyle/>
          <a:p>
            <a:pPr marL="361950" indent="-36195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Figure 2.3b.</a:t>
            </a: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913C45CA-BEC2-4C6D-B0AF-7E93AA55005F}"/>
                  </a:ext>
                </a:extLst>
              </p:cNvPr>
              <p:cNvSpPr/>
              <p:nvPr/>
            </p:nvSpPr>
            <p:spPr>
              <a:xfrm>
                <a:off x="4876800" y="4852372"/>
                <a:ext cx="4572000" cy="646331"/>
              </a:xfrm>
              <a:prstGeom prst="rect">
                <a:avLst/>
              </a:prstGeom>
            </p:spPr>
            <p:txBody>
              <a:bodyPr>
                <a:spAutoFit/>
              </a:bodyPr>
              <a:lstStyle/>
              <a:p>
                <a:r>
                  <a:rPr lang="en-US" dirty="0">
                    <a:latin typeface="Times New Roman" panose="02020603050405020304" pitchFamily="18" charset="0"/>
                    <a:cs typeface="Times New Roman" panose="02020603050405020304" pitchFamily="18" charset="0"/>
                  </a:rPr>
                  <a:t>Figure 2.3b. Aggregate equilibrium appropriation </a:t>
                </a:r>
                <a14:m>
                  <m:oMath xmlns:m="http://schemas.openxmlformats.org/officeDocument/2006/math">
                    <m:sSup>
                      <m:sSupPr>
                        <m:ctrlPr>
                          <a:rPr lang="en-US" b="0" i="1" dirty="0" smtClean="0">
                            <a:latin typeface="Cambria Math" panose="02040503050406030204" pitchFamily="18" charset="0"/>
                            <a:cs typeface="Times New Roman" panose="02020603050405020304" pitchFamily="18" charset="0"/>
                          </a:rPr>
                        </m:ctrlPr>
                      </m:sSupPr>
                      <m:e>
                        <m:r>
                          <a:rPr lang="en-US" i="1" dirty="0" smtClean="0">
                            <a:latin typeface="Cambria Math" panose="02040503050406030204" pitchFamily="18" charset="0"/>
                            <a:cs typeface="Times New Roman" panose="02020603050405020304" pitchFamily="18" charset="0"/>
                          </a:rPr>
                          <m:t>𝑄</m:t>
                        </m:r>
                      </m:e>
                      <m:sup>
                        <m:r>
                          <a:rPr lang="en-US" b="0" i="1" dirty="0" smtClean="0">
                            <a:latin typeface="Cambria Math" panose="02040503050406030204" pitchFamily="18" charset="0"/>
                            <a:cs typeface="Times New Roman" panose="02020603050405020304" pitchFamily="18" charset="0"/>
                          </a:rPr>
                          <m:t>∗</m:t>
                        </m:r>
                      </m:sup>
                    </m:sSup>
                  </m:oMath>
                </a14:m>
                <a:r>
                  <a:rPr lang="en-US" dirty="0">
                    <a:latin typeface="Times New Roman" panose="02020603050405020304" pitchFamily="18" charset="0"/>
                    <a:cs typeface="Times New Roman" panose="02020603050405020304" pitchFamily="18" charset="0"/>
                  </a:rPr>
                  <a:t> as a function of </a:t>
                </a:r>
                <a:r>
                  <a:rPr lang="en-US" i="1" dirty="0">
                    <a:latin typeface="Times New Roman" panose="02020603050405020304" pitchFamily="18" charset="0"/>
                    <a:cs typeface="Times New Roman" panose="02020603050405020304" pitchFamily="18" charset="0"/>
                  </a:rPr>
                  <a:t>N</a:t>
                </a:r>
                <a:r>
                  <a:rPr lang="en-US" dirty="0">
                    <a:latin typeface="Times New Roman" panose="02020603050405020304" pitchFamily="18" charset="0"/>
                    <a:cs typeface="Times New Roman" panose="02020603050405020304" pitchFamily="18" charset="0"/>
                  </a:rPr>
                  <a:t>.</a:t>
                </a:r>
              </a:p>
            </p:txBody>
          </p:sp>
        </mc:Choice>
        <mc:Fallback xmlns="">
          <p:sp>
            <p:nvSpPr>
              <p:cNvPr id="10" name="Rectangle 9">
                <a:extLst>
                  <a:ext uri="{FF2B5EF4-FFF2-40B4-BE49-F238E27FC236}">
                    <a16:creationId xmlns:a16="http://schemas.microsoft.com/office/drawing/2014/main" id="{913C45CA-BEC2-4C6D-B0AF-7E93AA55005F}"/>
                  </a:ext>
                </a:extLst>
              </p:cNvPr>
              <p:cNvSpPr>
                <a:spLocks noRot="1" noChangeAspect="1" noMove="1" noResize="1" noEditPoints="1" noAdjustHandles="1" noChangeArrowheads="1" noChangeShapeType="1" noTextEdit="1"/>
              </p:cNvSpPr>
              <p:nvPr/>
            </p:nvSpPr>
            <p:spPr>
              <a:xfrm>
                <a:off x="4876800" y="4852372"/>
                <a:ext cx="4572000" cy="646331"/>
              </a:xfrm>
              <a:prstGeom prst="rect">
                <a:avLst/>
              </a:prstGeom>
              <a:blipFill>
                <a:blip r:embed="rId3"/>
                <a:stretch>
                  <a:fillRect l="-1067" t="-5660" b="-14151"/>
                </a:stretch>
              </a:blipFill>
            </p:spPr>
            <p:txBody>
              <a:bodyPr/>
              <a:lstStyle/>
              <a:p>
                <a:r>
                  <a:rPr lang="en-US">
                    <a:noFill/>
                  </a:rPr>
                  <a:t> </a:t>
                </a:r>
              </a:p>
            </p:txBody>
          </p:sp>
        </mc:Fallback>
      </mc:AlternateContent>
      <p:sp>
        <p:nvSpPr>
          <p:cNvPr id="11" name="Rectangle 10">
            <a:extLst>
              <a:ext uri="{FF2B5EF4-FFF2-40B4-BE49-F238E27FC236}">
                <a16:creationId xmlns:a16="http://schemas.microsoft.com/office/drawing/2014/main" id="{89616329-84EF-4644-9B5C-D4A15338F685}"/>
              </a:ext>
            </a:extLst>
          </p:cNvPr>
          <p:cNvSpPr/>
          <p:nvPr/>
        </p:nvSpPr>
        <p:spPr>
          <a:xfrm>
            <a:off x="381000" y="2031202"/>
            <a:ext cx="3810000"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Illustrates the aggregate equilibrium appropriation. </a:t>
            </a:r>
          </a:p>
        </p:txBody>
      </p:sp>
      <p:sp>
        <p:nvSpPr>
          <p:cNvPr id="12" name="Rectangle 11">
            <a:extLst>
              <a:ext uri="{FF2B5EF4-FFF2-40B4-BE49-F238E27FC236}">
                <a16:creationId xmlns:a16="http://schemas.microsoft.com/office/drawing/2014/main" id="{C442071C-9D55-445B-9830-079BC7D12462}"/>
              </a:ext>
            </a:extLst>
          </p:cNvPr>
          <p:cNvSpPr/>
          <p:nvPr/>
        </p:nvSpPr>
        <p:spPr>
          <a:xfrm>
            <a:off x="0" y="128187"/>
            <a:ext cx="7315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2.3.1 Finding equilibrium appropriation - Comparative static-</a:t>
            </a:r>
          </a:p>
        </p:txBody>
      </p:sp>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1490357F-2F1C-4CEC-8CE1-54DA7ABBBE90}"/>
                  </a:ext>
                </a:extLst>
              </p:cNvPr>
              <p:cNvSpPr/>
              <p:nvPr/>
            </p:nvSpPr>
            <p:spPr>
              <a:xfrm>
                <a:off x="381000" y="4248256"/>
                <a:ext cx="3048000" cy="79239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r>
                            <a:rPr lang="en-US" sz="2400" i="1">
                              <a:latin typeface="Cambria Math" panose="02040503050406030204" pitchFamily="18" charset="0"/>
                            </a:rPr>
                            <m:t>𝑄</m:t>
                          </m:r>
                        </m:e>
                        <m:sup>
                          <m:r>
                            <a:rPr lang="en-US" sz="2400" i="1">
                              <a:latin typeface="Cambria Math" panose="02040503050406030204" pitchFamily="18" charset="0"/>
                            </a:rPr>
                            <m:t>∗</m:t>
                          </m:r>
                        </m:sup>
                      </m:sSup>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𝑁𝑆</m:t>
                          </m:r>
                        </m:num>
                        <m:den>
                          <m:r>
                            <a:rPr lang="en-US" sz="2400" i="1">
                              <a:latin typeface="Cambria Math" panose="02040503050406030204" pitchFamily="18" charset="0"/>
                            </a:rPr>
                            <m:t>𝑁</m:t>
                          </m:r>
                          <m:r>
                            <a:rPr lang="en-US" sz="2400" i="1">
                              <a:latin typeface="Cambria Math" panose="02040503050406030204" pitchFamily="18" charset="0"/>
                            </a:rPr>
                            <m:t>+1</m:t>
                          </m:r>
                        </m:den>
                      </m:f>
                      <m:r>
                        <a:rPr lang="en-US" sz="2400" b="0" i="0"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0" smtClean="0">
                              <a:latin typeface="Cambria Math" panose="02040503050406030204" pitchFamily="18" charset="0"/>
                            </a:rPr>
                            <m:t>100</m:t>
                          </m:r>
                          <m:r>
                            <a:rPr lang="en-US" sz="2400" i="1">
                              <a:latin typeface="Cambria Math" panose="02040503050406030204" pitchFamily="18" charset="0"/>
                            </a:rPr>
                            <m:t>𝑁</m:t>
                          </m:r>
                        </m:num>
                        <m:den>
                          <m:r>
                            <a:rPr lang="en-US" sz="2400" b="0" i="1" smtClean="0">
                              <a:latin typeface="Cambria Math" panose="02040503050406030204" pitchFamily="18" charset="0"/>
                            </a:rPr>
                            <m:t>𝑁</m:t>
                          </m:r>
                          <m:r>
                            <a:rPr lang="en-US" sz="2400" b="0" i="1" smtClean="0">
                              <a:latin typeface="Cambria Math" panose="02040503050406030204" pitchFamily="18" charset="0"/>
                            </a:rPr>
                            <m:t>+1</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3" name="Rectangle 12">
                <a:extLst>
                  <a:ext uri="{FF2B5EF4-FFF2-40B4-BE49-F238E27FC236}">
                    <a16:creationId xmlns:a16="http://schemas.microsoft.com/office/drawing/2014/main" id="{1490357F-2F1C-4CEC-8CE1-54DA7ABBBE90}"/>
                  </a:ext>
                </a:extLst>
              </p:cNvPr>
              <p:cNvSpPr>
                <a:spLocks noRot="1" noChangeAspect="1" noMove="1" noResize="1" noEditPoints="1" noAdjustHandles="1" noChangeArrowheads="1" noChangeShapeType="1" noTextEdit="1"/>
              </p:cNvSpPr>
              <p:nvPr/>
            </p:nvSpPr>
            <p:spPr>
              <a:xfrm>
                <a:off x="381000" y="4248256"/>
                <a:ext cx="3048000" cy="792396"/>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4326E818-7D32-43B6-8170-6BD7C762E59D}"/>
                  </a:ext>
                </a:extLst>
              </p:cNvPr>
              <p:cNvSpPr/>
              <p:nvPr/>
            </p:nvSpPr>
            <p:spPr>
              <a:xfrm>
                <a:off x="381000" y="3378525"/>
                <a:ext cx="1552669" cy="461665"/>
              </a:xfrm>
              <a:prstGeom prst="rect">
                <a:avLst/>
              </a:prstGeom>
            </p:spPr>
            <p:txBody>
              <a:bodyPr wrap="none">
                <a:spAutoFit/>
              </a:bodyPr>
              <a:lstStyle/>
              <a:p>
                <a:pPr marL="285750" indent="-285750">
                  <a:buFont typeface="Arial" panose="020B0604020202020204" pitchFamily="34" charset="0"/>
                  <a:buChar char="•"/>
                </a:pPr>
                <a14:m>
                  <m:oMath xmlns:m="http://schemas.openxmlformats.org/officeDocument/2006/math">
                    <m:r>
                      <a:rPr lang="en-US" sz="2400" i="1" smtClean="0">
                        <a:latin typeface="Cambria Math" panose="02040503050406030204" pitchFamily="18" charset="0"/>
                      </a:rPr>
                      <m:t>𝑆</m:t>
                    </m:r>
                    <m:r>
                      <a:rPr lang="en-US" sz="2400" b="0" i="1" smtClean="0">
                        <a:latin typeface="Cambria Math" panose="02040503050406030204" pitchFamily="18" charset="0"/>
                      </a:rPr>
                      <m:t>=100</m:t>
                    </m:r>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14" name="Rectangle 13">
                <a:extLst>
                  <a:ext uri="{FF2B5EF4-FFF2-40B4-BE49-F238E27FC236}">
                    <a16:creationId xmlns:a16="http://schemas.microsoft.com/office/drawing/2014/main" id="{4326E818-7D32-43B6-8170-6BD7C762E59D}"/>
                  </a:ext>
                </a:extLst>
              </p:cNvPr>
              <p:cNvSpPr>
                <a:spLocks noRot="1" noChangeAspect="1" noMove="1" noResize="1" noEditPoints="1" noAdjustHandles="1" noChangeArrowheads="1" noChangeShapeType="1" noTextEdit="1"/>
              </p:cNvSpPr>
              <p:nvPr/>
            </p:nvSpPr>
            <p:spPr>
              <a:xfrm>
                <a:off x="381000" y="3378525"/>
                <a:ext cx="1552669" cy="461665"/>
              </a:xfrm>
              <a:prstGeom prst="rect">
                <a:avLst/>
              </a:prstGeom>
              <a:blipFill>
                <a:blip r:embed="rId5"/>
                <a:stretch>
                  <a:fillRect l="-5512" t="-5263" r="-394" b="-25000"/>
                </a:stretch>
              </a:blipFill>
            </p:spPr>
            <p:txBody>
              <a:bodyPr/>
              <a:lstStyle/>
              <a:p>
                <a:r>
                  <a:rPr lang="en-US">
                    <a:noFill/>
                  </a:rPr>
                  <a:t> </a:t>
                </a:r>
              </a:p>
            </p:txBody>
          </p:sp>
        </mc:Fallback>
      </mc:AlternateContent>
    </p:spTree>
    <p:extLst>
      <p:ext uri="{BB962C8B-B14F-4D97-AF65-F5344CB8AC3E}">
        <p14:creationId xmlns:p14="http://schemas.microsoft.com/office/powerpoint/2010/main" val="93567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7F1BD1F-94A1-4C9B-B38D-5B55EDF90770}"/>
              </a:ext>
            </a:extLst>
          </p:cNvPr>
          <p:cNvSpPr>
            <a:spLocks noGrp="1"/>
          </p:cNvSpPr>
          <p:nvPr>
            <p:ph type="sldNum" sz="quarter" idx="12"/>
          </p:nvPr>
        </p:nvSpPr>
        <p:spPr/>
        <p:txBody>
          <a:bodyPr/>
          <a:lstStyle/>
          <a:p>
            <a:fld id="{B6F15528-21DE-4FAA-801E-634DDDAF4B2B}" type="slidenum">
              <a:rPr lang="en-US" smtClean="0"/>
              <a:pPr/>
              <a:t>48</a:t>
            </a:fld>
            <a:endParaRPr lang="en-US"/>
          </a:p>
        </p:txBody>
      </p:sp>
      <p:sp>
        <p:nvSpPr>
          <p:cNvPr id="6" name="Minus Sign 5">
            <a:extLst>
              <a:ext uri="{FF2B5EF4-FFF2-40B4-BE49-F238E27FC236}">
                <a16:creationId xmlns:a16="http://schemas.microsoft.com/office/drawing/2014/main" id="{1610F361-5D98-4C8D-942A-562CCDD5E636}"/>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5884448-6B1D-4DC2-96B9-87BD7CCAD3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5790" y="1346908"/>
            <a:ext cx="5715000" cy="3581400"/>
          </a:xfrm>
          <a:prstGeom prst="rect">
            <a:avLst/>
          </a:prstGeom>
        </p:spPr>
      </p:pic>
      <p:sp>
        <p:nvSpPr>
          <p:cNvPr id="10" name="Rectangle 9">
            <a:extLst>
              <a:ext uri="{FF2B5EF4-FFF2-40B4-BE49-F238E27FC236}">
                <a16:creationId xmlns:a16="http://schemas.microsoft.com/office/drawing/2014/main" id="{E359A4F5-3D0B-495E-94A9-6A77265AA89D}"/>
              </a:ext>
            </a:extLst>
          </p:cNvPr>
          <p:cNvSpPr/>
          <p:nvPr/>
        </p:nvSpPr>
        <p:spPr>
          <a:xfrm>
            <a:off x="-2" y="1239721"/>
            <a:ext cx="4572000" cy="461665"/>
          </a:xfrm>
          <a:prstGeom prst="rect">
            <a:avLst/>
          </a:prstGeom>
        </p:spPr>
        <p:txBody>
          <a:bodyPr>
            <a:spAutoFit/>
          </a:bodyPr>
          <a:lstStyle/>
          <a:p>
            <a:pPr marL="361950" indent="-36195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Figure 2.4</a:t>
            </a:r>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374D40B9-91C8-48DE-A5FE-2669E0AF80B1}"/>
                  </a:ext>
                </a:extLst>
              </p:cNvPr>
              <p:cNvSpPr/>
              <p:nvPr/>
            </p:nvSpPr>
            <p:spPr>
              <a:xfrm>
                <a:off x="304800" y="1968466"/>
                <a:ext cx="3505200"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Depicts </a:t>
                </a:r>
                <a14:m>
                  <m:oMath xmlns:m="http://schemas.openxmlformats.org/officeDocument/2006/math">
                    <m:sSup>
                      <m:sSupPr>
                        <m:ctrlPr>
                          <a:rPr lang="en-US" sz="2400" b="0" i="1" dirty="0" smtClean="0">
                            <a:latin typeface="Cambria Math" panose="02040503050406030204" pitchFamily="18" charset="0"/>
                            <a:cs typeface="Times New Roman" panose="02020603050405020304" pitchFamily="18" charset="0"/>
                          </a:rPr>
                        </m:ctrlPr>
                      </m:sSupPr>
                      <m:e>
                        <m:r>
                          <a:rPr lang="en-US" sz="2400" i="1" dirty="0" smtClean="0">
                            <a:latin typeface="Cambria Math" panose="02040503050406030204" pitchFamily="18" charset="0"/>
                            <a:cs typeface="Times New Roman" panose="02020603050405020304" pitchFamily="18" charset="0"/>
                          </a:rPr>
                          <m:t>𝑞</m:t>
                        </m:r>
                      </m:e>
                      <m:sup>
                        <m:r>
                          <a:rPr lang="en-US" sz="2400" b="0" i="1" dirty="0" smtClean="0">
                            <a:latin typeface="Cambria Math" panose="02040503050406030204" pitchFamily="18" charset="0"/>
                            <a:cs typeface="Times New Roman" panose="02020603050405020304" pitchFamily="18" charset="0"/>
                          </a:rPr>
                          <m:t>∗</m:t>
                        </m:r>
                      </m:sup>
                    </m:sSup>
                  </m:oMath>
                </a14:m>
                <a:r>
                  <a:rPr lang="en-US" sz="2400" dirty="0">
                    <a:latin typeface="Times New Roman" panose="02020603050405020304" pitchFamily="18" charset="0"/>
                    <a:cs typeface="Times New Roman" panose="02020603050405020304" pitchFamily="18" charset="0"/>
                  </a:rPr>
                  <a:t> as a function of the available stock, </a:t>
                </a:r>
                <a14:m>
                  <m:oMath xmlns:m="http://schemas.openxmlformats.org/officeDocument/2006/math">
                    <m:r>
                      <a:rPr lang="en-US" sz="2400" i="1" dirty="0" smtClean="0">
                        <a:latin typeface="Cambria Math" panose="02040503050406030204" pitchFamily="18" charset="0"/>
                        <a:cs typeface="Times New Roman" panose="02020603050405020304" pitchFamily="18" charset="0"/>
                      </a:rPr>
                      <m:t>𝑆</m:t>
                    </m:r>
                  </m:oMath>
                </a14:m>
                <a:r>
                  <a:rPr lang="en-US" sz="2400" dirty="0">
                    <a:latin typeface="Times New Roman" panose="02020603050405020304" pitchFamily="18" charset="0"/>
                    <a:cs typeface="Times New Roman" panose="02020603050405020304" pitchFamily="18" charset="0"/>
                  </a:rPr>
                  <a:t> </a:t>
                </a:r>
              </a:p>
            </p:txBody>
          </p:sp>
        </mc:Choice>
        <mc:Fallback xmlns="">
          <p:sp>
            <p:nvSpPr>
              <p:cNvPr id="11" name="Rectangle 10">
                <a:extLst>
                  <a:ext uri="{FF2B5EF4-FFF2-40B4-BE49-F238E27FC236}">
                    <a16:creationId xmlns:a16="http://schemas.microsoft.com/office/drawing/2014/main" id="{374D40B9-91C8-48DE-A5FE-2669E0AF80B1}"/>
                  </a:ext>
                </a:extLst>
              </p:cNvPr>
              <p:cNvSpPr>
                <a:spLocks noRot="1" noChangeAspect="1" noMove="1" noResize="1" noEditPoints="1" noAdjustHandles="1" noChangeArrowheads="1" noChangeShapeType="1" noTextEdit="1"/>
              </p:cNvSpPr>
              <p:nvPr/>
            </p:nvSpPr>
            <p:spPr>
              <a:xfrm>
                <a:off x="304800" y="1968466"/>
                <a:ext cx="3505200" cy="830997"/>
              </a:xfrm>
              <a:prstGeom prst="rect">
                <a:avLst/>
              </a:prstGeom>
              <a:blipFill>
                <a:blip r:embed="rId3"/>
                <a:stretch>
                  <a:fillRect l="-2261" t="-5882" r="-3304" b="-161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95AFC926-CF8B-4D3D-B6A1-8840A4295472}"/>
                  </a:ext>
                </a:extLst>
              </p:cNvPr>
              <p:cNvSpPr/>
              <p:nvPr/>
            </p:nvSpPr>
            <p:spPr>
              <a:xfrm>
                <a:off x="4527440" y="4802152"/>
                <a:ext cx="4572000" cy="584775"/>
              </a:xfrm>
              <a:prstGeom prst="rect">
                <a:avLst/>
              </a:prstGeom>
            </p:spPr>
            <p:txBody>
              <a:bodyPr>
                <a:spAutoFit/>
              </a:bodyPr>
              <a:lstStyle/>
              <a:p>
                <a:r>
                  <a:rPr lang="en-US" sz="1600" dirty="0">
                    <a:latin typeface="Times New Roman" panose="02020603050405020304" pitchFamily="18" charset="0"/>
                    <a:cs typeface="Times New Roman" panose="02020603050405020304" pitchFamily="18" charset="0"/>
                  </a:rPr>
                  <a:t>Figure 2.4. Equilibrium appropriation </a:t>
                </a:r>
                <a14:m>
                  <m:oMath xmlns:m="http://schemas.openxmlformats.org/officeDocument/2006/math">
                    <m:sSup>
                      <m:sSupPr>
                        <m:ctrlPr>
                          <a:rPr lang="en-US" sz="1600" b="0" i="1" dirty="0" smtClean="0">
                            <a:latin typeface="Cambria Math" panose="02040503050406030204" pitchFamily="18" charset="0"/>
                          </a:rPr>
                        </m:ctrlPr>
                      </m:sSupPr>
                      <m:e>
                        <m:r>
                          <a:rPr lang="en-US" sz="1600" i="1" dirty="0" smtClean="0">
                            <a:latin typeface="Cambria Math" panose="02040503050406030204" pitchFamily="18" charset="0"/>
                          </a:rPr>
                          <m:t>𝑞</m:t>
                        </m:r>
                      </m:e>
                      <m:sup>
                        <m:r>
                          <a:rPr lang="en-US" sz="1600" b="0" i="1" dirty="0" smtClean="0">
                            <a:latin typeface="Cambria Math" panose="02040503050406030204" pitchFamily="18" charset="0"/>
                          </a:rPr>
                          <m:t>∗</m:t>
                        </m:r>
                      </m:sup>
                    </m:sSup>
                  </m:oMath>
                </a14:m>
                <a:r>
                  <a:rPr lang="en-US" sz="1600" dirty="0">
                    <a:latin typeface="Times New Roman" panose="02020603050405020304" pitchFamily="18" charset="0"/>
                    <a:cs typeface="Times New Roman" panose="02020603050405020304" pitchFamily="18" charset="0"/>
                  </a:rPr>
                  <a:t> as a function of </a:t>
                </a:r>
                <a14:m>
                  <m:oMath xmlns:m="http://schemas.openxmlformats.org/officeDocument/2006/math">
                    <m:r>
                      <a:rPr lang="en-US" sz="1600" i="1" dirty="0" smtClean="0">
                        <a:latin typeface="Cambria Math" panose="02040503050406030204" pitchFamily="18" charset="0"/>
                      </a:rPr>
                      <m:t>𝑆</m:t>
                    </m:r>
                  </m:oMath>
                </a14:m>
                <a:r>
                  <a:rPr lang="en-US" sz="1600" dirty="0">
                    <a:latin typeface="Times New Roman" panose="02020603050405020304" pitchFamily="18" charset="0"/>
                    <a:cs typeface="Times New Roman" panose="02020603050405020304" pitchFamily="18" charset="0"/>
                  </a:rPr>
                  <a:t>.</a:t>
                </a:r>
              </a:p>
            </p:txBody>
          </p:sp>
        </mc:Choice>
        <mc:Fallback xmlns="">
          <p:sp>
            <p:nvSpPr>
              <p:cNvPr id="12" name="Rectangle 11">
                <a:extLst>
                  <a:ext uri="{FF2B5EF4-FFF2-40B4-BE49-F238E27FC236}">
                    <a16:creationId xmlns:a16="http://schemas.microsoft.com/office/drawing/2014/main" id="{95AFC926-CF8B-4D3D-B6A1-8840A4295472}"/>
                  </a:ext>
                </a:extLst>
              </p:cNvPr>
              <p:cNvSpPr>
                <a:spLocks noRot="1" noChangeAspect="1" noMove="1" noResize="1" noEditPoints="1" noAdjustHandles="1" noChangeArrowheads="1" noChangeShapeType="1" noTextEdit="1"/>
              </p:cNvSpPr>
              <p:nvPr/>
            </p:nvSpPr>
            <p:spPr>
              <a:xfrm>
                <a:off x="4527440" y="4802152"/>
                <a:ext cx="4572000" cy="584775"/>
              </a:xfrm>
              <a:prstGeom prst="rect">
                <a:avLst/>
              </a:prstGeom>
              <a:blipFill>
                <a:blip r:embed="rId4"/>
                <a:stretch>
                  <a:fillRect l="-800" t="-3125" b="-12500"/>
                </a:stretch>
              </a:blipFill>
            </p:spPr>
            <p:txBody>
              <a:bodyPr/>
              <a:lstStyle/>
              <a:p>
                <a:r>
                  <a:rPr lang="en-US">
                    <a:noFill/>
                  </a:rPr>
                  <a:t> </a:t>
                </a:r>
              </a:p>
            </p:txBody>
          </p:sp>
        </mc:Fallback>
      </mc:AlternateContent>
      <p:sp>
        <p:nvSpPr>
          <p:cNvPr id="13" name="Rectangle 12">
            <a:extLst>
              <a:ext uri="{FF2B5EF4-FFF2-40B4-BE49-F238E27FC236}">
                <a16:creationId xmlns:a16="http://schemas.microsoft.com/office/drawing/2014/main" id="{3987ABAF-EE79-4BE3-B172-929ECC98928A}"/>
              </a:ext>
            </a:extLst>
          </p:cNvPr>
          <p:cNvSpPr/>
          <p:nvPr/>
        </p:nvSpPr>
        <p:spPr>
          <a:xfrm>
            <a:off x="0" y="128187"/>
            <a:ext cx="7315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2.3.1 Finding equilibrium appropriation - Comparative static-</a:t>
            </a:r>
          </a:p>
        </p:txBody>
      </p:sp>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13254D82-54D7-4411-BEFA-3D9F4D6B071E}"/>
                  </a:ext>
                </a:extLst>
              </p:cNvPr>
              <p:cNvSpPr/>
              <p:nvPr/>
            </p:nvSpPr>
            <p:spPr>
              <a:xfrm>
                <a:off x="628496" y="4225055"/>
                <a:ext cx="2297552" cy="79239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r>
                            <a:rPr lang="en-US" sz="2400" i="1">
                              <a:latin typeface="Cambria Math" panose="02040503050406030204" pitchFamily="18" charset="0"/>
                            </a:rPr>
                            <m:t>𝑞</m:t>
                          </m:r>
                        </m:e>
                        <m:sup>
                          <m:r>
                            <a:rPr lang="en-US" sz="2400" i="1">
                              <a:latin typeface="Cambria Math" panose="02040503050406030204" pitchFamily="18" charset="0"/>
                            </a:rPr>
                            <m:t>∗</m:t>
                          </m:r>
                        </m:sup>
                      </m:sSup>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𝑆</m:t>
                          </m:r>
                        </m:num>
                        <m:den>
                          <m:r>
                            <a:rPr lang="en-US" altLang="zh-HK" sz="2400" i="1">
                              <a:latin typeface="Cambria Math" panose="02040503050406030204" pitchFamily="18" charset="0"/>
                            </a:rPr>
                            <m:t>𝑁</m:t>
                          </m:r>
                          <m:r>
                            <a:rPr lang="en-US" altLang="zh-HK" sz="2400" i="1">
                              <a:latin typeface="Cambria Math" panose="02040503050406030204" pitchFamily="18" charset="0"/>
                            </a:rPr>
                            <m:t>+1</m:t>
                          </m:r>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𝑆</m:t>
                          </m:r>
                        </m:num>
                        <m:den>
                          <m:r>
                            <a:rPr lang="en-US" sz="2400" b="0" i="1" smtClean="0">
                              <a:latin typeface="Cambria Math" panose="02040503050406030204" pitchFamily="18" charset="0"/>
                            </a:rPr>
                            <m:t>3</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4" name="Rectangle 13">
                <a:extLst>
                  <a:ext uri="{FF2B5EF4-FFF2-40B4-BE49-F238E27FC236}">
                    <a16:creationId xmlns:a16="http://schemas.microsoft.com/office/drawing/2014/main" id="{13254D82-54D7-4411-BEFA-3D9F4D6B071E}"/>
                  </a:ext>
                </a:extLst>
              </p:cNvPr>
              <p:cNvSpPr>
                <a:spLocks noRot="1" noChangeAspect="1" noMove="1" noResize="1" noEditPoints="1" noAdjustHandles="1" noChangeArrowheads="1" noChangeShapeType="1" noTextEdit="1"/>
              </p:cNvSpPr>
              <p:nvPr/>
            </p:nvSpPr>
            <p:spPr>
              <a:xfrm>
                <a:off x="628496" y="4225055"/>
                <a:ext cx="2297552" cy="792396"/>
              </a:xfrm>
              <a:prstGeom prst="rect">
                <a:avLst/>
              </a:prstGeom>
              <a:blipFill>
                <a:blip r:embed="rId5"/>
                <a:stretch>
                  <a:fillRect/>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75B682AF-0D00-44BC-BD5E-59E92E6DEC81}"/>
                  </a:ext>
                </a:extLst>
              </p:cNvPr>
              <p:cNvSpPr/>
              <p:nvPr/>
            </p:nvSpPr>
            <p:spPr>
              <a:xfrm>
                <a:off x="304800" y="3429000"/>
                <a:ext cx="1276824" cy="461665"/>
              </a:xfrm>
              <a:prstGeom prst="rect">
                <a:avLst/>
              </a:prstGeom>
            </p:spPr>
            <p:txBody>
              <a:bodyPr wrap="none">
                <a:spAutoFit/>
              </a:bodyPr>
              <a:lstStyle/>
              <a:p>
                <a:pPr marL="285750" indent="-285750">
                  <a:buFont typeface="Arial" panose="020B0604020202020204" pitchFamily="34" charset="0"/>
                  <a:buChar char="•"/>
                </a:pPr>
                <a14:m>
                  <m:oMath xmlns:m="http://schemas.openxmlformats.org/officeDocument/2006/math">
                    <m:r>
                      <a:rPr lang="en-US" sz="2400" i="1" smtClean="0">
                        <a:latin typeface="Cambria Math" panose="02040503050406030204" pitchFamily="18" charset="0"/>
                      </a:rPr>
                      <m:t>𝑁</m:t>
                    </m:r>
                    <m:r>
                      <a:rPr lang="en-US" sz="2400" b="0" i="1" smtClean="0">
                        <a:latin typeface="Cambria Math" panose="02040503050406030204" pitchFamily="18" charset="0"/>
                      </a:rPr>
                      <m:t>=2</m:t>
                    </m:r>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15" name="Rectangle 14">
                <a:extLst>
                  <a:ext uri="{FF2B5EF4-FFF2-40B4-BE49-F238E27FC236}">
                    <a16:creationId xmlns:a16="http://schemas.microsoft.com/office/drawing/2014/main" id="{75B682AF-0D00-44BC-BD5E-59E92E6DEC81}"/>
                  </a:ext>
                </a:extLst>
              </p:cNvPr>
              <p:cNvSpPr>
                <a:spLocks noRot="1" noChangeAspect="1" noMove="1" noResize="1" noEditPoints="1" noAdjustHandles="1" noChangeArrowheads="1" noChangeShapeType="1" noTextEdit="1"/>
              </p:cNvSpPr>
              <p:nvPr/>
            </p:nvSpPr>
            <p:spPr>
              <a:xfrm>
                <a:off x="304800" y="3429000"/>
                <a:ext cx="1276824" cy="461665"/>
              </a:xfrm>
              <a:prstGeom prst="rect">
                <a:avLst/>
              </a:prstGeom>
              <a:blipFill>
                <a:blip r:embed="rId6"/>
                <a:stretch>
                  <a:fillRect l="-6220" t="-5333" r="-478" b="-25333"/>
                </a:stretch>
              </a:blipFill>
            </p:spPr>
            <p:txBody>
              <a:bodyPr/>
              <a:lstStyle/>
              <a:p>
                <a:r>
                  <a:rPr lang="en-US">
                    <a:noFill/>
                  </a:rPr>
                  <a:t> </a:t>
                </a:r>
              </a:p>
            </p:txBody>
          </p:sp>
        </mc:Fallback>
      </mc:AlternateContent>
    </p:spTree>
    <p:extLst>
      <p:ext uri="{BB962C8B-B14F-4D97-AF65-F5344CB8AC3E}">
        <p14:creationId xmlns:p14="http://schemas.microsoft.com/office/powerpoint/2010/main" val="21113635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7103D3D-29CA-4883-9E21-9B76D0159085}"/>
              </a:ext>
            </a:extLst>
          </p:cNvPr>
          <p:cNvSpPr>
            <a:spLocks noGrp="1"/>
          </p:cNvSpPr>
          <p:nvPr>
            <p:ph type="sldNum" sz="quarter" idx="12"/>
          </p:nvPr>
        </p:nvSpPr>
        <p:spPr/>
        <p:txBody>
          <a:bodyPr/>
          <a:lstStyle/>
          <a:p>
            <a:fld id="{B6F15528-21DE-4FAA-801E-634DDDAF4B2B}" type="slidenum">
              <a:rPr lang="en-US" smtClean="0"/>
              <a:pPr/>
              <a:t>49</a:t>
            </a:fld>
            <a:endParaRPr lang="en-US"/>
          </a:p>
        </p:txBody>
      </p:sp>
      <p:sp>
        <p:nvSpPr>
          <p:cNvPr id="6" name="Rectangle 5">
            <a:extLst>
              <a:ext uri="{FF2B5EF4-FFF2-40B4-BE49-F238E27FC236}">
                <a16:creationId xmlns:a16="http://schemas.microsoft.com/office/drawing/2014/main" id="{4F10F9E1-5989-4262-B389-27E14EBB0862}"/>
              </a:ext>
            </a:extLst>
          </p:cNvPr>
          <p:cNvSpPr/>
          <p:nvPr/>
        </p:nvSpPr>
        <p:spPr>
          <a:xfrm>
            <a:off x="0" y="128187"/>
            <a:ext cx="7315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2.3.2 Extension - What if fishermen have some market power?</a:t>
            </a:r>
          </a:p>
        </p:txBody>
      </p:sp>
      <p:sp>
        <p:nvSpPr>
          <p:cNvPr id="7" name="Minus Sign 6">
            <a:extLst>
              <a:ext uri="{FF2B5EF4-FFF2-40B4-BE49-F238E27FC236}">
                <a16:creationId xmlns:a16="http://schemas.microsoft.com/office/drawing/2014/main" id="{150E8E54-68B2-4BB5-98D7-F75CB30D0E00}"/>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BE6EFA78-9808-491E-9C41-8F3544DB76B9}"/>
              </a:ext>
            </a:extLst>
          </p:cNvPr>
          <p:cNvSpPr/>
          <p:nvPr/>
        </p:nvSpPr>
        <p:spPr>
          <a:xfrm>
            <a:off x="453481" y="1764864"/>
            <a:ext cx="8382000" cy="461665"/>
          </a:xfrm>
          <a:prstGeom prst="rect">
            <a:avLst/>
          </a:prstGeom>
        </p:spPr>
        <p:txBody>
          <a:bodyPr wrap="square">
            <a:spAutoFit/>
          </a:bodyPr>
          <a:lstStyle/>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Finite number of firms selling homogeneous products.</a:t>
            </a:r>
          </a:p>
        </p:txBody>
      </p:sp>
      <p:sp>
        <p:nvSpPr>
          <p:cNvPr id="3" name="TextBox 2">
            <a:extLst>
              <a:ext uri="{FF2B5EF4-FFF2-40B4-BE49-F238E27FC236}">
                <a16:creationId xmlns:a16="http://schemas.microsoft.com/office/drawing/2014/main" id="{65C417DB-A6DC-47AD-B204-7E4BEB622B74}"/>
              </a:ext>
            </a:extLst>
          </p:cNvPr>
          <p:cNvSpPr txBox="1"/>
          <p:nvPr/>
        </p:nvSpPr>
        <p:spPr>
          <a:xfrm>
            <a:off x="72974" y="900359"/>
            <a:ext cx="4485780" cy="461665"/>
          </a:xfrm>
          <a:prstGeom prst="rect">
            <a:avLst/>
          </a:prstGeom>
          <a:noFill/>
        </p:spPr>
        <p:txBody>
          <a:bodyPr wrap="none" rtlCol="0">
            <a:spAutoFit/>
          </a:bodyPr>
          <a:lstStyle/>
          <a:p>
            <a:pPr marL="361950" indent="-36195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In this stetting, we assume that; </a:t>
            </a:r>
          </a:p>
        </p:txBody>
      </p:sp>
      <p:sp>
        <p:nvSpPr>
          <p:cNvPr id="4" name="Rectangle 3">
            <a:extLst>
              <a:ext uri="{FF2B5EF4-FFF2-40B4-BE49-F238E27FC236}">
                <a16:creationId xmlns:a16="http://schemas.microsoft.com/office/drawing/2014/main" id="{CD980647-A415-4D43-B3DC-8B181A3F5A62}"/>
              </a:ext>
            </a:extLst>
          </p:cNvPr>
          <p:cNvSpPr/>
          <p:nvPr/>
        </p:nvSpPr>
        <p:spPr>
          <a:xfrm>
            <a:off x="458647" y="2803244"/>
            <a:ext cx="6611105" cy="461665"/>
          </a:xfrm>
          <a:prstGeom prst="rect">
            <a:avLst/>
          </a:prstGeom>
        </p:spPr>
        <p:txBody>
          <a:bodyPr wrap="non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Other CPRs can be characterized by a few firms.</a:t>
            </a:r>
          </a:p>
        </p:txBody>
      </p:sp>
      <p:sp>
        <p:nvSpPr>
          <p:cNvPr id="8" name="Rectangle 7">
            <a:extLst>
              <a:ext uri="{FF2B5EF4-FFF2-40B4-BE49-F238E27FC236}">
                <a16:creationId xmlns:a16="http://schemas.microsoft.com/office/drawing/2014/main" id="{61AB1022-1B9A-49EF-9CF1-94EC9B783387}"/>
              </a:ext>
            </a:extLst>
          </p:cNvPr>
          <p:cNvSpPr/>
          <p:nvPr/>
        </p:nvSpPr>
        <p:spPr>
          <a:xfrm>
            <a:off x="453481" y="3770469"/>
            <a:ext cx="8382000" cy="769441"/>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Each selling a relatively large share of total appropriations </a:t>
            </a:r>
          </a:p>
          <a:p>
            <a:r>
              <a:rPr lang="en-US" sz="2000" i="1" dirty="0">
                <a:latin typeface="Times New Roman" panose="02020603050405020304" pitchFamily="18" charset="0"/>
                <a:cs typeface="Times New Roman" panose="02020603050405020304" pitchFamily="18" charset="0"/>
              </a:rPr>
              <a:t>           ( Ex. North Sea, the Bering Sea, and the Western Pacific)</a:t>
            </a:r>
          </a:p>
        </p:txBody>
      </p:sp>
      <p:sp>
        <p:nvSpPr>
          <p:cNvPr id="9" name="Rectangle 8">
            <a:extLst>
              <a:ext uri="{FF2B5EF4-FFF2-40B4-BE49-F238E27FC236}">
                <a16:creationId xmlns:a16="http://schemas.microsoft.com/office/drawing/2014/main" id="{489CEB3C-3B06-4FB5-84C5-548A0457EB3C}"/>
              </a:ext>
            </a:extLst>
          </p:cNvPr>
          <p:cNvSpPr/>
          <p:nvPr/>
        </p:nvSpPr>
        <p:spPr>
          <a:xfrm>
            <a:off x="72974" y="4817164"/>
            <a:ext cx="8763000" cy="830997"/>
          </a:xfrm>
          <a:prstGeom prst="rect">
            <a:avLst/>
          </a:prstGeom>
        </p:spPr>
        <p:txBody>
          <a:bodyPr wrap="square">
            <a:spAutoFit/>
          </a:bodyPr>
          <a:lstStyle/>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In this setting, </a:t>
            </a:r>
            <a:r>
              <a:rPr lang="en-US" sz="2400" b="1" u="sng" dirty="0">
                <a:latin typeface="Times New Roman" panose="02020603050405020304" pitchFamily="18" charset="0"/>
                <a:cs typeface="Times New Roman" panose="02020603050405020304" pitchFamily="18" charset="0"/>
              </a:rPr>
              <a:t>we can no longer</a:t>
            </a:r>
            <a:r>
              <a:rPr lang="en-US" sz="2400" b="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assume that fishermen take prices as given.</a:t>
            </a:r>
          </a:p>
        </p:txBody>
      </p:sp>
    </p:spTree>
    <p:extLst>
      <p:ext uri="{BB962C8B-B14F-4D97-AF65-F5344CB8AC3E}">
        <p14:creationId xmlns:p14="http://schemas.microsoft.com/office/powerpoint/2010/main" val="22863242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7103D3D-29CA-4883-9E21-9B76D0159085}"/>
              </a:ext>
            </a:extLst>
          </p:cNvPr>
          <p:cNvSpPr>
            <a:spLocks noGrp="1"/>
          </p:cNvSpPr>
          <p:nvPr>
            <p:ph type="sldNum" sz="quarter" idx="12"/>
          </p:nvPr>
        </p:nvSpPr>
        <p:spPr/>
        <p:txBody>
          <a:bodyPr/>
          <a:lstStyle/>
          <a:p>
            <a:fld id="{B6F15528-21DE-4FAA-801E-634DDDAF4B2B}" type="slidenum">
              <a:rPr lang="en-US" smtClean="0"/>
              <a:pPr/>
              <a:t>50</a:t>
            </a:fld>
            <a:endParaRPr lang="en-US"/>
          </a:p>
        </p:txBody>
      </p:sp>
      <p:sp>
        <p:nvSpPr>
          <p:cNvPr id="6" name="Rectangle 5">
            <a:extLst>
              <a:ext uri="{FF2B5EF4-FFF2-40B4-BE49-F238E27FC236}">
                <a16:creationId xmlns:a16="http://schemas.microsoft.com/office/drawing/2014/main" id="{4F10F9E1-5989-4262-B389-27E14EBB0862}"/>
              </a:ext>
            </a:extLst>
          </p:cNvPr>
          <p:cNvSpPr/>
          <p:nvPr/>
        </p:nvSpPr>
        <p:spPr>
          <a:xfrm>
            <a:off x="0" y="128187"/>
            <a:ext cx="7315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2.3.2 Extension - What if fishermen have some market power?</a:t>
            </a:r>
          </a:p>
        </p:txBody>
      </p:sp>
      <p:sp>
        <p:nvSpPr>
          <p:cNvPr id="7" name="Minus Sign 6">
            <a:extLst>
              <a:ext uri="{FF2B5EF4-FFF2-40B4-BE49-F238E27FC236}">
                <a16:creationId xmlns:a16="http://schemas.microsoft.com/office/drawing/2014/main" id="{150E8E54-68B2-4BB5-98D7-F75CB30D0E00}"/>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FD323534-0497-423C-8B4C-B62DF6E449E3}"/>
              </a:ext>
            </a:extLst>
          </p:cNvPr>
          <p:cNvSpPr/>
          <p:nvPr/>
        </p:nvSpPr>
        <p:spPr>
          <a:xfrm>
            <a:off x="76200" y="702822"/>
            <a:ext cx="3139001" cy="461665"/>
          </a:xfrm>
          <a:prstGeom prst="rect">
            <a:avLst/>
          </a:prstGeom>
        </p:spPr>
        <p:txBody>
          <a:bodyPr wrap="none">
            <a:spAutoFit/>
          </a:bodyPr>
          <a:lstStyle/>
          <a:p>
            <a:pPr marL="361950" indent="-36195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 Modelling the CPRs</a:t>
            </a:r>
          </a:p>
        </p:txBody>
      </p:sp>
      <p:sp>
        <p:nvSpPr>
          <p:cNvPr id="3" name="Rectangle 2">
            <a:extLst>
              <a:ext uri="{FF2B5EF4-FFF2-40B4-BE49-F238E27FC236}">
                <a16:creationId xmlns:a16="http://schemas.microsoft.com/office/drawing/2014/main" id="{E4805A3B-5911-4513-B494-CBE8B916ED0D}"/>
              </a:ext>
            </a:extLst>
          </p:cNvPr>
          <p:cNvSpPr/>
          <p:nvPr/>
        </p:nvSpPr>
        <p:spPr>
          <a:xfrm>
            <a:off x="490854" y="1382411"/>
            <a:ext cx="3142207" cy="461665"/>
          </a:xfrm>
          <a:prstGeom prst="rect">
            <a:avLst/>
          </a:prstGeom>
        </p:spPr>
        <p:txBody>
          <a:bodyPr wrap="non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market demand </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966D310A-F4F4-4E7D-A44A-2780B8E09C2E}"/>
                  </a:ext>
                </a:extLst>
              </p:cNvPr>
              <p:cNvSpPr txBox="1"/>
              <p:nvPr/>
            </p:nvSpPr>
            <p:spPr>
              <a:xfrm>
                <a:off x="4576352" y="1430041"/>
                <a:ext cx="2046522"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𝑝</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𝑄</m:t>
                          </m:r>
                        </m:e>
                      </m:d>
                      <m:r>
                        <a:rPr lang="en-US" sz="2400" b="0" i="1" smtClean="0">
                          <a:latin typeface="Cambria Math" panose="02040503050406030204" pitchFamily="18" charset="0"/>
                        </a:rPr>
                        <m:t>=</m:t>
                      </m:r>
                      <m:r>
                        <a:rPr lang="en-US" sz="2400" b="0" i="1" smtClean="0">
                          <a:latin typeface="Cambria Math" panose="02040503050406030204" pitchFamily="18" charset="0"/>
                        </a:rPr>
                        <m:t>𝑎</m:t>
                      </m:r>
                      <m:r>
                        <a:rPr lang="en-US" sz="2400" b="0" i="1" smtClean="0">
                          <a:latin typeface="Cambria Math" panose="02040503050406030204" pitchFamily="18" charset="0"/>
                        </a:rPr>
                        <m:t>−</m:t>
                      </m:r>
                      <m:r>
                        <a:rPr lang="en-US" sz="2400" b="0" i="1" smtClean="0">
                          <a:latin typeface="Cambria Math" panose="02040503050406030204" pitchFamily="18" charset="0"/>
                        </a:rPr>
                        <m:t>𝑏𝑄</m:t>
                      </m:r>
                    </m:oMath>
                  </m:oMathPara>
                </a14:m>
                <a:endParaRPr lang="en-US" sz="2400" dirty="0"/>
              </a:p>
            </p:txBody>
          </p:sp>
        </mc:Choice>
        <mc:Fallback xmlns="">
          <p:sp>
            <p:nvSpPr>
              <p:cNvPr id="4" name="TextBox 3">
                <a:extLst>
                  <a:ext uri="{FF2B5EF4-FFF2-40B4-BE49-F238E27FC236}">
                    <a16:creationId xmlns:a16="http://schemas.microsoft.com/office/drawing/2014/main" id="{966D310A-F4F4-4E7D-A44A-2780B8E09C2E}"/>
                  </a:ext>
                </a:extLst>
              </p:cNvPr>
              <p:cNvSpPr txBox="1">
                <a:spLocks noRot="1" noChangeAspect="1" noMove="1" noResize="1" noEditPoints="1" noAdjustHandles="1" noChangeArrowheads="1" noChangeShapeType="1" noTextEdit="1"/>
              </p:cNvSpPr>
              <p:nvPr/>
            </p:nvSpPr>
            <p:spPr>
              <a:xfrm>
                <a:off x="4576352" y="1430041"/>
                <a:ext cx="2046522" cy="369332"/>
              </a:xfrm>
              <a:prstGeom prst="rect">
                <a:avLst/>
              </a:prstGeom>
              <a:blipFill>
                <a:blip r:embed="rId2"/>
                <a:stretch>
                  <a:fillRect l="-3284" r="-4179" b="-3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A1300B54-5A33-487B-A0B4-A4B66E83E70A}"/>
                  </a:ext>
                </a:extLst>
              </p:cNvPr>
              <p:cNvSpPr/>
              <p:nvPr/>
            </p:nvSpPr>
            <p:spPr>
              <a:xfrm>
                <a:off x="490854" y="2257377"/>
                <a:ext cx="8127179" cy="461665"/>
              </a:xfrm>
              <a:prstGeom prst="rect">
                <a:avLst/>
              </a:prstGeom>
            </p:spPr>
            <p:txBody>
              <a:bodyPr wrap="square">
                <a:spAutoFit/>
              </a:bodyPr>
              <a:lstStyle/>
              <a:p>
                <a:pPr marL="342900" indent="-342900">
                  <a:buFont typeface="Arial" panose="020B0604020202020204" pitchFamily="34" charset="0"/>
                  <a:buChar char="•"/>
                </a:pPr>
                <a14:m>
                  <m:oMath xmlns:m="http://schemas.openxmlformats.org/officeDocument/2006/math">
                    <m:r>
                      <a:rPr lang="en-US" sz="2400" i="1">
                        <a:latin typeface="Cambria Math" panose="02040503050406030204" pitchFamily="18" charset="0"/>
                      </a:rPr>
                      <m:t>𝑄</m:t>
                    </m:r>
                    <m:r>
                      <a:rPr lang="en-US" sz="2400" b="0" i="1" smtClean="0">
                        <a:latin typeface="Cambria Math" panose="02040503050406030204" pitchFamily="18" charset="0"/>
                      </a:rPr>
                      <m:t> </m:t>
                    </m:r>
                  </m:oMath>
                </a14:m>
                <a:r>
                  <a:rPr lang="en-US" sz="2400" dirty="0">
                    <a:latin typeface="Times New Roman" panose="02020603050405020304" pitchFamily="18" charset="0"/>
                    <a:cs typeface="Times New Roman" panose="02020603050405020304" pitchFamily="18" charset="0"/>
                  </a:rPr>
                  <a:t>denotes the aggregate appropriation</a:t>
                </a:r>
              </a:p>
            </p:txBody>
          </p:sp>
        </mc:Choice>
        <mc:Fallback xmlns="">
          <p:sp>
            <p:nvSpPr>
              <p:cNvPr id="9" name="Rectangle 8">
                <a:extLst>
                  <a:ext uri="{FF2B5EF4-FFF2-40B4-BE49-F238E27FC236}">
                    <a16:creationId xmlns:a16="http://schemas.microsoft.com/office/drawing/2014/main" id="{A1300B54-5A33-487B-A0B4-A4B66E83E70A}"/>
                  </a:ext>
                </a:extLst>
              </p:cNvPr>
              <p:cNvSpPr>
                <a:spLocks noRot="1" noChangeAspect="1" noMove="1" noResize="1" noEditPoints="1" noAdjustHandles="1" noChangeArrowheads="1" noChangeShapeType="1" noTextEdit="1"/>
              </p:cNvSpPr>
              <p:nvPr/>
            </p:nvSpPr>
            <p:spPr>
              <a:xfrm>
                <a:off x="490854" y="2257377"/>
                <a:ext cx="8127179" cy="461665"/>
              </a:xfrm>
              <a:prstGeom prst="rect">
                <a:avLst/>
              </a:prstGeom>
              <a:blipFill>
                <a:blip r:embed="rId3"/>
                <a:stretch>
                  <a:fillRect l="-1050"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96353DB3-EB9A-4015-8C67-1E13E28E4A68}"/>
                  </a:ext>
                </a:extLst>
              </p:cNvPr>
              <p:cNvSpPr/>
              <p:nvPr/>
            </p:nvSpPr>
            <p:spPr>
              <a:xfrm>
                <a:off x="490854" y="4291820"/>
                <a:ext cx="6468606" cy="461665"/>
              </a:xfrm>
              <a:prstGeom prst="rect">
                <a:avLst/>
              </a:prstGeom>
            </p:spPr>
            <p:txBody>
              <a:bodyPr wrap="square">
                <a:spAutoFit/>
              </a:bodyPr>
              <a:lstStyle/>
              <a:p>
                <a:pPr marL="285750" indent="-285750">
                  <a:buFont typeface="Arial" panose="020B0604020202020204" pitchFamily="34" charset="0"/>
                  <a:buChar char="•"/>
                </a:pPr>
                <a14:m>
                  <m:oMath xmlns:m="http://schemas.openxmlformats.org/officeDocument/2006/math">
                    <m:r>
                      <a:rPr lang="en-US" sz="2400" i="1" smtClean="0">
                        <a:latin typeface="Cambria Math" panose="02040503050406030204" pitchFamily="18" charset="0"/>
                      </a:rPr>
                      <m:t>𝑎</m:t>
                    </m:r>
                    <m:r>
                      <a:rPr lang="en-US" sz="2400" i="1" smtClean="0">
                        <a:latin typeface="Cambria Math" panose="02040503050406030204" pitchFamily="18" charset="0"/>
                        <a:ea typeface="Cambria Math" panose="02040503050406030204" pitchFamily="18" charset="0"/>
                      </a:rPr>
                      <m:t>≥</m:t>
                    </m:r>
                    <m:r>
                      <a:rPr lang="en-CA" sz="2400" b="0" i="1" smtClean="0">
                        <a:latin typeface="Cambria Math" panose="02040503050406030204" pitchFamily="18" charset="0"/>
                        <a:ea typeface="Cambria Math" panose="02040503050406030204" pitchFamily="18" charset="0"/>
                      </a:rPr>
                      <m:t>1</m:t>
                    </m:r>
                  </m:oMath>
                </a14:m>
                <a:r>
                  <a:rPr lang="en-US" sz="2400" dirty="0">
                    <a:latin typeface="Times New Roman" panose="02020603050405020304" pitchFamily="18" charset="0"/>
                    <a:cs typeface="Times New Roman" panose="02020603050405020304" pitchFamily="18" charset="0"/>
                  </a:rPr>
                  <a:t> and </a:t>
                </a:r>
                <a14:m>
                  <m:oMath xmlns:m="http://schemas.openxmlformats.org/officeDocument/2006/math">
                    <m:r>
                      <a:rPr lang="en-US" sz="2400" i="1">
                        <a:latin typeface="Cambria Math" panose="02040503050406030204" pitchFamily="18" charset="0"/>
                      </a:rPr>
                      <m:t>𝑏</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rPr>
                      <m:t>0</m:t>
                    </m:r>
                  </m:oMath>
                </a14:m>
                <a:r>
                  <a:rPr lang="en-US" sz="2400" dirty="0">
                    <a:latin typeface="Times New Roman" panose="02020603050405020304" pitchFamily="18" charset="0"/>
                    <a:cs typeface="Times New Roman" panose="02020603050405020304" pitchFamily="18" charset="0"/>
                  </a:rPr>
                  <a:t> are both positive parameters</a:t>
                </a:r>
              </a:p>
            </p:txBody>
          </p:sp>
        </mc:Choice>
        <mc:Fallback xmlns="">
          <p:sp>
            <p:nvSpPr>
              <p:cNvPr id="11" name="Rectangle 10">
                <a:extLst>
                  <a:ext uri="{FF2B5EF4-FFF2-40B4-BE49-F238E27FC236}">
                    <a16:creationId xmlns:a16="http://schemas.microsoft.com/office/drawing/2014/main" id="{96353DB3-EB9A-4015-8C67-1E13E28E4A68}"/>
                  </a:ext>
                </a:extLst>
              </p:cNvPr>
              <p:cNvSpPr>
                <a:spLocks noRot="1" noChangeAspect="1" noMove="1" noResize="1" noEditPoints="1" noAdjustHandles="1" noChangeArrowheads="1" noChangeShapeType="1" noTextEdit="1"/>
              </p:cNvSpPr>
              <p:nvPr/>
            </p:nvSpPr>
            <p:spPr>
              <a:xfrm>
                <a:off x="490854" y="4291820"/>
                <a:ext cx="6468606" cy="461665"/>
              </a:xfrm>
              <a:prstGeom prst="rect">
                <a:avLst/>
              </a:prstGeom>
              <a:blipFill>
                <a:blip r:embed="rId4"/>
                <a:stretch>
                  <a:fillRect l="-1320"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1B8CFB38-CA99-4FAE-8F92-31B13FEC5454}"/>
                  </a:ext>
                </a:extLst>
              </p:cNvPr>
              <p:cNvSpPr/>
              <p:nvPr/>
            </p:nvSpPr>
            <p:spPr>
              <a:xfrm>
                <a:off x="490854" y="5145994"/>
                <a:ext cx="8706888" cy="830997"/>
              </a:xfrm>
              <a:prstGeom prst="rect">
                <a:avLst/>
              </a:prstGeom>
            </p:spPr>
            <p:txBody>
              <a:bodyPr wrap="square">
                <a:spAutoFit/>
              </a:bodyPr>
              <a:lstStyle/>
              <a:p>
                <a:pPr marL="342900" indent="-342900">
                  <a:buFont typeface="Arial" panose="020B0604020202020204" pitchFamily="34" charset="0"/>
                  <a:buChar char="•"/>
                </a:pPr>
                <a14:m>
                  <m:oMath xmlns:m="http://schemas.openxmlformats.org/officeDocument/2006/math">
                    <m:r>
                      <a:rPr lang="en-US" sz="2400" i="1" dirty="0" smtClean="0">
                        <a:latin typeface="Cambria Math" panose="02040503050406030204" pitchFamily="18" charset="0"/>
                      </a:rPr>
                      <m:t>𝑏</m:t>
                    </m:r>
                    <m:r>
                      <a:rPr lang="en-US" sz="2400" i="1">
                        <a:latin typeface="Cambria Math" panose="02040503050406030204" pitchFamily="18" charset="0"/>
                        <a:ea typeface="Cambria Math" panose="02040503050406030204" pitchFamily="18" charset="0"/>
                      </a:rPr>
                      <m:t>≥</m:t>
                    </m:r>
                    <m:r>
                      <a:rPr lang="en-US" sz="2400" i="1" dirty="0" smtClean="0">
                        <a:latin typeface="Cambria Math" panose="02040503050406030204" pitchFamily="18" charset="0"/>
                      </a:rPr>
                      <m:t>0</m:t>
                    </m:r>
                  </m:oMath>
                </a14:m>
                <a:r>
                  <a:rPr lang="en-US" sz="2400" dirty="0">
                    <a:latin typeface="Times New Roman" panose="02020603050405020304" pitchFamily="18" charset="0"/>
                    <a:cs typeface="Times New Roman" panose="02020603050405020304" pitchFamily="18" charset="0"/>
                  </a:rPr>
                  <a:t> indicates a larger appropriation decreases the market price at which all fishermen sell their product. </a:t>
                </a:r>
              </a:p>
            </p:txBody>
          </p:sp>
        </mc:Choice>
        <mc:Fallback xmlns="">
          <p:sp>
            <p:nvSpPr>
              <p:cNvPr id="12" name="Rectangle 11">
                <a:extLst>
                  <a:ext uri="{FF2B5EF4-FFF2-40B4-BE49-F238E27FC236}">
                    <a16:creationId xmlns:a16="http://schemas.microsoft.com/office/drawing/2014/main" id="{1B8CFB38-CA99-4FAE-8F92-31B13FEC5454}"/>
                  </a:ext>
                </a:extLst>
              </p:cNvPr>
              <p:cNvSpPr>
                <a:spLocks noRot="1" noChangeAspect="1" noMove="1" noResize="1" noEditPoints="1" noAdjustHandles="1" noChangeArrowheads="1" noChangeShapeType="1" noTextEdit="1"/>
              </p:cNvSpPr>
              <p:nvPr/>
            </p:nvSpPr>
            <p:spPr>
              <a:xfrm>
                <a:off x="490854" y="5145994"/>
                <a:ext cx="8706888" cy="830997"/>
              </a:xfrm>
              <a:prstGeom prst="rect">
                <a:avLst/>
              </a:prstGeom>
              <a:blipFill>
                <a:blip r:embed="rId5"/>
                <a:stretch>
                  <a:fillRect l="-980" t="-5882" b="-161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BCA4E595-2E56-4124-852D-2DBC89F1F987}"/>
                  </a:ext>
                </a:extLst>
              </p:cNvPr>
              <p:cNvSpPr/>
              <p:nvPr/>
            </p:nvSpPr>
            <p:spPr>
              <a:xfrm>
                <a:off x="490854" y="3347699"/>
                <a:ext cx="4419600" cy="461665"/>
              </a:xfrm>
              <a:prstGeom prst="rect">
                <a:avLst/>
              </a:prstGeom>
            </p:spPr>
            <p:txBody>
              <a:bodyPr wrap="square">
                <a:spAutoFit/>
              </a:bodyPr>
              <a:lstStyle/>
              <a:p>
                <a:pPr marL="285750" indent="-285750">
                  <a:buFont typeface="Arial" panose="020B0604020202020204" pitchFamily="34" charset="0"/>
                  <a:buChar char="•"/>
                </a:pPr>
                <a:r>
                  <a:rPr lang="en-US" sz="2400" i="1" dirty="0">
                    <a:latin typeface="Times New Roman" panose="02020603050405020304" pitchFamily="18" charset="0"/>
                    <a:cs typeface="Times New Roman" panose="02020603050405020304" pitchFamily="18" charset="0"/>
                  </a:rPr>
                  <a:t>where</a:t>
                </a:r>
                <a:r>
                  <a:rPr lang="en-US" sz="2400" dirty="0">
                    <a:latin typeface="Times New Roman" panose="02020603050405020304" pitchFamily="18" charset="0"/>
                    <a:cs typeface="Times New Roman" panose="02020603050405020304" pitchFamily="18" charset="0"/>
                  </a:rPr>
                  <a:t>  </a:t>
                </a:r>
                <a14:m>
                  <m:oMath xmlns:m="http://schemas.openxmlformats.org/officeDocument/2006/math">
                    <m:r>
                      <a:rPr lang="en-US" sz="2400" i="1">
                        <a:latin typeface="Cambria Math" panose="02040503050406030204" pitchFamily="18" charset="0"/>
                        <a:cs typeface="Times New Roman" panose="02020603050405020304" pitchFamily="18" charset="0"/>
                      </a:rPr>
                      <m:t>𝑄</m:t>
                    </m:r>
                    <m:r>
                      <a:rPr lang="en-US" sz="2400" i="1">
                        <a:latin typeface="Cambria Math" panose="02040503050406030204" pitchFamily="18" charset="0"/>
                        <a:cs typeface="Times New Roman" panose="02020603050405020304" pitchFamily="18" charset="0"/>
                      </a:rPr>
                      <m:t>=</m:t>
                    </m:r>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𝑞</m:t>
                        </m:r>
                      </m:e>
                      <m:sub>
                        <m:r>
                          <a:rPr lang="en-US" sz="2400" i="1">
                            <a:latin typeface="Cambria Math" panose="02040503050406030204" pitchFamily="18" charset="0"/>
                            <a:cs typeface="Times New Roman" panose="02020603050405020304" pitchFamily="18" charset="0"/>
                          </a:rPr>
                          <m:t>𝑖</m:t>
                        </m:r>
                      </m:sub>
                    </m:sSub>
                    <m:r>
                      <a:rPr lang="en-US" sz="2400" i="1">
                        <a:latin typeface="Cambria Math" panose="02040503050406030204" pitchFamily="18" charset="0"/>
                        <a:cs typeface="Times New Roman" panose="02020603050405020304" pitchFamily="18" charset="0"/>
                      </a:rPr>
                      <m:t>+</m:t>
                    </m:r>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𝑄</m:t>
                        </m:r>
                      </m:e>
                      <m:sub>
                        <m:r>
                          <a:rPr lang="en-US" sz="2400" i="1">
                            <a:latin typeface="Cambria Math" panose="02040503050406030204" pitchFamily="18" charset="0"/>
                            <a:cs typeface="Times New Roman" panose="02020603050405020304" pitchFamily="18" charset="0"/>
                          </a:rPr>
                          <m:t>−</m:t>
                        </m:r>
                        <m:r>
                          <a:rPr lang="en-US" sz="2400" i="1">
                            <a:latin typeface="Cambria Math" panose="02040503050406030204" pitchFamily="18" charset="0"/>
                            <a:cs typeface="Times New Roman" panose="02020603050405020304" pitchFamily="18" charset="0"/>
                          </a:rPr>
                          <m:t>𝑖</m:t>
                        </m:r>
                      </m:sub>
                    </m:sSub>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13" name="Rectangle 12">
                <a:extLst>
                  <a:ext uri="{FF2B5EF4-FFF2-40B4-BE49-F238E27FC236}">
                    <a16:creationId xmlns:a16="http://schemas.microsoft.com/office/drawing/2014/main" id="{BCA4E595-2E56-4124-852D-2DBC89F1F987}"/>
                  </a:ext>
                </a:extLst>
              </p:cNvPr>
              <p:cNvSpPr>
                <a:spLocks noRot="1" noChangeAspect="1" noMove="1" noResize="1" noEditPoints="1" noAdjustHandles="1" noChangeArrowheads="1" noChangeShapeType="1" noTextEdit="1"/>
              </p:cNvSpPr>
              <p:nvPr/>
            </p:nvSpPr>
            <p:spPr>
              <a:xfrm>
                <a:off x="490854" y="3347699"/>
                <a:ext cx="4419600" cy="461665"/>
              </a:xfrm>
              <a:prstGeom prst="rect">
                <a:avLst/>
              </a:prstGeom>
              <a:blipFill>
                <a:blip r:embed="rId6"/>
                <a:stretch>
                  <a:fillRect l="-1931" t="-10526" b="-28947"/>
                </a:stretch>
              </a:blipFill>
            </p:spPr>
            <p:txBody>
              <a:bodyPr/>
              <a:lstStyle/>
              <a:p>
                <a:r>
                  <a:rPr lang="en-US">
                    <a:noFill/>
                  </a:rPr>
                  <a:t> </a:t>
                </a:r>
              </a:p>
            </p:txBody>
          </p:sp>
        </mc:Fallback>
      </mc:AlternateContent>
      <p:sp>
        <p:nvSpPr>
          <p:cNvPr id="14" name="Rectangle 13">
            <a:extLst>
              <a:ext uri="{FF2B5EF4-FFF2-40B4-BE49-F238E27FC236}">
                <a16:creationId xmlns:a16="http://schemas.microsoft.com/office/drawing/2014/main" id="{24555DA7-08BC-45AC-896F-8719FF53C93D}"/>
              </a:ext>
            </a:extLst>
          </p:cNvPr>
          <p:cNvSpPr/>
          <p:nvPr/>
        </p:nvSpPr>
        <p:spPr>
          <a:xfrm>
            <a:off x="3505200" y="3394088"/>
            <a:ext cx="5625166" cy="400110"/>
          </a:xfrm>
          <a:prstGeom prst="rect">
            <a:avLst/>
          </a:prstGeom>
        </p:spPr>
        <p:txBody>
          <a:bodyPr wrap="square">
            <a:spAutoFit/>
          </a:bodyPr>
          <a:lstStyle/>
          <a:p>
            <a:r>
              <a:rPr lang="en-US" sz="2000" dirty="0">
                <a:latin typeface="Times New Roman" panose="02020603050405020304" pitchFamily="18" charset="0"/>
                <a:cs typeface="Times New Roman" panose="02020603050405020304" pitchFamily="18" charset="0"/>
              </a:rPr>
              <a:t>is the sum of fisherman </a:t>
            </a:r>
            <a:r>
              <a:rPr lang="en-US" sz="2000" i="1" dirty="0">
                <a:latin typeface="Times New Roman" panose="02020603050405020304" pitchFamily="18" charset="0"/>
                <a:cs typeface="Times New Roman" panose="02020603050405020304" pitchFamily="18" charset="0"/>
              </a:rPr>
              <a:t>i</a:t>
            </a:r>
            <a:r>
              <a:rPr lang="en-US" sz="2000" dirty="0">
                <a:latin typeface="Times New Roman" panose="02020603050405020304" pitchFamily="18" charset="0"/>
                <a:cs typeface="Times New Roman" panose="02020603050405020304" pitchFamily="18" charset="0"/>
              </a:rPr>
              <a:t>’s and those of all his rivals</a:t>
            </a:r>
          </a:p>
        </p:txBody>
      </p:sp>
    </p:spTree>
    <p:extLst>
      <p:ext uri="{BB962C8B-B14F-4D97-AF65-F5344CB8AC3E}">
        <p14:creationId xmlns:p14="http://schemas.microsoft.com/office/powerpoint/2010/main" val="19177813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7103D3D-29CA-4883-9E21-9B76D0159085}"/>
              </a:ext>
            </a:extLst>
          </p:cNvPr>
          <p:cNvSpPr>
            <a:spLocks noGrp="1"/>
          </p:cNvSpPr>
          <p:nvPr>
            <p:ph type="sldNum" sz="quarter" idx="12"/>
          </p:nvPr>
        </p:nvSpPr>
        <p:spPr/>
        <p:txBody>
          <a:bodyPr/>
          <a:lstStyle/>
          <a:p>
            <a:fld id="{B6F15528-21DE-4FAA-801E-634DDDAF4B2B}" type="slidenum">
              <a:rPr lang="en-US" smtClean="0"/>
              <a:pPr/>
              <a:t>51</a:t>
            </a:fld>
            <a:endParaRPr lang="en-US"/>
          </a:p>
        </p:txBody>
      </p:sp>
      <p:sp>
        <p:nvSpPr>
          <p:cNvPr id="6" name="Rectangle 5">
            <a:extLst>
              <a:ext uri="{FF2B5EF4-FFF2-40B4-BE49-F238E27FC236}">
                <a16:creationId xmlns:a16="http://schemas.microsoft.com/office/drawing/2014/main" id="{4F10F9E1-5989-4262-B389-27E14EBB0862}"/>
              </a:ext>
            </a:extLst>
          </p:cNvPr>
          <p:cNvSpPr/>
          <p:nvPr/>
        </p:nvSpPr>
        <p:spPr>
          <a:xfrm>
            <a:off x="0" y="128187"/>
            <a:ext cx="7315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2.3.2 Extension - What if fishermen have some market power?</a:t>
            </a:r>
          </a:p>
        </p:txBody>
      </p:sp>
      <p:sp>
        <p:nvSpPr>
          <p:cNvPr id="7" name="Minus Sign 6">
            <a:extLst>
              <a:ext uri="{FF2B5EF4-FFF2-40B4-BE49-F238E27FC236}">
                <a16:creationId xmlns:a16="http://schemas.microsoft.com/office/drawing/2014/main" id="{150E8E54-68B2-4BB5-98D7-F75CB30D0E00}"/>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73022BB-E2D7-4DDF-8F97-16271A798E48}"/>
                  </a:ext>
                </a:extLst>
              </p:cNvPr>
              <p:cNvSpPr txBox="1"/>
              <p:nvPr/>
            </p:nvSpPr>
            <p:spPr>
              <a:xfrm>
                <a:off x="2362200" y="2412169"/>
                <a:ext cx="3362331" cy="7169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𝐶</m:t>
                      </m:r>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e>
                          </m:d>
                        </m:num>
                        <m:den>
                          <m:r>
                            <a:rPr lang="en-US" sz="2400" b="0" i="1" smtClean="0">
                              <a:latin typeface="Cambria Math" panose="02040503050406030204" pitchFamily="18" charset="0"/>
                            </a:rPr>
                            <m:t>𝑆</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8" name="TextBox 7">
                <a:extLst>
                  <a:ext uri="{FF2B5EF4-FFF2-40B4-BE49-F238E27FC236}">
                    <a16:creationId xmlns:a16="http://schemas.microsoft.com/office/drawing/2014/main" id="{873022BB-E2D7-4DDF-8F97-16271A798E48}"/>
                  </a:ext>
                </a:extLst>
              </p:cNvPr>
              <p:cNvSpPr txBox="1">
                <a:spLocks noRot="1" noChangeAspect="1" noMove="1" noResize="1" noEditPoints="1" noAdjustHandles="1" noChangeArrowheads="1" noChangeShapeType="1" noTextEdit="1"/>
              </p:cNvSpPr>
              <p:nvPr/>
            </p:nvSpPr>
            <p:spPr>
              <a:xfrm>
                <a:off x="2362200" y="2412169"/>
                <a:ext cx="3362331" cy="716928"/>
              </a:xfrm>
              <a:prstGeom prst="rect">
                <a:avLst/>
              </a:prstGeom>
              <a:blipFill>
                <a:blip r:embed="rId2"/>
                <a:stretch>
                  <a:fillRect/>
                </a:stretch>
              </a:blipFill>
            </p:spPr>
            <p:txBody>
              <a:bodyPr/>
              <a:lstStyle/>
              <a:p>
                <a:r>
                  <a:rPr lang="en-US">
                    <a:noFill/>
                  </a:rPr>
                  <a:t> </a:t>
                </a:r>
              </a:p>
            </p:txBody>
          </p:sp>
        </mc:Fallback>
      </mc:AlternateContent>
      <p:sp>
        <p:nvSpPr>
          <p:cNvPr id="9" name="Rectangle 8">
            <a:extLst>
              <a:ext uri="{FF2B5EF4-FFF2-40B4-BE49-F238E27FC236}">
                <a16:creationId xmlns:a16="http://schemas.microsoft.com/office/drawing/2014/main" id="{506B8BB5-D824-4B50-AFE6-36C90D3E6226}"/>
              </a:ext>
            </a:extLst>
          </p:cNvPr>
          <p:cNvSpPr/>
          <p:nvPr/>
        </p:nvSpPr>
        <p:spPr>
          <a:xfrm>
            <a:off x="381000" y="1461612"/>
            <a:ext cx="6139822" cy="461665"/>
          </a:xfrm>
          <a:prstGeom prst="rect">
            <a:avLst/>
          </a:prstGeom>
        </p:spPr>
        <p:txBody>
          <a:bodyPr wrap="non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Every firm faces the following cost function;</a:t>
            </a:r>
          </a:p>
        </p:txBody>
      </p:sp>
      <p:sp>
        <p:nvSpPr>
          <p:cNvPr id="10" name="Rectangle 9">
            <a:extLst>
              <a:ext uri="{FF2B5EF4-FFF2-40B4-BE49-F238E27FC236}">
                <a16:creationId xmlns:a16="http://schemas.microsoft.com/office/drawing/2014/main" id="{2CBE5DEC-66FB-4D7B-8D45-E9A98149DF6E}"/>
              </a:ext>
            </a:extLst>
          </p:cNvPr>
          <p:cNvSpPr/>
          <p:nvPr/>
        </p:nvSpPr>
        <p:spPr>
          <a:xfrm>
            <a:off x="381000" y="3887887"/>
            <a:ext cx="5559535" cy="461665"/>
          </a:xfrm>
          <a:prstGeom prst="rect">
            <a:avLst/>
          </a:prstGeom>
        </p:spPr>
        <p:txBody>
          <a:bodyPr wrap="non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market demand can be expressed as </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B611C32B-FA0A-491E-B0BA-7523D7D58E45}"/>
                  </a:ext>
                </a:extLst>
              </p:cNvPr>
              <p:cNvSpPr txBox="1"/>
              <p:nvPr/>
            </p:nvSpPr>
            <p:spPr>
              <a:xfrm>
                <a:off x="2750906" y="4758427"/>
                <a:ext cx="3111878"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𝑝</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𝑄</m:t>
                          </m:r>
                        </m:e>
                      </m:d>
                      <m:r>
                        <a:rPr lang="en-US" sz="2400" b="0" i="1" smtClean="0">
                          <a:latin typeface="Cambria Math" panose="02040503050406030204" pitchFamily="18" charset="0"/>
                        </a:rPr>
                        <m:t>=</m:t>
                      </m:r>
                      <m:r>
                        <a:rPr lang="en-US" sz="2400" b="0" i="1" smtClean="0">
                          <a:latin typeface="Cambria Math" panose="02040503050406030204" pitchFamily="18" charset="0"/>
                        </a:rPr>
                        <m:t>𝑎</m:t>
                      </m:r>
                      <m:r>
                        <a:rPr lang="en-US" sz="2400" b="0" i="1" smtClean="0">
                          <a:latin typeface="Cambria Math" panose="02040503050406030204" pitchFamily="18" charset="0"/>
                        </a:rPr>
                        <m:t>−</m:t>
                      </m:r>
                      <m:r>
                        <a:rPr lang="en-US" sz="2400" b="0" i="1" smtClean="0">
                          <a:latin typeface="Cambria Math" panose="02040503050406030204" pitchFamily="18" charset="0"/>
                        </a:rPr>
                        <m:t>𝑏</m:t>
                      </m:r>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𝑞</m:t>
                          </m:r>
                        </m:e>
                        <m:sub>
                          <m:r>
                            <a:rPr lang="en-US" sz="2400" i="1">
                              <a:latin typeface="Cambria Math" panose="02040503050406030204" pitchFamily="18" charset="0"/>
                              <a:cs typeface="Times New Roman" panose="02020603050405020304" pitchFamily="18" charset="0"/>
                            </a:rPr>
                            <m:t>𝑖</m:t>
                          </m:r>
                        </m:sub>
                      </m:sSub>
                      <m:r>
                        <a:rPr lang="en-US" sz="2400" b="0" i="1" smtClean="0">
                          <a:latin typeface="Cambria Math" panose="02040503050406030204" pitchFamily="18" charset="0"/>
                          <a:cs typeface="Times New Roman" panose="02020603050405020304" pitchFamily="18" charset="0"/>
                        </a:rPr>
                        <m:t>−</m:t>
                      </m:r>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rPr>
                            <m:t>𝑏</m:t>
                          </m:r>
                          <m:r>
                            <a:rPr lang="en-US" sz="2400" i="1">
                              <a:latin typeface="Cambria Math" panose="02040503050406030204" pitchFamily="18" charset="0"/>
                              <a:cs typeface="Times New Roman" panose="02020603050405020304" pitchFamily="18" charset="0"/>
                            </a:rPr>
                            <m:t>𝑄</m:t>
                          </m:r>
                        </m:e>
                        <m:sub>
                          <m:r>
                            <a:rPr lang="en-US" sz="2400" i="1">
                              <a:latin typeface="Cambria Math" panose="02040503050406030204" pitchFamily="18" charset="0"/>
                              <a:cs typeface="Times New Roman" panose="02020603050405020304" pitchFamily="18" charset="0"/>
                            </a:rPr>
                            <m:t>−</m:t>
                          </m:r>
                          <m:r>
                            <a:rPr lang="en-US" sz="2400" i="1">
                              <a:latin typeface="Cambria Math" panose="02040503050406030204" pitchFamily="18" charset="0"/>
                              <a:cs typeface="Times New Roman" panose="02020603050405020304" pitchFamily="18" charset="0"/>
                            </a:rPr>
                            <m:t>𝑖</m:t>
                          </m:r>
                        </m:sub>
                      </m:sSub>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1" name="TextBox 10">
                <a:extLst>
                  <a:ext uri="{FF2B5EF4-FFF2-40B4-BE49-F238E27FC236}">
                    <a16:creationId xmlns:a16="http://schemas.microsoft.com/office/drawing/2014/main" id="{B611C32B-FA0A-491E-B0BA-7523D7D58E45}"/>
                  </a:ext>
                </a:extLst>
              </p:cNvPr>
              <p:cNvSpPr txBox="1">
                <a:spLocks noRot="1" noChangeAspect="1" noMove="1" noResize="1" noEditPoints="1" noAdjustHandles="1" noChangeArrowheads="1" noChangeShapeType="1" noTextEdit="1"/>
              </p:cNvSpPr>
              <p:nvPr/>
            </p:nvSpPr>
            <p:spPr>
              <a:xfrm>
                <a:off x="2750906" y="4758427"/>
                <a:ext cx="3111878" cy="369332"/>
              </a:xfrm>
              <a:prstGeom prst="rect">
                <a:avLst/>
              </a:prstGeom>
              <a:blipFill>
                <a:blip r:embed="rId3"/>
                <a:stretch>
                  <a:fillRect l="-1566" b="-31667"/>
                </a:stretch>
              </a:blipFill>
            </p:spPr>
            <p:txBody>
              <a:bodyPr/>
              <a:lstStyle/>
              <a:p>
                <a:r>
                  <a:rPr lang="en-US">
                    <a:noFill/>
                  </a:rPr>
                  <a:t> </a:t>
                </a:r>
              </a:p>
            </p:txBody>
          </p:sp>
        </mc:Fallback>
      </mc:AlternateContent>
      <p:sp>
        <p:nvSpPr>
          <p:cNvPr id="12" name="Rectangle 11">
            <a:extLst>
              <a:ext uri="{FF2B5EF4-FFF2-40B4-BE49-F238E27FC236}">
                <a16:creationId xmlns:a16="http://schemas.microsoft.com/office/drawing/2014/main" id="{4F221140-8ED6-4CA8-BC47-864660389055}"/>
              </a:ext>
            </a:extLst>
          </p:cNvPr>
          <p:cNvSpPr/>
          <p:nvPr/>
        </p:nvSpPr>
        <p:spPr>
          <a:xfrm>
            <a:off x="76200" y="702822"/>
            <a:ext cx="4394152" cy="461665"/>
          </a:xfrm>
          <a:prstGeom prst="rect">
            <a:avLst/>
          </a:prstGeom>
        </p:spPr>
        <p:txBody>
          <a:bodyPr wrap="none">
            <a:spAutoFit/>
          </a:bodyPr>
          <a:lstStyle/>
          <a:p>
            <a:pPr marL="361950" indent="-36195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 Continue modelling the CPRs</a:t>
            </a:r>
          </a:p>
        </p:txBody>
      </p:sp>
    </p:spTree>
    <p:extLst>
      <p:ext uri="{BB962C8B-B14F-4D97-AF65-F5344CB8AC3E}">
        <p14:creationId xmlns:p14="http://schemas.microsoft.com/office/powerpoint/2010/main" val="27655144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7103D3D-29CA-4883-9E21-9B76D0159085}"/>
              </a:ext>
            </a:extLst>
          </p:cNvPr>
          <p:cNvSpPr>
            <a:spLocks noGrp="1"/>
          </p:cNvSpPr>
          <p:nvPr>
            <p:ph type="sldNum" sz="quarter" idx="12"/>
          </p:nvPr>
        </p:nvSpPr>
        <p:spPr/>
        <p:txBody>
          <a:bodyPr/>
          <a:lstStyle/>
          <a:p>
            <a:fld id="{B6F15528-21DE-4FAA-801E-634DDDAF4B2B}" type="slidenum">
              <a:rPr lang="en-US" smtClean="0"/>
              <a:pPr/>
              <a:t>52</a:t>
            </a:fld>
            <a:endParaRPr lang="en-US"/>
          </a:p>
        </p:txBody>
      </p:sp>
      <p:sp>
        <p:nvSpPr>
          <p:cNvPr id="6" name="Rectangle 5">
            <a:extLst>
              <a:ext uri="{FF2B5EF4-FFF2-40B4-BE49-F238E27FC236}">
                <a16:creationId xmlns:a16="http://schemas.microsoft.com/office/drawing/2014/main" id="{4F10F9E1-5989-4262-B389-27E14EBB0862}"/>
              </a:ext>
            </a:extLst>
          </p:cNvPr>
          <p:cNvSpPr/>
          <p:nvPr/>
        </p:nvSpPr>
        <p:spPr>
          <a:xfrm>
            <a:off x="0" y="128187"/>
            <a:ext cx="7315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2.3.2 Extension - What if fishermen have some market power?</a:t>
            </a:r>
          </a:p>
        </p:txBody>
      </p:sp>
      <p:sp>
        <p:nvSpPr>
          <p:cNvPr id="7" name="Minus Sign 6">
            <a:extLst>
              <a:ext uri="{FF2B5EF4-FFF2-40B4-BE49-F238E27FC236}">
                <a16:creationId xmlns:a16="http://schemas.microsoft.com/office/drawing/2014/main" id="{150E8E54-68B2-4BB5-98D7-F75CB30D0E00}"/>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8A1DCCD7-5A85-40F3-A35D-CC170FFD8714}"/>
              </a:ext>
            </a:extLst>
          </p:cNvPr>
          <p:cNvSpPr/>
          <p:nvPr/>
        </p:nvSpPr>
        <p:spPr>
          <a:xfrm>
            <a:off x="152400" y="793098"/>
            <a:ext cx="5936112" cy="738664"/>
          </a:xfrm>
          <a:prstGeom prst="rect">
            <a:avLst/>
          </a:prstGeom>
        </p:spPr>
        <p:txBody>
          <a:bodyPr wrap="none">
            <a:spAutoFit/>
          </a:bodyPr>
          <a:lstStyle/>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Fisherman </a:t>
            </a:r>
            <a:r>
              <a:rPr lang="en-US" sz="2400" i="1" dirty="0">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’s profit maximization problem</a:t>
            </a:r>
          </a:p>
          <a:p>
            <a:endParaRPr lang="en-US"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26C0CF5-BAAC-418D-8B37-A464D490CB47}"/>
                  </a:ext>
                </a:extLst>
              </p:cNvPr>
              <p:cNvSpPr txBox="1"/>
              <p:nvPr/>
            </p:nvSpPr>
            <p:spPr>
              <a:xfrm>
                <a:off x="1295400" y="1651796"/>
                <a:ext cx="5950027" cy="7473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en-US" sz="2400" b="0" i="1" smtClean="0">
                              <a:latin typeface="Cambria Math" panose="02040503050406030204" pitchFamily="18" charset="0"/>
                            </a:rPr>
                          </m:ctrlPr>
                        </m:funcPr>
                        <m:fName>
                          <m:limLow>
                            <m:limLowPr>
                              <m:ctrlPr>
                                <a:rPr lang="en-US" sz="2400" b="0" i="1" smtClean="0">
                                  <a:latin typeface="Cambria Math" panose="02040503050406030204" pitchFamily="18" charset="0"/>
                                </a:rPr>
                              </m:ctrlPr>
                            </m:limLowPr>
                            <m:e>
                              <m:r>
                                <m:rPr>
                                  <m:sty m:val="p"/>
                                </m:rPr>
                                <a:rPr lang="en-US" sz="2400" b="0" i="0" smtClean="0">
                                  <a:latin typeface="Cambria Math" panose="02040503050406030204" pitchFamily="18" charset="0"/>
                                </a:rPr>
                                <m:t>max</m:t>
                              </m:r>
                            </m:e>
                            <m:li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0</m:t>
                              </m:r>
                            </m:lim>
                          </m:limLow>
                        </m:fName>
                        <m:e>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𝜋</m:t>
                              </m:r>
                            </m:e>
                            <m:sub>
                              <m:r>
                                <a:rPr lang="en-US" sz="2400" b="0" i="1" smtClean="0">
                                  <a:latin typeface="Cambria Math" panose="02040503050406030204" pitchFamily="18" charset="0"/>
                                  <a:ea typeface="Cambria Math" panose="02040503050406030204" pitchFamily="18" charset="0"/>
                                </a:rPr>
                                <m:t>𝑖</m:t>
                              </m:r>
                            </m:sub>
                          </m:sSub>
                        </m:e>
                      </m:func>
                      <m:r>
                        <a:rPr lang="en-US" altLang="zh-HK" sz="2400" i="1">
                          <a:latin typeface="Cambria Math" panose="02040503050406030204" pitchFamily="18" charset="0"/>
                          <a:ea typeface="Cambria Math" panose="02040503050406030204" pitchFamily="18" charset="0"/>
                        </a:rPr>
                        <m:t>=</m:t>
                      </m:r>
                      <m:d>
                        <m:dPr>
                          <m:ctrlPr>
                            <a:rPr lang="en-US" altLang="zh-HK" sz="2400" i="1">
                              <a:latin typeface="Cambria Math" panose="02040503050406030204" pitchFamily="18" charset="0"/>
                              <a:ea typeface="Cambria Math" panose="02040503050406030204" pitchFamily="18" charset="0"/>
                            </a:rPr>
                          </m:ctrlPr>
                        </m:dPr>
                        <m:e>
                          <m:r>
                            <a:rPr lang="en-US" altLang="zh-HK" sz="2400" i="1">
                              <a:latin typeface="Cambria Math" panose="02040503050406030204" pitchFamily="18" charset="0"/>
                            </a:rPr>
                            <m:t>𝑎</m:t>
                          </m:r>
                          <m:r>
                            <a:rPr lang="en-US" altLang="zh-HK" sz="2400" i="1">
                              <a:latin typeface="Cambria Math" panose="02040503050406030204" pitchFamily="18" charset="0"/>
                            </a:rPr>
                            <m:t>−</m:t>
                          </m:r>
                          <m:r>
                            <a:rPr lang="en-US" altLang="zh-HK" sz="2400" i="1">
                              <a:latin typeface="Cambria Math" panose="02040503050406030204" pitchFamily="18" charset="0"/>
                            </a:rPr>
                            <m:t>𝑏</m:t>
                          </m:r>
                          <m:sSub>
                            <m:sSubPr>
                              <m:ctrlPr>
                                <a:rPr lang="en-US" altLang="zh-HK" sz="2400" i="1">
                                  <a:latin typeface="Cambria Math" panose="02040503050406030204" pitchFamily="18" charset="0"/>
                                  <a:cs typeface="Times New Roman" panose="02020603050405020304" pitchFamily="18" charset="0"/>
                                </a:rPr>
                              </m:ctrlPr>
                            </m:sSubPr>
                            <m:e>
                              <m:r>
                                <a:rPr lang="en-US" altLang="zh-HK" sz="2400" i="1">
                                  <a:latin typeface="Cambria Math" panose="02040503050406030204" pitchFamily="18" charset="0"/>
                                  <a:cs typeface="Times New Roman" panose="02020603050405020304" pitchFamily="18" charset="0"/>
                                </a:rPr>
                                <m:t>𝑞</m:t>
                              </m:r>
                            </m:e>
                            <m:sub>
                              <m:r>
                                <a:rPr lang="en-US" altLang="zh-HK" sz="2400" i="1">
                                  <a:latin typeface="Cambria Math" panose="02040503050406030204" pitchFamily="18" charset="0"/>
                                  <a:cs typeface="Times New Roman" panose="02020603050405020304" pitchFamily="18" charset="0"/>
                                </a:rPr>
                                <m:t>𝑖</m:t>
                              </m:r>
                            </m:sub>
                          </m:sSub>
                          <m:r>
                            <a:rPr lang="en-US" altLang="zh-HK" sz="2400" i="1">
                              <a:latin typeface="Cambria Math" panose="02040503050406030204" pitchFamily="18" charset="0"/>
                              <a:cs typeface="Times New Roman" panose="02020603050405020304" pitchFamily="18" charset="0"/>
                            </a:rPr>
                            <m:t>−</m:t>
                          </m:r>
                          <m:sSub>
                            <m:sSubPr>
                              <m:ctrlPr>
                                <a:rPr lang="en-US" altLang="zh-HK" sz="2400" i="1">
                                  <a:latin typeface="Cambria Math" panose="02040503050406030204" pitchFamily="18" charset="0"/>
                                  <a:cs typeface="Times New Roman" panose="02020603050405020304" pitchFamily="18" charset="0"/>
                                </a:rPr>
                              </m:ctrlPr>
                            </m:sSubPr>
                            <m:e>
                              <m:r>
                                <a:rPr lang="en-US" altLang="zh-HK" sz="2400" i="1">
                                  <a:latin typeface="Cambria Math" panose="02040503050406030204" pitchFamily="18" charset="0"/>
                                </a:rPr>
                                <m:t>𝑏</m:t>
                              </m:r>
                              <m:r>
                                <a:rPr lang="en-US" altLang="zh-HK" sz="2400" i="1">
                                  <a:latin typeface="Cambria Math" panose="02040503050406030204" pitchFamily="18" charset="0"/>
                                  <a:cs typeface="Times New Roman" panose="02020603050405020304" pitchFamily="18" charset="0"/>
                                </a:rPr>
                                <m:t>𝑄</m:t>
                              </m:r>
                            </m:e>
                            <m:sub>
                              <m:r>
                                <a:rPr lang="en-US" altLang="zh-HK" sz="2400" i="1">
                                  <a:latin typeface="Cambria Math" panose="02040503050406030204" pitchFamily="18" charset="0"/>
                                  <a:cs typeface="Times New Roman" panose="02020603050405020304" pitchFamily="18" charset="0"/>
                                </a:rPr>
                                <m:t>−</m:t>
                              </m:r>
                              <m:r>
                                <a:rPr lang="en-US" altLang="zh-HK" sz="2400" i="1">
                                  <a:latin typeface="Cambria Math" panose="02040503050406030204" pitchFamily="18" charset="0"/>
                                  <a:cs typeface="Times New Roman" panose="02020603050405020304" pitchFamily="18" charset="0"/>
                                </a:rPr>
                                <m:t>𝑖</m:t>
                              </m:r>
                            </m:sub>
                          </m:sSub>
                        </m:e>
                      </m:d>
                      <m:sSub>
                        <m:sSubPr>
                          <m:ctrlPr>
                            <a:rPr lang="en-US" altLang="zh-HK" sz="2400" i="1">
                              <a:latin typeface="Cambria Math" panose="02040503050406030204" pitchFamily="18" charset="0"/>
                              <a:cs typeface="Times New Roman" panose="02020603050405020304" pitchFamily="18" charset="0"/>
                            </a:rPr>
                          </m:ctrlPr>
                        </m:sSubPr>
                        <m:e>
                          <m:r>
                            <a:rPr lang="en-US" altLang="zh-HK" sz="2400" i="1">
                              <a:latin typeface="Cambria Math" panose="02040503050406030204" pitchFamily="18" charset="0"/>
                              <a:cs typeface="Times New Roman" panose="02020603050405020304" pitchFamily="18" charset="0"/>
                            </a:rPr>
                            <m:t>𝑞</m:t>
                          </m:r>
                        </m:e>
                        <m:sub>
                          <m:r>
                            <a:rPr lang="en-US" altLang="zh-HK" sz="2400" i="1">
                              <a:latin typeface="Cambria Math" panose="02040503050406030204" pitchFamily="18" charset="0"/>
                              <a:cs typeface="Times New Roman" panose="02020603050405020304" pitchFamily="18" charset="0"/>
                            </a:rPr>
                            <m:t>𝑖</m:t>
                          </m:r>
                        </m:sub>
                      </m:sSub>
                      <m:r>
                        <a:rPr lang="en-US" altLang="zh-HK" sz="2400" i="1">
                          <a:latin typeface="Cambria Math" panose="02040503050406030204" pitchFamily="18" charset="0"/>
                          <a:cs typeface="Times New Roman" panose="02020603050405020304" pitchFamily="18" charset="0"/>
                        </a:rPr>
                        <m:t>−</m:t>
                      </m:r>
                      <m:f>
                        <m:fPr>
                          <m:ctrlPr>
                            <a:rPr lang="en-US" altLang="zh-HK" sz="2400" i="1">
                              <a:latin typeface="Cambria Math" panose="02040503050406030204" pitchFamily="18" charset="0"/>
                            </a:rPr>
                          </m:ctrlPr>
                        </m:fPr>
                        <m:num>
                          <m:sSub>
                            <m:sSubPr>
                              <m:ctrlPr>
                                <a:rPr lang="en-US" altLang="zh-HK" sz="2400" i="1">
                                  <a:latin typeface="Cambria Math" panose="02040503050406030204" pitchFamily="18" charset="0"/>
                                </a:rPr>
                              </m:ctrlPr>
                            </m:sSubPr>
                            <m:e>
                              <m:r>
                                <a:rPr lang="en-US" altLang="zh-HK" sz="2400" i="1">
                                  <a:latin typeface="Cambria Math" panose="02040503050406030204" pitchFamily="18" charset="0"/>
                                </a:rPr>
                                <m:t>𝑞</m:t>
                              </m:r>
                            </m:e>
                            <m:sub>
                              <m:r>
                                <a:rPr lang="en-US" altLang="zh-HK" sz="2400" i="1">
                                  <a:latin typeface="Cambria Math" panose="02040503050406030204" pitchFamily="18" charset="0"/>
                                </a:rPr>
                                <m:t>𝑖</m:t>
                              </m:r>
                            </m:sub>
                          </m:sSub>
                          <m:d>
                            <m:dPr>
                              <m:ctrlPr>
                                <a:rPr lang="en-US" altLang="zh-HK" sz="2400" i="1">
                                  <a:latin typeface="Cambria Math" panose="02040503050406030204" pitchFamily="18" charset="0"/>
                                </a:rPr>
                              </m:ctrlPr>
                            </m:dPr>
                            <m:e>
                              <m:sSub>
                                <m:sSubPr>
                                  <m:ctrlPr>
                                    <a:rPr lang="en-US" altLang="zh-HK" sz="2400" i="1">
                                      <a:latin typeface="Cambria Math" panose="02040503050406030204" pitchFamily="18" charset="0"/>
                                    </a:rPr>
                                  </m:ctrlPr>
                                </m:sSubPr>
                                <m:e>
                                  <m:r>
                                    <a:rPr lang="en-US" altLang="zh-HK" sz="2400" i="1">
                                      <a:latin typeface="Cambria Math" panose="02040503050406030204" pitchFamily="18" charset="0"/>
                                    </a:rPr>
                                    <m:t>𝑞</m:t>
                                  </m:r>
                                </m:e>
                                <m:sub>
                                  <m:r>
                                    <a:rPr lang="en-US" altLang="zh-HK" sz="2400" i="1">
                                      <a:latin typeface="Cambria Math" panose="02040503050406030204" pitchFamily="18" charset="0"/>
                                    </a:rPr>
                                    <m:t>𝑖</m:t>
                                  </m:r>
                                </m:sub>
                              </m:sSub>
                              <m:r>
                                <a:rPr lang="en-US" altLang="zh-HK" sz="2400" i="1">
                                  <a:latin typeface="Cambria Math" panose="02040503050406030204" pitchFamily="18" charset="0"/>
                                </a:rPr>
                                <m:t>+</m:t>
                              </m:r>
                              <m:sSub>
                                <m:sSubPr>
                                  <m:ctrlPr>
                                    <a:rPr lang="en-US" altLang="zh-HK" sz="2400" i="1">
                                      <a:latin typeface="Cambria Math" panose="02040503050406030204" pitchFamily="18" charset="0"/>
                                    </a:rPr>
                                  </m:ctrlPr>
                                </m:sSubPr>
                                <m:e>
                                  <m:r>
                                    <a:rPr lang="en-US" altLang="zh-HK" sz="2400" i="1">
                                      <a:latin typeface="Cambria Math" panose="02040503050406030204" pitchFamily="18" charset="0"/>
                                    </a:rPr>
                                    <m:t>𝑄</m:t>
                                  </m:r>
                                </m:e>
                                <m:sub>
                                  <m:r>
                                    <a:rPr lang="en-US" altLang="zh-HK" sz="2400" i="1">
                                      <a:latin typeface="Cambria Math" panose="02040503050406030204" pitchFamily="18" charset="0"/>
                                    </a:rPr>
                                    <m:t>−</m:t>
                                  </m:r>
                                  <m:r>
                                    <a:rPr lang="en-US" altLang="zh-HK" sz="2400" i="1">
                                      <a:latin typeface="Cambria Math" panose="02040503050406030204" pitchFamily="18" charset="0"/>
                                    </a:rPr>
                                    <m:t>𝑖</m:t>
                                  </m:r>
                                </m:sub>
                              </m:sSub>
                            </m:e>
                          </m:d>
                        </m:num>
                        <m:den>
                          <m:r>
                            <a:rPr lang="en-US" altLang="zh-HK" sz="2400" i="1">
                              <a:latin typeface="Cambria Math" panose="02040503050406030204" pitchFamily="18" charset="0"/>
                            </a:rPr>
                            <m:t>𝑆</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826C0CF5-BAAC-418D-8B37-A464D490CB47}"/>
                  </a:ext>
                </a:extLst>
              </p:cNvPr>
              <p:cNvSpPr txBox="1">
                <a:spLocks noRot="1" noChangeAspect="1" noMove="1" noResize="1" noEditPoints="1" noAdjustHandles="1" noChangeArrowheads="1" noChangeShapeType="1" noTextEdit="1"/>
              </p:cNvSpPr>
              <p:nvPr/>
            </p:nvSpPr>
            <p:spPr>
              <a:xfrm>
                <a:off x="1295400" y="1651796"/>
                <a:ext cx="5950027" cy="747320"/>
              </a:xfrm>
              <a:prstGeom prst="rect">
                <a:avLst/>
              </a:prstGeom>
              <a:blipFill>
                <a:blip r:embed="rId2"/>
                <a:stretch>
                  <a:fillRect/>
                </a:stretch>
              </a:blipFill>
            </p:spPr>
            <p:txBody>
              <a:bodyPr/>
              <a:lstStyle/>
              <a:p>
                <a:r>
                  <a:rPr lang="zh-HK" altLang="en-US">
                    <a:noFill/>
                  </a:rPr>
                  <a:t> </a:t>
                </a:r>
              </a:p>
            </p:txBody>
          </p:sp>
        </mc:Fallback>
      </mc:AlternateContent>
      <p:sp>
        <p:nvSpPr>
          <p:cNvPr id="4" name="Rectangle 3">
            <a:extLst>
              <a:ext uri="{FF2B5EF4-FFF2-40B4-BE49-F238E27FC236}">
                <a16:creationId xmlns:a16="http://schemas.microsoft.com/office/drawing/2014/main" id="{638430F1-BD20-4A5E-8A11-FC747DAA2541}"/>
              </a:ext>
            </a:extLst>
          </p:cNvPr>
          <p:cNvSpPr/>
          <p:nvPr/>
        </p:nvSpPr>
        <p:spPr>
          <a:xfrm>
            <a:off x="3246352" y="2607974"/>
            <a:ext cx="1502271"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Total revenue </a:t>
            </a:r>
          </a:p>
        </p:txBody>
      </p:sp>
      <p:sp>
        <p:nvSpPr>
          <p:cNvPr id="8" name="Rectangle 7">
            <a:extLst>
              <a:ext uri="{FF2B5EF4-FFF2-40B4-BE49-F238E27FC236}">
                <a16:creationId xmlns:a16="http://schemas.microsoft.com/office/drawing/2014/main" id="{D0AB49D9-96B1-49F0-88BE-EFB679941058}"/>
              </a:ext>
            </a:extLst>
          </p:cNvPr>
          <p:cNvSpPr/>
          <p:nvPr/>
        </p:nvSpPr>
        <p:spPr>
          <a:xfrm>
            <a:off x="5715000" y="2602268"/>
            <a:ext cx="1175258"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Total costs</a:t>
            </a:r>
          </a:p>
        </p:txBody>
      </p:sp>
      <p:sp>
        <p:nvSpPr>
          <p:cNvPr id="9" name="TextBox 8">
            <a:extLst>
              <a:ext uri="{FF2B5EF4-FFF2-40B4-BE49-F238E27FC236}">
                <a16:creationId xmlns:a16="http://schemas.microsoft.com/office/drawing/2014/main" id="{8DEF6B2D-2C65-48F0-BC8C-931BE07AB321}"/>
              </a:ext>
            </a:extLst>
          </p:cNvPr>
          <p:cNvSpPr txBox="1"/>
          <p:nvPr/>
        </p:nvSpPr>
        <p:spPr>
          <a:xfrm>
            <a:off x="152400" y="3322560"/>
            <a:ext cx="3605474" cy="461665"/>
          </a:xfrm>
          <a:prstGeom prst="rect">
            <a:avLst/>
          </a:prstGeom>
          <a:noFill/>
        </p:spPr>
        <p:txBody>
          <a:bodyPr wrap="none" rtlCol="0">
            <a:spAutoFit/>
          </a:bodyPr>
          <a:lstStyle/>
          <a:p>
            <a:pPr marL="342900" indent="-342900">
              <a:buFont typeface="Wingdings" panose="05000000000000000000" pitchFamily="2" charset="2"/>
              <a:buChar char="Ø"/>
            </a:pPr>
            <a:r>
              <a:rPr lang="en-US" sz="2400" b="1" i="1" dirty="0">
                <a:solidFill>
                  <a:srgbClr val="7030A0"/>
                </a:solidFill>
                <a:latin typeface="Times New Roman" panose="02020603050405020304" pitchFamily="18" charset="0"/>
                <a:cs typeface="Times New Roman" panose="02020603050405020304" pitchFamily="18" charset="0"/>
              </a:rPr>
              <a:t>How to solve this game?</a:t>
            </a:r>
          </a:p>
        </p:txBody>
      </p:sp>
      <p:sp>
        <p:nvSpPr>
          <p:cNvPr id="10" name="Rectangle 9">
            <a:extLst>
              <a:ext uri="{FF2B5EF4-FFF2-40B4-BE49-F238E27FC236}">
                <a16:creationId xmlns:a16="http://schemas.microsoft.com/office/drawing/2014/main" id="{8AE09B5C-B1C3-47E4-8BFE-611231404D65}"/>
              </a:ext>
            </a:extLst>
          </p:cNvPr>
          <p:cNvSpPr/>
          <p:nvPr/>
        </p:nvSpPr>
        <p:spPr>
          <a:xfrm>
            <a:off x="304800" y="4154548"/>
            <a:ext cx="7543800" cy="461665"/>
          </a:xfrm>
          <a:prstGeom prst="rect">
            <a:avLst/>
          </a:prstGeom>
        </p:spPr>
        <p:txBody>
          <a:bodyPr wrap="square">
            <a:spAutoFit/>
          </a:bodyPr>
          <a:lstStyle/>
          <a:p>
            <a:r>
              <a:rPr lang="en-US" sz="2400" b="1" i="1" dirty="0">
                <a:solidFill>
                  <a:srgbClr val="7030A0"/>
                </a:solidFill>
                <a:latin typeface="Times New Roman" panose="02020603050405020304" pitchFamily="18" charset="0"/>
                <a:cs typeface="Times New Roman" panose="02020603050405020304" pitchFamily="18" charset="0"/>
              </a:rPr>
              <a:t>Step 1: </a:t>
            </a:r>
            <a:r>
              <a:rPr lang="en-US" sz="2400" dirty="0">
                <a:latin typeface="Times New Roman" panose="02020603050405020304" pitchFamily="18" charset="0"/>
                <a:cs typeface="Times New Roman" panose="02020603050405020304" pitchFamily="18" charset="0"/>
              </a:rPr>
              <a:t>Finding fisherman </a:t>
            </a:r>
            <a:r>
              <a:rPr lang="en-US" sz="2400" i="1" dirty="0">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’s best response function.</a:t>
            </a:r>
          </a:p>
        </p:txBody>
      </p:sp>
      <p:sp>
        <p:nvSpPr>
          <p:cNvPr id="11" name="Rectangle 10">
            <a:extLst>
              <a:ext uri="{FF2B5EF4-FFF2-40B4-BE49-F238E27FC236}">
                <a16:creationId xmlns:a16="http://schemas.microsoft.com/office/drawing/2014/main" id="{57C4DB63-C1BF-41B1-A4CE-10E5B4169AC3}"/>
              </a:ext>
            </a:extLst>
          </p:cNvPr>
          <p:cNvSpPr/>
          <p:nvPr/>
        </p:nvSpPr>
        <p:spPr>
          <a:xfrm>
            <a:off x="304798" y="4987603"/>
            <a:ext cx="8534400" cy="461665"/>
          </a:xfrm>
          <a:prstGeom prst="rect">
            <a:avLst/>
          </a:prstGeom>
        </p:spPr>
        <p:txBody>
          <a:bodyPr wrap="square">
            <a:spAutoFit/>
          </a:bodyPr>
          <a:lstStyle/>
          <a:p>
            <a:r>
              <a:rPr lang="en-US" sz="2400" b="1" i="1" dirty="0">
                <a:solidFill>
                  <a:srgbClr val="7030A0"/>
                </a:solidFill>
                <a:latin typeface="Times New Roman" panose="02020603050405020304" pitchFamily="18" charset="0"/>
                <a:cs typeface="Times New Roman" panose="02020603050405020304" pitchFamily="18" charset="0"/>
              </a:rPr>
              <a:t>Step 2</a:t>
            </a:r>
            <a:r>
              <a:rPr lang="en-US" sz="2400" i="1" dirty="0">
                <a:solidFill>
                  <a:srgbClr val="7030A0"/>
                </a:solidFill>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Using best response functions to find the Nash equilibrium.</a:t>
            </a:r>
          </a:p>
        </p:txBody>
      </p:sp>
      <p:sp>
        <p:nvSpPr>
          <p:cNvPr id="12" name="Right Brace 11"/>
          <p:cNvSpPr/>
          <p:nvPr/>
        </p:nvSpPr>
        <p:spPr>
          <a:xfrm rot="5400000">
            <a:off x="3850664" y="1347534"/>
            <a:ext cx="159319" cy="2350151"/>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Right Brace 12"/>
          <p:cNvSpPr/>
          <p:nvPr/>
        </p:nvSpPr>
        <p:spPr>
          <a:xfrm rot="5400000">
            <a:off x="6285075" y="1727392"/>
            <a:ext cx="152402" cy="1597354"/>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2946721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7103D3D-29CA-4883-9E21-9B76D0159085}"/>
              </a:ext>
            </a:extLst>
          </p:cNvPr>
          <p:cNvSpPr>
            <a:spLocks noGrp="1"/>
          </p:cNvSpPr>
          <p:nvPr>
            <p:ph type="sldNum" sz="quarter" idx="12"/>
          </p:nvPr>
        </p:nvSpPr>
        <p:spPr/>
        <p:txBody>
          <a:bodyPr/>
          <a:lstStyle/>
          <a:p>
            <a:fld id="{B6F15528-21DE-4FAA-801E-634DDDAF4B2B}" type="slidenum">
              <a:rPr lang="en-US" smtClean="0"/>
              <a:pPr/>
              <a:t>53</a:t>
            </a:fld>
            <a:endParaRPr lang="en-US"/>
          </a:p>
        </p:txBody>
      </p:sp>
      <p:sp>
        <p:nvSpPr>
          <p:cNvPr id="6" name="Rectangle 5">
            <a:extLst>
              <a:ext uri="{FF2B5EF4-FFF2-40B4-BE49-F238E27FC236}">
                <a16:creationId xmlns:a16="http://schemas.microsoft.com/office/drawing/2014/main" id="{4F10F9E1-5989-4262-B389-27E14EBB0862}"/>
              </a:ext>
            </a:extLst>
          </p:cNvPr>
          <p:cNvSpPr/>
          <p:nvPr/>
        </p:nvSpPr>
        <p:spPr>
          <a:xfrm>
            <a:off x="0" y="128187"/>
            <a:ext cx="7315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2.3.2 Extension - What if fishermen have some market power?</a:t>
            </a:r>
          </a:p>
        </p:txBody>
      </p:sp>
      <p:sp>
        <p:nvSpPr>
          <p:cNvPr id="7" name="Minus Sign 6">
            <a:extLst>
              <a:ext uri="{FF2B5EF4-FFF2-40B4-BE49-F238E27FC236}">
                <a16:creationId xmlns:a16="http://schemas.microsoft.com/office/drawing/2014/main" id="{150E8E54-68B2-4BB5-98D7-F75CB30D0E00}"/>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4236CE79-B3FC-4F86-9048-B4A17D4BBFD7}"/>
              </a:ext>
            </a:extLst>
          </p:cNvPr>
          <p:cNvSpPr/>
          <p:nvPr/>
        </p:nvSpPr>
        <p:spPr>
          <a:xfrm>
            <a:off x="152400" y="685800"/>
            <a:ext cx="7543800" cy="461665"/>
          </a:xfrm>
          <a:prstGeom prst="rect">
            <a:avLst/>
          </a:prstGeom>
        </p:spPr>
        <p:txBody>
          <a:bodyPr wrap="square">
            <a:spAutoFit/>
          </a:bodyPr>
          <a:lstStyle/>
          <a:p>
            <a:pPr marL="361950" indent="-361950">
              <a:buFont typeface="Wingdings" panose="05000000000000000000" pitchFamily="2" charset="2"/>
              <a:buChar char="Ø"/>
            </a:pPr>
            <a:r>
              <a:rPr lang="en-US" sz="2400" b="1" i="1" dirty="0">
                <a:solidFill>
                  <a:srgbClr val="7030A0"/>
                </a:solidFill>
                <a:latin typeface="Times New Roman" panose="02020603050405020304" pitchFamily="18" charset="0"/>
                <a:cs typeface="Times New Roman" panose="02020603050405020304" pitchFamily="18" charset="0"/>
              </a:rPr>
              <a:t>Step 1: </a:t>
            </a:r>
            <a:r>
              <a:rPr lang="en-US" sz="2400" dirty="0">
                <a:latin typeface="Times New Roman" panose="02020603050405020304" pitchFamily="18" charset="0"/>
                <a:cs typeface="Times New Roman" panose="02020603050405020304" pitchFamily="18" charset="0"/>
              </a:rPr>
              <a:t>Finding fisherman </a:t>
            </a:r>
            <a:r>
              <a:rPr lang="en-US" sz="2400" i="1" dirty="0">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’s best response function.</a:t>
            </a: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47ED8D56-4948-47B2-8601-3F01C1D72856}"/>
                  </a:ext>
                </a:extLst>
              </p:cNvPr>
              <p:cNvSpPr/>
              <p:nvPr/>
            </p:nvSpPr>
            <p:spPr>
              <a:xfrm>
                <a:off x="602254" y="1655430"/>
                <a:ext cx="7772400" cy="461665"/>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Differentiating the profit function with respect to </a:t>
                </a:r>
                <a14:m>
                  <m:oMath xmlns:m="http://schemas.openxmlformats.org/officeDocument/2006/math">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𝑞</m:t>
                        </m:r>
                      </m:e>
                      <m:sub>
                        <m:r>
                          <a:rPr lang="en-US" sz="2400" i="1" dirty="0" smtClean="0">
                            <a:latin typeface="Cambria Math" panose="02040503050406030204" pitchFamily="18" charset="0"/>
                          </a:rPr>
                          <m:t>𝑖</m:t>
                        </m:r>
                      </m:sub>
                    </m:sSub>
                  </m:oMath>
                </a14:m>
                <a:r>
                  <a:rPr lang="en-US" sz="2400" dirty="0">
                    <a:latin typeface="Times New Roman" panose="02020603050405020304" pitchFamily="18" charset="0"/>
                    <a:cs typeface="Times New Roman" panose="02020603050405020304" pitchFamily="18" charset="0"/>
                  </a:rPr>
                  <a:t> yields</a:t>
                </a:r>
              </a:p>
            </p:txBody>
          </p:sp>
        </mc:Choice>
        <mc:Fallback xmlns="">
          <p:sp>
            <p:nvSpPr>
              <p:cNvPr id="2" name="Rectangle 1">
                <a:extLst>
                  <a:ext uri="{FF2B5EF4-FFF2-40B4-BE49-F238E27FC236}">
                    <a16:creationId xmlns:a16="http://schemas.microsoft.com/office/drawing/2014/main" id="{47ED8D56-4948-47B2-8601-3F01C1D72856}"/>
                  </a:ext>
                </a:extLst>
              </p:cNvPr>
              <p:cNvSpPr>
                <a:spLocks noRot="1" noChangeAspect="1" noMove="1" noResize="1" noEditPoints="1" noAdjustHandles="1" noChangeArrowheads="1" noChangeShapeType="1" noTextEdit="1"/>
              </p:cNvSpPr>
              <p:nvPr/>
            </p:nvSpPr>
            <p:spPr>
              <a:xfrm>
                <a:off x="602254" y="1655430"/>
                <a:ext cx="7772400" cy="461665"/>
              </a:xfrm>
              <a:prstGeom prst="rect">
                <a:avLst/>
              </a:prstGeom>
              <a:blipFill>
                <a:blip r:embed="rId2"/>
                <a:stretch>
                  <a:fillRect l="-1098" t="-10667" b="-30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6BA9ADB8-1AF5-4E2F-AD6D-FBDA7B322204}"/>
                  </a:ext>
                </a:extLst>
              </p:cNvPr>
              <p:cNvSpPr txBox="1"/>
              <p:nvPr/>
            </p:nvSpPr>
            <p:spPr>
              <a:xfrm>
                <a:off x="2514599" y="2636895"/>
                <a:ext cx="3871509" cy="6914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𝑎</m:t>
                      </m:r>
                      <m:r>
                        <a:rPr lang="en-US" sz="2400" b="0" i="1" smtClean="0">
                          <a:latin typeface="Cambria Math" panose="02040503050406030204" pitchFamily="18" charset="0"/>
                        </a:rPr>
                        <m:t>−2</m:t>
                      </m:r>
                      <m:r>
                        <a:rPr lang="en-US" sz="2400" b="0" i="1" smtClean="0">
                          <a:latin typeface="Cambria Math" panose="02040503050406030204" pitchFamily="18" charset="0"/>
                        </a:rPr>
                        <m:t>𝑏</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r>
                        <a:rPr lang="en-US" sz="2400" b="0" i="1" smtClean="0">
                          <a:latin typeface="Cambria Math" panose="02040503050406030204" pitchFamily="18" charset="0"/>
                        </a:rPr>
                        <m:t>𝑏</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2</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num>
                        <m:den>
                          <m:r>
                            <a:rPr lang="en-CA" sz="2400" b="0" i="1" smtClean="0">
                              <a:latin typeface="Cambria Math" panose="02040503050406030204" pitchFamily="18" charset="0"/>
                            </a:rPr>
                            <m:t>𝑆</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6BA9ADB8-1AF5-4E2F-AD6D-FBDA7B322204}"/>
                  </a:ext>
                </a:extLst>
              </p:cNvPr>
              <p:cNvSpPr txBox="1">
                <a:spLocks noRot="1" noChangeAspect="1" noMove="1" noResize="1" noEditPoints="1" noAdjustHandles="1" noChangeArrowheads="1" noChangeShapeType="1" noTextEdit="1"/>
              </p:cNvSpPr>
              <p:nvPr/>
            </p:nvSpPr>
            <p:spPr>
              <a:xfrm>
                <a:off x="2514599" y="2636895"/>
                <a:ext cx="3871509" cy="69147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0C5BA6EE-D8AE-45F1-9CC0-2051129BE302}"/>
                  </a:ext>
                </a:extLst>
              </p:cNvPr>
              <p:cNvSpPr/>
              <p:nvPr/>
            </p:nvSpPr>
            <p:spPr>
              <a:xfrm>
                <a:off x="602254" y="3761218"/>
                <a:ext cx="7772400" cy="461665"/>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Solving for </a:t>
                </a:r>
                <a14:m>
                  <m:oMath xmlns:m="http://schemas.openxmlformats.org/officeDocument/2006/math">
                    <m:sSub>
                      <m:sSubPr>
                        <m:ctrlPr>
                          <a:rPr lang="en-US" sz="2400" i="1" dirty="0">
                            <a:latin typeface="Cambria Math" panose="02040503050406030204" pitchFamily="18" charset="0"/>
                            <a:cs typeface="Times New Roman" panose="02020603050405020304" pitchFamily="18" charset="0"/>
                          </a:rPr>
                        </m:ctrlPr>
                      </m:sSubPr>
                      <m:e>
                        <m:r>
                          <a:rPr lang="en-US" sz="2400" dirty="0">
                            <a:latin typeface="Cambria Math" panose="02040503050406030204" pitchFamily="18" charset="0"/>
                            <a:cs typeface="Times New Roman" panose="02020603050405020304" pitchFamily="18" charset="0"/>
                          </a:rPr>
                          <m:t>𝑞</m:t>
                        </m:r>
                      </m:e>
                      <m:sub>
                        <m:r>
                          <a:rPr lang="en-US" sz="2400" dirty="0">
                            <a:latin typeface="Cambria Math" panose="02040503050406030204" pitchFamily="18" charset="0"/>
                            <a:cs typeface="Times New Roman" panose="02020603050405020304" pitchFamily="18" charset="0"/>
                          </a:rPr>
                          <m:t>𝑖</m:t>
                        </m:r>
                      </m:sub>
                    </m:sSub>
                    <m:r>
                      <a:rPr lang="en-US" sz="2400" dirty="0">
                        <a:latin typeface="Cambria Math" panose="02040503050406030204" pitchFamily="18" charset="0"/>
                        <a:cs typeface="Times New Roman" panose="02020603050405020304" pitchFamily="18" charset="0"/>
                      </a:rPr>
                      <m:t>;</m:t>
                    </m:r>
                  </m:oMath>
                </a14:m>
                <a:r>
                  <a:rPr lang="en-US" sz="2400" dirty="0">
                    <a:latin typeface="Times New Roman" panose="02020603050405020304" pitchFamily="18" charset="0"/>
                    <a:cs typeface="Times New Roman" panose="02020603050405020304" pitchFamily="18" charset="0"/>
                  </a:rPr>
                  <a:t> </a:t>
                </a:r>
              </a:p>
            </p:txBody>
          </p:sp>
        </mc:Choice>
        <mc:Fallback xmlns="">
          <p:sp>
            <p:nvSpPr>
              <p:cNvPr id="4" name="Rectangle 3">
                <a:extLst>
                  <a:ext uri="{FF2B5EF4-FFF2-40B4-BE49-F238E27FC236}">
                    <a16:creationId xmlns:a16="http://schemas.microsoft.com/office/drawing/2014/main" id="{0C5BA6EE-D8AE-45F1-9CC0-2051129BE302}"/>
                  </a:ext>
                </a:extLst>
              </p:cNvPr>
              <p:cNvSpPr>
                <a:spLocks noRot="1" noChangeAspect="1" noMove="1" noResize="1" noEditPoints="1" noAdjustHandles="1" noChangeArrowheads="1" noChangeShapeType="1" noTextEdit="1"/>
              </p:cNvSpPr>
              <p:nvPr/>
            </p:nvSpPr>
            <p:spPr>
              <a:xfrm>
                <a:off x="602254" y="3761218"/>
                <a:ext cx="7772400" cy="461665"/>
              </a:xfrm>
              <a:prstGeom prst="rect">
                <a:avLst/>
              </a:prstGeom>
              <a:blipFill>
                <a:blip r:embed="rId4"/>
                <a:stretch>
                  <a:fillRect l="-1098"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98E826D-74B6-4E75-A4AA-E976B2F32A76}"/>
                  </a:ext>
                </a:extLst>
              </p:cNvPr>
              <p:cNvSpPr txBox="1"/>
              <p:nvPr/>
            </p:nvSpPr>
            <p:spPr>
              <a:xfrm>
                <a:off x="2464230" y="4655736"/>
                <a:ext cx="3797835" cy="74610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𝑎𝑆</m:t>
                          </m:r>
                        </m:num>
                        <m:den>
                          <m:r>
                            <a:rPr lang="en-US" sz="2400" b="0" i="1" smtClean="0">
                              <a:latin typeface="Cambria Math" panose="02040503050406030204" pitchFamily="18" charset="0"/>
                            </a:rPr>
                            <m:t>2</m:t>
                          </m:r>
                          <m:d>
                            <m:dPr>
                              <m:ctrlPr>
                                <a:rPr lang="en-US" altLang="zh-HK" sz="2400" b="0" i="1" smtClean="0">
                                  <a:latin typeface="Cambria Math" panose="02040503050406030204" pitchFamily="18" charset="0"/>
                                </a:rPr>
                              </m:ctrlPr>
                            </m:dPr>
                            <m:e>
                              <m:r>
                                <a:rPr lang="en-US" altLang="zh-HK" sz="2400" i="1">
                                  <a:latin typeface="Cambria Math" panose="02040503050406030204" pitchFamily="18" charset="0"/>
                                </a:rPr>
                                <m:t>1+</m:t>
                              </m:r>
                              <m:r>
                                <a:rPr lang="en-US" altLang="zh-HK" sz="2400" i="1">
                                  <a:latin typeface="Cambria Math" panose="02040503050406030204" pitchFamily="18" charset="0"/>
                                </a:rPr>
                                <m:t>𝑏𝑆</m:t>
                              </m:r>
                            </m:e>
                          </m:d>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2</m:t>
                          </m:r>
                        </m:den>
                      </m:f>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9" name="TextBox 8">
                <a:extLst>
                  <a:ext uri="{FF2B5EF4-FFF2-40B4-BE49-F238E27FC236}">
                    <a16:creationId xmlns:a16="http://schemas.microsoft.com/office/drawing/2014/main" id="{C98E826D-74B6-4E75-A4AA-E976B2F32A76}"/>
                  </a:ext>
                </a:extLst>
              </p:cNvPr>
              <p:cNvSpPr txBox="1">
                <a:spLocks noRot="1" noChangeAspect="1" noMove="1" noResize="1" noEditPoints="1" noAdjustHandles="1" noChangeArrowheads="1" noChangeShapeType="1" noTextEdit="1"/>
              </p:cNvSpPr>
              <p:nvPr/>
            </p:nvSpPr>
            <p:spPr>
              <a:xfrm>
                <a:off x="2464230" y="4655736"/>
                <a:ext cx="3797835" cy="746102"/>
              </a:xfrm>
              <a:prstGeom prst="rect">
                <a:avLst/>
              </a:prstGeom>
              <a:blipFill>
                <a:blip r:embed="rId5"/>
                <a:stretch>
                  <a:fillRect/>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53D0F1E5-220A-47F1-99CB-E45D3E42279B}"/>
                  </a:ext>
                </a:extLst>
              </p:cNvPr>
              <p:cNvSpPr/>
              <p:nvPr/>
            </p:nvSpPr>
            <p:spPr>
              <a:xfrm>
                <a:off x="7599336" y="4836793"/>
                <a:ext cx="1226233"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ctrlPr>
                            <a:rPr lang="en-US" sz="2400" i="1" dirty="0" smtClean="0">
                              <a:latin typeface="Cambria Math" panose="02040503050406030204" pitchFamily="18" charset="0"/>
                            </a:rPr>
                          </m:ctrlPr>
                        </m:dPr>
                        <m:e>
                          <m:r>
                            <a:rPr lang="en-US" sz="2400" i="1" dirty="0">
                              <a:latin typeface="Cambria Math" panose="02040503050406030204" pitchFamily="18" charset="0"/>
                            </a:rPr>
                            <m:t>𝐵𝑅</m:t>
                          </m:r>
                          <m:sSub>
                            <m:sSubPr>
                              <m:ctrlPr>
                                <a:rPr lang="en-US" sz="2400" i="1" dirty="0">
                                  <a:latin typeface="Cambria Math" panose="02040503050406030204" pitchFamily="18" charset="0"/>
                                </a:rPr>
                              </m:ctrlPr>
                            </m:sSubPr>
                            <m:e>
                              <m:r>
                                <a:rPr lang="en-US" sz="2400" i="1" dirty="0">
                                  <a:latin typeface="Cambria Math" panose="02040503050406030204" pitchFamily="18" charset="0"/>
                                </a:rPr>
                                <m:t>𝐹</m:t>
                              </m:r>
                            </m:e>
                            <m:sub>
                              <m:r>
                                <a:rPr lang="en-US" sz="2400" i="1" dirty="0">
                                  <a:latin typeface="Cambria Math" panose="02040503050406030204" pitchFamily="18" charset="0"/>
                                </a:rPr>
                                <m:t>𝑖</m:t>
                              </m:r>
                              <m:r>
                                <a:rPr lang="en-US" sz="2400" i="1" dirty="0">
                                  <a:latin typeface="Cambria Math" panose="02040503050406030204" pitchFamily="18" charset="0"/>
                                </a:rPr>
                                <m:t> </m:t>
                              </m:r>
                            </m:sub>
                          </m:sSub>
                        </m:e>
                      </m:d>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0" name="Rectangle 9">
                <a:extLst>
                  <a:ext uri="{FF2B5EF4-FFF2-40B4-BE49-F238E27FC236}">
                    <a16:creationId xmlns:a16="http://schemas.microsoft.com/office/drawing/2014/main" id="{53D0F1E5-220A-47F1-99CB-E45D3E42279B}"/>
                  </a:ext>
                </a:extLst>
              </p:cNvPr>
              <p:cNvSpPr>
                <a:spLocks noRot="1" noChangeAspect="1" noMove="1" noResize="1" noEditPoints="1" noAdjustHandles="1" noChangeArrowheads="1" noChangeShapeType="1" noTextEdit="1"/>
              </p:cNvSpPr>
              <p:nvPr/>
            </p:nvSpPr>
            <p:spPr>
              <a:xfrm>
                <a:off x="7599336" y="4836793"/>
                <a:ext cx="1226233" cy="461665"/>
              </a:xfrm>
              <a:prstGeom prst="rect">
                <a:avLst/>
              </a:prstGeom>
              <a:blipFill>
                <a:blip r:embed="rId6"/>
                <a:stretch>
                  <a:fillRect b="-3947"/>
                </a:stretch>
              </a:blipFill>
            </p:spPr>
            <p:txBody>
              <a:bodyPr/>
              <a:lstStyle/>
              <a:p>
                <a:r>
                  <a:rPr lang="en-US">
                    <a:noFill/>
                  </a:rPr>
                  <a:t> </a:t>
                </a:r>
              </a:p>
            </p:txBody>
          </p:sp>
        </mc:Fallback>
      </mc:AlternateContent>
    </p:spTree>
    <p:extLst>
      <p:ext uri="{BB962C8B-B14F-4D97-AF65-F5344CB8AC3E}">
        <p14:creationId xmlns:p14="http://schemas.microsoft.com/office/powerpoint/2010/main" val="16816179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7103D3D-29CA-4883-9E21-9B76D0159085}"/>
              </a:ext>
            </a:extLst>
          </p:cNvPr>
          <p:cNvSpPr>
            <a:spLocks noGrp="1"/>
          </p:cNvSpPr>
          <p:nvPr>
            <p:ph type="sldNum" sz="quarter" idx="12"/>
          </p:nvPr>
        </p:nvSpPr>
        <p:spPr/>
        <p:txBody>
          <a:bodyPr/>
          <a:lstStyle/>
          <a:p>
            <a:fld id="{B6F15528-21DE-4FAA-801E-634DDDAF4B2B}" type="slidenum">
              <a:rPr lang="en-US" smtClean="0"/>
              <a:pPr/>
              <a:t>54</a:t>
            </a:fld>
            <a:endParaRPr lang="en-US"/>
          </a:p>
        </p:txBody>
      </p:sp>
      <p:sp>
        <p:nvSpPr>
          <p:cNvPr id="6" name="Rectangle 5">
            <a:extLst>
              <a:ext uri="{FF2B5EF4-FFF2-40B4-BE49-F238E27FC236}">
                <a16:creationId xmlns:a16="http://schemas.microsoft.com/office/drawing/2014/main" id="{4F10F9E1-5989-4262-B389-27E14EBB0862}"/>
              </a:ext>
            </a:extLst>
          </p:cNvPr>
          <p:cNvSpPr/>
          <p:nvPr/>
        </p:nvSpPr>
        <p:spPr>
          <a:xfrm>
            <a:off x="0" y="128187"/>
            <a:ext cx="7315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2.3.2 Extension - What if fishermen have some market power?</a:t>
            </a:r>
          </a:p>
        </p:txBody>
      </p:sp>
      <p:sp>
        <p:nvSpPr>
          <p:cNvPr id="7" name="Minus Sign 6">
            <a:extLst>
              <a:ext uri="{FF2B5EF4-FFF2-40B4-BE49-F238E27FC236}">
                <a16:creationId xmlns:a16="http://schemas.microsoft.com/office/drawing/2014/main" id="{150E8E54-68B2-4BB5-98D7-F75CB30D0E00}"/>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73CF880A-867E-4F4D-A1DC-7DFA25D4CCAC}"/>
                  </a:ext>
                </a:extLst>
              </p:cNvPr>
              <p:cNvSpPr/>
              <p:nvPr/>
            </p:nvSpPr>
            <p:spPr>
              <a:xfrm>
                <a:off x="914400" y="1278497"/>
                <a:ext cx="4355936" cy="461665"/>
              </a:xfrm>
              <a:prstGeom prst="rect">
                <a:avLst/>
              </a:prstGeom>
            </p:spPr>
            <p:txBody>
              <a:bodyPr wrap="none">
                <a:spAutoFit/>
              </a:bodyPr>
              <a:lstStyle/>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When </a:t>
                </a:r>
                <a14:m>
                  <m:oMath xmlns:m="http://schemas.openxmlformats.org/officeDocument/2006/math">
                    <m:r>
                      <a:rPr lang="en-US" sz="2400" i="1" dirty="0" smtClean="0">
                        <a:latin typeface="Cambria Math" panose="02040503050406030204" pitchFamily="18" charset="0"/>
                        <a:cs typeface="Times New Roman" panose="02020603050405020304" pitchFamily="18" charset="0"/>
                      </a:rPr>
                      <m:t>𝑎</m:t>
                    </m:r>
                    <m:r>
                      <a:rPr lang="en-US" sz="2400" i="1" dirty="0" smtClean="0">
                        <a:latin typeface="Cambria Math" panose="02040503050406030204" pitchFamily="18" charset="0"/>
                        <a:cs typeface="Times New Roman" panose="02020603050405020304" pitchFamily="18" charset="0"/>
                      </a:rPr>
                      <m:t> = 1      </m:t>
                    </m:r>
                  </m:oMath>
                </a14:m>
                <a:r>
                  <a:rPr lang="en-US" sz="2400" dirty="0">
                    <a:latin typeface="Times New Roman" panose="02020603050405020304" pitchFamily="18" charset="0"/>
                    <a:cs typeface="Times New Roman" panose="02020603050405020304" pitchFamily="18" charset="0"/>
                  </a:rPr>
                  <a:t>and      </a:t>
                </a:r>
                <a14:m>
                  <m:oMath xmlns:m="http://schemas.openxmlformats.org/officeDocument/2006/math">
                    <m:r>
                      <a:rPr lang="en-US" sz="2400" i="1" dirty="0" smtClean="0">
                        <a:latin typeface="Cambria Math" panose="02040503050406030204" pitchFamily="18" charset="0"/>
                        <a:cs typeface="Times New Roman" panose="02020603050405020304" pitchFamily="18" charset="0"/>
                      </a:rPr>
                      <m:t>𝑏</m:t>
                    </m:r>
                    <m:r>
                      <a:rPr lang="en-US" sz="2400" i="1" dirty="0" smtClean="0">
                        <a:latin typeface="Cambria Math" panose="02040503050406030204" pitchFamily="18" charset="0"/>
                        <a:cs typeface="Times New Roman" panose="02020603050405020304" pitchFamily="18" charset="0"/>
                      </a:rPr>
                      <m:t> = 0</m:t>
                    </m:r>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2" name="Rectangle 1">
                <a:extLst>
                  <a:ext uri="{FF2B5EF4-FFF2-40B4-BE49-F238E27FC236}">
                    <a16:creationId xmlns:a16="http://schemas.microsoft.com/office/drawing/2014/main" id="{73CF880A-867E-4F4D-A1DC-7DFA25D4CCAC}"/>
                  </a:ext>
                </a:extLst>
              </p:cNvPr>
              <p:cNvSpPr>
                <a:spLocks noRot="1" noChangeAspect="1" noMove="1" noResize="1" noEditPoints="1" noAdjustHandles="1" noChangeArrowheads="1" noChangeShapeType="1" noTextEdit="1"/>
              </p:cNvSpPr>
              <p:nvPr/>
            </p:nvSpPr>
            <p:spPr>
              <a:xfrm>
                <a:off x="914400" y="1278497"/>
                <a:ext cx="4355936" cy="461665"/>
              </a:xfrm>
              <a:prstGeom prst="rect">
                <a:avLst/>
              </a:prstGeom>
              <a:blipFill>
                <a:blip r:embed="rId2"/>
                <a:stretch>
                  <a:fillRect l="-1818" t="-10667" b="-30667"/>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29690739-3DA7-4FC6-BC5C-E190E64CCEBC}"/>
              </a:ext>
            </a:extLst>
          </p:cNvPr>
          <p:cNvSpPr txBox="1"/>
          <p:nvPr/>
        </p:nvSpPr>
        <p:spPr>
          <a:xfrm>
            <a:off x="152400" y="762000"/>
            <a:ext cx="7924800" cy="461665"/>
          </a:xfrm>
          <a:prstGeom prst="rect">
            <a:avLst/>
          </a:prstGeom>
          <a:noFill/>
        </p:spPr>
        <p:txBody>
          <a:bodyPr wrap="square" rtlCol="0">
            <a:spAutoFit/>
          </a:bodyPr>
          <a:lstStyle/>
          <a:p>
            <a:pPr marL="361950" indent="-36195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Numerical example</a:t>
            </a: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1E9CFDA1-0D83-4819-893D-300E6F6A3D03}"/>
                  </a:ext>
                </a:extLst>
              </p:cNvPr>
              <p:cNvSpPr/>
              <p:nvPr/>
            </p:nvSpPr>
            <p:spPr>
              <a:xfrm>
                <a:off x="1638377" y="2047771"/>
                <a:ext cx="7162800" cy="461665"/>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 I. The market price collapses to </a:t>
                </a:r>
                <a14:m>
                  <m:oMath xmlns:m="http://schemas.openxmlformats.org/officeDocument/2006/math">
                    <m:r>
                      <a:rPr lang="en-US" sz="2400" i="1" dirty="0" smtClean="0">
                        <a:latin typeface="Cambria Math" panose="02040503050406030204" pitchFamily="18" charset="0"/>
                      </a:rPr>
                      <m:t>𝑝</m:t>
                    </m:r>
                    <m:d>
                      <m:dPr>
                        <m:ctrlPr>
                          <a:rPr lang="en-US" altLang="zh-HK" sz="2400" i="1" dirty="0" smtClean="0">
                            <a:latin typeface="Cambria Math" panose="02040503050406030204" pitchFamily="18" charset="0"/>
                          </a:rPr>
                        </m:ctrlPr>
                      </m:dPr>
                      <m:e>
                        <m:r>
                          <a:rPr lang="en-US" altLang="zh-HK" sz="2400" i="1" dirty="0">
                            <a:latin typeface="Cambria Math" panose="02040503050406030204" pitchFamily="18" charset="0"/>
                          </a:rPr>
                          <m:t>𝑄</m:t>
                        </m:r>
                      </m:e>
                    </m:d>
                    <m:r>
                      <a:rPr lang="en-US" sz="2400" i="1" dirty="0" smtClean="0">
                        <a:latin typeface="Cambria Math" panose="02040503050406030204" pitchFamily="18" charset="0"/>
                      </a:rPr>
                      <m:t> = $1</m:t>
                    </m:r>
                  </m:oMath>
                </a14:m>
                <a:r>
                  <a:rPr lang="en-US" sz="2400" dirty="0">
                    <a:latin typeface="Times New Roman" panose="02020603050405020304" pitchFamily="18" charset="0"/>
                    <a:cs typeface="Times New Roman" panose="02020603050405020304" pitchFamily="18" charset="0"/>
                  </a:rPr>
                  <a:t>, </a:t>
                </a:r>
              </a:p>
            </p:txBody>
          </p:sp>
        </mc:Choice>
        <mc:Fallback xmlns="">
          <p:sp>
            <p:nvSpPr>
              <p:cNvPr id="4" name="Rectangle 3">
                <a:extLst>
                  <a:ext uri="{FF2B5EF4-FFF2-40B4-BE49-F238E27FC236}">
                    <a16:creationId xmlns:a16="http://schemas.microsoft.com/office/drawing/2014/main" id="{1E9CFDA1-0D83-4819-893D-300E6F6A3D03}"/>
                  </a:ext>
                </a:extLst>
              </p:cNvPr>
              <p:cNvSpPr>
                <a:spLocks noRot="1" noChangeAspect="1" noMove="1" noResize="1" noEditPoints="1" noAdjustHandles="1" noChangeArrowheads="1" noChangeShapeType="1" noTextEdit="1"/>
              </p:cNvSpPr>
              <p:nvPr/>
            </p:nvSpPr>
            <p:spPr>
              <a:xfrm>
                <a:off x="1638377" y="2047771"/>
                <a:ext cx="7162800" cy="461665"/>
              </a:xfrm>
              <a:prstGeom prst="rect">
                <a:avLst/>
              </a:prstGeom>
              <a:blipFill>
                <a:blip r:embed="rId3"/>
                <a:stretch>
                  <a:fillRect l="-340" t="-10526" b="-28947"/>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218F5F84-1C6B-44A2-A9A9-7281E2B3CF0C}"/>
                  </a:ext>
                </a:extLst>
              </p:cNvPr>
              <p:cNvSpPr txBox="1"/>
              <p:nvPr/>
            </p:nvSpPr>
            <p:spPr>
              <a:xfrm>
                <a:off x="2936502" y="3854755"/>
                <a:ext cx="2670154" cy="6914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𝑆</m:t>
                          </m:r>
                        </m:num>
                        <m:den>
                          <m:r>
                            <a:rPr lang="en-US" sz="2400" b="0" i="1" smtClean="0">
                              <a:latin typeface="Cambria Math" panose="02040503050406030204" pitchFamily="18" charset="0"/>
                            </a:rPr>
                            <m:t>2</m:t>
                          </m:r>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2</m:t>
                          </m:r>
                        </m:den>
                      </m:f>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9" name="TextBox 8">
                <a:extLst>
                  <a:ext uri="{FF2B5EF4-FFF2-40B4-BE49-F238E27FC236}">
                    <a16:creationId xmlns:a16="http://schemas.microsoft.com/office/drawing/2014/main" id="{218F5F84-1C6B-44A2-A9A9-7281E2B3CF0C}"/>
                  </a:ext>
                </a:extLst>
              </p:cNvPr>
              <p:cNvSpPr txBox="1">
                <a:spLocks noRot="1" noChangeAspect="1" noMove="1" noResize="1" noEditPoints="1" noAdjustHandles="1" noChangeArrowheads="1" noChangeShapeType="1" noTextEdit="1"/>
              </p:cNvSpPr>
              <p:nvPr/>
            </p:nvSpPr>
            <p:spPr>
              <a:xfrm>
                <a:off x="2936502" y="3854755"/>
                <a:ext cx="2670154" cy="691471"/>
              </a:xfrm>
              <a:prstGeom prst="rect">
                <a:avLst/>
              </a:prstGeom>
              <a:blipFill>
                <a:blip r:embed="rId4"/>
                <a:stretch>
                  <a:fillRect/>
                </a:stretch>
              </a:blipFill>
            </p:spPr>
            <p:txBody>
              <a:bodyPr/>
              <a:lstStyle/>
              <a:p>
                <a:r>
                  <a:rPr lang="en-US">
                    <a:noFill/>
                  </a:rPr>
                  <a:t> </a:t>
                </a:r>
              </a:p>
            </p:txBody>
          </p:sp>
        </mc:Fallback>
      </mc:AlternateContent>
      <p:sp>
        <p:nvSpPr>
          <p:cNvPr id="10" name="Rectangle 9">
            <a:extLst>
              <a:ext uri="{FF2B5EF4-FFF2-40B4-BE49-F238E27FC236}">
                <a16:creationId xmlns:a16="http://schemas.microsoft.com/office/drawing/2014/main" id="{B8F64FDB-856B-4656-AC28-3FCD45654A9B}"/>
              </a:ext>
            </a:extLst>
          </p:cNvPr>
          <p:cNvSpPr/>
          <p:nvPr/>
        </p:nvSpPr>
        <p:spPr>
          <a:xfrm>
            <a:off x="1662916" y="2879751"/>
            <a:ext cx="5423684" cy="461665"/>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II. The best response function simplifies to</a:t>
            </a:r>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CFB1C8CA-85BF-4AA1-BE35-FEAD41A2D626}"/>
                  </a:ext>
                </a:extLst>
              </p:cNvPr>
              <p:cNvSpPr/>
              <p:nvPr/>
            </p:nvSpPr>
            <p:spPr>
              <a:xfrm>
                <a:off x="895027" y="5236209"/>
                <a:ext cx="7762423" cy="461665"/>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market prices are </a:t>
                </a:r>
                <a:r>
                  <a:rPr lang="en-US" sz="2400" b="1" i="1" dirty="0">
                    <a:latin typeface="Times New Roman" panose="02020603050405020304" pitchFamily="18" charset="0"/>
                    <a:cs typeface="Times New Roman" panose="02020603050405020304" pitchFamily="18" charset="0"/>
                  </a:rPr>
                  <a:t>insensitive to sales </a:t>
                </a:r>
                <a:r>
                  <a:rPr lang="en-US" sz="2400" dirty="0">
                    <a:latin typeface="Times New Roman" panose="02020603050405020304" pitchFamily="18" charset="0"/>
                    <a:cs typeface="Times New Roman" panose="02020603050405020304" pitchFamily="18" charset="0"/>
                  </a:rPr>
                  <a:t>(due to</a:t>
                </a:r>
                <a:r>
                  <a:rPr lang="en-US" sz="2400" i="1" dirty="0">
                    <a:latin typeface="Times New Roman" panose="02020603050405020304" pitchFamily="18" charset="0"/>
                    <a:cs typeface="Times New Roman" panose="02020603050405020304" pitchFamily="18" charset="0"/>
                  </a:rPr>
                  <a:t> </a:t>
                </a:r>
                <a14:m>
                  <m:oMath xmlns:m="http://schemas.openxmlformats.org/officeDocument/2006/math">
                    <m:r>
                      <a:rPr lang="en-US" sz="2400" i="1" dirty="0">
                        <a:latin typeface="Cambria Math" panose="02040503050406030204" pitchFamily="18" charset="0"/>
                        <a:cs typeface="Times New Roman" panose="02020603050405020304" pitchFamily="18" charset="0"/>
                      </a:rPr>
                      <m:t>𝑏</m:t>
                    </m:r>
                    <m:r>
                      <a:rPr lang="en-US" sz="2400" i="1" dirty="0">
                        <a:latin typeface="Cambria Math" panose="02040503050406030204" pitchFamily="18" charset="0"/>
                        <a:cs typeface="Times New Roman" panose="02020603050405020304" pitchFamily="18" charset="0"/>
                      </a:rPr>
                      <m:t>=0</m:t>
                    </m:r>
                  </m:oMath>
                </a14:m>
                <a:r>
                  <a:rPr lang="en-US" sz="2400" dirty="0">
                    <a:latin typeface="Times New Roman" panose="02020603050405020304" pitchFamily="18" charset="0"/>
                    <a:cs typeface="Times New Roman" panose="02020603050405020304" pitchFamily="18" charset="0"/>
                  </a:rPr>
                  <a:t>)</a:t>
                </a:r>
              </a:p>
            </p:txBody>
          </p:sp>
        </mc:Choice>
        <mc:Fallback xmlns="">
          <p:sp>
            <p:nvSpPr>
              <p:cNvPr id="11" name="Rectangle 10">
                <a:extLst>
                  <a:ext uri="{FF2B5EF4-FFF2-40B4-BE49-F238E27FC236}">
                    <a16:creationId xmlns:a16="http://schemas.microsoft.com/office/drawing/2014/main" id="{CFB1C8CA-85BF-4AA1-BE35-FEAD41A2D626}"/>
                  </a:ext>
                </a:extLst>
              </p:cNvPr>
              <p:cNvSpPr>
                <a:spLocks noRot="1" noChangeAspect="1" noMove="1" noResize="1" noEditPoints="1" noAdjustHandles="1" noChangeArrowheads="1" noChangeShapeType="1" noTextEdit="1"/>
              </p:cNvSpPr>
              <p:nvPr/>
            </p:nvSpPr>
            <p:spPr>
              <a:xfrm>
                <a:off x="895027" y="5236209"/>
                <a:ext cx="7762423" cy="461665"/>
              </a:xfrm>
              <a:prstGeom prst="rect">
                <a:avLst/>
              </a:prstGeom>
              <a:blipFill>
                <a:blip r:embed="rId5"/>
                <a:stretch>
                  <a:fillRect l="-1100" t="-10526" b="-28947"/>
                </a:stretch>
              </a:blipFill>
            </p:spPr>
            <p:txBody>
              <a:bodyPr/>
              <a:lstStyle/>
              <a:p>
                <a:r>
                  <a:rPr lang="en-US">
                    <a:noFill/>
                  </a:rPr>
                  <a:t> </a:t>
                </a:r>
              </a:p>
            </p:txBody>
          </p:sp>
        </mc:Fallback>
      </mc:AlternateContent>
    </p:spTree>
    <p:extLst>
      <p:ext uri="{BB962C8B-B14F-4D97-AF65-F5344CB8AC3E}">
        <p14:creationId xmlns:p14="http://schemas.microsoft.com/office/powerpoint/2010/main" val="35954544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7103D3D-29CA-4883-9E21-9B76D0159085}"/>
              </a:ext>
            </a:extLst>
          </p:cNvPr>
          <p:cNvSpPr>
            <a:spLocks noGrp="1"/>
          </p:cNvSpPr>
          <p:nvPr>
            <p:ph type="sldNum" sz="quarter" idx="12"/>
          </p:nvPr>
        </p:nvSpPr>
        <p:spPr/>
        <p:txBody>
          <a:bodyPr/>
          <a:lstStyle/>
          <a:p>
            <a:fld id="{B6F15528-21DE-4FAA-801E-634DDDAF4B2B}" type="slidenum">
              <a:rPr lang="en-US" smtClean="0"/>
              <a:pPr/>
              <a:t>55</a:t>
            </a:fld>
            <a:endParaRPr lang="en-US"/>
          </a:p>
        </p:txBody>
      </p:sp>
      <p:sp>
        <p:nvSpPr>
          <p:cNvPr id="6" name="Rectangle 5">
            <a:extLst>
              <a:ext uri="{FF2B5EF4-FFF2-40B4-BE49-F238E27FC236}">
                <a16:creationId xmlns:a16="http://schemas.microsoft.com/office/drawing/2014/main" id="{4F10F9E1-5989-4262-B389-27E14EBB0862}"/>
              </a:ext>
            </a:extLst>
          </p:cNvPr>
          <p:cNvSpPr/>
          <p:nvPr/>
        </p:nvSpPr>
        <p:spPr>
          <a:xfrm>
            <a:off x="0" y="128187"/>
            <a:ext cx="7315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2.3.2 Extension - What if fishermen have some market power?</a:t>
            </a:r>
          </a:p>
        </p:txBody>
      </p:sp>
      <p:sp>
        <p:nvSpPr>
          <p:cNvPr id="7" name="Minus Sign 6">
            <a:extLst>
              <a:ext uri="{FF2B5EF4-FFF2-40B4-BE49-F238E27FC236}">
                <a16:creationId xmlns:a16="http://schemas.microsoft.com/office/drawing/2014/main" id="{150E8E54-68B2-4BB5-98D7-F75CB30D0E00}"/>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D927B684-4860-49B6-997F-26A619A43057}"/>
              </a:ext>
            </a:extLst>
          </p:cNvPr>
          <p:cNvSpPr txBox="1"/>
          <p:nvPr/>
        </p:nvSpPr>
        <p:spPr>
          <a:xfrm>
            <a:off x="18081" y="744846"/>
            <a:ext cx="7696200" cy="461665"/>
          </a:xfrm>
          <a:prstGeom prst="rect">
            <a:avLst/>
          </a:prstGeom>
          <a:noFill/>
        </p:spPr>
        <p:txBody>
          <a:bodyPr wrap="square" rtlCol="0">
            <a:spAutoFit/>
          </a:bodyPr>
          <a:lstStyle/>
          <a:p>
            <a:pPr marL="361950" indent="-36195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Numerical example</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6259D170-B575-47F8-82AA-B111C76C8574}"/>
                  </a:ext>
                </a:extLst>
              </p:cNvPr>
              <p:cNvSpPr/>
              <p:nvPr/>
            </p:nvSpPr>
            <p:spPr>
              <a:xfrm>
                <a:off x="835569" y="1372296"/>
                <a:ext cx="4048159" cy="461665"/>
              </a:xfrm>
              <a:prstGeom prst="rect">
                <a:avLst/>
              </a:prstGeom>
            </p:spPr>
            <p:txBody>
              <a:bodyPr wrap="none">
                <a:spAutoFit/>
              </a:bodyPr>
              <a:lstStyle/>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When </a:t>
                </a:r>
                <a14:m>
                  <m:oMath xmlns:m="http://schemas.openxmlformats.org/officeDocument/2006/math">
                    <m:r>
                      <a:rPr lang="en-CA" sz="2400" b="0" i="1" dirty="0" smtClean="0">
                        <a:latin typeface="Cambria Math" panose="02040503050406030204" pitchFamily="18" charset="0"/>
                        <a:cs typeface="Times New Roman" panose="02020603050405020304" pitchFamily="18" charset="0"/>
                      </a:rPr>
                      <m:t>𝑁</m:t>
                    </m:r>
                    <m:r>
                      <a:rPr lang="en-CA" sz="2400" b="0" i="1" dirty="0" smtClean="0">
                        <a:latin typeface="Cambria Math" panose="02040503050406030204" pitchFamily="18" charset="0"/>
                        <a:cs typeface="Times New Roman" panose="02020603050405020304" pitchFamily="18" charset="0"/>
                      </a:rPr>
                      <m:t>&gt;1</m:t>
                    </m:r>
                  </m:oMath>
                </a14:m>
                <a:r>
                  <a:rPr lang="en-US" sz="2400" dirty="0">
                    <a:latin typeface="Times New Roman" panose="02020603050405020304" pitchFamily="18" charset="0"/>
                    <a:cs typeface="Times New Roman" panose="02020603050405020304" pitchFamily="18" charset="0"/>
                  </a:rPr>
                  <a:t>     and     </a:t>
                </a:r>
                <a14:m>
                  <m:oMath xmlns:m="http://schemas.openxmlformats.org/officeDocument/2006/math">
                    <m:r>
                      <a:rPr lang="en-US" sz="2400" i="1" dirty="0" smtClean="0">
                        <a:latin typeface="Cambria Math" panose="02040503050406030204" pitchFamily="18" charset="0"/>
                        <a:cs typeface="Times New Roman" panose="02020603050405020304" pitchFamily="18" charset="0"/>
                      </a:rPr>
                      <m:t>𝑏</m:t>
                    </m:r>
                    <m:r>
                      <a:rPr lang="en-US" sz="2400" i="1" dirty="0" smtClean="0">
                        <a:latin typeface="Cambria Math" panose="02040503050406030204" pitchFamily="18" charset="0"/>
                        <a:cs typeface="Times New Roman" panose="02020603050405020304" pitchFamily="18" charset="0"/>
                      </a:rPr>
                      <m:t>&gt;0</m:t>
                    </m:r>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9" name="Rectangle 8">
                <a:extLst>
                  <a:ext uri="{FF2B5EF4-FFF2-40B4-BE49-F238E27FC236}">
                    <a16:creationId xmlns:a16="http://schemas.microsoft.com/office/drawing/2014/main" id="{6259D170-B575-47F8-82AA-B111C76C8574}"/>
                  </a:ext>
                </a:extLst>
              </p:cNvPr>
              <p:cNvSpPr>
                <a:spLocks noRot="1" noChangeAspect="1" noMove="1" noResize="1" noEditPoints="1" noAdjustHandles="1" noChangeArrowheads="1" noChangeShapeType="1" noTextEdit="1"/>
              </p:cNvSpPr>
              <p:nvPr/>
            </p:nvSpPr>
            <p:spPr>
              <a:xfrm>
                <a:off x="835569" y="1372296"/>
                <a:ext cx="4048159" cy="461665"/>
              </a:xfrm>
              <a:prstGeom prst="rect">
                <a:avLst/>
              </a:prstGeom>
              <a:blipFill>
                <a:blip r:embed="rId2"/>
                <a:stretch>
                  <a:fillRect l="-1958"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D2F2B31F-1E0B-4A29-AD06-6FE9720D0B96}"/>
                  </a:ext>
                </a:extLst>
              </p:cNvPr>
              <p:cNvSpPr txBox="1"/>
              <p:nvPr/>
            </p:nvSpPr>
            <p:spPr>
              <a:xfrm>
                <a:off x="2438400" y="2923076"/>
                <a:ext cx="3797835" cy="74610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𝑎𝑆</m:t>
                          </m:r>
                        </m:num>
                        <m:den>
                          <m:r>
                            <a:rPr lang="en-US" sz="2400" b="0" i="1" smtClean="0">
                              <a:latin typeface="Cambria Math" panose="02040503050406030204" pitchFamily="18" charset="0"/>
                            </a:rPr>
                            <m:t>2</m:t>
                          </m:r>
                          <m:d>
                            <m:dPr>
                              <m:ctrlPr>
                                <a:rPr lang="en-US" altLang="zh-HK" sz="2400" b="0" i="1" smtClean="0">
                                  <a:latin typeface="Cambria Math" panose="02040503050406030204" pitchFamily="18" charset="0"/>
                                </a:rPr>
                              </m:ctrlPr>
                            </m:dPr>
                            <m:e>
                              <m:r>
                                <a:rPr lang="en-US" altLang="zh-HK" sz="2400" i="1">
                                  <a:latin typeface="Cambria Math" panose="02040503050406030204" pitchFamily="18" charset="0"/>
                                </a:rPr>
                                <m:t>1+</m:t>
                              </m:r>
                              <m:r>
                                <a:rPr lang="en-US" altLang="zh-HK" sz="2400" i="1">
                                  <a:latin typeface="Cambria Math" panose="02040503050406030204" pitchFamily="18" charset="0"/>
                                </a:rPr>
                                <m:t>𝑏𝑆</m:t>
                              </m:r>
                            </m:e>
                          </m:d>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2</m:t>
                          </m:r>
                        </m:den>
                      </m:f>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1" name="TextBox 10">
                <a:extLst>
                  <a:ext uri="{FF2B5EF4-FFF2-40B4-BE49-F238E27FC236}">
                    <a16:creationId xmlns:a16="http://schemas.microsoft.com/office/drawing/2014/main" id="{D2F2B31F-1E0B-4A29-AD06-6FE9720D0B96}"/>
                  </a:ext>
                </a:extLst>
              </p:cNvPr>
              <p:cNvSpPr txBox="1">
                <a:spLocks noRot="1" noChangeAspect="1" noMove="1" noResize="1" noEditPoints="1" noAdjustHandles="1" noChangeArrowheads="1" noChangeShapeType="1" noTextEdit="1"/>
              </p:cNvSpPr>
              <p:nvPr/>
            </p:nvSpPr>
            <p:spPr>
              <a:xfrm>
                <a:off x="2438400" y="2923076"/>
                <a:ext cx="3797835" cy="746102"/>
              </a:xfrm>
              <a:prstGeom prst="rect">
                <a:avLst/>
              </a:prstGeom>
              <a:blipFill>
                <a:blip r:embed="rId3"/>
                <a:stretch>
                  <a:fillRect/>
                </a:stretch>
              </a:blipFill>
            </p:spPr>
            <p:txBody>
              <a:bodyPr/>
              <a:lstStyle/>
              <a:p>
                <a:r>
                  <a:rPr lang="zh-HK" altLang="en-US">
                    <a:noFill/>
                  </a:rPr>
                  <a:t> </a:t>
                </a:r>
              </a:p>
            </p:txBody>
          </p:sp>
        </mc:Fallback>
      </mc:AlternateContent>
      <p:sp>
        <p:nvSpPr>
          <p:cNvPr id="12" name="Rectangle 11">
            <a:extLst>
              <a:ext uri="{FF2B5EF4-FFF2-40B4-BE49-F238E27FC236}">
                <a16:creationId xmlns:a16="http://schemas.microsoft.com/office/drawing/2014/main" id="{F6DE6AD9-4249-4602-A8A4-A3EF3CB63C08}"/>
              </a:ext>
            </a:extLst>
          </p:cNvPr>
          <p:cNvSpPr/>
          <p:nvPr/>
        </p:nvSpPr>
        <p:spPr>
          <a:xfrm>
            <a:off x="347420" y="2139919"/>
            <a:ext cx="5443780" cy="461665"/>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I. The best response function simplifies to</a:t>
            </a:r>
          </a:p>
        </p:txBody>
      </p:sp>
      <p:sp>
        <p:nvSpPr>
          <p:cNvPr id="2" name="Rectangle 1">
            <a:extLst>
              <a:ext uri="{FF2B5EF4-FFF2-40B4-BE49-F238E27FC236}">
                <a16:creationId xmlns:a16="http://schemas.microsoft.com/office/drawing/2014/main" id="{5D901900-E09F-45E9-BF83-EF078EF95400}"/>
              </a:ext>
            </a:extLst>
          </p:cNvPr>
          <p:cNvSpPr/>
          <p:nvPr/>
        </p:nvSpPr>
        <p:spPr>
          <a:xfrm>
            <a:off x="347420" y="4028327"/>
            <a:ext cx="8305800" cy="830997"/>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II. When </a:t>
            </a:r>
            <a:r>
              <a:rPr lang="en-US" sz="2400" i="1" dirty="0">
                <a:latin typeface="Times New Roman" panose="02020603050405020304" pitchFamily="18" charset="0"/>
                <a:cs typeface="Times New Roman" panose="02020603050405020304" pitchFamily="18" charset="0"/>
              </a:rPr>
              <a:t>b</a:t>
            </a:r>
            <a:r>
              <a:rPr lang="en-US" sz="2400" dirty="0">
                <a:latin typeface="Times New Roman" panose="02020603050405020304" pitchFamily="18" charset="0"/>
                <a:cs typeface="Times New Roman" panose="02020603050405020304" pitchFamily="18" charset="0"/>
              </a:rPr>
              <a:t> increases, the vertical intercept of the best response function </a:t>
            </a:r>
            <a:r>
              <a:rPr lang="en-US" sz="2400" b="1" i="1" dirty="0">
                <a:latin typeface="Times New Roman" panose="02020603050405020304" pitchFamily="18" charset="0"/>
                <a:cs typeface="Times New Roman" panose="02020603050405020304" pitchFamily="18" charset="0"/>
              </a:rPr>
              <a:t>decreases.</a:t>
            </a:r>
            <a:r>
              <a:rPr lang="en-US" sz="2400" dirty="0">
                <a:latin typeface="Times New Roman" panose="02020603050405020304" pitchFamily="18"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2035291A-35A4-4691-A13B-B5969A810747}"/>
                  </a:ext>
                </a:extLst>
              </p:cNvPr>
              <p:cNvSpPr/>
              <p:nvPr/>
            </p:nvSpPr>
            <p:spPr>
              <a:xfrm>
                <a:off x="835569" y="5122513"/>
                <a:ext cx="7808126" cy="613886"/>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producing a downward shift without affecting its slope, </a:t>
                </a:r>
                <a14:m>
                  <m:oMath xmlns:m="http://schemas.openxmlformats.org/officeDocument/2006/math">
                    <m:r>
                      <a:rPr lang="en-US" sz="2400" b="0" i="0" dirty="0" smtClean="0">
                        <a:latin typeface="Cambria Math" panose="02040503050406030204" pitchFamily="18" charset="0"/>
                      </a:rPr>
                      <m:t>−</m:t>
                    </m:r>
                    <m:f>
                      <m:fPr>
                        <m:ctrlPr>
                          <a:rPr lang="en-US" sz="2400" b="0" i="1" dirty="0" smtClean="0">
                            <a:latin typeface="Cambria Math" panose="02040503050406030204" pitchFamily="18" charset="0"/>
                          </a:rPr>
                        </m:ctrlPr>
                      </m:fPr>
                      <m:num>
                        <m:r>
                          <a:rPr lang="en-US" sz="2400" i="1" dirty="0" smtClean="0">
                            <a:latin typeface="Cambria Math" panose="02040503050406030204" pitchFamily="18" charset="0"/>
                          </a:rPr>
                          <m:t>1</m:t>
                        </m:r>
                      </m:num>
                      <m:den>
                        <m:r>
                          <a:rPr lang="en-US" sz="2400" b="0" i="1" dirty="0" smtClean="0">
                            <a:latin typeface="Cambria Math" panose="02040503050406030204" pitchFamily="18" charset="0"/>
                          </a:rPr>
                          <m:t>2</m:t>
                        </m:r>
                      </m:den>
                    </m:f>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3" name="Rectangle 2">
                <a:extLst>
                  <a:ext uri="{FF2B5EF4-FFF2-40B4-BE49-F238E27FC236}">
                    <a16:creationId xmlns:a16="http://schemas.microsoft.com/office/drawing/2014/main" id="{2035291A-35A4-4691-A13B-B5969A810747}"/>
                  </a:ext>
                </a:extLst>
              </p:cNvPr>
              <p:cNvSpPr>
                <a:spLocks noRot="1" noChangeAspect="1" noMove="1" noResize="1" noEditPoints="1" noAdjustHandles="1" noChangeArrowheads="1" noChangeShapeType="1" noTextEdit="1"/>
              </p:cNvSpPr>
              <p:nvPr/>
            </p:nvSpPr>
            <p:spPr>
              <a:xfrm>
                <a:off x="835569" y="5122513"/>
                <a:ext cx="7808126" cy="613886"/>
              </a:xfrm>
              <a:prstGeom prst="rect">
                <a:avLst/>
              </a:prstGeom>
              <a:blipFill>
                <a:blip r:embed="rId4"/>
                <a:stretch>
                  <a:fillRect l="-1015" b="-8911"/>
                </a:stretch>
              </a:blipFill>
            </p:spPr>
            <p:txBody>
              <a:bodyPr/>
              <a:lstStyle/>
              <a:p>
                <a:r>
                  <a:rPr lang="en-US">
                    <a:noFill/>
                  </a:rPr>
                  <a:t> </a:t>
                </a:r>
              </a:p>
            </p:txBody>
          </p:sp>
        </mc:Fallback>
      </mc:AlternateContent>
    </p:spTree>
    <p:extLst>
      <p:ext uri="{BB962C8B-B14F-4D97-AF65-F5344CB8AC3E}">
        <p14:creationId xmlns:p14="http://schemas.microsoft.com/office/powerpoint/2010/main" val="23240860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7103D3D-29CA-4883-9E21-9B76D0159085}"/>
              </a:ext>
            </a:extLst>
          </p:cNvPr>
          <p:cNvSpPr>
            <a:spLocks noGrp="1"/>
          </p:cNvSpPr>
          <p:nvPr>
            <p:ph type="sldNum" sz="quarter" idx="12"/>
          </p:nvPr>
        </p:nvSpPr>
        <p:spPr/>
        <p:txBody>
          <a:bodyPr/>
          <a:lstStyle/>
          <a:p>
            <a:fld id="{B6F15528-21DE-4FAA-801E-634DDDAF4B2B}" type="slidenum">
              <a:rPr lang="en-US" smtClean="0"/>
              <a:pPr/>
              <a:t>56</a:t>
            </a:fld>
            <a:endParaRPr lang="en-US"/>
          </a:p>
        </p:txBody>
      </p:sp>
      <p:sp>
        <p:nvSpPr>
          <p:cNvPr id="6" name="Rectangle 5">
            <a:extLst>
              <a:ext uri="{FF2B5EF4-FFF2-40B4-BE49-F238E27FC236}">
                <a16:creationId xmlns:a16="http://schemas.microsoft.com/office/drawing/2014/main" id="{4F10F9E1-5989-4262-B389-27E14EBB0862}"/>
              </a:ext>
            </a:extLst>
          </p:cNvPr>
          <p:cNvSpPr/>
          <p:nvPr/>
        </p:nvSpPr>
        <p:spPr>
          <a:xfrm>
            <a:off x="0" y="128187"/>
            <a:ext cx="7315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2.3.2 Extension - What if fishermen have some market power?</a:t>
            </a:r>
          </a:p>
        </p:txBody>
      </p:sp>
      <p:sp>
        <p:nvSpPr>
          <p:cNvPr id="7" name="Minus Sign 6">
            <a:extLst>
              <a:ext uri="{FF2B5EF4-FFF2-40B4-BE49-F238E27FC236}">
                <a16:creationId xmlns:a16="http://schemas.microsoft.com/office/drawing/2014/main" id="{150E8E54-68B2-4BB5-98D7-F75CB30D0E00}"/>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5F08AA56-191A-4C9A-818D-4FDDE971BF54}"/>
                  </a:ext>
                </a:extLst>
              </p:cNvPr>
              <p:cNvSpPr/>
              <p:nvPr/>
            </p:nvSpPr>
            <p:spPr>
              <a:xfrm>
                <a:off x="685800" y="2322336"/>
                <a:ext cx="8458200" cy="1200329"/>
              </a:xfrm>
              <a:prstGeom prst="rect">
                <a:avLst/>
              </a:prstGeom>
            </p:spPr>
            <p:txBody>
              <a:bodyPr wrap="square">
                <a:spAutoFit/>
              </a:bodyPr>
              <a:lstStyle/>
              <a:p>
                <a:r>
                  <a:rPr lang="en-US" sz="2400" i="1" dirty="0">
                    <a:latin typeface="Times New Roman" panose="02020603050405020304" pitchFamily="18" charset="0"/>
                    <a:cs typeface="Times New Roman" panose="02020603050405020304" pitchFamily="18" charset="0"/>
                  </a:rPr>
                  <a:t>the appropriation by fisherman </a:t>
                </a:r>
                <a:r>
                  <a:rPr lang="en-US" sz="2400" i="1" dirty="0" err="1">
                    <a:latin typeface="Times New Roman" panose="02020603050405020304" pitchFamily="18" charset="0"/>
                    <a:cs typeface="Times New Roman" panose="02020603050405020304" pitchFamily="18" charset="0"/>
                  </a:rPr>
                  <a:t>i</a:t>
                </a:r>
                <a:r>
                  <a:rPr lang="en-US" sz="2400" i="1" dirty="0">
                    <a:latin typeface="Times New Roman" panose="02020603050405020304" pitchFamily="18" charset="0"/>
                    <a:cs typeface="Times New Roman" panose="02020603050405020304" pitchFamily="18" charset="0"/>
                  </a:rPr>
                  <a:t> </a:t>
                </a:r>
                <a:r>
                  <a:rPr lang="en-US" sz="2400" b="1" i="1" dirty="0">
                    <a:latin typeface="Times New Roman" panose="02020603050405020304" pitchFamily="18" charset="0"/>
                    <a:cs typeface="Times New Roman" panose="02020603050405020304" pitchFamily="18" charset="0"/>
                  </a:rPr>
                  <a:t>decreases</a:t>
                </a:r>
                <a:r>
                  <a:rPr lang="en-US" sz="2400" i="1" dirty="0">
                    <a:latin typeface="Times New Roman" panose="02020603050405020304" pitchFamily="18" charset="0"/>
                    <a:cs typeface="Times New Roman" panose="02020603050405020304" pitchFamily="18" charset="0"/>
                  </a:rPr>
                  <a:t> when the market price becomes more sensitive to aggregate appropriation (when parameter </a:t>
                </a:r>
                <a14:m>
                  <m:oMath xmlns:m="http://schemas.openxmlformats.org/officeDocument/2006/math">
                    <m:r>
                      <a:rPr lang="en-US" sz="2400" i="1" dirty="0" smtClean="0">
                        <a:latin typeface="Cambria Math" panose="02040503050406030204" pitchFamily="18" charset="0"/>
                      </a:rPr>
                      <m:t>𝑏</m:t>
                    </m:r>
                  </m:oMath>
                </a14:m>
                <a:r>
                  <a:rPr lang="en-US" sz="2400" i="1" dirty="0">
                    <a:latin typeface="Times New Roman" panose="02020603050405020304" pitchFamily="18" charset="0"/>
                    <a:cs typeface="Times New Roman" panose="02020603050405020304" pitchFamily="18" charset="0"/>
                  </a:rPr>
                  <a:t> increases)</a:t>
                </a:r>
              </a:p>
            </p:txBody>
          </p:sp>
        </mc:Choice>
        <mc:Fallback xmlns="">
          <p:sp>
            <p:nvSpPr>
              <p:cNvPr id="2" name="Rectangle 1">
                <a:extLst>
                  <a:ext uri="{FF2B5EF4-FFF2-40B4-BE49-F238E27FC236}">
                    <a16:creationId xmlns:a16="http://schemas.microsoft.com/office/drawing/2014/main" id="{5F08AA56-191A-4C9A-818D-4FDDE971BF54}"/>
                  </a:ext>
                </a:extLst>
              </p:cNvPr>
              <p:cNvSpPr>
                <a:spLocks noRot="1" noChangeAspect="1" noMove="1" noResize="1" noEditPoints="1" noAdjustHandles="1" noChangeArrowheads="1" noChangeShapeType="1" noTextEdit="1"/>
              </p:cNvSpPr>
              <p:nvPr/>
            </p:nvSpPr>
            <p:spPr>
              <a:xfrm>
                <a:off x="685800" y="2322336"/>
                <a:ext cx="8458200" cy="1200329"/>
              </a:xfrm>
              <a:prstGeom prst="rect">
                <a:avLst/>
              </a:prstGeom>
              <a:blipFill>
                <a:blip r:embed="rId2"/>
                <a:stretch>
                  <a:fillRect l="-1154" t="-4061" b="-10660"/>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5CFBEADD-B350-4041-9D59-7E2B39EA794B}"/>
              </a:ext>
            </a:extLst>
          </p:cNvPr>
          <p:cNvSpPr txBox="1"/>
          <p:nvPr/>
        </p:nvSpPr>
        <p:spPr>
          <a:xfrm>
            <a:off x="152400" y="933319"/>
            <a:ext cx="2133600" cy="461665"/>
          </a:xfrm>
          <a:prstGeom prst="rect">
            <a:avLst/>
          </a:prstGeom>
          <a:noFill/>
        </p:spPr>
        <p:txBody>
          <a:bodyPr wrap="square" rtlCol="0">
            <a:spAutoFit/>
          </a:bodyPr>
          <a:lstStyle/>
          <a:p>
            <a:pPr marL="361950" indent="-36195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Intuitively, </a:t>
            </a:r>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E8A7C02A-C46B-4785-AA3B-569129F5BA14}"/>
                  </a:ext>
                </a:extLst>
              </p:cNvPr>
              <p:cNvSpPr/>
              <p:nvPr/>
            </p:nvSpPr>
            <p:spPr>
              <a:xfrm>
                <a:off x="229243" y="1547677"/>
                <a:ext cx="8610600" cy="461665"/>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For a given appropriation by </a:t>
                </a:r>
                <a:r>
                  <a:rPr lang="en-US" sz="2400" i="1" dirty="0">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’s rivals, and by treating </a:t>
                </a:r>
                <a14:m>
                  <m:oMath xmlns:m="http://schemas.openxmlformats.org/officeDocument/2006/math">
                    <m:sSub>
                      <m:sSubPr>
                        <m:ctrlPr>
                          <a:rPr lang="en-US" sz="2400" i="1" dirty="0">
                            <a:latin typeface="Cambria Math" panose="02040503050406030204" pitchFamily="18" charset="0"/>
                            <a:cs typeface="Times New Roman" panose="02020603050405020304" pitchFamily="18" charset="0"/>
                          </a:rPr>
                        </m:ctrlPr>
                      </m:sSubPr>
                      <m:e>
                        <m:r>
                          <a:rPr lang="en-US" sz="2400" i="1" dirty="0">
                            <a:latin typeface="Cambria Math" panose="02040503050406030204" pitchFamily="18" charset="0"/>
                            <a:cs typeface="Times New Roman" panose="02020603050405020304" pitchFamily="18" charset="0"/>
                          </a:rPr>
                          <m:t>𝑄</m:t>
                        </m:r>
                      </m:e>
                      <m:sub>
                        <m:r>
                          <a:rPr lang="en-US" sz="2400" i="0" dirty="0">
                            <a:latin typeface="Cambria Math" panose="02040503050406030204" pitchFamily="18" charset="0"/>
                            <a:cs typeface="Times New Roman" panose="02020603050405020304" pitchFamily="18" charset="0"/>
                          </a:rPr>
                          <m:t>−</m:t>
                        </m:r>
                        <m:r>
                          <a:rPr lang="en-US" sz="2400" i="1" dirty="0">
                            <a:latin typeface="Cambria Math" panose="02040503050406030204" pitchFamily="18" charset="0"/>
                            <a:cs typeface="Times New Roman" panose="02020603050405020304" pitchFamily="18" charset="0"/>
                          </a:rPr>
                          <m:t>𝑖</m:t>
                        </m:r>
                      </m:sub>
                    </m:sSub>
                  </m:oMath>
                </a14:m>
                <a:r>
                  <a:rPr lang="en-US" sz="2400" dirty="0">
                    <a:latin typeface="Times New Roman" panose="02020603050405020304" pitchFamily="18" charset="0"/>
                    <a:cs typeface="Times New Roman" panose="02020603050405020304" pitchFamily="18" charset="0"/>
                  </a:rPr>
                  <a:t> as given ; </a:t>
                </a:r>
              </a:p>
            </p:txBody>
          </p:sp>
        </mc:Choice>
        <mc:Fallback xmlns="">
          <p:sp>
            <p:nvSpPr>
              <p:cNvPr id="8" name="Rectangle 7">
                <a:extLst>
                  <a:ext uri="{FF2B5EF4-FFF2-40B4-BE49-F238E27FC236}">
                    <a16:creationId xmlns:a16="http://schemas.microsoft.com/office/drawing/2014/main" id="{E8A7C02A-C46B-4785-AA3B-569129F5BA14}"/>
                  </a:ext>
                </a:extLst>
              </p:cNvPr>
              <p:cNvSpPr>
                <a:spLocks noRot="1" noChangeAspect="1" noMove="1" noResize="1" noEditPoints="1" noAdjustHandles="1" noChangeArrowheads="1" noChangeShapeType="1" noTextEdit="1"/>
              </p:cNvSpPr>
              <p:nvPr/>
            </p:nvSpPr>
            <p:spPr>
              <a:xfrm>
                <a:off x="229243" y="1547677"/>
                <a:ext cx="8610600" cy="461665"/>
              </a:xfrm>
              <a:prstGeom prst="rect">
                <a:avLst/>
              </a:prstGeom>
              <a:blipFill>
                <a:blip r:embed="rId3"/>
                <a:stretch>
                  <a:fillRect l="-1133" t="-10526" r="-1133"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5AE4057C-5B8D-4991-8AC7-A3AEB58478E0}"/>
                  </a:ext>
                </a:extLst>
              </p:cNvPr>
              <p:cNvSpPr/>
              <p:nvPr/>
            </p:nvSpPr>
            <p:spPr>
              <a:xfrm>
                <a:off x="229243" y="4267200"/>
                <a:ext cx="8801102" cy="1405256"/>
              </a:xfrm>
              <a:prstGeom prst="rect">
                <a:avLst/>
              </a:prstGeom>
            </p:spPr>
            <p:txBody>
              <a:bodyPr wrap="square">
                <a:spAutoFit/>
              </a:bodyPr>
              <a:lstStyle/>
              <a:p>
                <a:pPr marL="342900" indent="-342900">
                  <a:buFont typeface="Wingdings" panose="05000000000000000000" pitchFamily="2" charset="2"/>
                  <a:buChar char="Ø"/>
                </a:pPr>
                <a:r>
                  <a:rPr lang="en-US" sz="2400" b="1" u="sng" dirty="0">
                    <a:latin typeface="Times New Roman" panose="02020603050405020304" pitchFamily="18" charset="0"/>
                    <a:cs typeface="Times New Roman" panose="02020603050405020304" pitchFamily="18" charset="0"/>
                  </a:rPr>
                  <a:t>The opposite effect</a:t>
                </a:r>
                <a:r>
                  <a:rPr lang="en-US" sz="2400" b="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arises when demand increases (as captured by an increase in </a:t>
                </a:r>
                <a14:m>
                  <m:oMath xmlns:m="http://schemas.openxmlformats.org/officeDocument/2006/math">
                    <m:r>
                      <a:rPr lang="en-US" sz="2400" i="1" dirty="0" smtClean="0">
                        <a:latin typeface="Cambria Math" panose="02040503050406030204" pitchFamily="18" charset="0"/>
                        <a:cs typeface="Times New Roman" panose="02020603050405020304" pitchFamily="18" charset="0"/>
                      </a:rPr>
                      <m:t>𝑎</m:t>
                    </m:r>
                  </m:oMath>
                </a14:m>
                <a:r>
                  <a:rPr lang="en-US" sz="2400" dirty="0">
                    <a:latin typeface="Times New Roman" panose="02020603050405020304" pitchFamily="18" charset="0"/>
                    <a:cs typeface="Times New Roman" panose="02020603050405020304" pitchFamily="18" charset="0"/>
                  </a:rPr>
                  <a:t>), as the vertical intercept of the best response function, </a:t>
                </a: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𝑎𝑆</m:t>
                        </m:r>
                      </m:num>
                      <m:den>
                        <m:r>
                          <a:rPr lang="en-US" sz="2400" i="1">
                            <a:latin typeface="Cambria Math" panose="02040503050406030204" pitchFamily="18" charset="0"/>
                          </a:rPr>
                          <m:t>2</m:t>
                        </m:r>
                        <m:d>
                          <m:dPr>
                            <m:ctrlPr>
                              <a:rPr lang="en-US" altLang="zh-HK" sz="2400" i="1" smtClean="0">
                                <a:latin typeface="Cambria Math" panose="02040503050406030204" pitchFamily="18" charset="0"/>
                              </a:rPr>
                            </m:ctrlPr>
                          </m:dPr>
                          <m:e>
                            <m:r>
                              <a:rPr lang="en-US" altLang="zh-HK" sz="2400" i="1">
                                <a:latin typeface="Cambria Math" panose="02040503050406030204" pitchFamily="18" charset="0"/>
                              </a:rPr>
                              <m:t>1+</m:t>
                            </m:r>
                            <m:r>
                              <a:rPr lang="en-US" altLang="zh-HK" sz="2400" i="1">
                                <a:latin typeface="Cambria Math" panose="02040503050406030204" pitchFamily="18" charset="0"/>
                              </a:rPr>
                              <m:t>𝑏𝑆</m:t>
                            </m:r>
                          </m:e>
                        </m:d>
                      </m:den>
                    </m:f>
                    <m:r>
                      <a:rPr lang="en-US" sz="2400" i="1">
                        <a:latin typeface="Cambria Math" panose="02040503050406030204" pitchFamily="18" charset="0"/>
                      </a:rPr>
                      <m:t> </m:t>
                    </m:r>
                  </m:oMath>
                </a14:m>
                <a:r>
                  <a:rPr lang="en-US" sz="2400" dirty="0">
                    <a:latin typeface="Times New Roman" panose="02020603050405020304" pitchFamily="18" charset="0"/>
                    <a:cs typeface="Times New Roman" panose="02020603050405020304" pitchFamily="18" charset="0"/>
                  </a:rPr>
                  <a:t>now increases, shifting the function upwards.</a:t>
                </a:r>
              </a:p>
            </p:txBody>
          </p:sp>
        </mc:Choice>
        <mc:Fallback xmlns="">
          <p:sp>
            <p:nvSpPr>
              <p:cNvPr id="9" name="Rectangle 8">
                <a:extLst>
                  <a:ext uri="{FF2B5EF4-FFF2-40B4-BE49-F238E27FC236}">
                    <a16:creationId xmlns:a16="http://schemas.microsoft.com/office/drawing/2014/main" id="{5AE4057C-5B8D-4991-8AC7-A3AEB58478E0}"/>
                  </a:ext>
                </a:extLst>
              </p:cNvPr>
              <p:cNvSpPr>
                <a:spLocks noRot="1" noChangeAspect="1" noMove="1" noResize="1" noEditPoints="1" noAdjustHandles="1" noChangeArrowheads="1" noChangeShapeType="1" noTextEdit="1"/>
              </p:cNvSpPr>
              <p:nvPr/>
            </p:nvSpPr>
            <p:spPr>
              <a:xfrm>
                <a:off x="229243" y="4267200"/>
                <a:ext cx="8801102" cy="1405256"/>
              </a:xfrm>
              <a:prstGeom prst="rect">
                <a:avLst/>
              </a:prstGeom>
              <a:blipFill>
                <a:blip r:embed="rId4"/>
                <a:stretch>
                  <a:fillRect l="-970" t="-3463" r="-277"/>
                </a:stretch>
              </a:blipFill>
            </p:spPr>
            <p:txBody>
              <a:bodyPr/>
              <a:lstStyle/>
              <a:p>
                <a:r>
                  <a:rPr lang="zh-HK" altLang="en-US">
                    <a:noFill/>
                  </a:rPr>
                  <a:t> </a:t>
                </a:r>
              </a:p>
            </p:txBody>
          </p:sp>
        </mc:Fallback>
      </mc:AlternateContent>
    </p:spTree>
    <p:extLst>
      <p:ext uri="{BB962C8B-B14F-4D97-AF65-F5344CB8AC3E}">
        <p14:creationId xmlns:p14="http://schemas.microsoft.com/office/powerpoint/2010/main" val="1239144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7103D3D-29CA-4883-9E21-9B76D0159085}"/>
              </a:ext>
            </a:extLst>
          </p:cNvPr>
          <p:cNvSpPr>
            <a:spLocks noGrp="1"/>
          </p:cNvSpPr>
          <p:nvPr>
            <p:ph type="sldNum" sz="quarter" idx="12"/>
          </p:nvPr>
        </p:nvSpPr>
        <p:spPr/>
        <p:txBody>
          <a:bodyPr/>
          <a:lstStyle/>
          <a:p>
            <a:fld id="{B6F15528-21DE-4FAA-801E-634DDDAF4B2B}" type="slidenum">
              <a:rPr lang="en-US" smtClean="0"/>
              <a:pPr/>
              <a:t>57</a:t>
            </a:fld>
            <a:endParaRPr lang="en-US"/>
          </a:p>
        </p:txBody>
      </p:sp>
      <p:sp>
        <p:nvSpPr>
          <p:cNvPr id="6" name="Rectangle 5">
            <a:extLst>
              <a:ext uri="{FF2B5EF4-FFF2-40B4-BE49-F238E27FC236}">
                <a16:creationId xmlns:a16="http://schemas.microsoft.com/office/drawing/2014/main" id="{4F10F9E1-5989-4262-B389-27E14EBB0862}"/>
              </a:ext>
            </a:extLst>
          </p:cNvPr>
          <p:cNvSpPr/>
          <p:nvPr/>
        </p:nvSpPr>
        <p:spPr>
          <a:xfrm>
            <a:off x="0" y="128187"/>
            <a:ext cx="7315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2.3.2 Extension - What if fishermen have some market power?</a:t>
            </a:r>
          </a:p>
        </p:txBody>
      </p:sp>
      <p:sp>
        <p:nvSpPr>
          <p:cNvPr id="7" name="Minus Sign 6">
            <a:extLst>
              <a:ext uri="{FF2B5EF4-FFF2-40B4-BE49-F238E27FC236}">
                <a16:creationId xmlns:a16="http://schemas.microsoft.com/office/drawing/2014/main" id="{150E8E54-68B2-4BB5-98D7-F75CB30D0E00}"/>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4A892C92-AB0A-4D1C-850C-28E97D3A6398}"/>
              </a:ext>
            </a:extLst>
          </p:cNvPr>
          <p:cNvSpPr/>
          <p:nvPr/>
        </p:nvSpPr>
        <p:spPr>
          <a:xfrm>
            <a:off x="0" y="762000"/>
            <a:ext cx="8915402" cy="461665"/>
          </a:xfrm>
          <a:prstGeom prst="rect">
            <a:avLst/>
          </a:prstGeom>
        </p:spPr>
        <p:txBody>
          <a:bodyPr wrap="square">
            <a:spAutoFit/>
          </a:bodyPr>
          <a:lstStyle/>
          <a:p>
            <a:pPr marL="342900" indent="-342900">
              <a:buFont typeface="Wingdings" panose="05000000000000000000" pitchFamily="2" charset="2"/>
              <a:buChar char="Ø"/>
            </a:pPr>
            <a:r>
              <a:rPr lang="en-US" sz="2400" b="1" i="1" dirty="0">
                <a:solidFill>
                  <a:srgbClr val="7030A0"/>
                </a:solidFill>
                <a:latin typeface="Times New Roman" panose="02020603050405020304" pitchFamily="18" charset="0"/>
                <a:cs typeface="Times New Roman" panose="02020603050405020304" pitchFamily="18" charset="0"/>
              </a:rPr>
              <a:t>Step 2</a:t>
            </a:r>
            <a:r>
              <a:rPr lang="en-US" sz="2400" i="1" dirty="0">
                <a:solidFill>
                  <a:srgbClr val="7030A0"/>
                </a:solidFill>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Using best response functions to find the Nash equilibrium.</a:t>
            </a:r>
          </a:p>
        </p:txBody>
      </p:sp>
      <p:sp>
        <p:nvSpPr>
          <p:cNvPr id="9" name="Rectangle 8">
            <a:extLst>
              <a:ext uri="{FF2B5EF4-FFF2-40B4-BE49-F238E27FC236}">
                <a16:creationId xmlns:a16="http://schemas.microsoft.com/office/drawing/2014/main" id="{B3492E6F-B3B9-4574-A614-5A26FD270A9A}"/>
              </a:ext>
            </a:extLst>
          </p:cNvPr>
          <p:cNvSpPr/>
          <p:nvPr/>
        </p:nvSpPr>
        <p:spPr>
          <a:xfrm>
            <a:off x="0" y="1786996"/>
            <a:ext cx="8992892"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In a symmetric equilibrium; each fisherman appropriates the same amount of fish</a:t>
            </a: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A0EAF6A7-EB2B-49C4-BE27-317B4E6B35B7}"/>
                  </a:ext>
                </a:extLst>
              </p:cNvPr>
              <p:cNvSpPr/>
              <p:nvPr/>
            </p:nvSpPr>
            <p:spPr>
              <a:xfrm>
                <a:off x="440725" y="3088809"/>
                <a:ext cx="5152180" cy="461665"/>
              </a:xfrm>
              <a:prstGeom prst="rect">
                <a:avLst/>
              </a:prstGeom>
            </p:spPr>
            <p:txBody>
              <a:bodyPr wrap="none">
                <a:spAutoFit/>
              </a:bodyPr>
              <a:lstStyle/>
              <a:p>
                <a:r>
                  <a:rPr lang="en-US" sz="2400" dirty="0">
                    <a:latin typeface="Times New Roman" panose="02020603050405020304" pitchFamily="18" charset="0"/>
                    <a:cs typeface="Times New Roman" panose="02020603050405020304" pitchFamily="18" charset="0"/>
                  </a:rPr>
                  <a:t>implying that </a:t>
                </a:r>
                <a14:m>
                  <m:oMath xmlns:m="http://schemas.openxmlformats.org/officeDocument/2006/math">
                    <m:sSubSup>
                      <m:sSubSupPr>
                        <m:ctrlPr>
                          <a:rPr lang="en-US" sz="2400" b="0" i="1" smtClean="0">
                            <a:latin typeface="Cambria Math" panose="02040503050406030204" pitchFamily="18" charset="0"/>
                          </a:rPr>
                        </m:ctrlPr>
                      </m:sSubSupPr>
                      <m:e>
                        <m:r>
                          <a:rPr lang="en-US" sz="2400" b="0" i="1" smtClean="0">
                            <a:latin typeface="Cambria Math" panose="02040503050406030204" pitchFamily="18" charset="0"/>
                          </a:rPr>
                          <m:t>𝑞</m:t>
                        </m:r>
                      </m:e>
                      <m:sub>
                        <m:r>
                          <a:rPr lang="en-US" sz="2400" b="0" i="1" smtClean="0">
                            <a:latin typeface="Cambria Math" panose="02040503050406030204" pitchFamily="18" charset="0"/>
                          </a:rPr>
                          <m:t>1</m:t>
                        </m:r>
                      </m:sub>
                      <m:sup>
                        <m:r>
                          <a:rPr lang="en-US" sz="2400" b="0" i="1" smtClean="0">
                            <a:latin typeface="Cambria Math" panose="02040503050406030204" pitchFamily="18" charset="0"/>
                          </a:rPr>
                          <m:t> ∗</m:t>
                        </m:r>
                      </m:sup>
                    </m:sSubSup>
                    <m:r>
                      <a:rPr lang="en-US" sz="2400" b="0" i="1" smtClean="0">
                        <a:latin typeface="Cambria Math" panose="02040503050406030204" pitchFamily="18" charset="0"/>
                      </a:rPr>
                      <m:t>=</m:t>
                    </m:r>
                    <m:sSubSup>
                      <m:sSubSupPr>
                        <m:ctrlPr>
                          <a:rPr lang="en-US" sz="2400" b="0" i="1" smtClean="0">
                            <a:latin typeface="Cambria Math" panose="02040503050406030204" pitchFamily="18" charset="0"/>
                          </a:rPr>
                        </m:ctrlPr>
                      </m:sSubSupPr>
                      <m:e>
                        <m:r>
                          <a:rPr lang="en-US" sz="2400" b="0" i="1" smtClean="0">
                            <a:latin typeface="Cambria Math" panose="02040503050406030204" pitchFamily="18" charset="0"/>
                          </a:rPr>
                          <m:t>𝑞</m:t>
                        </m:r>
                      </m:e>
                      <m:sub>
                        <m:r>
                          <a:rPr lang="en-US" sz="2400" b="0" i="1" smtClean="0">
                            <a:latin typeface="Cambria Math" panose="02040503050406030204" pitchFamily="18" charset="0"/>
                          </a:rPr>
                          <m:t>2</m:t>
                        </m:r>
                      </m:sub>
                      <m:sup>
                        <m:r>
                          <a:rPr lang="en-US" sz="2400" b="0" i="1" smtClean="0">
                            <a:latin typeface="Cambria Math" panose="02040503050406030204" pitchFamily="18" charset="0"/>
                          </a:rPr>
                          <m:t>∗</m:t>
                        </m:r>
                      </m:sup>
                    </m:sSubSup>
                    <m:r>
                      <a:rPr lang="en-US" sz="2400" b="0" i="0" smtClean="0">
                        <a:latin typeface="Cambria Math" panose="02040503050406030204" pitchFamily="18" charset="0"/>
                      </a:rPr>
                      <m:t>=…=</m:t>
                    </m:r>
                    <m:sSubSup>
                      <m:sSubSupPr>
                        <m:ctrlPr>
                          <a:rPr lang="en-US" sz="2400" b="0" i="1" smtClean="0">
                            <a:latin typeface="Cambria Math" panose="02040503050406030204" pitchFamily="18" charset="0"/>
                          </a:rPr>
                        </m:ctrlPr>
                      </m:sSubSupPr>
                      <m:e>
                        <m:r>
                          <a:rPr lang="en-US" sz="2400" b="0" i="1" smtClean="0">
                            <a:latin typeface="Cambria Math" panose="02040503050406030204" pitchFamily="18" charset="0"/>
                          </a:rPr>
                          <m:t>𝑞</m:t>
                        </m:r>
                      </m:e>
                      <m:sub>
                        <m:r>
                          <a:rPr lang="en-US" sz="2400" b="0" i="1" smtClean="0">
                            <a:latin typeface="Cambria Math" panose="02040503050406030204" pitchFamily="18" charset="0"/>
                          </a:rPr>
                          <m:t>𝑁</m:t>
                        </m:r>
                      </m:sub>
                      <m:sup>
                        <m:r>
                          <a:rPr lang="en-US" sz="2400" b="0" i="0" smtClean="0">
                            <a:latin typeface="Cambria Math" panose="02040503050406030204" pitchFamily="18" charset="0"/>
                          </a:rPr>
                          <m:t>∗</m:t>
                        </m:r>
                      </m:sup>
                    </m:sSubSup>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𝑞</m:t>
                        </m:r>
                      </m:e>
                      <m:sup>
                        <m:r>
                          <a:rPr lang="en-US" sz="2400" b="0" i="1" smtClean="0">
                            <a:latin typeface="Cambria Math" panose="02040503050406030204" pitchFamily="18" charset="0"/>
                          </a:rPr>
                          <m:t>∗</m:t>
                        </m:r>
                      </m:sup>
                    </m:sSup>
                  </m:oMath>
                </a14:m>
                <a:r>
                  <a:rPr lang="en-US" sz="2400" dirty="0">
                    <a:latin typeface="Times New Roman" panose="02020603050405020304" pitchFamily="18" charset="0"/>
                    <a:cs typeface="Times New Roman" panose="02020603050405020304" pitchFamily="18" charset="0"/>
                  </a:rPr>
                  <a:t> </a:t>
                </a:r>
              </a:p>
            </p:txBody>
          </p:sp>
        </mc:Choice>
        <mc:Fallback xmlns="">
          <p:sp>
            <p:nvSpPr>
              <p:cNvPr id="10" name="Rectangle 9">
                <a:extLst>
                  <a:ext uri="{FF2B5EF4-FFF2-40B4-BE49-F238E27FC236}">
                    <a16:creationId xmlns:a16="http://schemas.microsoft.com/office/drawing/2014/main" id="{A0EAF6A7-EB2B-49C4-BE27-317B4E6B35B7}"/>
                  </a:ext>
                </a:extLst>
              </p:cNvPr>
              <p:cNvSpPr>
                <a:spLocks noRot="1" noChangeAspect="1" noMove="1" noResize="1" noEditPoints="1" noAdjustHandles="1" noChangeArrowheads="1" noChangeShapeType="1" noTextEdit="1"/>
              </p:cNvSpPr>
              <p:nvPr/>
            </p:nvSpPr>
            <p:spPr>
              <a:xfrm>
                <a:off x="440725" y="3088809"/>
                <a:ext cx="5152180" cy="461665"/>
              </a:xfrm>
              <a:prstGeom prst="rect">
                <a:avLst/>
              </a:prstGeom>
              <a:blipFill>
                <a:blip r:embed="rId2"/>
                <a:stretch>
                  <a:fillRect l="-1775" t="-10667" b="-30667"/>
                </a:stretch>
              </a:blipFill>
            </p:spPr>
            <p:txBody>
              <a:bodyPr/>
              <a:lstStyle/>
              <a:p>
                <a:r>
                  <a:rPr lang="en-US">
                    <a:noFill/>
                  </a:rPr>
                  <a:t> </a:t>
                </a:r>
              </a:p>
            </p:txBody>
          </p:sp>
        </mc:Fallback>
      </mc:AlternateContent>
      <p:sp>
        <p:nvSpPr>
          <p:cNvPr id="11" name="Rectangle 10">
            <a:extLst>
              <a:ext uri="{FF2B5EF4-FFF2-40B4-BE49-F238E27FC236}">
                <a16:creationId xmlns:a16="http://schemas.microsoft.com/office/drawing/2014/main" id="{3A91B984-5E27-4909-B8AC-FCDB302A5B36}"/>
              </a:ext>
            </a:extLst>
          </p:cNvPr>
          <p:cNvSpPr/>
          <p:nvPr/>
        </p:nvSpPr>
        <p:spPr>
          <a:xfrm>
            <a:off x="5486400" y="3138985"/>
            <a:ext cx="3742241" cy="461665"/>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 All firms’ catches coincide</a:t>
            </a:r>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D5D98AF4-4973-47A8-836D-49AC5C9686B7}"/>
                  </a:ext>
                </a:extLst>
              </p:cNvPr>
              <p:cNvSpPr/>
              <p:nvPr/>
            </p:nvSpPr>
            <p:spPr>
              <a:xfrm>
                <a:off x="440725" y="4001700"/>
                <a:ext cx="2263568" cy="461986"/>
              </a:xfrm>
              <a:prstGeom prst="rect">
                <a:avLst/>
              </a:prstGeom>
            </p:spPr>
            <p:txBody>
              <a:bodyPr wrap="none">
                <a:spAutoFit/>
              </a:bodyPr>
              <a:lstStyle/>
              <a:p>
                <a14:m>
                  <m:oMath xmlns:m="http://schemas.openxmlformats.org/officeDocument/2006/math">
                    <m:r>
                      <m:rPr>
                        <m:sty m:val="p"/>
                      </m:rPr>
                      <a:rPr lang="en-US" sz="2400" b="0" i="0" smtClean="0">
                        <a:latin typeface="Cambria Math" panose="02040503050406030204" pitchFamily="18" charset="0"/>
                      </a:rPr>
                      <m:t>so</m:t>
                    </m:r>
                    <m:r>
                      <a:rPr lang="en-US" sz="2400" b="0" i="1" smtClean="0">
                        <a:latin typeface="Cambria Math" panose="02040503050406030204" pitchFamily="18" charset="0"/>
                      </a:rPr>
                      <m:t> </m:t>
                    </m:r>
                    <m:sSubSup>
                      <m:sSubSupPr>
                        <m:ctrlPr>
                          <a:rPr lang="en-US" sz="2400" i="1" smtClean="0">
                            <a:latin typeface="Cambria Math" panose="02040503050406030204" pitchFamily="18" charset="0"/>
                          </a:rPr>
                        </m:ctrlPr>
                      </m:sSubSupPr>
                      <m:e>
                        <m:r>
                          <a:rPr lang="en-US" sz="2400" i="1">
                            <a:latin typeface="Cambria Math" panose="02040503050406030204" pitchFamily="18" charset="0"/>
                          </a:rPr>
                          <m:t>𝑄</m:t>
                        </m:r>
                      </m:e>
                      <m:sub>
                        <m:r>
                          <a:rPr lang="en-US" sz="2400" i="1">
                            <a:latin typeface="Cambria Math" panose="02040503050406030204" pitchFamily="18" charset="0"/>
                          </a:rPr>
                          <m:t>−</m:t>
                        </m:r>
                        <m:r>
                          <a:rPr lang="en-US" sz="2400" i="1">
                            <a:latin typeface="Cambria Math" panose="02040503050406030204" pitchFamily="18" charset="0"/>
                          </a:rPr>
                          <m:t>𝑖</m:t>
                        </m:r>
                      </m:sub>
                      <m:sup>
                        <m:r>
                          <a:rPr lang="en-US" sz="2400" b="0" i="1" smtClean="0">
                            <a:latin typeface="Cambria Math" panose="02040503050406030204" pitchFamily="18" charset="0"/>
                          </a:rPr>
                          <m:t> </m:t>
                        </m:r>
                      </m:sup>
                    </m:sSubSup>
                  </m:oMath>
                </a14:m>
                <a:r>
                  <a:rPr lang="en-US" sz="2400" dirty="0">
                    <a:latin typeface="Times New Roman" panose="02020603050405020304" pitchFamily="18" charset="0"/>
                    <a:cs typeface="Times New Roman" panose="02020603050405020304" pitchFamily="18" charset="0"/>
                  </a:rPr>
                  <a:t> becomes;</a:t>
                </a:r>
              </a:p>
            </p:txBody>
          </p:sp>
        </mc:Choice>
        <mc:Fallback xmlns="">
          <p:sp>
            <p:nvSpPr>
              <p:cNvPr id="12" name="Rectangle 11">
                <a:extLst>
                  <a:ext uri="{FF2B5EF4-FFF2-40B4-BE49-F238E27FC236}">
                    <a16:creationId xmlns:a16="http://schemas.microsoft.com/office/drawing/2014/main" id="{D5D98AF4-4973-47A8-836D-49AC5C9686B7}"/>
                  </a:ext>
                </a:extLst>
              </p:cNvPr>
              <p:cNvSpPr>
                <a:spLocks noRot="1" noChangeAspect="1" noMove="1" noResize="1" noEditPoints="1" noAdjustHandles="1" noChangeArrowheads="1" noChangeShapeType="1" noTextEdit="1"/>
              </p:cNvSpPr>
              <p:nvPr/>
            </p:nvSpPr>
            <p:spPr>
              <a:xfrm>
                <a:off x="440725" y="4001700"/>
                <a:ext cx="2263568" cy="461986"/>
              </a:xfrm>
              <a:prstGeom prst="rect">
                <a:avLst/>
              </a:prstGeom>
              <a:blipFill>
                <a:blip r:embed="rId3"/>
                <a:stretch>
                  <a:fillRect t="-10526" r="-1344"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6FDB2C96-A1EE-44D2-BF97-A77DA60B3516}"/>
                  </a:ext>
                </a:extLst>
              </p:cNvPr>
              <p:cNvSpPr txBox="1"/>
              <p:nvPr/>
            </p:nvSpPr>
            <p:spPr>
              <a:xfrm>
                <a:off x="2667000" y="4880994"/>
                <a:ext cx="3407023" cy="93801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400" b="0" i="1" smtClean="0">
                              <a:latin typeface="Cambria Math" panose="02040503050406030204" pitchFamily="18" charset="0"/>
                            </a:rPr>
                          </m:ctrlPr>
                        </m:sSubSup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up>
                          <m:r>
                            <a:rPr lang="en-US" sz="2400" b="0" i="1" smtClean="0">
                              <a:latin typeface="Cambria Math" panose="02040503050406030204" pitchFamily="18" charset="0"/>
                            </a:rPr>
                            <m:t>∗</m:t>
                          </m:r>
                        </m:sup>
                      </m:sSubSup>
                      <m:r>
                        <a:rPr lang="en-US" sz="2400" b="0" i="1" smtClean="0">
                          <a:latin typeface="Cambria Math" panose="02040503050406030204" pitchFamily="18" charset="0"/>
                        </a:rPr>
                        <m:t>=</m:t>
                      </m:r>
                      <m:nary>
                        <m:naryPr>
                          <m:chr m:val="∑"/>
                          <m:supHide m:val="on"/>
                          <m:ctrlPr>
                            <a:rPr lang="en-US" sz="2400" b="0" i="1" smtClean="0">
                              <a:latin typeface="Cambria Math" panose="02040503050406030204" pitchFamily="18" charset="0"/>
                            </a:rPr>
                          </m:ctrlPr>
                        </m:naryPr>
                        <m:sub>
                          <m:r>
                            <m:rPr>
                              <m:brk m:alnAt="7"/>
                            </m:rPr>
                            <a:rPr lang="en-US" sz="2400" b="0" i="1" smtClean="0">
                              <a:latin typeface="Cambria Math" panose="02040503050406030204" pitchFamily="18" charset="0"/>
                            </a:rPr>
                            <m:t>𝑗</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𝑖</m:t>
                          </m:r>
                        </m:sub>
                        <m:sup/>
                        <m:e>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𝑞</m:t>
                              </m:r>
                            </m:e>
                            <m:sup>
                              <m:r>
                                <a:rPr lang="en-US" sz="2400" b="0" i="1" smtClean="0">
                                  <a:latin typeface="Cambria Math" panose="02040503050406030204" pitchFamily="18" charset="0"/>
                                </a:rPr>
                                <m:t>∗</m:t>
                              </m:r>
                            </m:sup>
                          </m:sSup>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𝑁</m:t>
                              </m:r>
                              <m:r>
                                <a:rPr lang="en-US" sz="2400" b="0" i="1" smtClean="0">
                                  <a:latin typeface="Cambria Math" panose="02040503050406030204" pitchFamily="18" charset="0"/>
                                </a:rPr>
                                <m:t>−1</m:t>
                              </m:r>
                            </m:e>
                          </m:d>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𝑞</m:t>
                              </m:r>
                            </m:e>
                            <m:sup>
                              <m:r>
                                <a:rPr lang="en-US" sz="2400" b="0" i="1" smtClean="0">
                                  <a:latin typeface="Cambria Math" panose="02040503050406030204" pitchFamily="18" charset="0"/>
                                </a:rPr>
                                <m:t>∗</m:t>
                              </m:r>
                            </m:sup>
                          </m:sSup>
                        </m:e>
                      </m:nary>
                    </m:oMath>
                  </m:oMathPara>
                </a14:m>
                <a:endParaRPr lang="en-US" sz="2400" dirty="0"/>
              </a:p>
            </p:txBody>
          </p:sp>
        </mc:Choice>
        <mc:Fallback xmlns="">
          <p:sp>
            <p:nvSpPr>
              <p:cNvPr id="13" name="TextBox 12">
                <a:extLst>
                  <a:ext uri="{FF2B5EF4-FFF2-40B4-BE49-F238E27FC236}">
                    <a16:creationId xmlns:a16="http://schemas.microsoft.com/office/drawing/2014/main" id="{6FDB2C96-A1EE-44D2-BF97-A77DA60B3516}"/>
                  </a:ext>
                </a:extLst>
              </p:cNvPr>
              <p:cNvSpPr txBox="1">
                <a:spLocks noRot="1" noChangeAspect="1" noMove="1" noResize="1" noEditPoints="1" noAdjustHandles="1" noChangeArrowheads="1" noChangeShapeType="1" noTextEdit="1"/>
              </p:cNvSpPr>
              <p:nvPr/>
            </p:nvSpPr>
            <p:spPr>
              <a:xfrm>
                <a:off x="2667000" y="4880994"/>
                <a:ext cx="3407023" cy="938014"/>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1855129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7103D3D-29CA-4883-9E21-9B76D0159085}"/>
              </a:ext>
            </a:extLst>
          </p:cNvPr>
          <p:cNvSpPr>
            <a:spLocks noGrp="1"/>
          </p:cNvSpPr>
          <p:nvPr>
            <p:ph type="sldNum" sz="quarter" idx="12"/>
          </p:nvPr>
        </p:nvSpPr>
        <p:spPr/>
        <p:txBody>
          <a:bodyPr/>
          <a:lstStyle/>
          <a:p>
            <a:fld id="{B6F15528-21DE-4FAA-801E-634DDDAF4B2B}" type="slidenum">
              <a:rPr lang="en-US" smtClean="0"/>
              <a:pPr/>
              <a:t>58</a:t>
            </a:fld>
            <a:endParaRPr lang="en-US"/>
          </a:p>
        </p:txBody>
      </p:sp>
      <p:sp>
        <p:nvSpPr>
          <p:cNvPr id="6" name="Rectangle 5">
            <a:extLst>
              <a:ext uri="{FF2B5EF4-FFF2-40B4-BE49-F238E27FC236}">
                <a16:creationId xmlns:a16="http://schemas.microsoft.com/office/drawing/2014/main" id="{4F10F9E1-5989-4262-B389-27E14EBB0862}"/>
              </a:ext>
            </a:extLst>
          </p:cNvPr>
          <p:cNvSpPr/>
          <p:nvPr/>
        </p:nvSpPr>
        <p:spPr>
          <a:xfrm>
            <a:off x="0" y="128187"/>
            <a:ext cx="7315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2.3.2 Extension - What if fishermen have some market power?</a:t>
            </a:r>
          </a:p>
        </p:txBody>
      </p:sp>
      <p:sp>
        <p:nvSpPr>
          <p:cNvPr id="7" name="Minus Sign 6">
            <a:extLst>
              <a:ext uri="{FF2B5EF4-FFF2-40B4-BE49-F238E27FC236}">
                <a16:creationId xmlns:a16="http://schemas.microsoft.com/office/drawing/2014/main" id="{150E8E54-68B2-4BB5-98D7-F75CB30D0E00}"/>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4FE38B8D-8210-4CD6-B632-0BAB796AA0CF}"/>
              </a:ext>
            </a:extLst>
          </p:cNvPr>
          <p:cNvSpPr/>
          <p:nvPr/>
        </p:nvSpPr>
        <p:spPr>
          <a:xfrm>
            <a:off x="457200" y="838200"/>
            <a:ext cx="7668305" cy="461665"/>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Inserting this result in the best response function yields </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0AF3995E-9941-4355-83FE-35F4F06233DC}"/>
                  </a:ext>
                </a:extLst>
              </p:cNvPr>
              <p:cNvSpPr/>
              <p:nvPr/>
            </p:nvSpPr>
            <p:spPr>
              <a:xfrm>
                <a:off x="2388214" y="1775894"/>
                <a:ext cx="4163960" cy="83843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2400" b="0" i="1" smtClean="0">
                              <a:latin typeface="Cambria Math" panose="02040503050406030204" pitchFamily="18" charset="0"/>
                            </a:rPr>
                          </m:ctrlPr>
                        </m:sSubSupPr>
                        <m:e>
                          <m:r>
                            <a:rPr lang="en-US" sz="2400" i="1">
                              <a:latin typeface="Cambria Math" panose="02040503050406030204" pitchFamily="18" charset="0"/>
                            </a:rPr>
                            <m:t>𝑞</m:t>
                          </m:r>
                        </m:e>
                        <m:sub>
                          <m:r>
                            <a:rPr lang="en-US" sz="2400" b="0" i="1" smtClean="0">
                              <a:latin typeface="Cambria Math" panose="02040503050406030204" pitchFamily="18" charset="0"/>
                            </a:rPr>
                            <m:t> </m:t>
                          </m:r>
                        </m:sub>
                        <m:sup>
                          <m:r>
                            <a:rPr lang="en-US" sz="2400" b="0" i="1" smtClean="0">
                              <a:latin typeface="Cambria Math" panose="02040503050406030204" pitchFamily="18" charset="0"/>
                            </a:rPr>
                            <m:t>∗</m:t>
                          </m:r>
                        </m:sup>
                      </m:sSubSup>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b="0" i="1" smtClean="0">
                              <a:latin typeface="Cambria Math" panose="02040503050406030204" pitchFamily="18" charset="0"/>
                            </a:rPr>
                            <m:t>𝑎</m:t>
                          </m:r>
                          <m:r>
                            <a:rPr lang="en-US" sz="2400" i="1">
                              <a:latin typeface="Cambria Math" panose="02040503050406030204" pitchFamily="18" charset="0"/>
                            </a:rPr>
                            <m:t>𝑆</m:t>
                          </m:r>
                        </m:num>
                        <m:den>
                          <m:r>
                            <a:rPr lang="en-US" sz="2400" i="1">
                              <a:latin typeface="Cambria Math" panose="02040503050406030204" pitchFamily="18" charset="0"/>
                            </a:rPr>
                            <m:t>2</m:t>
                          </m:r>
                          <m:d>
                            <m:dPr>
                              <m:ctrlPr>
                                <a:rPr lang="en-US" altLang="zh-HK" sz="2400" i="1" smtClean="0">
                                  <a:latin typeface="Cambria Math" panose="02040503050406030204" pitchFamily="18" charset="0"/>
                                </a:rPr>
                              </m:ctrlPr>
                            </m:dPr>
                            <m:e>
                              <m:r>
                                <a:rPr lang="en-US" altLang="zh-HK" sz="2400" i="1">
                                  <a:latin typeface="Cambria Math" panose="02040503050406030204" pitchFamily="18" charset="0"/>
                                </a:rPr>
                                <m:t>1+</m:t>
                              </m:r>
                              <m:r>
                                <a:rPr lang="en-US" altLang="zh-HK" sz="2400" i="1">
                                  <a:latin typeface="Cambria Math" panose="02040503050406030204" pitchFamily="18" charset="0"/>
                                </a:rPr>
                                <m:t>𝑏𝑆</m:t>
                              </m:r>
                            </m:e>
                          </m:d>
                        </m:den>
                      </m:f>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1</m:t>
                          </m:r>
                        </m:num>
                        <m:den>
                          <m:r>
                            <a:rPr lang="en-US" sz="2400" i="1">
                              <a:latin typeface="Cambria Math" panose="02040503050406030204" pitchFamily="18" charset="0"/>
                            </a:rPr>
                            <m:t>2</m:t>
                          </m:r>
                        </m:den>
                      </m:f>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𝑁</m:t>
                          </m:r>
                          <m:r>
                            <a:rPr lang="en-US" sz="2400" b="0" i="1" smtClean="0">
                              <a:latin typeface="Cambria Math" panose="02040503050406030204" pitchFamily="18" charset="0"/>
                            </a:rPr>
                            <m:t>−1</m:t>
                          </m:r>
                        </m:e>
                      </m:d>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𝑞</m:t>
                          </m:r>
                        </m:e>
                        <m:sup>
                          <m:r>
                            <a:rPr lang="en-US" sz="2400" b="0" i="1" smtClean="0">
                              <a:latin typeface="Cambria Math" panose="02040503050406030204" pitchFamily="18" charset="0"/>
                            </a:rPr>
                            <m:t>∗</m:t>
                          </m:r>
                        </m:sup>
                      </m:sSup>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9" name="Rectangle 8">
                <a:extLst>
                  <a:ext uri="{FF2B5EF4-FFF2-40B4-BE49-F238E27FC236}">
                    <a16:creationId xmlns:a16="http://schemas.microsoft.com/office/drawing/2014/main" id="{0AF3995E-9941-4355-83FE-35F4F06233DC}"/>
                  </a:ext>
                </a:extLst>
              </p:cNvPr>
              <p:cNvSpPr>
                <a:spLocks noRot="1" noChangeAspect="1" noMove="1" noResize="1" noEditPoints="1" noAdjustHandles="1" noChangeArrowheads="1" noChangeShapeType="1" noTextEdit="1"/>
              </p:cNvSpPr>
              <p:nvPr/>
            </p:nvSpPr>
            <p:spPr>
              <a:xfrm>
                <a:off x="2388214" y="1775894"/>
                <a:ext cx="4163960" cy="838435"/>
              </a:xfrm>
              <a:prstGeom prst="rect">
                <a:avLst/>
              </a:prstGeom>
              <a:blipFill>
                <a:blip r:embed="rId2"/>
                <a:stretch>
                  <a:fillRect/>
                </a:stretch>
              </a:blipFill>
            </p:spPr>
            <p:txBody>
              <a:bodyPr/>
              <a:lstStyle/>
              <a:p>
                <a:r>
                  <a:rPr lang="zh-HK" altLang="en-US">
                    <a:noFill/>
                  </a:rPr>
                  <a:t> </a:t>
                </a:r>
              </a:p>
            </p:txBody>
          </p:sp>
        </mc:Fallback>
      </mc:AlternateContent>
      <p:sp>
        <p:nvSpPr>
          <p:cNvPr id="11" name="Rectangle 10">
            <a:extLst>
              <a:ext uri="{FF2B5EF4-FFF2-40B4-BE49-F238E27FC236}">
                <a16:creationId xmlns:a16="http://schemas.microsoft.com/office/drawing/2014/main" id="{DF025450-2113-4CB1-9D29-9B77ACC890B7}"/>
              </a:ext>
            </a:extLst>
          </p:cNvPr>
          <p:cNvSpPr/>
          <p:nvPr/>
        </p:nvSpPr>
        <p:spPr>
          <a:xfrm>
            <a:off x="457200" y="3537258"/>
            <a:ext cx="5637312" cy="461665"/>
          </a:xfrm>
          <a:prstGeom prst="rect">
            <a:avLst/>
          </a:prstGeom>
        </p:spPr>
        <p:txBody>
          <a:bodyPr wrap="none">
            <a:spAutoFit/>
          </a:bodyPr>
          <a:lstStyle/>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The equilibrium appropriation becomes</a:t>
            </a:r>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A178337C-6E42-481A-B51D-65D1CBC2B184}"/>
                  </a:ext>
                </a:extLst>
              </p:cNvPr>
              <p:cNvSpPr/>
              <p:nvPr/>
            </p:nvSpPr>
            <p:spPr>
              <a:xfrm>
                <a:off x="2667000" y="4406054"/>
                <a:ext cx="3110595" cy="83843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r>
                            <a:rPr lang="en-US" sz="2400" i="1">
                              <a:latin typeface="Cambria Math" panose="02040503050406030204" pitchFamily="18" charset="0"/>
                            </a:rPr>
                            <m:t>𝑞</m:t>
                          </m:r>
                        </m:e>
                        <m:sup>
                          <m:r>
                            <a:rPr lang="en-US" sz="2400" i="1">
                              <a:latin typeface="Cambria Math" panose="02040503050406030204" pitchFamily="18" charset="0"/>
                            </a:rPr>
                            <m:t>∗</m:t>
                          </m:r>
                        </m:sup>
                      </m:sSup>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𝑎𝑆</m:t>
                          </m:r>
                        </m:num>
                        <m:den>
                          <m:d>
                            <m:dPr>
                              <m:ctrlPr>
                                <a:rPr lang="en-US" sz="2400" i="1">
                                  <a:latin typeface="Cambria Math" panose="02040503050406030204" pitchFamily="18" charset="0"/>
                                </a:rPr>
                              </m:ctrlPr>
                            </m:dPr>
                            <m:e>
                              <m:r>
                                <a:rPr lang="en-US" sz="2400" i="1">
                                  <a:latin typeface="Cambria Math" panose="02040503050406030204" pitchFamily="18" charset="0"/>
                                </a:rPr>
                                <m:t>𝑁</m:t>
                              </m:r>
                              <m:r>
                                <a:rPr lang="en-US" sz="2400" i="1">
                                  <a:latin typeface="Cambria Math" panose="02040503050406030204" pitchFamily="18" charset="0"/>
                                </a:rPr>
                                <m:t>+1</m:t>
                              </m:r>
                            </m:e>
                          </m:d>
                          <m:d>
                            <m:dPr>
                              <m:ctrlPr>
                                <a:rPr lang="en-US" altLang="zh-HK" sz="2400" i="1" smtClean="0">
                                  <a:latin typeface="Cambria Math" panose="02040503050406030204" pitchFamily="18" charset="0"/>
                                </a:rPr>
                              </m:ctrlPr>
                            </m:dPr>
                            <m:e>
                              <m:r>
                                <a:rPr lang="en-US" altLang="zh-HK" sz="2400" i="1">
                                  <a:latin typeface="Cambria Math" panose="02040503050406030204" pitchFamily="18" charset="0"/>
                                </a:rPr>
                                <m:t>1+</m:t>
                              </m:r>
                              <m:r>
                                <a:rPr lang="en-US" altLang="zh-HK" sz="2400" i="1">
                                  <a:latin typeface="Cambria Math" panose="02040503050406030204" pitchFamily="18" charset="0"/>
                                </a:rPr>
                                <m:t>𝑏𝑆</m:t>
                              </m:r>
                            </m:e>
                          </m:d>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2" name="Rectangle 11">
                <a:extLst>
                  <a:ext uri="{FF2B5EF4-FFF2-40B4-BE49-F238E27FC236}">
                    <a16:creationId xmlns:a16="http://schemas.microsoft.com/office/drawing/2014/main" id="{A178337C-6E42-481A-B51D-65D1CBC2B184}"/>
                  </a:ext>
                </a:extLst>
              </p:cNvPr>
              <p:cNvSpPr>
                <a:spLocks noRot="1" noChangeAspect="1" noMove="1" noResize="1" noEditPoints="1" noAdjustHandles="1" noChangeArrowheads="1" noChangeShapeType="1" noTextEdit="1"/>
              </p:cNvSpPr>
              <p:nvPr/>
            </p:nvSpPr>
            <p:spPr>
              <a:xfrm>
                <a:off x="2667000" y="4406054"/>
                <a:ext cx="3110595" cy="838435"/>
              </a:xfrm>
              <a:prstGeom prst="rect">
                <a:avLst/>
              </a:prstGeom>
              <a:blipFill>
                <a:blip r:embed="rId3"/>
                <a:stretch>
                  <a:fillRect/>
                </a:stretch>
              </a:blipFill>
            </p:spPr>
            <p:txBody>
              <a:bodyPr/>
              <a:lstStyle/>
              <a:p>
                <a:r>
                  <a:rPr lang="zh-HK" altLang="en-US">
                    <a:noFill/>
                  </a:rPr>
                  <a:t> </a:t>
                </a:r>
              </a:p>
            </p:txBody>
          </p:sp>
        </mc:Fallback>
      </mc:AlternateContent>
    </p:spTree>
    <p:extLst>
      <p:ext uri="{BB962C8B-B14F-4D97-AF65-F5344CB8AC3E}">
        <p14:creationId xmlns:p14="http://schemas.microsoft.com/office/powerpoint/2010/main" val="9580312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7103D3D-29CA-4883-9E21-9B76D0159085}"/>
              </a:ext>
            </a:extLst>
          </p:cNvPr>
          <p:cNvSpPr>
            <a:spLocks noGrp="1"/>
          </p:cNvSpPr>
          <p:nvPr>
            <p:ph type="sldNum" sz="quarter" idx="12"/>
          </p:nvPr>
        </p:nvSpPr>
        <p:spPr/>
        <p:txBody>
          <a:bodyPr/>
          <a:lstStyle/>
          <a:p>
            <a:fld id="{B6F15528-21DE-4FAA-801E-634DDDAF4B2B}" type="slidenum">
              <a:rPr lang="en-US" smtClean="0"/>
              <a:pPr/>
              <a:t>59</a:t>
            </a:fld>
            <a:endParaRPr lang="en-US"/>
          </a:p>
        </p:txBody>
      </p:sp>
      <p:sp>
        <p:nvSpPr>
          <p:cNvPr id="6" name="Rectangle 5">
            <a:extLst>
              <a:ext uri="{FF2B5EF4-FFF2-40B4-BE49-F238E27FC236}">
                <a16:creationId xmlns:a16="http://schemas.microsoft.com/office/drawing/2014/main" id="{4F10F9E1-5989-4262-B389-27E14EBB0862}"/>
              </a:ext>
            </a:extLst>
          </p:cNvPr>
          <p:cNvSpPr/>
          <p:nvPr/>
        </p:nvSpPr>
        <p:spPr>
          <a:xfrm>
            <a:off x="0" y="128187"/>
            <a:ext cx="7315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2.3.2 Extension - What if fishermen have some market power?</a:t>
            </a:r>
          </a:p>
        </p:txBody>
      </p:sp>
      <p:sp>
        <p:nvSpPr>
          <p:cNvPr id="7" name="Minus Sign 6">
            <a:extLst>
              <a:ext uri="{FF2B5EF4-FFF2-40B4-BE49-F238E27FC236}">
                <a16:creationId xmlns:a16="http://schemas.microsoft.com/office/drawing/2014/main" id="{150E8E54-68B2-4BB5-98D7-F75CB30D0E00}"/>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6B8893EE-0853-4289-A025-6CAB7BA7B8E2}"/>
              </a:ext>
            </a:extLst>
          </p:cNvPr>
          <p:cNvSpPr txBox="1"/>
          <p:nvPr/>
        </p:nvSpPr>
        <p:spPr>
          <a:xfrm>
            <a:off x="18081" y="744846"/>
            <a:ext cx="7696200" cy="461665"/>
          </a:xfrm>
          <a:prstGeom prst="rect">
            <a:avLst/>
          </a:prstGeom>
          <a:noFill/>
        </p:spPr>
        <p:txBody>
          <a:bodyPr wrap="square" rtlCol="0">
            <a:spAutoFit/>
          </a:bodyPr>
          <a:lstStyle/>
          <a:p>
            <a:pPr marL="361950" indent="-36195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Numerical example</a:t>
            </a: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B6960B11-D751-4279-9D01-E18831A0850C}"/>
                  </a:ext>
                </a:extLst>
              </p:cNvPr>
              <p:cNvSpPr/>
              <p:nvPr/>
            </p:nvSpPr>
            <p:spPr>
              <a:xfrm>
                <a:off x="2133600" y="1326385"/>
                <a:ext cx="4038541" cy="461665"/>
              </a:xfrm>
              <a:prstGeom prst="rect">
                <a:avLst/>
              </a:prstGeom>
            </p:spPr>
            <p:txBody>
              <a:bodyPr wrap="none">
                <a:spAutoFit/>
              </a:bodyPr>
              <a:lstStyle/>
              <a:p>
                <a:pPr marL="285750" indent="-285750">
                  <a:buFont typeface="Arial" panose="020B0604020202020204" pitchFamily="34" charset="0"/>
                  <a:buChar char="•"/>
                </a:pPr>
                <a:r>
                  <a:rPr lang="en-US" sz="2400" i="1" dirty="0">
                    <a:latin typeface="Times New Roman" panose="02020603050405020304" pitchFamily="18" charset="0"/>
                    <a:cs typeface="Times New Roman" panose="02020603050405020304" pitchFamily="18" charset="0"/>
                  </a:rPr>
                  <a:t>When </a:t>
                </a:r>
                <a14:m>
                  <m:oMath xmlns:m="http://schemas.openxmlformats.org/officeDocument/2006/math">
                    <m:r>
                      <a:rPr lang="en-US" sz="2400" i="1" dirty="0" smtClean="0">
                        <a:latin typeface="Cambria Math" panose="02040503050406030204" pitchFamily="18" charset="0"/>
                        <a:cs typeface="Times New Roman" panose="02020603050405020304" pitchFamily="18" charset="0"/>
                      </a:rPr>
                      <m:t>𝑎</m:t>
                    </m:r>
                    <m:r>
                      <a:rPr lang="en-US" sz="2400" i="1" dirty="0" smtClean="0">
                        <a:latin typeface="Cambria Math" panose="02040503050406030204" pitchFamily="18" charset="0"/>
                        <a:cs typeface="Times New Roman" panose="02020603050405020304" pitchFamily="18" charset="0"/>
                      </a:rPr>
                      <m:t> = 1     </m:t>
                    </m:r>
                  </m:oMath>
                </a14:m>
                <a:r>
                  <a:rPr lang="en-US" sz="2400" i="1" dirty="0">
                    <a:latin typeface="Times New Roman" panose="02020603050405020304" pitchFamily="18" charset="0"/>
                    <a:cs typeface="Times New Roman" panose="02020603050405020304" pitchFamily="18" charset="0"/>
                  </a:rPr>
                  <a:t>and </a:t>
                </a:r>
                <a14:m>
                  <m:oMath xmlns:m="http://schemas.openxmlformats.org/officeDocument/2006/math">
                    <m:r>
                      <a:rPr lang="en-US" sz="2400" b="0" i="1" dirty="0" smtClean="0">
                        <a:latin typeface="Cambria Math" panose="02040503050406030204" pitchFamily="18" charset="0"/>
                        <a:cs typeface="Times New Roman" panose="02020603050405020304" pitchFamily="18" charset="0"/>
                      </a:rPr>
                      <m:t>   </m:t>
                    </m:r>
                    <m:r>
                      <a:rPr lang="en-US" sz="2400" i="1" dirty="0" smtClean="0">
                        <a:latin typeface="Cambria Math" panose="02040503050406030204" pitchFamily="18" charset="0"/>
                        <a:cs typeface="Times New Roman" panose="02020603050405020304" pitchFamily="18" charset="0"/>
                      </a:rPr>
                      <m:t>𝑏</m:t>
                    </m:r>
                    <m:r>
                      <a:rPr lang="en-US" sz="2400" b="0" i="1" dirty="0" smtClean="0">
                        <a:latin typeface="Cambria Math" panose="02040503050406030204" pitchFamily="18" charset="0"/>
                        <a:cs typeface="Times New Roman" panose="02020603050405020304" pitchFamily="18" charset="0"/>
                      </a:rPr>
                      <m:t>=</m:t>
                    </m:r>
                    <m:r>
                      <a:rPr lang="en-US" sz="2400" i="1" dirty="0" smtClean="0">
                        <a:latin typeface="Cambria Math" panose="02040503050406030204" pitchFamily="18" charset="0"/>
                        <a:cs typeface="Times New Roman" panose="02020603050405020304" pitchFamily="18" charset="0"/>
                      </a:rPr>
                      <m:t> 0</m:t>
                    </m:r>
                  </m:oMath>
                </a14:m>
                <a:endParaRPr lang="en-US" sz="2400" i="1" dirty="0">
                  <a:latin typeface="Times New Roman" panose="02020603050405020304" pitchFamily="18" charset="0"/>
                  <a:cs typeface="Times New Roman" panose="02020603050405020304" pitchFamily="18" charset="0"/>
                </a:endParaRPr>
              </a:p>
            </p:txBody>
          </p:sp>
        </mc:Choice>
        <mc:Fallback xmlns="">
          <p:sp>
            <p:nvSpPr>
              <p:cNvPr id="10" name="Rectangle 9">
                <a:extLst>
                  <a:ext uri="{FF2B5EF4-FFF2-40B4-BE49-F238E27FC236}">
                    <a16:creationId xmlns:a16="http://schemas.microsoft.com/office/drawing/2014/main" id="{B6960B11-D751-4279-9D01-E18831A0850C}"/>
                  </a:ext>
                </a:extLst>
              </p:cNvPr>
              <p:cNvSpPr>
                <a:spLocks noRot="1" noChangeAspect="1" noMove="1" noResize="1" noEditPoints="1" noAdjustHandles="1" noChangeArrowheads="1" noChangeShapeType="1" noTextEdit="1"/>
              </p:cNvSpPr>
              <p:nvPr/>
            </p:nvSpPr>
            <p:spPr>
              <a:xfrm>
                <a:off x="2133600" y="1326385"/>
                <a:ext cx="4038541" cy="461665"/>
              </a:xfrm>
              <a:prstGeom prst="rect">
                <a:avLst/>
              </a:prstGeom>
              <a:blipFill>
                <a:blip r:embed="rId2"/>
                <a:stretch>
                  <a:fillRect l="-1964" t="-10667" b="-30667"/>
                </a:stretch>
              </a:blipFill>
            </p:spPr>
            <p:txBody>
              <a:bodyPr/>
              <a:lstStyle/>
              <a:p>
                <a:r>
                  <a:rPr lang="en-US">
                    <a:noFill/>
                  </a:rPr>
                  <a:t> </a:t>
                </a:r>
              </a:p>
            </p:txBody>
          </p:sp>
        </mc:Fallback>
      </mc:AlternateContent>
      <p:sp>
        <p:nvSpPr>
          <p:cNvPr id="11" name="Rectangle 10">
            <a:extLst>
              <a:ext uri="{FF2B5EF4-FFF2-40B4-BE49-F238E27FC236}">
                <a16:creationId xmlns:a16="http://schemas.microsoft.com/office/drawing/2014/main" id="{A81DCBBA-8C2A-42A2-8D0D-D7544EF5ED5B}"/>
              </a:ext>
            </a:extLst>
          </p:cNvPr>
          <p:cNvSpPr/>
          <p:nvPr/>
        </p:nvSpPr>
        <p:spPr>
          <a:xfrm>
            <a:off x="838200" y="2272729"/>
            <a:ext cx="5760744" cy="461665"/>
          </a:xfrm>
          <a:prstGeom prst="rect">
            <a:avLst/>
          </a:prstGeom>
        </p:spPr>
        <p:txBody>
          <a:bodyPr wrap="none">
            <a:spAutoFit/>
          </a:bodyPr>
          <a:lstStyle/>
          <a:p>
            <a:r>
              <a:rPr lang="en-US" sz="2400" dirty="0">
                <a:latin typeface="Times New Roman" panose="02020603050405020304" pitchFamily="18" charset="0"/>
                <a:cs typeface="Times New Roman" panose="02020603050405020304" pitchFamily="18" charset="0"/>
              </a:rPr>
              <a:t>I. The equilibrium appropriation simplifies to</a:t>
            </a:r>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5753FBDA-87EF-4FB5-92D0-D7B0D6F3D28E}"/>
                  </a:ext>
                </a:extLst>
              </p:cNvPr>
              <p:cNvSpPr/>
              <p:nvPr/>
            </p:nvSpPr>
            <p:spPr>
              <a:xfrm>
                <a:off x="3112376" y="3219074"/>
                <a:ext cx="1727461" cy="79239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r>
                            <a:rPr lang="en-US" sz="2400" i="1">
                              <a:latin typeface="Cambria Math" panose="02040503050406030204" pitchFamily="18" charset="0"/>
                            </a:rPr>
                            <m:t>𝑞</m:t>
                          </m:r>
                        </m:e>
                        <m:sup>
                          <m:r>
                            <a:rPr lang="en-US" sz="2400" i="1">
                              <a:latin typeface="Cambria Math" panose="02040503050406030204" pitchFamily="18" charset="0"/>
                            </a:rPr>
                            <m:t>∗</m:t>
                          </m:r>
                        </m:sup>
                      </m:sSup>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𝑆</m:t>
                          </m:r>
                        </m:num>
                        <m:den>
                          <m:r>
                            <a:rPr lang="en-US" sz="2400" i="1">
                              <a:latin typeface="Cambria Math" panose="02040503050406030204" pitchFamily="18" charset="0"/>
                            </a:rPr>
                            <m:t>𝑁</m:t>
                          </m:r>
                          <m:r>
                            <a:rPr lang="en-US" sz="2400" i="1">
                              <a:latin typeface="Cambria Math" panose="02040503050406030204" pitchFamily="18" charset="0"/>
                            </a:rPr>
                            <m:t>+1</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2" name="Rectangle 11">
                <a:extLst>
                  <a:ext uri="{FF2B5EF4-FFF2-40B4-BE49-F238E27FC236}">
                    <a16:creationId xmlns:a16="http://schemas.microsoft.com/office/drawing/2014/main" id="{5753FBDA-87EF-4FB5-92D0-D7B0D6F3D28E}"/>
                  </a:ext>
                </a:extLst>
              </p:cNvPr>
              <p:cNvSpPr>
                <a:spLocks noRot="1" noChangeAspect="1" noMove="1" noResize="1" noEditPoints="1" noAdjustHandles="1" noChangeArrowheads="1" noChangeShapeType="1" noTextEdit="1"/>
              </p:cNvSpPr>
              <p:nvPr/>
            </p:nvSpPr>
            <p:spPr>
              <a:xfrm>
                <a:off x="3112376" y="3219074"/>
                <a:ext cx="1727461" cy="792396"/>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4797822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7103D3D-29CA-4883-9E21-9B76D0159085}"/>
              </a:ext>
            </a:extLst>
          </p:cNvPr>
          <p:cNvSpPr>
            <a:spLocks noGrp="1"/>
          </p:cNvSpPr>
          <p:nvPr>
            <p:ph type="sldNum" sz="quarter" idx="12"/>
          </p:nvPr>
        </p:nvSpPr>
        <p:spPr/>
        <p:txBody>
          <a:bodyPr/>
          <a:lstStyle/>
          <a:p>
            <a:fld id="{B6F15528-21DE-4FAA-801E-634DDDAF4B2B}" type="slidenum">
              <a:rPr lang="en-US" smtClean="0"/>
              <a:pPr/>
              <a:t>60</a:t>
            </a:fld>
            <a:endParaRPr lang="en-US"/>
          </a:p>
        </p:txBody>
      </p:sp>
      <p:sp>
        <p:nvSpPr>
          <p:cNvPr id="6" name="Rectangle 5">
            <a:extLst>
              <a:ext uri="{FF2B5EF4-FFF2-40B4-BE49-F238E27FC236}">
                <a16:creationId xmlns:a16="http://schemas.microsoft.com/office/drawing/2014/main" id="{4F10F9E1-5989-4262-B389-27E14EBB0862}"/>
              </a:ext>
            </a:extLst>
          </p:cNvPr>
          <p:cNvSpPr/>
          <p:nvPr/>
        </p:nvSpPr>
        <p:spPr>
          <a:xfrm>
            <a:off x="0" y="128187"/>
            <a:ext cx="7315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2.3.2 Extension - What if fishermen have some market power?</a:t>
            </a:r>
          </a:p>
        </p:txBody>
      </p:sp>
      <p:sp>
        <p:nvSpPr>
          <p:cNvPr id="7" name="Minus Sign 6">
            <a:extLst>
              <a:ext uri="{FF2B5EF4-FFF2-40B4-BE49-F238E27FC236}">
                <a16:creationId xmlns:a16="http://schemas.microsoft.com/office/drawing/2014/main" id="{150E8E54-68B2-4BB5-98D7-F75CB30D0E00}"/>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D927B684-4860-49B6-997F-26A619A43057}"/>
              </a:ext>
            </a:extLst>
          </p:cNvPr>
          <p:cNvSpPr txBox="1"/>
          <p:nvPr/>
        </p:nvSpPr>
        <p:spPr>
          <a:xfrm>
            <a:off x="18081" y="744846"/>
            <a:ext cx="7696200" cy="461665"/>
          </a:xfrm>
          <a:prstGeom prst="rect">
            <a:avLst/>
          </a:prstGeom>
          <a:noFill/>
        </p:spPr>
        <p:txBody>
          <a:bodyPr wrap="square" rtlCol="0">
            <a:spAutoFit/>
          </a:bodyPr>
          <a:lstStyle/>
          <a:p>
            <a:pPr marL="361950" indent="-36195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Numerical example</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6259D170-B575-47F8-82AA-B111C76C8574}"/>
                  </a:ext>
                </a:extLst>
              </p:cNvPr>
              <p:cNvSpPr/>
              <p:nvPr/>
            </p:nvSpPr>
            <p:spPr>
              <a:xfrm>
                <a:off x="1981200" y="1350888"/>
                <a:ext cx="4032129" cy="461665"/>
              </a:xfrm>
              <a:prstGeom prst="rect">
                <a:avLst/>
              </a:prstGeom>
            </p:spPr>
            <p:txBody>
              <a:bodyPr wrap="none">
                <a:spAutoFit/>
              </a:bodyPr>
              <a:lstStyle/>
              <a:p>
                <a:pPr marL="285750" indent="-285750">
                  <a:buFont typeface="Arial" panose="020B0604020202020204" pitchFamily="34" charset="0"/>
                  <a:buChar char="•"/>
                </a:pPr>
                <a:r>
                  <a:rPr lang="en-US" sz="2400" i="1" dirty="0">
                    <a:latin typeface="Times New Roman" panose="02020603050405020304" pitchFamily="18" charset="0"/>
                    <a:cs typeface="Times New Roman" panose="02020603050405020304" pitchFamily="18" charset="0"/>
                  </a:rPr>
                  <a:t>When </a:t>
                </a:r>
                <a14:m>
                  <m:oMath xmlns:m="http://schemas.openxmlformats.org/officeDocument/2006/math">
                    <m:r>
                      <a:rPr lang="en-CA" sz="2400" b="0" i="1" dirty="0" smtClean="0">
                        <a:latin typeface="Cambria Math" panose="02040503050406030204" pitchFamily="18" charset="0"/>
                        <a:cs typeface="Times New Roman" panose="02020603050405020304" pitchFamily="18" charset="0"/>
                      </a:rPr>
                      <m:t>𝑁</m:t>
                    </m:r>
                    <m:r>
                      <a:rPr lang="en-CA" sz="2400" b="0" i="1" dirty="0" smtClean="0">
                        <a:latin typeface="Cambria Math" panose="02040503050406030204" pitchFamily="18" charset="0"/>
                        <a:cs typeface="Times New Roman" panose="02020603050405020304" pitchFamily="18" charset="0"/>
                      </a:rPr>
                      <m:t>&gt;1</m:t>
                    </m:r>
                  </m:oMath>
                </a14:m>
                <a:r>
                  <a:rPr lang="en-US" sz="2400" i="1" dirty="0">
                    <a:latin typeface="Times New Roman" panose="02020603050405020304" pitchFamily="18" charset="0"/>
                    <a:cs typeface="Times New Roman" panose="02020603050405020304" pitchFamily="18" charset="0"/>
                  </a:rPr>
                  <a:t>     and     </a:t>
                </a:r>
                <a14:m>
                  <m:oMath xmlns:m="http://schemas.openxmlformats.org/officeDocument/2006/math">
                    <m:r>
                      <a:rPr lang="en-US" sz="2400" i="1" dirty="0" smtClean="0">
                        <a:latin typeface="Cambria Math" panose="02040503050406030204" pitchFamily="18" charset="0"/>
                        <a:cs typeface="Times New Roman" panose="02020603050405020304" pitchFamily="18" charset="0"/>
                      </a:rPr>
                      <m:t>𝑏</m:t>
                    </m:r>
                    <m:r>
                      <a:rPr lang="en-US" sz="2400" i="1" dirty="0" smtClean="0">
                        <a:latin typeface="Cambria Math" panose="02040503050406030204" pitchFamily="18" charset="0"/>
                        <a:cs typeface="Times New Roman" panose="02020603050405020304" pitchFamily="18" charset="0"/>
                      </a:rPr>
                      <m:t>&gt;0</m:t>
                    </m:r>
                  </m:oMath>
                </a14:m>
                <a:endParaRPr lang="en-US" sz="2400" i="1" dirty="0">
                  <a:latin typeface="Times New Roman" panose="02020603050405020304" pitchFamily="18" charset="0"/>
                  <a:cs typeface="Times New Roman" panose="02020603050405020304" pitchFamily="18" charset="0"/>
                </a:endParaRPr>
              </a:p>
            </p:txBody>
          </p:sp>
        </mc:Choice>
        <mc:Fallback xmlns="">
          <p:sp>
            <p:nvSpPr>
              <p:cNvPr id="9" name="Rectangle 8">
                <a:extLst>
                  <a:ext uri="{FF2B5EF4-FFF2-40B4-BE49-F238E27FC236}">
                    <a16:creationId xmlns:a16="http://schemas.microsoft.com/office/drawing/2014/main" id="{6259D170-B575-47F8-82AA-B111C76C8574}"/>
                  </a:ext>
                </a:extLst>
              </p:cNvPr>
              <p:cNvSpPr>
                <a:spLocks noRot="1" noChangeAspect="1" noMove="1" noResize="1" noEditPoints="1" noAdjustHandles="1" noChangeArrowheads="1" noChangeShapeType="1" noTextEdit="1"/>
              </p:cNvSpPr>
              <p:nvPr/>
            </p:nvSpPr>
            <p:spPr>
              <a:xfrm>
                <a:off x="1981200" y="1350888"/>
                <a:ext cx="4032129" cy="461665"/>
              </a:xfrm>
              <a:prstGeom prst="rect">
                <a:avLst/>
              </a:prstGeom>
              <a:blipFill>
                <a:blip r:embed="rId2"/>
                <a:stretch>
                  <a:fillRect l="-1967" t="-10667" b="-30667"/>
                </a:stretch>
              </a:blipFill>
            </p:spPr>
            <p:txBody>
              <a:bodyPr/>
              <a:lstStyle/>
              <a:p>
                <a:r>
                  <a:rPr lang="en-US">
                    <a:noFill/>
                  </a:rPr>
                  <a:t> </a:t>
                </a:r>
              </a:p>
            </p:txBody>
          </p:sp>
        </mc:Fallback>
      </mc:AlternateContent>
      <p:sp>
        <p:nvSpPr>
          <p:cNvPr id="12" name="Rectangle 11">
            <a:extLst>
              <a:ext uri="{FF2B5EF4-FFF2-40B4-BE49-F238E27FC236}">
                <a16:creationId xmlns:a16="http://schemas.microsoft.com/office/drawing/2014/main" id="{F6DE6AD9-4249-4602-A8A4-A3EF3CB63C08}"/>
              </a:ext>
            </a:extLst>
          </p:cNvPr>
          <p:cNvSpPr/>
          <p:nvPr/>
        </p:nvSpPr>
        <p:spPr>
          <a:xfrm>
            <a:off x="1000077" y="2245071"/>
            <a:ext cx="5760744" cy="461665"/>
          </a:xfrm>
          <a:prstGeom prst="rect">
            <a:avLst/>
          </a:prstGeom>
        </p:spPr>
        <p:txBody>
          <a:bodyPr wrap="none">
            <a:spAutoFit/>
          </a:bodyPr>
          <a:lstStyle/>
          <a:p>
            <a:r>
              <a:rPr lang="en-US" sz="2400" dirty="0">
                <a:latin typeface="Times New Roman" panose="02020603050405020304" pitchFamily="18" charset="0"/>
                <a:cs typeface="Times New Roman" panose="02020603050405020304" pitchFamily="18" charset="0"/>
              </a:rPr>
              <a:t>I. The equilibrium appropriation simplifies to</a:t>
            </a: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5D901900-E09F-45E9-BF83-EF078EF95400}"/>
                  </a:ext>
                </a:extLst>
              </p:cNvPr>
              <p:cNvSpPr/>
              <p:nvPr/>
            </p:nvSpPr>
            <p:spPr>
              <a:xfrm>
                <a:off x="1000077" y="4127709"/>
                <a:ext cx="8305800" cy="830997"/>
              </a:xfrm>
              <a:prstGeom prst="rect">
                <a:avLst/>
              </a:prstGeom>
            </p:spPr>
            <p:txBody>
              <a:bodyPr wrap="square">
                <a:spAutoFit/>
              </a:bodyPr>
              <a:lstStyle/>
              <a:p>
                <a:pPr marL="342900" indent="-3429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II. When </a:t>
                </a:r>
                <a:r>
                  <a:rPr lang="en-US" sz="2400" i="1" dirty="0">
                    <a:latin typeface="Times New Roman" panose="02020603050405020304" pitchFamily="18" charset="0"/>
                    <a:cs typeface="Times New Roman" panose="02020603050405020304" pitchFamily="18" charset="0"/>
                  </a:rPr>
                  <a:t>b</a:t>
                </a:r>
                <a:r>
                  <a:rPr lang="en-US" sz="2400" dirty="0">
                    <a:latin typeface="Times New Roman" panose="02020603050405020304" pitchFamily="18" charset="0"/>
                    <a:cs typeface="Times New Roman" panose="02020603050405020304" pitchFamily="18" charset="0"/>
                  </a:rPr>
                  <a:t> increases every firm decreases its equilibrium appropriation </a:t>
                </a:r>
                <a14:m>
                  <m:oMath xmlns:m="http://schemas.openxmlformats.org/officeDocument/2006/math">
                    <m:sSup>
                      <m:sSupPr>
                        <m:ctrlPr>
                          <a:rPr lang="en-US" sz="2400" i="1">
                            <a:latin typeface="Cambria Math" panose="02040503050406030204" pitchFamily="18" charset="0"/>
                          </a:rPr>
                        </m:ctrlPr>
                      </m:sSupPr>
                      <m:e>
                        <m:r>
                          <a:rPr lang="en-US" sz="2400" i="1">
                            <a:latin typeface="Cambria Math" panose="02040503050406030204" pitchFamily="18" charset="0"/>
                          </a:rPr>
                          <m:t>𝑞</m:t>
                        </m:r>
                      </m:e>
                      <m:sup>
                        <m:r>
                          <a:rPr lang="en-US" sz="2400" i="1">
                            <a:latin typeface="Cambria Math" panose="02040503050406030204" pitchFamily="18" charset="0"/>
                          </a:rPr>
                          <m:t>∗</m:t>
                        </m:r>
                      </m:sup>
                    </m:sSup>
                  </m:oMath>
                </a14:m>
                <a:r>
                  <a:rPr lang="en-US" sz="2400" dirty="0">
                    <a:latin typeface="Times New Roman" panose="02020603050405020304" pitchFamily="18" charset="0"/>
                    <a:cs typeface="Times New Roman" panose="02020603050405020304" pitchFamily="18" charset="0"/>
                  </a:rPr>
                  <a:t>.</a:t>
                </a:r>
              </a:p>
            </p:txBody>
          </p:sp>
        </mc:Choice>
        <mc:Fallback xmlns="">
          <p:sp>
            <p:nvSpPr>
              <p:cNvPr id="2" name="Rectangle 1">
                <a:extLst>
                  <a:ext uri="{FF2B5EF4-FFF2-40B4-BE49-F238E27FC236}">
                    <a16:creationId xmlns:a16="http://schemas.microsoft.com/office/drawing/2014/main" id="{5D901900-E09F-45E9-BF83-EF078EF95400}"/>
                  </a:ext>
                </a:extLst>
              </p:cNvPr>
              <p:cNvSpPr>
                <a:spLocks noRot="1" noChangeAspect="1" noMove="1" noResize="1" noEditPoints="1" noAdjustHandles="1" noChangeArrowheads="1" noChangeShapeType="1" noTextEdit="1"/>
              </p:cNvSpPr>
              <p:nvPr/>
            </p:nvSpPr>
            <p:spPr>
              <a:xfrm>
                <a:off x="1000077" y="4127709"/>
                <a:ext cx="8305800" cy="830997"/>
              </a:xfrm>
              <a:prstGeom prst="rect">
                <a:avLst/>
              </a:prstGeom>
              <a:blipFill>
                <a:blip r:embed="rId3"/>
                <a:stretch>
                  <a:fillRect l="-954" t="-5882" b="-16176"/>
                </a:stretch>
              </a:blipFill>
            </p:spPr>
            <p:txBody>
              <a:bodyPr/>
              <a:lstStyle/>
              <a:p>
                <a:r>
                  <a:rPr lang="en-US">
                    <a:noFill/>
                  </a:rPr>
                  <a:t> </a:t>
                </a:r>
              </a:p>
            </p:txBody>
          </p:sp>
        </mc:Fallback>
      </mc:AlternateContent>
      <p:sp>
        <p:nvSpPr>
          <p:cNvPr id="3" name="Rectangle 2">
            <a:extLst>
              <a:ext uri="{FF2B5EF4-FFF2-40B4-BE49-F238E27FC236}">
                <a16:creationId xmlns:a16="http://schemas.microsoft.com/office/drawing/2014/main" id="{2035291A-35A4-4691-A13B-B5969A810747}"/>
              </a:ext>
            </a:extLst>
          </p:cNvPr>
          <p:cNvSpPr/>
          <p:nvPr/>
        </p:nvSpPr>
        <p:spPr>
          <a:xfrm>
            <a:off x="1000077" y="5345302"/>
            <a:ext cx="7808126" cy="830997"/>
          </a:xfrm>
          <a:prstGeom prst="rect">
            <a:avLst/>
          </a:prstGeom>
        </p:spPr>
        <p:txBody>
          <a:bodyPr wrap="square">
            <a:spAutoFit/>
          </a:bodyPr>
          <a:lstStyle/>
          <a:p>
            <a:pPr marL="342900" indent="-3429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III. Its sales create now a negative effect on the market price which did not exist when such a price was given.</a:t>
            </a:r>
          </a:p>
        </p:txBody>
      </p:sp>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BCEF30E2-0C81-49EA-B7DE-C2E2A346C749}"/>
                  </a:ext>
                </a:extLst>
              </p:cNvPr>
              <p:cNvSpPr/>
              <p:nvPr/>
            </p:nvSpPr>
            <p:spPr>
              <a:xfrm>
                <a:off x="2590800" y="2893481"/>
                <a:ext cx="3110595" cy="83843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r>
                            <a:rPr lang="en-US" sz="2400" i="1">
                              <a:latin typeface="Cambria Math" panose="02040503050406030204" pitchFamily="18" charset="0"/>
                            </a:rPr>
                            <m:t>𝑞</m:t>
                          </m:r>
                        </m:e>
                        <m:sup>
                          <m:r>
                            <a:rPr lang="en-US" sz="2400" i="1">
                              <a:latin typeface="Cambria Math" panose="02040503050406030204" pitchFamily="18" charset="0"/>
                            </a:rPr>
                            <m:t>∗</m:t>
                          </m:r>
                        </m:sup>
                      </m:sSup>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𝑎𝑆</m:t>
                          </m:r>
                        </m:num>
                        <m:den>
                          <m:d>
                            <m:dPr>
                              <m:ctrlPr>
                                <a:rPr lang="en-US" sz="2400" i="1">
                                  <a:latin typeface="Cambria Math" panose="02040503050406030204" pitchFamily="18" charset="0"/>
                                </a:rPr>
                              </m:ctrlPr>
                            </m:dPr>
                            <m:e>
                              <m:r>
                                <a:rPr lang="en-US" sz="2400" i="1">
                                  <a:latin typeface="Cambria Math" panose="02040503050406030204" pitchFamily="18" charset="0"/>
                                </a:rPr>
                                <m:t>𝑁</m:t>
                              </m:r>
                              <m:r>
                                <a:rPr lang="en-US" sz="2400" i="1">
                                  <a:latin typeface="Cambria Math" panose="02040503050406030204" pitchFamily="18" charset="0"/>
                                </a:rPr>
                                <m:t>+1</m:t>
                              </m:r>
                            </m:e>
                          </m:d>
                          <m:d>
                            <m:dPr>
                              <m:ctrlPr>
                                <a:rPr lang="en-US" altLang="zh-HK" sz="2400" i="1" smtClean="0">
                                  <a:latin typeface="Cambria Math" panose="02040503050406030204" pitchFamily="18" charset="0"/>
                                </a:rPr>
                              </m:ctrlPr>
                            </m:dPr>
                            <m:e>
                              <m:r>
                                <a:rPr lang="en-US" altLang="zh-HK" sz="2400" i="1">
                                  <a:latin typeface="Cambria Math" panose="02040503050406030204" pitchFamily="18" charset="0"/>
                                </a:rPr>
                                <m:t>1+</m:t>
                              </m:r>
                              <m:r>
                                <a:rPr lang="en-US" altLang="zh-HK" sz="2400" i="1">
                                  <a:latin typeface="Cambria Math" panose="02040503050406030204" pitchFamily="18" charset="0"/>
                                </a:rPr>
                                <m:t>𝑏𝑆</m:t>
                              </m:r>
                            </m:e>
                          </m:d>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3" name="Rectangle 12">
                <a:extLst>
                  <a:ext uri="{FF2B5EF4-FFF2-40B4-BE49-F238E27FC236}">
                    <a16:creationId xmlns:a16="http://schemas.microsoft.com/office/drawing/2014/main" id="{BCEF30E2-0C81-49EA-B7DE-C2E2A346C749}"/>
                  </a:ext>
                </a:extLst>
              </p:cNvPr>
              <p:cNvSpPr>
                <a:spLocks noRot="1" noChangeAspect="1" noMove="1" noResize="1" noEditPoints="1" noAdjustHandles="1" noChangeArrowheads="1" noChangeShapeType="1" noTextEdit="1"/>
              </p:cNvSpPr>
              <p:nvPr/>
            </p:nvSpPr>
            <p:spPr>
              <a:xfrm>
                <a:off x="2590800" y="2893481"/>
                <a:ext cx="3110595" cy="838435"/>
              </a:xfrm>
              <a:prstGeom prst="rect">
                <a:avLst/>
              </a:prstGeom>
              <a:blipFill>
                <a:blip r:embed="rId4"/>
                <a:stretch>
                  <a:fillRect/>
                </a:stretch>
              </a:blipFill>
            </p:spPr>
            <p:txBody>
              <a:bodyPr/>
              <a:lstStyle/>
              <a:p>
                <a:r>
                  <a:rPr lang="zh-HK" altLang="en-US">
                    <a:noFill/>
                  </a:rPr>
                  <a:t> </a:t>
                </a:r>
              </a:p>
            </p:txBody>
          </p:sp>
        </mc:Fallback>
      </mc:AlternateContent>
    </p:spTree>
    <p:extLst>
      <p:ext uri="{BB962C8B-B14F-4D97-AF65-F5344CB8AC3E}">
        <p14:creationId xmlns:p14="http://schemas.microsoft.com/office/powerpoint/2010/main" val="2174215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7103D3D-29CA-4883-9E21-9B76D0159085}"/>
              </a:ext>
            </a:extLst>
          </p:cNvPr>
          <p:cNvSpPr>
            <a:spLocks noGrp="1"/>
          </p:cNvSpPr>
          <p:nvPr>
            <p:ph type="sldNum" sz="quarter" idx="12"/>
          </p:nvPr>
        </p:nvSpPr>
        <p:spPr/>
        <p:txBody>
          <a:bodyPr/>
          <a:lstStyle/>
          <a:p>
            <a:fld id="{B6F15528-21DE-4FAA-801E-634DDDAF4B2B}" type="slidenum">
              <a:rPr lang="en-US" smtClean="0"/>
              <a:pPr/>
              <a:t>61</a:t>
            </a:fld>
            <a:endParaRPr lang="en-US"/>
          </a:p>
        </p:txBody>
      </p:sp>
      <p:sp>
        <p:nvSpPr>
          <p:cNvPr id="6" name="Rectangle 5">
            <a:extLst>
              <a:ext uri="{FF2B5EF4-FFF2-40B4-BE49-F238E27FC236}">
                <a16:creationId xmlns:a16="http://schemas.microsoft.com/office/drawing/2014/main" id="{4F10F9E1-5989-4262-B389-27E14EBB0862}"/>
              </a:ext>
            </a:extLst>
          </p:cNvPr>
          <p:cNvSpPr/>
          <p:nvPr/>
        </p:nvSpPr>
        <p:spPr>
          <a:xfrm>
            <a:off x="0" y="128187"/>
            <a:ext cx="7315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2.3.2 Extension - What if fishermen have some market power?</a:t>
            </a:r>
          </a:p>
        </p:txBody>
      </p:sp>
      <p:sp>
        <p:nvSpPr>
          <p:cNvPr id="7" name="Minus Sign 6">
            <a:extLst>
              <a:ext uri="{FF2B5EF4-FFF2-40B4-BE49-F238E27FC236}">
                <a16:creationId xmlns:a16="http://schemas.microsoft.com/office/drawing/2014/main" id="{150E8E54-68B2-4BB5-98D7-F75CB30D0E00}"/>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5F08AA56-191A-4C9A-818D-4FDDE971BF54}"/>
              </a:ext>
            </a:extLst>
          </p:cNvPr>
          <p:cNvSpPr/>
          <p:nvPr/>
        </p:nvSpPr>
        <p:spPr>
          <a:xfrm>
            <a:off x="381000" y="1386883"/>
            <a:ext cx="8763000" cy="461665"/>
          </a:xfrm>
          <a:prstGeom prst="rect">
            <a:avLst/>
          </a:prstGeom>
        </p:spPr>
        <p:txBody>
          <a:bodyPr wrap="square">
            <a:spAutoFit/>
          </a:bodyPr>
          <a:lstStyle/>
          <a:p>
            <a:r>
              <a:rPr lang="en-US" sz="2400" i="1" dirty="0">
                <a:latin typeface="Times New Roman" panose="02020603050405020304" pitchFamily="18" charset="0"/>
                <a:cs typeface="Times New Roman" panose="02020603050405020304" pitchFamily="18" charset="0"/>
              </a:rPr>
              <a:t> </a:t>
            </a:r>
          </a:p>
        </p:txBody>
      </p:sp>
      <p:sp>
        <p:nvSpPr>
          <p:cNvPr id="3" name="TextBox 2">
            <a:extLst>
              <a:ext uri="{FF2B5EF4-FFF2-40B4-BE49-F238E27FC236}">
                <a16:creationId xmlns:a16="http://schemas.microsoft.com/office/drawing/2014/main" id="{5CFBEADD-B350-4041-9D59-7E2B39EA794B}"/>
              </a:ext>
            </a:extLst>
          </p:cNvPr>
          <p:cNvSpPr txBox="1"/>
          <p:nvPr/>
        </p:nvSpPr>
        <p:spPr>
          <a:xfrm>
            <a:off x="152400" y="745409"/>
            <a:ext cx="8534400" cy="1200329"/>
          </a:xfrm>
          <a:prstGeom prst="rect">
            <a:avLst/>
          </a:prstGeom>
          <a:noFill/>
        </p:spPr>
        <p:txBody>
          <a:bodyPr wrap="square" rtlCol="0">
            <a:spAutoFit/>
          </a:bodyPr>
          <a:lstStyle/>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Intuitively, the firm anticipates that selling more units will reduce market prices, so that it does not appropriate as much fish as when prices are insensitive to its catches.</a:t>
            </a:r>
          </a:p>
        </p:txBody>
      </p:sp>
      <p:sp>
        <p:nvSpPr>
          <p:cNvPr id="10" name="Rectangle 9">
            <a:extLst>
              <a:ext uri="{FF2B5EF4-FFF2-40B4-BE49-F238E27FC236}">
                <a16:creationId xmlns:a16="http://schemas.microsoft.com/office/drawing/2014/main" id="{9128436D-7E8A-48DC-9AA2-85B169D698CE}"/>
              </a:ext>
            </a:extLst>
          </p:cNvPr>
          <p:cNvSpPr/>
          <p:nvPr/>
        </p:nvSpPr>
        <p:spPr>
          <a:xfrm>
            <a:off x="152400" y="2006062"/>
            <a:ext cx="5876160" cy="461665"/>
          </a:xfrm>
          <a:prstGeom prst="rect">
            <a:avLst/>
          </a:prstGeom>
        </p:spPr>
        <p:txBody>
          <a:bodyPr wrap="none">
            <a:spAutoFit/>
          </a:bodyPr>
          <a:lstStyle/>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aggregate equilibrium appropriation is</a:t>
            </a:r>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2EAFD6BF-8550-482E-92DA-ED1B74ABDD05}"/>
                  </a:ext>
                </a:extLst>
              </p:cNvPr>
              <p:cNvSpPr/>
              <p:nvPr/>
            </p:nvSpPr>
            <p:spPr>
              <a:xfrm>
                <a:off x="1524000" y="2506248"/>
                <a:ext cx="4773798" cy="851708"/>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𝑄</m:t>
                              </m:r>
                            </m:e>
                            <m:sup>
                              <m:r>
                                <a:rPr lang="en-US" sz="2400" b="0" i="1" smtClean="0">
                                  <a:latin typeface="Cambria Math" panose="02040503050406030204" pitchFamily="18" charset="0"/>
                                </a:rPr>
                                <m:t>∗</m:t>
                              </m:r>
                            </m:sup>
                          </m:sSup>
                          <m:r>
                            <a:rPr lang="en-US" sz="2400" b="0" i="1" smtClean="0">
                              <a:latin typeface="Cambria Math" panose="02040503050406030204" pitchFamily="18" charset="0"/>
                            </a:rPr>
                            <m:t>=</m:t>
                          </m:r>
                          <m:r>
                            <a:rPr lang="en-US" sz="2400" b="0" i="1" smtClean="0">
                              <a:latin typeface="Cambria Math" panose="02040503050406030204" pitchFamily="18" charset="0"/>
                            </a:rPr>
                            <m:t>𝑁</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𝑞</m:t>
                              </m:r>
                            </m:e>
                            <m:sup>
                              <m:r>
                                <a:rPr lang="en-US" sz="2400" b="0" i="1" smtClean="0">
                                  <a:latin typeface="Cambria Math" panose="02040503050406030204" pitchFamily="18" charset="0"/>
                                </a:rPr>
                                <m:t>∗</m:t>
                              </m:r>
                            </m:sup>
                          </m:sSup>
                          <m:r>
                            <a:rPr lang="en-US" sz="2400" b="0" i="1" smtClean="0">
                              <a:latin typeface="Cambria Math" panose="02040503050406030204" pitchFamily="18" charset="0"/>
                            </a:rPr>
                            <m:t>= </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𝑎</m:t>
                              </m:r>
                              <m:r>
                                <a:rPr lang="en-US" sz="2400" i="1">
                                  <a:latin typeface="Cambria Math" panose="02040503050406030204" pitchFamily="18" charset="0"/>
                                </a:rPr>
                                <m:t>𝑁</m:t>
                              </m:r>
                              <m:r>
                                <a:rPr lang="en-US" sz="2400" b="0" i="1" smtClean="0">
                                  <a:latin typeface="Cambria Math" panose="02040503050406030204" pitchFamily="18" charset="0"/>
                                </a:rPr>
                                <m:t>𝑆</m:t>
                              </m:r>
                            </m:num>
                            <m:den>
                              <m:d>
                                <m:dPr>
                                  <m:ctrlPr>
                                    <a:rPr lang="en-US" sz="2400" i="1">
                                      <a:latin typeface="Cambria Math" panose="02040503050406030204" pitchFamily="18" charset="0"/>
                                    </a:rPr>
                                  </m:ctrlPr>
                                </m:dPr>
                                <m:e>
                                  <m:r>
                                    <a:rPr lang="en-US" sz="2400" i="1">
                                      <a:latin typeface="Cambria Math" panose="02040503050406030204" pitchFamily="18" charset="0"/>
                                    </a:rPr>
                                    <m:t>𝑁</m:t>
                                  </m:r>
                                  <m:r>
                                    <a:rPr lang="en-US" sz="2400" i="1">
                                      <a:latin typeface="Cambria Math" panose="02040503050406030204" pitchFamily="18" charset="0"/>
                                    </a:rPr>
                                    <m:t>+1</m:t>
                                  </m:r>
                                </m:e>
                              </m:d>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𝑏𝑆</m:t>
                                  </m:r>
                                </m:e>
                              </m:d>
                            </m:den>
                          </m:f>
                        </m:e>
                        <m:sup>
                          <m:r>
                            <a:rPr lang="en-US" sz="2400" b="0" i="1" smtClean="0">
                              <a:latin typeface="Cambria Math" panose="02040503050406030204" pitchFamily="18" charset="0"/>
                            </a:rPr>
                            <m:t> </m:t>
                          </m:r>
                        </m:sup>
                      </m:sSup>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1" name="Rectangle 10">
                <a:extLst>
                  <a:ext uri="{FF2B5EF4-FFF2-40B4-BE49-F238E27FC236}">
                    <a16:creationId xmlns:a16="http://schemas.microsoft.com/office/drawing/2014/main" id="{2EAFD6BF-8550-482E-92DA-ED1B74ABDD05}"/>
                  </a:ext>
                </a:extLst>
              </p:cNvPr>
              <p:cNvSpPr>
                <a:spLocks noRot="1" noChangeAspect="1" noMove="1" noResize="1" noEditPoints="1" noAdjustHandles="1" noChangeArrowheads="1" noChangeShapeType="1" noTextEdit="1"/>
              </p:cNvSpPr>
              <p:nvPr/>
            </p:nvSpPr>
            <p:spPr>
              <a:xfrm>
                <a:off x="1524000" y="2506248"/>
                <a:ext cx="4773798" cy="851708"/>
              </a:xfrm>
              <a:prstGeom prst="rect">
                <a:avLst/>
              </a:prstGeom>
              <a:blipFill>
                <a:blip r:embed="rId2"/>
                <a:stretch>
                  <a:fillRect/>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5AD28380-C605-4F28-B108-FCE2E94DA2FE}"/>
              </a:ext>
            </a:extLst>
          </p:cNvPr>
          <p:cNvSpPr/>
          <p:nvPr/>
        </p:nvSpPr>
        <p:spPr>
          <a:xfrm>
            <a:off x="533400" y="3309686"/>
            <a:ext cx="7431458" cy="461665"/>
          </a:xfrm>
          <a:prstGeom prst="rect">
            <a:avLst/>
          </a:prstGeom>
        </p:spPr>
        <p:txBody>
          <a:bodyPr wrap="none">
            <a:spAutoFit/>
          </a:bodyPr>
          <a:lstStyle/>
          <a:p>
            <a:r>
              <a:rPr lang="en-CA" sz="2400" i="1" dirty="0">
                <a:latin typeface="Times New Roman" panose="02020603050405020304" pitchFamily="18" charset="0"/>
                <a:cs typeface="Times New Roman" panose="02020603050405020304" pitchFamily="18" charset="0"/>
              </a:rPr>
              <a:t>which is increasing in N and S but decreasing in b because</a:t>
            </a:r>
            <a:endParaRPr lang="en-US" sz="2400" i="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C20DDAF0-1B0B-485A-A776-5032B9C20CA7}"/>
                  </a:ext>
                </a:extLst>
              </p:cNvPr>
              <p:cNvSpPr txBox="1"/>
              <p:nvPr/>
            </p:nvSpPr>
            <p:spPr>
              <a:xfrm>
                <a:off x="2730247" y="3831675"/>
                <a:ext cx="4143121" cy="23072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i="1" smtClean="0">
                              <a:latin typeface="Cambria Math" panose="02040503050406030204" pitchFamily="18" charset="0"/>
                            </a:rPr>
                            <m:t>𝜕</m:t>
                          </m:r>
                          <m:sSup>
                            <m:sSupPr>
                              <m:ctrlPr>
                                <a:rPr lang="en-US" sz="2400" i="1">
                                  <a:latin typeface="Cambria Math" panose="02040503050406030204" pitchFamily="18" charset="0"/>
                                </a:rPr>
                              </m:ctrlPr>
                            </m:sSupPr>
                            <m:e>
                              <m:r>
                                <a:rPr lang="en-US" sz="2400" i="1">
                                  <a:latin typeface="Cambria Math" panose="02040503050406030204" pitchFamily="18" charset="0"/>
                                </a:rPr>
                                <m:t>𝑄</m:t>
                              </m:r>
                            </m:e>
                            <m:sup>
                              <m:r>
                                <a:rPr lang="en-US" sz="2400" i="1">
                                  <a:latin typeface="Cambria Math" panose="02040503050406030204" pitchFamily="18" charset="0"/>
                                </a:rPr>
                                <m:t>∗</m:t>
                              </m:r>
                            </m:sup>
                          </m:sSup>
                        </m:num>
                        <m:den>
                          <m:r>
                            <a:rPr lang="en-US" sz="2400" i="1">
                              <a:latin typeface="Cambria Math" panose="02040503050406030204" pitchFamily="18" charset="0"/>
                            </a:rPr>
                            <m:t>𝜕</m:t>
                          </m:r>
                          <m:r>
                            <a:rPr lang="en-CA" sz="2400" b="0" i="1" smtClean="0">
                              <a:latin typeface="Cambria Math" panose="02040503050406030204" pitchFamily="18" charset="0"/>
                            </a:rPr>
                            <m:t>𝑏</m:t>
                          </m:r>
                        </m:den>
                      </m:f>
                      <m:r>
                        <a:rPr lang="en-US" sz="2400" b="0" i="1" smtClean="0">
                          <a:latin typeface="Cambria Math" panose="02040503050406030204" pitchFamily="18" charset="0"/>
                        </a:rPr>
                        <m:t>=</m:t>
                      </m:r>
                      <m:r>
                        <a:rPr lang="en-CA" sz="2400" b="0" i="1" smtClean="0">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𝑎𝑁</m:t>
                          </m:r>
                          <m:sSup>
                            <m:sSupPr>
                              <m:ctrlPr>
                                <a:rPr lang="en-US" sz="2400" i="1" smtClean="0">
                                  <a:latin typeface="Cambria Math" panose="02040503050406030204" pitchFamily="18" charset="0"/>
                                </a:rPr>
                              </m:ctrlPr>
                            </m:sSupPr>
                            <m:e>
                              <m:r>
                                <a:rPr lang="en-US" sz="2400" i="1">
                                  <a:latin typeface="Cambria Math" panose="02040503050406030204" pitchFamily="18" charset="0"/>
                                </a:rPr>
                                <m:t>𝑆</m:t>
                              </m:r>
                            </m:e>
                            <m:sup>
                              <m:r>
                                <a:rPr lang="en-CA" sz="2400" b="0" i="1" smtClean="0">
                                  <a:latin typeface="Cambria Math" panose="02040503050406030204" pitchFamily="18" charset="0"/>
                                </a:rPr>
                                <m:t>2</m:t>
                              </m:r>
                            </m:sup>
                          </m:sSup>
                        </m:num>
                        <m:den>
                          <m:d>
                            <m:dPr>
                              <m:ctrlPr>
                                <a:rPr lang="en-US" sz="2400" i="1">
                                  <a:latin typeface="Cambria Math" panose="02040503050406030204" pitchFamily="18" charset="0"/>
                                </a:rPr>
                              </m:ctrlPr>
                            </m:dPr>
                            <m:e>
                              <m:r>
                                <a:rPr lang="en-US" sz="2400" i="1">
                                  <a:latin typeface="Cambria Math" panose="02040503050406030204" pitchFamily="18" charset="0"/>
                                </a:rPr>
                                <m:t>𝑁</m:t>
                              </m:r>
                              <m:r>
                                <a:rPr lang="en-US" sz="2400" i="1">
                                  <a:latin typeface="Cambria Math" panose="02040503050406030204" pitchFamily="18" charset="0"/>
                                </a:rPr>
                                <m:t>+1</m:t>
                              </m:r>
                            </m:e>
                          </m:d>
                          <m:sSup>
                            <m:sSupPr>
                              <m:ctrlPr>
                                <a:rPr lang="en-US" sz="2400" i="1" smtClean="0">
                                  <a:latin typeface="Cambria Math" panose="02040503050406030204" pitchFamily="18" charset="0"/>
                                </a:rPr>
                              </m:ctrlPr>
                            </m:sSupPr>
                            <m:e>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𝑏𝑆</m:t>
                                  </m:r>
                                </m:e>
                              </m:d>
                            </m:e>
                            <m:sup>
                              <m:r>
                                <a:rPr lang="en-CA" sz="2400" b="0" i="1" smtClean="0">
                                  <a:latin typeface="Cambria Math" panose="02040503050406030204" pitchFamily="18" charset="0"/>
                                </a:rPr>
                                <m:t>2</m:t>
                              </m:r>
                            </m:sup>
                          </m:sSup>
                        </m:den>
                      </m:f>
                      <m:r>
                        <a:rPr lang="en-CA" sz="2400" b="0" i="1" smtClean="0">
                          <a:latin typeface="Cambria Math" panose="02040503050406030204" pitchFamily="18" charset="0"/>
                        </a:rPr>
                        <m:t>&lt;0</m:t>
                      </m:r>
                    </m:oMath>
                  </m:oMathPara>
                </a14:m>
                <a:endParaRPr lang="en-CA" sz="2400" b="0" dirty="0">
                  <a:latin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m:t>
                          </m:r>
                          <m:sSup>
                            <m:sSupPr>
                              <m:ctrlPr>
                                <a:rPr lang="en-US" sz="2400" i="1">
                                  <a:latin typeface="Cambria Math" panose="02040503050406030204" pitchFamily="18" charset="0"/>
                                </a:rPr>
                              </m:ctrlPr>
                            </m:sSupPr>
                            <m:e>
                              <m:r>
                                <a:rPr lang="en-US" sz="2400" i="1">
                                  <a:latin typeface="Cambria Math" panose="02040503050406030204" pitchFamily="18" charset="0"/>
                                </a:rPr>
                                <m:t>𝑄</m:t>
                              </m:r>
                            </m:e>
                            <m:sup>
                              <m:r>
                                <a:rPr lang="en-US" sz="2400" i="1">
                                  <a:latin typeface="Cambria Math" panose="02040503050406030204" pitchFamily="18" charset="0"/>
                                </a:rPr>
                                <m:t>∗</m:t>
                              </m:r>
                            </m:sup>
                          </m:sSup>
                        </m:num>
                        <m:den>
                          <m:r>
                            <a:rPr lang="en-US" sz="2400" i="1">
                              <a:latin typeface="Cambria Math" panose="02040503050406030204" pitchFamily="18" charset="0"/>
                            </a:rPr>
                            <m:t>𝜕</m:t>
                          </m:r>
                          <m:r>
                            <a:rPr lang="en-CA" sz="2400" b="0" i="1" smtClean="0">
                              <a:latin typeface="Cambria Math" panose="02040503050406030204" pitchFamily="18" charset="0"/>
                            </a:rPr>
                            <m:t>𝑁</m:t>
                          </m:r>
                        </m:den>
                      </m:f>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𝑎𝑆</m:t>
                          </m:r>
                        </m:num>
                        <m:den>
                          <m:sSup>
                            <m:sSupPr>
                              <m:ctrlPr>
                                <a:rPr lang="en-US" sz="2400" i="1" smtClean="0">
                                  <a:latin typeface="Cambria Math" panose="02040503050406030204" pitchFamily="18" charset="0"/>
                                </a:rPr>
                              </m:ctrlPr>
                            </m:sSupPr>
                            <m:e>
                              <m:d>
                                <m:dPr>
                                  <m:ctrlPr>
                                    <a:rPr lang="en-US" sz="2400" i="1">
                                      <a:latin typeface="Cambria Math" panose="02040503050406030204" pitchFamily="18" charset="0"/>
                                    </a:rPr>
                                  </m:ctrlPr>
                                </m:dPr>
                                <m:e>
                                  <m:r>
                                    <a:rPr lang="en-US" sz="2400" i="1">
                                      <a:latin typeface="Cambria Math" panose="02040503050406030204" pitchFamily="18" charset="0"/>
                                    </a:rPr>
                                    <m:t>𝑁</m:t>
                                  </m:r>
                                  <m:r>
                                    <a:rPr lang="en-US" sz="2400" i="1">
                                      <a:latin typeface="Cambria Math" panose="02040503050406030204" pitchFamily="18" charset="0"/>
                                    </a:rPr>
                                    <m:t>+1</m:t>
                                  </m:r>
                                </m:e>
                              </m:d>
                            </m:e>
                            <m:sup>
                              <m:r>
                                <a:rPr lang="en-CA" sz="2400" b="0" i="1" smtClean="0">
                                  <a:latin typeface="Cambria Math" panose="02040503050406030204" pitchFamily="18" charset="0"/>
                                </a:rPr>
                                <m:t>2</m:t>
                              </m:r>
                            </m:sup>
                          </m:sSup>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𝑏𝑆</m:t>
                              </m:r>
                            </m:e>
                          </m:d>
                        </m:den>
                      </m:f>
                      <m:r>
                        <a:rPr lang="en-CA" sz="2400" i="1">
                          <a:latin typeface="Cambria Math" panose="02040503050406030204" pitchFamily="18" charset="0"/>
                        </a:rPr>
                        <m:t>&gt;0</m:t>
                      </m:r>
                    </m:oMath>
                  </m:oMathPara>
                </a14:m>
                <a:endParaRPr lang="en-US" sz="24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m:t>
                          </m:r>
                          <m:sSup>
                            <m:sSupPr>
                              <m:ctrlPr>
                                <a:rPr lang="en-US" sz="2400" i="1">
                                  <a:latin typeface="Cambria Math" panose="02040503050406030204" pitchFamily="18" charset="0"/>
                                </a:rPr>
                              </m:ctrlPr>
                            </m:sSupPr>
                            <m:e>
                              <m:r>
                                <a:rPr lang="en-US" sz="2400" i="1">
                                  <a:latin typeface="Cambria Math" panose="02040503050406030204" pitchFamily="18" charset="0"/>
                                </a:rPr>
                                <m:t>𝑄</m:t>
                              </m:r>
                            </m:e>
                            <m:sup>
                              <m:r>
                                <a:rPr lang="en-US" sz="2400" i="1">
                                  <a:latin typeface="Cambria Math" panose="02040503050406030204" pitchFamily="18" charset="0"/>
                                </a:rPr>
                                <m:t>∗</m:t>
                              </m:r>
                            </m:sup>
                          </m:sSup>
                        </m:num>
                        <m:den>
                          <m:r>
                            <a:rPr lang="en-US" sz="2400" i="1">
                              <a:latin typeface="Cambria Math" panose="02040503050406030204" pitchFamily="18" charset="0"/>
                            </a:rPr>
                            <m:t>𝜕</m:t>
                          </m:r>
                          <m:r>
                            <a:rPr lang="en-CA" sz="2400" b="0" i="1" smtClean="0">
                              <a:latin typeface="Cambria Math" panose="02040503050406030204" pitchFamily="18" charset="0"/>
                            </a:rPr>
                            <m:t>𝑆</m:t>
                          </m:r>
                        </m:den>
                      </m:f>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𝑎</m:t>
                          </m:r>
                          <m:r>
                            <a:rPr lang="en-CA" sz="2400" b="0" i="1" smtClean="0">
                              <a:latin typeface="Cambria Math" panose="02040503050406030204" pitchFamily="18" charset="0"/>
                            </a:rPr>
                            <m:t>𝑁</m:t>
                          </m:r>
                        </m:num>
                        <m:den>
                          <m:d>
                            <m:dPr>
                              <m:ctrlPr>
                                <a:rPr lang="en-US" sz="2400" i="1">
                                  <a:latin typeface="Cambria Math" panose="02040503050406030204" pitchFamily="18" charset="0"/>
                                </a:rPr>
                              </m:ctrlPr>
                            </m:dPr>
                            <m:e>
                              <m:r>
                                <a:rPr lang="en-US" sz="2400" i="1">
                                  <a:latin typeface="Cambria Math" panose="02040503050406030204" pitchFamily="18" charset="0"/>
                                </a:rPr>
                                <m:t>𝑁</m:t>
                              </m:r>
                              <m:r>
                                <a:rPr lang="en-US" sz="2400" i="1">
                                  <a:latin typeface="Cambria Math" panose="02040503050406030204" pitchFamily="18" charset="0"/>
                                </a:rPr>
                                <m:t>+1</m:t>
                              </m:r>
                            </m:e>
                          </m:d>
                          <m:sSup>
                            <m:sSupPr>
                              <m:ctrlPr>
                                <a:rPr lang="en-US" sz="2400" i="1">
                                  <a:latin typeface="Cambria Math" panose="02040503050406030204" pitchFamily="18" charset="0"/>
                                </a:rPr>
                              </m:ctrlPr>
                            </m:sSupPr>
                            <m:e>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𝑏𝑆</m:t>
                                  </m:r>
                                </m:e>
                              </m:d>
                            </m:e>
                            <m:sup>
                              <m:r>
                                <a:rPr lang="en-CA" sz="2400" i="1">
                                  <a:latin typeface="Cambria Math" panose="02040503050406030204" pitchFamily="18" charset="0"/>
                                </a:rPr>
                                <m:t>2</m:t>
                              </m:r>
                            </m:sup>
                          </m:sSup>
                        </m:den>
                      </m:f>
                      <m:r>
                        <a:rPr lang="en-CA" sz="2400" i="1">
                          <a:latin typeface="Cambria Math" panose="02040503050406030204" pitchFamily="18" charset="0"/>
                        </a:rPr>
                        <m:t>&gt;0</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3" name="TextBox 12">
                <a:extLst>
                  <a:ext uri="{FF2B5EF4-FFF2-40B4-BE49-F238E27FC236}">
                    <a16:creationId xmlns:a16="http://schemas.microsoft.com/office/drawing/2014/main" id="{C20DDAF0-1B0B-485A-A776-5032B9C20CA7}"/>
                  </a:ext>
                </a:extLst>
              </p:cNvPr>
              <p:cNvSpPr txBox="1">
                <a:spLocks noRot="1" noChangeAspect="1" noMove="1" noResize="1" noEditPoints="1" noAdjustHandles="1" noChangeArrowheads="1" noChangeShapeType="1" noTextEdit="1"/>
              </p:cNvSpPr>
              <p:nvPr/>
            </p:nvSpPr>
            <p:spPr>
              <a:xfrm>
                <a:off x="2730247" y="3831675"/>
                <a:ext cx="4143121" cy="2307235"/>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0892586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7103D3D-29CA-4883-9E21-9B76D0159085}"/>
              </a:ext>
            </a:extLst>
          </p:cNvPr>
          <p:cNvSpPr>
            <a:spLocks noGrp="1"/>
          </p:cNvSpPr>
          <p:nvPr>
            <p:ph type="sldNum" sz="quarter" idx="12"/>
          </p:nvPr>
        </p:nvSpPr>
        <p:spPr/>
        <p:txBody>
          <a:bodyPr/>
          <a:lstStyle/>
          <a:p>
            <a:fld id="{B6F15528-21DE-4FAA-801E-634DDDAF4B2B}" type="slidenum">
              <a:rPr lang="en-US" smtClean="0"/>
              <a:pPr/>
              <a:t>62</a:t>
            </a:fld>
            <a:endParaRPr lang="en-US"/>
          </a:p>
        </p:txBody>
      </p:sp>
      <p:sp>
        <p:nvSpPr>
          <p:cNvPr id="6" name="Rectangle 5">
            <a:extLst>
              <a:ext uri="{FF2B5EF4-FFF2-40B4-BE49-F238E27FC236}">
                <a16:creationId xmlns:a16="http://schemas.microsoft.com/office/drawing/2014/main" id="{4F10F9E1-5989-4262-B389-27E14EBB0862}"/>
              </a:ext>
            </a:extLst>
          </p:cNvPr>
          <p:cNvSpPr/>
          <p:nvPr/>
        </p:nvSpPr>
        <p:spPr>
          <a:xfrm>
            <a:off x="0" y="128187"/>
            <a:ext cx="7315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2.3.2 Extension - What if fishermen have some market power?</a:t>
            </a:r>
          </a:p>
        </p:txBody>
      </p:sp>
      <p:sp>
        <p:nvSpPr>
          <p:cNvPr id="7" name="Minus Sign 6">
            <a:extLst>
              <a:ext uri="{FF2B5EF4-FFF2-40B4-BE49-F238E27FC236}">
                <a16:creationId xmlns:a16="http://schemas.microsoft.com/office/drawing/2014/main" id="{150E8E54-68B2-4BB5-98D7-F75CB30D0E00}"/>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5F08AA56-191A-4C9A-818D-4FDDE971BF54}"/>
              </a:ext>
            </a:extLst>
          </p:cNvPr>
          <p:cNvSpPr/>
          <p:nvPr/>
        </p:nvSpPr>
        <p:spPr>
          <a:xfrm>
            <a:off x="381000" y="1386883"/>
            <a:ext cx="8763000" cy="461665"/>
          </a:xfrm>
          <a:prstGeom prst="rect">
            <a:avLst/>
          </a:prstGeom>
        </p:spPr>
        <p:txBody>
          <a:bodyPr wrap="square">
            <a:spAutoFit/>
          </a:bodyPr>
          <a:lstStyle/>
          <a:p>
            <a:r>
              <a:rPr lang="en-US" sz="2400" i="1" dirty="0">
                <a:latin typeface="Times New Roman" panose="02020603050405020304" pitchFamily="18" charset="0"/>
                <a:cs typeface="Times New Roman" panose="02020603050405020304" pitchFamily="18" charset="0"/>
              </a:rPr>
              <a:t> </a:t>
            </a:r>
          </a:p>
        </p:txBody>
      </p:sp>
      <p:sp>
        <p:nvSpPr>
          <p:cNvPr id="3" name="TextBox 2">
            <a:extLst>
              <a:ext uri="{FF2B5EF4-FFF2-40B4-BE49-F238E27FC236}">
                <a16:creationId xmlns:a16="http://schemas.microsoft.com/office/drawing/2014/main" id="{5CFBEADD-B350-4041-9D59-7E2B39EA794B}"/>
              </a:ext>
            </a:extLst>
          </p:cNvPr>
          <p:cNvSpPr txBox="1"/>
          <p:nvPr/>
        </p:nvSpPr>
        <p:spPr>
          <a:xfrm>
            <a:off x="152400" y="745409"/>
            <a:ext cx="8534400" cy="461665"/>
          </a:xfrm>
          <a:prstGeom prst="rect">
            <a:avLst/>
          </a:prstGeom>
          <a:noFill/>
        </p:spPr>
        <p:txBody>
          <a:bodyPr wrap="square" rtlCol="0">
            <a:spAutoFit/>
          </a:bodyPr>
          <a:lstStyle/>
          <a:p>
            <a:pPr marL="342900" indent="-342900">
              <a:buFont typeface="Wingdings" panose="05000000000000000000" pitchFamily="2" charset="2"/>
              <a:buChar char="Ø"/>
            </a:pPr>
            <a:r>
              <a:rPr lang="en-US" altLang="zh-CN" sz="2400" dirty="0">
                <a:latin typeface="Times New Roman" panose="02020603050405020304" pitchFamily="18" charset="0"/>
                <a:cs typeface="Times New Roman" panose="02020603050405020304" pitchFamily="18" charset="0"/>
              </a:rPr>
              <a:t>T</a:t>
            </a:r>
            <a:r>
              <a:rPr lang="en-US" altLang="zh-HK" sz="2400" dirty="0">
                <a:latin typeface="Times New Roman" panose="02020603050405020304" pitchFamily="18" charset="0"/>
                <a:cs typeface="Times New Roman" panose="02020603050405020304" pitchFamily="18" charset="0"/>
              </a:rPr>
              <a:t>he aggregate appropriation can be supported if</a:t>
            </a:r>
            <a:endParaRPr lang="en-US" sz="24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2EAFD6BF-8550-482E-92DA-ED1B74ABDD05}"/>
                  </a:ext>
                </a:extLst>
              </p:cNvPr>
              <p:cNvSpPr/>
              <p:nvPr/>
            </p:nvSpPr>
            <p:spPr>
              <a:xfrm>
                <a:off x="2362200" y="1218574"/>
                <a:ext cx="3402198" cy="83843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altLang="zh-HK" sz="2400" i="1">
                              <a:latin typeface="Cambria Math" panose="02040503050406030204" pitchFamily="18" charset="0"/>
                            </a:rPr>
                          </m:ctrlPr>
                        </m:fPr>
                        <m:num>
                          <m:r>
                            <a:rPr lang="en-US" altLang="zh-HK" sz="2400" i="1">
                              <a:latin typeface="Cambria Math" panose="02040503050406030204" pitchFamily="18" charset="0"/>
                            </a:rPr>
                            <m:t>𝑎𝑁𝑆</m:t>
                          </m:r>
                        </m:num>
                        <m:den>
                          <m:d>
                            <m:dPr>
                              <m:ctrlPr>
                                <a:rPr lang="en-US" altLang="zh-HK" sz="2400" i="1">
                                  <a:latin typeface="Cambria Math" panose="02040503050406030204" pitchFamily="18" charset="0"/>
                                </a:rPr>
                              </m:ctrlPr>
                            </m:dPr>
                            <m:e>
                              <m:r>
                                <a:rPr lang="en-US" altLang="zh-HK" sz="2400" i="1">
                                  <a:latin typeface="Cambria Math" panose="02040503050406030204" pitchFamily="18" charset="0"/>
                                </a:rPr>
                                <m:t>𝑁</m:t>
                              </m:r>
                              <m:r>
                                <a:rPr lang="en-US" altLang="zh-HK" sz="2400" i="1">
                                  <a:latin typeface="Cambria Math" panose="02040503050406030204" pitchFamily="18" charset="0"/>
                                </a:rPr>
                                <m:t>+1</m:t>
                              </m:r>
                            </m:e>
                          </m:d>
                          <m:d>
                            <m:dPr>
                              <m:ctrlPr>
                                <a:rPr lang="en-US" altLang="zh-HK" sz="2400" i="1">
                                  <a:latin typeface="Cambria Math" panose="02040503050406030204" pitchFamily="18" charset="0"/>
                                </a:rPr>
                              </m:ctrlPr>
                            </m:dPr>
                            <m:e>
                              <m:r>
                                <a:rPr lang="en-US" altLang="zh-HK" sz="2400" i="1">
                                  <a:latin typeface="Cambria Math" panose="02040503050406030204" pitchFamily="18" charset="0"/>
                                </a:rPr>
                                <m:t>1+</m:t>
                              </m:r>
                              <m:r>
                                <a:rPr lang="en-US" altLang="zh-HK" sz="2400" i="1">
                                  <a:latin typeface="Cambria Math" panose="02040503050406030204" pitchFamily="18" charset="0"/>
                                </a:rPr>
                                <m:t>𝑏𝑆</m:t>
                              </m:r>
                            </m:e>
                          </m:d>
                        </m:den>
                      </m:f>
                      <m:r>
                        <a:rPr lang="en-US" altLang="zh-HK" sz="2400" i="1">
                          <a:latin typeface="Cambria Math" panose="02040503050406030204" pitchFamily="18" charset="0"/>
                        </a:rPr>
                        <m:t>≤</m:t>
                      </m:r>
                      <m:r>
                        <a:rPr lang="en-US" altLang="zh-HK" sz="2400" i="1">
                          <a:latin typeface="Cambria Math" panose="02040503050406030204" pitchFamily="18" charset="0"/>
                        </a:rPr>
                        <m:t>𝑆</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1" name="Rectangle 10">
                <a:extLst>
                  <a:ext uri="{FF2B5EF4-FFF2-40B4-BE49-F238E27FC236}">
                    <a16:creationId xmlns:a16="http://schemas.microsoft.com/office/drawing/2014/main" id="{2EAFD6BF-8550-482E-92DA-ED1B74ABDD05}"/>
                  </a:ext>
                </a:extLst>
              </p:cNvPr>
              <p:cNvSpPr>
                <a:spLocks noRot="1" noChangeAspect="1" noMove="1" noResize="1" noEditPoints="1" noAdjustHandles="1" noChangeArrowheads="1" noChangeShapeType="1" noTextEdit="1"/>
              </p:cNvSpPr>
              <p:nvPr/>
            </p:nvSpPr>
            <p:spPr>
              <a:xfrm>
                <a:off x="2362200" y="1218574"/>
                <a:ext cx="3402198" cy="838435"/>
              </a:xfrm>
              <a:prstGeom prst="rect">
                <a:avLst/>
              </a:prstGeom>
              <a:blipFill>
                <a:blip r:embed="rId2"/>
                <a:stretch>
                  <a:fillRect/>
                </a:stretch>
              </a:blipFill>
            </p:spPr>
            <p:txBody>
              <a:bodyPr/>
              <a:lstStyle/>
              <a:p>
                <a:r>
                  <a:rPr lang="zh-HK" altLang="en-US">
                    <a:noFill/>
                  </a:rPr>
                  <a:t> </a:t>
                </a:r>
              </a:p>
            </p:txBody>
          </p:sp>
        </mc:Fallback>
      </mc:AlternateContent>
      <p:sp>
        <p:nvSpPr>
          <p:cNvPr id="4" name="Rectangle 3">
            <a:extLst>
              <a:ext uri="{FF2B5EF4-FFF2-40B4-BE49-F238E27FC236}">
                <a16:creationId xmlns:a16="http://schemas.microsoft.com/office/drawing/2014/main" id="{5AD28380-C605-4F28-B108-FCE2E94DA2FE}"/>
              </a:ext>
            </a:extLst>
          </p:cNvPr>
          <p:cNvSpPr/>
          <p:nvPr/>
        </p:nvSpPr>
        <p:spPr>
          <a:xfrm>
            <a:off x="533399" y="3607701"/>
            <a:ext cx="7431458" cy="461665"/>
          </a:xfrm>
          <a:prstGeom prst="rect">
            <a:avLst/>
          </a:prstGeom>
        </p:spPr>
        <p:txBody>
          <a:bodyPr wrap="none">
            <a:spAutoFit/>
          </a:bodyPr>
          <a:lstStyle/>
          <a:p>
            <a:r>
              <a:rPr lang="en-CA" sz="2400" i="1" dirty="0">
                <a:latin typeface="Times New Roman" panose="02020603050405020304" pitchFamily="18" charset="0"/>
                <a:cs typeface="Times New Roman" panose="02020603050405020304" pitchFamily="18" charset="0"/>
              </a:rPr>
              <a:t>which is increasing in a and N but decreasing in b because</a:t>
            </a:r>
            <a:endParaRPr lang="en-US" sz="2400" i="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C20DDAF0-1B0B-485A-A776-5032B9C20CA7}"/>
                  </a:ext>
                </a:extLst>
              </p:cNvPr>
              <p:cNvSpPr txBox="1"/>
              <p:nvPr/>
            </p:nvSpPr>
            <p:spPr>
              <a:xfrm>
                <a:off x="2732053" y="4311180"/>
                <a:ext cx="3034151" cy="75450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i="1" smtClean="0">
                              <a:latin typeface="Cambria Math" panose="02040503050406030204" pitchFamily="18" charset="0"/>
                            </a:rPr>
                            <m:t>𝜕</m:t>
                          </m:r>
                          <m:bar>
                            <m:barPr>
                              <m:ctrlPr>
                                <a:rPr lang="en-US" altLang="zh-HK" sz="2400" i="1">
                                  <a:latin typeface="Cambria Math" panose="02040503050406030204" pitchFamily="18" charset="0"/>
                                </a:rPr>
                              </m:ctrlPr>
                            </m:barPr>
                            <m:e>
                              <m:r>
                                <a:rPr lang="en-US" altLang="zh-HK" sz="2400" i="1">
                                  <a:latin typeface="Cambria Math" panose="02040503050406030204" pitchFamily="18" charset="0"/>
                                </a:rPr>
                                <m:t>𝑆</m:t>
                              </m:r>
                            </m:e>
                          </m:bar>
                        </m:num>
                        <m:den>
                          <m:r>
                            <a:rPr lang="en-US" sz="2400" i="1">
                              <a:latin typeface="Cambria Math" panose="02040503050406030204" pitchFamily="18" charset="0"/>
                            </a:rPr>
                            <m:t>𝜕</m:t>
                          </m:r>
                          <m:r>
                            <a:rPr lang="en-US" sz="2400" b="0" i="1" smtClean="0">
                              <a:latin typeface="Cambria Math" panose="02040503050406030204" pitchFamily="18" charset="0"/>
                            </a:rPr>
                            <m:t>𝑁</m:t>
                          </m:r>
                        </m:den>
                      </m:f>
                      <m:r>
                        <a:rPr lang="en-US" sz="2400" b="0" i="1" smtClean="0">
                          <a:latin typeface="Cambria Math" panose="02040503050406030204" pitchFamily="18" charset="0"/>
                        </a:rPr>
                        <m:t>=</m:t>
                      </m:r>
                      <m:f>
                        <m:fPr>
                          <m:ctrlPr>
                            <a:rPr lang="en-US" sz="2400" i="1">
                              <a:latin typeface="Cambria Math" panose="02040503050406030204" pitchFamily="18" charset="0"/>
                            </a:rPr>
                          </m:ctrlPr>
                        </m:fPr>
                        <m:num>
                          <m:r>
                            <a:rPr lang="en-US" altLang="zh-HK" sz="2400" i="1">
                              <a:latin typeface="Cambria Math" panose="02040503050406030204" pitchFamily="18" charset="0"/>
                            </a:rPr>
                            <m:t>𝑎</m:t>
                          </m:r>
                          <m:r>
                            <a:rPr lang="en-US" altLang="zh-HK" sz="2400" i="1">
                              <a:latin typeface="Cambria Math" panose="02040503050406030204" pitchFamily="18" charset="0"/>
                            </a:rPr>
                            <m:t>−1</m:t>
                          </m:r>
                        </m:num>
                        <m:den>
                          <m:sSup>
                            <m:sSupPr>
                              <m:ctrlPr>
                                <a:rPr lang="en-US" sz="2400" i="1" smtClean="0">
                                  <a:latin typeface="Cambria Math" panose="02040503050406030204" pitchFamily="18" charset="0"/>
                                </a:rPr>
                              </m:ctrlPr>
                            </m:sSupPr>
                            <m:e>
                              <m:r>
                                <a:rPr lang="en-US" sz="2400" b="0" i="1" smtClean="0">
                                  <a:latin typeface="Cambria Math" panose="02040503050406030204" pitchFamily="18" charset="0"/>
                                </a:rPr>
                                <m:t>𝑏</m:t>
                              </m:r>
                              <m:d>
                                <m:dPr>
                                  <m:ctrlPr>
                                    <a:rPr lang="en-US" altLang="zh-HK" sz="2400" i="1">
                                      <a:latin typeface="Cambria Math" panose="02040503050406030204" pitchFamily="18" charset="0"/>
                                    </a:rPr>
                                  </m:ctrlPr>
                                </m:dPr>
                                <m:e>
                                  <m:r>
                                    <a:rPr lang="en-US" altLang="zh-HK" sz="2400" i="1">
                                      <a:latin typeface="Cambria Math" panose="02040503050406030204" pitchFamily="18" charset="0"/>
                                    </a:rPr>
                                    <m:t>𝑁</m:t>
                                  </m:r>
                                  <m:r>
                                    <a:rPr lang="en-US" altLang="zh-HK" sz="2400" i="1">
                                      <a:latin typeface="Cambria Math" panose="02040503050406030204" pitchFamily="18" charset="0"/>
                                    </a:rPr>
                                    <m:t>+1</m:t>
                                  </m:r>
                                </m:e>
                              </m:d>
                            </m:e>
                            <m:sup>
                              <m:r>
                                <a:rPr lang="en-CA" sz="2400" b="0" i="1" smtClean="0">
                                  <a:latin typeface="Cambria Math" panose="02040503050406030204" pitchFamily="18" charset="0"/>
                                </a:rPr>
                                <m:t>2</m:t>
                              </m:r>
                            </m:sup>
                          </m:sSup>
                        </m:den>
                      </m:f>
                      <m:r>
                        <a:rPr lang="en-US" sz="2400" b="0" i="1" smtClean="0">
                          <a:latin typeface="Cambria Math" panose="02040503050406030204" pitchFamily="18" charset="0"/>
                        </a:rPr>
                        <m:t>&gt;</m:t>
                      </m:r>
                      <m:r>
                        <a:rPr lang="en-CA" sz="2400" b="0" i="1" smtClean="0">
                          <a:latin typeface="Cambria Math" panose="02040503050406030204" pitchFamily="18" charset="0"/>
                        </a:rPr>
                        <m:t>0</m:t>
                      </m:r>
                    </m:oMath>
                  </m:oMathPara>
                </a14:m>
                <a:endParaRPr lang="en-CA" sz="2400" b="0" dirty="0">
                  <a:latin typeface="Times New Roman" panose="02020603050405020304" pitchFamily="18" charset="0"/>
                </a:endParaRPr>
              </a:p>
            </p:txBody>
          </p:sp>
        </mc:Choice>
        <mc:Fallback xmlns="">
          <p:sp>
            <p:nvSpPr>
              <p:cNvPr id="13" name="TextBox 12">
                <a:extLst>
                  <a:ext uri="{FF2B5EF4-FFF2-40B4-BE49-F238E27FC236}">
                    <a16:creationId xmlns:a16="http://schemas.microsoft.com/office/drawing/2014/main" id="{C20DDAF0-1B0B-485A-A776-5032B9C20CA7}"/>
                  </a:ext>
                </a:extLst>
              </p:cNvPr>
              <p:cNvSpPr txBox="1">
                <a:spLocks noRot="1" noChangeAspect="1" noMove="1" noResize="1" noEditPoints="1" noAdjustHandles="1" noChangeArrowheads="1" noChangeShapeType="1" noTextEdit="1"/>
              </p:cNvSpPr>
              <p:nvPr/>
            </p:nvSpPr>
            <p:spPr>
              <a:xfrm>
                <a:off x="2732053" y="4311180"/>
                <a:ext cx="3034151" cy="754502"/>
              </a:xfrm>
              <a:prstGeom prst="rect">
                <a:avLst/>
              </a:prstGeom>
              <a:blipFill>
                <a:blip r:embed="rId3"/>
                <a:stretch>
                  <a:fillRect/>
                </a:stretch>
              </a:blipFill>
            </p:spPr>
            <p:txBody>
              <a:bodyPr/>
              <a:lstStyle/>
              <a:p>
                <a:r>
                  <a:rPr lang="zh-HK" altLang="en-US">
                    <a:noFill/>
                  </a:rPr>
                  <a:t> </a:t>
                </a:r>
              </a:p>
            </p:txBody>
          </p:sp>
        </mc:Fallback>
      </mc:AlternateContent>
      <p:sp>
        <p:nvSpPr>
          <p:cNvPr id="8" name="Rectangle 11">
            <a:extLst>
              <a:ext uri="{FF2B5EF4-FFF2-40B4-BE49-F238E27FC236}">
                <a16:creationId xmlns:a16="http://schemas.microsoft.com/office/drawing/2014/main" id="{2A011D3F-D5A8-A6D9-0E13-E00DA11A4A60}"/>
              </a:ext>
            </a:extLst>
          </p:cNvPr>
          <p:cNvSpPr/>
          <p:nvPr/>
        </p:nvSpPr>
        <p:spPr>
          <a:xfrm>
            <a:off x="506729" y="2181100"/>
            <a:ext cx="3384068" cy="461665"/>
          </a:xfrm>
          <a:prstGeom prst="rect">
            <a:avLst/>
          </a:prstGeom>
        </p:spPr>
        <p:txBody>
          <a:bodyPr wrap="none">
            <a:spAutoFit/>
          </a:bodyPr>
          <a:lstStyle/>
          <a:p>
            <a:r>
              <a:rPr lang="en-CA" sz="2400" i="1" dirty="0">
                <a:latin typeface="Times New Roman" panose="02020603050405020304" pitchFamily="18" charset="0"/>
                <a:cs typeface="Times New Roman" panose="02020603050405020304" pitchFamily="18" charset="0"/>
              </a:rPr>
              <a:t>that we rearrange to yield</a:t>
            </a:r>
            <a:endParaRPr lang="en-US" sz="2400" i="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9" name="Rectangle 10">
                <a:extLst>
                  <a:ext uri="{FF2B5EF4-FFF2-40B4-BE49-F238E27FC236}">
                    <a16:creationId xmlns:a16="http://schemas.microsoft.com/office/drawing/2014/main" id="{C278646D-B0FD-468D-C8E0-C4883767B78D}"/>
                  </a:ext>
                </a:extLst>
              </p:cNvPr>
              <p:cNvSpPr/>
              <p:nvPr/>
            </p:nvSpPr>
            <p:spPr>
              <a:xfrm>
                <a:off x="2362200" y="2677302"/>
                <a:ext cx="3402198" cy="86132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HK" sz="2400" b="0" i="1" smtClean="0">
                          <a:latin typeface="Cambria Math" panose="02040503050406030204" pitchFamily="18" charset="0"/>
                        </a:rPr>
                        <m:t>𝑆</m:t>
                      </m:r>
                      <m:r>
                        <a:rPr lang="en-US" altLang="zh-HK" sz="2400" b="0" i="1" smtClean="0">
                          <a:latin typeface="Cambria Math" panose="02040503050406030204" pitchFamily="18" charset="0"/>
                        </a:rPr>
                        <m:t>≥</m:t>
                      </m:r>
                      <m:bar>
                        <m:barPr>
                          <m:ctrlPr>
                            <a:rPr lang="en-US" altLang="zh-HK" sz="2400" b="0" i="1" smtClean="0">
                              <a:latin typeface="Cambria Math" panose="02040503050406030204" pitchFamily="18" charset="0"/>
                            </a:rPr>
                          </m:ctrlPr>
                        </m:barPr>
                        <m:e>
                          <m:r>
                            <a:rPr lang="en-US" altLang="zh-HK" sz="2400" i="1">
                              <a:latin typeface="Cambria Math" panose="02040503050406030204" pitchFamily="18" charset="0"/>
                            </a:rPr>
                            <m:t>𝑆</m:t>
                          </m:r>
                        </m:e>
                      </m:bar>
                      <m:r>
                        <a:rPr lang="en-US" altLang="zh-HK" sz="2400" i="1" smtClean="0">
                          <a:latin typeface="Cambria Math" panose="02040503050406030204" pitchFamily="18" charset="0"/>
                          <a:ea typeface="Cambria Math" panose="02040503050406030204" pitchFamily="18" charset="0"/>
                        </a:rPr>
                        <m:t>≡</m:t>
                      </m:r>
                      <m:f>
                        <m:fPr>
                          <m:ctrlPr>
                            <a:rPr lang="en-US" altLang="zh-HK" sz="2400" i="1" smtClean="0">
                              <a:latin typeface="Cambria Math" panose="02040503050406030204" pitchFamily="18" charset="0"/>
                            </a:rPr>
                          </m:ctrlPr>
                        </m:fPr>
                        <m:num>
                          <m:r>
                            <a:rPr lang="en-US" altLang="zh-HK" sz="2400" i="1">
                              <a:latin typeface="Cambria Math" panose="02040503050406030204" pitchFamily="18" charset="0"/>
                            </a:rPr>
                            <m:t>𝑁</m:t>
                          </m:r>
                          <m:d>
                            <m:dPr>
                              <m:ctrlPr>
                                <a:rPr lang="en-US" altLang="zh-HK" sz="2400" i="1">
                                  <a:latin typeface="Cambria Math" panose="02040503050406030204" pitchFamily="18" charset="0"/>
                                </a:rPr>
                              </m:ctrlPr>
                            </m:dPr>
                            <m:e>
                              <m:r>
                                <a:rPr lang="en-US" altLang="zh-HK" sz="2400" i="1">
                                  <a:latin typeface="Cambria Math" panose="02040503050406030204" pitchFamily="18" charset="0"/>
                                </a:rPr>
                                <m:t>𝑎</m:t>
                              </m:r>
                              <m:r>
                                <a:rPr lang="en-US" altLang="zh-HK" sz="2400" i="1">
                                  <a:latin typeface="Cambria Math" panose="02040503050406030204" pitchFamily="18" charset="0"/>
                                </a:rPr>
                                <m:t>−1</m:t>
                              </m:r>
                            </m:e>
                          </m:d>
                          <m:r>
                            <a:rPr lang="en-US" altLang="zh-HK" sz="2400" i="1">
                              <a:latin typeface="Cambria Math" panose="02040503050406030204" pitchFamily="18" charset="0"/>
                            </a:rPr>
                            <m:t>−1</m:t>
                          </m:r>
                        </m:num>
                        <m:den>
                          <m:r>
                            <a:rPr lang="en-US" altLang="zh-HK" sz="2400" i="1">
                              <a:latin typeface="Cambria Math" panose="02040503050406030204" pitchFamily="18" charset="0"/>
                            </a:rPr>
                            <m:t>𝑏</m:t>
                          </m:r>
                          <m:d>
                            <m:dPr>
                              <m:ctrlPr>
                                <a:rPr lang="en-US" altLang="zh-HK" sz="2400" i="1">
                                  <a:latin typeface="Cambria Math" panose="02040503050406030204" pitchFamily="18" charset="0"/>
                                </a:rPr>
                              </m:ctrlPr>
                            </m:dPr>
                            <m:e>
                              <m:r>
                                <a:rPr lang="en-US" altLang="zh-HK" sz="2400" i="1">
                                  <a:latin typeface="Cambria Math" panose="02040503050406030204" pitchFamily="18" charset="0"/>
                                </a:rPr>
                                <m:t>𝑁</m:t>
                              </m:r>
                              <m:r>
                                <a:rPr lang="en-US" altLang="zh-HK" sz="2400" i="1">
                                  <a:latin typeface="Cambria Math" panose="02040503050406030204" pitchFamily="18" charset="0"/>
                                </a:rPr>
                                <m:t>+1</m:t>
                              </m:r>
                            </m:e>
                          </m:d>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9" name="Rectangle 10">
                <a:extLst>
                  <a:ext uri="{FF2B5EF4-FFF2-40B4-BE49-F238E27FC236}">
                    <a16:creationId xmlns:a16="http://schemas.microsoft.com/office/drawing/2014/main" id="{C278646D-B0FD-468D-C8E0-C4883767B78D}"/>
                  </a:ext>
                </a:extLst>
              </p:cNvPr>
              <p:cNvSpPr>
                <a:spLocks noRot="1" noChangeAspect="1" noMove="1" noResize="1" noEditPoints="1" noAdjustHandles="1" noChangeArrowheads="1" noChangeShapeType="1" noTextEdit="1"/>
              </p:cNvSpPr>
              <p:nvPr/>
            </p:nvSpPr>
            <p:spPr>
              <a:xfrm>
                <a:off x="2362200" y="2677302"/>
                <a:ext cx="3402198" cy="861326"/>
              </a:xfrm>
              <a:prstGeom prst="rect">
                <a:avLst/>
              </a:prstGeom>
              <a:blipFill>
                <a:blip r:embed="rId4"/>
                <a:stretch>
                  <a:fillRect/>
                </a:stretch>
              </a:blipFill>
            </p:spPr>
            <p:txBody>
              <a:bodyPr/>
              <a:lstStyle/>
              <a:p>
                <a:r>
                  <a:rPr lang="zh-HK" altLang="en-US">
                    <a:noFill/>
                  </a:rPr>
                  <a:t> </a:t>
                </a:r>
              </a:p>
            </p:txBody>
          </p:sp>
        </mc:Fallback>
      </mc:AlternateContent>
      <p:sp>
        <p:nvSpPr>
          <p:cNvPr id="12" name="Rectangle 11">
            <a:extLst>
              <a:ext uri="{FF2B5EF4-FFF2-40B4-BE49-F238E27FC236}">
                <a16:creationId xmlns:a16="http://schemas.microsoft.com/office/drawing/2014/main" id="{33DC2D0F-B461-AAAE-936E-E28BFB66D423}"/>
              </a:ext>
            </a:extLst>
          </p:cNvPr>
          <p:cNvSpPr/>
          <p:nvPr/>
        </p:nvSpPr>
        <p:spPr>
          <a:xfrm>
            <a:off x="499110" y="5302005"/>
            <a:ext cx="7984878" cy="461665"/>
          </a:xfrm>
          <a:prstGeom prst="rect">
            <a:avLst/>
          </a:prstGeom>
        </p:spPr>
        <p:txBody>
          <a:bodyPr wrap="none">
            <a:spAutoFit/>
          </a:bodyPr>
          <a:lstStyle/>
          <a:p>
            <a:pPr marL="342900" indent="-342900">
              <a:buFont typeface="Wingdings" panose="05000000000000000000" pitchFamily="2" charset="2"/>
              <a:buChar char="Ø"/>
            </a:pPr>
            <a:r>
              <a:rPr lang="en-CA" sz="2400" dirty="0">
                <a:latin typeface="Times New Roman" panose="02020603050405020304" pitchFamily="18" charset="0"/>
                <a:cs typeface="Times New Roman" panose="02020603050405020304" pitchFamily="18" charset="0"/>
              </a:rPr>
              <a:t>Intuitively, more resources are needed to support more firms.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64740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7103D3D-29CA-4883-9E21-9B76D0159085}"/>
              </a:ext>
            </a:extLst>
          </p:cNvPr>
          <p:cNvSpPr>
            <a:spLocks noGrp="1"/>
          </p:cNvSpPr>
          <p:nvPr>
            <p:ph type="sldNum" sz="quarter" idx="12"/>
          </p:nvPr>
        </p:nvSpPr>
        <p:spPr/>
        <p:txBody>
          <a:bodyPr/>
          <a:lstStyle/>
          <a:p>
            <a:fld id="{B6F15528-21DE-4FAA-801E-634DDDAF4B2B}" type="slidenum">
              <a:rPr lang="en-US" smtClean="0"/>
              <a:pPr/>
              <a:t>63</a:t>
            </a:fld>
            <a:endParaRPr lang="en-US"/>
          </a:p>
        </p:txBody>
      </p:sp>
      <p:sp>
        <p:nvSpPr>
          <p:cNvPr id="6" name="Rectangle 5">
            <a:extLst>
              <a:ext uri="{FF2B5EF4-FFF2-40B4-BE49-F238E27FC236}">
                <a16:creationId xmlns:a16="http://schemas.microsoft.com/office/drawing/2014/main" id="{4F10F9E1-5989-4262-B389-27E14EBB0862}"/>
              </a:ext>
            </a:extLst>
          </p:cNvPr>
          <p:cNvSpPr/>
          <p:nvPr/>
        </p:nvSpPr>
        <p:spPr>
          <a:xfrm>
            <a:off x="0" y="128187"/>
            <a:ext cx="7315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2.3.2 Extension - What if fishermen have some market power?</a:t>
            </a:r>
          </a:p>
        </p:txBody>
      </p:sp>
      <p:sp>
        <p:nvSpPr>
          <p:cNvPr id="7" name="Minus Sign 6">
            <a:extLst>
              <a:ext uri="{FF2B5EF4-FFF2-40B4-BE49-F238E27FC236}">
                <a16:creationId xmlns:a16="http://schemas.microsoft.com/office/drawing/2014/main" id="{150E8E54-68B2-4BB5-98D7-F75CB30D0E00}"/>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CFBEADD-B350-4041-9D59-7E2B39EA794B}"/>
                  </a:ext>
                </a:extLst>
              </p:cNvPr>
              <p:cNvSpPr txBox="1"/>
              <p:nvPr/>
            </p:nvSpPr>
            <p:spPr>
              <a:xfrm>
                <a:off x="152400" y="745409"/>
                <a:ext cx="8534400" cy="461665"/>
              </a:xfrm>
              <a:prstGeom prst="rect">
                <a:avLst/>
              </a:prstGeom>
              <a:noFill/>
            </p:spPr>
            <p:txBody>
              <a:bodyPr wrap="square" rtlCol="0">
                <a:spAutoFit/>
              </a:bodyPr>
              <a:lstStyle/>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When </a:t>
                </a:r>
                <a14:m>
                  <m:oMath xmlns:m="http://schemas.openxmlformats.org/officeDocument/2006/math">
                    <m:r>
                      <a:rPr lang="en-US" sz="2400" i="1">
                        <a:latin typeface="Cambria Math" panose="02040503050406030204" pitchFamily="18" charset="0"/>
                      </a:rPr>
                      <m:t>𝑁</m:t>
                    </m:r>
                    <m:r>
                      <a:rPr lang="en-US" sz="2400" i="1" smtClean="0">
                        <a:latin typeface="Cambria Math" panose="02040503050406030204" pitchFamily="18" charset="0"/>
                        <a:ea typeface="Cambria Math" panose="02040503050406030204" pitchFamily="18" charset="0"/>
                      </a:rPr>
                      <m:t>→∞</m:t>
                    </m:r>
                  </m:oMath>
                </a14:m>
                <a:r>
                  <a:rPr lang="en-US" sz="2400" dirty="0">
                    <a:latin typeface="Times New Roman" panose="02020603050405020304" pitchFamily="18" charset="0"/>
                    <a:cs typeface="Times New Roman" panose="02020603050405020304" pitchFamily="18" charset="0"/>
                  </a:rPr>
                  <a:t>, the aggregate appropriation becomes</a:t>
                </a:r>
              </a:p>
            </p:txBody>
          </p:sp>
        </mc:Choice>
        <mc:Fallback xmlns="">
          <p:sp>
            <p:nvSpPr>
              <p:cNvPr id="3" name="TextBox 2">
                <a:extLst>
                  <a:ext uri="{FF2B5EF4-FFF2-40B4-BE49-F238E27FC236}">
                    <a16:creationId xmlns:a16="http://schemas.microsoft.com/office/drawing/2014/main" id="{5CFBEADD-B350-4041-9D59-7E2B39EA794B}"/>
                  </a:ext>
                </a:extLst>
              </p:cNvPr>
              <p:cNvSpPr txBox="1">
                <a:spLocks noRot="1" noChangeAspect="1" noMove="1" noResize="1" noEditPoints="1" noAdjustHandles="1" noChangeArrowheads="1" noChangeShapeType="1" noTextEdit="1"/>
              </p:cNvSpPr>
              <p:nvPr/>
            </p:nvSpPr>
            <p:spPr>
              <a:xfrm>
                <a:off x="152400" y="745409"/>
                <a:ext cx="8534400" cy="461665"/>
              </a:xfrm>
              <a:prstGeom prst="rect">
                <a:avLst/>
              </a:prstGeom>
              <a:blipFill>
                <a:blip r:embed="rId2"/>
                <a:stretch>
                  <a:fillRect l="-929"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2EAFD6BF-8550-482E-92DA-ED1B74ABDD05}"/>
                  </a:ext>
                </a:extLst>
              </p:cNvPr>
              <p:cNvSpPr/>
              <p:nvPr/>
            </p:nvSpPr>
            <p:spPr>
              <a:xfrm>
                <a:off x="1377268" y="1509922"/>
                <a:ext cx="5709331" cy="851708"/>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func>
                            <m:funcPr>
                              <m:ctrlPr>
                                <a:rPr lang="en-US" sz="2400" i="1" smtClean="0">
                                  <a:latin typeface="Cambria Math" panose="02040503050406030204" pitchFamily="18" charset="0"/>
                                </a:rPr>
                              </m:ctrlPr>
                            </m:funcPr>
                            <m:fName>
                              <m:limLow>
                                <m:limLowPr>
                                  <m:ctrlPr>
                                    <a:rPr lang="en-US" sz="2400" i="1" smtClean="0">
                                      <a:latin typeface="Cambria Math" panose="02040503050406030204" pitchFamily="18" charset="0"/>
                                    </a:rPr>
                                  </m:ctrlPr>
                                </m:limLowPr>
                                <m:e>
                                  <m:r>
                                    <m:rPr>
                                      <m:sty m:val="p"/>
                                    </m:rPr>
                                    <a:rPr lang="en-US" sz="2400" i="0" smtClean="0">
                                      <a:latin typeface="Cambria Math" panose="02040503050406030204" pitchFamily="18" charset="0"/>
                                    </a:rPr>
                                    <m:t>lim</m:t>
                                  </m:r>
                                </m:e>
                                <m:lim>
                                  <m:r>
                                    <a:rPr lang="en-US" sz="2400" i="1">
                                      <a:latin typeface="Cambria Math" panose="02040503050406030204" pitchFamily="18" charset="0"/>
                                    </a:rPr>
                                    <m:t>𝑁</m:t>
                                  </m:r>
                                  <m:r>
                                    <a:rPr lang="en-US" sz="2400" i="1">
                                      <a:latin typeface="Cambria Math" panose="02040503050406030204" pitchFamily="18" charset="0"/>
                                      <a:ea typeface="Cambria Math" panose="02040503050406030204" pitchFamily="18" charset="0"/>
                                    </a:rPr>
                                    <m:t>→∞</m:t>
                                  </m:r>
                                </m:lim>
                              </m:limLow>
                            </m:fName>
                            <m:e>
                              <m:sSup>
                                <m:sSupPr>
                                  <m:ctrlPr>
                                    <a:rPr lang="en-US" sz="2400" i="1">
                                      <a:latin typeface="Cambria Math" panose="02040503050406030204" pitchFamily="18" charset="0"/>
                                    </a:rPr>
                                  </m:ctrlPr>
                                </m:sSupPr>
                                <m:e>
                                  <m:r>
                                    <a:rPr lang="en-US" sz="2400" i="1">
                                      <a:latin typeface="Cambria Math" panose="02040503050406030204" pitchFamily="18" charset="0"/>
                                    </a:rPr>
                                    <m:t>𝑄</m:t>
                                  </m:r>
                                </m:e>
                                <m:sup>
                                  <m:r>
                                    <a:rPr lang="en-US" sz="2400" i="1">
                                      <a:latin typeface="Cambria Math" panose="02040503050406030204" pitchFamily="18" charset="0"/>
                                    </a:rPr>
                                    <m:t>∗</m:t>
                                  </m:r>
                                </m:sup>
                              </m:sSup>
                            </m:e>
                          </m:func>
                          <m:r>
                            <a:rPr lang="en-US" sz="2400" b="0" i="1" smtClean="0">
                              <a:latin typeface="Cambria Math" panose="02040503050406030204" pitchFamily="18" charset="0"/>
                            </a:rPr>
                            <m:t>=</m:t>
                          </m:r>
                          <m:func>
                            <m:funcPr>
                              <m:ctrlPr>
                                <a:rPr lang="en-US" sz="2400" i="1">
                                  <a:latin typeface="Cambria Math" panose="02040503050406030204" pitchFamily="18" charset="0"/>
                                </a:rPr>
                              </m:ctrlPr>
                            </m:funcPr>
                            <m:fName>
                              <m:limLow>
                                <m:limLowPr>
                                  <m:ctrlPr>
                                    <a:rPr lang="en-US" sz="2400" i="1">
                                      <a:latin typeface="Cambria Math" panose="02040503050406030204" pitchFamily="18" charset="0"/>
                                    </a:rPr>
                                  </m:ctrlPr>
                                </m:limLowPr>
                                <m:e>
                                  <m:r>
                                    <m:rPr>
                                      <m:sty m:val="p"/>
                                    </m:rPr>
                                    <a:rPr lang="en-US" sz="2400">
                                      <a:latin typeface="Cambria Math" panose="02040503050406030204" pitchFamily="18" charset="0"/>
                                    </a:rPr>
                                    <m:t>lim</m:t>
                                  </m:r>
                                </m:e>
                                <m:lim>
                                  <m:r>
                                    <a:rPr lang="en-US" sz="2400" i="1">
                                      <a:latin typeface="Cambria Math" panose="02040503050406030204" pitchFamily="18" charset="0"/>
                                    </a:rPr>
                                    <m:t>𝑁</m:t>
                                  </m:r>
                                  <m:r>
                                    <a:rPr lang="en-US" sz="2400" i="1">
                                      <a:latin typeface="Cambria Math" panose="02040503050406030204" pitchFamily="18" charset="0"/>
                                      <a:ea typeface="Cambria Math" panose="02040503050406030204" pitchFamily="18" charset="0"/>
                                    </a:rPr>
                                    <m:t>→∞</m:t>
                                  </m:r>
                                </m:lim>
                              </m:limLow>
                            </m:fName>
                            <m:e>
                              <m:f>
                                <m:fPr>
                                  <m:ctrlPr>
                                    <a:rPr lang="en-US" sz="2400" i="1">
                                      <a:latin typeface="Cambria Math" panose="02040503050406030204" pitchFamily="18" charset="0"/>
                                    </a:rPr>
                                  </m:ctrlPr>
                                </m:fPr>
                                <m:num>
                                  <m:r>
                                    <a:rPr lang="en-US" sz="2400" i="1">
                                      <a:latin typeface="Cambria Math" panose="02040503050406030204" pitchFamily="18" charset="0"/>
                                    </a:rPr>
                                    <m:t>𝑎𝑁𝑆</m:t>
                                  </m:r>
                                </m:num>
                                <m:den>
                                  <m:d>
                                    <m:dPr>
                                      <m:ctrlPr>
                                        <a:rPr lang="en-US" sz="2400" i="1" smtClean="0">
                                          <a:latin typeface="Cambria Math" panose="02040503050406030204" pitchFamily="18" charset="0"/>
                                        </a:rPr>
                                      </m:ctrlPr>
                                    </m:dPr>
                                    <m:e>
                                      <m:r>
                                        <a:rPr lang="en-US" sz="2400" i="1">
                                          <a:latin typeface="Cambria Math" panose="02040503050406030204" pitchFamily="18" charset="0"/>
                                        </a:rPr>
                                        <m:t>𝑁</m:t>
                                      </m:r>
                                      <m:r>
                                        <a:rPr lang="en-US" sz="2400" i="1">
                                          <a:latin typeface="Cambria Math" panose="02040503050406030204" pitchFamily="18" charset="0"/>
                                        </a:rPr>
                                        <m:t>+1</m:t>
                                      </m:r>
                                    </m:e>
                                  </m:d>
                                  <m:d>
                                    <m:dPr>
                                      <m:ctrlPr>
                                        <a:rPr lang="en-US" sz="2400" i="1" smtClean="0">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𝑏𝑆</m:t>
                                      </m:r>
                                    </m:e>
                                  </m:d>
                                </m:den>
                              </m:f>
                            </m:e>
                          </m:func>
                          <m:r>
                            <a:rPr lang="en-US" sz="2400" b="0" i="1" smtClean="0">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𝑎𝑆</m:t>
                              </m:r>
                            </m:num>
                            <m:den>
                              <m:r>
                                <a:rPr lang="en-US" sz="2400" i="1">
                                  <a:latin typeface="Cambria Math" panose="02040503050406030204" pitchFamily="18" charset="0"/>
                                </a:rPr>
                                <m:t>1+</m:t>
                              </m:r>
                              <m:r>
                                <a:rPr lang="en-US" sz="2400" i="1">
                                  <a:latin typeface="Cambria Math" panose="02040503050406030204" pitchFamily="18" charset="0"/>
                                </a:rPr>
                                <m:t>𝑏𝑆</m:t>
                              </m:r>
                            </m:den>
                          </m:f>
                        </m:e>
                        <m:sup>
                          <m:r>
                            <a:rPr lang="en-US" sz="2400" b="0" i="1" smtClean="0">
                              <a:latin typeface="Cambria Math" panose="02040503050406030204" pitchFamily="18" charset="0"/>
                            </a:rPr>
                            <m:t> </m:t>
                          </m:r>
                        </m:sup>
                      </m:sSup>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1" name="Rectangle 10">
                <a:extLst>
                  <a:ext uri="{FF2B5EF4-FFF2-40B4-BE49-F238E27FC236}">
                    <a16:creationId xmlns:a16="http://schemas.microsoft.com/office/drawing/2014/main" id="{2EAFD6BF-8550-482E-92DA-ED1B74ABDD05}"/>
                  </a:ext>
                </a:extLst>
              </p:cNvPr>
              <p:cNvSpPr>
                <a:spLocks noRot="1" noChangeAspect="1" noMove="1" noResize="1" noEditPoints="1" noAdjustHandles="1" noChangeArrowheads="1" noChangeShapeType="1" noTextEdit="1"/>
              </p:cNvSpPr>
              <p:nvPr/>
            </p:nvSpPr>
            <p:spPr>
              <a:xfrm>
                <a:off x="1377268" y="1509922"/>
                <a:ext cx="5709331" cy="851708"/>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5AD28380-C605-4F28-B108-FCE2E94DA2FE}"/>
                  </a:ext>
                </a:extLst>
              </p:cNvPr>
              <p:cNvSpPr/>
              <p:nvPr/>
            </p:nvSpPr>
            <p:spPr>
              <a:xfrm>
                <a:off x="457200" y="2576954"/>
                <a:ext cx="5664949" cy="461665"/>
              </a:xfrm>
              <a:prstGeom prst="rect">
                <a:avLst/>
              </a:prstGeom>
            </p:spPr>
            <p:txBody>
              <a:bodyPr wrap="none">
                <a:spAutoFit/>
              </a:bodyPr>
              <a:lstStyle/>
              <a:p>
                <a:r>
                  <a:rPr lang="en-CA" sz="2400" i="1" dirty="0">
                    <a:latin typeface="Times New Roman" panose="02020603050405020304" pitchFamily="18" charset="0"/>
                    <a:cs typeface="Times New Roman" panose="02020603050405020304" pitchFamily="18" charset="0"/>
                  </a:rPr>
                  <a:t>which is admissible if it falls below </a:t>
                </a:r>
                <a14:m>
                  <m:oMath xmlns:m="http://schemas.openxmlformats.org/officeDocument/2006/math">
                    <m:r>
                      <a:rPr lang="en-US" sz="2400" i="1">
                        <a:latin typeface="Cambria Math" panose="02040503050406030204" pitchFamily="18" charset="0"/>
                      </a:rPr>
                      <m:t>𝑆</m:t>
                    </m:r>
                  </m:oMath>
                </a14:m>
                <a:r>
                  <a:rPr lang="en-US" sz="2400" i="1" dirty="0">
                    <a:latin typeface="Times New Roman" panose="02020603050405020304" pitchFamily="18" charset="0"/>
                    <a:cs typeface="Times New Roman" panose="02020603050405020304" pitchFamily="18" charset="0"/>
                  </a:rPr>
                  <a:t>, that is</a:t>
                </a:r>
              </a:p>
            </p:txBody>
          </p:sp>
        </mc:Choice>
        <mc:Fallback xmlns="">
          <p:sp>
            <p:nvSpPr>
              <p:cNvPr id="4" name="Rectangle 3">
                <a:extLst>
                  <a:ext uri="{FF2B5EF4-FFF2-40B4-BE49-F238E27FC236}">
                    <a16:creationId xmlns:a16="http://schemas.microsoft.com/office/drawing/2014/main" id="{5AD28380-C605-4F28-B108-FCE2E94DA2FE}"/>
                  </a:ext>
                </a:extLst>
              </p:cNvPr>
              <p:cNvSpPr>
                <a:spLocks noRot="1" noChangeAspect="1" noMove="1" noResize="1" noEditPoints="1" noAdjustHandles="1" noChangeArrowheads="1" noChangeShapeType="1" noTextEdit="1"/>
              </p:cNvSpPr>
              <p:nvPr/>
            </p:nvSpPr>
            <p:spPr>
              <a:xfrm>
                <a:off x="457200" y="2576954"/>
                <a:ext cx="5664949" cy="461665"/>
              </a:xfrm>
              <a:prstGeom prst="rect">
                <a:avLst/>
              </a:prstGeom>
              <a:blipFill>
                <a:blip r:embed="rId4"/>
                <a:stretch>
                  <a:fillRect l="-1615" t="-10667" r="-646" b="-30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C20DDAF0-1B0B-485A-A776-5032B9C20CA7}"/>
                  </a:ext>
                </a:extLst>
              </p:cNvPr>
              <p:cNvSpPr txBox="1"/>
              <p:nvPr/>
            </p:nvSpPr>
            <p:spPr>
              <a:xfrm>
                <a:off x="3657600" y="3131995"/>
                <a:ext cx="1520481" cy="7000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𝑎𝑆</m:t>
                          </m:r>
                        </m:num>
                        <m:den>
                          <m:r>
                            <a:rPr lang="en-US" sz="2400" i="1">
                              <a:latin typeface="Cambria Math" panose="02040503050406030204" pitchFamily="18" charset="0"/>
                            </a:rPr>
                            <m:t>1+</m:t>
                          </m:r>
                          <m:r>
                            <a:rPr lang="en-US" sz="2400" i="1">
                              <a:latin typeface="Cambria Math" panose="02040503050406030204" pitchFamily="18" charset="0"/>
                            </a:rPr>
                            <m:t>𝑏𝑆</m:t>
                          </m:r>
                        </m:den>
                      </m:f>
                      <m:r>
                        <a:rPr lang="en-CA" sz="2400" b="0" i="1" smtClean="0">
                          <a:latin typeface="Cambria Math" panose="02040503050406030204" pitchFamily="18" charset="0"/>
                          <a:ea typeface="Cambria Math" panose="02040503050406030204" pitchFamily="18" charset="0"/>
                        </a:rPr>
                        <m:t>≤</m:t>
                      </m:r>
                      <m:r>
                        <a:rPr lang="en-CA" sz="2400" b="0" i="1" smtClean="0">
                          <a:latin typeface="Cambria Math" panose="02040503050406030204" pitchFamily="18" charset="0"/>
                        </a:rPr>
                        <m:t>𝑆</m:t>
                      </m:r>
                    </m:oMath>
                  </m:oMathPara>
                </a14:m>
                <a:endParaRPr lang="en-CA" sz="2400" b="0" dirty="0">
                  <a:latin typeface="Times New Roman" panose="02020603050405020304" pitchFamily="18" charset="0"/>
                </a:endParaRPr>
              </a:p>
            </p:txBody>
          </p:sp>
        </mc:Choice>
        <mc:Fallback xmlns="">
          <p:sp>
            <p:nvSpPr>
              <p:cNvPr id="13" name="TextBox 12">
                <a:extLst>
                  <a:ext uri="{FF2B5EF4-FFF2-40B4-BE49-F238E27FC236}">
                    <a16:creationId xmlns:a16="http://schemas.microsoft.com/office/drawing/2014/main" id="{C20DDAF0-1B0B-485A-A776-5032B9C20CA7}"/>
                  </a:ext>
                </a:extLst>
              </p:cNvPr>
              <p:cNvSpPr txBox="1">
                <a:spLocks noRot="1" noChangeAspect="1" noMove="1" noResize="1" noEditPoints="1" noAdjustHandles="1" noChangeArrowheads="1" noChangeShapeType="1" noTextEdit="1"/>
              </p:cNvSpPr>
              <p:nvPr/>
            </p:nvSpPr>
            <p:spPr>
              <a:xfrm>
                <a:off x="3657600" y="3131995"/>
                <a:ext cx="1520481" cy="700063"/>
              </a:xfrm>
              <a:prstGeom prst="rect">
                <a:avLst/>
              </a:prstGeom>
              <a:blipFill>
                <a:blip r:embed="rId5"/>
                <a:stretch>
                  <a:fillRect/>
                </a:stretch>
              </a:blipFill>
            </p:spPr>
            <p:txBody>
              <a:bodyPr/>
              <a:lstStyle/>
              <a:p>
                <a:r>
                  <a:rPr lang="en-US">
                    <a:noFill/>
                  </a:rPr>
                  <a:t> </a:t>
                </a:r>
              </a:p>
            </p:txBody>
          </p:sp>
        </mc:Fallback>
      </mc:AlternateContent>
      <p:sp>
        <p:nvSpPr>
          <p:cNvPr id="12" name="Rectangle 11">
            <a:extLst>
              <a:ext uri="{FF2B5EF4-FFF2-40B4-BE49-F238E27FC236}">
                <a16:creationId xmlns:a16="http://schemas.microsoft.com/office/drawing/2014/main" id="{5AD28380-C605-4F28-B108-FCE2E94DA2FE}"/>
              </a:ext>
            </a:extLst>
          </p:cNvPr>
          <p:cNvSpPr/>
          <p:nvPr/>
        </p:nvSpPr>
        <p:spPr>
          <a:xfrm>
            <a:off x="457200" y="3985772"/>
            <a:ext cx="3384068" cy="461665"/>
          </a:xfrm>
          <a:prstGeom prst="rect">
            <a:avLst/>
          </a:prstGeom>
        </p:spPr>
        <p:txBody>
          <a:bodyPr wrap="none">
            <a:spAutoFit/>
          </a:bodyPr>
          <a:lstStyle/>
          <a:p>
            <a:r>
              <a:rPr lang="en-CA" sz="2400" i="1" dirty="0">
                <a:latin typeface="Times New Roman" panose="02020603050405020304" pitchFamily="18" charset="0"/>
                <a:cs typeface="Times New Roman" panose="02020603050405020304" pitchFamily="18" charset="0"/>
              </a:rPr>
              <a:t>that we rearrange to yield</a:t>
            </a:r>
            <a:endParaRPr lang="en-US" sz="2400" i="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C20DDAF0-1B0B-485A-A776-5032B9C20CA7}"/>
                  </a:ext>
                </a:extLst>
              </p:cNvPr>
              <p:cNvSpPr txBox="1"/>
              <p:nvPr/>
            </p:nvSpPr>
            <p:spPr>
              <a:xfrm>
                <a:off x="3647038" y="4480576"/>
                <a:ext cx="1430584" cy="6938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i="1">
                          <a:latin typeface="Cambria Math" panose="02040503050406030204" pitchFamily="18" charset="0"/>
                        </a:rPr>
                        <m:t>𝑆</m:t>
                      </m:r>
                      <m:r>
                        <a:rPr lang="en-US" sz="2400" i="1">
                          <a:latin typeface="Cambria Math" panose="02040503050406030204" pitchFamily="18" charset="0"/>
                        </a:rPr>
                        <m:t> ≥</m:t>
                      </m:r>
                      <m:f>
                        <m:fPr>
                          <m:ctrlPr>
                            <a:rPr lang="en-US" sz="2400" i="1" smtClean="0">
                              <a:latin typeface="Cambria Math" panose="02040503050406030204" pitchFamily="18" charset="0"/>
                            </a:rPr>
                          </m:ctrlPr>
                        </m:fPr>
                        <m:num>
                          <m:r>
                            <a:rPr lang="en-US" sz="2400" i="1">
                              <a:latin typeface="Cambria Math" panose="02040503050406030204" pitchFamily="18" charset="0"/>
                            </a:rPr>
                            <m:t>𝑎</m:t>
                          </m:r>
                          <m:r>
                            <a:rPr lang="en-CA" sz="2400" b="0" i="1" smtClean="0">
                              <a:latin typeface="Cambria Math" panose="02040503050406030204" pitchFamily="18" charset="0"/>
                            </a:rPr>
                            <m:t>−</m:t>
                          </m:r>
                          <m:r>
                            <a:rPr lang="en-US" sz="2400" i="1">
                              <a:latin typeface="Cambria Math" panose="02040503050406030204" pitchFamily="18" charset="0"/>
                            </a:rPr>
                            <m:t>1</m:t>
                          </m:r>
                        </m:num>
                        <m:den>
                          <m:r>
                            <a:rPr lang="en-US" sz="2400" i="1">
                              <a:latin typeface="Cambria Math" panose="02040503050406030204" pitchFamily="18" charset="0"/>
                            </a:rPr>
                            <m:t>𝑏</m:t>
                          </m:r>
                        </m:den>
                      </m:f>
                    </m:oMath>
                  </m:oMathPara>
                </a14:m>
                <a:endParaRPr lang="en-CA" sz="2400" b="0" dirty="0">
                  <a:latin typeface="Times New Roman" panose="02020603050405020304" pitchFamily="18" charset="0"/>
                </a:endParaRPr>
              </a:p>
            </p:txBody>
          </p:sp>
        </mc:Choice>
        <mc:Fallback xmlns="">
          <p:sp>
            <p:nvSpPr>
              <p:cNvPr id="14" name="TextBox 13">
                <a:extLst>
                  <a:ext uri="{FF2B5EF4-FFF2-40B4-BE49-F238E27FC236}">
                    <a16:creationId xmlns:a16="http://schemas.microsoft.com/office/drawing/2014/main" id="{C20DDAF0-1B0B-485A-A776-5032B9C20CA7}"/>
                  </a:ext>
                </a:extLst>
              </p:cNvPr>
              <p:cNvSpPr txBox="1">
                <a:spLocks noRot="1" noChangeAspect="1" noMove="1" noResize="1" noEditPoints="1" noAdjustHandles="1" noChangeArrowheads="1" noChangeShapeType="1" noTextEdit="1"/>
              </p:cNvSpPr>
              <p:nvPr/>
            </p:nvSpPr>
            <p:spPr>
              <a:xfrm>
                <a:off x="3647038" y="4480576"/>
                <a:ext cx="1430584" cy="693844"/>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6769000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EF2F8B0-6EEC-41FB-9123-380843B48196}"/>
              </a:ext>
            </a:extLst>
          </p:cNvPr>
          <p:cNvSpPr txBox="1">
            <a:spLocks/>
          </p:cNvSpPr>
          <p:nvPr/>
        </p:nvSpPr>
        <p:spPr>
          <a:xfrm>
            <a:off x="961581" y="1796161"/>
            <a:ext cx="7220836" cy="2764028"/>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spcAft>
                <a:spcPts val="600"/>
              </a:spcAft>
            </a:pPr>
            <a:r>
              <a:rPr lang="en-US" sz="6600" dirty="0">
                <a:solidFill>
                  <a:srgbClr val="7030A0"/>
                </a:solidFill>
                <a:latin typeface="Times New Roman" panose="02020603050405020304" pitchFamily="18" charset="0"/>
                <a:cs typeface="Times New Roman" panose="02020603050405020304" pitchFamily="18" charset="0"/>
              </a:rPr>
              <a:t>Common pool resources </a:t>
            </a:r>
          </a:p>
          <a:p>
            <a:pPr>
              <a:lnSpc>
                <a:spcPct val="90000"/>
              </a:lnSpc>
              <a:spcAft>
                <a:spcPts val="600"/>
              </a:spcAft>
            </a:pPr>
            <a:r>
              <a:rPr lang="en-US" sz="6600" dirty="0">
                <a:solidFill>
                  <a:srgbClr val="7030A0"/>
                </a:solidFill>
                <a:latin typeface="Times New Roman" panose="02020603050405020304" pitchFamily="18" charset="0"/>
                <a:cs typeface="Times New Roman" panose="02020603050405020304" pitchFamily="18" charset="0"/>
              </a:rPr>
              <a:t> Socially optimal appropriation</a:t>
            </a:r>
          </a:p>
        </p:txBody>
      </p:sp>
      <p:sp>
        <p:nvSpPr>
          <p:cNvPr id="5" name="Slide Number Placeholder 4">
            <a:extLst>
              <a:ext uri="{FF2B5EF4-FFF2-40B4-BE49-F238E27FC236}">
                <a16:creationId xmlns:a16="http://schemas.microsoft.com/office/drawing/2014/main" id="{9B9AFF0F-3CE8-46DC-A726-5EA71824C386}"/>
              </a:ext>
            </a:extLst>
          </p:cNvPr>
          <p:cNvSpPr>
            <a:spLocks noGrp="1"/>
          </p:cNvSpPr>
          <p:nvPr>
            <p:ph type="sldNum" sz="quarter" idx="12"/>
          </p:nvPr>
        </p:nvSpPr>
        <p:spPr>
          <a:xfrm>
            <a:off x="7866764" y="6356350"/>
            <a:ext cx="951613" cy="365125"/>
          </a:xfrm>
        </p:spPr>
        <p:txBody>
          <a:bodyPr vert="horz" lIns="91440" tIns="45720" rIns="91440" bIns="45720" rtlCol="0" anchor="ctr">
            <a:normAutofit/>
          </a:bodyPr>
          <a:lstStyle/>
          <a:p>
            <a:pPr>
              <a:spcAft>
                <a:spcPts val="600"/>
              </a:spcAft>
            </a:pPr>
            <a:fld id="{B6F15528-21DE-4FAA-801E-634DDDAF4B2B}" type="slidenum">
              <a:rPr lang="en-US">
                <a:solidFill>
                  <a:schemeClr val="tx1">
                    <a:lumMod val="50000"/>
                    <a:lumOff val="50000"/>
                  </a:schemeClr>
                </a:solidFill>
              </a:rPr>
              <a:pPr>
                <a:spcAft>
                  <a:spcPts val="600"/>
                </a:spcAft>
              </a:pPr>
              <a:t>64</a:t>
            </a:fld>
            <a:endParaRPr lang="en-US">
              <a:solidFill>
                <a:schemeClr val="tx1">
                  <a:lumMod val="50000"/>
                  <a:lumOff val="50000"/>
                </a:schemeClr>
              </a:solidFill>
            </a:endParaRPr>
          </a:p>
        </p:txBody>
      </p:sp>
    </p:spTree>
    <p:extLst>
      <p:ext uri="{BB962C8B-B14F-4D97-AF65-F5344CB8AC3E}">
        <p14:creationId xmlns:p14="http://schemas.microsoft.com/office/powerpoint/2010/main" val="4551958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AF73B0-54C1-46E7-B6EC-E5E542E2F242}"/>
              </a:ext>
            </a:extLst>
          </p:cNvPr>
          <p:cNvSpPr>
            <a:spLocks noGrp="1"/>
          </p:cNvSpPr>
          <p:nvPr>
            <p:ph type="sldNum" sz="quarter" idx="12"/>
          </p:nvPr>
        </p:nvSpPr>
        <p:spPr/>
        <p:txBody>
          <a:bodyPr/>
          <a:lstStyle/>
          <a:p>
            <a:fld id="{B6F15528-21DE-4FAA-801E-634DDDAF4B2B}" type="slidenum">
              <a:rPr lang="en-US" smtClean="0"/>
              <a:pPr/>
              <a:t>65</a:t>
            </a:fld>
            <a:endParaRPr lang="en-US"/>
          </a:p>
        </p:txBody>
      </p:sp>
      <p:sp>
        <p:nvSpPr>
          <p:cNvPr id="11" name="Minus Sign 10">
            <a:extLst>
              <a:ext uri="{FF2B5EF4-FFF2-40B4-BE49-F238E27FC236}">
                <a16:creationId xmlns:a16="http://schemas.microsoft.com/office/drawing/2014/main" id="{F41F7ADF-F79C-4BB9-9D88-0DFB49C9B22A}"/>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4E90B21-6EA6-40D5-B0E8-D700BA6D4479}"/>
              </a:ext>
            </a:extLst>
          </p:cNvPr>
          <p:cNvSpPr/>
          <p:nvPr/>
        </p:nvSpPr>
        <p:spPr>
          <a:xfrm>
            <a:off x="0" y="87415"/>
            <a:ext cx="59436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2.4 Common pool resources Socially optimal appropriation</a:t>
            </a:r>
          </a:p>
        </p:txBody>
      </p:sp>
      <p:sp>
        <p:nvSpPr>
          <p:cNvPr id="2" name="Rectangle 1">
            <a:extLst>
              <a:ext uri="{FF2B5EF4-FFF2-40B4-BE49-F238E27FC236}">
                <a16:creationId xmlns:a16="http://schemas.microsoft.com/office/drawing/2014/main" id="{E4B0D498-8AD8-4B85-A98B-1C8A416C9F46}"/>
              </a:ext>
            </a:extLst>
          </p:cNvPr>
          <p:cNvSpPr/>
          <p:nvPr/>
        </p:nvSpPr>
        <p:spPr>
          <a:xfrm>
            <a:off x="19594" y="559574"/>
            <a:ext cx="7620000" cy="461665"/>
          </a:xfrm>
          <a:prstGeom prst="rect">
            <a:avLst/>
          </a:prstGeom>
        </p:spPr>
        <p:txBody>
          <a:bodyPr wrap="square">
            <a:spAutoFit/>
          </a:bodyPr>
          <a:lstStyle/>
          <a:p>
            <a:r>
              <a:rPr lang="en-US" sz="2400" i="1" dirty="0">
                <a:solidFill>
                  <a:srgbClr val="C00000"/>
                </a:solidFill>
                <a:latin typeface="Times New Roman" panose="02020603050405020304" pitchFamily="18" charset="0"/>
                <a:cs typeface="Times New Roman" panose="02020603050405020304" pitchFamily="18" charset="0"/>
              </a:rPr>
              <a:t>Question….! </a:t>
            </a:r>
          </a:p>
        </p:txBody>
      </p:sp>
      <p:sp>
        <p:nvSpPr>
          <p:cNvPr id="3" name="Rectangle 2">
            <a:extLst>
              <a:ext uri="{FF2B5EF4-FFF2-40B4-BE49-F238E27FC236}">
                <a16:creationId xmlns:a16="http://schemas.microsoft.com/office/drawing/2014/main" id="{7C46C712-C8EC-4B81-BE2D-90A6D81BCF25}"/>
              </a:ext>
            </a:extLst>
          </p:cNvPr>
          <p:cNvSpPr/>
          <p:nvPr/>
        </p:nvSpPr>
        <p:spPr>
          <a:xfrm>
            <a:off x="381000" y="1859060"/>
            <a:ext cx="8098934" cy="1107996"/>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To answer that question, we start by defining the socially optimal appropriation;</a:t>
            </a:r>
          </a:p>
          <a:p>
            <a:r>
              <a:rPr lang="en-US" dirty="0"/>
              <a:t> </a:t>
            </a:r>
          </a:p>
        </p:txBody>
      </p:sp>
      <p:sp>
        <p:nvSpPr>
          <p:cNvPr id="6" name="Rectangle 5">
            <a:extLst>
              <a:ext uri="{FF2B5EF4-FFF2-40B4-BE49-F238E27FC236}">
                <a16:creationId xmlns:a16="http://schemas.microsoft.com/office/drawing/2014/main" id="{20E0D9FE-3B9C-4445-8D90-B9631807132D}"/>
              </a:ext>
            </a:extLst>
          </p:cNvPr>
          <p:cNvSpPr/>
          <p:nvPr/>
        </p:nvSpPr>
        <p:spPr>
          <a:xfrm>
            <a:off x="685800" y="3404627"/>
            <a:ext cx="8001000" cy="830997"/>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The socially optimal appropriation is the one maximizing the fishermen’s joint profits</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18DF327-43C2-4691-9ABF-D47240BA5B5C}"/>
                  </a:ext>
                </a:extLst>
              </p:cNvPr>
              <p:cNvSpPr txBox="1"/>
              <p:nvPr/>
            </p:nvSpPr>
            <p:spPr>
              <a:xfrm>
                <a:off x="3561814" y="4564586"/>
                <a:ext cx="1133195"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𝑊</m:t>
                      </m:r>
                      <m:r>
                        <a:rPr lang="en-US" sz="2400" b="0" i="1" smtClean="0">
                          <a:latin typeface="Cambria Math" panose="02040503050406030204" pitchFamily="18" charset="0"/>
                        </a:rPr>
                        <m:t>=</m:t>
                      </m:r>
                      <m:r>
                        <a:rPr lang="en-US" sz="2400" b="0" i="1" smtClean="0">
                          <a:latin typeface="Cambria Math" panose="02040503050406030204" pitchFamily="18" charset="0"/>
                        </a:rPr>
                        <m:t>𝑃𝑆</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7" name="TextBox 6">
                <a:extLst>
                  <a:ext uri="{FF2B5EF4-FFF2-40B4-BE49-F238E27FC236}">
                    <a16:creationId xmlns:a16="http://schemas.microsoft.com/office/drawing/2014/main" id="{318DF327-43C2-4691-9ABF-D47240BA5B5C}"/>
                  </a:ext>
                </a:extLst>
              </p:cNvPr>
              <p:cNvSpPr txBox="1">
                <a:spLocks noRot="1" noChangeAspect="1" noMove="1" noResize="1" noEditPoints="1" noAdjustHandles="1" noChangeArrowheads="1" noChangeShapeType="1" noTextEdit="1"/>
              </p:cNvSpPr>
              <p:nvPr/>
            </p:nvSpPr>
            <p:spPr>
              <a:xfrm>
                <a:off x="3561814" y="4564586"/>
                <a:ext cx="1133195" cy="369332"/>
              </a:xfrm>
              <a:prstGeom prst="rect">
                <a:avLst/>
              </a:prstGeom>
              <a:blipFill>
                <a:blip r:embed="rId2"/>
                <a:stretch>
                  <a:fillRect l="-5914" r="-5376" b="-8333"/>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5CBAC92E-642C-4E9A-A2B4-793540E54377}"/>
              </a:ext>
            </a:extLst>
          </p:cNvPr>
          <p:cNvSpPr txBox="1"/>
          <p:nvPr/>
        </p:nvSpPr>
        <p:spPr>
          <a:xfrm>
            <a:off x="152400" y="2898114"/>
            <a:ext cx="3124200" cy="461665"/>
          </a:xfrm>
          <a:prstGeom prst="rect">
            <a:avLst/>
          </a:prstGeom>
          <a:noFill/>
        </p:spPr>
        <p:txBody>
          <a:bodyPr wrap="square" rtlCol="0">
            <a:spAutoFit/>
          </a:bodyPr>
          <a:lstStyle/>
          <a:p>
            <a:pPr marL="342900" indent="-342900">
              <a:buFont typeface="Wingdings" panose="05000000000000000000" pitchFamily="2" charset="2"/>
              <a:buChar char="Ø"/>
            </a:pPr>
            <a:r>
              <a:rPr lang="en-US" sz="2400" i="1" u="sng" dirty="0">
                <a:solidFill>
                  <a:srgbClr val="7030A0"/>
                </a:solidFill>
                <a:latin typeface="Times New Roman" panose="02020603050405020304" pitchFamily="18" charset="0"/>
                <a:cs typeface="Times New Roman" panose="02020603050405020304" pitchFamily="18" charset="0"/>
              </a:rPr>
              <a:t>Definition 1</a:t>
            </a:r>
            <a:r>
              <a:rPr lang="en-US" sz="2400" i="1" dirty="0">
                <a:solidFill>
                  <a:srgbClr val="7030A0"/>
                </a:solidFill>
                <a:latin typeface="Times New Roman" panose="02020603050405020304" pitchFamily="18" charset="0"/>
                <a:cs typeface="Times New Roman" panose="02020603050405020304" pitchFamily="18" charset="0"/>
              </a:rPr>
              <a:t>:</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8EE32CA-6DC1-47B6-8759-3424ED8F42C6}"/>
                  </a:ext>
                </a:extLst>
              </p:cNvPr>
              <p:cNvSpPr txBox="1"/>
              <p:nvPr/>
            </p:nvSpPr>
            <p:spPr>
              <a:xfrm>
                <a:off x="835977" y="5105658"/>
                <a:ext cx="7879398" cy="758862"/>
              </a:xfrm>
              <a:prstGeom prst="rect">
                <a:avLst/>
              </a:prstGeom>
              <a:noFill/>
            </p:spPr>
            <p:txBody>
              <a:bodyPr wrap="square" lIns="0" tIns="0" rIns="0" bIns="0" rtlCol="0">
                <a:spAutoFit/>
              </a:bodyPr>
              <a:lstStyle/>
              <a:p>
                <a14:m>
                  <m:oMath xmlns:m="http://schemas.openxmlformats.org/officeDocument/2006/math">
                    <m:r>
                      <m:rPr>
                        <m:sty m:val="p"/>
                      </m:rPr>
                      <a:rPr lang="en-US" sz="2400" b="0" i="0" smtClean="0">
                        <a:latin typeface="Cambria Math" panose="02040503050406030204" pitchFamily="18" charset="0"/>
                      </a:rPr>
                      <m:t>where</m:t>
                    </m:r>
                    <m:r>
                      <a:rPr lang="en-US" sz="2400" b="0" i="1" smtClean="0">
                        <a:latin typeface="Cambria Math" panose="02040503050406030204" pitchFamily="18" charset="0"/>
                      </a:rPr>
                      <m:t> </m:t>
                    </m:r>
                    <m:r>
                      <a:rPr lang="en-US" sz="2400" b="0" i="1" smtClean="0">
                        <a:latin typeface="Cambria Math" panose="02040503050406030204" pitchFamily="18" charset="0"/>
                      </a:rPr>
                      <m:t>𝑃𝑆</m:t>
                    </m:r>
                    <m:r>
                      <a:rPr lang="en-US" sz="2400" b="0" i="1" smtClean="0">
                        <a:latin typeface="Cambria Math" panose="02040503050406030204" pitchFamily="18" charset="0"/>
                      </a:rPr>
                      <m:t>=</m:t>
                    </m:r>
                    <m:nary>
                      <m:naryPr>
                        <m:chr m:val="∑"/>
                        <m:ctrlPr>
                          <a:rPr lang="en-US" sz="2400" b="0" i="1" smtClean="0">
                            <a:latin typeface="Cambria Math" panose="02040503050406030204" pitchFamily="18" charset="0"/>
                          </a:rPr>
                        </m:ctrlPr>
                      </m:naryPr>
                      <m:sub>
                        <m:r>
                          <m:rPr>
                            <m:brk m:alnAt="23"/>
                          </m:rPr>
                          <a:rPr lang="en-US" sz="2400" b="0" i="1" smtClean="0">
                            <a:latin typeface="Cambria Math" panose="02040503050406030204" pitchFamily="18" charset="0"/>
                          </a:rPr>
                          <m:t>𝑖</m:t>
                        </m:r>
                        <m:r>
                          <a:rPr lang="en-US" sz="2400" b="0" i="1" smtClean="0">
                            <a:latin typeface="Cambria Math" panose="02040503050406030204" pitchFamily="18" charset="0"/>
                          </a:rPr>
                          <m:t>=1</m:t>
                        </m:r>
                      </m:sub>
                      <m:sup>
                        <m:r>
                          <a:rPr lang="en-US" sz="2400" b="0" i="1" smtClean="0">
                            <a:latin typeface="Cambria Math" panose="02040503050406030204" pitchFamily="18" charset="0"/>
                          </a:rPr>
                          <m:t>𝑁</m:t>
                        </m:r>
                      </m:sup>
                      <m:e>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𝜋</m:t>
                            </m:r>
                          </m:e>
                          <m:sub>
                            <m:r>
                              <a:rPr lang="en-US" sz="2400" b="0" i="1" smtClean="0">
                                <a:latin typeface="Cambria Math" panose="02040503050406030204" pitchFamily="18" charset="0"/>
                                <a:ea typeface="Cambria Math" panose="02040503050406030204" pitchFamily="18" charset="0"/>
                              </a:rPr>
                              <m:t>𝑖</m:t>
                            </m:r>
                          </m:sub>
                        </m:sSub>
                      </m:e>
                    </m:nary>
                  </m:oMath>
                </a14:m>
                <a:r>
                  <a:rPr lang="en-US" sz="2400" dirty="0">
                    <a:latin typeface="Times New Roman" panose="02020603050405020304" pitchFamily="18" charset="0"/>
                    <a:cs typeface="Times New Roman" panose="02020603050405020304" pitchFamily="18" charset="0"/>
                  </a:rPr>
                  <a:t> denotes the sum of all firms’ profits</a:t>
                </a:r>
              </a:p>
              <a:p>
                <a:endParaRPr lang="en-US" sz="2400" dirty="0">
                  <a:latin typeface="Times New Roman" panose="02020603050405020304" pitchFamily="18" charset="0"/>
                  <a:cs typeface="Times New Roman" panose="02020603050405020304" pitchFamily="18" charset="0"/>
                </a:endParaRPr>
              </a:p>
            </p:txBody>
          </p:sp>
        </mc:Choice>
        <mc:Fallback xmlns="">
          <p:sp>
            <p:nvSpPr>
              <p:cNvPr id="9" name="TextBox 8">
                <a:extLst>
                  <a:ext uri="{FF2B5EF4-FFF2-40B4-BE49-F238E27FC236}">
                    <a16:creationId xmlns:a16="http://schemas.microsoft.com/office/drawing/2014/main" id="{08EE32CA-6DC1-47B6-8759-3424ED8F42C6}"/>
                  </a:ext>
                </a:extLst>
              </p:cNvPr>
              <p:cNvSpPr txBox="1">
                <a:spLocks noRot="1" noChangeAspect="1" noMove="1" noResize="1" noEditPoints="1" noAdjustHandles="1" noChangeArrowheads="1" noChangeShapeType="1" noTextEdit="1"/>
              </p:cNvSpPr>
              <p:nvPr/>
            </p:nvSpPr>
            <p:spPr>
              <a:xfrm>
                <a:off x="835977" y="5105658"/>
                <a:ext cx="7879398" cy="758862"/>
              </a:xfrm>
              <a:prstGeom prst="rect">
                <a:avLst/>
              </a:prstGeom>
              <a:blipFill>
                <a:blip r:embed="rId3"/>
                <a:stretch>
                  <a:fillRect t="-10484"/>
                </a:stretch>
              </a:blipFill>
            </p:spPr>
            <p:txBody>
              <a:bodyPr/>
              <a:lstStyle/>
              <a:p>
                <a:r>
                  <a:rPr lang="en-US">
                    <a:noFill/>
                  </a:rPr>
                  <a:t> </a:t>
                </a:r>
              </a:p>
            </p:txBody>
          </p:sp>
        </mc:Fallback>
      </mc:AlternateContent>
      <p:sp>
        <p:nvSpPr>
          <p:cNvPr id="10" name="Rectangle 9">
            <a:extLst>
              <a:ext uri="{FF2B5EF4-FFF2-40B4-BE49-F238E27FC236}">
                <a16:creationId xmlns:a16="http://schemas.microsoft.com/office/drawing/2014/main" id="{12169671-59C6-446D-A868-2BB8B2818CDF}"/>
              </a:ext>
            </a:extLst>
          </p:cNvPr>
          <p:cNvSpPr/>
          <p:nvPr/>
        </p:nvSpPr>
        <p:spPr>
          <a:xfrm>
            <a:off x="3614065" y="5409526"/>
            <a:ext cx="184731" cy="461665"/>
          </a:xfrm>
          <a:prstGeom prst="rect">
            <a:avLst/>
          </a:prstGeom>
        </p:spPr>
        <p:txBody>
          <a:bodyPr wrap="none">
            <a:spAutoFit/>
          </a:bodyPr>
          <a:lstStyle/>
          <a:p>
            <a:endParaRPr lang="en-US" sz="2400" dirty="0">
              <a:latin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id="{3605887F-1231-4AD0-BBD6-132CC40B7C4A}"/>
              </a:ext>
            </a:extLst>
          </p:cNvPr>
          <p:cNvSpPr/>
          <p:nvPr/>
        </p:nvSpPr>
        <p:spPr>
          <a:xfrm>
            <a:off x="239467" y="1189469"/>
            <a:ext cx="8534400" cy="461665"/>
          </a:xfrm>
          <a:prstGeom prst="rect">
            <a:avLst/>
          </a:prstGeom>
        </p:spPr>
        <p:txBody>
          <a:bodyPr wrap="square">
            <a:spAutoFit/>
          </a:bodyPr>
          <a:lstStyle/>
          <a:p>
            <a:r>
              <a:rPr lang="en-US" sz="2400" dirty="0">
                <a:solidFill>
                  <a:srgbClr val="7030A0"/>
                </a:solidFill>
                <a:latin typeface="Times New Roman" panose="02020603050405020304" pitchFamily="18" charset="0"/>
                <a:cs typeface="Times New Roman" panose="02020603050405020304" pitchFamily="18" charset="0"/>
              </a:rPr>
              <a:t>Is equilibrium appropriation excessive from a social point of view?</a:t>
            </a:r>
            <a:endParaRPr lang="en-US" sz="2400" dirty="0"/>
          </a:p>
        </p:txBody>
      </p:sp>
    </p:spTree>
    <p:extLst>
      <p:ext uri="{BB962C8B-B14F-4D97-AF65-F5344CB8AC3E}">
        <p14:creationId xmlns:p14="http://schemas.microsoft.com/office/powerpoint/2010/main" val="11753316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AF73B0-54C1-46E7-B6EC-E5E542E2F242}"/>
              </a:ext>
            </a:extLst>
          </p:cNvPr>
          <p:cNvSpPr>
            <a:spLocks noGrp="1"/>
          </p:cNvSpPr>
          <p:nvPr>
            <p:ph type="sldNum" sz="quarter" idx="12"/>
          </p:nvPr>
        </p:nvSpPr>
        <p:spPr/>
        <p:txBody>
          <a:bodyPr/>
          <a:lstStyle/>
          <a:p>
            <a:fld id="{B6F15528-21DE-4FAA-801E-634DDDAF4B2B}" type="slidenum">
              <a:rPr lang="en-US" smtClean="0"/>
              <a:pPr/>
              <a:t>66</a:t>
            </a:fld>
            <a:endParaRPr lang="en-US"/>
          </a:p>
        </p:txBody>
      </p:sp>
      <p:sp>
        <p:nvSpPr>
          <p:cNvPr id="11" name="Minus Sign 10">
            <a:extLst>
              <a:ext uri="{FF2B5EF4-FFF2-40B4-BE49-F238E27FC236}">
                <a16:creationId xmlns:a16="http://schemas.microsoft.com/office/drawing/2014/main" id="{F41F7ADF-F79C-4BB9-9D88-0DFB49C9B22A}"/>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4E90B21-6EA6-40D5-B0E8-D700BA6D4479}"/>
              </a:ext>
            </a:extLst>
          </p:cNvPr>
          <p:cNvSpPr/>
          <p:nvPr/>
        </p:nvSpPr>
        <p:spPr>
          <a:xfrm>
            <a:off x="0" y="87415"/>
            <a:ext cx="59436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2.4 Common pool resources Socially optimal appropriation</a:t>
            </a:r>
          </a:p>
        </p:txBody>
      </p:sp>
      <p:sp>
        <p:nvSpPr>
          <p:cNvPr id="2" name="Rectangle 1">
            <a:extLst>
              <a:ext uri="{FF2B5EF4-FFF2-40B4-BE49-F238E27FC236}">
                <a16:creationId xmlns:a16="http://schemas.microsoft.com/office/drawing/2014/main" id="{F06E5E58-8E74-41CA-8118-663442FFE6D5}"/>
              </a:ext>
            </a:extLst>
          </p:cNvPr>
          <p:cNvSpPr/>
          <p:nvPr/>
        </p:nvSpPr>
        <p:spPr>
          <a:xfrm>
            <a:off x="260113" y="584595"/>
            <a:ext cx="6482865" cy="461665"/>
          </a:xfrm>
          <a:prstGeom prst="rect">
            <a:avLst/>
          </a:prstGeom>
        </p:spPr>
        <p:txBody>
          <a:bodyPr wrap="none">
            <a:spAutoFit/>
          </a:bodyPr>
          <a:lstStyle/>
          <a:p>
            <a:pPr marL="361950" indent="-36195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In the case of only two fishermen (a CPR cartel)</a:t>
            </a:r>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F0189BDB-758E-4206-993A-D7C882AB386F}"/>
                  </a:ext>
                </a:extLst>
              </p:cNvPr>
              <p:cNvSpPr/>
              <p:nvPr/>
            </p:nvSpPr>
            <p:spPr>
              <a:xfrm>
                <a:off x="2057398" y="1317349"/>
                <a:ext cx="4531433"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pl-PL" sz="2400" i="1" dirty="0" smtClean="0">
                          <a:latin typeface="Cambria Math" panose="02040503050406030204" pitchFamily="18" charset="0"/>
                        </a:rPr>
                        <m:t>𝑊</m:t>
                      </m:r>
                      <m:r>
                        <a:rPr lang="pl-PL" sz="2400" i="1" dirty="0" smtClean="0">
                          <a:latin typeface="Cambria Math" panose="02040503050406030204" pitchFamily="18" charset="0"/>
                        </a:rPr>
                        <m:t> </m:t>
                      </m:r>
                      <m:r>
                        <a:rPr lang="pl-PL" sz="2400" i="1" dirty="0" smtClean="0">
                          <a:latin typeface="Cambria Math" panose="02040503050406030204" pitchFamily="18" charset="0"/>
                        </a:rPr>
                        <m:t>𝑐𝑜𝑙𝑙𝑎𝑝𝑠𝑒𝑠</m:t>
                      </m:r>
                      <m:r>
                        <a:rPr lang="pl-PL" sz="2400" i="1" dirty="0" smtClean="0">
                          <a:latin typeface="Cambria Math" panose="02040503050406030204" pitchFamily="18" charset="0"/>
                        </a:rPr>
                        <m:t> </m:t>
                      </m:r>
                      <m:r>
                        <a:rPr lang="pl-PL" sz="2400" i="1" dirty="0" smtClean="0">
                          <a:latin typeface="Cambria Math" panose="02040503050406030204" pitchFamily="18" charset="0"/>
                        </a:rPr>
                        <m:t>𝑡𝑜</m:t>
                      </m:r>
                      <m:r>
                        <a:rPr lang="en-US" sz="2400" b="0" i="1" dirty="0" smtClean="0">
                          <a:latin typeface="Cambria Math" panose="02040503050406030204" pitchFamily="18" charset="0"/>
                        </a:rPr>
                        <m:t>   </m:t>
                      </m:r>
                      <m:r>
                        <a:rPr lang="pl-PL" sz="2400" i="1" dirty="0" smtClean="0">
                          <a:latin typeface="Cambria Math" panose="02040503050406030204" pitchFamily="18" charset="0"/>
                        </a:rPr>
                        <m:t> </m:t>
                      </m:r>
                      <m:r>
                        <a:rPr lang="pl-PL" sz="2400" i="1" dirty="0" smtClean="0">
                          <a:latin typeface="Cambria Math" panose="02040503050406030204" pitchFamily="18" charset="0"/>
                        </a:rPr>
                        <m:t>𝑊</m:t>
                      </m:r>
                      <m:r>
                        <a:rPr lang="pl-PL" sz="2400" i="1" dirty="0" smtClean="0">
                          <a:latin typeface="Cambria Math" panose="02040503050406030204" pitchFamily="18" charset="0"/>
                        </a:rPr>
                        <m:t> = </m:t>
                      </m:r>
                      <m:sSub>
                        <m:sSubPr>
                          <m:ctrlPr>
                            <a:rPr lang="en-US" sz="2400" b="0" i="1" dirty="0" smtClean="0">
                              <a:latin typeface="Cambria Math" panose="02040503050406030204" pitchFamily="18" charset="0"/>
                              <a:ea typeface="Cambria Math" panose="02040503050406030204" pitchFamily="18" charset="0"/>
                            </a:rPr>
                          </m:ctrlPr>
                        </m:sSubPr>
                        <m:e>
                          <m:r>
                            <a:rPr lang="pl-PL" sz="2400" i="1" dirty="0" smtClean="0">
                              <a:latin typeface="Cambria Math" panose="02040503050406030204" pitchFamily="18" charset="0"/>
                              <a:ea typeface="Cambria Math" panose="02040503050406030204" pitchFamily="18" charset="0"/>
                            </a:rPr>
                            <m:t>𝜋</m:t>
                          </m:r>
                        </m:e>
                        <m:sub>
                          <m:r>
                            <a:rPr lang="pl-PL" sz="2400" i="1" dirty="0" smtClean="0">
                              <a:latin typeface="Cambria Math" panose="02040503050406030204" pitchFamily="18" charset="0"/>
                            </a:rPr>
                            <m:t>1</m:t>
                          </m:r>
                        </m:sub>
                      </m:sSub>
                      <m:r>
                        <a:rPr lang="pl-PL" sz="2400" i="1" dirty="0" smtClean="0">
                          <a:latin typeface="Cambria Math" panose="02040503050406030204" pitchFamily="18" charset="0"/>
                        </a:rPr>
                        <m:t> + </m:t>
                      </m:r>
                      <m:sSub>
                        <m:sSubPr>
                          <m:ctrlPr>
                            <a:rPr lang="en-US" sz="2400" b="0" i="1" dirty="0" smtClean="0">
                              <a:latin typeface="Cambria Math" panose="02040503050406030204" pitchFamily="18" charset="0"/>
                              <a:ea typeface="Cambria Math" panose="02040503050406030204" pitchFamily="18" charset="0"/>
                            </a:rPr>
                          </m:ctrlPr>
                        </m:sSubPr>
                        <m:e>
                          <m:r>
                            <a:rPr lang="pl-PL" sz="2400" i="1" dirty="0" smtClean="0">
                              <a:latin typeface="Cambria Math" panose="02040503050406030204" pitchFamily="18" charset="0"/>
                              <a:ea typeface="Cambria Math" panose="02040503050406030204" pitchFamily="18" charset="0"/>
                            </a:rPr>
                            <m:t>𝜋</m:t>
                          </m:r>
                        </m:e>
                        <m:sub>
                          <m:r>
                            <a:rPr lang="pl-PL" sz="2400" i="1" dirty="0" smtClean="0">
                              <a:latin typeface="Cambria Math" panose="02040503050406030204" pitchFamily="18" charset="0"/>
                            </a:rPr>
                            <m:t>2</m:t>
                          </m:r>
                        </m:sub>
                      </m:sSub>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3" name="Rectangle 2">
                <a:extLst>
                  <a:ext uri="{FF2B5EF4-FFF2-40B4-BE49-F238E27FC236}">
                    <a16:creationId xmlns:a16="http://schemas.microsoft.com/office/drawing/2014/main" id="{F0189BDB-758E-4206-993A-D7C882AB386F}"/>
                  </a:ext>
                </a:extLst>
              </p:cNvPr>
              <p:cNvSpPr>
                <a:spLocks noRot="1" noChangeAspect="1" noMove="1" noResize="1" noEditPoints="1" noAdjustHandles="1" noChangeArrowheads="1" noChangeShapeType="1" noTextEdit="1"/>
              </p:cNvSpPr>
              <p:nvPr/>
            </p:nvSpPr>
            <p:spPr>
              <a:xfrm>
                <a:off x="2057398" y="1317349"/>
                <a:ext cx="4531433" cy="461665"/>
              </a:xfrm>
              <a:prstGeom prst="rect">
                <a:avLst/>
              </a:prstGeom>
              <a:blipFill>
                <a:blip r:embed="rId2"/>
                <a:stretch>
                  <a:fillRect b="-18421"/>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D2330957-C868-4C57-B63D-DF64F63C70C3}"/>
              </a:ext>
            </a:extLst>
          </p:cNvPr>
          <p:cNvSpPr txBox="1"/>
          <p:nvPr/>
        </p:nvSpPr>
        <p:spPr>
          <a:xfrm>
            <a:off x="260113" y="2094680"/>
            <a:ext cx="3124200" cy="461665"/>
          </a:xfrm>
          <a:prstGeom prst="rect">
            <a:avLst/>
          </a:prstGeom>
          <a:noFill/>
        </p:spPr>
        <p:txBody>
          <a:bodyPr wrap="square" rtlCol="0">
            <a:spAutoFit/>
          </a:bodyPr>
          <a:lstStyle/>
          <a:p>
            <a:pPr marL="342900" indent="-342900">
              <a:buFont typeface="Wingdings" panose="05000000000000000000" pitchFamily="2" charset="2"/>
              <a:buChar char="Ø"/>
            </a:pPr>
            <a:r>
              <a:rPr lang="en-US" sz="2400" i="1" u="sng" dirty="0">
                <a:solidFill>
                  <a:srgbClr val="7030A0"/>
                </a:solidFill>
                <a:latin typeface="Times New Roman" panose="02020603050405020304" pitchFamily="18" charset="0"/>
                <a:cs typeface="Times New Roman" panose="02020603050405020304" pitchFamily="18" charset="0"/>
              </a:rPr>
              <a:t>Definition 2</a:t>
            </a:r>
            <a:r>
              <a:rPr lang="en-US" sz="2400" i="1" dirty="0">
                <a:solidFill>
                  <a:srgbClr val="7030A0"/>
                </a:solidFill>
                <a:latin typeface="Times New Roman" panose="02020603050405020304" pitchFamily="18" charset="0"/>
                <a:cs typeface="Times New Roman" panose="02020603050405020304" pitchFamily="18" charset="0"/>
              </a:rPr>
              <a:t>:</a:t>
            </a:r>
          </a:p>
        </p:txBody>
      </p:sp>
      <p:sp>
        <p:nvSpPr>
          <p:cNvPr id="4" name="Rectangle 3">
            <a:extLst>
              <a:ext uri="{FF2B5EF4-FFF2-40B4-BE49-F238E27FC236}">
                <a16:creationId xmlns:a16="http://schemas.microsoft.com/office/drawing/2014/main" id="{61B2C442-D7CA-484C-ADE6-4D1CE15CD3A9}"/>
              </a:ext>
            </a:extLst>
          </p:cNvPr>
          <p:cNvSpPr/>
          <p:nvPr/>
        </p:nvSpPr>
        <p:spPr>
          <a:xfrm>
            <a:off x="457200" y="3004600"/>
            <a:ext cx="8534400" cy="1200329"/>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General welfare function is the sum of consumer and producer surplus;</a:t>
            </a:r>
          </a:p>
          <a:p>
            <a:r>
              <a:rPr lang="en-US" sz="2400" dirty="0">
                <a:latin typeface="Times New Roman" panose="02020603050405020304" pitchFamily="18"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7DD661E7-E566-40BA-A278-08C772DC2530}"/>
                  </a:ext>
                </a:extLst>
              </p:cNvPr>
              <p:cNvSpPr/>
              <p:nvPr/>
            </p:nvSpPr>
            <p:spPr>
              <a:xfrm>
                <a:off x="3132148" y="3958166"/>
                <a:ext cx="2381934"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i="1" dirty="0" smtClean="0">
                          <a:latin typeface="Cambria Math" panose="02040503050406030204" pitchFamily="18" charset="0"/>
                        </a:rPr>
                        <m:t>𝑊</m:t>
                      </m:r>
                      <m:r>
                        <a:rPr lang="en-US" sz="2400" i="1" dirty="0" smtClean="0">
                          <a:latin typeface="Cambria Math" panose="02040503050406030204" pitchFamily="18" charset="0"/>
                        </a:rPr>
                        <m:t> = </m:t>
                      </m:r>
                      <m:r>
                        <a:rPr lang="en-US" sz="2400" i="1" dirty="0" smtClean="0">
                          <a:latin typeface="Cambria Math" panose="02040503050406030204" pitchFamily="18" charset="0"/>
                        </a:rPr>
                        <m:t>𝐶𝑆</m:t>
                      </m:r>
                      <m:r>
                        <a:rPr lang="en-US" sz="2400" i="1" dirty="0" smtClean="0">
                          <a:latin typeface="Cambria Math" panose="02040503050406030204" pitchFamily="18" charset="0"/>
                        </a:rPr>
                        <m:t> + </m:t>
                      </m:r>
                      <m:r>
                        <a:rPr lang="en-US" sz="2400" i="1" dirty="0" smtClean="0">
                          <a:latin typeface="Cambria Math" panose="02040503050406030204" pitchFamily="18" charset="0"/>
                        </a:rPr>
                        <m:t>𝑃𝑆</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6" name="Rectangle 5">
                <a:extLst>
                  <a:ext uri="{FF2B5EF4-FFF2-40B4-BE49-F238E27FC236}">
                    <a16:creationId xmlns:a16="http://schemas.microsoft.com/office/drawing/2014/main" id="{7DD661E7-E566-40BA-A278-08C772DC2530}"/>
                  </a:ext>
                </a:extLst>
              </p:cNvPr>
              <p:cNvSpPr>
                <a:spLocks noRot="1" noChangeAspect="1" noMove="1" noResize="1" noEditPoints="1" noAdjustHandles="1" noChangeArrowheads="1" noChangeShapeType="1" noTextEdit="1"/>
              </p:cNvSpPr>
              <p:nvPr/>
            </p:nvSpPr>
            <p:spPr>
              <a:xfrm>
                <a:off x="3132148" y="3958166"/>
                <a:ext cx="2381934" cy="46166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ADFF85DA-4B00-48B2-B339-951E79D2A945}"/>
                  </a:ext>
                </a:extLst>
              </p:cNvPr>
              <p:cNvSpPr/>
              <p:nvPr/>
            </p:nvSpPr>
            <p:spPr>
              <a:xfrm>
                <a:off x="609600" y="4876309"/>
                <a:ext cx="4808368" cy="92506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sz="2400" i="0" dirty="0" smtClean="0">
                          <a:latin typeface="Cambria Math" panose="02040503050406030204" pitchFamily="18" charset="0"/>
                        </a:rPr>
                        <m:t>where</m:t>
                      </m:r>
                      <m:r>
                        <a:rPr lang="en-US" sz="2400" i="0" dirty="0" smtClean="0">
                          <a:latin typeface="Cambria Math" panose="02040503050406030204" pitchFamily="18" charset="0"/>
                        </a:rPr>
                        <m:t> </m:t>
                      </m:r>
                      <m:r>
                        <a:rPr lang="en-US" sz="2400" i="1" dirty="0" smtClean="0">
                          <a:latin typeface="Cambria Math" panose="02040503050406030204" pitchFamily="18" charset="0"/>
                        </a:rPr>
                        <m:t>𝐶𝑆</m:t>
                      </m:r>
                      <m:r>
                        <a:rPr lang="en-US" sz="2400" i="1" dirty="0" smtClean="0">
                          <a:latin typeface="Cambria Math" panose="02040503050406030204" pitchFamily="18" charset="0"/>
                        </a:rPr>
                        <m:t> = </m:t>
                      </m:r>
                      <m:nary>
                        <m:naryPr>
                          <m:ctrlPr>
                            <a:rPr lang="en-US" sz="2400" i="1" dirty="0" smtClean="0">
                              <a:latin typeface="Cambria Math" panose="02040503050406030204" pitchFamily="18" charset="0"/>
                            </a:rPr>
                          </m:ctrlPr>
                        </m:naryPr>
                        <m:sub>
                          <m:r>
                            <m:rPr>
                              <m:brk m:alnAt="23"/>
                            </m:rPr>
                            <a:rPr lang="en-US" sz="2400" b="0" i="1" dirty="0" smtClean="0">
                              <a:latin typeface="Cambria Math" panose="02040503050406030204" pitchFamily="18" charset="0"/>
                            </a:rPr>
                            <m:t>0</m:t>
                          </m:r>
                        </m:sub>
                        <m:sup>
                          <m:r>
                            <a:rPr lang="en-US" sz="2400" b="0" i="1" dirty="0" smtClean="0">
                              <a:latin typeface="Cambria Math" panose="02040503050406030204" pitchFamily="18" charset="0"/>
                            </a:rPr>
                            <m:t>𝑄</m:t>
                          </m:r>
                        </m:sup>
                        <m:e>
                          <m:r>
                            <a:rPr lang="en-US" sz="2400" b="0" i="1" dirty="0" smtClean="0">
                              <a:latin typeface="Cambria Math" panose="02040503050406030204" pitchFamily="18" charset="0"/>
                            </a:rPr>
                            <m:t>𝑝</m:t>
                          </m:r>
                          <m:d>
                            <m:dPr>
                              <m:ctrlPr>
                                <a:rPr lang="en-US" sz="2400" b="0" i="1" dirty="0" smtClean="0">
                                  <a:latin typeface="Cambria Math" panose="02040503050406030204" pitchFamily="18" charset="0"/>
                                </a:rPr>
                              </m:ctrlPr>
                            </m:dPr>
                            <m:e>
                              <m:r>
                                <a:rPr lang="en-US" sz="2400" b="0" i="1" dirty="0" smtClean="0">
                                  <a:latin typeface="Cambria Math" panose="02040503050406030204" pitchFamily="18" charset="0"/>
                                </a:rPr>
                                <m:t>𝑄</m:t>
                              </m:r>
                            </m:e>
                          </m:d>
                          <m:r>
                            <a:rPr lang="en-US" sz="2400" b="0" i="1" dirty="0" smtClean="0">
                              <a:latin typeface="Cambria Math" panose="02040503050406030204" pitchFamily="18" charset="0"/>
                            </a:rPr>
                            <m:t>𝑑𝑄</m:t>
                          </m:r>
                          <m:r>
                            <a:rPr lang="en-CA" sz="2400" b="0" i="1" dirty="0" smtClean="0">
                              <a:latin typeface="Cambria Math" panose="02040503050406030204" pitchFamily="18" charset="0"/>
                            </a:rPr>
                            <m:t>−</m:t>
                          </m:r>
                          <m:r>
                            <a:rPr lang="en-US" sz="2400" i="1" dirty="0">
                              <a:latin typeface="Cambria Math" panose="02040503050406030204" pitchFamily="18" charset="0"/>
                            </a:rPr>
                            <m:t>𝑝</m:t>
                          </m:r>
                          <m:d>
                            <m:dPr>
                              <m:ctrlPr>
                                <a:rPr lang="en-US" sz="2400" i="1" dirty="0">
                                  <a:latin typeface="Cambria Math" panose="02040503050406030204" pitchFamily="18" charset="0"/>
                                </a:rPr>
                              </m:ctrlPr>
                            </m:dPr>
                            <m:e>
                              <m:r>
                                <a:rPr lang="en-US" sz="2400" i="1" dirty="0">
                                  <a:latin typeface="Cambria Math" panose="02040503050406030204" pitchFamily="18" charset="0"/>
                                </a:rPr>
                                <m:t>𝑄</m:t>
                              </m:r>
                            </m:e>
                          </m:d>
                          <m:r>
                            <a:rPr lang="en-CA" sz="2400" b="0" i="1" dirty="0" smtClean="0">
                              <a:latin typeface="Cambria Math" panose="02040503050406030204" pitchFamily="18" charset="0"/>
                            </a:rPr>
                            <m:t>𝑄</m:t>
                          </m:r>
                        </m:e>
                      </m:nary>
                      <m:r>
                        <a:rPr lang="en-US" sz="2400" b="0" i="1" dirty="0" smtClean="0">
                          <a:latin typeface="Cambria Math" panose="02040503050406030204" pitchFamily="18" charset="0"/>
                        </a:rPr>
                        <m:t> </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9" name="Rectangle 8">
                <a:extLst>
                  <a:ext uri="{FF2B5EF4-FFF2-40B4-BE49-F238E27FC236}">
                    <a16:creationId xmlns:a16="http://schemas.microsoft.com/office/drawing/2014/main" id="{ADFF85DA-4B00-48B2-B339-951E79D2A945}"/>
                  </a:ext>
                </a:extLst>
              </p:cNvPr>
              <p:cNvSpPr>
                <a:spLocks noRot="1" noChangeAspect="1" noMove="1" noResize="1" noEditPoints="1" noAdjustHandles="1" noChangeArrowheads="1" noChangeShapeType="1" noTextEdit="1"/>
              </p:cNvSpPr>
              <p:nvPr/>
            </p:nvSpPr>
            <p:spPr>
              <a:xfrm>
                <a:off x="609600" y="4876309"/>
                <a:ext cx="4808368" cy="925061"/>
              </a:xfrm>
              <a:prstGeom prst="rect">
                <a:avLst/>
              </a:prstGeom>
              <a:blipFill>
                <a:blip r:embed="rId4"/>
                <a:stretch>
                  <a:fillRect/>
                </a:stretch>
              </a:blipFill>
            </p:spPr>
            <p:txBody>
              <a:bodyPr/>
              <a:lstStyle/>
              <a:p>
                <a:r>
                  <a:rPr lang="en-US">
                    <a:noFill/>
                  </a:rPr>
                  <a:t> </a:t>
                </a:r>
              </a:p>
            </p:txBody>
          </p:sp>
        </mc:Fallback>
      </mc:AlternateContent>
      <p:sp>
        <p:nvSpPr>
          <p:cNvPr id="10" name="Rectangle 9">
            <a:extLst>
              <a:ext uri="{FF2B5EF4-FFF2-40B4-BE49-F238E27FC236}">
                <a16:creationId xmlns:a16="http://schemas.microsoft.com/office/drawing/2014/main" id="{34EAB643-3D47-4ABD-BC1E-88F9420D1AE4}"/>
              </a:ext>
            </a:extLst>
          </p:cNvPr>
          <p:cNvSpPr/>
          <p:nvPr/>
        </p:nvSpPr>
        <p:spPr>
          <a:xfrm>
            <a:off x="5334000" y="5097241"/>
            <a:ext cx="3432350" cy="461665"/>
          </a:xfrm>
          <a:prstGeom prst="rect">
            <a:avLst/>
          </a:prstGeom>
        </p:spPr>
        <p:txBody>
          <a:bodyPr wrap="none">
            <a:spAutoFit/>
          </a:bodyPr>
          <a:lstStyle/>
          <a:p>
            <a:r>
              <a:rPr lang="en-US" sz="2400" dirty="0">
                <a:latin typeface="Times New Roman" panose="02020603050405020304" pitchFamily="18" charset="0"/>
                <a:cs typeface="Times New Roman" panose="02020603050405020304" pitchFamily="18" charset="0"/>
              </a:rPr>
              <a:t>denotes consumer surplus</a:t>
            </a:r>
          </a:p>
        </p:txBody>
      </p:sp>
    </p:spTree>
    <p:extLst>
      <p:ext uri="{BB962C8B-B14F-4D97-AF65-F5344CB8AC3E}">
        <p14:creationId xmlns:p14="http://schemas.microsoft.com/office/powerpoint/2010/main" val="3293675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AF73B0-54C1-46E7-B6EC-E5E542E2F242}"/>
              </a:ext>
            </a:extLst>
          </p:cNvPr>
          <p:cNvSpPr>
            <a:spLocks noGrp="1"/>
          </p:cNvSpPr>
          <p:nvPr>
            <p:ph type="sldNum" sz="quarter" idx="12"/>
          </p:nvPr>
        </p:nvSpPr>
        <p:spPr/>
        <p:txBody>
          <a:bodyPr/>
          <a:lstStyle/>
          <a:p>
            <a:fld id="{B6F15528-21DE-4FAA-801E-634DDDAF4B2B}" type="slidenum">
              <a:rPr lang="en-US" smtClean="0"/>
              <a:pPr/>
              <a:t>67</a:t>
            </a:fld>
            <a:endParaRPr lang="en-US"/>
          </a:p>
        </p:txBody>
      </p:sp>
      <p:sp>
        <p:nvSpPr>
          <p:cNvPr id="11" name="Minus Sign 10">
            <a:extLst>
              <a:ext uri="{FF2B5EF4-FFF2-40B4-BE49-F238E27FC236}">
                <a16:creationId xmlns:a16="http://schemas.microsoft.com/office/drawing/2014/main" id="{F41F7ADF-F79C-4BB9-9D88-0DFB49C9B22A}"/>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4E90B21-6EA6-40D5-B0E8-D700BA6D4479}"/>
              </a:ext>
            </a:extLst>
          </p:cNvPr>
          <p:cNvSpPr/>
          <p:nvPr/>
        </p:nvSpPr>
        <p:spPr>
          <a:xfrm>
            <a:off x="0" y="87415"/>
            <a:ext cx="59436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2.4 Common pool resources Socially optimal appropriation</a:t>
            </a:r>
          </a:p>
        </p:txBody>
      </p:sp>
      <p:sp>
        <p:nvSpPr>
          <p:cNvPr id="2" name="Rectangle 1">
            <a:extLst>
              <a:ext uri="{FF2B5EF4-FFF2-40B4-BE49-F238E27FC236}">
                <a16:creationId xmlns:a16="http://schemas.microsoft.com/office/drawing/2014/main" id="{33F93301-2254-4AB3-8D21-035F168C97A7}"/>
              </a:ext>
            </a:extLst>
          </p:cNvPr>
          <p:cNvSpPr/>
          <p:nvPr/>
        </p:nvSpPr>
        <p:spPr>
          <a:xfrm>
            <a:off x="304800" y="1251377"/>
            <a:ext cx="8534400" cy="1200329"/>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Welfare function in definition 2 is more common in CPRs where catches are sold in the domestic market, thus affecting domestic consumers.</a:t>
            </a:r>
          </a:p>
        </p:txBody>
      </p:sp>
      <p:sp>
        <p:nvSpPr>
          <p:cNvPr id="6" name="TextBox 5">
            <a:extLst>
              <a:ext uri="{FF2B5EF4-FFF2-40B4-BE49-F238E27FC236}">
                <a16:creationId xmlns:a16="http://schemas.microsoft.com/office/drawing/2014/main" id="{D7F5EDDB-B1E0-4A54-9D7D-3ADD48429F8A}"/>
              </a:ext>
            </a:extLst>
          </p:cNvPr>
          <p:cNvSpPr txBox="1"/>
          <p:nvPr/>
        </p:nvSpPr>
        <p:spPr>
          <a:xfrm>
            <a:off x="304800" y="652015"/>
            <a:ext cx="3810000" cy="461665"/>
          </a:xfrm>
          <a:prstGeom prst="rect">
            <a:avLst/>
          </a:prstGeom>
          <a:noFill/>
        </p:spPr>
        <p:txBody>
          <a:bodyPr wrap="square" rtlCol="0">
            <a:spAutoFit/>
          </a:bodyPr>
          <a:lstStyle/>
          <a:p>
            <a:r>
              <a:rPr lang="en-US" sz="2400" i="1" u="sng" dirty="0">
                <a:solidFill>
                  <a:srgbClr val="7030A0"/>
                </a:solidFill>
                <a:latin typeface="Times New Roman" panose="02020603050405020304" pitchFamily="18" charset="0"/>
                <a:cs typeface="Times New Roman" panose="02020603050405020304" pitchFamily="18" charset="0"/>
              </a:rPr>
              <a:t>Continue definition 2</a:t>
            </a:r>
            <a:r>
              <a:rPr lang="en-US" sz="2400" i="1" dirty="0">
                <a:solidFill>
                  <a:srgbClr val="7030A0"/>
                </a:solidFill>
                <a:latin typeface="Times New Roman" panose="02020603050405020304" pitchFamily="18" charset="0"/>
                <a:cs typeface="Times New Roman" panose="02020603050405020304" pitchFamily="18" charset="0"/>
              </a:rPr>
              <a:t>:</a:t>
            </a:r>
          </a:p>
        </p:txBody>
      </p:sp>
      <p:sp>
        <p:nvSpPr>
          <p:cNvPr id="8" name="TextBox 7">
            <a:extLst>
              <a:ext uri="{FF2B5EF4-FFF2-40B4-BE49-F238E27FC236}">
                <a16:creationId xmlns:a16="http://schemas.microsoft.com/office/drawing/2014/main" id="{4AC290F6-5870-495E-B855-7C5E20FD4825}"/>
              </a:ext>
            </a:extLst>
          </p:cNvPr>
          <p:cNvSpPr txBox="1"/>
          <p:nvPr/>
        </p:nvSpPr>
        <p:spPr>
          <a:xfrm>
            <a:off x="304800" y="2778639"/>
            <a:ext cx="7772400" cy="461665"/>
          </a:xfrm>
          <a:prstGeom prst="rect">
            <a:avLst/>
          </a:prstGeom>
          <a:noFill/>
        </p:spPr>
        <p:txBody>
          <a:bodyPr wrap="square" rtlCol="0">
            <a:spAutoFit/>
          </a:bodyPr>
          <a:lstStyle/>
          <a:p>
            <a:r>
              <a:rPr lang="en-US" sz="2400" i="1" u="sng" dirty="0">
                <a:solidFill>
                  <a:srgbClr val="7030A0"/>
                </a:solidFill>
                <a:latin typeface="Times New Roman" panose="02020603050405020304" pitchFamily="18" charset="0"/>
                <a:cs typeface="Times New Roman" panose="02020603050405020304" pitchFamily="18" charset="0"/>
              </a:rPr>
              <a:t>Definition 3</a:t>
            </a:r>
            <a:r>
              <a:rPr lang="en-US" sz="2400" i="1" dirty="0">
                <a:solidFill>
                  <a:srgbClr val="7030A0"/>
                </a:solidFill>
                <a:latin typeface="Times New Roman" panose="02020603050405020304" pitchFamily="18" charset="0"/>
                <a:cs typeface="Times New Roman" panose="02020603050405020304" pitchFamily="18" charset="0"/>
              </a:rPr>
              <a:t>:</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9BFECC51-1953-4E76-ABC5-21436617DAA3}"/>
                  </a:ext>
                </a:extLst>
              </p:cNvPr>
              <p:cNvSpPr/>
              <p:nvPr/>
            </p:nvSpPr>
            <p:spPr>
              <a:xfrm>
                <a:off x="2759066" y="4091515"/>
                <a:ext cx="3625864"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i="1" dirty="0" smtClean="0">
                          <a:latin typeface="Cambria Math" panose="02040503050406030204" pitchFamily="18" charset="0"/>
                        </a:rPr>
                        <m:t>𝑊</m:t>
                      </m:r>
                      <m:r>
                        <a:rPr lang="en-US" sz="2400" i="1" dirty="0" smtClean="0">
                          <a:latin typeface="Cambria Math" panose="02040503050406030204" pitchFamily="18" charset="0"/>
                        </a:rPr>
                        <m:t> =</m:t>
                      </m:r>
                      <m:d>
                        <m:dPr>
                          <m:ctrlPr>
                            <a:rPr lang="pl-PL" sz="2400" i="1" dirty="0">
                              <a:latin typeface="Cambria Math" panose="02040503050406030204" pitchFamily="18" charset="0"/>
                              <a:cs typeface="Times New Roman" panose="02020603050405020304" pitchFamily="18" charset="0"/>
                            </a:rPr>
                          </m:ctrlPr>
                        </m:dPr>
                        <m:e>
                          <m:r>
                            <a:rPr lang="pl-PL" sz="2400" i="1" dirty="0">
                              <a:latin typeface="Cambria Math" panose="02040503050406030204" pitchFamily="18" charset="0"/>
                              <a:cs typeface="Times New Roman" panose="02020603050405020304" pitchFamily="18" charset="0"/>
                            </a:rPr>
                            <m:t>1 </m:t>
                          </m:r>
                          <m:r>
                            <a:rPr lang="en-US" sz="2400" i="1" dirty="0">
                              <a:latin typeface="Cambria Math" panose="02040503050406030204" pitchFamily="18" charset="0"/>
                              <a:cs typeface="Times New Roman" panose="02020603050405020304" pitchFamily="18" charset="0"/>
                            </a:rPr>
                            <m:t>− </m:t>
                          </m:r>
                          <m:r>
                            <a:rPr lang="el-GR" sz="2400" i="1" dirty="0">
                              <a:latin typeface="Cambria Math" panose="02040503050406030204" pitchFamily="18" charset="0"/>
                              <a:ea typeface="Cambria Math" panose="02040503050406030204" pitchFamily="18" charset="0"/>
                            </a:rPr>
                            <m:t>𝜆</m:t>
                          </m:r>
                        </m:e>
                      </m:d>
                      <m:r>
                        <a:rPr lang="en-US" sz="2400" b="0" i="1" dirty="0" smtClean="0">
                          <a:latin typeface="Cambria Math" panose="02040503050406030204" pitchFamily="18" charset="0"/>
                          <a:ea typeface="Cambria Math" panose="02040503050406030204" pitchFamily="18" charset="0"/>
                        </a:rPr>
                        <m:t> </m:t>
                      </m:r>
                      <m:r>
                        <a:rPr lang="en-US" sz="2400" i="1" dirty="0" smtClean="0">
                          <a:latin typeface="Cambria Math" panose="02040503050406030204" pitchFamily="18" charset="0"/>
                        </a:rPr>
                        <m:t>𝐶𝑆</m:t>
                      </m:r>
                      <m:r>
                        <a:rPr lang="en-US" sz="2400" i="1" dirty="0" smtClean="0">
                          <a:latin typeface="Cambria Math" panose="02040503050406030204" pitchFamily="18" charset="0"/>
                        </a:rPr>
                        <m:t> +</m:t>
                      </m:r>
                      <m:r>
                        <a:rPr lang="el-GR" sz="2400" i="1" dirty="0">
                          <a:latin typeface="Cambria Math" panose="02040503050406030204" pitchFamily="18" charset="0"/>
                          <a:ea typeface="Cambria Math" panose="02040503050406030204" pitchFamily="18" charset="0"/>
                        </a:rPr>
                        <m:t>𝜆</m:t>
                      </m:r>
                      <m:r>
                        <a:rPr lang="en-US" sz="2400" i="1" dirty="0" smtClean="0">
                          <a:latin typeface="Cambria Math" panose="02040503050406030204" pitchFamily="18" charset="0"/>
                        </a:rPr>
                        <m:t>𝑃𝑆</m:t>
                      </m:r>
                    </m:oMath>
                  </m:oMathPara>
                </a14:m>
                <a:endParaRPr lang="en-US" sz="2400" dirty="0"/>
              </a:p>
            </p:txBody>
          </p:sp>
        </mc:Choice>
        <mc:Fallback xmlns="">
          <p:sp>
            <p:nvSpPr>
              <p:cNvPr id="9" name="Rectangle 8">
                <a:extLst>
                  <a:ext uri="{FF2B5EF4-FFF2-40B4-BE49-F238E27FC236}">
                    <a16:creationId xmlns:a16="http://schemas.microsoft.com/office/drawing/2014/main" id="{9BFECC51-1953-4E76-ABC5-21436617DAA3}"/>
                  </a:ext>
                </a:extLst>
              </p:cNvPr>
              <p:cNvSpPr>
                <a:spLocks noRot="1" noChangeAspect="1" noMove="1" noResize="1" noEditPoints="1" noAdjustHandles="1" noChangeArrowheads="1" noChangeShapeType="1" noTextEdit="1"/>
              </p:cNvSpPr>
              <p:nvPr/>
            </p:nvSpPr>
            <p:spPr>
              <a:xfrm>
                <a:off x="2759066" y="4091515"/>
                <a:ext cx="3625864" cy="461665"/>
              </a:xfrm>
              <a:prstGeom prst="rect">
                <a:avLst/>
              </a:prstGeom>
              <a:blipFill>
                <a:blip r:embed="rId2"/>
                <a:stretch>
                  <a:fillRect/>
                </a:stretch>
              </a:blipFill>
            </p:spPr>
            <p:txBody>
              <a:bodyPr/>
              <a:lstStyle/>
              <a:p>
                <a:r>
                  <a:rPr lang="en-US">
                    <a:noFill/>
                  </a:rPr>
                  <a:t> </a:t>
                </a:r>
              </a:p>
            </p:txBody>
          </p:sp>
        </mc:Fallback>
      </mc:AlternateContent>
      <p:sp>
        <p:nvSpPr>
          <p:cNvPr id="3" name="Rectangle 2">
            <a:extLst>
              <a:ext uri="{FF2B5EF4-FFF2-40B4-BE49-F238E27FC236}">
                <a16:creationId xmlns:a16="http://schemas.microsoft.com/office/drawing/2014/main" id="{CB0825DB-11D0-4067-8CA1-F619A6C90395}"/>
              </a:ext>
            </a:extLst>
          </p:cNvPr>
          <p:cNvSpPr/>
          <p:nvPr/>
        </p:nvSpPr>
        <p:spPr>
          <a:xfrm>
            <a:off x="203525" y="4521760"/>
            <a:ext cx="1021433" cy="461665"/>
          </a:xfrm>
          <a:prstGeom prst="rect">
            <a:avLst/>
          </a:prstGeom>
        </p:spPr>
        <p:txBody>
          <a:bodyPr wrap="none">
            <a:spAutoFit/>
          </a:bodyPr>
          <a:lstStyle/>
          <a:p>
            <a:r>
              <a:rPr lang="en-US" sz="2400" dirty="0">
                <a:latin typeface="Times New Roman" panose="02020603050405020304" pitchFamily="18" charset="0"/>
                <a:cs typeface="Times New Roman" panose="02020603050405020304" pitchFamily="18" charset="0"/>
              </a:rPr>
              <a:t>where;</a:t>
            </a: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E300978D-5F34-48BD-A5FC-95E174A2EAFB}"/>
                  </a:ext>
                </a:extLst>
              </p:cNvPr>
              <p:cNvSpPr/>
              <p:nvPr/>
            </p:nvSpPr>
            <p:spPr>
              <a:xfrm>
                <a:off x="457200" y="5069381"/>
                <a:ext cx="8068684" cy="461665"/>
              </a:xfrm>
              <a:prstGeom prst="rect">
                <a:avLst/>
              </a:prstGeom>
            </p:spPr>
            <p:txBody>
              <a:bodyPr wrap="none">
                <a:spAutoFit/>
              </a:bodyPr>
              <a:lstStyle/>
              <a:p>
                <a14:m>
                  <m:oMath xmlns:m="http://schemas.openxmlformats.org/officeDocument/2006/math">
                    <m:r>
                      <a:rPr lang="el-GR" sz="2400" i="1" dirty="0">
                        <a:latin typeface="Cambria Math" panose="02040503050406030204" pitchFamily="18" charset="0"/>
                        <a:ea typeface="Cambria Math" panose="02040503050406030204" pitchFamily="18" charset="0"/>
                      </a:rPr>
                      <m:t>𝜆</m:t>
                    </m:r>
                  </m:oMath>
                </a14:m>
                <a:r>
                  <a:rPr lang="en-US" sz="2400" dirty="0">
                    <a:latin typeface="Times New Roman" panose="02020603050405020304" pitchFamily="18" charset="0"/>
                    <a:cs typeface="Times New Roman" panose="02020603050405020304" pitchFamily="18" charset="0"/>
                  </a:rPr>
                  <a:t> : the weight that the social planner assigns to producer surplus</a:t>
                </a:r>
              </a:p>
            </p:txBody>
          </p:sp>
        </mc:Choice>
        <mc:Fallback xmlns="">
          <p:sp>
            <p:nvSpPr>
              <p:cNvPr id="4" name="Rectangle 3">
                <a:extLst>
                  <a:ext uri="{FF2B5EF4-FFF2-40B4-BE49-F238E27FC236}">
                    <a16:creationId xmlns:a16="http://schemas.microsoft.com/office/drawing/2014/main" id="{E300978D-5F34-48BD-A5FC-95E174A2EAFB}"/>
                  </a:ext>
                </a:extLst>
              </p:cNvPr>
              <p:cNvSpPr>
                <a:spLocks noRot="1" noChangeAspect="1" noMove="1" noResize="1" noEditPoints="1" noAdjustHandles="1" noChangeArrowheads="1" noChangeShapeType="1" noTextEdit="1"/>
              </p:cNvSpPr>
              <p:nvPr/>
            </p:nvSpPr>
            <p:spPr>
              <a:xfrm>
                <a:off x="457200" y="5069381"/>
                <a:ext cx="8068684" cy="461665"/>
              </a:xfrm>
              <a:prstGeom prst="rect">
                <a:avLst/>
              </a:prstGeom>
              <a:blipFill>
                <a:blip r:embed="rId3"/>
                <a:stretch>
                  <a:fillRect l="-227" t="-10667" r="-76" b="-30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C25781C5-8C06-40C7-8709-9BE9B84F7275}"/>
                  </a:ext>
                </a:extLst>
              </p:cNvPr>
              <p:cNvSpPr/>
              <p:nvPr/>
            </p:nvSpPr>
            <p:spPr>
              <a:xfrm>
                <a:off x="232100" y="5640358"/>
                <a:ext cx="8364790" cy="461665"/>
              </a:xfrm>
              <a:prstGeom prst="rect">
                <a:avLst/>
              </a:prstGeom>
            </p:spPr>
            <p:txBody>
              <a:bodyPr wrap="none">
                <a:spAutoFit/>
              </a:bodyPr>
              <a:lstStyle/>
              <a:p>
                <a14:m>
                  <m:oMath xmlns:m="http://schemas.openxmlformats.org/officeDocument/2006/math">
                    <m:d>
                      <m:dPr>
                        <m:ctrlPr>
                          <a:rPr lang="pl-PL" sz="2400" i="1" dirty="0">
                            <a:latin typeface="Cambria Math" panose="02040503050406030204" pitchFamily="18" charset="0"/>
                            <a:cs typeface="Times New Roman" panose="02020603050405020304" pitchFamily="18" charset="0"/>
                          </a:rPr>
                        </m:ctrlPr>
                      </m:dPr>
                      <m:e>
                        <m:r>
                          <a:rPr lang="pl-PL" sz="2400" i="1" dirty="0">
                            <a:latin typeface="Cambria Math" panose="02040503050406030204" pitchFamily="18" charset="0"/>
                            <a:cs typeface="Times New Roman" panose="02020603050405020304" pitchFamily="18" charset="0"/>
                          </a:rPr>
                          <m:t>1 </m:t>
                        </m:r>
                        <m:r>
                          <a:rPr lang="en-US" sz="2400" i="1" dirty="0">
                            <a:latin typeface="Cambria Math" panose="02040503050406030204" pitchFamily="18" charset="0"/>
                            <a:cs typeface="Times New Roman" panose="02020603050405020304" pitchFamily="18" charset="0"/>
                          </a:rPr>
                          <m:t>− </m:t>
                        </m:r>
                        <m:r>
                          <a:rPr lang="el-GR" sz="2400" i="1" dirty="0">
                            <a:latin typeface="Cambria Math" panose="02040503050406030204" pitchFamily="18" charset="0"/>
                            <a:ea typeface="Cambria Math" panose="02040503050406030204" pitchFamily="18" charset="0"/>
                          </a:rPr>
                          <m:t>𝜆</m:t>
                        </m:r>
                      </m:e>
                    </m:d>
                  </m:oMath>
                </a14:m>
                <a:r>
                  <a:rPr lang="en-US" sz="2400" dirty="0">
                    <a:latin typeface="Times New Roman" panose="02020603050405020304" pitchFamily="18" charset="0"/>
                    <a:cs typeface="Times New Roman" panose="02020603050405020304" pitchFamily="18" charset="0"/>
                  </a:rPr>
                  <a:t>  captures the weight that she assigns to consumer surplus</a:t>
                </a:r>
              </a:p>
            </p:txBody>
          </p:sp>
        </mc:Choice>
        <mc:Fallback xmlns="">
          <p:sp>
            <p:nvSpPr>
              <p:cNvPr id="10" name="Rectangle 9">
                <a:extLst>
                  <a:ext uri="{FF2B5EF4-FFF2-40B4-BE49-F238E27FC236}">
                    <a16:creationId xmlns:a16="http://schemas.microsoft.com/office/drawing/2014/main" id="{C25781C5-8C06-40C7-8709-9BE9B84F7275}"/>
                  </a:ext>
                </a:extLst>
              </p:cNvPr>
              <p:cNvSpPr>
                <a:spLocks noRot="1" noChangeAspect="1" noMove="1" noResize="1" noEditPoints="1" noAdjustHandles="1" noChangeArrowheads="1" noChangeShapeType="1" noTextEdit="1"/>
              </p:cNvSpPr>
              <p:nvPr/>
            </p:nvSpPr>
            <p:spPr>
              <a:xfrm>
                <a:off x="232100" y="5640358"/>
                <a:ext cx="8364790" cy="461665"/>
              </a:xfrm>
              <a:prstGeom prst="rect">
                <a:avLst/>
              </a:prstGeom>
              <a:blipFill>
                <a:blip r:embed="rId4"/>
                <a:stretch>
                  <a:fillRect t="-10526" b="-28947"/>
                </a:stretch>
              </a:blipFill>
            </p:spPr>
            <p:txBody>
              <a:bodyPr/>
              <a:lstStyle/>
              <a:p>
                <a:r>
                  <a:rPr lang="en-US">
                    <a:noFill/>
                  </a:rPr>
                  <a:t> </a:t>
                </a:r>
              </a:p>
            </p:txBody>
          </p:sp>
        </mc:Fallback>
      </mc:AlternateContent>
      <p:sp>
        <p:nvSpPr>
          <p:cNvPr id="12" name="Rectangle 11">
            <a:extLst>
              <a:ext uri="{FF2B5EF4-FFF2-40B4-BE49-F238E27FC236}">
                <a16:creationId xmlns:a16="http://schemas.microsoft.com/office/drawing/2014/main" id="{37DFA023-DE8A-4154-B81B-693195525581}"/>
              </a:ext>
            </a:extLst>
          </p:cNvPr>
          <p:cNvSpPr/>
          <p:nvPr/>
        </p:nvSpPr>
        <p:spPr>
          <a:xfrm>
            <a:off x="1811954" y="3328294"/>
            <a:ext cx="5842690" cy="461665"/>
          </a:xfrm>
          <a:prstGeom prst="rect">
            <a:avLst/>
          </a:prstGeom>
        </p:spPr>
        <p:txBody>
          <a:bodyPr wrap="none">
            <a:spAutoFit/>
          </a:bodyPr>
          <a:lstStyle/>
          <a:p>
            <a:r>
              <a:rPr lang="en-US" sz="2400" dirty="0">
                <a:latin typeface="Times New Roman" panose="02020603050405020304" pitchFamily="18" charset="0"/>
                <a:cs typeface="Times New Roman" panose="02020603050405020304" pitchFamily="18" charset="0"/>
              </a:rPr>
              <a:t>Welfare function can be further generalized to</a:t>
            </a:r>
            <a:endParaRPr lang="en-US" sz="2400" dirty="0"/>
          </a:p>
        </p:txBody>
      </p:sp>
    </p:spTree>
    <p:extLst>
      <p:ext uri="{BB962C8B-B14F-4D97-AF65-F5344CB8AC3E}">
        <p14:creationId xmlns:p14="http://schemas.microsoft.com/office/powerpoint/2010/main" val="18813034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AF73B0-54C1-46E7-B6EC-E5E542E2F242}"/>
              </a:ext>
            </a:extLst>
          </p:cNvPr>
          <p:cNvSpPr>
            <a:spLocks noGrp="1"/>
          </p:cNvSpPr>
          <p:nvPr>
            <p:ph type="sldNum" sz="quarter" idx="12"/>
          </p:nvPr>
        </p:nvSpPr>
        <p:spPr/>
        <p:txBody>
          <a:bodyPr/>
          <a:lstStyle/>
          <a:p>
            <a:fld id="{B6F15528-21DE-4FAA-801E-634DDDAF4B2B}" type="slidenum">
              <a:rPr lang="en-US" smtClean="0"/>
              <a:pPr/>
              <a:t>68</a:t>
            </a:fld>
            <a:endParaRPr lang="en-US"/>
          </a:p>
        </p:txBody>
      </p:sp>
      <p:sp>
        <p:nvSpPr>
          <p:cNvPr id="11" name="Minus Sign 10">
            <a:extLst>
              <a:ext uri="{FF2B5EF4-FFF2-40B4-BE49-F238E27FC236}">
                <a16:creationId xmlns:a16="http://schemas.microsoft.com/office/drawing/2014/main" id="{F41F7ADF-F79C-4BB9-9D88-0DFB49C9B22A}"/>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4E90B21-6EA6-40D5-B0E8-D700BA6D4479}"/>
              </a:ext>
            </a:extLst>
          </p:cNvPr>
          <p:cNvSpPr/>
          <p:nvPr/>
        </p:nvSpPr>
        <p:spPr>
          <a:xfrm>
            <a:off x="0" y="87415"/>
            <a:ext cx="59436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2.4 Common pool resources Socially optimal appropriation</a:t>
            </a: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8E53D238-4B65-4B74-810A-E3F05F550F94}"/>
                  </a:ext>
                </a:extLst>
              </p:cNvPr>
              <p:cNvSpPr/>
              <p:nvPr/>
            </p:nvSpPr>
            <p:spPr>
              <a:xfrm>
                <a:off x="171594" y="677937"/>
                <a:ext cx="4933806" cy="461665"/>
              </a:xfrm>
              <a:prstGeom prst="rect">
                <a:avLst/>
              </a:prstGeom>
            </p:spPr>
            <p:txBody>
              <a:bodyPr wrap="square">
                <a:spAutoFit/>
              </a:bodyPr>
              <a:lstStyle/>
              <a:p>
                <a:pPr marL="361950" indent="-361950">
                  <a:buFont typeface="Wingdings" panose="05000000000000000000" pitchFamily="2" charset="2"/>
                  <a:buChar char="Ø"/>
                </a:pPr>
                <a:r>
                  <a:rPr lang="en-US" sz="2400" b="1" i="1" u="sng" dirty="0">
                    <a:solidFill>
                      <a:srgbClr val="7030A0"/>
                    </a:solidFill>
                    <a:latin typeface="Times New Roman" panose="02020603050405020304" pitchFamily="18" charset="0"/>
                    <a:cs typeface="Times New Roman" panose="02020603050405020304" pitchFamily="18" charset="0"/>
                  </a:rPr>
                  <a:t>Special cases on </a:t>
                </a:r>
                <a14:m>
                  <m:oMath xmlns:m="http://schemas.openxmlformats.org/officeDocument/2006/math">
                    <m:r>
                      <a:rPr lang="en-US" sz="2400" b="1" i="1" u="sng" dirty="0">
                        <a:solidFill>
                          <a:srgbClr val="7030A0"/>
                        </a:solidFill>
                        <a:latin typeface="Cambria Math" panose="02040503050406030204" pitchFamily="18" charset="0"/>
                        <a:ea typeface="Cambria Math" panose="02040503050406030204" pitchFamily="18" charset="0"/>
                      </a:rPr>
                      <m:t>𝝀</m:t>
                    </m:r>
                  </m:oMath>
                </a14:m>
                <a:r>
                  <a:rPr lang="en-US" sz="2400" b="1" i="1" dirty="0">
                    <a:solidFill>
                      <a:srgbClr val="7030A0"/>
                    </a:solidFill>
                    <a:latin typeface="Times New Roman" panose="02020603050405020304" pitchFamily="18" charset="0"/>
                    <a:cs typeface="Times New Roman" panose="02020603050405020304" pitchFamily="18" charset="0"/>
                  </a:rPr>
                  <a:t>;</a:t>
                </a:r>
              </a:p>
            </p:txBody>
          </p:sp>
        </mc:Choice>
        <mc:Fallback xmlns="">
          <p:sp>
            <p:nvSpPr>
              <p:cNvPr id="2" name="Rectangle 1">
                <a:extLst>
                  <a:ext uri="{FF2B5EF4-FFF2-40B4-BE49-F238E27FC236}">
                    <a16:creationId xmlns:a16="http://schemas.microsoft.com/office/drawing/2014/main" id="{8E53D238-4B65-4B74-810A-E3F05F550F94}"/>
                  </a:ext>
                </a:extLst>
              </p:cNvPr>
              <p:cNvSpPr>
                <a:spLocks noRot="1" noChangeAspect="1" noMove="1" noResize="1" noEditPoints="1" noAdjustHandles="1" noChangeArrowheads="1" noChangeShapeType="1" noTextEdit="1"/>
              </p:cNvSpPr>
              <p:nvPr/>
            </p:nvSpPr>
            <p:spPr>
              <a:xfrm>
                <a:off x="171594" y="677937"/>
                <a:ext cx="4933806" cy="461665"/>
              </a:xfrm>
              <a:prstGeom prst="rect">
                <a:avLst/>
              </a:prstGeom>
              <a:blipFill>
                <a:blip r:embed="rId2"/>
                <a:stretch>
                  <a:fillRect l="-1605" t="-10526" b="-28947"/>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1070EBA9-9D75-46A3-9D98-5FFCE92F1691}"/>
                  </a:ext>
                </a:extLst>
              </p:cNvPr>
              <p:cNvSpPr/>
              <p:nvPr/>
            </p:nvSpPr>
            <p:spPr>
              <a:xfrm>
                <a:off x="734945" y="1292566"/>
                <a:ext cx="2153025" cy="461665"/>
              </a:xfrm>
              <a:prstGeom prst="rect">
                <a:avLst/>
              </a:prstGeom>
            </p:spPr>
            <p:txBody>
              <a:bodyPr wrap="none">
                <a:spAutoFit/>
              </a:bodyPr>
              <a:lstStyle/>
              <a:p>
                <a:pPr marL="342900" indent="-342900">
                  <a:buFont typeface="Arial" panose="020B0604020202020204" pitchFamily="34" charset="0"/>
                  <a:buChar char="•"/>
                </a:pPr>
                <a:r>
                  <a:rPr lang="en-US" sz="2400" dirty="0">
                    <a:latin typeface="Times New Roman" panose="02020603050405020304" pitchFamily="18" charset="0"/>
                    <a:ea typeface="Cambria Math" panose="02040503050406030204" pitchFamily="18" charset="0"/>
                    <a:cs typeface="Times New Roman" panose="02020603050405020304" pitchFamily="18" charset="0"/>
                  </a:rPr>
                  <a:t>When </a:t>
                </a:r>
                <a14:m>
                  <m:oMath xmlns:m="http://schemas.openxmlformats.org/officeDocument/2006/math">
                    <m:r>
                      <a:rPr lang="en-US" sz="2400" i="1" dirty="0" smtClean="0">
                        <a:latin typeface="Cambria Math" panose="02040503050406030204" pitchFamily="18" charset="0"/>
                        <a:ea typeface="Cambria Math" panose="02040503050406030204" pitchFamily="18" charset="0"/>
                      </a:rPr>
                      <m:t>𝜆</m:t>
                    </m:r>
                    <m:r>
                      <a:rPr lang="en-US" sz="2400" i="1" dirty="0" smtClean="0">
                        <a:latin typeface="Cambria Math" panose="02040503050406030204" pitchFamily="18" charset="0"/>
                      </a:rPr>
                      <m:t> =</m:t>
                    </m:r>
                    <m:r>
                      <a:rPr lang="en-US" sz="2400" b="0" i="1" dirty="0" smtClean="0">
                        <a:latin typeface="Cambria Math" panose="02040503050406030204" pitchFamily="18" charset="0"/>
                      </a:rPr>
                      <m:t>1</m:t>
                    </m:r>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3" name="Rectangle 2">
                <a:extLst>
                  <a:ext uri="{FF2B5EF4-FFF2-40B4-BE49-F238E27FC236}">
                    <a16:creationId xmlns:a16="http://schemas.microsoft.com/office/drawing/2014/main" id="{1070EBA9-9D75-46A3-9D98-5FFCE92F1691}"/>
                  </a:ext>
                </a:extLst>
              </p:cNvPr>
              <p:cNvSpPr>
                <a:spLocks noRot="1" noChangeAspect="1" noMove="1" noResize="1" noEditPoints="1" noAdjustHandles="1" noChangeArrowheads="1" noChangeShapeType="1" noTextEdit="1"/>
              </p:cNvSpPr>
              <p:nvPr/>
            </p:nvSpPr>
            <p:spPr>
              <a:xfrm>
                <a:off x="734945" y="1292566"/>
                <a:ext cx="2153025" cy="461665"/>
              </a:xfrm>
              <a:prstGeom prst="rect">
                <a:avLst/>
              </a:prstGeom>
              <a:blipFill>
                <a:blip r:embed="rId3"/>
                <a:stretch>
                  <a:fillRect l="-3966" t="-10526" b="-28947"/>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BC5BD56E-0796-4FB0-B546-5C23B94C8580}"/>
              </a:ext>
            </a:extLst>
          </p:cNvPr>
          <p:cNvSpPr/>
          <p:nvPr/>
        </p:nvSpPr>
        <p:spPr>
          <a:xfrm>
            <a:off x="1447800" y="2007391"/>
            <a:ext cx="4938403" cy="461665"/>
          </a:xfrm>
          <a:prstGeom prst="rect">
            <a:avLst/>
          </a:prstGeom>
        </p:spPr>
        <p:txBody>
          <a:bodyPr wrap="none">
            <a:spAutoFit/>
          </a:bodyPr>
          <a:lstStyle/>
          <a:p>
            <a:pPr marL="342900" indent="-3429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 The welfare function collapses to; </a:t>
            </a:r>
          </a:p>
        </p:txBody>
      </p:sp>
      <p:sp>
        <p:nvSpPr>
          <p:cNvPr id="6" name="Rectangle 5">
            <a:extLst>
              <a:ext uri="{FF2B5EF4-FFF2-40B4-BE49-F238E27FC236}">
                <a16:creationId xmlns:a16="http://schemas.microsoft.com/office/drawing/2014/main" id="{075D3DF5-AA8F-4EC3-9A12-EEB9AF97F21C}"/>
              </a:ext>
            </a:extLst>
          </p:cNvPr>
          <p:cNvSpPr/>
          <p:nvPr/>
        </p:nvSpPr>
        <p:spPr>
          <a:xfrm>
            <a:off x="732357" y="3422580"/>
            <a:ext cx="8114751"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Indicating that the social planner does not care about consumer surplus.</a:t>
            </a:r>
          </a:p>
        </p:txBody>
      </p:sp>
      <p:sp>
        <p:nvSpPr>
          <p:cNvPr id="7" name="Rectangle 6">
            <a:extLst>
              <a:ext uri="{FF2B5EF4-FFF2-40B4-BE49-F238E27FC236}">
                <a16:creationId xmlns:a16="http://schemas.microsoft.com/office/drawing/2014/main" id="{76D5D102-A711-4BD4-9DC3-B72C5EA39730}"/>
              </a:ext>
            </a:extLst>
          </p:cNvPr>
          <p:cNvSpPr/>
          <p:nvPr/>
        </p:nvSpPr>
        <p:spPr>
          <a:xfrm>
            <a:off x="706370" y="4644782"/>
            <a:ext cx="8140738" cy="1200329"/>
          </a:xfrm>
          <a:prstGeom prst="rect">
            <a:avLst/>
          </a:prstGeom>
        </p:spPr>
        <p:txBody>
          <a:bodyPr wrap="square">
            <a:spAutoFit/>
          </a:bodyPr>
          <a:lstStyle/>
          <a:p>
            <a:pPr marL="342900" indent="-342900">
              <a:buFont typeface="Arial" panose="020B0604020202020204" pitchFamily="34" charset="0"/>
              <a:buChar char="•"/>
            </a:pPr>
            <a:r>
              <a:rPr lang="en-US" sz="2400" b="1" i="1" dirty="0">
                <a:latin typeface="Times New Roman" panose="02020603050405020304" pitchFamily="18" charset="0"/>
                <a:cs typeface="Times New Roman" panose="02020603050405020304" pitchFamily="18" charset="0"/>
              </a:rPr>
              <a:t>This case happened </a:t>
            </a:r>
            <a:r>
              <a:rPr lang="en-US" sz="2400" dirty="0">
                <a:latin typeface="Times New Roman" panose="02020603050405020304" pitchFamily="18" charset="0"/>
                <a:cs typeface="Times New Roman" panose="02020603050405020304" pitchFamily="18" charset="0"/>
              </a:rPr>
              <a:t>when all appropriation is sold overseas so domestic consumers are not affected by the price of the good as, in short, they do not buy the product</a:t>
            </a:r>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8DD01E1C-F6AF-47DA-99F3-74C0CDDBADC9}"/>
                  </a:ext>
                </a:extLst>
              </p:cNvPr>
              <p:cNvSpPr/>
              <p:nvPr/>
            </p:nvSpPr>
            <p:spPr>
              <a:xfrm>
                <a:off x="3352800" y="2672118"/>
                <a:ext cx="1452514"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i="1" dirty="0">
                          <a:latin typeface="Cambria Math" panose="02040503050406030204" pitchFamily="18" charset="0"/>
                        </a:rPr>
                        <m:t>𝑊</m:t>
                      </m:r>
                      <m:r>
                        <a:rPr lang="en-US" sz="2400" i="1" dirty="0">
                          <a:latin typeface="Cambria Math" panose="02040503050406030204" pitchFamily="18" charset="0"/>
                        </a:rPr>
                        <m:t> = </m:t>
                      </m:r>
                      <m:r>
                        <a:rPr lang="en-US" sz="2400" i="1" dirty="0">
                          <a:latin typeface="Cambria Math" panose="02040503050406030204" pitchFamily="18" charset="0"/>
                        </a:rPr>
                        <m:t>𝑃𝑆</m:t>
                      </m:r>
                    </m:oMath>
                  </m:oMathPara>
                </a14:m>
                <a:endParaRPr lang="en-US" sz="2400" dirty="0"/>
              </a:p>
            </p:txBody>
          </p:sp>
        </mc:Choice>
        <mc:Fallback xmlns="">
          <p:sp>
            <p:nvSpPr>
              <p:cNvPr id="8" name="Rectangle 7">
                <a:extLst>
                  <a:ext uri="{FF2B5EF4-FFF2-40B4-BE49-F238E27FC236}">
                    <a16:creationId xmlns:a16="http://schemas.microsoft.com/office/drawing/2014/main" id="{8DD01E1C-F6AF-47DA-99F3-74C0CDDBADC9}"/>
                  </a:ext>
                </a:extLst>
              </p:cNvPr>
              <p:cNvSpPr>
                <a:spLocks noRot="1" noChangeAspect="1" noMove="1" noResize="1" noEditPoints="1" noAdjustHandles="1" noChangeArrowheads="1" noChangeShapeType="1" noTextEdit="1"/>
              </p:cNvSpPr>
              <p:nvPr/>
            </p:nvSpPr>
            <p:spPr>
              <a:xfrm>
                <a:off x="3352800" y="2672118"/>
                <a:ext cx="1452514" cy="461665"/>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47797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AF73B0-54C1-46E7-B6EC-E5E542E2F242}"/>
              </a:ext>
            </a:extLst>
          </p:cNvPr>
          <p:cNvSpPr>
            <a:spLocks noGrp="1"/>
          </p:cNvSpPr>
          <p:nvPr>
            <p:ph type="sldNum" sz="quarter" idx="12"/>
          </p:nvPr>
        </p:nvSpPr>
        <p:spPr/>
        <p:txBody>
          <a:bodyPr/>
          <a:lstStyle/>
          <a:p>
            <a:fld id="{B6F15528-21DE-4FAA-801E-634DDDAF4B2B}" type="slidenum">
              <a:rPr lang="en-US" smtClean="0"/>
              <a:pPr/>
              <a:t>69</a:t>
            </a:fld>
            <a:endParaRPr lang="en-US"/>
          </a:p>
        </p:txBody>
      </p:sp>
      <p:sp>
        <p:nvSpPr>
          <p:cNvPr id="11" name="Minus Sign 10">
            <a:extLst>
              <a:ext uri="{FF2B5EF4-FFF2-40B4-BE49-F238E27FC236}">
                <a16:creationId xmlns:a16="http://schemas.microsoft.com/office/drawing/2014/main" id="{F41F7ADF-F79C-4BB9-9D88-0DFB49C9B22A}"/>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4E90B21-6EA6-40D5-B0E8-D700BA6D4479}"/>
              </a:ext>
            </a:extLst>
          </p:cNvPr>
          <p:cNvSpPr/>
          <p:nvPr/>
        </p:nvSpPr>
        <p:spPr>
          <a:xfrm>
            <a:off x="0" y="87415"/>
            <a:ext cx="59436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2.4 Common pool resources Socially optimal appropriation</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E984C932-12B5-4F0A-B06E-6363C62F33F3}"/>
                  </a:ext>
                </a:extLst>
              </p:cNvPr>
              <p:cNvSpPr/>
              <p:nvPr/>
            </p:nvSpPr>
            <p:spPr>
              <a:xfrm>
                <a:off x="267045" y="650795"/>
                <a:ext cx="2045625" cy="613886"/>
              </a:xfrm>
              <a:prstGeom prst="rect">
                <a:avLst/>
              </a:prstGeom>
            </p:spPr>
            <p:txBody>
              <a:bodyPr wrap="none">
                <a:spAutoFit/>
              </a:bodyPr>
              <a:lstStyle/>
              <a:p>
                <a:pPr marL="285750" indent="-285750">
                  <a:buFont typeface="Arial" panose="020B0604020202020204" pitchFamily="34" charset="0"/>
                  <a:buChar char="•"/>
                </a:pPr>
                <a:r>
                  <a:rPr lang="en-US" sz="2400" dirty="0">
                    <a:latin typeface="Times New Roman" panose="02020603050405020304" pitchFamily="18" charset="0"/>
                    <a:ea typeface="Cambria Math" panose="02040503050406030204" pitchFamily="18" charset="0"/>
                    <a:cs typeface="Times New Roman" panose="02020603050405020304" pitchFamily="18" charset="0"/>
                  </a:rPr>
                  <a:t>When </a:t>
                </a:r>
                <a14:m>
                  <m:oMath xmlns:m="http://schemas.openxmlformats.org/officeDocument/2006/math">
                    <m:r>
                      <a:rPr lang="en-US" sz="2400" i="1" dirty="0" smtClean="0">
                        <a:latin typeface="Cambria Math" panose="02040503050406030204" pitchFamily="18" charset="0"/>
                        <a:ea typeface="Cambria Math" panose="02040503050406030204" pitchFamily="18" charset="0"/>
                      </a:rPr>
                      <m:t>𝜆</m:t>
                    </m:r>
                    <m:r>
                      <a:rPr lang="en-US" sz="2400" i="1" dirty="0" smtClean="0">
                        <a:latin typeface="Cambria Math" panose="02040503050406030204" pitchFamily="18" charset="0"/>
                      </a:rPr>
                      <m:t> =</m:t>
                    </m:r>
                    <m:f>
                      <m:fPr>
                        <m:ctrlPr>
                          <a:rPr lang="en-US" sz="2400" b="0" i="1" dirty="0" smtClean="0">
                            <a:latin typeface="Cambria Math" panose="02040503050406030204" pitchFamily="18" charset="0"/>
                          </a:rPr>
                        </m:ctrlPr>
                      </m:fPr>
                      <m:num>
                        <m:r>
                          <a:rPr lang="en-US" sz="2400" b="0" i="1" dirty="0" smtClean="0">
                            <a:latin typeface="Cambria Math" panose="02040503050406030204" pitchFamily="18" charset="0"/>
                          </a:rPr>
                          <m:t>1</m:t>
                        </m:r>
                      </m:num>
                      <m:den>
                        <m:r>
                          <a:rPr lang="en-US" sz="2400" b="0" i="1" dirty="0" smtClean="0">
                            <a:latin typeface="Cambria Math" panose="02040503050406030204" pitchFamily="18" charset="0"/>
                          </a:rPr>
                          <m:t>2</m:t>
                        </m:r>
                      </m:den>
                    </m:f>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6" name="Rectangle 5">
                <a:extLst>
                  <a:ext uri="{FF2B5EF4-FFF2-40B4-BE49-F238E27FC236}">
                    <a16:creationId xmlns:a16="http://schemas.microsoft.com/office/drawing/2014/main" id="{E984C932-12B5-4F0A-B06E-6363C62F33F3}"/>
                  </a:ext>
                </a:extLst>
              </p:cNvPr>
              <p:cNvSpPr>
                <a:spLocks noRot="1" noChangeAspect="1" noMove="1" noResize="1" noEditPoints="1" noAdjustHandles="1" noChangeArrowheads="1" noChangeShapeType="1" noTextEdit="1"/>
              </p:cNvSpPr>
              <p:nvPr/>
            </p:nvSpPr>
            <p:spPr>
              <a:xfrm>
                <a:off x="267045" y="650795"/>
                <a:ext cx="2045625" cy="613886"/>
              </a:xfrm>
              <a:prstGeom prst="rect">
                <a:avLst/>
              </a:prstGeom>
              <a:blipFill>
                <a:blip r:embed="rId2"/>
                <a:stretch>
                  <a:fillRect l="-4179" b="-10000"/>
                </a:stretch>
              </a:blipFill>
            </p:spPr>
            <p:txBody>
              <a:bodyPr/>
              <a:lstStyle/>
              <a:p>
                <a:r>
                  <a:rPr lang="en-US">
                    <a:noFill/>
                  </a:rPr>
                  <a:t> </a:t>
                </a:r>
              </a:p>
            </p:txBody>
          </p:sp>
        </mc:Fallback>
      </mc:AlternateContent>
      <p:sp>
        <p:nvSpPr>
          <p:cNvPr id="7" name="Rectangle 6">
            <a:extLst>
              <a:ext uri="{FF2B5EF4-FFF2-40B4-BE49-F238E27FC236}">
                <a16:creationId xmlns:a16="http://schemas.microsoft.com/office/drawing/2014/main" id="{1BC9A68D-935C-4FE7-B2F6-4145C4D0A3A6}"/>
              </a:ext>
            </a:extLst>
          </p:cNvPr>
          <p:cNvSpPr/>
          <p:nvPr/>
        </p:nvSpPr>
        <p:spPr>
          <a:xfrm>
            <a:off x="1785642" y="1427633"/>
            <a:ext cx="4274760" cy="461665"/>
          </a:xfrm>
          <a:prstGeom prst="rect">
            <a:avLst/>
          </a:prstGeom>
        </p:spPr>
        <p:txBody>
          <a:bodyPr wrap="none">
            <a:spAutoFit/>
          </a:bodyPr>
          <a:lstStyle/>
          <a:p>
            <a:pPr marL="285750" indent="-28575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 The welfare function becomes</a:t>
            </a: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E6FA89A2-4E77-43AD-B834-2DD6E5816DCA}"/>
                  </a:ext>
                </a:extLst>
              </p:cNvPr>
              <p:cNvSpPr/>
              <p:nvPr/>
            </p:nvSpPr>
            <p:spPr>
              <a:xfrm>
                <a:off x="2978331" y="2227628"/>
                <a:ext cx="2180469" cy="78380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i="1" dirty="0" smtClean="0">
                          <a:latin typeface="Cambria Math" panose="02040503050406030204" pitchFamily="18" charset="0"/>
                        </a:rPr>
                        <m:t>𝑊</m:t>
                      </m:r>
                      <m:r>
                        <a:rPr lang="en-US" sz="2400" i="1" dirty="0" smtClean="0">
                          <a:latin typeface="Cambria Math" panose="02040503050406030204" pitchFamily="18" charset="0"/>
                        </a:rPr>
                        <m:t> =</m:t>
                      </m:r>
                      <m:f>
                        <m:fPr>
                          <m:ctrlPr>
                            <a:rPr lang="en-US" sz="2400" b="0" i="1" dirty="0" smtClean="0">
                              <a:latin typeface="Cambria Math" panose="02040503050406030204" pitchFamily="18" charset="0"/>
                            </a:rPr>
                          </m:ctrlPr>
                        </m:fPr>
                        <m:num>
                          <m:r>
                            <a:rPr lang="en-US" altLang="zh-HK" sz="2400" i="1" dirty="0">
                              <a:latin typeface="Cambria Math" panose="02040503050406030204" pitchFamily="18" charset="0"/>
                            </a:rPr>
                            <m:t>𝐶𝑆</m:t>
                          </m:r>
                          <m:r>
                            <a:rPr lang="en-US" altLang="zh-HK" sz="2400" i="1" dirty="0">
                              <a:latin typeface="Cambria Math" panose="02040503050406030204" pitchFamily="18" charset="0"/>
                            </a:rPr>
                            <m:t>+ </m:t>
                          </m:r>
                          <m:r>
                            <a:rPr lang="en-US" altLang="zh-HK" sz="2400" i="1" dirty="0">
                              <a:latin typeface="Cambria Math" panose="02040503050406030204" pitchFamily="18" charset="0"/>
                            </a:rPr>
                            <m:t>𝑃𝑆</m:t>
                          </m:r>
                        </m:num>
                        <m:den>
                          <m:r>
                            <a:rPr lang="en-US" sz="2400" b="0" i="1" dirty="0" smtClean="0">
                              <a:latin typeface="Cambria Math" panose="02040503050406030204" pitchFamily="18" charset="0"/>
                            </a:rPr>
                            <m:t>2</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2" name="Rectangle 1">
                <a:extLst>
                  <a:ext uri="{FF2B5EF4-FFF2-40B4-BE49-F238E27FC236}">
                    <a16:creationId xmlns:a16="http://schemas.microsoft.com/office/drawing/2014/main" id="{E6FA89A2-4E77-43AD-B834-2DD6E5816DCA}"/>
                  </a:ext>
                </a:extLst>
              </p:cNvPr>
              <p:cNvSpPr>
                <a:spLocks noRot="1" noChangeAspect="1" noMove="1" noResize="1" noEditPoints="1" noAdjustHandles="1" noChangeArrowheads="1" noChangeShapeType="1" noTextEdit="1"/>
              </p:cNvSpPr>
              <p:nvPr/>
            </p:nvSpPr>
            <p:spPr>
              <a:xfrm>
                <a:off x="2978331" y="2227628"/>
                <a:ext cx="2180469" cy="783804"/>
              </a:xfrm>
              <a:prstGeom prst="rect">
                <a:avLst/>
              </a:prstGeom>
              <a:blipFill>
                <a:blip r:embed="rId3"/>
                <a:stretch>
                  <a:fillRect/>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AEB279DF-A187-40EE-AA0B-1C00444EDBF7}"/>
                  </a:ext>
                </a:extLst>
              </p:cNvPr>
              <p:cNvSpPr/>
              <p:nvPr/>
            </p:nvSpPr>
            <p:spPr>
              <a:xfrm>
                <a:off x="267045" y="3458195"/>
                <a:ext cx="8592647" cy="1352550"/>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Since </a:t>
                </a:r>
                <a14:m>
                  <m:oMath xmlns:m="http://schemas.openxmlformats.org/officeDocument/2006/math">
                    <m:f>
                      <m:fPr>
                        <m:ctrlPr>
                          <a:rPr lang="en-US" sz="2400" b="0" i="1" dirty="0" smtClean="0">
                            <a:latin typeface="Cambria Math" panose="02040503050406030204" pitchFamily="18" charset="0"/>
                          </a:rPr>
                        </m:ctrlPr>
                      </m:fPr>
                      <m:num>
                        <m:r>
                          <a:rPr lang="en-US" sz="2400" i="1" dirty="0" smtClean="0">
                            <a:latin typeface="Cambria Math" panose="02040503050406030204" pitchFamily="18" charset="0"/>
                          </a:rPr>
                          <m:t>1</m:t>
                        </m:r>
                      </m:num>
                      <m:den>
                        <m:r>
                          <a:rPr lang="en-US" sz="2400" i="1" dirty="0" smtClean="0">
                            <a:latin typeface="Cambria Math" panose="02040503050406030204" pitchFamily="18" charset="0"/>
                          </a:rPr>
                          <m:t>2</m:t>
                        </m:r>
                      </m:den>
                    </m:f>
                    <m:r>
                      <a:rPr lang="en-US" sz="2400" b="0" i="1" dirty="0" smtClean="0">
                        <a:latin typeface="Cambria Math" panose="02040503050406030204" pitchFamily="18" charset="0"/>
                      </a:rPr>
                      <m:t> </m:t>
                    </m:r>
                    <m:r>
                      <a:rPr lang="en-US" sz="2400" i="1" dirty="0" smtClean="0">
                        <a:latin typeface="Cambria Math" panose="02040503050406030204" pitchFamily="18" charset="0"/>
                      </a:rPr>
                      <m:t> </m:t>
                    </m:r>
                  </m:oMath>
                </a14:m>
                <a:r>
                  <a:rPr lang="en-US" sz="2400" dirty="0">
                    <a:latin typeface="Times New Roman" panose="02020603050405020304" pitchFamily="18" charset="0"/>
                    <a:cs typeface="Times New Roman" panose="02020603050405020304" pitchFamily="18" charset="0"/>
                  </a:rPr>
                  <a:t>enters as a constant, it can be graphically understood as a vertical shifter of  </a:t>
                </a:r>
                <a14:m>
                  <m:oMath xmlns:m="http://schemas.openxmlformats.org/officeDocument/2006/math">
                    <m:r>
                      <a:rPr lang="en-US" sz="2400" i="1" dirty="0">
                        <a:latin typeface="Cambria Math" panose="02040503050406030204" pitchFamily="18" charset="0"/>
                      </a:rPr>
                      <m:t>𝐶𝑆</m:t>
                    </m:r>
                    <m:r>
                      <a:rPr lang="en-US" sz="2400" i="1" dirty="0">
                        <a:latin typeface="Cambria Math" panose="02040503050406030204" pitchFamily="18" charset="0"/>
                      </a:rPr>
                      <m:t> +</m:t>
                    </m:r>
                    <m:r>
                      <a:rPr lang="en-US" sz="2400" i="1" dirty="0">
                        <a:latin typeface="Cambria Math" panose="02040503050406030204" pitchFamily="18" charset="0"/>
                      </a:rPr>
                      <m:t>𝑃𝑆</m:t>
                    </m:r>
                  </m:oMath>
                </a14:m>
                <a:r>
                  <a:rPr lang="en-US" sz="2400" dirty="0">
                    <a:latin typeface="Times New Roman" panose="02020603050405020304" pitchFamily="18" charset="0"/>
                    <a:cs typeface="Times New Roman" panose="02020603050405020304" pitchFamily="18" charset="0"/>
                  </a:rPr>
                  <a:t>, and as a result;</a:t>
                </a:r>
              </a:p>
              <a:p>
                <a:endParaRPr lang="en-US" sz="2400" dirty="0">
                  <a:latin typeface="Times New Roman" panose="02020603050405020304" pitchFamily="18" charset="0"/>
                  <a:cs typeface="Times New Roman" panose="02020603050405020304" pitchFamily="18" charset="0"/>
                </a:endParaRPr>
              </a:p>
            </p:txBody>
          </p:sp>
        </mc:Choice>
        <mc:Fallback xmlns="">
          <p:sp>
            <p:nvSpPr>
              <p:cNvPr id="3" name="Rectangle 2">
                <a:extLst>
                  <a:ext uri="{FF2B5EF4-FFF2-40B4-BE49-F238E27FC236}">
                    <a16:creationId xmlns:a16="http://schemas.microsoft.com/office/drawing/2014/main" id="{AEB279DF-A187-40EE-AA0B-1C00444EDBF7}"/>
                  </a:ext>
                </a:extLst>
              </p:cNvPr>
              <p:cNvSpPr>
                <a:spLocks noRot="1" noChangeAspect="1" noMove="1" noResize="1" noEditPoints="1" noAdjustHandles="1" noChangeArrowheads="1" noChangeShapeType="1" noTextEdit="1"/>
              </p:cNvSpPr>
              <p:nvPr/>
            </p:nvSpPr>
            <p:spPr>
              <a:xfrm>
                <a:off x="267045" y="3458195"/>
                <a:ext cx="8592647" cy="1352550"/>
              </a:xfrm>
              <a:prstGeom prst="rect">
                <a:avLst/>
              </a:prstGeom>
              <a:blipFill>
                <a:blip r:embed="rId4"/>
                <a:stretch>
                  <a:fillRect l="-994" r="-1774"/>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50376502-E465-4F74-83DD-CD73860E3DEE}"/>
              </a:ext>
            </a:extLst>
          </p:cNvPr>
          <p:cNvSpPr/>
          <p:nvPr/>
        </p:nvSpPr>
        <p:spPr>
          <a:xfrm>
            <a:off x="2582629" y="3245097"/>
            <a:ext cx="6910252" cy="369332"/>
          </a:xfrm>
          <a:prstGeom prst="rect">
            <a:avLst/>
          </a:prstGeom>
        </p:spPr>
        <p:txBody>
          <a:bodyPr wrap="square">
            <a:spAutoFit/>
          </a:bodyPr>
          <a:lstStyle/>
          <a:p>
            <a:r>
              <a:rPr lang="en-US" dirty="0"/>
              <a:t> </a:t>
            </a:r>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CB386F43-9C09-4E55-AB12-DDD404ACB927}"/>
                  </a:ext>
                </a:extLst>
              </p:cNvPr>
              <p:cNvSpPr/>
              <p:nvPr/>
            </p:nvSpPr>
            <p:spPr>
              <a:xfrm>
                <a:off x="607730" y="4791424"/>
                <a:ext cx="2180469" cy="78380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i="1" dirty="0" smtClean="0">
                          <a:latin typeface="Cambria Math" panose="02040503050406030204" pitchFamily="18" charset="0"/>
                        </a:rPr>
                        <m:t>𝑊</m:t>
                      </m:r>
                      <m:r>
                        <a:rPr lang="en-US" sz="2400" i="1" dirty="0" smtClean="0">
                          <a:latin typeface="Cambria Math" panose="02040503050406030204" pitchFamily="18" charset="0"/>
                        </a:rPr>
                        <m:t> =</m:t>
                      </m:r>
                      <m:f>
                        <m:fPr>
                          <m:ctrlPr>
                            <a:rPr lang="en-US" sz="2400" b="0" i="1" dirty="0" smtClean="0">
                              <a:latin typeface="Cambria Math" panose="02040503050406030204" pitchFamily="18" charset="0"/>
                            </a:rPr>
                          </m:ctrlPr>
                        </m:fPr>
                        <m:num>
                          <m:r>
                            <a:rPr lang="en-US" altLang="zh-HK" sz="2400" i="1" dirty="0">
                              <a:latin typeface="Cambria Math" panose="02040503050406030204" pitchFamily="18" charset="0"/>
                            </a:rPr>
                            <m:t>𝐶𝑆</m:t>
                          </m:r>
                          <m:r>
                            <a:rPr lang="en-US" altLang="zh-HK" sz="2400" i="1" dirty="0">
                              <a:latin typeface="Cambria Math" panose="02040503050406030204" pitchFamily="18" charset="0"/>
                            </a:rPr>
                            <m:t>+ </m:t>
                          </m:r>
                          <m:r>
                            <a:rPr lang="en-US" altLang="zh-HK" sz="2400" i="1" dirty="0">
                              <a:latin typeface="Cambria Math" panose="02040503050406030204" pitchFamily="18" charset="0"/>
                            </a:rPr>
                            <m:t>𝑃𝑆</m:t>
                          </m:r>
                        </m:num>
                        <m:den>
                          <m:r>
                            <a:rPr lang="en-US" sz="2400" b="0" i="1" dirty="0" smtClean="0">
                              <a:latin typeface="Cambria Math" panose="02040503050406030204" pitchFamily="18" charset="0"/>
                            </a:rPr>
                            <m:t>2</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2" name="Rectangle 11">
                <a:extLst>
                  <a:ext uri="{FF2B5EF4-FFF2-40B4-BE49-F238E27FC236}">
                    <a16:creationId xmlns:a16="http://schemas.microsoft.com/office/drawing/2014/main" id="{CB386F43-9C09-4E55-AB12-DDD404ACB927}"/>
                  </a:ext>
                </a:extLst>
              </p:cNvPr>
              <p:cNvSpPr>
                <a:spLocks noRot="1" noChangeAspect="1" noMove="1" noResize="1" noEditPoints="1" noAdjustHandles="1" noChangeArrowheads="1" noChangeShapeType="1" noTextEdit="1"/>
              </p:cNvSpPr>
              <p:nvPr/>
            </p:nvSpPr>
            <p:spPr>
              <a:xfrm>
                <a:off x="607730" y="4791424"/>
                <a:ext cx="2180469" cy="783804"/>
              </a:xfrm>
              <a:prstGeom prst="rect">
                <a:avLst/>
              </a:prstGeom>
              <a:blipFill>
                <a:blip r:embed="rId5"/>
                <a:stretch>
                  <a:fillRect/>
                </a:stretch>
              </a:blipFill>
            </p:spPr>
            <p:txBody>
              <a:bodyPr/>
              <a:lstStyle/>
              <a:p>
                <a:r>
                  <a:rPr lang="zh-HK" altLang="en-US">
                    <a:noFill/>
                  </a:rPr>
                  <a:t> </a:t>
                </a:r>
              </a:p>
            </p:txBody>
          </p:sp>
        </mc:Fallback>
      </mc:AlternateContent>
      <p:sp>
        <p:nvSpPr>
          <p:cNvPr id="9" name="Rectangle 8">
            <a:extLst>
              <a:ext uri="{FF2B5EF4-FFF2-40B4-BE49-F238E27FC236}">
                <a16:creationId xmlns:a16="http://schemas.microsoft.com/office/drawing/2014/main" id="{C49F36FA-FA34-4D61-8C9A-9AF6A8895133}"/>
              </a:ext>
            </a:extLst>
          </p:cNvPr>
          <p:cNvSpPr/>
          <p:nvPr/>
        </p:nvSpPr>
        <p:spPr>
          <a:xfrm>
            <a:off x="2799629" y="4937380"/>
            <a:ext cx="4023537" cy="461665"/>
          </a:xfrm>
          <a:prstGeom prst="rect">
            <a:avLst/>
          </a:prstGeom>
        </p:spPr>
        <p:txBody>
          <a:bodyPr wrap="none">
            <a:spAutoFit/>
          </a:bodyPr>
          <a:lstStyle/>
          <a:p>
            <a:r>
              <a:rPr lang="en-US" sz="2400" dirty="0">
                <a:latin typeface="Times New Roman" panose="02020603050405020304" pitchFamily="18" charset="0"/>
                <a:cs typeface="Times New Roman" panose="02020603050405020304" pitchFamily="18" charset="0"/>
              </a:rPr>
              <a:t>coincides with that maximizing</a:t>
            </a:r>
          </a:p>
        </p:txBody>
      </p:sp>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1A57A146-33A6-4AD9-A50C-BB3B54DD48E9}"/>
                  </a:ext>
                </a:extLst>
              </p:cNvPr>
              <p:cNvSpPr/>
              <p:nvPr/>
            </p:nvSpPr>
            <p:spPr>
              <a:xfrm>
                <a:off x="6742472" y="4937379"/>
                <a:ext cx="2112630"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i="1" dirty="0" smtClean="0">
                          <a:latin typeface="Cambria Math" panose="02040503050406030204" pitchFamily="18" charset="0"/>
                        </a:rPr>
                        <m:t>𝑊</m:t>
                      </m:r>
                      <m:r>
                        <a:rPr lang="en-US" sz="2400" i="1" dirty="0" smtClean="0">
                          <a:latin typeface="Cambria Math" panose="02040503050406030204" pitchFamily="18" charset="0"/>
                        </a:rPr>
                        <m:t>=</m:t>
                      </m:r>
                      <m:r>
                        <a:rPr lang="en-US" sz="2400" i="1" dirty="0" smtClean="0">
                          <a:latin typeface="Cambria Math" panose="02040503050406030204" pitchFamily="18" charset="0"/>
                        </a:rPr>
                        <m:t>𝐶𝑆</m:t>
                      </m:r>
                      <m:r>
                        <a:rPr lang="en-US" sz="2400" i="1" dirty="0" smtClean="0">
                          <a:latin typeface="Cambria Math" panose="02040503050406030204" pitchFamily="18" charset="0"/>
                        </a:rPr>
                        <m:t>+</m:t>
                      </m:r>
                      <m:r>
                        <a:rPr lang="en-US" sz="2400" i="1" dirty="0" smtClean="0">
                          <a:latin typeface="Cambria Math" panose="02040503050406030204" pitchFamily="18" charset="0"/>
                        </a:rPr>
                        <m:t>𝑃𝑆</m:t>
                      </m:r>
                    </m:oMath>
                  </m:oMathPara>
                </a14:m>
                <a:endParaRPr lang="en-US" sz="2400" dirty="0"/>
              </a:p>
            </p:txBody>
          </p:sp>
        </mc:Choice>
        <mc:Fallback xmlns="">
          <p:sp>
            <p:nvSpPr>
              <p:cNvPr id="14" name="Rectangle 13">
                <a:extLst>
                  <a:ext uri="{FF2B5EF4-FFF2-40B4-BE49-F238E27FC236}">
                    <a16:creationId xmlns:a16="http://schemas.microsoft.com/office/drawing/2014/main" id="{1A57A146-33A6-4AD9-A50C-BB3B54DD48E9}"/>
                  </a:ext>
                </a:extLst>
              </p:cNvPr>
              <p:cNvSpPr>
                <a:spLocks noRot="1" noChangeAspect="1" noMove="1" noResize="1" noEditPoints="1" noAdjustHandles="1" noChangeArrowheads="1" noChangeShapeType="1" noTextEdit="1"/>
              </p:cNvSpPr>
              <p:nvPr/>
            </p:nvSpPr>
            <p:spPr>
              <a:xfrm>
                <a:off x="6742472" y="4937379"/>
                <a:ext cx="2112630" cy="461665"/>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7816601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AF73B0-54C1-46E7-B6EC-E5E542E2F242}"/>
              </a:ext>
            </a:extLst>
          </p:cNvPr>
          <p:cNvSpPr>
            <a:spLocks noGrp="1"/>
          </p:cNvSpPr>
          <p:nvPr>
            <p:ph type="sldNum" sz="quarter" idx="12"/>
          </p:nvPr>
        </p:nvSpPr>
        <p:spPr/>
        <p:txBody>
          <a:bodyPr/>
          <a:lstStyle/>
          <a:p>
            <a:fld id="{B6F15528-21DE-4FAA-801E-634DDDAF4B2B}" type="slidenum">
              <a:rPr lang="en-US" smtClean="0"/>
              <a:pPr/>
              <a:t>70</a:t>
            </a:fld>
            <a:endParaRPr lang="en-US"/>
          </a:p>
        </p:txBody>
      </p:sp>
      <p:sp>
        <p:nvSpPr>
          <p:cNvPr id="11" name="Minus Sign 10">
            <a:extLst>
              <a:ext uri="{FF2B5EF4-FFF2-40B4-BE49-F238E27FC236}">
                <a16:creationId xmlns:a16="http://schemas.microsoft.com/office/drawing/2014/main" id="{F41F7ADF-F79C-4BB9-9D88-0DFB49C9B22A}"/>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4E90B21-6EA6-40D5-B0E8-D700BA6D4479}"/>
              </a:ext>
            </a:extLst>
          </p:cNvPr>
          <p:cNvSpPr/>
          <p:nvPr/>
        </p:nvSpPr>
        <p:spPr>
          <a:xfrm>
            <a:off x="0" y="87415"/>
            <a:ext cx="59436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2.4 Common pool resources Socially optimal appropriation</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D9470F68-B183-4C28-829C-6DBD3E458DD4}"/>
                  </a:ext>
                </a:extLst>
              </p:cNvPr>
              <p:cNvSpPr/>
              <p:nvPr/>
            </p:nvSpPr>
            <p:spPr>
              <a:xfrm>
                <a:off x="514622" y="764673"/>
                <a:ext cx="2153025" cy="461665"/>
              </a:xfrm>
              <a:prstGeom prst="rect">
                <a:avLst/>
              </a:prstGeom>
            </p:spPr>
            <p:txBody>
              <a:bodyPr wrap="none">
                <a:spAutoFit/>
              </a:bodyPr>
              <a:lstStyle/>
              <a:p>
                <a:pPr marL="342900" indent="-342900">
                  <a:buFont typeface="Arial" panose="020B0604020202020204" pitchFamily="34" charset="0"/>
                  <a:buChar char="•"/>
                </a:pPr>
                <a:r>
                  <a:rPr lang="en-US" sz="2400" dirty="0">
                    <a:latin typeface="Times New Roman" panose="02020603050405020304" pitchFamily="18" charset="0"/>
                    <a:ea typeface="Cambria Math" panose="02040503050406030204" pitchFamily="18" charset="0"/>
                    <a:cs typeface="Times New Roman" panose="02020603050405020304" pitchFamily="18" charset="0"/>
                  </a:rPr>
                  <a:t>When </a:t>
                </a:r>
                <a14:m>
                  <m:oMath xmlns:m="http://schemas.openxmlformats.org/officeDocument/2006/math">
                    <m:r>
                      <a:rPr lang="en-US" sz="2400" i="1" dirty="0" smtClean="0">
                        <a:latin typeface="Cambria Math" panose="02040503050406030204" pitchFamily="18" charset="0"/>
                        <a:ea typeface="Cambria Math" panose="02040503050406030204" pitchFamily="18" charset="0"/>
                      </a:rPr>
                      <m:t>𝜆</m:t>
                    </m:r>
                    <m:r>
                      <a:rPr lang="en-US" sz="2400" i="1" dirty="0" smtClean="0">
                        <a:latin typeface="Cambria Math" panose="02040503050406030204" pitchFamily="18" charset="0"/>
                      </a:rPr>
                      <m:t> =</m:t>
                    </m:r>
                    <m:r>
                      <a:rPr lang="en-US" sz="2400" b="0" i="1" dirty="0" smtClean="0">
                        <a:latin typeface="Cambria Math" panose="02040503050406030204" pitchFamily="18" charset="0"/>
                      </a:rPr>
                      <m:t>0</m:t>
                    </m:r>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6" name="Rectangle 5">
                <a:extLst>
                  <a:ext uri="{FF2B5EF4-FFF2-40B4-BE49-F238E27FC236}">
                    <a16:creationId xmlns:a16="http://schemas.microsoft.com/office/drawing/2014/main" id="{D9470F68-B183-4C28-829C-6DBD3E458DD4}"/>
                  </a:ext>
                </a:extLst>
              </p:cNvPr>
              <p:cNvSpPr>
                <a:spLocks noRot="1" noChangeAspect="1" noMove="1" noResize="1" noEditPoints="1" noAdjustHandles="1" noChangeArrowheads="1" noChangeShapeType="1" noTextEdit="1"/>
              </p:cNvSpPr>
              <p:nvPr/>
            </p:nvSpPr>
            <p:spPr>
              <a:xfrm>
                <a:off x="514622" y="764673"/>
                <a:ext cx="2153025" cy="461665"/>
              </a:xfrm>
              <a:prstGeom prst="rect">
                <a:avLst/>
              </a:prstGeom>
              <a:blipFill>
                <a:blip r:embed="rId2"/>
                <a:stretch>
                  <a:fillRect l="-3672" t="-10526" b="-28947"/>
                </a:stretch>
              </a:blipFill>
            </p:spPr>
            <p:txBody>
              <a:bodyPr/>
              <a:lstStyle/>
              <a:p>
                <a:r>
                  <a:rPr lang="en-US">
                    <a:noFill/>
                  </a:rPr>
                  <a:t> </a:t>
                </a:r>
              </a:p>
            </p:txBody>
          </p:sp>
        </mc:Fallback>
      </mc:AlternateContent>
      <p:sp>
        <p:nvSpPr>
          <p:cNvPr id="7" name="Rectangle 6">
            <a:extLst>
              <a:ext uri="{FF2B5EF4-FFF2-40B4-BE49-F238E27FC236}">
                <a16:creationId xmlns:a16="http://schemas.microsoft.com/office/drawing/2014/main" id="{72627B2C-8E7A-427E-B620-EE94E869D867}"/>
              </a:ext>
            </a:extLst>
          </p:cNvPr>
          <p:cNvSpPr/>
          <p:nvPr/>
        </p:nvSpPr>
        <p:spPr>
          <a:xfrm>
            <a:off x="914400" y="1540183"/>
            <a:ext cx="4776500" cy="461665"/>
          </a:xfrm>
          <a:prstGeom prst="rect">
            <a:avLst/>
          </a:prstGeom>
        </p:spPr>
        <p:txBody>
          <a:bodyPr wrap="none">
            <a:spAutoFit/>
          </a:bodyPr>
          <a:lstStyle/>
          <a:p>
            <a:pPr marL="342900" indent="-3429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 The welfare function collapses to</a:t>
            </a:r>
          </a:p>
        </p:txBody>
      </p:sp>
      <p:sp>
        <p:nvSpPr>
          <p:cNvPr id="8" name="Rectangle 7">
            <a:extLst>
              <a:ext uri="{FF2B5EF4-FFF2-40B4-BE49-F238E27FC236}">
                <a16:creationId xmlns:a16="http://schemas.microsoft.com/office/drawing/2014/main" id="{9DE7D788-3C49-42AD-A9D7-D2D8CC7B3D65}"/>
              </a:ext>
            </a:extLst>
          </p:cNvPr>
          <p:cNvSpPr/>
          <p:nvPr/>
        </p:nvSpPr>
        <p:spPr>
          <a:xfrm>
            <a:off x="514622" y="3010242"/>
            <a:ext cx="8114751"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Indicating that the social planner does not assign any weight to fishermen’s profits</a:t>
            </a: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C64AC761-8BFD-4922-B079-0F60F705944B}"/>
                  </a:ext>
                </a:extLst>
              </p:cNvPr>
              <p:cNvSpPr/>
              <p:nvPr/>
            </p:nvSpPr>
            <p:spPr>
              <a:xfrm>
                <a:off x="510000" y="4229817"/>
                <a:ext cx="8238848" cy="1569660"/>
              </a:xfrm>
              <a:prstGeom prst="rect">
                <a:avLst/>
              </a:prstGeom>
            </p:spPr>
            <p:txBody>
              <a:bodyPr wrap="square">
                <a:spAutoFit/>
              </a:bodyPr>
              <a:lstStyle/>
              <a:p>
                <a:pPr marL="342900" indent="-342900">
                  <a:buFont typeface="Arial" panose="020B0604020202020204" pitchFamily="34" charset="0"/>
                  <a:buChar char="•"/>
                </a:pPr>
                <a:r>
                  <a:rPr lang="en-US" sz="2400" b="1" i="1" dirty="0">
                    <a:latin typeface="Times New Roman" panose="02020603050405020304" pitchFamily="18" charset="0"/>
                    <a:cs typeface="Times New Roman" panose="02020603050405020304" pitchFamily="18" charset="0"/>
                  </a:rPr>
                  <a:t>This case happened </a:t>
                </a:r>
                <a:r>
                  <a:rPr lang="en-US" sz="2400" dirty="0">
                    <a:latin typeface="Times New Roman" panose="02020603050405020304" pitchFamily="18" charset="0"/>
                    <a:cs typeface="Times New Roman" panose="02020603050405020304" pitchFamily="18" charset="0"/>
                  </a:rPr>
                  <a:t>if they are all foreign firms operating at a </a:t>
                </a:r>
                <a14:m>
                  <m:oMath xmlns:m="http://schemas.openxmlformats.org/officeDocument/2006/math">
                    <m:r>
                      <a:rPr lang="en-US" sz="2400" i="1" dirty="0">
                        <a:latin typeface="Cambria Math" panose="02040503050406030204" pitchFamily="18" charset="0"/>
                      </a:rPr>
                      <m:t>𝐶𝑃𝑅</m:t>
                    </m:r>
                  </m:oMath>
                </a14:m>
                <a:r>
                  <a:rPr lang="en-US" sz="2400" dirty="0">
                    <a:latin typeface="Times New Roman" panose="02020603050405020304" pitchFamily="18" charset="0"/>
                    <a:cs typeface="Times New Roman" panose="02020603050405020304" pitchFamily="18" charset="0"/>
                  </a:rPr>
                  <a:t> overseas which does not have effects on domestic welfare, other than those channeled through the demand function and </a:t>
                </a:r>
                <a14:m>
                  <m:oMath xmlns:m="http://schemas.openxmlformats.org/officeDocument/2006/math">
                    <m:r>
                      <a:rPr lang="en-US" sz="2400" i="1" dirty="0">
                        <a:latin typeface="Cambria Math" panose="02040503050406030204" pitchFamily="18" charset="0"/>
                      </a:rPr>
                      <m:t>𝐶𝑆</m:t>
                    </m:r>
                  </m:oMath>
                </a14:m>
                <a:r>
                  <a:rPr lang="en-US" sz="2400" dirty="0">
                    <a:latin typeface="Times New Roman" panose="02020603050405020304" pitchFamily="18" charset="0"/>
                    <a:cs typeface="Times New Roman" panose="02020603050405020304" pitchFamily="18" charset="0"/>
                  </a:rPr>
                  <a:t> </a:t>
                </a:r>
              </a:p>
            </p:txBody>
          </p:sp>
        </mc:Choice>
        <mc:Fallback xmlns="">
          <p:sp>
            <p:nvSpPr>
              <p:cNvPr id="2" name="Rectangle 1">
                <a:extLst>
                  <a:ext uri="{FF2B5EF4-FFF2-40B4-BE49-F238E27FC236}">
                    <a16:creationId xmlns:a16="http://schemas.microsoft.com/office/drawing/2014/main" id="{C64AC761-8BFD-4922-B079-0F60F705944B}"/>
                  </a:ext>
                </a:extLst>
              </p:cNvPr>
              <p:cNvSpPr>
                <a:spLocks noRot="1" noChangeAspect="1" noMove="1" noResize="1" noEditPoints="1" noAdjustHandles="1" noChangeArrowheads="1" noChangeShapeType="1" noTextEdit="1"/>
              </p:cNvSpPr>
              <p:nvPr/>
            </p:nvSpPr>
            <p:spPr>
              <a:xfrm>
                <a:off x="510000" y="4229817"/>
                <a:ext cx="8238848" cy="1569660"/>
              </a:xfrm>
              <a:prstGeom prst="rect">
                <a:avLst/>
              </a:prstGeom>
              <a:blipFill>
                <a:blip r:embed="rId3"/>
                <a:stretch>
                  <a:fillRect l="-1036" t="-3113" r="-296" b="-81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24B5FD73-2EE4-4AD4-92DE-7EAB9AAEE378}"/>
                  </a:ext>
                </a:extLst>
              </p:cNvPr>
              <p:cNvSpPr/>
              <p:nvPr/>
            </p:nvSpPr>
            <p:spPr>
              <a:xfrm>
                <a:off x="572049" y="4375806"/>
                <a:ext cx="8114751" cy="46166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400" b="0" i="1" dirty="0" smtClean="0">
                          <a:latin typeface="Cambria Math" panose="02040503050406030204" pitchFamily="18" charset="0"/>
                        </a:rPr>
                        <m:t>.</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3" name="Rectangle 2">
                <a:extLst>
                  <a:ext uri="{FF2B5EF4-FFF2-40B4-BE49-F238E27FC236}">
                    <a16:creationId xmlns:a16="http://schemas.microsoft.com/office/drawing/2014/main" id="{24B5FD73-2EE4-4AD4-92DE-7EAB9AAEE378}"/>
                  </a:ext>
                </a:extLst>
              </p:cNvPr>
              <p:cNvSpPr>
                <a:spLocks noRot="1" noChangeAspect="1" noMove="1" noResize="1" noEditPoints="1" noAdjustHandles="1" noChangeArrowheads="1" noChangeShapeType="1" noTextEdit="1"/>
              </p:cNvSpPr>
              <p:nvPr/>
            </p:nvSpPr>
            <p:spPr>
              <a:xfrm>
                <a:off x="572049" y="4375806"/>
                <a:ext cx="8114751" cy="46166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969028D7-E42E-4D1E-8BEA-C6B359EB6146}"/>
                  </a:ext>
                </a:extLst>
              </p:cNvPr>
              <p:cNvSpPr/>
              <p:nvPr/>
            </p:nvSpPr>
            <p:spPr>
              <a:xfrm>
                <a:off x="3429000" y="2211455"/>
                <a:ext cx="1378775"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i="1" dirty="0">
                          <a:latin typeface="Cambria Math" panose="02040503050406030204" pitchFamily="18" charset="0"/>
                        </a:rPr>
                        <m:t>𝑊</m:t>
                      </m:r>
                      <m:r>
                        <a:rPr lang="en-US" sz="2400" i="1" dirty="0">
                          <a:latin typeface="Cambria Math" panose="02040503050406030204" pitchFamily="18" charset="0"/>
                        </a:rPr>
                        <m:t> =</m:t>
                      </m:r>
                      <m:r>
                        <a:rPr lang="en-US" sz="2400" i="1" dirty="0">
                          <a:latin typeface="Cambria Math" panose="02040503050406030204" pitchFamily="18" charset="0"/>
                        </a:rPr>
                        <m:t>𝐶𝑆</m:t>
                      </m:r>
                    </m:oMath>
                  </m:oMathPara>
                </a14:m>
                <a:endParaRPr lang="en-US" sz="2400" dirty="0"/>
              </a:p>
            </p:txBody>
          </p:sp>
        </mc:Choice>
        <mc:Fallback xmlns="">
          <p:sp>
            <p:nvSpPr>
              <p:cNvPr id="4" name="Rectangle 3">
                <a:extLst>
                  <a:ext uri="{FF2B5EF4-FFF2-40B4-BE49-F238E27FC236}">
                    <a16:creationId xmlns:a16="http://schemas.microsoft.com/office/drawing/2014/main" id="{969028D7-E42E-4D1E-8BEA-C6B359EB6146}"/>
                  </a:ext>
                </a:extLst>
              </p:cNvPr>
              <p:cNvSpPr>
                <a:spLocks noRot="1" noChangeAspect="1" noMove="1" noResize="1" noEditPoints="1" noAdjustHandles="1" noChangeArrowheads="1" noChangeShapeType="1" noTextEdit="1"/>
              </p:cNvSpPr>
              <p:nvPr/>
            </p:nvSpPr>
            <p:spPr>
              <a:xfrm>
                <a:off x="3429000" y="2211455"/>
                <a:ext cx="1378775" cy="461665"/>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5098913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AF73B0-54C1-46E7-B6EC-E5E542E2F242}"/>
              </a:ext>
            </a:extLst>
          </p:cNvPr>
          <p:cNvSpPr>
            <a:spLocks noGrp="1"/>
          </p:cNvSpPr>
          <p:nvPr>
            <p:ph type="sldNum" sz="quarter" idx="12"/>
          </p:nvPr>
        </p:nvSpPr>
        <p:spPr/>
        <p:txBody>
          <a:bodyPr/>
          <a:lstStyle/>
          <a:p>
            <a:fld id="{B6F15528-21DE-4FAA-801E-634DDDAF4B2B}" type="slidenum">
              <a:rPr lang="en-US" smtClean="0"/>
              <a:pPr/>
              <a:t>71</a:t>
            </a:fld>
            <a:endParaRPr lang="en-US"/>
          </a:p>
        </p:txBody>
      </p:sp>
      <p:sp>
        <p:nvSpPr>
          <p:cNvPr id="11" name="Minus Sign 10">
            <a:extLst>
              <a:ext uri="{FF2B5EF4-FFF2-40B4-BE49-F238E27FC236}">
                <a16:creationId xmlns:a16="http://schemas.microsoft.com/office/drawing/2014/main" id="{F41F7ADF-F79C-4BB9-9D88-0DFB49C9B22A}"/>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4E90B21-6EA6-40D5-B0E8-D700BA6D4479}"/>
              </a:ext>
            </a:extLst>
          </p:cNvPr>
          <p:cNvSpPr/>
          <p:nvPr/>
        </p:nvSpPr>
        <p:spPr>
          <a:xfrm>
            <a:off x="0" y="87415"/>
            <a:ext cx="59436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2.4 Common pool resources Socially optimal appropriation</a:t>
            </a:r>
          </a:p>
        </p:txBody>
      </p:sp>
      <p:sp>
        <p:nvSpPr>
          <p:cNvPr id="2" name="Rectangle 1">
            <a:extLst>
              <a:ext uri="{FF2B5EF4-FFF2-40B4-BE49-F238E27FC236}">
                <a16:creationId xmlns:a16="http://schemas.microsoft.com/office/drawing/2014/main" id="{B110F72C-F4D1-407E-B4C1-D158173ABE21}"/>
              </a:ext>
            </a:extLst>
          </p:cNvPr>
          <p:cNvSpPr/>
          <p:nvPr/>
        </p:nvSpPr>
        <p:spPr>
          <a:xfrm>
            <a:off x="0" y="769326"/>
            <a:ext cx="8610600" cy="461665"/>
          </a:xfrm>
          <a:prstGeom prst="rect">
            <a:avLst/>
          </a:prstGeom>
        </p:spPr>
        <p:txBody>
          <a:bodyPr wrap="square">
            <a:spAutoFit/>
          </a:bodyPr>
          <a:lstStyle/>
          <a:p>
            <a:pPr marL="361950" indent="-36195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Find the socially optimal appropriation that maximizes welfare</a:t>
            </a:r>
          </a:p>
        </p:txBody>
      </p:sp>
      <p:sp>
        <p:nvSpPr>
          <p:cNvPr id="3" name="Rectangle 2">
            <a:extLst>
              <a:ext uri="{FF2B5EF4-FFF2-40B4-BE49-F238E27FC236}">
                <a16:creationId xmlns:a16="http://schemas.microsoft.com/office/drawing/2014/main" id="{ACE2AE8D-A251-4458-8EA4-918CCC4C3E37}"/>
              </a:ext>
            </a:extLst>
          </p:cNvPr>
          <p:cNvSpPr/>
          <p:nvPr/>
        </p:nvSpPr>
        <p:spPr>
          <a:xfrm>
            <a:off x="1219200" y="2498512"/>
            <a:ext cx="7739743" cy="461665"/>
          </a:xfrm>
          <a:prstGeom prst="rect">
            <a:avLst/>
          </a:prstGeom>
        </p:spPr>
        <p:txBody>
          <a:bodyPr wrap="square">
            <a:spAutoFit/>
          </a:bodyPr>
          <a:lstStyle/>
          <a:p>
            <a:pPr marL="342900" indent="-34290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Only profits matter                             (In section 2.4.1)</a:t>
            </a:r>
          </a:p>
        </p:txBody>
      </p:sp>
      <p:sp>
        <p:nvSpPr>
          <p:cNvPr id="4" name="Rectangle 3">
            <a:extLst>
              <a:ext uri="{FF2B5EF4-FFF2-40B4-BE49-F238E27FC236}">
                <a16:creationId xmlns:a16="http://schemas.microsoft.com/office/drawing/2014/main" id="{3B9AD810-EC36-4660-9202-BDC49CF5DF36}"/>
              </a:ext>
            </a:extLst>
          </p:cNvPr>
          <p:cNvSpPr/>
          <p:nvPr/>
        </p:nvSpPr>
        <p:spPr>
          <a:xfrm>
            <a:off x="1219200" y="3271221"/>
            <a:ext cx="7739743" cy="461665"/>
          </a:xfrm>
          <a:prstGeom prst="rect">
            <a:avLst/>
          </a:prstGeom>
        </p:spPr>
        <p:txBody>
          <a:bodyPr wrap="square">
            <a:spAutoFit/>
          </a:bodyPr>
          <a:lstStyle/>
          <a:p>
            <a:pPr marL="342900" indent="-34290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Consumers and profits matter             (In section 2.4.2)</a:t>
            </a:r>
          </a:p>
        </p:txBody>
      </p:sp>
      <p:sp>
        <p:nvSpPr>
          <p:cNvPr id="6" name="TextBox 5">
            <a:extLst>
              <a:ext uri="{FF2B5EF4-FFF2-40B4-BE49-F238E27FC236}">
                <a16:creationId xmlns:a16="http://schemas.microsoft.com/office/drawing/2014/main" id="{9C08ACE3-A7D3-43AB-9126-06AE954BD7C8}"/>
              </a:ext>
            </a:extLst>
          </p:cNvPr>
          <p:cNvSpPr txBox="1"/>
          <p:nvPr/>
        </p:nvSpPr>
        <p:spPr>
          <a:xfrm>
            <a:off x="205193" y="1372341"/>
            <a:ext cx="8956224" cy="830997"/>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In the next slides we will discuss how to find the socially optimal appropriation </a:t>
            </a:r>
            <a:r>
              <a:rPr lang="en-US" sz="2400" i="1" u="sng" dirty="0">
                <a:latin typeface="Times New Roman" panose="02020603050405020304" pitchFamily="18" charset="0"/>
                <a:cs typeface="Times New Roman" panose="02020603050405020304" pitchFamily="18" charset="0"/>
              </a:rPr>
              <a:t>under special cases</a:t>
            </a:r>
            <a:r>
              <a:rPr lang="en-US" sz="2400" dirty="0">
                <a:latin typeface="Times New Roman" panose="02020603050405020304" pitchFamily="18" charset="0"/>
                <a:cs typeface="Times New Roman" panose="02020603050405020304" pitchFamily="18" charset="0"/>
              </a:rPr>
              <a:t> when; </a:t>
            </a:r>
          </a:p>
        </p:txBody>
      </p:sp>
      <p:sp>
        <p:nvSpPr>
          <p:cNvPr id="7" name="Rectangle 6">
            <a:extLst>
              <a:ext uri="{FF2B5EF4-FFF2-40B4-BE49-F238E27FC236}">
                <a16:creationId xmlns:a16="http://schemas.microsoft.com/office/drawing/2014/main" id="{59ED9B10-9AC3-457B-93AF-9EB872B5092A}"/>
              </a:ext>
            </a:extLst>
          </p:cNvPr>
          <p:cNvSpPr/>
          <p:nvPr/>
        </p:nvSpPr>
        <p:spPr>
          <a:xfrm>
            <a:off x="126275" y="4152464"/>
            <a:ext cx="7239000" cy="461665"/>
          </a:xfrm>
          <a:prstGeom prst="rect">
            <a:avLst/>
          </a:prstGeom>
        </p:spPr>
        <p:txBody>
          <a:bodyPr wrap="square">
            <a:spAutoFit/>
          </a:bodyPr>
          <a:lstStyle/>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We focus on the case in which;</a:t>
            </a:r>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A54FFBA5-E2C6-437D-B158-597A8F266C73}"/>
                  </a:ext>
                </a:extLst>
              </p:cNvPr>
              <p:cNvSpPr/>
              <p:nvPr/>
            </p:nvSpPr>
            <p:spPr>
              <a:xfrm>
                <a:off x="914400" y="4890864"/>
                <a:ext cx="6424749" cy="461665"/>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Fishermen take prices as given       </a:t>
                </a:r>
                <a14:m>
                  <m:oMath xmlns:m="http://schemas.openxmlformats.org/officeDocument/2006/math">
                    <m:r>
                      <a:rPr lang="en-US" sz="2400" i="1" dirty="0">
                        <a:latin typeface="Cambria Math" panose="02040503050406030204" pitchFamily="18" charset="0"/>
                      </a:rPr>
                      <m:t>𝑝</m:t>
                    </m:r>
                    <m:r>
                      <a:rPr lang="en-US" sz="2400" i="1" dirty="0">
                        <a:latin typeface="Cambria Math" panose="02040503050406030204" pitchFamily="18" charset="0"/>
                      </a:rPr>
                      <m:t>=$1</m:t>
                    </m:r>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8" name="Rectangle 7">
                <a:extLst>
                  <a:ext uri="{FF2B5EF4-FFF2-40B4-BE49-F238E27FC236}">
                    <a16:creationId xmlns:a16="http://schemas.microsoft.com/office/drawing/2014/main" id="{A54FFBA5-E2C6-437D-B158-597A8F266C73}"/>
                  </a:ext>
                </a:extLst>
              </p:cNvPr>
              <p:cNvSpPr>
                <a:spLocks noRot="1" noChangeAspect="1" noMove="1" noResize="1" noEditPoints="1" noAdjustHandles="1" noChangeArrowheads="1" noChangeShapeType="1" noTextEdit="1"/>
              </p:cNvSpPr>
              <p:nvPr/>
            </p:nvSpPr>
            <p:spPr>
              <a:xfrm>
                <a:off x="914400" y="4890864"/>
                <a:ext cx="6424749" cy="461665"/>
              </a:xfrm>
              <a:prstGeom prst="rect">
                <a:avLst/>
              </a:prstGeom>
              <a:blipFill>
                <a:blip r:embed="rId2"/>
                <a:stretch>
                  <a:fillRect l="-1233"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86FA6F0F-EC3A-4544-8168-2D83B2D531DF}"/>
                  </a:ext>
                </a:extLst>
              </p:cNvPr>
              <p:cNvSpPr/>
              <p:nvPr/>
            </p:nvSpPr>
            <p:spPr>
              <a:xfrm>
                <a:off x="914400" y="5616574"/>
                <a:ext cx="5867825" cy="461665"/>
              </a:xfrm>
              <a:prstGeom prst="rect">
                <a:avLst/>
              </a:prstGeom>
            </p:spPr>
            <p:txBody>
              <a:bodyPr wrap="non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There are two fishermen                 </a:t>
                </a:r>
                <a14:m>
                  <m:oMath xmlns:m="http://schemas.openxmlformats.org/officeDocument/2006/math">
                    <m:r>
                      <a:rPr lang="en-US" sz="2400" i="1" dirty="0">
                        <a:latin typeface="Cambria Math" panose="02040503050406030204" pitchFamily="18" charset="0"/>
                      </a:rPr>
                      <m:t>𝑁</m:t>
                    </m:r>
                    <m:r>
                      <a:rPr lang="en-US" sz="2400" i="1" dirty="0">
                        <a:latin typeface="Cambria Math" panose="02040503050406030204" pitchFamily="18" charset="0"/>
                      </a:rPr>
                      <m:t> = 2</m:t>
                    </m:r>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9" name="Rectangle 8">
                <a:extLst>
                  <a:ext uri="{FF2B5EF4-FFF2-40B4-BE49-F238E27FC236}">
                    <a16:creationId xmlns:a16="http://schemas.microsoft.com/office/drawing/2014/main" id="{86FA6F0F-EC3A-4544-8168-2D83B2D531DF}"/>
                  </a:ext>
                </a:extLst>
              </p:cNvPr>
              <p:cNvSpPr>
                <a:spLocks noRot="1" noChangeAspect="1" noMove="1" noResize="1" noEditPoints="1" noAdjustHandles="1" noChangeArrowheads="1" noChangeShapeType="1" noTextEdit="1"/>
              </p:cNvSpPr>
              <p:nvPr/>
            </p:nvSpPr>
            <p:spPr>
              <a:xfrm>
                <a:off x="914400" y="5616574"/>
                <a:ext cx="5867825" cy="461665"/>
              </a:xfrm>
              <a:prstGeom prst="rect">
                <a:avLst/>
              </a:prstGeom>
              <a:blipFill>
                <a:blip r:embed="rId3"/>
                <a:stretch>
                  <a:fillRect l="-1350" t="-10526" b="-28947"/>
                </a:stretch>
              </a:blipFill>
            </p:spPr>
            <p:txBody>
              <a:bodyPr/>
              <a:lstStyle/>
              <a:p>
                <a:r>
                  <a:rPr lang="en-US">
                    <a:noFill/>
                  </a:rPr>
                  <a:t> </a:t>
                </a:r>
              </a:p>
            </p:txBody>
          </p:sp>
        </mc:Fallback>
      </mc:AlternateContent>
    </p:spTree>
    <p:extLst>
      <p:ext uri="{BB962C8B-B14F-4D97-AF65-F5344CB8AC3E}">
        <p14:creationId xmlns:p14="http://schemas.microsoft.com/office/powerpoint/2010/main" val="355305476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AF73B0-54C1-46E7-B6EC-E5E542E2F242}"/>
              </a:ext>
            </a:extLst>
          </p:cNvPr>
          <p:cNvSpPr>
            <a:spLocks noGrp="1"/>
          </p:cNvSpPr>
          <p:nvPr>
            <p:ph type="sldNum" sz="quarter" idx="12"/>
          </p:nvPr>
        </p:nvSpPr>
        <p:spPr/>
        <p:txBody>
          <a:bodyPr/>
          <a:lstStyle/>
          <a:p>
            <a:fld id="{B6F15528-21DE-4FAA-801E-634DDDAF4B2B}" type="slidenum">
              <a:rPr lang="en-US" smtClean="0"/>
              <a:pPr/>
              <a:t>72</a:t>
            </a:fld>
            <a:endParaRPr lang="en-US"/>
          </a:p>
        </p:txBody>
      </p:sp>
      <p:sp>
        <p:nvSpPr>
          <p:cNvPr id="11" name="Minus Sign 10">
            <a:extLst>
              <a:ext uri="{FF2B5EF4-FFF2-40B4-BE49-F238E27FC236}">
                <a16:creationId xmlns:a16="http://schemas.microsoft.com/office/drawing/2014/main" id="{F41F7ADF-F79C-4BB9-9D88-0DFB49C9B22A}"/>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4E90B21-6EA6-40D5-B0E8-D700BA6D4479}"/>
              </a:ext>
            </a:extLst>
          </p:cNvPr>
          <p:cNvSpPr/>
          <p:nvPr/>
        </p:nvSpPr>
        <p:spPr>
          <a:xfrm>
            <a:off x="0" y="87415"/>
            <a:ext cx="62484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2.4.1 Socially optimal appropriation when only profits matter</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063E5F15-A2C8-4F0F-A496-268E7D738897}"/>
                  </a:ext>
                </a:extLst>
              </p:cNvPr>
              <p:cNvSpPr/>
              <p:nvPr/>
            </p:nvSpPr>
            <p:spPr>
              <a:xfrm>
                <a:off x="195399" y="635483"/>
                <a:ext cx="2153025" cy="461665"/>
              </a:xfrm>
              <a:prstGeom prst="rect">
                <a:avLst/>
              </a:prstGeom>
            </p:spPr>
            <p:txBody>
              <a:bodyPr wrap="none">
                <a:spAutoFit/>
              </a:bodyPr>
              <a:lstStyle/>
              <a:p>
                <a:pPr marL="342900" indent="-342900">
                  <a:buFont typeface="Arial" panose="020B0604020202020204" pitchFamily="34" charset="0"/>
                  <a:buChar char="•"/>
                </a:pPr>
                <a:r>
                  <a:rPr lang="en-US" sz="2400" dirty="0">
                    <a:latin typeface="Times New Roman" panose="02020603050405020304" pitchFamily="18" charset="0"/>
                    <a:ea typeface="Cambria Math" panose="02040503050406030204" pitchFamily="18" charset="0"/>
                    <a:cs typeface="Times New Roman" panose="02020603050405020304" pitchFamily="18" charset="0"/>
                  </a:rPr>
                  <a:t>When </a:t>
                </a:r>
                <a14:m>
                  <m:oMath xmlns:m="http://schemas.openxmlformats.org/officeDocument/2006/math">
                    <m:r>
                      <a:rPr lang="en-US" sz="2400" dirty="0">
                        <a:latin typeface="Cambria Math" panose="02040503050406030204" pitchFamily="18" charset="0"/>
                        <a:ea typeface="Cambria Math" panose="02040503050406030204" pitchFamily="18" charset="0"/>
                        <a:cs typeface="Times New Roman" panose="02020603050405020304" pitchFamily="18" charset="0"/>
                      </a:rPr>
                      <m:t>𝜆</m:t>
                    </m:r>
                    <m:r>
                      <a:rPr lang="en-US" sz="2400" dirty="0">
                        <a:latin typeface="Cambria Math" panose="02040503050406030204" pitchFamily="18" charset="0"/>
                        <a:ea typeface="Cambria Math" panose="02040503050406030204" pitchFamily="18" charset="0"/>
                        <a:cs typeface="Times New Roman" panose="02020603050405020304" pitchFamily="18" charset="0"/>
                      </a:rPr>
                      <m:t> =1</m:t>
                    </m:r>
                  </m:oMath>
                </a14:m>
                <a:endParaRPr lang="en-US" sz="2400" dirty="0">
                  <a:latin typeface="Times New Roman" panose="02020603050405020304" pitchFamily="18" charset="0"/>
                  <a:ea typeface="Cambria Math" panose="02040503050406030204" pitchFamily="18" charset="0"/>
                  <a:cs typeface="Times New Roman" panose="02020603050405020304" pitchFamily="18" charset="0"/>
                </a:endParaRPr>
              </a:p>
            </p:txBody>
          </p:sp>
        </mc:Choice>
        <mc:Fallback xmlns="">
          <p:sp>
            <p:nvSpPr>
              <p:cNvPr id="6" name="Rectangle 5">
                <a:extLst>
                  <a:ext uri="{FF2B5EF4-FFF2-40B4-BE49-F238E27FC236}">
                    <a16:creationId xmlns:a16="http://schemas.microsoft.com/office/drawing/2014/main" id="{063E5F15-A2C8-4F0F-A496-268E7D738897}"/>
                  </a:ext>
                </a:extLst>
              </p:cNvPr>
              <p:cNvSpPr>
                <a:spLocks noRot="1" noChangeAspect="1" noMove="1" noResize="1" noEditPoints="1" noAdjustHandles="1" noChangeArrowheads="1" noChangeShapeType="1" noTextEdit="1"/>
              </p:cNvSpPr>
              <p:nvPr/>
            </p:nvSpPr>
            <p:spPr>
              <a:xfrm>
                <a:off x="195399" y="635483"/>
                <a:ext cx="2153025" cy="461665"/>
              </a:xfrm>
              <a:prstGeom prst="rect">
                <a:avLst/>
              </a:prstGeom>
              <a:blipFill>
                <a:blip r:embed="rId2"/>
                <a:stretch>
                  <a:fillRect l="-3683"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DDB565AD-C2B4-42A5-9C2F-DC44F511937C}"/>
                  </a:ext>
                </a:extLst>
              </p:cNvPr>
              <p:cNvSpPr/>
              <p:nvPr/>
            </p:nvSpPr>
            <p:spPr>
              <a:xfrm>
                <a:off x="6624688" y="1129093"/>
                <a:ext cx="1452514"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i="1" dirty="0">
                          <a:latin typeface="Cambria Math" panose="02040503050406030204" pitchFamily="18" charset="0"/>
                        </a:rPr>
                        <m:t>𝑊</m:t>
                      </m:r>
                      <m:r>
                        <a:rPr lang="en-US" sz="2400" i="1" dirty="0">
                          <a:latin typeface="Cambria Math" panose="02040503050406030204" pitchFamily="18" charset="0"/>
                        </a:rPr>
                        <m:t> = </m:t>
                      </m:r>
                      <m:r>
                        <a:rPr lang="en-US" sz="2400" i="1" dirty="0">
                          <a:latin typeface="Cambria Math" panose="02040503050406030204" pitchFamily="18" charset="0"/>
                        </a:rPr>
                        <m:t>𝑃𝑆</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2" name="Rectangle 1">
                <a:extLst>
                  <a:ext uri="{FF2B5EF4-FFF2-40B4-BE49-F238E27FC236}">
                    <a16:creationId xmlns:a16="http://schemas.microsoft.com/office/drawing/2014/main" id="{DDB565AD-C2B4-42A5-9C2F-DC44F511937C}"/>
                  </a:ext>
                </a:extLst>
              </p:cNvPr>
              <p:cNvSpPr>
                <a:spLocks noRot="1" noChangeAspect="1" noMove="1" noResize="1" noEditPoints="1" noAdjustHandles="1" noChangeArrowheads="1" noChangeShapeType="1" noTextEdit="1"/>
              </p:cNvSpPr>
              <p:nvPr/>
            </p:nvSpPr>
            <p:spPr>
              <a:xfrm>
                <a:off x="6624688" y="1129093"/>
                <a:ext cx="1452514" cy="461665"/>
              </a:xfrm>
              <a:prstGeom prst="rect">
                <a:avLst/>
              </a:prstGeom>
              <a:blipFill>
                <a:blip r:embed="rId3"/>
                <a:stretch>
                  <a:fillRect/>
                </a:stretch>
              </a:blipFill>
            </p:spPr>
            <p:txBody>
              <a:bodyPr/>
              <a:lstStyle/>
              <a:p>
                <a:r>
                  <a:rPr lang="en-US">
                    <a:noFill/>
                  </a:rPr>
                  <a:t> </a:t>
                </a:r>
              </a:p>
            </p:txBody>
          </p:sp>
        </mc:Fallback>
      </mc:AlternateContent>
      <p:sp>
        <p:nvSpPr>
          <p:cNvPr id="3" name="Rectangle 2">
            <a:extLst>
              <a:ext uri="{FF2B5EF4-FFF2-40B4-BE49-F238E27FC236}">
                <a16:creationId xmlns:a16="http://schemas.microsoft.com/office/drawing/2014/main" id="{CC1549F9-5BA8-4008-A2D6-BEE53196DF4C}"/>
              </a:ext>
            </a:extLst>
          </p:cNvPr>
          <p:cNvSpPr/>
          <p:nvPr/>
        </p:nvSpPr>
        <p:spPr>
          <a:xfrm>
            <a:off x="464523" y="1129093"/>
            <a:ext cx="6245621" cy="461665"/>
          </a:xfrm>
          <a:prstGeom prst="rect">
            <a:avLst/>
          </a:prstGeom>
        </p:spPr>
        <p:txBody>
          <a:bodyPr wrap="none">
            <a:spAutoFit/>
          </a:bodyPr>
          <a:lstStyle/>
          <a:p>
            <a:r>
              <a:rPr lang="en-US" sz="2400" dirty="0">
                <a:latin typeface="Times New Roman" panose="02020603050405020304" pitchFamily="18" charset="0"/>
                <a:cs typeface="Times New Roman" panose="02020603050405020304" pitchFamily="18" charset="0"/>
              </a:rPr>
              <a:t>The social planner considers the welfare function</a:t>
            </a:r>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15E6DA43-3C97-4212-A9A6-1A752FC09725}"/>
                  </a:ext>
                </a:extLst>
              </p:cNvPr>
              <p:cNvSpPr/>
              <p:nvPr/>
            </p:nvSpPr>
            <p:spPr>
              <a:xfrm>
                <a:off x="1752600" y="2043319"/>
                <a:ext cx="4724400" cy="61933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unc>
                        <m:funcPr>
                          <m:ctrlPr>
                            <a:rPr lang="en-US" sz="2400" b="0" i="1" dirty="0" smtClean="0">
                              <a:latin typeface="Cambria Math" panose="02040503050406030204" pitchFamily="18" charset="0"/>
                            </a:rPr>
                          </m:ctrlPr>
                        </m:funcPr>
                        <m:fName>
                          <m:limLow>
                            <m:limLowPr>
                              <m:ctrlPr>
                                <a:rPr lang="en-US" sz="2400" b="0" i="1" dirty="0" smtClean="0">
                                  <a:latin typeface="Cambria Math" panose="02040503050406030204" pitchFamily="18" charset="0"/>
                                </a:rPr>
                              </m:ctrlPr>
                            </m:limLowPr>
                            <m:e>
                              <m:r>
                                <m:rPr>
                                  <m:sty m:val="p"/>
                                </m:rPr>
                                <a:rPr lang="en-US" sz="2400" b="0" i="0" dirty="0" smtClean="0">
                                  <a:latin typeface="Cambria Math" panose="02040503050406030204" pitchFamily="18" charset="0"/>
                                </a:rPr>
                                <m:t>max</m:t>
                              </m:r>
                            </m:e>
                            <m:lim>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𝑞</m:t>
                                  </m:r>
                                </m:e>
                                <m:sub>
                                  <m:r>
                                    <a:rPr lang="en-US" sz="2400" b="0" i="1" dirty="0" smtClean="0">
                                      <a:latin typeface="Cambria Math" panose="02040503050406030204" pitchFamily="18" charset="0"/>
                                    </a:rPr>
                                    <m:t>1</m:t>
                                  </m:r>
                                </m:sub>
                              </m:sSub>
                              <m:r>
                                <a:rPr lang="en-US" sz="2400" b="0" i="1" dirty="0" smtClean="0">
                                  <a:latin typeface="Cambria Math" panose="02040503050406030204" pitchFamily="18" charset="0"/>
                                </a:rPr>
                                <m:t>,</m:t>
                              </m:r>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𝑞</m:t>
                                  </m:r>
                                </m:e>
                                <m:sub>
                                  <m:r>
                                    <a:rPr lang="en-US" sz="2400" b="0" i="1" dirty="0" smtClean="0">
                                      <a:latin typeface="Cambria Math" panose="02040503050406030204" pitchFamily="18" charset="0"/>
                                    </a:rPr>
                                    <m:t>2</m:t>
                                  </m:r>
                                </m:sub>
                              </m:sSub>
                              <m:r>
                                <a:rPr lang="en-US" sz="2400" b="0" i="1" dirty="0" smtClean="0">
                                  <a:latin typeface="Cambria Math" panose="02040503050406030204" pitchFamily="18" charset="0"/>
                                  <a:ea typeface="Cambria Math" panose="02040503050406030204" pitchFamily="18" charset="0"/>
                                </a:rPr>
                                <m:t>≥0</m:t>
                              </m:r>
                            </m:lim>
                          </m:limLow>
                        </m:fName>
                        <m:e>
                          <m:r>
                            <a:rPr lang="en-US" sz="2400" b="0" i="1" dirty="0" smtClean="0">
                              <a:latin typeface="Cambria Math" panose="02040503050406030204" pitchFamily="18" charset="0"/>
                            </a:rPr>
                            <m:t>𝑊</m:t>
                          </m:r>
                        </m:e>
                      </m:func>
                      <m:r>
                        <a:rPr lang="en-US" sz="2400" i="1" dirty="0">
                          <a:latin typeface="Cambria Math" panose="02040503050406030204" pitchFamily="18" charset="0"/>
                        </a:rPr>
                        <m:t> = </m:t>
                      </m:r>
                      <m:r>
                        <a:rPr lang="en-US" sz="2400" i="1" dirty="0">
                          <a:latin typeface="Cambria Math" panose="02040503050406030204" pitchFamily="18" charset="0"/>
                        </a:rPr>
                        <m:t>𝑃𝑆</m:t>
                      </m:r>
                      <m:r>
                        <a:rPr lang="en-US" sz="2400" b="0" i="1" dirty="0" smtClean="0">
                          <a:latin typeface="Cambria Math" panose="02040503050406030204" pitchFamily="18" charset="0"/>
                        </a:rPr>
                        <m:t>=</m:t>
                      </m:r>
                      <m:sSub>
                        <m:sSubPr>
                          <m:ctrlPr>
                            <a:rPr lang="en-US" sz="2400" b="0" i="1" dirty="0" smtClean="0">
                              <a:latin typeface="Cambria Math" panose="02040503050406030204" pitchFamily="18" charset="0"/>
                              <a:ea typeface="Cambria Math" panose="02040503050406030204" pitchFamily="18" charset="0"/>
                            </a:rPr>
                          </m:ctrlPr>
                        </m:sSubPr>
                        <m:e>
                          <m:r>
                            <a:rPr lang="en-US" sz="2400" b="0" i="1" dirty="0" smtClean="0">
                              <a:latin typeface="Cambria Math" panose="02040503050406030204" pitchFamily="18" charset="0"/>
                              <a:ea typeface="Cambria Math" panose="02040503050406030204" pitchFamily="18" charset="0"/>
                            </a:rPr>
                            <m:t>𝜋</m:t>
                          </m:r>
                        </m:e>
                        <m:sub>
                          <m:r>
                            <a:rPr lang="en-US" sz="2400" b="0" i="1" dirty="0" smtClean="0">
                              <a:latin typeface="Cambria Math" panose="02040503050406030204" pitchFamily="18" charset="0"/>
                              <a:ea typeface="Cambria Math" panose="02040503050406030204" pitchFamily="18" charset="0"/>
                            </a:rPr>
                            <m:t>1</m:t>
                          </m:r>
                        </m:sub>
                      </m:sSub>
                      <m:r>
                        <a:rPr lang="en-US" sz="2400" b="0" i="1" dirty="0" smtClean="0">
                          <a:latin typeface="Cambria Math" panose="02040503050406030204" pitchFamily="18" charset="0"/>
                          <a:ea typeface="Cambria Math" panose="02040503050406030204" pitchFamily="18" charset="0"/>
                        </a:rPr>
                        <m:t>+</m:t>
                      </m:r>
                      <m:sSub>
                        <m:sSubPr>
                          <m:ctrlPr>
                            <a:rPr lang="en-US" sz="2400" b="0" i="1" dirty="0" smtClean="0">
                              <a:latin typeface="Cambria Math" panose="02040503050406030204" pitchFamily="18" charset="0"/>
                              <a:ea typeface="Cambria Math" panose="02040503050406030204" pitchFamily="18" charset="0"/>
                            </a:rPr>
                          </m:ctrlPr>
                        </m:sSubPr>
                        <m:e>
                          <m:r>
                            <a:rPr lang="en-US" sz="2400" b="0" i="1" dirty="0" smtClean="0">
                              <a:latin typeface="Cambria Math" panose="02040503050406030204" pitchFamily="18" charset="0"/>
                              <a:ea typeface="Cambria Math" panose="02040503050406030204" pitchFamily="18" charset="0"/>
                            </a:rPr>
                            <m:t>𝜋</m:t>
                          </m:r>
                        </m:e>
                        <m:sub>
                          <m:r>
                            <a:rPr lang="en-US" sz="2400" b="0" i="1" dirty="0" smtClean="0">
                              <a:latin typeface="Cambria Math" panose="02040503050406030204" pitchFamily="18" charset="0"/>
                              <a:ea typeface="Cambria Math" panose="02040503050406030204" pitchFamily="18" charset="0"/>
                            </a:rPr>
                            <m:t>2</m:t>
                          </m:r>
                        </m:sub>
                      </m:sSub>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8" name="Rectangle 7">
                <a:extLst>
                  <a:ext uri="{FF2B5EF4-FFF2-40B4-BE49-F238E27FC236}">
                    <a16:creationId xmlns:a16="http://schemas.microsoft.com/office/drawing/2014/main" id="{15E6DA43-3C97-4212-A9A6-1A752FC09725}"/>
                  </a:ext>
                </a:extLst>
              </p:cNvPr>
              <p:cNvSpPr>
                <a:spLocks noRot="1" noChangeAspect="1" noMove="1" noResize="1" noEditPoints="1" noAdjustHandles="1" noChangeArrowheads="1" noChangeShapeType="1" noTextEdit="1"/>
              </p:cNvSpPr>
              <p:nvPr/>
            </p:nvSpPr>
            <p:spPr>
              <a:xfrm>
                <a:off x="1752600" y="2043319"/>
                <a:ext cx="4724400" cy="619337"/>
              </a:xfrm>
              <a:prstGeom prst="rect">
                <a:avLst/>
              </a:prstGeom>
              <a:blipFill>
                <a:blip r:embed="rId4"/>
                <a:stretch>
                  <a:fillRect b="-3922"/>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27A83D72-1055-4631-B57D-91E54FA57E68}"/>
              </a:ext>
            </a:extLst>
          </p:cNvPr>
          <p:cNvSpPr/>
          <p:nvPr/>
        </p:nvSpPr>
        <p:spPr>
          <a:xfrm>
            <a:off x="379420" y="2977199"/>
            <a:ext cx="3393878" cy="461665"/>
          </a:xfrm>
          <a:prstGeom prst="rect">
            <a:avLst/>
          </a:prstGeom>
        </p:spPr>
        <p:txBody>
          <a:bodyPr wrap="none">
            <a:spAutoFit/>
          </a:bodyPr>
          <a:lstStyle/>
          <a:p>
            <a:r>
              <a:rPr lang="en-CA" sz="2400" dirty="0">
                <a:latin typeface="Times New Roman" panose="02020603050405020304" pitchFamily="18" charset="0"/>
                <a:cs typeface="Times New Roman" panose="02020603050405020304" pitchFamily="18" charset="0"/>
              </a:rPr>
              <a:t>which can be rewritten as</a:t>
            </a:r>
            <a:endParaRPr lang="en-US" sz="24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883874A-E3AA-4CF3-ABA1-EB78D594CABE}"/>
                  </a:ext>
                </a:extLst>
              </p:cNvPr>
              <p:cNvSpPr txBox="1"/>
              <p:nvPr/>
            </p:nvSpPr>
            <p:spPr>
              <a:xfrm>
                <a:off x="503363" y="3727525"/>
                <a:ext cx="7790594" cy="8298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en-US" sz="2400" b="0" i="1" smtClean="0">
                              <a:latin typeface="Cambria Math" panose="02040503050406030204" pitchFamily="18" charset="0"/>
                            </a:rPr>
                          </m:ctrlPr>
                        </m:funcPr>
                        <m:fName>
                          <m:limLow>
                            <m:limLowPr>
                              <m:ctrlPr>
                                <a:rPr lang="en-US" sz="2400" b="0" i="1" smtClean="0">
                                  <a:latin typeface="Cambria Math" panose="02040503050406030204" pitchFamily="18" charset="0"/>
                                </a:rPr>
                              </m:ctrlPr>
                            </m:limLowPr>
                            <m:e>
                              <m:r>
                                <m:rPr>
                                  <m:sty m:val="p"/>
                                </m:rPr>
                                <a:rPr lang="en-US" sz="2400" b="0" i="0" smtClean="0">
                                  <a:latin typeface="Cambria Math" panose="02040503050406030204" pitchFamily="18" charset="0"/>
                                </a:rPr>
                                <m:t>max</m:t>
                              </m:r>
                            </m:e>
                            <m:li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2</m:t>
                                  </m:r>
                                </m:sub>
                              </m:sSub>
                              <m:r>
                                <a:rPr lang="en-US" sz="2400" b="0" i="1" smtClean="0">
                                  <a:latin typeface="Cambria Math" panose="02040503050406030204" pitchFamily="18" charset="0"/>
                                  <a:ea typeface="Cambria Math" panose="02040503050406030204" pitchFamily="18" charset="0"/>
                                </a:rPr>
                                <m:t>≥0</m:t>
                              </m:r>
                            </m:lim>
                          </m:limLow>
                        </m:fName>
                        <m:e>
                          <m:sSub>
                            <m:sSubPr>
                              <m:ctrlPr>
                                <a:rPr lang="en-US" sz="2400" i="1" dirty="0">
                                  <a:latin typeface="Cambria Math" panose="02040503050406030204" pitchFamily="18" charset="0"/>
                                  <a:ea typeface="Cambria Math" panose="02040503050406030204" pitchFamily="18" charset="0"/>
                                </a:rPr>
                              </m:ctrlPr>
                            </m:sSubPr>
                            <m:e>
                              <m:r>
                                <a:rPr lang="en-US" sz="2400" i="1" dirty="0">
                                  <a:latin typeface="Cambria Math" panose="02040503050406030204" pitchFamily="18" charset="0"/>
                                  <a:ea typeface="Cambria Math" panose="02040503050406030204" pitchFamily="18" charset="0"/>
                                </a:rPr>
                                <m:t>𝜋</m:t>
                              </m:r>
                            </m:e>
                            <m:sub>
                              <m:r>
                                <a:rPr lang="en-US" sz="2400" i="1" dirty="0">
                                  <a:latin typeface="Cambria Math" panose="02040503050406030204" pitchFamily="18" charset="0"/>
                                  <a:ea typeface="Cambria Math" panose="02040503050406030204" pitchFamily="18" charset="0"/>
                                </a:rPr>
                                <m:t>1</m:t>
                              </m:r>
                            </m:sub>
                          </m:sSub>
                          <m:r>
                            <a:rPr lang="en-US" sz="2400" i="1" dirty="0">
                              <a:latin typeface="Cambria Math" panose="02040503050406030204" pitchFamily="18" charset="0"/>
                              <a:ea typeface="Cambria Math" panose="02040503050406030204" pitchFamily="18" charset="0"/>
                            </a:rPr>
                            <m:t>+</m:t>
                          </m:r>
                          <m:sSub>
                            <m:sSubPr>
                              <m:ctrlPr>
                                <a:rPr lang="en-US" sz="2400" i="1" dirty="0">
                                  <a:latin typeface="Cambria Math" panose="02040503050406030204" pitchFamily="18" charset="0"/>
                                  <a:ea typeface="Cambria Math" panose="02040503050406030204" pitchFamily="18" charset="0"/>
                                </a:rPr>
                              </m:ctrlPr>
                            </m:sSubPr>
                            <m:e>
                              <m:r>
                                <a:rPr lang="en-US" sz="2400" i="1" dirty="0">
                                  <a:latin typeface="Cambria Math" panose="02040503050406030204" pitchFamily="18" charset="0"/>
                                  <a:ea typeface="Cambria Math" panose="02040503050406030204" pitchFamily="18" charset="0"/>
                                </a:rPr>
                                <m:t>𝜋</m:t>
                              </m:r>
                            </m:e>
                            <m:sub>
                              <m:r>
                                <a:rPr lang="en-US" sz="2400" i="1" dirty="0">
                                  <a:latin typeface="Cambria Math" panose="02040503050406030204" pitchFamily="18" charset="0"/>
                                  <a:ea typeface="Cambria Math" panose="02040503050406030204" pitchFamily="18" charset="0"/>
                                </a:rPr>
                                <m:t>2</m:t>
                              </m:r>
                            </m:sub>
                          </m:sSub>
                        </m:e>
                      </m:func>
                      <m:r>
                        <a:rPr lang="en-US" altLang="zh-HK" sz="2400" i="1" dirty="0">
                          <a:latin typeface="Cambria Math" panose="02040503050406030204" pitchFamily="18" charset="0"/>
                          <a:ea typeface="Cambria Math" panose="02040503050406030204" pitchFamily="18" charset="0"/>
                        </a:rPr>
                        <m:t>=</m:t>
                      </m:r>
                      <m:d>
                        <m:dPr>
                          <m:ctrlPr>
                            <a:rPr lang="en-US" altLang="zh-HK" sz="2400" i="1">
                              <a:latin typeface="Cambria Math" panose="02040503050406030204" pitchFamily="18" charset="0"/>
                              <a:ea typeface="Cambria Math" panose="02040503050406030204" pitchFamily="18" charset="0"/>
                            </a:rPr>
                          </m:ctrlPr>
                        </m:dPr>
                        <m:e>
                          <m:sSub>
                            <m:sSubPr>
                              <m:ctrlPr>
                                <a:rPr lang="en-US" altLang="zh-HK" sz="2400" i="1" dirty="0">
                                  <a:latin typeface="Cambria Math" panose="02040503050406030204" pitchFamily="18" charset="0"/>
                                  <a:ea typeface="Cambria Math" panose="02040503050406030204" pitchFamily="18" charset="0"/>
                                </a:rPr>
                              </m:ctrlPr>
                            </m:sSubPr>
                            <m:e>
                              <m:r>
                                <a:rPr lang="en-US" altLang="zh-HK" sz="2400" i="1" dirty="0">
                                  <a:latin typeface="Cambria Math" panose="02040503050406030204" pitchFamily="18" charset="0"/>
                                  <a:ea typeface="Cambria Math" panose="02040503050406030204" pitchFamily="18" charset="0"/>
                                </a:rPr>
                                <m:t>𝑞</m:t>
                              </m:r>
                            </m:e>
                            <m:sub>
                              <m:r>
                                <a:rPr lang="en-US" altLang="zh-HK" sz="2400" i="1" dirty="0">
                                  <a:latin typeface="Cambria Math" panose="02040503050406030204" pitchFamily="18" charset="0"/>
                                  <a:ea typeface="Cambria Math" panose="02040503050406030204" pitchFamily="18" charset="0"/>
                                </a:rPr>
                                <m:t>1</m:t>
                              </m:r>
                            </m:sub>
                          </m:sSub>
                          <m:r>
                            <a:rPr lang="en-US" altLang="zh-HK" sz="2400" i="1" dirty="0">
                              <a:latin typeface="Cambria Math" panose="02040503050406030204" pitchFamily="18" charset="0"/>
                              <a:ea typeface="Cambria Math" panose="02040503050406030204" pitchFamily="18" charset="0"/>
                            </a:rPr>
                            <m:t>−</m:t>
                          </m:r>
                          <m:f>
                            <m:fPr>
                              <m:ctrlPr>
                                <a:rPr lang="en-US" altLang="zh-HK" sz="2400" i="1" dirty="0">
                                  <a:latin typeface="Cambria Math" panose="02040503050406030204" pitchFamily="18" charset="0"/>
                                  <a:ea typeface="Cambria Math" panose="02040503050406030204" pitchFamily="18" charset="0"/>
                                </a:rPr>
                              </m:ctrlPr>
                            </m:fPr>
                            <m:num>
                              <m:sSub>
                                <m:sSubPr>
                                  <m:ctrlPr>
                                    <a:rPr lang="en-US" altLang="zh-HK" sz="2400" i="1" dirty="0">
                                      <a:latin typeface="Cambria Math" panose="02040503050406030204" pitchFamily="18" charset="0"/>
                                      <a:ea typeface="Cambria Math" panose="02040503050406030204" pitchFamily="18" charset="0"/>
                                    </a:rPr>
                                  </m:ctrlPr>
                                </m:sSubPr>
                                <m:e>
                                  <m:r>
                                    <a:rPr lang="en-US" altLang="zh-HK" sz="2400" i="1" dirty="0">
                                      <a:latin typeface="Cambria Math" panose="02040503050406030204" pitchFamily="18" charset="0"/>
                                      <a:ea typeface="Cambria Math" panose="02040503050406030204" pitchFamily="18" charset="0"/>
                                    </a:rPr>
                                    <m:t>𝑞</m:t>
                                  </m:r>
                                </m:e>
                                <m:sub>
                                  <m:r>
                                    <a:rPr lang="en-US" altLang="zh-HK" sz="2400" i="1" dirty="0">
                                      <a:latin typeface="Cambria Math" panose="02040503050406030204" pitchFamily="18" charset="0"/>
                                      <a:ea typeface="Cambria Math" panose="02040503050406030204" pitchFamily="18" charset="0"/>
                                    </a:rPr>
                                    <m:t>1</m:t>
                                  </m:r>
                                </m:sub>
                              </m:sSub>
                              <m:d>
                                <m:dPr>
                                  <m:ctrlPr>
                                    <a:rPr lang="en-US" altLang="zh-HK" sz="2400" i="1" dirty="0">
                                      <a:latin typeface="Cambria Math" panose="02040503050406030204" pitchFamily="18" charset="0"/>
                                      <a:ea typeface="Cambria Math" panose="02040503050406030204" pitchFamily="18" charset="0"/>
                                    </a:rPr>
                                  </m:ctrlPr>
                                </m:dPr>
                                <m:e>
                                  <m:sSub>
                                    <m:sSubPr>
                                      <m:ctrlPr>
                                        <a:rPr lang="en-US" altLang="zh-HK" sz="2400" i="1" dirty="0">
                                          <a:latin typeface="Cambria Math" panose="02040503050406030204" pitchFamily="18" charset="0"/>
                                          <a:ea typeface="Cambria Math" panose="02040503050406030204" pitchFamily="18" charset="0"/>
                                        </a:rPr>
                                      </m:ctrlPr>
                                    </m:sSubPr>
                                    <m:e>
                                      <m:r>
                                        <a:rPr lang="en-US" altLang="zh-HK" sz="2400" i="1" dirty="0">
                                          <a:latin typeface="Cambria Math" panose="02040503050406030204" pitchFamily="18" charset="0"/>
                                          <a:ea typeface="Cambria Math" panose="02040503050406030204" pitchFamily="18" charset="0"/>
                                        </a:rPr>
                                        <m:t>𝑞</m:t>
                                      </m:r>
                                    </m:e>
                                    <m:sub>
                                      <m:r>
                                        <a:rPr lang="en-US" altLang="zh-HK" sz="2400" i="1" dirty="0">
                                          <a:latin typeface="Cambria Math" panose="02040503050406030204" pitchFamily="18" charset="0"/>
                                          <a:ea typeface="Cambria Math" panose="02040503050406030204" pitchFamily="18" charset="0"/>
                                        </a:rPr>
                                        <m:t>1</m:t>
                                      </m:r>
                                    </m:sub>
                                  </m:sSub>
                                  <m:r>
                                    <a:rPr lang="en-US" altLang="zh-HK" sz="2400" i="1" dirty="0">
                                      <a:latin typeface="Cambria Math" panose="02040503050406030204" pitchFamily="18" charset="0"/>
                                      <a:ea typeface="Cambria Math" panose="02040503050406030204" pitchFamily="18" charset="0"/>
                                    </a:rPr>
                                    <m:t>+</m:t>
                                  </m:r>
                                  <m:sSub>
                                    <m:sSubPr>
                                      <m:ctrlPr>
                                        <a:rPr lang="en-US" altLang="zh-HK" sz="2400" i="1" dirty="0">
                                          <a:latin typeface="Cambria Math" panose="02040503050406030204" pitchFamily="18" charset="0"/>
                                          <a:ea typeface="Cambria Math" panose="02040503050406030204" pitchFamily="18" charset="0"/>
                                        </a:rPr>
                                      </m:ctrlPr>
                                    </m:sSubPr>
                                    <m:e>
                                      <m:r>
                                        <a:rPr lang="en-US" altLang="zh-HK" sz="2400" i="1" dirty="0">
                                          <a:latin typeface="Cambria Math" panose="02040503050406030204" pitchFamily="18" charset="0"/>
                                          <a:ea typeface="Cambria Math" panose="02040503050406030204" pitchFamily="18" charset="0"/>
                                        </a:rPr>
                                        <m:t>𝑞</m:t>
                                      </m:r>
                                    </m:e>
                                    <m:sub>
                                      <m:r>
                                        <a:rPr lang="en-US" altLang="zh-HK" sz="2400" i="1" dirty="0">
                                          <a:latin typeface="Cambria Math" panose="02040503050406030204" pitchFamily="18" charset="0"/>
                                          <a:ea typeface="Cambria Math" panose="02040503050406030204" pitchFamily="18" charset="0"/>
                                        </a:rPr>
                                        <m:t>2</m:t>
                                      </m:r>
                                    </m:sub>
                                  </m:sSub>
                                </m:e>
                              </m:d>
                            </m:num>
                            <m:den>
                              <m:r>
                                <a:rPr lang="en-US" altLang="zh-HK" sz="2400" i="1" dirty="0">
                                  <a:latin typeface="Cambria Math" panose="02040503050406030204" pitchFamily="18" charset="0"/>
                                  <a:ea typeface="Cambria Math" panose="02040503050406030204" pitchFamily="18" charset="0"/>
                                </a:rPr>
                                <m:t>𝑆</m:t>
                              </m:r>
                            </m:den>
                          </m:f>
                        </m:e>
                      </m:d>
                      <m:r>
                        <a:rPr lang="en-US" sz="2400" b="0" i="1" smtClean="0">
                          <a:latin typeface="Cambria Math" panose="02040503050406030204" pitchFamily="18" charset="0"/>
                        </a:rPr>
                        <m:t>+</m:t>
                      </m:r>
                      <m:d>
                        <m:dPr>
                          <m:ctrlPr>
                            <a:rPr lang="en-US" sz="2400" b="0" i="1" smtClean="0">
                              <a:latin typeface="Cambria Math" panose="02040503050406030204" pitchFamily="18" charset="0"/>
                              <a:ea typeface="Cambria Math" panose="02040503050406030204" pitchFamily="18" charset="0"/>
                            </a:rPr>
                          </m:ctrlPr>
                        </m:dPr>
                        <m:e>
                          <m:sSub>
                            <m:sSubPr>
                              <m:ctrlPr>
                                <a:rPr lang="en-US" sz="2400" i="1" dirty="0">
                                  <a:latin typeface="Cambria Math" panose="02040503050406030204" pitchFamily="18" charset="0"/>
                                  <a:ea typeface="Cambria Math" panose="02040503050406030204" pitchFamily="18" charset="0"/>
                                </a:rPr>
                              </m:ctrlPr>
                            </m:sSubPr>
                            <m:e>
                              <m:r>
                                <a:rPr lang="en-US" sz="2400" i="1" dirty="0">
                                  <a:latin typeface="Cambria Math" panose="02040503050406030204" pitchFamily="18" charset="0"/>
                                  <a:ea typeface="Cambria Math" panose="02040503050406030204" pitchFamily="18" charset="0"/>
                                </a:rPr>
                                <m:t>𝑞</m:t>
                              </m:r>
                            </m:e>
                            <m:sub>
                              <m:r>
                                <a:rPr lang="en-US" sz="2400" b="0" i="1" dirty="0" smtClean="0">
                                  <a:latin typeface="Cambria Math" panose="02040503050406030204" pitchFamily="18" charset="0"/>
                                  <a:ea typeface="Cambria Math" panose="02040503050406030204" pitchFamily="18" charset="0"/>
                                </a:rPr>
                                <m:t>2</m:t>
                              </m:r>
                            </m:sub>
                          </m:sSub>
                          <m:r>
                            <a:rPr lang="en-US" sz="2400" i="1" dirty="0">
                              <a:latin typeface="Cambria Math" panose="02040503050406030204" pitchFamily="18" charset="0"/>
                              <a:ea typeface="Cambria Math" panose="02040503050406030204" pitchFamily="18" charset="0"/>
                            </a:rPr>
                            <m:t>−</m:t>
                          </m:r>
                          <m:f>
                            <m:fPr>
                              <m:ctrlPr>
                                <a:rPr lang="en-US" sz="2400" i="1" dirty="0">
                                  <a:latin typeface="Cambria Math" panose="02040503050406030204" pitchFamily="18" charset="0"/>
                                  <a:ea typeface="Cambria Math" panose="02040503050406030204" pitchFamily="18" charset="0"/>
                                </a:rPr>
                              </m:ctrlPr>
                            </m:fPr>
                            <m:num>
                              <m:sSub>
                                <m:sSubPr>
                                  <m:ctrlPr>
                                    <a:rPr lang="en-US" sz="2400" i="1" dirty="0">
                                      <a:latin typeface="Cambria Math" panose="02040503050406030204" pitchFamily="18" charset="0"/>
                                      <a:ea typeface="Cambria Math" panose="02040503050406030204" pitchFamily="18" charset="0"/>
                                    </a:rPr>
                                  </m:ctrlPr>
                                </m:sSubPr>
                                <m:e>
                                  <m:r>
                                    <a:rPr lang="en-US" sz="2400" i="1" dirty="0">
                                      <a:latin typeface="Cambria Math" panose="02040503050406030204" pitchFamily="18" charset="0"/>
                                      <a:ea typeface="Cambria Math" panose="02040503050406030204" pitchFamily="18" charset="0"/>
                                    </a:rPr>
                                    <m:t>𝑞</m:t>
                                  </m:r>
                                </m:e>
                                <m:sub>
                                  <m:r>
                                    <a:rPr lang="en-US" sz="2400" b="0" i="1" dirty="0" smtClean="0">
                                      <a:latin typeface="Cambria Math" panose="02040503050406030204" pitchFamily="18" charset="0"/>
                                      <a:ea typeface="Cambria Math" panose="02040503050406030204" pitchFamily="18" charset="0"/>
                                    </a:rPr>
                                    <m:t>2</m:t>
                                  </m:r>
                                </m:sub>
                              </m:sSub>
                              <m:d>
                                <m:dPr>
                                  <m:ctrlPr>
                                    <a:rPr lang="en-US" sz="2400" i="1" dirty="0">
                                      <a:latin typeface="Cambria Math" panose="02040503050406030204" pitchFamily="18" charset="0"/>
                                      <a:ea typeface="Cambria Math" panose="02040503050406030204" pitchFamily="18" charset="0"/>
                                    </a:rPr>
                                  </m:ctrlPr>
                                </m:dPr>
                                <m:e>
                                  <m:sSub>
                                    <m:sSubPr>
                                      <m:ctrlPr>
                                        <a:rPr lang="en-US" sz="2400" i="1" dirty="0">
                                          <a:latin typeface="Cambria Math" panose="02040503050406030204" pitchFamily="18" charset="0"/>
                                          <a:ea typeface="Cambria Math" panose="02040503050406030204" pitchFamily="18" charset="0"/>
                                        </a:rPr>
                                      </m:ctrlPr>
                                    </m:sSubPr>
                                    <m:e>
                                      <m:r>
                                        <a:rPr lang="en-US" sz="2400" i="1" dirty="0">
                                          <a:latin typeface="Cambria Math" panose="02040503050406030204" pitchFamily="18" charset="0"/>
                                          <a:ea typeface="Cambria Math" panose="02040503050406030204" pitchFamily="18" charset="0"/>
                                        </a:rPr>
                                        <m:t>𝑞</m:t>
                                      </m:r>
                                    </m:e>
                                    <m:sub>
                                      <m:r>
                                        <a:rPr lang="en-US" sz="2400" b="0" i="1" dirty="0" smtClean="0">
                                          <a:latin typeface="Cambria Math" panose="02040503050406030204" pitchFamily="18" charset="0"/>
                                          <a:ea typeface="Cambria Math" panose="02040503050406030204" pitchFamily="18" charset="0"/>
                                        </a:rPr>
                                        <m:t>2</m:t>
                                      </m:r>
                                    </m:sub>
                                  </m:sSub>
                                  <m:r>
                                    <a:rPr lang="en-US" sz="2400" i="1" dirty="0">
                                      <a:latin typeface="Cambria Math" panose="02040503050406030204" pitchFamily="18" charset="0"/>
                                      <a:ea typeface="Cambria Math" panose="02040503050406030204" pitchFamily="18" charset="0"/>
                                    </a:rPr>
                                    <m:t>+</m:t>
                                  </m:r>
                                  <m:sSub>
                                    <m:sSubPr>
                                      <m:ctrlPr>
                                        <a:rPr lang="en-US" sz="2400" i="1" dirty="0">
                                          <a:latin typeface="Cambria Math" panose="02040503050406030204" pitchFamily="18" charset="0"/>
                                          <a:ea typeface="Cambria Math" panose="02040503050406030204" pitchFamily="18" charset="0"/>
                                        </a:rPr>
                                      </m:ctrlPr>
                                    </m:sSubPr>
                                    <m:e>
                                      <m:r>
                                        <a:rPr lang="en-US" sz="2400" i="1" dirty="0">
                                          <a:latin typeface="Cambria Math" panose="02040503050406030204" pitchFamily="18" charset="0"/>
                                          <a:ea typeface="Cambria Math" panose="02040503050406030204" pitchFamily="18" charset="0"/>
                                        </a:rPr>
                                        <m:t>𝑞</m:t>
                                      </m:r>
                                    </m:e>
                                    <m:sub>
                                      <m:r>
                                        <a:rPr lang="en-US" sz="2400" b="0" i="1" dirty="0" smtClean="0">
                                          <a:latin typeface="Cambria Math" panose="02040503050406030204" pitchFamily="18" charset="0"/>
                                          <a:ea typeface="Cambria Math" panose="02040503050406030204" pitchFamily="18" charset="0"/>
                                        </a:rPr>
                                        <m:t>1</m:t>
                                      </m:r>
                                    </m:sub>
                                  </m:sSub>
                                </m:e>
                              </m:d>
                            </m:num>
                            <m:den>
                              <m:r>
                                <a:rPr lang="en-US" sz="2400" i="1" dirty="0">
                                  <a:latin typeface="Cambria Math" panose="02040503050406030204" pitchFamily="18" charset="0"/>
                                  <a:ea typeface="Cambria Math" panose="02040503050406030204" pitchFamily="18" charset="0"/>
                                </a:rPr>
                                <m:t>𝑆</m:t>
                              </m:r>
                            </m:den>
                          </m:f>
                        </m:e>
                      </m:d>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7" name="TextBox 6">
                <a:extLst>
                  <a:ext uri="{FF2B5EF4-FFF2-40B4-BE49-F238E27FC236}">
                    <a16:creationId xmlns:a16="http://schemas.microsoft.com/office/drawing/2014/main" id="{7883874A-E3AA-4CF3-ABA1-EB78D594CABE}"/>
                  </a:ext>
                </a:extLst>
              </p:cNvPr>
              <p:cNvSpPr txBox="1">
                <a:spLocks noRot="1" noChangeAspect="1" noMove="1" noResize="1" noEditPoints="1" noAdjustHandles="1" noChangeArrowheads="1" noChangeShapeType="1" noTextEdit="1"/>
              </p:cNvSpPr>
              <p:nvPr/>
            </p:nvSpPr>
            <p:spPr>
              <a:xfrm>
                <a:off x="503363" y="3727525"/>
                <a:ext cx="7790594" cy="829843"/>
              </a:xfrm>
              <a:prstGeom prst="rect">
                <a:avLst/>
              </a:prstGeom>
              <a:blipFill>
                <a:blip r:embed="rId5"/>
                <a:stretch>
                  <a:fillRect/>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3F72078C-6E15-4A26-921F-D3AE30F88365}"/>
                  </a:ext>
                </a:extLst>
              </p:cNvPr>
              <p:cNvSpPr/>
              <p:nvPr/>
            </p:nvSpPr>
            <p:spPr>
              <a:xfrm>
                <a:off x="195399" y="4859943"/>
                <a:ext cx="8339001" cy="1200329"/>
              </a:xfrm>
              <a:prstGeom prst="rect">
                <a:avLst/>
              </a:prstGeom>
            </p:spPr>
            <p:txBody>
              <a:bodyPr wrap="square">
                <a:spAutoFit/>
              </a:bodyPr>
              <a:lstStyle/>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This problem is equivalent to that of a fishermen cartel where fishermen 1 and 2 coordinate their catches, </a:t>
                </a:r>
                <a14:m>
                  <m:oMath xmlns:m="http://schemas.openxmlformats.org/officeDocument/2006/math">
                    <m:sSub>
                      <m:sSubPr>
                        <m:ctrlPr>
                          <a:rPr lang="en-US" sz="2400" b="0" i="1" dirty="0" smtClean="0">
                            <a:latin typeface="Cambria Math" panose="02040503050406030204" pitchFamily="18" charset="0"/>
                            <a:cs typeface="Times New Roman" panose="02020603050405020304" pitchFamily="18" charset="0"/>
                          </a:rPr>
                        </m:ctrlPr>
                      </m:sSubPr>
                      <m:e>
                        <m:r>
                          <a:rPr lang="en-US" sz="2400" i="1" dirty="0" smtClean="0">
                            <a:latin typeface="Cambria Math" panose="02040503050406030204" pitchFamily="18" charset="0"/>
                            <a:cs typeface="Times New Roman" panose="02020603050405020304" pitchFamily="18" charset="0"/>
                          </a:rPr>
                          <m:t>𝑞</m:t>
                        </m:r>
                      </m:e>
                      <m:sub>
                        <m:r>
                          <a:rPr lang="en-US" sz="2400" i="1" dirty="0" smtClean="0">
                            <a:latin typeface="Cambria Math" panose="02040503050406030204" pitchFamily="18" charset="0"/>
                            <a:cs typeface="Times New Roman" panose="02020603050405020304" pitchFamily="18" charset="0"/>
                          </a:rPr>
                          <m:t>1</m:t>
                        </m:r>
                      </m:sub>
                    </m:sSub>
                  </m:oMath>
                </a14:m>
                <a:r>
                  <a:rPr lang="en-US" sz="2400" dirty="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sz="2400" i="1" dirty="0" smtClean="0">
                            <a:latin typeface="Cambria Math" panose="02040503050406030204" pitchFamily="18" charset="0"/>
                            <a:cs typeface="Times New Roman" panose="02020603050405020304" pitchFamily="18" charset="0"/>
                          </a:rPr>
                        </m:ctrlPr>
                      </m:sSubPr>
                      <m:e>
                        <m:r>
                          <a:rPr lang="en-US" sz="2400" i="1" dirty="0" smtClean="0">
                            <a:latin typeface="Cambria Math" panose="02040503050406030204" pitchFamily="18" charset="0"/>
                            <a:cs typeface="Times New Roman" panose="02020603050405020304" pitchFamily="18" charset="0"/>
                          </a:rPr>
                          <m:t>𝑞</m:t>
                        </m:r>
                      </m:e>
                      <m:sub>
                        <m:r>
                          <a:rPr lang="en-US" sz="2400" i="1" dirty="0" smtClean="0">
                            <a:latin typeface="Cambria Math" panose="02040503050406030204" pitchFamily="18" charset="0"/>
                            <a:cs typeface="Times New Roman" panose="02020603050405020304" pitchFamily="18" charset="0"/>
                          </a:rPr>
                          <m:t>2</m:t>
                        </m:r>
                      </m:sub>
                    </m:sSub>
                  </m:oMath>
                </a14:m>
                <a:r>
                  <a:rPr lang="en-US" sz="2400" dirty="0">
                    <a:latin typeface="Times New Roman" panose="02020603050405020304" pitchFamily="18" charset="0"/>
                    <a:cs typeface="Times New Roman" panose="02020603050405020304" pitchFamily="18" charset="0"/>
                  </a:rPr>
                  <a:t>, to maximize their joint profits</a:t>
                </a:r>
              </a:p>
            </p:txBody>
          </p:sp>
        </mc:Choice>
        <mc:Fallback xmlns="">
          <p:sp>
            <p:nvSpPr>
              <p:cNvPr id="9" name="Rectangle 8">
                <a:extLst>
                  <a:ext uri="{FF2B5EF4-FFF2-40B4-BE49-F238E27FC236}">
                    <a16:creationId xmlns:a16="http://schemas.microsoft.com/office/drawing/2014/main" id="{3F72078C-6E15-4A26-921F-D3AE30F88365}"/>
                  </a:ext>
                </a:extLst>
              </p:cNvPr>
              <p:cNvSpPr>
                <a:spLocks noRot="1" noChangeAspect="1" noMove="1" noResize="1" noEditPoints="1" noAdjustHandles="1" noChangeArrowheads="1" noChangeShapeType="1" noTextEdit="1"/>
              </p:cNvSpPr>
              <p:nvPr/>
            </p:nvSpPr>
            <p:spPr>
              <a:xfrm>
                <a:off x="195399" y="4859943"/>
                <a:ext cx="8339001" cy="1200329"/>
              </a:xfrm>
              <a:prstGeom prst="rect">
                <a:avLst/>
              </a:prstGeom>
              <a:blipFill>
                <a:blip r:embed="rId7"/>
                <a:stretch>
                  <a:fillRect l="-950" t="-4061" b="-10660"/>
                </a:stretch>
              </a:blipFill>
            </p:spPr>
            <p:txBody>
              <a:bodyPr/>
              <a:lstStyle/>
              <a:p>
                <a:r>
                  <a:rPr lang="en-US">
                    <a:noFill/>
                  </a:rPr>
                  <a:t> </a:t>
                </a:r>
              </a:p>
            </p:txBody>
          </p:sp>
        </mc:Fallback>
      </mc:AlternateContent>
    </p:spTree>
    <p:extLst>
      <p:ext uri="{BB962C8B-B14F-4D97-AF65-F5344CB8AC3E}">
        <p14:creationId xmlns:p14="http://schemas.microsoft.com/office/powerpoint/2010/main" val="126616105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AF73B0-54C1-46E7-B6EC-E5E542E2F242}"/>
              </a:ext>
            </a:extLst>
          </p:cNvPr>
          <p:cNvSpPr>
            <a:spLocks noGrp="1"/>
          </p:cNvSpPr>
          <p:nvPr>
            <p:ph type="sldNum" sz="quarter" idx="12"/>
          </p:nvPr>
        </p:nvSpPr>
        <p:spPr/>
        <p:txBody>
          <a:bodyPr/>
          <a:lstStyle/>
          <a:p>
            <a:fld id="{B6F15528-21DE-4FAA-801E-634DDDAF4B2B}" type="slidenum">
              <a:rPr lang="en-US" smtClean="0"/>
              <a:pPr/>
              <a:t>73</a:t>
            </a:fld>
            <a:endParaRPr lang="en-US"/>
          </a:p>
        </p:txBody>
      </p:sp>
      <p:sp>
        <p:nvSpPr>
          <p:cNvPr id="11" name="Minus Sign 10">
            <a:extLst>
              <a:ext uri="{FF2B5EF4-FFF2-40B4-BE49-F238E27FC236}">
                <a16:creationId xmlns:a16="http://schemas.microsoft.com/office/drawing/2014/main" id="{F41F7ADF-F79C-4BB9-9D88-0DFB49C9B22A}"/>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98B5966C-7ABE-4536-BEDE-22C833B414B2}"/>
                  </a:ext>
                </a:extLst>
              </p:cNvPr>
              <p:cNvSpPr/>
              <p:nvPr/>
            </p:nvSpPr>
            <p:spPr>
              <a:xfrm>
                <a:off x="251011" y="685800"/>
                <a:ext cx="5165138" cy="461665"/>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Differentiating with respect to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2</m:t>
                        </m:r>
                      </m:sub>
                    </m:sSub>
                  </m:oMath>
                </a14:m>
                <a:r>
                  <a:rPr lang="en-US" sz="2400" dirty="0">
                    <a:latin typeface="Times New Roman" panose="02020603050405020304" pitchFamily="18" charset="0"/>
                    <a:cs typeface="Times New Roman" panose="02020603050405020304" pitchFamily="18" charset="0"/>
                  </a:rPr>
                  <a:t>; </a:t>
                </a:r>
              </a:p>
            </p:txBody>
          </p:sp>
        </mc:Choice>
        <mc:Fallback xmlns="">
          <p:sp>
            <p:nvSpPr>
              <p:cNvPr id="2" name="Rectangle 1">
                <a:extLst>
                  <a:ext uri="{FF2B5EF4-FFF2-40B4-BE49-F238E27FC236}">
                    <a16:creationId xmlns:a16="http://schemas.microsoft.com/office/drawing/2014/main" id="{98B5966C-7ABE-4536-BEDE-22C833B414B2}"/>
                  </a:ext>
                </a:extLst>
              </p:cNvPr>
              <p:cNvSpPr>
                <a:spLocks noRot="1" noChangeAspect="1" noMove="1" noResize="1" noEditPoints="1" noAdjustHandles="1" noChangeArrowheads="1" noChangeShapeType="1" noTextEdit="1"/>
              </p:cNvSpPr>
              <p:nvPr/>
            </p:nvSpPr>
            <p:spPr>
              <a:xfrm>
                <a:off x="251011" y="685800"/>
                <a:ext cx="5165138" cy="461665"/>
              </a:xfrm>
              <a:prstGeom prst="rect">
                <a:avLst/>
              </a:prstGeom>
              <a:blipFill>
                <a:blip r:embed="rId2"/>
                <a:stretch>
                  <a:fillRect l="-1535" t="-10667" r="-1299" b="-29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E4DD3B8-5D69-467A-B1C6-70DAB14F1927}"/>
                  </a:ext>
                </a:extLst>
              </p:cNvPr>
              <p:cNvSpPr txBox="1"/>
              <p:nvPr/>
            </p:nvSpPr>
            <p:spPr>
              <a:xfrm>
                <a:off x="3032758" y="1510283"/>
                <a:ext cx="2617448" cy="99392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1−</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2</m:t>
                          </m:r>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2</m:t>
                                  </m:r>
                                </m:sub>
                              </m:sSub>
                            </m:e>
                          </m:d>
                        </m:num>
                        <m:den>
                          <m:r>
                            <a:rPr lang="en-US" sz="2400" b="0" i="1" smtClean="0">
                              <a:latin typeface="Cambria Math" panose="02040503050406030204" pitchFamily="18" charset="0"/>
                            </a:rPr>
                            <m:t>𝑆</m:t>
                          </m:r>
                        </m:den>
                      </m:f>
                      <m:r>
                        <a:rPr lang="en-US" sz="2400" b="0" i="0" smtClean="0">
                          <a:latin typeface="Cambria Math" panose="02040503050406030204" pitchFamily="18" charset="0"/>
                        </a:rPr>
                        <m:t>=0</m:t>
                      </m:r>
                    </m:oMath>
                  </m:oMathPara>
                </a14:m>
                <a:endParaRPr lang="en-US" sz="2400" b="0" dirty="0">
                  <a:latin typeface="Times New Roman" panose="02020603050405020304" pitchFamily="18" charset="0"/>
                  <a:cs typeface="Times New Roman" panose="02020603050405020304" pitchFamily="18" charset="0"/>
                </a:endParaRPr>
              </a:p>
              <a:p>
                <a:endParaRPr lang="en-US" dirty="0"/>
              </a:p>
            </p:txBody>
          </p:sp>
        </mc:Choice>
        <mc:Fallback xmlns="">
          <p:sp>
            <p:nvSpPr>
              <p:cNvPr id="3" name="TextBox 2">
                <a:extLst>
                  <a:ext uri="{FF2B5EF4-FFF2-40B4-BE49-F238E27FC236}">
                    <a16:creationId xmlns:a16="http://schemas.microsoft.com/office/drawing/2014/main" id="{BE4DD3B8-5D69-467A-B1C6-70DAB14F1927}"/>
                  </a:ext>
                </a:extLst>
              </p:cNvPr>
              <p:cNvSpPr txBox="1">
                <a:spLocks noRot="1" noChangeAspect="1" noMove="1" noResize="1" noEditPoints="1" noAdjustHandles="1" noChangeArrowheads="1" noChangeShapeType="1" noTextEdit="1"/>
              </p:cNvSpPr>
              <p:nvPr/>
            </p:nvSpPr>
            <p:spPr>
              <a:xfrm>
                <a:off x="3032758" y="1510283"/>
                <a:ext cx="2617448" cy="993926"/>
              </a:xfrm>
              <a:prstGeom prst="rect">
                <a:avLst/>
              </a:prstGeom>
              <a:blipFill>
                <a:blip r:embed="rId3"/>
                <a:stretch>
                  <a:fillRect/>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CBCCB075-93E2-444F-BC40-4F3226BD0766}"/>
              </a:ext>
            </a:extLst>
          </p:cNvPr>
          <p:cNvSpPr/>
          <p:nvPr/>
        </p:nvSpPr>
        <p:spPr>
          <a:xfrm>
            <a:off x="192739" y="2103103"/>
            <a:ext cx="1887055" cy="461665"/>
          </a:xfrm>
          <a:prstGeom prst="rect">
            <a:avLst/>
          </a:prstGeom>
        </p:spPr>
        <p:txBody>
          <a:bodyPr wrap="none">
            <a:spAutoFit/>
          </a:bodyPr>
          <a:lstStyle/>
          <a:p>
            <a:pPr marL="342900" indent="-34290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 Intuitively</a:t>
            </a:r>
          </a:p>
        </p:txBody>
      </p:sp>
      <p:sp>
        <p:nvSpPr>
          <p:cNvPr id="6" name="Rectangle 5">
            <a:extLst>
              <a:ext uri="{FF2B5EF4-FFF2-40B4-BE49-F238E27FC236}">
                <a16:creationId xmlns:a16="http://schemas.microsoft.com/office/drawing/2014/main" id="{D5FA3FDE-7238-4840-A6BD-9F9FDAADE297}"/>
              </a:ext>
            </a:extLst>
          </p:cNvPr>
          <p:cNvSpPr/>
          <p:nvPr/>
        </p:nvSpPr>
        <p:spPr>
          <a:xfrm>
            <a:off x="251012" y="2747652"/>
            <a:ext cx="8588188"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first term represents the marginal revenue (MR) from additional catches</a:t>
            </a:r>
          </a:p>
        </p:txBody>
      </p:sp>
      <p:sp>
        <p:nvSpPr>
          <p:cNvPr id="8" name="Rectangle 7">
            <a:extLst>
              <a:ext uri="{FF2B5EF4-FFF2-40B4-BE49-F238E27FC236}">
                <a16:creationId xmlns:a16="http://schemas.microsoft.com/office/drawing/2014/main" id="{F40EC6EE-0A92-4761-9607-F9EB13EB59CF}"/>
              </a:ext>
            </a:extLst>
          </p:cNvPr>
          <p:cNvSpPr/>
          <p:nvPr/>
        </p:nvSpPr>
        <p:spPr>
          <a:xfrm>
            <a:off x="251011" y="3662769"/>
            <a:ext cx="8588189" cy="461665"/>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second term captures fisherman </a:t>
            </a:r>
            <a:r>
              <a:rPr lang="en-US" sz="2400" i="1" dirty="0">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’s marginal cost (MC)</a:t>
            </a:r>
            <a:endParaRPr lang="en-US" sz="2400" dirty="0"/>
          </a:p>
        </p:txBody>
      </p:sp>
      <p:sp>
        <p:nvSpPr>
          <p:cNvPr id="9" name="Rectangle 8">
            <a:extLst>
              <a:ext uri="{FF2B5EF4-FFF2-40B4-BE49-F238E27FC236}">
                <a16:creationId xmlns:a16="http://schemas.microsoft.com/office/drawing/2014/main" id="{F3CD887B-00C0-412C-B876-AD52D3C91B5E}"/>
              </a:ext>
            </a:extLst>
          </p:cNvPr>
          <p:cNvSpPr/>
          <p:nvPr/>
        </p:nvSpPr>
        <p:spPr>
          <a:xfrm>
            <a:off x="251012" y="4353601"/>
            <a:ext cx="8915400" cy="461665"/>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Increasing catches produces twice as much marginal costs. </a:t>
            </a:r>
            <a:r>
              <a:rPr lang="en-US" sz="2400" b="1" i="1" dirty="0">
                <a:latin typeface="Times New Roman" panose="02020603050405020304" pitchFamily="18" charset="0"/>
                <a:cs typeface="Times New Roman" panose="02020603050405020304" pitchFamily="18" charset="0"/>
              </a:rPr>
              <a:t>Why</a:t>
            </a:r>
            <a:r>
              <a:rPr lang="en-US" sz="2400" b="1" dirty="0">
                <a:latin typeface="Times New Roman" panose="02020603050405020304" pitchFamily="18" charset="0"/>
                <a:cs typeface="Times New Roman" panose="02020603050405020304" pitchFamily="18" charset="0"/>
              </a:rPr>
              <a:t>?</a:t>
            </a:r>
          </a:p>
        </p:txBody>
      </p:sp>
      <p:sp>
        <p:nvSpPr>
          <p:cNvPr id="10" name="Rectangle 9">
            <a:extLst>
              <a:ext uri="{FF2B5EF4-FFF2-40B4-BE49-F238E27FC236}">
                <a16:creationId xmlns:a16="http://schemas.microsoft.com/office/drawing/2014/main" id="{A22F6775-AA90-4CA0-96A7-A90CE82F967F}"/>
              </a:ext>
            </a:extLst>
          </p:cNvPr>
          <p:cNvSpPr/>
          <p:nvPr/>
        </p:nvSpPr>
        <p:spPr>
          <a:xfrm>
            <a:off x="251013" y="5026747"/>
            <a:ext cx="8435787" cy="830997"/>
          </a:xfrm>
          <a:prstGeom prst="rect">
            <a:avLst/>
          </a:prstGeom>
        </p:spPr>
        <p:txBody>
          <a:bodyPr wrap="square">
            <a:spAutoFit/>
          </a:bodyPr>
          <a:lstStyle/>
          <a:p>
            <a:pPr marL="342900" indent="-3429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Since every fisherman takes into account not only the increase in his own costs but also the increase in his rival’s cost</a:t>
            </a:r>
          </a:p>
        </p:txBody>
      </p:sp>
      <p:sp>
        <p:nvSpPr>
          <p:cNvPr id="14" name="Rectangle 13">
            <a:extLst>
              <a:ext uri="{FF2B5EF4-FFF2-40B4-BE49-F238E27FC236}">
                <a16:creationId xmlns:a16="http://schemas.microsoft.com/office/drawing/2014/main" id="{2138C854-8113-4E1E-8B3D-A164B845068D}"/>
              </a:ext>
            </a:extLst>
          </p:cNvPr>
          <p:cNvSpPr/>
          <p:nvPr/>
        </p:nvSpPr>
        <p:spPr>
          <a:xfrm>
            <a:off x="0" y="87415"/>
            <a:ext cx="62484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2.4.1 Socially optimal appropriation when only profits matter</a:t>
            </a:r>
          </a:p>
        </p:txBody>
      </p:sp>
    </p:spTree>
    <p:extLst>
      <p:ext uri="{BB962C8B-B14F-4D97-AF65-F5344CB8AC3E}">
        <p14:creationId xmlns:p14="http://schemas.microsoft.com/office/powerpoint/2010/main" val="54205565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AF73B0-54C1-46E7-B6EC-E5E542E2F242}"/>
              </a:ext>
            </a:extLst>
          </p:cNvPr>
          <p:cNvSpPr>
            <a:spLocks noGrp="1"/>
          </p:cNvSpPr>
          <p:nvPr>
            <p:ph type="sldNum" sz="quarter" idx="12"/>
          </p:nvPr>
        </p:nvSpPr>
        <p:spPr/>
        <p:txBody>
          <a:bodyPr/>
          <a:lstStyle/>
          <a:p>
            <a:fld id="{B6F15528-21DE-4FAA-801E-634DDDAF4B2B}" type="slidenum">
              <a:rPr lang="en-US" smtClean="0"/>
              <a:pPr/>
              <a:t>74</a:t>
            </a:fld>
            <a:endParaRPr lang="en-US"/>
          </a:p>
        </p:txBody>
      </p:sp>
      <p:sp>
        <p:nvSpPr>
          <p:cNvPr id="11" name="Minus Sign 10">
            <a:extLst>
              <a:ext uri="{FF2B5EF4-FFF2-40B4-BE49-F238E27FC236}">
                <a16:creationId xmlns:a16="http://schemas.microsoft.com/office/drawing/2014/main" id="{F41F7ADF-F79C-4BB9-9D88-0DFB49C9B22A}"/>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D7C20D7E-D782-4CCD-84A2-B88BD5B0A432}"/>
              </a:ext>
            </a:extLst>
          </p:cNvPr>
          <p:cNvSpPr/>
          <p:nvPr/>
        </p:nvSpPr>
        <p:spPr>
          <a:xfrm>
            <a:off x="76200" y="690540"/>
            <a:ext cx="8229600" cy="461665"/>
          </a:xfrm>
          <a:prstGeom prst="rect">
            <a:avLst/>
          </a:prstGeom>
        </p:spPr>
        <p:txBody>
          <a:bodyPr wrap="square">
            <a:spAutoFit/>
          </a:bodyPr>
          <a:lstStyle/>
          <a:p>
            <a:pPr marL="342900" indent="-342900">
              <a:buFont typeface="Wingdings" panose="05000000000000000000" pitchFamily="2" charset="2"/>
              <a:buChar char="Ø"/>
              <a:tabLst>
                <a:tab pos="266700" algn="l"/>
              </a:tabLst>
            </a:pPr>
            <a:r>
              <a:rPr lang="en-US" sz="2400" i="1" dirty="0">
                <a:solidFill>
                  <a:srgbClr val="7030A0"/>
                </a:solidFill>
                <a:latin typeface="Times New Roman" panose="02020603050405020304" pitchFamily="18" charset="0"/>
                <a:cs typeface="Times New Roman" panose="02020603050405020304" pitchFamily="18" charset="0"/>
              </a:rPr>
              <a:t> In brief;</a:t>
            </a:r>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422055FB-835B-42DF-AA7B-DD0BFA2237FB}"/>
                  </a:ext>
                </a:extLst>
              </p:cNvPr>
              <p:cNvSpPr/>
              <p:nvPr/>
            </p:nvSpPr>
            <p:spPr>
              <a:xfrm>
                <a:off x="533400" y="1296349"/>
                <a:ext cx="7924800" cy="1200329"/>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Every fisherman internalizes the cost externality that his appropriation generates on other fishermen, as a larger </a:t>
                </a:r>
                <a14:m>
                  <m:oMath xmlns:m="http://schemas.openxmlformats.org/officeDocument/2006/math">
                    <m:sSub>
                      <m:sSubPr>
                        <m:ctrlPr>
                          <a:rPr lang="en-US" sz="2400" b="0" i="1" dirty="0" smtClean="0">
                            <a:latin typeface="Cambria Math" panose="02040503050406030204" pitchFamily="18" charset="0"/>
                            <a:cs typeface="Times New Roman" panose="02020603050405020304" pitchFamily="18" charset="0"/>
                          </a:rPr>
                        </m:ctrlPr>
                      </m:sSubPr>
                      <m:e>
                        <m:r>
                          <a:rPr lang="en-US" sz="2400" i="1" dirty="0" smtClean="0">
                            <a:latin typeface="Cambria Math" panose="02040503050406030204" pitchFamily="18" charset="0"/>
                            <a:cs typeface="Times New Roman" panose="02020603050405020304" pitchFamily="18" charset="0"/>
                          </a:rPr>
                          <m:t>𝑞</m:t>
                        </m:r>
                      </m:e>
                      <m:sub>
                        <m:r>
                          <a:rPr lang="en-US" sz="2400" i="1" dirty="0" smtClean="0">
                            <a:latin typeface="Cambria Math" panose="02040503050406030204" pitchFamily="18" charset="0"/>
                            <a:cs typeface="Times New Roman" panose="02020603050405020304" pitchFamily="18" charset="0"/>
                          </a:rPr>
                          <m:t>𝑖</m:t>
                        </m:r>
                      </m:sub>
                    </m:sSub>
                  </m:oMath>
                </a14:m>
                <a:r>
                  <a:rPr lang="en-US" sz="2400" dirty="0">
                    <a:latin typeface="Times New Roman" panose="02020603050405020304" pitchFamily="18" charset="0"/>
                    <a:cs typeface="Times New Roman" panose="02020603050405020304" pitchFamily="18" charset="0"/>
                  </a:rPr>
                  <a:t> increases the cost of fisherman </a:t>
                </a:r>
                <a:r>
                  <a:rPr lang="en-US" sz="2400" i="1" dirty="0">
                    <a:latin typeface="Times New Roman" panose="02020603050405020304" pitchFamily="18" charset="0"/>
                    <a:cs typeface="Times New Roman" panose="02020603050405020304" pitchFamily="18" charset="0"/>
                  </a:rPr>
                  <a:t>j</a:t>
                </a:r>
                <a:r>
                  <a:rPr lang="en-US" sz="2400" dirty="0">
                    <a:latin typeface="Times New Roman" panose="02020603050405020304" pitchFamily="18" charset="0"/>
                    <a:cs typeface="Times New Roman" panose="02020603050405020304" pitchFamily="18" charset="0"/>
                  </a:rPr>
                  <a:t>.</a:t>
                </a:r>
              </a:p>
            </p:txBody>
          </p:sp>
        </mc:Choice>
        <mc:Fallback xmlns="">
          <p:sp>
            <p:nvSpPr>
              <p:cNvPr id="3" name="Rectangle 2">
                <a:extLst>
                  <a:ext uri="{FF2B5EF4-FFF2-40B4-BE49-F238E27FC236}">
                    <a16:creationId xmlns:a16="http://schemas.microsoft.com/office/drawing/2014/main" id="{422055FB-835B-42DF-AA7B-DD0BFA2237FB}"/>
                  </a:ext>
                </a:extLst>
              </p:cNvPr>
              <p:cNvSpPr>
                <a:spLocks noRot="1" noChangeAspect="1" noMove="1" noResize="1" noEditPoints="1" noAdjustHandles="1" noChangeArrowheads="1" noChangeShapeType="1" noTextEdit="1"/>
              </p:cNvSpPr>
              <p:nvPr/>
            </p:nvSpPr>
            <p:spPr>
              <a:xfrm>
                <a:off x="533400" y="1296349"/>
                <a:ext cx="7924800" cy="1200329"/>
              </a:xfrm>
              <a:prstGeom prst="rect">
                <a:avLst/>
              </a:prstGeom>
              <a:blipFill>
                <a:blip r:embed="rId2"/>
                <a:stretch>
                  <a:fillRect l="-1231" t="-4061" b="-1066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312ECF05-7B76-486D-A07C-48D78908767A}"/>
                  </a:ext>
                </a:extLst>
              </p:cNvPr>
              <p:cNvSpPr/>
              <p:nvPr/>
            </p:nvSpPr>
            <p:spPr>
              <a:xfrm>
                <a:off x="228600" y="3729486"/>
                <a:ext cx="2377189" cy="461665"/>
              </a:xfrm>
              <a:prstGeom prst="rect">
                <a:avLst/>
              </a:prstGeom>
            </p:spPr>
            <p:txBody>
              <a:bodyPr wrap="none">
                <a:spAutoFit/>
              </a:bodyPr>
              <a:lstStyle/>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Solving for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4" name="Rectangle 3">
                <a:extLst>
                  <a:ext uri="{FF2B5EF4-FFF2-40B4-BE49-F238E27FC236}">
                    <a16:creationId xmlns:a16="http://schemas.microsoft.com/office/drawing/2014/main" id="{312ECF05-7B76-486D-A07C-48D78908767A}"/>
                  </a:ext>
                </a:extLst>
              </p:cNvPr>
              <p:cNvSpPr>
                <a:spLocks noRot="1" noChangeAspect="1" noMove="1" noResize="1" noEditPoints="1" noAdjustHandles="1" noChangeArrowheads="1" noChangeShapeType="1" noTextEdit="1"/>
              </p:cNvSpPr>
              <p:nvPr/>
            </p:nvSpPr>
            <p:spPr>
              <a:xfrm>
                <a:off x="228600" y="3729486"/>
                <a:ext cx="2377189" cy="461665"/>
              </a:xfrm>
              <a:prstGeom prst="rect">
                <a:avLst/>
              </a:prstGeom>
              <a:blipFill>
                <a:blip r:embed="rId3"/>
                <a:stretch>
                  <a:fillRect l="-3599"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67C544E-82D1-4495-B158-10EA59BA049E}"/>
                  </a:ext>
                </a:extLst>
              </p:cNvPr>
              <p:cNvSpPr txBox="1"/>
              <p:nvPr/>
            </p:nvSpPr>
            <p:spPr>
              <a:xfrm>
                <a:off x="2819400" y="4255641"/>
                <a:ext cx="2158476" cy="6914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1</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2</m:t>
                              </m:r>
                            </m:sub>
                          </m:sSub>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𝑆</m:t>
                          </m:r>
                        </m:num>
                        <m:den>
                          <m:r>
                            <a:rPr lang="en-US" sz="2400" b="0" i="1" smtClean="0">
                              <a:latin typeface="Cambria Math" panose="02040503050406030204" pitchFamily="18" charset="0"/>
                            </a:rPr>
                            <m:t>2</m:t>
                          </m:r>
                        </m:den>
                      </m:f>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2</m:t>
                          </m:r>
                        </m:sub>
                      </m:sSub>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6" name="TextBox 5">
                <a:extLst>
                  <a:ext uri="{FF2B5EF4-FFF2-40B4-BE49-F238E27FC236}">
                    <a16:creationId xmlns:a16="http://schemas.microsoft.com/office/drawing/2014/main" id="{C67C544E-82D1-4495-B158-10EA59BA049E}"/>
                  </a:ext>
                </a:extLst>
              </p:cNvPr>
              <p:cNvSpPr txBox="1">
                <a:spLocks noRot="1" noChangeAspect="1" noMove="1" noResize="1" noEditPoints="1" noAdjustHandles="1" noChangeArrowheads="1" noChangeShapeType="1" noTextEdit="1"/>
              </p:cNvSpPr>
              <p:nvPr/>
            </p:nvSpPr>
            <p:spPr>
              <a:xfrm>
                <a:off x="2819400" y="4255641"/>
                <a:ext cx="2158476" cy="691471"/>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F5A275E-E698-4D26-B858-16EF2A9B1393}"/>
                  </a:ext>
                </a:extLst>
              </p:cNvPr>
              <p:cNvSpPr txBox="1"/>
              <p:nvPr/>
            </p:nvSpPr>
            <p:spPr>
              <a:xfrm>
                <a:off x="3087686" y="2907491"/>
                <a:ext cx="2034339"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𝑆</m:t>
                      </m:r>
                      <m:r>
                        <a:rPr lang="en-US" sz="2400" b="0" i="1" smtClean="0">
                          <a:latin typeface="Cambria Math" panose="02040503050406030204" pitchFamily="18" charset="0"/>
                        </a:rPr>
                        <m:t>=2</m:t>
                      </m:r>
                      <m:d>
                        <m:dPr>
                          <m:ctrlPr>
                            <a:rPr lang="en-US" altLang="zh-HK" sz="2400" b="0" i="1" smtClean="0">
                              <a:latin typeface="Cambria Math" panose="02040503050406030204" pitchFamily="18" charset="0"/>
                            </a:rPr>
                          </m:ctrlPr>
                        </m:dPr>
                        <m:e>
                          <m:sSub>
                            <m:sSubPr>
                              <m:ctrlPr>
                                <a:rPr lang="en-US" altLang="zh-HK" sz="2400" i="1">
                                  <a:latin typeface="Cambria Math" panose="02040503050406030204" pitchFamily="18" charset="0"/>
                                </a:rPr>
                              </m:ctrlPr>
                            </m:sSubPr>
                            <m:e>
                              <m:r>
                                <a:rPr lang="en-US" altLang="zh-HK" sz="2400" i="1">
                                  <a:latin typeface="Cambria Math" panose="02040503050406030204" pitchFamily="18" charset="0"/>
                                </a:rPr>
                                <m:t>𝑞</m:t>
                              </m:r>
                            </m:e>
                            <m:sub>
                              <m:r>
                                <a:rPr lang="en-US" altLang="zh-HK" sz="2400" i="1">
                                  <a:latin typeface="Cambria Math" panose="02040503050406030204" pitchFamily="18" charset="0"/>
                                </a:rPr>
                                <m:t>1</m:t>
                              </m:r>
                            </m:sub>
                          </m:sSub>
                          <m:r>
                            <a:rPr lang="en-US" altLang="zh-HK" sz="2400" i="1">
                              <a:latin typeface="Cambria Math" panose="02040503050406030204" pitchFamily="18" charset="0"/>
                            </a:rPr>
                            <m:t>+</m:t>
                          </m:r>
                          <m:sSub>
                            <m:sSubPr>
                              <m:ctrlPr>
                                <a:rPr lang="en-US" altLang="zh-HK" sz="2400" i="1">
                                  <a:latin typeface="Cambria Math" panose="02040503050406030204" pitchFamily="18" charset="0"/>
                                </a:rPr>
                              </m:ctrlPr>
                            </m:sSubPr>
                            <m:e>
                              <m:r>
                                <a:rPr lang="en-US" altLang="zh-HK" sz="2400" i="1">
                                  <a:latin typeface="Cambria Math" panose="02040503050406030204" pitchFamily="18" charset="0"/>
                                </a:rPr>
                                <m:t>𝑞</m:t>
                              </m:r>
                            </m:e>
                            <m:sub>
                              <m:r>
                                <a:rPr lang="en-US" altLang="zh-HK" sz="2400" i="1">
                                  <a:latin typeface="Cambria Math" panose="02040503050406030204" pitchFamily="18" charset="0"/>
                                </a:rPr>
                                <m:t>2</m:t>
                              </m:r>
                            </m:sub>
                          </m:sSub>
                        </m:e>
                      </m:d>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7" name="TextBox 6">
                <a:extLst>
                  <a:ext uri="{FF2B5EF4-FFF2-40B4-BE49-F238E27FC236}">
                    <a16:creationId xmlns:a16="http://schemas.microsoft.com/office/drawing/2014/main" id="{3F5A275E-E698-4D26-B858-16EF2A9B1393}"/>
                  </a:ext>
                </a:extLst>
              </p:cNvPr>
              <p:cNvSpPr txBox="1">
                <a:spLocks noRot="1" noChangeAspect="1" noMove="1" noResize="1" noEditPoints="1" noAdjustHandles="1" noChangeArrowheads="1" noChangeShapeType="1" noTextEdit="1"/>
              </p:cNvSpPr>
              <p:nvPr/>
            </p:nvSpPr>
            <p:spPr>
              <a:xfrm>
                <a:off x="3087686" y="2907491"/>
                <a:ext cx="2034339" cy="369332"/>
              </a:xfrm>
              <a:prstGeom prst="rect">
                <a:avLst/>
              </a:prstGeom>
              <a:blipFill>
                <a:blip r:embed="rId5"/>
                <a:stretch>
                  <a:fillRect l="-3003" b="-26230"/>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B1B2C87-FA44-4114-898E-EDD1577F1699}"/>
                  </a:ext>
                </a:extLst>
              </p:cNvPr>
              <p:cNvSpPr txBox="1"/>
              <p:nvPr/>
            </p:nvSpPr>
            <p:spPr>
              <a:xfrm>
                <a:off x="2819400" y="5378809"/>
                <a:ext cx="2158476" cy="6914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2</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1</m:t>
                              </m:r>
                            </m:sub>
                          </m:sSub>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𝑆</m:t>
                          </m:r>
                        </m:num>
                        <m:den>
                          <m:r>
                            <a:rPr lang="en-US" sz="2400" b="0" i="1" smtClean="0">
                              <a:latin typeface="Cambria Math" panose="02040503050406030204" pitchFamily="18" charset="0"/>
                            </a:rPr>
                            <m:t>2</m:t>
                          </m:r>
                        </m:den>
                      </m:f>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1</m:t>
                          </m:r>
                        </m:sub>
                      </m:sSub>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0" name="TextBox 9">
                <a:extLst>
                  <a:ext uri="{FF2B5EF4-FFF2-40B4-BE49-F238E27FC236}">
                    <a16:creationId xmlns:a16="http://schemas.microsoft.com/office/drawing/2014/main" id="{5B1B2C87-FA44-4114-898E-EDD1577F1699}"/>
                  </a:ext>
                </a:extLst>
              </p:cNvPr>
              <p:cNvSpPr txBox="1">
                <a:spLocks noRot="1" noChangeAspect="1" noMove="1" noResize="1" noEditPoints="1" noAdjustHandles="1" noChangeArrowheads="1" noChangeShapeType="1" noTextEdit="1"/>
              </p:cNvSpPr>
              <p:nvPr/>
            </p:nvSpPr>
            <p:spPr>
              <a:xfrm>
                <a:off x="2819400" y="5378809"/>
                <a:ext cx="2158476" cy="691471"/>
              </a:xfrm>
              <a:prstGeom prst="rect">
                <a:avLst/>
              </a:prstGeom>
              <a:blipFill>
                <a:blip r:embed="rId6"/>
                <a:stretch>
                  <a:fillRect/>
                </a:stretch>
              </a:blipFill>
            </p:spPr>
            <p:txBody>
              <a:bodyPr/>
              <a:lstStyle/>
              <a:p>
                <a:r>
                  <a:rPr lang="en-US">
                    <a:noFill/>
                  </a:rPr>
                  <a:t> </a:t>
                </a:r>
              </a:p>
            </p:txBody>
          </p:sp>
        </mc:Fallback>
      </mc:AlternateContent>
      <p:sp>
        <p:nvSpPr>
          <p:cNvPr id="8" name="Rectangle 7">
            <a:extLst>
              <a:ext uri="{FF2B5EF4-FFF2-40B4-BE49-F238E27FC236}">
                <a16:creationId xmlns:a16="http://schemas.microsoft.com/office/drawing/2014/main" id="{24500BD7-C553-4934-964E-DAE04A85AFCD}"/>
              </a:ext>
            </a:extLst>
          </p:cNvPr>
          <p:cNvSpPr/>
          <p:nvPr/>
        </p:nvSpPr>
        <p:spPr>
          <a:xfrm>
            <a:off x="6484012" y="4361323"/>
            <a:ext cx="2157963" cy="461665"/>
          </a:xfrm>
          <a:prstGeom prst="rect">
            <a:avLst/>
          </a:prstGeom>
        </p:spPr>
        <p:txBody>
          <a:bodyPr wrap="none">
            <a:spAutoFit/>
          </a:bodyPr>
          <a:lstStyle/>
          <a:p>
            <a:r>
              <a:rPr lang="en-US" sz="2400" dirty="0">
                <a:latin typeface="Times New Roman" panose="02020603050405020304" pitchFamily="18" charset="0"/>
                <a:cs typeface="Times New Roman" panose="02020603050405020304" pitchFamily="18" charset="0"/>
              </a:rPr>
              <a:t>for fisherman 1</a:t>
            </a:r>
          </a:p>
        </p:txBody>
      </p:sp>
      <p:sp>
        <p:nvSpPr>
          <p:cNvPr id="12" name="Rectangle 11">
            <a:extLst>
              <a:ext uri="{FF2B5EF4-FFF2-40B4-BE49-F238E27FC236}">
                <a16:creationId xmlns:a16="http://schemas.microsoft.com/office/drawing/2014/main" id="{8E5A3072-8B82-4ACD-93E4-931069A395E9}"/>
              </a:ext>
            </a:extLst>
          </p:cNvPr>
          <p:cNvSpPr/>
          <p:nvPr/>
        </p:nvSpPr>
        <p:spPr>
          <a:xfrm>
            <a:off x="6484013" y="5442580"/>
            <a:ext cx="2157963" cy="461665"/>
          </a:xfrm>
          <a:prstGeom prst="rect">
            <a:avLst/>
          </a:prstGeom>
        </p:spPr>
        <p:txBody>
          <a:bodyPr wrap="none">
            <a:spAutoFit/>
          </a:bodyPr>
          <a:lstStyle/>
          <a:p>
            <a:r>
              <a:rPr lang="en-US" sz="2400" dirty="0">
                <a:latin typeface="Times New Roman" panose="02020603050405020304" pitchFamily="18" charset="0"/>
                <a:cs typeface="Times New Roman" panose="02020603050405020304" pitchFamily="18" charset="0"/>
              </a:rPr>
              <a:t>for fisherman 2</a:t>
            </a:r>
          </a:p>
        </p:txBody>
      </p:sp>
      <p:sp>
        <p:nvSpPr>
          <p:cNvPr id="14" name="Rectangle 13">
            <a:extLst>
              <a:ext uri="{FF2B5EF4-FFF2-40B4-BE49-F238E27FC236}">
                <a16:creationId xmlns:a16="http://schemas.microsoft.com/office/drawing/2014/main" id="{CAF60A67-894B-4746-9857-16C6B8E47976}"/>
              </a:ext>
            </a:extLst>
          </p:cNvPr>
          <p:cNvSpPr/>
          <p:nvPr/>
        </p:nvSpPr>
        <p:spPr>
          <a:xfrm>
            <a:off x="0" y="87415"/>
            <a:ext cx="62484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2.4.1 Socially optimal appropriation when only profits matter</a:t>
            </a:r>
          </a:p>
        </p:txBody>
      </p:sp>
    </p:spTree>
    <p:extLst>
      <p:ext uri="{BB962C8B-B14F-4D97-AF65-F5344CB8AC3E}">
        <p14:creationId xmlns:p14="http://schemas.microsoft.com/office/powerpoint/2010/main" val="12315052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AF73B0-54C1-46E7-B6EC-E5E542E2F242}"/>
              </a:ext>
            </a:extLst>
          </p:cNvPr>
          <p:cNvSpPr>
            <a:spLocks noGrp="1"/>
          </p:cNvSpPr>
          <p:nvPr>
            <p:ph type="sldNum" sz="quarter" idx="12"/>
          </p:nvPr>
        </p:nvSpPr>
        <p:spPr/>
        <p:txBody>
          <a:bodyPr/>
          <a:lstStyle/>
          <a:p>
            <a:fld id="{B6F15528-21DE-4FAA-801E-634DDDAF4B2B}" type="slidenum">
              <a:rPr lang="en-US" smtClean="0"/>
              <a:pPr/>
              <a:t>75</a:t>
            </a:fld>
            <a:endParaRPr lang="en-US"/>
          </a:p>
        </p:txBody>
      </p:sp>
      <p:sp>
        <p:nvSpPr>
          <p:cNvPr id="11" name="Minus Sign 10">
            <a:extLst>
              <a:ext uri="{FF2B5EF4-FFF2-40B4-BE49-F238E27FC236}">
                <a16:creationId xmlns:a16="http://schemas.microsoft.com/office/drawing/2014/main" id="{F41F7ADF-F79C-4BB9-9D88-0DFB49C9B22A}"/>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35BC4C5B-F90D-4503-9DAF-50A058F992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1233594"/>
            <a:ext cx="5549537" cy="4637597"/>
          </a:xfrm>
          <a:prstGeom prst="rect">
            <a:avLst/>
          </a:prstGeom>
        </p:spPr>
      </p:pic>
      <p:sp>
        <p:nvSpPr>
          <p:cNvPr id="4" name="Rectangle 3">
            <a:extLst>
              <a:ext uri="{FF2B5EF4-FFF2-40B4-BE49-F238E27FC236}">
                <a16:creationId xmlns:a16="http://schemas.microsoft.com/office/drawing/2014/main" id="{6F6CF30C-F353-401C-B575-64BCC83A38B6}"/>
              </a:ext>
            </a:extLst>
          </p:cNvPr>
          <p:cNvSpPr/>
          <p:nvPr/>
        </p:nvSpPr>
        <p:spPr>
          <a:xfrm>
            <a:off x="1066800" y="5866984"/>
            <a:ext cx="7239000"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Figure 2.5. Equilibrium vs. joint profit maximization in the commons</a:t>
            </a:r>
          </a:p>
        </p:txBody>
      </p:sp>
      <p:sp>
        <p:nvSpPr>
          <p:cNvPr id="9" name="TextBox 8">
            <a:extLst>
              <a:ext uri="{FF2B5EF4-FFF2-40B4-BE49-F238E27FC236}">
                <a16:creationId xmlns:a16="http://schemas.microsoft.com/office/drawing/2014/main" id="{DA151A1C-D0C7-41E7-8745-E7320C63D052}"/>
              </a:ext>
            </a:extLst>
          </p:cNvPr>
          <p:cNvSpPr txBox="1"/>
          <p:nvPr/>
        </p:nvSpPr>
        <p:spPr>
          <a:xfrm>
            <a:off x="0" y="677108"/>
            <a:ext cx="5715000" cy="461665"/>
          </a:xfrm>
          <a:prstGeom prst="rect">
            <a:avLst/>
          </a:prstGeom>
          <a:noFill/>
        </p:spPr>
        <p:txBody>
          <a:bodyPr wrap="square" rtlCol="0">
            <a:spAutoFit/>
          </a:bodyPr>
          <a:lstStyle/>
          <a:p>
            <a:pPr marL="342900" indent="-342900">
              <a:buFont typeface="Wingdings" panose="05000000000000000000" pitchFamily="2" charset="2"/>
              <a:buChar char="v"/>
            </a:pPr>
            <a:r>
              <a:rPr lang="en-US" sz="2400" b="1" i="1" dirty="0">
                <a:solidFill>
                  <a:srgbClr val="7030A0"/>
                </a:solidFill>
                <a:latin typeface="Times New Roman" panose="02020603050405020304" pitchFamily="18" charset="0"/>
                <a:cs typeface="Times New Roman" panose="02020603050405020304" pitchFamily="18" charset="0"/>
              </a:rPr>
              <a:t>The discussion in the next slide.</a:t>
            </a:r>
          </a:p>
        </p:txBody>
      </p:sp>
      <p:sp>
        <p:nvSpPr>
          <p:cNvPr id="12" name="Rectangle 11">
            <a:extLst>
              <a:ext uri="{FF2B5EF4-FFF2-40B4-BE49-F238E27FC236}">
                <a16:creationId xmlns:a16="http://schemas.microsoft.com/office/drawing/2014/main" id="{67B32FE6-E1E2-4A6F-A11F-44855663F04B}"/>
              </a:ext>
            </a:extLst>
          </p:cNvPr>
          <p:cNvSpPr/>
          <p:nvPr/>
        </p:nvSpPr>
        <p:spPr>
          <a:xfrm>
            <a:off x="0" y="87415"/>
            <a:ext cx="62484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2.4.1 Socially optimal appropriation when only profits matter</a:t>
            </a:r>
          </a:p>
        </p:txBody>
      </p:sp>
    </p:spTree>
    <p:extLst>
      <p:ext uri="{BB962C8B-B14F-4D97-AF65-F5344CB8AC3E}">
        <p14:creationId xmlns:p14="http://schemas.microsoft.com/office/powerpoint/2010/main" val="27176951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AF73B0-54C1-46E7-B6EC-E5E542E2F242}"/>
              </a:ext>
            </a:extLst>
          </p:cNvPr>
          <p:cNvSpPr>
            <a:spLocks noGrp="1"/>
          </p:cNvSpPr>
          <p:nvPr>
            <p:ph type="sldNum" sz="quarter" idx="12"/>
          </p:nvPr>
        </p:nvSpPr>
        <p:spPr/>
        <p:txBody>
          <a:bodyPr/>
          <a:lstStyle/>
          <a:p>
            <a:fld id="{B6F15528-21DE-4FAA-801E-634DDDAF4B2B}" type="slidenum">
              <a:rPr lang="en-US" smtClean="0"/>
              <a:pPr/>
              <a:t>76</a:t>
            </a:fld>
            <a:endParaRPr lang="en-US"/>
          </a:p>
        </p:txBody>
      </p:sp>
      <p:sp>
        <p:nvSpPr>
          <p:cNvPr id="11" name="Minus Sign 10">
            <a:extLst>
              <a:ext uri="{FF2B5EF4-FFF2-40B4-BE49-F238E27FC236}">
                <a16:creationId xmlns:a16="http://schemas.microsoft.com/office/drawing/2014/main" id="{F41F7ADF-F79C-4BB9-9D88-0DFB49C9B22A}"/>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3DCCC59D-4F40-4DB0-BBB0-13960176FA34}"/>
              </a:ext>
            </a:extLst>
          </p:cNvPr>
          <p:cNvSpPr/>
          <p:nvPr/>
        </p:nvSpPr>
        <p:spPr>
          <a:xfrm>
            <a:off x="152400" y="703526"/>
            <a:ext cx="7543800" cy="461665"/>
          </a:xfrm>
          <a:prstGeom prst="rect">
            <a:avLst/>
          </a:prstGeom>
        </p:spPr>
        <p:txBody>
          <a:bodyPr wrap="square">
            <a:spAutoFit/>
          </a:bodyPr>
          <a:lstStyle/>
          <a:p>
            <a:pPr marL="342900" indent="-34290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Figure 2.5  indicates the following:</a:t>
            </a:r>
            <a:endParaRPr lang="en-US" sz="2400" dirty="0">
              <a:solidFill>
                <a:srgbClr val="7030A0"/>
              </a:solidFill>
            </a:endParaRP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508BA312-C3D5-4716-920B-4356CDE44BF2}"/>
                  </a:ext>
                </a:extLst>
              </p:cNvPr>
              <p:cNvSpPr/>
              <p:nvPr/>
            </p:nvSpPr>
            <p:spPr>
              <a:xfrm>
                <a:off x="156753" y="1438358"/>
                <a:ext cx="8830489" cy="1569660"/>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For a given amount of appropriation from firm 2 (</a:t>
                </a:r>
                <a14:m>
                  <m:oMath xmlns:m="http://schemas.openxmlformats.org/officeDocument/2006/math">
                    <m:sSub>
                      <m:sSubPr>
                        <m:ctrlPr>
                          <a:rPr lang="en-US" sz="2400" i="1" dirty="0">
                            <a:latin typeface="Cambria Math" panose="02040503050406030204" pitchFamily="18" charset="0"/>
                          </a:rPr>
                        </m:ctrlPr>
                      </m:sSubPr>
                      <m:e>
                        <m:r>
                          <a:rPr lang="en-US" sz="2400" i="1" dirty="0">
                            <a:latin typeface="Cambria Math" panose="02040503050406030204" pitchFamily="18" charset="0"/>
                          </a:rPr>
                          <m:t>𝑞</m:t>
                        </m:r>
                      </m:e>
                      <m:sub>
                        <m:r>
                          <a:rPr lang="en-US" sz="2400" i="1" dirty="0">
                            <a:latin typeface="Cambria Math" panose="02040503050406030204" pitchFamily="18" charset="0"/>
                          </a:rPr>
                          <m:t>2</m:t>
                        </m:r>
                      </m:sub>
                    </m:sSub>
                    <m:r>
                      <a:rPr lang="en-US" sz="2400" b="0" i="1" dirty="0" smtClean="0">
                        <a:latin typeface="Cambria Math" panose="02040503050406030204" pitchFamily="18" charset="0"/>
                      </a:rPr>
                      <m:t>)</m:t>
                    </m:r>
                  </m:oMath>
                </a14:m>
                <a:r>
                  <a:rPr lang="en-US" sz="2400" dirty="0">
                    <a:latin typeface="Times New Roman" panose="02020603050405020304" pitchFamily="18" charset="0"/>
                    <a:cs typeface="Times New Roman" panose="02020603050405020304" pitchFamily="18" charset="0"/>
                  </a:rPr>
                  <a:t>, firm 1 chooses to appropriate fewer units when firms coordinate their exploitation of the resource (jointly maximizing profits) than when every firm independently selects its own appropriation</a:t>
                </a:r>
              </a:p>
            </p:txBody>
          </p:sp>
        </mc:Choice>
        <mc:Fallback xmlns="">
          <p:sp>
            <p:nvSpPr>
              <p:cNvPr id="7" name="Rectangle 6">
                <a:extLst>
                  <a:ext uri="{FF2B5EF4-FFF2-40B4-BE49-F238E27FC236}">
                    <a16:creationId xmlns:a16="http://schemas.microsoft.com/office/drawing/2014/main" id="{508BA312-C3D5-4716-920B-4356CDE44BF2}"/>
                  </a:ext>
                </a:extLst>
              </p:cNvPr>
              <p:cNvSpPr>
                <a:spLocks noRot="1" noChangeAspect="1" noMove="1" noResize="1" noEditPoints="1" noAdjustHandles="1" noChangeArrowheads="1" noChangeShapeType="1" noTextEdit="1"/>
              </p:cNvSpPr>
              <p:nvPr/>
            </p:nvSpPr>
            <p:spPr>
              <a:xfrm>
                <a:off x="156753" y="1438358"/>
                <a:ext cx="8830489" cy="1569660"/>
              </a:xfrm>
              <a:prstGeom prst="rect">
                <a:avLst/>
              </a:prstGeom>
              <a:blipFill>
                <a:blip r:embed="rId2"/>
                <a:stretch>
                  <a:fillRect l="-967" t="-3113" r="-138" b="-81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EE468BC8-5058-44CA-A0D0-E89044573CE9}"/>
                  </a:ext>
                </a:extLst>
              </p:cNvPr>
              <p:cNvSpPr/>
              <p:nvPr/>
            </p:nvSpPr>
            <p:spPr>
              <a:xfrm>
                <a:off x="152400" y="3248971"/>
                <a:ext cx="8534400" cy="986296"/>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If fisherman 2 appropriates half of the available stock, </a:t>
                </a:r>
                <a14:m>
                  <m:oMath xmlns:m="http://schemas.openxmlformats.org/officeDocument/2006/math">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𝑞</m:t>
                        </m:r>
                      </m:e>
                      <m:sub>
                        <m:r>
                          <a:rPr lang="en-US" sz="2400" i="1" dirty="0" smtClean="0">
                            <a:latin typeface="Cambria Math" panose="02040503050406030204" pitchFamily="18" charset="0"/>
                          </a:rPr>
                          <m:t>2</m:t>
                        </m:r>
                      </m:sub>
                    </m:sSub>
                    <m:r>
                      <a:rPr lang="en-US" sz="2400" i="1" dirty="0" smtClean="0">
                        <a:latin typeface="Cambria Math" panose="02040503050406030204" pitchFamily="18" charset="0"/>
                      </a:rPr>
                      <m:t> =</m:t>
                    </m:r>
                    <m:f>
                      <m:fPr>
                        <m:ctrlPr>
                          <a:rPr lang="en-US" sz="2400" b="0" i="1" dirty="0" smtClean="0">
                            <a:latin typeface="Cambria Math" panose="02040503050406030204" pitchFamily="18" charset="0"/>
                          </a:rPr>
                        </m:ctrlPr>
                      </m:fPr>
                      <m:num>
                        <m:r>
                          <a:rPr lang="en-US" sz="2400" i="1" dirty="0" smtClean="0">
                            <a:latin typeface="Cambria Math" panose="02040503050406030204" pitchFamily="18" charset="0"/>
                          </a:rPr>
                          <m:t>𝑆</m:t>
                        </m:r>
                      </m:num>
                      <m:den>
                        <m:r>
                          <a:rPr lang="en-US" sz="2400" i="1" dirty="0" smtClean="0">
                            <a:latin typeface="Cambria Math" panose="02040503050406030204" pitchFamily="18" charset="0"/>
                          </a:rPr>
                          <m:t>2</m:t>
                        </m:r>
                      </m:den>
                    </m:f>
                    <m:r>
                      <a:rPr lang="en-US" sz="2400" i="1" dirty="0" smtClean="0">
                        <a:latin typeface="Cambria Math" panose="02040503050406030204" pitchFamily="18" charset="0"/>
                      </a:rPr>
                      <m:t> </m:t>
                    </m:r>
                  </m:oMath>
                </a14:m>
                <a:r>
                  <a:rPr lang="en-US" sz="2400" dirty="0">
                    <a:latin typeface="Times New Roman" panose="02020603050405020304" pitchFamily="18" charset="0"/>
                    <a:cs typeface="Times New Roman" panose="02020603050405020304" pitchFamily="18" charset="0"/>
                  </a:rPr>
                  <a:t>, fisherman 1 responds by not appropriating anything, </a:t>
                </a:r>
                <a14:m>
                  <m:oMath xmlns:m="http://schemas.openxmlformats.org/officeDocument/2006/math">
                    <m:sSub>
                      <m:sSubPr>
                        <m:ctrlPr>
                          <a:rPr lang="en-US" sz="2400" b="0" i="1" dirty="0" smtClean="0">
                            <a:latin typeface="Cambria Math" panose="02040503050406030204" pitchFamily="18" charset="0"/>
                            <a:cs typeface="Times New Roman" panose="02020603050405020304" pitchFamily="18" charset="0"/>
                          </a:rPr>
                        </m:ctrlPr>
                      </m:sSubPr>
                      <m:e>
                        <m:r>
                          <a:rPr lang="en-US" sz="2400" i="1" dirty="0" smtClean="0">
                            <a:latin typeface="Cambria Math" panose="02040503050406030204" pitchFamily="18" charset="0"/>
                            <a:cs typeface="Times New Roman" panose="02020603050405020304" pitchFamily="18" charset="0"/>
                          </a:rPr>
                          <m:t>𝑞</m:t>
                        </m:r>
                      </m:e>
                      <m:sub>
                        <m:r>
                          <a:rPr lang="en-US" sz="2400" b="0" i="1" dirty="0" smtClean="0">
                            <a:latin typeface="Cambria Math" panose="02040503050406030204" pitchFamily="18" charset="0"/>
                            <a:cs typeface="Times New Roman" panose="02020603050405020304" pitchFamily="18" charset="0"/>
                          </a:rPr>
                          <m:t>1</m:t>
                        </m:r>
                      </m:sub>
                    </m:sSub>
                    <m:r>
                      <a:rPr lang="en-US" sz="2400" b="0" i="1" dirty="0" smtClean="0">
                        <a:latin typeface="Cambria Math" panose="02040503050406030204" pitchFamily="18" charset="0"/>
                        <a:cs typeface="Times New Roman" panose="02020603050405020304" pitchFamily="18" charset="0"/>
                      </a:rPr>
                      <m:t>=0</m:t>
                    </m:r>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3" name="Rectangle 2">
                <a:extLst>
                  <a:ext uri="{FF2B5EF4-FFF2-40B4-BE49-F238E27FC236}">
                    <a16:creationId xmlns:a16="http://schemas.microsoft.com/office/drawing/2014/main" id="{EE468BC8-5058-44CA-A0D0-E89044573CE9}"/>
                  </a:ext>
                </a:extLst>
              </p:cNvPr>
              <p:cNvSpPr>
                <a:spLocks noRot="1" noChangeAspect="1" noMove="1" noResize="1" noEditPoints="1" noAdjustHandles="1" noChangeArrowheads="1" noChangeShapeType="1" noTextEdit="1"/>
              </p:cNvSpPr>
              <p:nvPr/>
            </p:nvSpPr>
            <p:spPr>
              <a:xfrm>
                <a:off x="152400" y="3248971"/>
                <a:ext cx="8534400" cy="986296"/>
              </a:xfrm>
              <a:prstGeom prst="rect">
                <a:avLst/>
              </a:prstGeom>
              <a:blipFill>
                <a:blip r:embed="rId3"/>
                <a:stretch>
                  <a:fillRect l="-929" b="-13580"/>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045024B9-F061-46A1-9BBA-5FAE92DCA080}"/>
              </a:ext>
            </a:extLst>
          </p:cNvPr>
          <p:cNvSpPr/>
          <p:nvPr/>
        </p:nvSpPr>
        <p:spPr>
          <a:xfrm>
            <a:off x="457200" y="4543294"/>
            <a:ext cx="2172390" cy="461665"/>
          </a:xfrm>
          <a:prstGeom prst="rect">
            <a:avLst/>
          </a:prstGeom>
        </p:spPr>
        <p:txBody>
          <a:bodyPr wrap="none">
            <a:spAutoFit/>
          </a:bodyPr>
          <a:lstStyle/>
          <a:p>
            <a:pPr marL="342900" indent="-342900">
              <a:buFont typeface="Wingdings" panose="05000000000000000000" pitchFamily="2" charset="2"/>
              <a:buChar char="v"/>
            </a:pPr>
            <a:r>
              <a:rPr lang="en-US" sz="2400" i="1" dirty="0">
                <a:solidFill>
                  <a:srgbClr val="7030A0"/>
                </a:solidFill>
                <a:latin typeface="Times New Roman" panose="02020603050405020304" pitchFamily="18" charset="0"/>
                <a:cs typeface="Times New Roman" panose="02020603050405020304" pitchFamily="18" charset="0"/>
              </a:rPr>
              <a:t>Question…! </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CCEFBC50-2F30-403E-8B77-E9E852D7ED5A}"/>
                  </a:ext>
                </a:extLst>
              </p:cNvPr>
              <p:cNvSpPr/>
              <p:nvPr/>
            </p:nvSpPr>
            <p:spPr>
              <a:xfrm>
                <a:off x="609599" y="5158142"/>
                <a:ext cx="8534401" cy="616964"/>
              </a:xfrm>
              <a:prstGeom prst="rect">
                <a:avLst/>
              </a:prstGeom>
            </p:spPr>
            <p:txBody>
              <a:bodyPr wrap="square">
                <a:spAutoFit/>
              </a:bodyPr>
              <a:lstStyle/>
              <a:p>
                <a:r>
                  <a:rPr lang="en-US" sz="2400" i="1" dirty="0">
                    <a:latin typeface="Times New Roman" panose="02020603050405020304" pitchFamily="18" charset="0"/>
                    <a:cs typeface="Times New Roman" panose="02020603050405020304" pitchFamily="18" charset="0"/>
                  </a:rPr>
                  <a:t>How to find the horizontal intercept of expression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i="1">
                            <a:latin typeface="Cambria Math" panose="02040503050406030204" pitchFamily="18" charset="0"/>
                          </a:rPr>
                          <m:t>1</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i="1">
                                <a:latin typeface="Cambria Math" panose="02040503050406030204" pitchFamily="18" charset="0"/>
                              </a:rPr>
                              <m:t>2</m:t>
                            </m:r>
                          </m:sub>
                        </m:sSub>
                      </m:e>
                    </m:d>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𝑆</m:t>
                        </m:r>
                      </m:num>
                      <m:den>
                        <m:r>
                          <a:rPr lang="en-US" sz="2400" i="1">
                            <a:latin typeface="Cambria Math" panose="02040503050406030204" pitchFamily="18" charset="0"/>
                          </a:rPr>
                          <m:t>2</m:t>
                        </m:r>
                      </m:den>
                    </m:f>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i="1">
                            <a:latin typeface="Cambria Math" panose="02040503050406030204" pitchFamily="18" charset="0"/>
                          </a:rPr>
                          <m:t>2</m:t>
                        </m:r>
                      </m:sub>
                    </m:sSub>
                  </m:oMath>
                </a14:m>
                <a:r>
                  <a:rPr lang="en-US" sz="2400" i="1" dirty="0">
                    <a:latin typeface="Times New Roman" panose="02020603050405020304" pitchFamily="18" charset="0"/>
                    <a:cs typeface="Times New Roman" panose="02020603050405020304" pitchFamily="18" charset="0"/>
                  </a:rPr>
                  <a:t>?</a:t>
                </a:r>
              </a:p>
            </p:txBody>
          </p:sp>
        </mc:Choice>
        <mc:Fallback xmlns="">
          <p:sp>
            <p:nvSpPr>
              <p:cNvPr id="9" name="Rectangle 8">
                <a:extLst>
                  <a:ext uri="{FF2B5EF4-FFF2-40B4-BE49-F238E27FC236}">
                    <a16:creationId xmlns:a16="http://schemas.microsoft.com/office/drawing/2014/main" id="{CCEFBC50-2F30-403E-8B77-E9E852D7ED5A}"/>
                  </a:ext>
                </a:extLst>
              </p:cNvPr>
              <p:cNvSpPr>
                <a:spLocks noRot="1" noChangeAspect="1" noMove="1" noResize="1" noEditPoints="1" noAdjustHandles="1" noChangeArrowheads="1" noChangeShapeType="1" noTextEdit="1"/>
              </p:cNvSpPr>
              <p:nvPr/>
            </p:nvSpPr>
            <p:spPr>
              <a:xfrm>
                <a:off x="609599" y="5158142"/>
                <a:ext cx="8534401" cy="616964"/>
              </a:xfrm>
              <a:prstGeom prst="rect">
                <a:avLst/>
              </a:prstGeom>
              <a:blipFill>
                <a:blip r:embed="rId4"/>
                <a:stretch>
                  <a:fillRect l="-1071" r="-500" b="-8911"/>
                </a:stretch>
              </a:blipFill>
            </p:spPr>
            <p:txBody>
              <a:bodyPr/>
              <a:lstStyle/>
              <a:p>
                <a:r>
                  <a:rPr lang="en-US">
                    <a:noFill/>
                  </a:rPr>
                  <a:t> </a:t>
                </a:r>
              </a:p>
            </p:txBody>
          </p:sp>
        </mc:Fallback>
      </mc:AlternateContent>
      <p:sp>
        <p:nvSpPr>
          <p:cNvPr id="14" name="Rectangle 13">
            <a:extLst>
              <a:ext uri="{FF2B5EF4-FFF2-40B4-BE49-F238E27FC236}">
                <a16:creationId xmlns:a16="http://schemas.microsoft.com/office/drawing/2014/main" id="{7066514E-EC9D-4D9C-B318-B817A1E2654D}"/>
              </a:ext>
            </a:extLst>
          </p:cNvPr>
          <p:cNvSpPr/>
          <p:nvPr/>
        </p:nvSpPr>
        <p:spPr>
          <a:xfrm>
            <a:off x="0" y="87415"/>
            <a:ext cx="62484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2.4.1 Socially optimal appropriation when only profits matter</a:t>
            </a:r>
          </a:p>
        </p:txBody>
      </p:sp>
    </p:spTree>
    <p:extLst>
      <p:ext uri="{BB962C8B-B14F-4D97-AF65-F5344CB8AC3E}">
        <p14:creationId xmlns:p14="http://schemas.microsoft.com/office/powerpoint/2010/main" val="41315455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AF73B0-54C1-46E7-B6EC-E5E542E2F242}"/>
              </a:ext>
            </a:extLst>
          </p:cNvPr>
          <p:cNvSpPr>
            <a:spLocks noGrp="1"/>
          </p:cNvSpPr>
          <p:nvPr>
            <p:ph type="sldNum" sz="quarter" idx="12"/>
          </p:nvPr>
        </p:nvSpPr>
        <p:spPr/>
        <p:txBody>
          <a:bodyPr/>
          <a:lstStyle/>
          <a:p>
            <a:fld id="{B6F15528-21DE-4FAA-801E-634DDDAF4B2B}" type="slidenum">
              <a:rPr lang="en-US" smtClean="0"/>
              <a:pPr/>
              <a:t>77</a:t>
            </a:fld>
            <a:endParaRPr lang="en-US"/>
          </a:p>
        </p:txBody>
      </p:sp>
      <p:sp>
        <p:nvSpPr>
          <p:cNvPr id="11" name="Minus Sign 10">
            <a:extLst>
              <a:ext uri="{FF2B5EF4-FFF2-40B4-BE49-F238E27FC236}">
                <a16:creationId xmlns:a16="http://schemas.microsoft.com/office/drawing/2014/main" id="{F41F7ADF-F79C-4BB9-9D88-0DFB49C9B22A}"/>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20C7F23C-410B-4AAC-8A1A-A4E06C43D8AF}"/>
              </a:ext>
            </a:extLst>
          </p:cNvPr>
          <p:cNvSpPr/>
          <p:nvPr/>
        </p:nvSpPr>
        <p:spPr>
          <a:xfrm>
            <a:off x="0" y="87415"/>
            <a:ext cx="62484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2.4.1 Socially optimal appropriation when only profits matter</a:t>
            </a:r>
          </a:p>
        </p:txBody>
      </p:sp>
      <p:sp>
        <p:nvSpPr>
          <p:cNvPr id="2" name="Rectangle 1">
            <a:extLst>
              <a:ext uri="{FF2B5EF4-FFF2-40B4-BE49-F238E27FC236}">
                <a16:creationId xmlns:a16="http://schemas.microsoft.com/office/drawing/2014/main" id="{3ED3043D-3347-4CBC-B780-4D27D1464CFB}"/>
              </a:ext>
            </a:extLst>
          </p:cNvPr>
          <p:cNvSpPr/>
          <p:nvPr/>
        </p:nvSpPr>
        <p:spPr>
          <a:xfrm>
            <a:off x="0" y="682305"/>
            <a:ext cx="4114800" cy="461665"/>
          </a:xfrm>
          <a:prstGeom prst="rect">
            <a:avLst/>
          </a:prstGeom>
        </p:spPr>
        <p:txBody>
          <a:bodyPr wrap="square">
            <a:spAutoFit/>
          </a:bodyPr>
          <a:lstStyle/>
          <a:p>
            <a:pPr marL="342900" indent="-342900">
              <a:buFont typeface="Wingdings" panose="05000000000000000000" pitchFamily="2" charset="2"/>
              <a:buChar char="Ø"/>
            </a:pPr>
            <a:r>
              <a:rPr lang="en-US" sz="2400" i="1" dirty="0">
                <a:solidFill>
                  <a:srgbClr val="7030A0"/>
                </a:solidFill>
                <a:latin typeface="Times New Roman" panose="02020603050405020304" pitchFamily="18" charset="0"/>
                <a:cs typeface="Times New Roman" panose="02020603050405020304" pitchFamily="18" charset="0"/>
              </a:rPr>
              <a:t>Confirm the finding;</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8510D122-70CB-4B42-BD6D-7119E0287955}"/>
                  </a:ext>
                </a:extLst>
              </p:cNvPr>
              <p:cNvSpPr/>
              <p:nvPr/>
            </p:nvSpPr>
            <p:spPr>
              <a:xfrm>
                <a:off x="152400" y="1263310"/>
                <a:ext cx="8534400" cy="461665"/>
              </a:xfrm>
              <a:prstGeom prst="rect">
                <a:avLst/>
              </a:prstGeom>
            </p:spPr>
            <p:txBody>
              <a:bodyPr wrap="square">
                <a:spAutoFit/>
              </a:bodyPr>
              <a:lstStyle/>
              <a:p>
                <a:pPr marL="447675" indent="-447675">
                  <a:buFont typeface="+mj-lt"/>
                  <a:buAutoNum type="romanUcPeriod"/>
                </a:pPr>
                <a:r>
                  <a:rPr lang="en-US" sz="2400" dirty="0">
                    <a:latin typeface="Times New Roman" panose="02020603050405020304" pitchFamily="18" charset="0"/>
                    <a:cs typeface="Times New Roman" panose="02020603050405020304" pitchFamily="18" charset="0"/>
                  </a:rPr>
                  <a:t>Let us simultaneously solve for appropriation levels </a:t>
                </a:r>
                <a14:m>
                  <m:oMath xmlns:m="http://schemas.openxmlformats.org/officeDocument/2006/math">
                    <m:sSub>
                      <m:sSubPr>
                        <m:ctrlPr>
                          <a:rPr lang="en-US" sz="2400" i="1" dirty="0">
                            <a:latin typeface="Cambria Math" panose="02040503050406030204" pitchFamily="18" charset="0"/>
                          </a:rPr>
                        </m:ctrlPr>
                      </m:sSubPr>
                      <m:e>
                        <m:r>
                          <a:rPr lang="en-US" sz="2400" i="1" dirty="0">
                            <a:latin typeface="Cambria Math" panose="02040503050406030204" pitchFamily="18" charset="0"/>
                          </a:rPr>
                          <m:t>𝑞</m:t>
                        </m:r>
                      </m:e>
                      <m:sub>
                        <m:r>
                          <a:rPr lang="en-US" sz="2400" i="1" dirty="0">
                            <a:latin typeface="Cambria Math" panose="02040503050406030204" pitchFamily="18" charset="0"/>
                          </a:rPr>
                          <m:t>1</m:t>
                        </m:r>
                      </m:sub>
                    </m:sSub>
                  </m:oMath>
                </a14:m>
                <a:r>
                  <a:rPr lang="en-US" sz="2400" dirty="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𝑞</m:t>
                        </m:r>
                      </m:e>
                      <m:sub>
                        <m:r>
                          <a:rPr lang="en-US" sz="2400" i="1" dirty="0" smtClean="0">
                            <a:latin typeface="Cambria Math" panose="02040503050406030204" pitchFamily="18" charset="0"/>
                          </a:rPr>
                          <m:t>2</m:t>
                        </m:r>
                      </m:sub>
                    </m:sSub>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6" name="Rectangle 5">
                <a:extLst>
                  <a:ext uri="{FF2B5EF4-FFF2-40B4-BE49-F238E27FC236}">
                    <a16:creationId xmlns:a16="http://schemas.microsoft.com/office/drawing/2014/main" id="{8510D122-70CB-4B42-BD6D-7119E0287955}"/>
                  </a:ext>
                </a:extLst>
              </p:cNvPr>
              <p:cNvSpPr>
                <a:spLocks noRot="1" noChangeAspect="1" noMove="1" noResize="1" noEditPoints="1" noAdjustHandles="1" noChangeArrowheads="1" noChangeShapeType="1" noTextEdit="1"/>
              </p:cNvSpPr>
              <p:nvPr/>
            </p:nvSpPr>
            <p:spPr>
              <a:xfrm>
                <a:off x="152400" y="1263310"/>
                <a:ext cx="8534400" cy="461665"/>
              </a:xfrm>
              <a:prstGeom prst="rect">
                <a:avLst/>
              </a:prstGeom>
              <a:blipFill>
                <a:blip r:embed="rId2"/>
                <a:stretch>
                  <a:fillRect l="-929"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B1DF23C5-EF5C-49B8-9A2A-B134E5BA4274}"/>
                  </a:ext>
                </a:extLst>
              </p:cNvPr>
              <p:cNvSpPr txBox="1"/>
              <p:nvPr/>
            </p:nvSpPr>
            <p:spPr>
              <a:xfrm>
                <a:off x="1685107" y="1897183"/>
                <a:ext cx="2158476" cy="6914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1</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2</m:t>
                              </m:r>
                            </m:sub>
                          </m:sSub>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𝑆</m:t>
                          </m:r>
                        </m:num>
                        <m:den>
                          <m:r>
                            <a:rPr lang="en-US" sz="2400" b="0" i="1" smtClean="0">
                              <a:latin typeface="Cambria Math" panose="02040503050406030204" pitchFamily="18" charset="0"/>
                            </a:rPr>
                            <m:t>2</m:t>
                          </m:r>
                        </m:den>
                      </m:f>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2</m:t>
                          </m:r>
                        </m:sub>
                      </m:sSub>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2" name="TextBox 11">
                <a:extLst>
                  <a:ext uri="{FF2B5EF4-FFF2-40B4-BE49-F238E27FC236}">
                    <a16:creationId xmlns:a16="http://schemas.microsoft.com/office/drawing/2014/main" id="{B1DF23C5-EF5C-49B8-9A2A-B134E5BA4274}"/>
                  </a:ext>
                </a:extLst>
              </p:cNvPr>
              <p:cNvSpPr txBox="1">
                <a:spLocks noRot="1" noChangeAspect="1" noMove="1" noResize="1" noEditPoints="1" noAdjustHandles="1" noChangeArrowheads="1" noChangeShapeType="1" noTextEdit="1"/>
              </p:cNvSpPr>
              <p:nvPr/>
            </p:nvSpPr>
            <p:spPr>
              <a:xfrm>
                <a:off x="1685107" y="1897183"/>
                <a:ext cx="2158476" cy="691471"/>
              </a:xfrm>
              <a:prstGeom prst="rect">
                <a:avLst/>
              </a:prstGeom>
              <a:blipFill>
                <a:blip r:embed="rId3"/>
                <a:stretch>
                  <a:fillRect/>
                </a:stretch>
              </a:blipFill>
            </p:spPr>
            <p:txBody>
              <a:bodyPr/>
              <a:lstStyle/>
              <a:p>
                <a:r>
                  <a:rPr lang="en-US">
                    <a:noFill/>
                  </a:rPr>
                  <a:t> </a:t>
                </a:r>
              </a:p>
            </p:txBody>
          </p:sp>
        </mc:Fallback>
      </mc:AlternateContent>
      <p:sp>
        <p:nvSpPr>
          <p:cNvPr id="14" name="Rectangle 13">
            <a:extLst>
              <a:ext uri="{FF2B5EF4-FFF2-40B4-BE49-F238E27FC236}">
                <a16:creationId xmlns:a16="http://schemas.microsoft.com/office/drawing/2014/main" id="{EE15A76C-9113-4423-B530-D97D1A3F41F2}"/>
              </a:ext>
            </a:extLst>
          </p:cNvPr>
          <p:cNvSpPr/>
          <p:nvPr/>
        </p:nvSpPr>
        <p:spPr>
          <a:xfrm>
            <a:off x="6019799" y="2094307"/>
            <a:ext cx="2157963" cy="461665"/>
          </a:xfrm>
          <a:prstGeom prst="rect">
            <a:avLst/>
          </a:prstGeom>
        </p:spPr>
        <p:txBody>
          <a:bodyPr wrap="none">
            <a:spAutoFit/>
          </a:bodyPr>
          <a:lstStyle/>
          <a:p>
            <a:r>
              <a:rPr lang="en-US" sz="2400" dirty="0">
                <a:latin typeface="Times New Roman" panose="02020603050405020304" pitchFamily="18" charset="0"/>
                <a:cs typeface="Times New Roman" panose="02020603050405020304" pitchFamily="18" charset="0"/>
              </a:rPr>
              <a:t>for fisherman  1</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0A26405A-8E3E-4E7F-8133-63B97CF8B1B8}"/>
                  </a:ext>
                </a:extLst>
              </p:cNvPr>
              <p:cNvSpPr txBox="1"/>
              <p:nvPr/>
            </p:nvSpPr>
            <p:spPr>
              <a:xfrm>
                <a:off x="1706878" y="2850080"/>
                <a:ext cx="2158476" cy="6914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2</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1</m:t>
                              </m:r>
                            </m:sub>
                          </m:sSub>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𝑆</m:t>
                          </m:r>
                        </m:num>
                        <m:den>
                          <m:r>
                            <a:rPr lang="en-US" sz="2400" b="0" i="1" smtClean="0">
                              <a:latin typeface="Cambria Math" panose="02040503050406030204" pitchFamily="18" charset="0"/>
                            </a:rPr>
                            <m:t>2</m:t>
                          </m:r>
                        </m:den>
                      </m:f>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1</m:t>
                          </m:r>
                        </m:sub>
                      </m:sSub>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5" name="TextBox 14">
                <a:extLst>
                  <a:ext uri="{FF2B5EF4-FFF2-40B4-BE49-F238E27FC236}">
                    <a16:creationId xmlns:a16="http://schemas.microsoft.com/office/drawing/2014/main" id="{0A26405A-8E3E-4E7F-8133-63B97CF8B1B8}"/>
                  </a:ext>
                </a:extLst>
              </p:cNvPr>
              <p:cNvSpPr txBox="1">
                <a:spLocks noRot="1" noChangeAspect="1" noMove="1" noResize="1" noEditPoints="1" noAdjustHandles="1" noChangeArrowheads="1" noChangeShapeType="1" noTextEdit="1"/>
              </p:cNvSpPr>
              <p:nvPr/>
            </p:nvSpPr>
            <p:spPr>
              <a:xfrm>
                <a:off x="1706878" y="2850080"/>
                <a:ext cx="2158476" cy="691471"/>
              </a:xfrm>
              <a:prstGeom prst="rect">
                <a:avLst/>
              </a:prstGeom>
              <a:blipFill>
                <a:blip r:embed="rId4"/>
                <a:stretch>
                  <a:fillRect/>
                </a:stretch>
              </a:blipFill>
            </p:spPr>
            <p:txBody>
              <a:bodyPr/>
              <a:lstStyle/>
              <a:p>
                <a:r>
                  <a:rPr lang="en-US">
                    <a:noFill/>
                  </a:rPr>
                  <a:t> </a:t>
                </a:r>
              </a:p>
            </p:txBody>
          </p:sp>
        </mc:Fallback>
      </mc:AlternateContent>
      <p:sp>
        <p:nvSpPr>
          <p:cNvPr id="16" name="Rectangle 15">
            <a:extLst>
              <a:ext uri="{FF2B5EF4-FFF2-40B4-BE49-F238E27FC236}">
                <a16:creationId xmlns:a16="http://schemas.microsoft.com/office/drawing/2014/main" id="{FD070B6F-465A-4169-AFA0-C56A55CAB53A}"/>
              </a:ext>
            </a:extLst>
          </p:cNvPr>
          <p:cNvSpPr/>
          <p:nvPr/>
        </p:nvSpPr>
        <p:spPr>
          <a:xfrm>
            <a:off x="6019799" y="3016207"/>
            <a:ext cx="2157963" cy="461665"/>
          </a:xfrm>
          <a:prstGeom prst="rect">
            <a:avLst/>
          </a:prstGeom>
        </p:spPr>
        <p:txBody>
          <a:bodyPr wrap="none">
            <a:spAutoFit/>
          </a:bodyPr>
          <a:lstStyle/>
          <a:p>
            <a:r>
              <a:rPr lang="en-US" sz="2400" dirty="0">
                <a:latin typeface="Times New Roman" panose="02020603050405020304" pitchFamily="18" charset="0"/>
                <a:cs typeface="Times New Roman" panose="02020603050405020304" pitchFamily="18" charset="0"/>
              </a:rPr>
              <a:t>for fisherman  2</a:t>
            </a:r>
          </a:p>
        </p:txBody>
      </p:sp>
      <p:sp>
        <p:nvSpPr>
          <p:cNvPr id="7" name="Rectangle 6">
            <a:extLst>
              <a:ext uri="{FF2B5EF4-FFF2-40B4-BE49-F238E27FC236}">
                <a16:creationId xmlns:a16="http://schemas.microsoft.com/office/drawing/2014/main" id="{442EF49E-EFC7-4412-AA92-EDB3396A436B}"/>
              </a:ext>
            </a:extLst>
          </p:cNvPr>
          <p:cNvSpPr/>
          <p:nvPr/>
        </p:nvSpPr>
        <p:spPr>
          <a:xfrm>
            <a:off x="158163" y="3965845"/>
            <a:ext cx="8985837" cy="830997"/>
          </a:xfrm>
          <a:prstGeom prst="rect">
            <a:avLst/>
          </a:prstGeom>
        </p:spPr>
        <p:txBody>
          <a:bodyPr wrap="square">
            <a:spAutoFit/>
          </a:bodyPr>
          <a:lstStyle/>
          <a:p>
            <a:pPr marL="447675" indent="-447675">
              <a:buFont typeface="+mj-lt"/>
              <a:buAutoNum type="romanUcPeriod" startAt="2"/>
            </a:pPr>
            <a:r>
              <a:rPr lang="en-US" sz="2400" dirty="0">
                <a:latin typeface="Times New Roman" panose="02020603050405020304" pitchFamily="18" charset="0"/>
                <a:cs typeface="Times New Roman" panose="02020603050405020304" pitchFamily="18" charset="0"/>
              </a:rPr>
              <a:t>We consider that, among all optimal pairs, a natural equilibrium is that in which both firms appropriate the same amount. </a:t>
            </a: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0502A72A-775E-4809-B789-5C4B557A50EF}"/>
                  </a:ext>
                </a:extLst>
              </p:cNvPr>
              <p:cNvSpPr/>
              <p:nvPr/>
            </p:nvSpPr>
            <p:spPr>
              <a:xfrm>
                <a:off x="3172239" y="5395862"/>
                <a:ext cx="2494722" cy="4713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2400" b="0" i="1" smtClean="0">
                              <a:latin typeface="Cambria Math" panose="02040503050406030204" pitchFamily="18" charset="0"/>
                            </a:rPr>
                          </m:ctrlPr>
                        </m:sSubSupPr>
                        <m:e>
                          <m:r>
                            <a:rPr lang="en-US" sz="2400" i="1">
                              <a:latin typeface="Cambria Math" panose="02040503050406030204" pitchFamily="18" charset="0"/>
                            </a:rPr>
                            <m:t>𝑞</m:t>
                          </m:r>
                        </m:e>
                        <m:sub>
                          <m:r>
                            <a:rPr lang="en-US" sz="2400" i="1">
                              <a:latin typeface="Cambria Math" panose="02040503050406030204" pitchFamily="18" charset="0"/>
                            </a:rPr>
                            <m:t>1</m:t>
                          </m:r>
                        </m:sub>
                        <m:sup>
                          <m:r>
                            <a:rPr lang="en-US" sz="2400" b="0" i="1" smtClean="0">
                              <a:latin typeface="Cambria Math" panose="02040503050406030204" pitchFamily="18" charset="0"/>
                            </a:rPr>
                            <m:t>𝑆𝑂</m:t>
                          </m:r>
                        </m:sup>
                      </m:sSubSup>
                      <m:r>
                        <a:rPr lang="en-US" sz="2400" b="0" i="1" smtClean="0">
                          <a:latin typeface="Cambria Math" panose="02040503050406030204" pitchFamily="18" charset="0"/>
                        </a:rPr>
                        <m:t>=</m:t>
                      </m:r>
                      <m:sSubSup>
                        <m:sSubSupPr>
                          <m:ctrlPr>
                            <a:rPr lang="en-US" sz="2400" b="0" i="1" smtClean="0">
                              <a:latin typeface="Cambria Math" panose="02040503050406030204" pitchFamily="18" charset="0"/>
                            </a:rPr>
                          </m:ctrlPr>
                        </m:sSubSupPr>
                        <m:e>
                          <m:r>
                            <a:rPr lang="en-US" sz="2400" b="0" i="1" smtClean="0">
                              <a:latin typeface="Cambria Math" panose="02040503050406030204" pitchFamily="18" charset="0"/>
                            </a:rPr>
                            <m:t>𝑞</m:t>
                          </m:r>
                        </m:e>
                        <m:sub>
                          <m:r>
                            <a:rPr lang="en-US" sz="2400" b="0" i="1" smtClean="0">
                              <a:latin typeface="Cambria Math" panose="02040503050406030204" pitchFamily="18" charset="0"/>
                            </a:rPr>
                            <m:t>2</m:t>
                          </m:r>
                        </m:sub>
                        <m:sup>
                          <m:r>
                            <a:rPr lang="en-US" sz="2400" b="0" i="1" smtClean="0">
                              <a:latin typeface="Cambria Math" panose="02040503050406030204" pitchFamily="18" charset="0"/>
                            </a:rPr>
                            <m:t>𝑆𝑂</m:t>
                          </m:r>
                        </m:sup>
                      </m:sSubSup>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𝑞</m:t>
                          </m:r>
                        </m:e>
                        <m:sup>
                          <m:r>
                            <a:rPr lang="en-US" sz="2400" b="0" i="1" smtClean="0">
                              <a:latin typeface="Cambria Math" panose="02040503050406030204" pitchFamily="18" charset="0"/>
                            </a:rPr>
                            <m:t>𝑆𝑂</m:t>
                          </m:r>
                        </m:sup>
                      </m:sSup>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0" name="Rectangle 9">
                <a:extLst>
                  <a:ext uri="{FF2B5EF4-FFF2-40B4-BE49-F238E27FC236}">
                    <a16:creationId xmlns:a16="http://schemas.microsoft.com/office/drawing/2014/main" id="{0502A72A-775E-4809-B789-5C4B557A50EF}"/>
                  </a:ext>
                </a:extLst>
              </p:cNvPr>
              <p:cNvSpPr>
                <a:spLocks noRot="1" noChangeAspect="1" noMove="1" noResize="1" noEditPoints="1" noAdjustHandles="1" noChangeArrowheads="1" noChangeShapeType="1" noTextEdit="1"/>
              </p:cNvSpPr>
              <p:nvPr/>
            </p:nvSpPr>
            <p:spPr>
              <a:xfrm>
                <a:off x="3172239" y="5395862"/>
                <a:ext cx="2494722" cy="471347"/>
              </a:xfrm>
              <a:prstGeom prst="rect">
                <a:avLst/>
              </a:prstGeom>
              <a:blipFill>
                <a:blip r:embed="rId5"/>
                <a:stretch>
                  <a:fillRect b="-129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p:cNvSpPr/>
              <p:nvPr/>
            </p:nvSpPr>
            <p:spPr>
              <a:xfrm>
                <a:off x="685800" y="4836013"/>
                <a:ext cx="8180509" cy="430887"/>
              </a:xfrm>
              <a:prstGeom prst="rect">
                <a:avLst/>
              </a:prstGeom>
            </p:spPr>
            <p:txBody>
              <a:bodyPr wrap="none">
                <a:spAutoFit/>
              </a:bodyPr>
              <a:lstStyle/>
              <a:p>
                <a:pPr marL="266700" indent="-2667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Since firms are symmetric, the socially optimal output, </a:t>
                </a:r>
                <a14:m>
                  <m:oMath xmlns:m="http://schemas.openxmlformats.org/officeDocument/2006/math">
                    <m:sSup>
                      <m:sSupPr>
                        <m:ctrlPr>
                          <a:rPr lang="en-US" sz="2000" i="1">
                            <a:latin typeface="Cambria Math" panose="02040503050406030204" pitchFamily="18" charset="0"/>
                          </a:rPr>
                        </m:ctrlPr>
                      </m:sSupPr>
                      <m:e>
                        <m:r>
                          <a:rPr lang="en-US" sz="2000" i="1">
                            <a:latin typeface="Cambria Math" panose="02040503050406030204" pitchFamily="18" charset="0"/>
                          </a:rPr>
                          <m:t>𝑞</m:t>
                        </m:r>
                      </m:e>
                      <m:sup>
                        <m:r>
                          <a:rPr lang="en-US" sz="2000" i="1">
                            <a:latin typeface="Cambria Math" panose="02040503050406030204" pitchFamily="18" charset="0"/>
                          </a:rPr>
                          <m:t>𝑆𝑂</m:t>
                        </m:r>
                      </m:sup>
                    </m:sSup>
                  </m:oMath>
                </a14:m>
                <a:r>
                  <a:rPr lang="en-US" sz="2200" dirty="0">
                    <a:latin typeface="Times New Roman" panose="02020603050405020304" pitchFamily="18" charset="0"/>
                    <a:cs typeface="Times New Roman" panose="02020603050405020304" pitchFamily="18" charset="0"/>
                  </a:rPr>
                  <a:t>, becomes</a:t>
                </a:r>
              </a:p>
            </p:txBody>
          </p:sp>
        </mc:Choice>
        <mc:Fallback xmlns="">
          <p:sp>
            <p:nvSpPr>
              <p:cNvPr id="3" name="Rectangle 2"/>
              <p:cNvSpPr>
                <a:spLocks noRot="1" noChangeAspect="1" noMove="1" noResize="1" noEditPoints="1" noAdjustHandles="1" noChangeArrowheads="1" noChangeShapeType="1" noTextEdit="1"/>
              </p:cNvSpPr>
              <p:nvPr/>
            </p:nvSpPr>
            <p:spPr>
              <a:xfrm>
                <a:off x="685800" y="4836013"/>
                <a:ext cx="8180509" cy="430887"/>
              </a:xfrm>
              <a:prstGeom prst="rect">
                <a:avLst/>
              </a:prstGeom>
              <a:blipFill>
                <a:blip r:embed="rId6"/>
                <a:stretch>
                  <a:fillRect l="-895" t="-8451" r="-522" b="-28169"/>
                </a:stretch>
              </a:blipFill>
            </p:spPr>
            <p:txBody>
              <a:bodyPr/>
              <a:lstStyle/>
              <a:p>
                <a:r>
                  <a:rPr lang="en-US">
                    <a:noFill/>
                  </a:rPr>
                  <a:t> </a:t>
                </a:r>
              </a:p>
            </p:txBody>
          </p:sp>
        </mc:Fallback>
      </mc:AlternateContent>
    </p:spTree>
    <p:extLst>
      <p:ext uri="{BB962C8B-B14F-4D97-AF65-F5344CB8AC3E}">
        <p14:creationId xmlns:p14="http://schemas.microsoft.com/office/powerpoint/2010/main" val="36476083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AF73B0-54C1-46E7-B6EC-E5E542E2F242}"/>
              </a:ext>
            </a:extLst>
          </p:cNvPr>
          <p:cNvSpPr>
            <a:spLocks noGrp="1"/>
          </p:cNvSpPr>
          <p:nvPr>
            <p:ph type="sldNum" sz="quarter" idx="12"/>
          </p:nvPr>
        </p:nvSpPr>
        <p:spPr/>
        <p:txBody>
          <a:bodyPr/>
          <a:lstStyle/>
          <a:p>
            <a:fld id="{B6F15528-21DE-4FAA-801E-634DDDAF4B2B}" type="slidenum">
              <a:rPr lang="en-US" smtClean="0"/>
              <a:pPr/>
              <a:t>78</a:t>
            </a:fld>
            <a:endParaRPr lang="en-US"/>
          </a:p>
        </p:txBody>
      </p:sp>
      <p:sp>
        <p:nvSpPr>
          <p:cNvPr id="11" name="Minus Sign 10">
            <a:extLst>
              <a:ext uri="{FF2B5EF4-FFF2-40B4-BE49-F238E27FC236}">
                <a16:creationId xmlns:a16="http://schemas.microsoft.com/office/drawing/2014/main" id="{F41F7ADF-F79C-4BB9-9D88-0DFB49C9B22A}"/>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5EA7EBE4-40EF-4798-AAFA-2FDBAEB03410}"/>
              </a:ext>
            </a:extLst>
          </p:cNvPr>
          <p:cNvSpPr/>
          <p:nvPr/>
        </p:nvSpPr>
        <p:spPr>
          <a:xfrm>
            <a:off x="0" y="87415"/>
            <a:ext cx="62484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2.4.1 Socially optimal appropriation when only profits matter</a:t>
            </a: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FB2E3D00-F754-410B-B1BB-7A5385171437}"/>
                  </a:ext>
                </a:extLst>
              </p:cNvPr>
              <p:cNvSpPr/>
              <p:nvPr/>
            </p:nvSpPr>
            <p:spPr>
              <a:xfrm>
                <a:off x="228600" y="1116095"/>
                <a:ext cx="7991418" cy="471347"/>
              </a:xfrm>
              <a:prstGeom prst="rect">
                <a:avLst/>
              </a:prstGeom>
            </p:spPr>
            <p:txBody>
              <a:bodyPr wrap="none">
                <a:spAutoFit/>
              </a:bodyPr>
              <a:lstStyle/>
              <a:p>
                <a:pPr marL="514350" indent="-514350">
                  <a:buFont typeface="+mj-lt"/>
                  <a:buAutoNum type="romanUcPeriod" startAt="3"/>
                </a:pPr>
                <a:r>
                  <a:rPr lang="en-US" sz="2400" dirty="0">
                    <a:latin typeface="Times New Roman" panose="02020603050405020304" pitchFamily="18" charset="0"/>
                    <a:cs typeface="Times New Roman" panose="02020603050405020304" pitchFamily="18" charset="0"/>
                  </a:rPr>
                  <a:t>Inserting </a:t>
                </a:r>
                <a14:m>
                  <m:oMath xmlns:m="http://schemas.openxmlformats.org/officeDocument/2006/math">
                    <m:sSubSup>
                      <m:sSubSupPr>
                        <m:ctrlPr>
                          <a:rPr lang="en-US" sz="2400" i="1">
                            <a:latin typeface="Cambria Math" panose="02040503050406030204" pitchFamily="18" charset="0"/>
                          </a:rPr>
                        </m:ctrlPr>
                      </m:sSubSupPr>
                      <m:e>
                        <m:r>
                          <a:rPr lang="en-US" sz="2400" i="1">
                            <a:latin typeface="Cambria Math" panose="02040503050406030204" pitchFamily="18" charset="0"/>
                          </a:rPr>
                          <m:t>𝑞</m:t>
                        </m:r>
                      </m:e>
                      <m:sub>
                        <m:r>
                          <a:rPr lang="en-US" sz="2400" i="1">
                            <a:latin typeface="Cambria Math" panose="02040503050406030204" pitchFamily="18" charset="0"/>
                          </a:rPr>
                          <m:t>1</m:t>
                        </m:r>
                      </m:sub>
                      <m:sup>
                        <m:r>
                          <a:rPr lang="en-US" sz="2400" i="1">
                            <a:latin typeface="Cambria Math" panose="02040503050406030204" pitchFamily="18" charset="0"/>
                          </a:rPr>
                          <m:t>𝑆𝑂</m:t>
                        </m:r>
                      </m:sup>
                    </m:sSubSup>
                    <m:r>
                      <a:rPr lang="en-US" sz="2400" i="1">
                        <a:latin typeface="Cambria Math" panose="02040503050406030204" pitchFamily="18" charset="0"/>
                      </a:rPr>
                      <m:t>=</m:t>
                    </m:r>
                    <m:sSubSup>
                      <m:sSubSupPr>
                        <m:ctrlPr>
                          <a:rPr lang="en-US" sz="2400" i="1">
                            <a:latin typeface="Cambria Math" panose="02040503050406030204" pitchFamily="18" charset="0"/>
                          </a:rPr>
                        </m:ctrlPr>
                      </m:sSubSupPr>
                      <m:e>
                        <m:r>
                          <a:rPr lang="en-US" sz="2400" i="1">
                            <a:latin typeface="Cambria Math" panose="02040503050406030204" pitchFamily="18" charset="0"/>
                          </a:rPr>
                          <m:t>𝑞</m:t>
                        </m:r>
                      </m:e>
                      <m:sub>
                        <m:r>
                          <a:rPr lang="en-US" sz="2400" i="1">
                            <a:latin typeface="Cambria Math" panose="02040503050406030204" pitchFamily="18" charset="0"/>
                          </a:rPr>
                          <m:t>2</m:t>
                        </m:r>
                      </m:sub>
                      <m:sup>
                        <m:r>
                          <a:rPr lang="en-US" sz="2400" i="1">
                            <a:latin typeface="Cambria Math" panose="02040503050406030204" pitchFamily="18" charset="0"/>
                          </a:rPr>
                          <m:t>𝑆𝑂</m:t>
                        </m:r>
                      </m:sup>
                    </m:sSubSup>
                    <m:r>
                      <a:rPr lang="en-US" sz="2400" i="1">
                        <a:latin typeface="Cambria Math" panose="02040503050406030204" pitchFamily="18" charset="0"/>
                      </a:rPr>
                      <m:t>=</m:t>
                    </m:r>
                    <m:sSup>
                      <m:sSupPr>
                        <m:ctrlPr>
                          <a:rPr lang="en-US" sz="2400" i="1">
                            <a:latin typeface="Cambria Math" panose="02040503050406030204" pitchFamily="18" charset="0"/>
                          </a:rPr>
                        </m:ctrlPr>
                      </m:sSupPr>
                      <m:e>
                        <m:r>
                          <a:rPr lang="en-US" sz="2400" i="1">
                            <a:latin typeface="Cambria Math" panose="02040503050406030204" pitchFamily="18" charset="0"/>
                          </a:rPr>
                          <m:t>𝑞</m:t>
                        </m:r>
                      </m:e>
                      <m:sup>
                        <m:r>
                          <a:rPr lang="en-US" sz="2400" i="1">
                            <a:latin typeface="Cambria Math" panose="02040503050406030204" pitchFamily="18" charset="0"/>
                          </a:rPr>
                          <m:t>𝑆𝑂</m:t>
                        </m:r>
                      </m:sup>
                    </m:sSup>
                  </m:oMath>
                </a14:m>
                <a:r>
                  <a:rPr lang="en-US" sz="2400" dirty="0">
                    <a:latin typeface="Times New Roman" panose="02020603050405020304" pitchFamily="18" charset="0"/>
                    <a:cs typeface="Times New Roman" panose="02020603050405020304" pitchFamily="18" charset="0"/>
                  </a:rPr>
                  <a:t> in the equation for fisherman 1</a:t>
                </a:r>
              </a:p>
            </p:txBody>
          </p:sp>
        </mc:Choice>
        <mc:Fallback xmlns="">
          <p:sp>
            <p:nvSpPr>
              <p:cNvPr id="2" name="Rectangle 1">
                <a:extLst>
                  <a:ext uri="{FF2B5EF4-FFF2-40B4-BE49-F238E27FC236}">
                    <a16:creationId xmlns:a16="http://schemas.microsoft.com/office/drawing/2014/main" id="{FB2E3D00-F754-410B-B1BB-7A5385171437}"/>
                  </a:ext>
                </a:extLst>
              </p:cNvPr>
              <p:cNvSpPr>
                <a:spLocks noRot="1" noChangeAspect="1" noMove="1" noResize="1" noEditPoints="1" noAdjustHandles="1" noChangeArrowheads="1" noChangeShapeType="1" noTextEdit="1"/>
              </p:cNvSpPr>
              <p:nvPr/>
            </p:nvSpPr>
            <p:spPr>
              <a:xfrm>
                <a:off x="228600" y="1116095"/>
                <a:ext cx="7991418" cy="471347"/>
              </a:xfrm>
              <a:prstGeom prst="rect">
                <a:avLst/>
              </a:prstGeom>
              <a:blipFill>
                <a:blip r:embed="rId2"/>
                <a:stretch>
                  <a:fillRect l="-1069" t="-7792" r="-229" b="-2987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B06D1168-6CF0-48A8-AF01-40F98D4E3629}"/>
                  </a:ext>
                </a:extLst>
              </p:cNvPr>
              <p:cNvSpPr txBox="1"/>
              <p:nvPr/>
            </p:nvSpPr>
            <p:spPr>
              <a:xfrm>
                <a:off x="3026229" y="2287287"/>
                <a:ext cx="1973617" cy="6914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2400" i="1">
                              <a:latin typeface="Cambria Math" panose="02040503050406030204" pitchFamily="18" charset="0"/>
                            </a:rPr>
                          </m:ctrlPr>
                        </m:sSupPr>
                        <m:e>
                          <m:r>
                            <a:rPr lang="en-US" sz="2400" i="1">
                              <a:latin typeface="Cambria Math" panose="02040503050406030204" pitchFamily="18" charset="0"/>
                            </a:rPr>
                            <m:t>𝑞</m:t>
                          </m:r>
                        </m:e>
                        <m:sup>
                          <m:r>
                            <a:rPr lang="en-US" sz="2400" i="1">
                              <a:latin typeface="Cambria Math" panose="02040503050406030204" pitchFamily="18" charset="0"/>
                            </a:rPr>
                            <m:t>𝑆𝑂</m:t>
                          </m:r>
                        </m:sup>
                      </m:sSup>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𝑆</m:t>
                          </m:r>
                        </m:num>
                        <m:den>
                          <m:r>
                            <a:rPr lang="en-US" sz="2400" b="0" i="1" smtClean="0">
                              <a:latin typeface="Cambria Math" panose="02040503050406030204" pitchFamily="18" charset="0"/>
                            </a:rPr>
                            <m:t>2</m:t>
                          </m:r>
                        </m:den>
                      </m:f>
                      <m:r>
                        <a:rPr lang="en-US" sz="2400" b="0" i="1" smtClean="0">
                          <a:latin typeface="Cambria Math" panose="02040503050406030204" pitchFamily="18" charset="0"/>
                        </a:rPr>
                        <m:t>−</m:t>
                      </m:r>
                      <m:sSup>
                        <m:sSupPr>
                          <m:ctrlPr>
                            <a:rPr lang="en-US" sz="2400" i="1">
                              <a:latin typeface="Cambria Math" panose="02040503050406030204" pitchFamily="18" charset="0"/>
                            </a:rPr>
                          </m:ctrlPr>
                        </m:sSupPr>
                        <m:e>
                          <m:r>
                            <a:rPr lang="en-US" sz="2400" i="1">
                              <a:latin typeface="Cambria Math" panose="02040503050406030204" pitchFamily="18" charset="0"/>
                            </a:rPr>
                            <m:t>𝑞</m:t>
                          </m:r>
                        </m:e>
                        <m:sup>
                          <m:r>
                            <a:rPr lang="en-US" sz="2400" i="1">
                              <a:latin typeface="Cambria Math" panose="02040503050406030204" pitchFamily="18" charset="0"/>
                            </a:rPr>
                            <m:t>𝑆𝑂</m:t>
                          </m:r>
                        </m:sup>
                      </m:sSup>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0" name="TextBox 9">
                <a:extLst>
                  <a:ext uri="{FF2B5EF4-FFF2-40B4-BE49-F238E27FC236}">
                    <a16:creationId xmlns:a16="http://schemas.microsoft.com/office/drawing/2014/main" id="{B06D1168-6CF0-48A8-AF01-40F98D4E3629}"/>
                  </a:ext>
                </a:extLst>
              </p:cNvPr>
              <p:cNvSpPr txBox="1">
                <a:spLocks noRot="1" noChangeAspect="1" noMove="1" noResize="1" noEditPoints="1" noAdjustHandles="1" noChangeArrowheads="1" noChangeShapeType="1" noTextEdit="1"/>
              </p:cNvSpPr>
              <p:nvPr/>
            </p:nvSpPr>
            <p:spPr>
              <a:xfrm>
                <a:off x="3026229" y="2287287"/>
                <a:ext cx="1973617" cy="69147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67251C91-FEB1-4E52-A14F-16DCC4FFA649}"/>
                  </a:ext>
                </a:extLst>
              </p:cNvPr>
              <p:cNvSpPr/>
              <p:nvPr/>
            </p:nvSpPr>
            <p:spPr>
              <a:xfrm>
                <a:off x="339916" y="3571516"/>
                <a:ext cx="2686313" cy="462884"/>
              </a:xfrm>
              <a:prstGeom prst="rect">
                <a:avLst/>
              </a:prstGeom>
            </p:spPr>
            <p:txBody>
              <a:bodyPr wrap="none">
                <a:spAutoFit/>
              </a:bodyPr>
              <a:lstStyle/>
              <a:p>
                <a:r>
                  <a:rPr lang="en-US" sz="2400" dirty="0">
                    <a:latin typeface="Times New Roman" panose="02020603050405020304" pitchFamily="18" charset="0"/>
                    <a:cs typeface="Times New Roman" panose="02020603050405020304" pitchFamily="18" charset="0"/>
                  </a:rPr>
                  <a:t>and solving for </a:t>
                </a:r>
                <a14:m>
                  <m:oMath xmlns:m="http://schemas.openxmlformats.org/officeDocument/2006/math">
                    <m:sSup>
                      <m:sSupPr>
                        <m:ctrlPr>
                          <a:rPr lang="en-US" sz="2400" i="1">
                            <a:latin typeface="Cambria Math" panose="02040503050406030204" pitchFamily="18" charset="0"/>
                          </a:rPr>
                        </m:ctrlPr>
                      </m:sSupPr>
                      <m:e>
                        <m:r>
                          <a:rPr lang="en-US" sz="2400" i="1">
                            <a:latin typeface="Cambria Math" panose="02040503050406030204" pitchFamily="18" charset="0"/>
                          </a:rPr>
                          <m:t>𝑞</m:t>
                        </m:r>
                      </m:e>
                      <m:sup>
                        <m:r>
                          <a:rPr lang="en-US" sz="2400" i="1">
                            <a:latin typeface="Cambria Math" panose="02040503050406030204" pitchFamily="18" charset="0"/>
                          </a:rPr>
                          <m:t>𝑆𝑂</m:t>
                        </m:r>
                      </m:sup>
                    </m:sSup>
                    <m:r>
                      <a:rPr lang="en-US" sz="2400" b="0" i="1" smtClean="0">
                        <a:latin typeface="Cambria Math" panose="02040503050406030204" pitchFamily="18" charset="0"/>
                      </a:rPr>
                      <m:t>;</m:t>
                    </m:r>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6" name="Rectangle 5">
                <a:extLst>
                  <a:ext uri="{FF2B5EF4-FFF2-40B4-BE49-F238E27FC236}">
                    <a16:creationId xmlns:a16="http://schemas.microsoft.com/office/drawing/2014/main" id="{67251C91-FEB1-4E52-A14F-16DCC4FFA649}"/>
                  </a:ext>
                </a:extLst>
              </p:cNvPr>
              <p:cNvSpPr>
                <a:spLocks noRot="1" noChangeAspect="1" noMove="1" noResize="1" noEditPoints="1" noAdjustHandles="1" noChangeArrowheads="1" noChangeShapeType="1" noTextEdit="1"/>
              </p:cNvSpPr>
              <p:nvPr/>
            </p:nvSpPr>
            <p:spPr>
              <a:xfrm>
                <a:off x="339916" y="3571516"/>
                <a:ext cx="2686313" cy="462884"/>
              </a:xfrm>
              <a:prstGeom prst="rect">
                <a:avLst/>
              </a:prstGeom>
              <a:blipFill>
                <a:blip r:embed="rId4"/>
                <a:stretch>
                  <a:fillRect l="-3636" t="-9211" b="-302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9C54D525-F1C4-4F0C-93A8-B09B63599DBD}"/>
                  </a:ext>
                </a:extLst>
              </p:cNvPr>
              <p:cNvSpPr/>
              <p:nvPr/>
            </p:nvSpPr>
            <p:spPr>
              <a:xfrm>
                <a:off x="3505200" y="4572000"/>
                <a:ext cx="1311962" cy="78380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r>
                            <a:rPr lang="en-US" sz="2400" i="1">
                              <a:latin typeface="Cambria Math" panose="02040503050406030204" pitchFamily="18" charset="0"/>
                            </a:rPr>
                            <m:t>𝑞</m:t>
                          </m:r>
                        </m:e>
                        <m:sup>
                          <m:r>
                            <a:rPr lang="en-US" sz="2400" i="1">
                              <a:latin typeface="Cambria Math" panose="02040503050406030204" pitchFamily="18" charset="0"/>
                            </a:rPr>
                            <m:t>𝑆𝑂</m:t>
                          </m:r>
                        </m:sup>
                      </m:sSup>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𝑆</m:t>
                          </m:r>
                        </m:num>
                        <m:den>
                          <m:r>
                            <a:rPr lang="en-US" sz="2400" b="0" i="1" smtClean="0">
                              <a:latin typeface="Cambria Math" panose="02040503050406030204" pitchFamily="18" charset="0"/>
                            </a:rPr>
                            <m:t>4</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7" name="Rectangle 6">
                <a:extLst>
                  <a:ext uri="{FF2B5EF4-FFF2-40B4-BE49-F238E27FC236}">
                    <a16:creationId xmlns:a16="http://schemas.microsoft.com/office/drawing/2014/main" id="{9C54D525-F1C4-4F0C-93A8-B09B63599DBD}"/>
                  </a:ext>
                </a:extLst>
              </p:cNvPr>
              <p:cNvSpPr>
                <a:spLocks noRot="1" noChangeAspect="1" noMove="1" noResize="1" noEditPoints="1" noAdjustHandles="1" noChangeArrowheads="1" noChangeShapeType="1" noTextEdit="1"/>
              </p:cNvSpPr>
              <p:nvPr/>
            </p:nvSpPr>
            <p:spPr>
              <a:xfrm>
                <a:off x="3505200" y="4572000"/>
                <a:ext cx="1311962" cy="783804"/>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45787434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AF73B0-54C1-46E7-B6EC-E5E542E2F242}"/>
              </a:ext>
            </a:extLst>
          </p:cNvPr>
          <p:cNvSpPr>
            <a:spLocks noGrp="1"/>
          </p:cNvSpPr>
          <p:nvPr>
            <p:ph type="sldNum" sz="quarter" idx="12"/>
          </p:nvPr>
        </p:nvSpPr>
        <p:spPr/>
        <p:txBody>
          <a:bodyPr/>
          <a:lstStyle/>
          <a:p>
            <a:fld id="{B6F15528-21DE-4FAA-801E-634DDDAF4B2B}" type="slidenum">
              <a:rPr lang="en-US" smtClean="0"/>
              <a:pPr/>
              <a:t>79</a:t>
            </a:fld>
            <a:endParaRPr lang="en-US"/>
          </a:p>
        </p:txBody>
      </p:sp>
      <p:sp>
        <p:nvSpPr>
          <p:cNvPr id="11" name="Minus Sign 10">
            <a:extLst>
              <a:ext uri="{FF2B5EF4-FFF2-40B4-BE49-F238E27FC236}">
                <a16:creationId xmlns:a16="http://schemas.microsoft.com/office/drawing/2014/main" id="{F41F7ADF-F79C-4BB9-9D88-0DFB49C9B22A}"/>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45E7BAC1-3470-47C8-ACC7-08416A682DC1}"/>
              </a:ext>
            </a:extLst>
          </p:cNvPr>
          <p:cNvSpPr/>
          <p:nvPr/>
        </p:nvSpPr>
        <p:spPr>
          <a:xfrm>
            <a:off x="422366" y="989889"/>
            <a:ext cx="5979176" cy="461665"/>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IV.   When agents are independent, </a:t>
            </a:r>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3976A76C-AE41-4D2C-83F9-7D998B678919}"/>
                  </a:ext>
                </a:extLst>
              </p:cNvPr>
              <p:cNvSpPr/>
              <p:nvPr/>
            </p:nvSpPr>
            <p:spPr>
              <a:xfrm>
                <a:off x="3259281" y="1900765"/>
                <a:ext cx="1727461" cy="79239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r>
                            <a:rPr lang="en-US" sz="2400" i="1">
                              <a:latin typeface="Cambria Math" panose="02040503050406030204" pitchFamily="18" charset="0"/>
                            </a:rPr>
                            <m:t>𝑞</m:t>
                          </m:r>
                        </m:e>
                        <m:sup>
                          <m:r>
                            <a:rPr lang="en-US" sz="2400" b="0" i="1" smtClean="0">
                              <a:latin typeface="Cambria Math" panose="02040503050406030204" pitchFamily="18" charset="0"/>
                            </a:rPr>
                            <m:t>∗</m:t>
                          </m:r>
                        </m:sup>
                      </m:sSup>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𝑆</m:t>
                          </m:r>
                        </m:num>
                        <m:den>
                          <m:r>
                            <a:rPr lang="en-US" sz="2400" b="0" i="1" smtClean="0">
                              <a:latin typeface="Cambria Math" panose="02040503050406030204" pitchFamily="18" charset="0"/>
                            </a:rPr>
                            <m:t>𝑁</m:t>
                          </m:r>
                          <m:r>
                            <a:rPr lang="en-US" sz="2400" b="0" i="1" smtClean="0">
                              <a:latin typeface="Cambria Math" panose="02040503050406030204" pitchFamily="18" charset="0"/>
                            </a:rPr>
                            <m:t>+1</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2" name="Rectangle 11">
                <a:extLst>
                  <a:ext uri="{FF2B5EF4-FFF2-40B4-BE49-F238E27FC236}">
                    <a16:creationId xmlns:a16="http://schemas.microsoft.com/office/drawing/2014/main" id="{3976A76C-AE41-4D2C-83F9-7D998B678919}"/>
                  </a:ext>
                </a:extLst>
              </p:cNvPr>
              <p:cNvSpPr>
                <a:spLocks noRot="1" noChangeAspect="1" noMove="1" noResize="1" noEditPoints="1" noAdjustHandles="1" noChangeArrowheads="1" noChangeShapeType="1" noTextEdit="1"/>
              </p:cNvSpPr>
              <p:nvPr/>
            </p:nvSpPr>
            <p:spPr>
              <a:xfrm>
                <a:off x="3259281" y="1900765"/>
                <a:ext cx="1727461" cy="792396"/>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F081A072-C81E-4833-BD3B-6B268401D0E3}"/>
                  </a:ext>
                </a:extLst>
              </p:cNvPr>
              <p:cNvSpPr/>
              <p:nvPr/>
            </p:nvSpPr>
            <p:spPr>
              <a:xfrm>
                <a:off x="422366" y="3357518"/>
                <a:ext cx="5593711" cy="461665"/>
              </a:xfrm>
              <a:prstGeom prst="rect">
                <a:avLst/>
              </a:prstGeom>
            </p:spPr>
            <p:txBody>
              <a:bodyPr wrap="none">
                <a:spAutoFit/>
              </a:bodyPr>
              <a:lstStyle/>
              <a:p>
                <a:r>
                  <a:rPr lang="en-US" sz="2400" dirty="0">
                    <a:latin typeface="Times New Roman" panose="02020603050405020304" pitchFamily="18" charset="0"/>
                    <a:cs typeface="Times New Roman" panose="02020603050405020304" pitchFamily="18" charset="0"/>
                  </a:rPr>
                  <a:t>Evaluating at the case of </a:t>
                </a:r>
                <a14:m>
                  <m:oMath xmlns:m="http://schemas.openxmlformats.org/officeDocument/2006/math">
                    <m:r>
                      <a:rPr lang="en-US" sz="2400" i="1" dirty="0" smtClean="0">
                        <a:latin typeface="Cambria Math" panose="02040503050406030204" pitchFamily="18" charset="0"/>
                        <a:cs typeface="Times New Roman" panose="02020603050405020304" pitchFamily="18" charset="0"/>
                      </a:rPr>
                      <m:t>𝑁</m:t>
                    </m:r>
                    <m:r>
                      <a:rPr lang="en-US" sz="2400" i="1" dirty="0" smtClean="0">
                        <a:latin typeface="Cambria Math" panose="02040503050406030204" pitchFamily="18" charset="0"/>
                        <a:cs typeface="Times New Roman" panose="02020603050405020304" pitchFamily="18" charset="0"/>
                      </a:rPr>
                      <m:t> = 2</m:t>
                    </m:r>
                  </m:oMath>
                </a14:m>
                <a:r>
                  <a:rPr lang="en-US" sz="2400" dirty="0">
                    <a:latin typeface="Times New Roman" panose="02020603050405020304" pitchFamily="18" charset="0"/>
                    <a:cs typeface="Times New Roman" panose="02020603050405020304" pitchFamily="18" charset="0"/>
                  </a:rPr>
                  <a:t> fishermen;</a:t>
                </a:r>
              </a:p>
            </p:txBody>
          </p:sp>
        </mc:Choice>
        <mc:Fallback xmlns="">
          <p:sp>
            <p:nvSpPr>
              <p:cNvPr id="2" name="Rectangle 1">
                <a:extLst>
                  <a:ext uri="{FF2B5EF4-FFF2-40B4-BE49-F238E27FC236}">
                    <a16:creationId xmlns:a16="http://schemas.microsoft.com/office/drawing/2014/main" id="{F081A072-C81E-4833-BD3B-6B268401D0E3}"/>
                  </a:ext>
                </a:extLst>
              </p:cNvPr>
              <p:cNvSpPr>
                <a:spLocks noRot="1" noChangeAspect="1" noMove="1" noResize="1" noEditPoints="1" noAdjustHandles="1" noChangeArrowheads="1" noChangeShapeType="1" noTextEdit="1"/>
              </p:cNvSpPr>
              <p:nvPr/>
            </p:nvSpPr>
            <p:spPr>
              <a:xfrm>
                <a:off x="422366" y="3357518"/>
                <a:ext cx="5593711" cy="461665"/>
              </a:xfrm>
              <a:prstGeom prst="rect">
                <a:avLst/>
              </a:prstGeom>
              <a:blipFill>
                <a:blip r:embed="rId3"/>
                <a:stretch>
                  <a:fillRect l="-1634" t="-10526" r="-43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8B9C04EB-E838-4049-AB1B-4EA78DD00198}"/>
                  </a:ext>
                </a:extLst>
              </p:cNvPr>
              <p:cNvSpPr/>
              <p:nvPr/>
            </p:nvSpPr>
            <p:spPr>
              <a:xfrm>
                <a:off x="3259281" y="4599125"/>
                <a:ext cx="2233945" cy="79239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r>
                            <a:rPr lang="en-US" sz="2400" i="1">
                              <a:latin typeface="Cambria Math" panose="02040503050406030204" pitchFamily="18" charset="0"/>
                            </a:rPr>
                            <m:t>𝑞</m:t>
                          </m:r>
                        </m:e>
                        <m:sup>
                          <m:r>
                            <a:rPr lang="en-US" sz="2400" b="0" i="1" smtClean="0">
                              <a:latin typeface="Cambria Math" panose="02040503050406030204" pitchFamily="18" charset="0"/>
                            </a:rPr>
                            <m:t>∗</m:t>
                          </m:r>
                        </m:sup>
                      </m:sSup>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𝑆</m:t>
                          </m:r>
                        </m:num>
                        <m:den>
                          <m:r>
                            <a:rPr lang="en-US" sz="2400" b="0" i="1" smtClean="0">
                              <a:latin typeface="Cambria Math" panose="02040503050406030204" pitchFamily="18" charset="0"/>
                            </a:rPr>
                            <m:t>2+1</m:t>
                          </m:r>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𝑆</m:t>
                          </m:r>
                        </m:num>
                        <m:den>
                          <m:r>
                            <a:rPr lang="en-US" sz="2400" b="0" i="1" smtClean="0">
                              <a:latin typeface="Cambria Math" panose="02040503050406030204" pitchFamily="18" charset="0"/>
                            </a:rPr>
                            <m:t>3</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4" name="Rectangle 13">
                <a:extLst>
                  <a:ext uri="{FF2B5EF4-FFF2-40B4-BE49-F238E27FC236}">
                    <a16:creationId xmlns:a16="http://schemas.microsoft.com/office/drawing/2014/main" id="{8B9C04EB-E838-4049-AB1B-4EA78DD00198}"/>
                  </a:ext>
                </a:extLst>
              </p:cNvPr>
              <p:cNvSpPr>
                <a:spLocks noRot="1" noChangeAspect="1" noMove="1" noResize="1" noEditPoints="1" noAdjustHandles="1" noChangeArrowheads="1" noChangeShapeType="1" noTextEdit="1"/>
              </p:cNvSpPr>
              <p:nvPr/>
            </p:nvSpPr>
            <p:spPr>
              <a:xfrm>
                <a:off x="3259281" y="4599125"/>
                <a:ext cx="2233945" cy="792396"/>
              </a:xfrm>
              <a:prstGeom prst="rect">
                <a:avLst/>
              </a:prstGeom>
              <a:blipFill>
                <a:blip r:embed="rId4"/>
                <a:stretch>
                  <a:fillRect/>
                </a:stretch>
              </a:blipFill>
            </p:spPr>
            <p:txBody>
              <a:bodyPr/>
              <a:lstStyle/>
              <a:p>
                <a:r>
                  <a:rPr lang="en-US">
                    <a:noFill/>
                  </a:rPr>
                  <a:t> </a:t>
                </a:r>
              </a:p>
            </p:txBody>
          </p:sp>
        </mc:Fallback>
      </mc:AlternateContent>
      <p:sp>
        <p:nvSpPr>
          <p:cNvPr id="15" name="Rectangle 14">
            <a:extLst>
              <a:ext uri="{FF2B5EF4-FFF2-40B4-BE49-F238E27FC236}">
                <a16:creationId xmlns:a16="http://schemas.microsoft.com/office/drawing/2014/main" id="{AB1A5A94-4863-49FA-A1E4-F4CCAA5342BF}"/>
              </a:ext>
            </a:extLst>
          </p:cNvPr>
          <p:cNvSpPr/>
          <p:nvPr/>
        </p:nvSpPr>
        <p:spPr>
          <a:xfrm>
            <a:off x="0" y="87415"/>
            <a:ext cx="62484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2.4.1 Socially optimal appropriation when only profits matter</a:t>
            </a:r>
          </a:p>
        </p:txBody>
      </p:sp>
    </p:spTree>
    <p:extLst>
      <p:ext uri="{BB962C8B-B14F-4D97-AF65-F5344CB8AC3E}">
        <p14:creationId xmlns:p14="http://schemas.microsoft.com/office/powerpoint/2010/main" val="11563436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AF73B0-54C1-46E7-B6EC-E5E542E2F242}"/>
              </a:ext>
            </a:extLst>
          </p:cNvPr>
          <p:cNvSpPr>
            <a:spLocks noGrp="1"/>
          </p:cNvSpPr>
          <p:nvPr>
            <p:ph type="sldNum" sz="quarter" idx="12"/>
          </p:nvPr>
        </p:nvSpPr>
        <p:spPr/>
        <p:txBody>
          <a:bodyPr/>
          <a:lstStyle/>
          <a:p>
            <a:fld id="{B6F15528-21DE-4FAA-801E-634DDDAF4B2B}" type="slidenum">
              <a:rPr lang="en-US" smtClean="0"/>
              <a:pPr/>
              <a:t>80</a:t>
            </a:fld>
            <a:endParaRPr lang="en-US"/>
          </a:p>
        </p:txBody>
      </p:sp>
      <p:sp>
        <p:nvSpPr>
          <p:cNvPr id="11" name="Minus Sign 10">
            <a:extLst>
              <a:ext uri="{FF2B5EF4-FFF2-40B4-BE49-F238E27FC236}">
                <a16:creationId xmlns:a16="http://schemas.microsoft.com/office/drawing/2014/main" id="{F41F7ADF-F79C-4BB9-9D88-0DFB49C9B22A}"/>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A0B93684-27B5-4141-9414-5CAA1CB43B37}"/>
              </a:ext>
            </a:extLst>
          </p:cNvPr>
          <p:cNvSpPr/>
          <p:nvPr/>
        </p:nvSpPr>
        <p:spPr>
          <a:xfrm>
            <a:off x="0" y="682508"/>
            <a:ext cx="3323346" cy="461665"/>
          </a:xfrm>
          <a:prstGeom prst="rect">
            <a:avLst/>
          </a:prstGeom>
        </p:spPr>
        <p:txBody>
          <a:bodyPr wrap="none">
            <a:spAutoFit/>
          </a:bodyPr>
          <a:lstStyle/>
          <a:p>
            <a:pPr marL="342900" indent="-34290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 Comparing the results</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1E0AB959-AEA8-4C67-A638-F8E35F3FC73B}"/>
                  </a:ext>
                </a:extLst>
              </p:cNvPr>
              <p:cNvSpPr/>
              <p:nvPr/>
            </p:nvSpPr>
            <p:spPr>
              <a:xfrm>
                <a:off x="3810000" y="2314817"/>
                <a:ext cx="1003223" cy="7861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𝑆</m:t>
                          </m:r>
                        </m:num>
                        <m:den>
                          <m:r>
                            <a:rPr lang="en-US" sz="2400" b="0" i="1" smtClean="0">
                              <a:latin typeface="Cambria Math" panose="02040503050406030204" pitchFamily="18" charset="0"/>
                            </a:rPr>
                            <m:t>3</m:t>
                          </m:r>
                        </m:den>
                      </m:f>
                      <m:r>
                        <a:rPr lang="en-US" sz="2400" b="0" i="1" smtClean="0">
                          <a:latin typeface="Cambria Math" panose="02040503050406030204" pitchFamily="18" charset="0"/>
                        </a:rPr>
                        <m:t>&gt;</m:t>
                      </m:r>
                      <m:f>
                        <m:fPr>
                          <m:ctrlPr>
                            <a:rPr lang="en-US" sz="2400" i="1">
                              <a:latin typeface="Cambria Math" panose="02040503050406030204" pitchFamily="18" charset="0"/>
                            </a:rPr>
                          </m:ctrlPr>
                        </m:fPr>
                        <m:num>
                          <m:r>
                            <a:rPr lang="en-US" sz="2400" i="1">
                              <a:latin typeface="Cambria Math" panose="02040503050406030204" pitchFamily="18" charset="0"/>
                            </a:rPr>
                            <m:t>𝑆</m:t>
                          </m:r>
                        </m:num>
                        <m:den>
                          <m:r>
                            <a:rPr lang="en-US" sz="2400" i="1">
                              <a:latin typeface="Cambria Math" panose="02040503050406030204" pitchFamily="18" charset="0"/>
                            </a:rPr>
                            <m:t>4</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9" name="Rectangle 8">
                <a:extLst>
                  <a:ext uri="{FF2B5EF4-FFF2-40B4-BE49-F238E27FC236}">
                    <a16:creationId xmlns:a16="http://schemas.microsoft.com/office/drawing/2014/main" id="{1E0AB959-AEA8-4C67-A638-F8E35F3FC73B}"/>
                  </a:ext>
                </a:extLst>
              </p:cNvPr>
              <p:cNvSpPr>
                <a:spLocks noRot="1" noChangeAspect="1" noMove="1" noResize="1" noEditPoints="1" noAdjustHandles="1" noChangeArrowheads="1" noChangeShapeType="1" noTextEdit="1"/>
              </p:cNvSpPr>
              <p:nvPr/>
            </p:nvSpPr>
            <p:spPr>
              <a:xfrm>
                <a:off x="3810000" y="2314817"/>
                <a:ext cx="1003223" cy="786177"/>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99829A50-5F42-4A1D-814E-29D4EC1D213B}"/>
                  </a:ext>
                </a:extLst>
              </p:cNvPr>
              <p:cNvSpPr/>
              <p:nvPr/>
            </p:nvSpPr>
            <p:spPr>
              <a:xfrm>
                <a:off x="3505200" y="1335807"/>
                <a:ext cx="1729641" cy="52463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800" i="1" dirty="0" smtClean="0">
                              <a:latin typeface="Cambria Math" panose="02040503050406030204" pitchFamily="18" charset="0"/>
                            </a:rPr>
                          </m:ctrlPr>
                        </m:sSupPr>
                        <m:e>
                          <m:r>
                            <a:rPr lang="en-US" sz="2800" i="1" dirty="0" smtClean="0">
                              <a:latin typeface="Cambria Math" panose="02040503050406030204" pitchFamily="18" charset="0"/>
                            </a:rPr>
                            <m:t>𝑞</m:t>
                          </m:r>
                        </m:e>
                        <m:sup>
                          <m:r>
                            <a:rPr lang="en-US" sz="2800" i="1" dirty="0" smtClean="0">
                              <a:latin typeface="Cambria Math" panose="02040503050406030204" pitchFamily="18" charset="0"/>
                            </a:rPr>
                            <m:t>∗</m:t>
                          </m:r>
                        </m:sup>
                      </m:sSup>
                      <m:r>
                        <a:rPr lang="en-US" sz="2800" i="1" dirty="0" smtClean="0">
                          <a:latin typeface="Cambria Math" panose="02040503050406030204" pitchFamily="18" charset="0"/>
                          <a:cs typeface="Times New Roman" panose="02020603050405020304" pitchFamily="18" charset="0"/>
                        </a:rPr>
                        <m:t> &gt;</m:t>
                      </m:r>
                      <m:sSup>
                        <m:sSupPr>
                          <m:ctrlPr>
                            <a:rPr lang="en-US" sz="2800" b="0" i="1" dirty="0" smtClean="0">
                              <a:latin typeface="Cambria Math" panose="02040503050406030204" pitchFamily="18" charset="0"/>
                              <a:cs typeface="Times New Roman" panose="02020603050405020304" pitchFamily="18" charset="0"/>
                            </a:rPr>
                          </m:ctrlPr>
                        </m:sSupPr>
                        <m:e>
                          <m:r>
                            <a:rPr lang="en-US" sz="2800" b="0" i="1" dirty="0" smtClean="0">
                              <a:latin typeface="Cambria Math" panose="02040503050406030204" pitchFamily="18" charset="0"/>
                              <a:cs typeface="Times New Roman" panose="02020603050405020304" pitchFamily="18" charset="0"/>
                            </a:rPr>
                            <m:t>𝑞</m:t>
                          </m:r>
                        </m:e>
                        <m:sup>
                          <m:r>
                            <a:rPr lang="en-US" sz="2800" b="0" i="1" dirty="0" smtClean="0">
                              <a:latin typeface="Cambria Math" panose="02040503050406030204" pitchFamily="18" charset="0"/>
                              <a:cs typeface="Times New Roman" panose="02020603050405020304" pitchFamily="18" charset="0"/>
                            </a:rPr>
                            <m:t>𝑆𝑂</m:t>
                          </m:r>
                        </m:sup>
                      </m:sSup>
                    </m:oMath>
                  </m:oMathPara>
                </a14:m>
                <a:endParaRPr lang="en-US" sz="2800" dirty="0">
                  <a:latin typeface="Times New Roman" panose="02020603050405020304" pitchFamily="18" charset="0"/>
                  <a:cs typeface="Times New Roman" panose="02020603050405020304" pitchFamily="18" charset="0"/>
                </a:endParaRPr>
              </a:p>
            </p:txBody>
          </p:sp>
        </mc:Choice>
        <mc:Fallback xmlns="">
          <p:sp>
            <p:nvSpPr>
              <p:cNvPr id="3" name="Rectangle 2">
                <a:extLst>
                  <a:ext uri="{FF2B5EF4-FFF2-40B4-BE49-F238E27FC236}">
                    <a16:creationId xmlns:a16="http://schemas.microsoft.com/office/drawing/2014/main" id="{99829A50-5F42-4A1D-814E-29D4EC1D213B}"/>
                  </a:ext>
                </a:extLst>
              </p:cNvPr>
              <p:cNvSpPr>
                <a:spLocks noRot="1" noChangeAspect="1" noMove="1" noResize="1" noEditPoints="1" noAdjustHandles="1" noChangeArrowheads="1" noChangeShapeType="1" noTextEdit="1"/>
              </p:cNvSpPr>
              <p:nvPr/>
            </p:nvSpPr>
            <p:spPr>
              <a:xfrm>
                <a:off x="3505200" y="1335807"/>
                <a:ext cx="1729641" cy="524631"/>
              </a:xfrm>
              <a:prstGeom prst="rect">
                <a:avLst/>
              </a:prstGeom>
              <a:blipFill>
                <a:blip r:embed="rId3"/>
                <a:stretch>
                  <a:fillRect/>
                </a:stretch>
              </a:blipFill>
            </p:spPr>
            <p:txBody>
              <a:bodyPr/>
              <a:lstStyle/>
              <a:p>
                <a:r>
                  <a:rPr lang="en-US">
                    <a:noFill/>
                  </a:rPr>
                  <a:t> </a:t>
                </a:r>
              </a:p>
            </p:txBody>
          </p:sp>
        </mc:Fallback>
      </mc:AlternateContent>
      <p:sp>
        <p:nvSpPr>
          <p:cNvPr id="10" name="Rectangle 9">
            <a:extLst>
              <a:ext uri="{FF2B5EF4-FFF2-40B4-BE49-F238E27FC236}">
                <a16:creationId xmlns:a16="http://schemas.microsoft.com/office/drawing/2014/main" id="{8B12DDED-22DB-4DD6-BADE-75BD6968190F}"/>
              </a:ext>
            </a:extLst>
          </p:cNvPr>
          <p:cNvSpPr/>
          <p:nvPr/>
        </p:nvSpPr>
        <p:spPr>
          <a:xfrm>
            <a:off x="609600" y="3867356"/>
            <a:ext cx="8319948" cy="1569660"/>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The agents exploit the resource less intensively when they coordinate their appropriation decisions (and thus internalize the cost externalities their appropriation generates on others) than when they do not coordinate their exploitation.</a:t>
            </a:r>
          </a:p>
        </p:txBody>
      </p:sp>
      <p:sp>
        <p:nvSpPr>
          <p:cNvPr id="12" name="Rectangle 11">
            <a:extLst>
              <a:ext uri="{FF2B5EF4-FFF2-40B4-BE49-F238E27FC236}">
                <a16:creationId xmlns:a16="http://schemas.microsoft.com/office/drawing/2014/main" id="{D8DA2B64-660B-4AFA-B700-D8E89F363696}"/>
              </a:ext>
            </a:extLst>
          </p:cNvPr>
          <p:cNvSpPr/>
          <p:nvPr/>
        </p:nvSpPr>
        <p:spPr>
          <a:xfrm>
            <a:off x="152400" y="3171147"/>
            <a:ext cx="1694695" cy="461665"/>
          </a:xfrm>
          <a:prstGeom prst="rect">
            <a:avLst/>
          </a:prstGeom>
        </p:spPr>
        <p:txBody>
          <a:bodyPr wrap="none">
            <a:spAutoFit/>
          </a:bodyPr>
          <a:lstStyle/>
          <a:p>
            <a:pPr marL="342900" indent="-342900">
              <a:buFont typeface="Wingdings" panose="05000000000000000000" pitchFamily="2" charset="2"/>
              <a:buChar char="Ø"/>
            </a:pPr>
            <a:r>
              <a:rPr lang="en-US" sz="2400" i="1" dirty="0">
                <a:solidFill>
                  <a:srgbClr val="7030A0"/>
                </a:solidFill>
                <a:latin typeface="Times New Roman" panose="02020603050405020304" pitchFamily="18" charset="0"/>
                <a:cs typeface="Times New Roman" panose="02020603050405020304" pitchFamily="18" charset="0"/>
              </a:rPr>
              <a:t>In words,</a:t>
            </a:r>
          </a:p>
        </p:txBody>
      </p:sp>
      <p:sp>
        <p:nvSpPr>
          <p:cNvPr id="13" name="Rectangle 12">
            <a:extLst>
              <a:ext uri="{FF2B5EF4-FFF2-40B4-BE49-F238E27FC236}">
                <a16:creationId xmlns:a16="http://schemas.microsoft.com/office/drawing/2014/main" id="{853EF24F-4620-4B87-8F6A-F7A0FC94B8CE}"/>
              </a:ext>
            </a:extLst>
          </p:cNvPr>
          <p:cNvSpPr/>
          <p:nvPr/>
        </p:nvSpPr>
        <p:spPr>
          <a:xfrm>
            <a:off x="2565102" y="5554495"/>
            <a:ext cx="4013791" cy="461665"/>
          </a:xfrm>
          <a:prstGeom prst="rect">
            <a:avLst/>
          </a:prstGeom>
        </p:spPr>
        <p:txBody>
          <a:bodyPr wrap="none">
            <a:spAutoFit/>
          </a:bodyPr>
          <a:lstStyle/>
          <a:p>
            <a:r>
              <a:rPr lang="en-US" sz="2400" i="1" dirty="0">
                <a:solidFill>
                  <a:srgbClr val="7030A0"/>
                </a:solidFill>
                <a:latin typeface="Times New Roman" panose="02020603050405020304" pitchFamily="18" charset="0"/>
                <a:cs typeface="Times New Roman" panose="02020603050405020304" pitchFamily="18" charset="0"/>
              </a:rPr>
              <a:t>“The tragedy of the commons”</a:t>
            </a:r>
          </a:p>
        </p:txBody>
      </p:sp>
      <p:sp>
        <p:nvSpPr>
          <p:cNvPr id="14" name="Rectangle 13">
            <a:extLst>
              <a:ext uri="{FF2B5EF4-FFF2-40B4-BE49-F238E27FC236}">
                <a16:creationId xmlns:a16="http://schemas.microsoft.com/office/drawing/2014/main" id="{341AEF62-2BB5-4BEE-BD72-3C5F8CD96204}"/>
              </a:ext>
            </a:extLst>
          </p:cNvPr>
          <p:cNvSpPr/>
          <p:nvPr/>
        </p:nvSpPr>
        <p:spPr>
          <a:xfrm>
            <a:off x="0" y="87415"/>
            <a:ext cx="62484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2.4.1 Socially optimal appropriation when only profits matter</a:t>
            </a:r>
          </a:p>
        </p:txBody>
      </p:sp>
    </p:spTree>
    <p:extLst>
      <p:ext uri="{BB962C8B-B14F-4D97-AF65-F5344CB8AC3E}">
        <p14:creationId xmlns:p14="http://schemas.microsoft.com/office/powerpoint/2010/main" val="41704023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AF73B0-54C1-46E7-B6EC-E5E542E2F242}"/>
              </a:ext>
            </a:extLst>
          </p:cNvPr>
          <p:cNvSpPr>
            <a:spLocks noGrp="1"/>
          </p:cNvSpPr>
          <p:nvPr>
            <p:ph type="sldNum" sz="quarter" idx="12"/>
          </p:nvPr>
        </p:nvSpPr>
        <p:spPr/>
        <p:txBody>
          <a:bodyPr/>
          <a:lstStyle/>
          <a:p>
            <a:fld id="{B6F15528-21DE-4FAA-801E-634DDDAF4B2B}" type="slidenum">
              <a:rPr lang="en-US" smtClean="0"/>
              <a:pPr/>
              <a:t>81</a:t>
            </a:fld>
            <a:endParaRPr lang="en-US"/>
          </a:p>
        </p:txBody>
      </p:sp>
      <p:sp>
        <p:nvSpPr>
          <p:cNvPr id="11" name="Minus Sign 10">
            <a:extLst>
              <a:ext uri="{FF2B5EF4-FFF2-40B4-BE49-F238E27FC236}">
                <a16:creationId xmlns:a16="http://schemas.microsoft.com/office/drawing/2014/main" id="{F41F7ADF-F79C-4BB9-9D88-0DFB49C9B22A}"/>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D2B75E4-257E-4C8E-B9AD-FD6B3AEE10BA}"/>
              </a:ext>
            </a:extLst>
          </p:cNvPr>
          <p:cNvSpPr/>
          <p:nvPr/>
        </p:nvSpPr>
        <p:spPr>
          <a:xfrm>
            <a:off x="0" y="87415"/>
            <a:ext cx="72390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2.4.2 </a:t>
            </a:r>
            <a:r>
              <a:rPr lang="en-US" b="1" dirty="0">
                <a:latin typeface="Times New Roman" panose="02020603050405020304" pitchFamily="18" charset="0"/>
                <a:cs typeface="Times New Roman" panose="02020603050405020304" pitchFamily="18" charset="0"/>
              </a:rPr>
              <a:t>Socially optimal appropriation with consumers and profits matter</a:t>
            </a: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id="{27778744-7060-4788-8ACA-C99B7467B4FF}"/>
              </a:ext>
            </a:extLst>
          </p:cNvPr>
          <p:cNvSpPr/>
          <p:nvPr/>
        </p:nvSpPr>
        <p:spPr>
          <a:xfrm>
            <a:off x="152400" y="838200"/>
            <a:ext cx="8077200" cy="461665"/>
          </a:xfrm>
          <a:prstGeom prst="rect">
            <a:avLst/>
          </a:prstGeom>
        </p:spPr>
        <p:txBody>
          <a:bodyPr wrap="square">
            <a:spAutoFit/>
          </a:bodyPr>
          <a:lstStyle/>
          <a:p>
            <a:pPr marL="342900" indent="-34290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When the social planner considers welfare function </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E168B65E-FDA2-4E4F-93F5-B41105D41F37}"/>
                  </a:ext>
                </a:extLst>
              </p:cNvPr>
              <p:cNvSpPr txBox="1"/>
              <p:nvPr/>
            </p:nvSpPr>
            <p:spPr>
              <a:xfrm>
                <a:off x="2743200" y="1776496"/>
                <a:ext cx="3474926"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𝑊</m:t>
                      </m:r>
                      <m:r>
                        <a:rPr lang="en-US" sz="2800" b="0" i="1" smtClean="0">
                          <a:latin typeface="Cambria Math" panose="02040503050406030204" pitchFamily="18" charset="0"/>
                        </a:rPr>
                        <m:t>=</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1−</m:t>
                          </m:r>
                          <m:r>
                            <a:rPr lang="en-US" sz="2800" b="0" i="1" smtClean="0">
                              <a:latin typeface="Cambria Math" panose="02040503050406030204" pitchFamily="18" charset="0"/>
                              <a:ea typeface="Cambria Math" panose="02040503050406030204" pitchFamily="18" charset="0"/>
                            </a:rPr>
                            <m:t>𝜆</m:t>
                          </m:r>
                        </m:e>
                      </m:d>
                      <m:r>
                        <a:rPr lang="en-US" sz="2800" b="0" i="1" smtClean="0">
                          <a:latin typeface="Cambria Math" panose="02040503050406030204" pitchFamily="18" charset="0"/>
                          <a:ea typeface="Cambria Math" panose="02040503050406030204" pitchFamily="18" charset="0"/>
                        </a:rPr>
                        <m:t>𝐶𝑆</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𝜆</m:t>
                      </m:r>
                      <m:r>
                        <a:rPr lang="en-US" sz="2800" b="0" i="1" smtClean="0">
                          <a:latin typeface="Cambria Math" panose="02040503050406030204" pitchFamily="18" charset="0"/>
                          <a:ea typeface="Cambria Math" panose="02040503050406030204" pitchFamily="18" charset="0"/>
                        </a:rPr>
                        <m:t>𝑃𝑆</m:t>
                      </m:r>
                    </m:oMath>
                  </m:oMathPara>
                </a14:m>
                <a:endParaRPr lang="en-US" sz="2800" dirty="0">
                  <a:latin typeface="Times New Roman" panose="02020603050405020304" pitchFamily="18"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E168B65E-FDA2-4E4F-93F5-B41105D41F37}"/>
                  </a:ext>
                </a:extLst>
              </p:cNvPr>
              <p:cNvSpPr txBox="1">
                <a:spLocks noRot="1" noChangeAspect="1" noMove="1" noResize="1" noEditPoints="1" noAdjustHandles="1" noChangeArrowheads="1" noChangeShapeType="1" noTextEdit="1"/>
              </p:cNvSpPr>
              <p:nvPr/>
            </p:nvSpPr>
            <p:spPr>
              <a:xfrm>
                <a:off x="2743200" y="1776496"/>
                <a:ext cx="3474926" cy="430887"/>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8E85E92C-6D7A-4AF5-B4F5-F4CB9126EEDD}"/>
                  </a:ext>
                </a:extLst>
              </p:cNvPr>
              <p:cNvSpPr/>
              <p:nvPr/>
            </p:nvSpPr>
            <p:spPr>
              <a:xfrm>
                <a:off x="637915" y="2692207"/>
                <a:ext cx="6829685" cy="461665"/>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She chooses the level of catches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i="1">
                            <a:latin typeface="Cambria Math" panose="02040503050406030204" pitchFamily="18" charset="0"/>
                          </a:rPr>
                          <m:t>1</m:t>
                        </m:r>
                      </m:sub>
                    </m:sSub>
                  </m:oMath>
                </a14:m>
                <a:r>
                  <a:rPr lang="en-US" sz="2400" dirty="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i="1">
                            <a:latin typeface="Cambria Math" panose="02040503050406030204" pitchFamily="18" charset="0"/>
                          </a:rPr>
                          <m:t>2</m:t>
                        </m:r>
                      </m:sub>
                    </m:sSub>
                  </m:oMath>
                </a14:m>
                <a:r>
                  <a:rPr lang="en-US" sz="2400" dirty="0">
                    <a:latin typeface="Times New Roman" panose="02020603050405020304" pitchFamily="18" charset="0"/>
                    <a:cs typeface="Times New Roman" panose="02020603050405020304" pitchFamily="18" charset="0"/>
                  </a:rPr>
                  <a:t> to solve</a:t>
                </a:r>
              </a:p>
            </p:txBody>
          </p:sp>
        </mc:Choice>
        <mc:Fallback xmlns="">
          <p:sp>
            <p:nvSpPr>
              <p:cNvPr id="4" name="Rectangle 3">
                <a:extLst>
                  <a:ext uri="{FF2B5EF4-FFF2-40B4-BE49-F238E27FC236}">
                    <a16:creationId xmlns:a16="http://schemas.microsoft.com/office/drawing/2014/main" id="{8E85E92C-6D7A-4AF5-B4F5-F4CB9126EEDD}"/>
                  </a:ext>
                </a:extLst>
              </p:cNvPr>
              <p:cNvSpPr>
                <a:spLocks noRot="1" noChangeAspect="1" noMove="1" noResize="1" noEditPoints="1" noAdjustHandles="1" noChangeArrowheads="1" noChangeShapeType="1" noTextEdit="1"/>
              </p:cNvSpPr>
              <p:nvPr/>
            </p:nvSpPr>
            <p:spPr>
              <a:xfrm>
                <a:off x="637915" y="2692207"/>
                <a:ext cx="6829685" cy="461665"/>
              </a:xfrm>
              <a:prstGeom prst="rect">
                <a:avLst/>
              </a:prstGeom>
              <a:blipFill>
                <a:blip r:embed="rId3"/>
                <a:stretch>
                  <a:fillRect l="-1250" t="-10667" b="-30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69E992E-5459-4275-80E7-0F0260CD71C9}"/>
                  </a:ext>
                </a:extLst>
              </p:cNvPr>
              <p:cNvSpPr txBox="1"/>
              <p:nvPr/>
            </p:nvSpPr>
            <p:spPr>
              <a:xfrm>
                <a:off x="1873218" y="3611449"/>
                <a:ext cx="5214889" cy="467885"/>
              </a:xfrm>
              <a:prstGeom prst="rect">
                <a:avLst/>
              </a:prstGeom>
              <a:noFill/>
            </p:spPr>
            <p:txBody>
              <a:bodyPr wrap="none" lIns="0" tIns="0" rIns="0" bIns="0" rtlCol="0">
                <a:spAutoFit/>
              </a:bodyPr>
              <a:lstStyle/>
              <a:p>
                <a14:m>
                  <m:oMath xmlns:m="http://schemas.openxmlformats.org/officeDocument/2006/math">
                    <m:func>
                      <m:funcPr>
                        <m:ctrlPr>
                          <a:rPr lang="en-US" sz="2800" b="0" i="1" smtClean="0">
                            <a:latin typeface="Cambria Math" panose="02040503050406030204" pitchFamily="18" charset="0"/>
                          </a:rPr>
                        </m:ctrlPr>
                      </m:funcPr>
                      <m:fName>
                        <m:limLow>
                          <m:limLowPr>
                            <m:ctrlPr>
                              <a:rPr lang="en-US" sz="2800" b="0" i="1" smtClean="0">
                                <a:latin typeface="Cambria Math" panose="02040503050406030204" pitchFamily="18" charset="0"/>
                              </a:rPr>
                            </m:ctrlPr>
                          </m:limLowPr>
                          <m:e>
                            <m:r>
                              <m:rPr>
                                <m:sty m:val="p"/>
                              </m:rPr>
                              <a:rPr lang="en-US" sz="2800" b="0" i="0" smtClean="0">
                                <a:latin typeface="Cambria Math" panose="02040503050406030204" pitchFamily="18" charset="0"/>
                              </a:rPr>
                              <m:t>max</m:t>
                            </m:r>
                          </m:e>
                          <m:lim>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𝑞</m:t>
                                </m:r>
                              </m:e>
                              <m:sub>
                                <m:r>
                                  <a:rPr lang="en-US" sz="2800" b="0" i="1" smtClean="0">
                                    <a:latin typeface="Cambria Math" panose="02040503050406030204" pitchFamily="18" charset="0"/>
                                  </a:rPr>
                                  <m:t>1</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𝑞</m:t>
                                </m:r>
                              </m:e>
                              <m:sub>
                                <m:r>
                                  <a:rPr lang="en-US" sz="2800" b="0" i="1" smtClean="0">
                                    <a:latin typeface="Cambria Math" panose="02040503050406030204" pitchFamily="18" charset="0"/>
                                  </a:rPr>
                                  <m:t>2</m:t>
                                </m:r>
                              </m:sub>
                            </m:sSub>
                            <m:r>
                              <a:rPr lang="en-US" sz="2800" b="0" i="1" smtClean="0">
                                <a:latin typeface="Cambria Math" panose="02040503050406030204" pitchFamily="18" charset="0"/>
                                <a:ea typeface="Cambria Math" panose="02040503050406030204" pitchFamily="18" charset="0"/>
                              </a:rPr>
                              <m:t>≥0</m:t>
                            </m:r>
                          </m:lim>
                        </m:limLow>
                        <m:r>
                          <a:rPr lang="en-US" sz="2800" b="0" i="1" smtClean="0">
                            <a:latin typeface="Cambria Math" panose="02040503050406030204" pitchFamily="18" charset="0"/>
                          </a:rPr>
                          <m:t>  </m:t>
                        </m:r>
                      </m:fName>
                      <m:e>
                        <m:r>
                          <a:rPr lang="en-US" sz="2800" b="0" i="1" smtClean="0">
                            <a:latin typeface="Cambria Math" panose="02040503050406030204" pitchFamily="18" charset="0"/>
                          </a:rPr>
                          <m:t>𝑊</m:t>
                        </m:r>
                        <m:r>
                          <a:rPr lang="en-US" sz="2800" b="0" i="1" smtClean="0">
                            <a:latin typeface="Cambria Math" panose="02040503050406030204" pitchFamily="18" charset="0"/>
                          </a:rPr>
                          <m:t>=</m:t>
                        </m:r>
                      </m:e>
                    </m:func>
                  </m:oMath>
                </a14:m>
                <a:r>
                  <a:rPr lang="en-US" sz="2800" dirty="0">
                    <a:latin typeface="Times New Roman" panose="02020603050405020304" pitchFamily="18" charset="0"/>
                    <a:cs typeface="Times New Roman" panose="02020603050405020304" pitchFamily="18" charset="0"/>
                  </a:rPr>
                  <a:t> </a:t>
                </a:r>
                <a14:m>
                  <m:oMath xmlns:m="http://schemas.openxmlformats.org/officeDocument/2006/math">
                    <m:d>
                      <m:dPr>
                        <m:ctrlPr>
                          <a:rPr lang="en-US" sz="2800" i="1">
                            <a:latin typeface="Cambria Math" panose="02040503050406030204" pitchFamily="18" charset="0"/>
                          </a:rPr>
                        </m:ctrlPr>
                      </m:dPr>
                      <m:e>
                        <m:r>
                          <a:rPr lang="en-US" sz="2800" i="1">
                            <a:latin typeface="Cambria Math" panose="02040503050406030204" pitchFamily="18" charset="0"/>
                          </a:rPr>
                          <m:t>1−</m:t>
                        </m:r>
                        <m:r>
                          <a:rPr lang="en-US" sz="2800" i="1">
                            <a:latin typeface="Cambria Math" panose="02040503050406030204" pitchFamily="18" charset="0"/>
                            <a:ea typeface="Cambria Math" panose="02040503050406030204" pitchFamily="18" charset="0"/>
                          </a:rPr>
                          <m:t>𝜆</m:t>
                        </m:r>
                      </m:e>
                    </m:d>
                    <m:r>
                      <a:rPr lang="en-US" sz="2800" i="1">
                        <a:latin typeface="Cambria Math" panose="02040503050406030204" pitchFamily="18" charset="0"/>
                        <a:ea typeface="Cambria Math" panose="02040503050406030204" pitchFamily="18" charset="0"/>
                      </a:rPr>
                      <m:t>𝐶𝑆</m:t>
                    </m:r>
                    <m:r>
                      <a:rPr lang="en-US" sz="2800" i="1">
                        <a:latin typeface="Cambria Math" panose="02040503050406030204" pitchFamily="18" charset="0"/>
                        <a:ea typeface="Cambria Math" panose="02040503050406030204" pitchFamily="18" charset="0"/>
                      </a:rPr>
                      <m:t>+</m:t>
                    </m:r>
                    <m:r>
                      <a:rPr lang="en-US" sz="2800" i="1">
                        <a:latin typeface="Cambria Math" panose="02040503050406030204" pitchFamily="18" charset="0"/>
                        <a:ea typeface="Cambria Math" panose="02040503050406030204" pitchFamily="18" charset="0"/>
                      </a:rPr>
                      <m:t>𝜆</m:t>
                    </m:r>
                    <m:r>
                      <a:rPr lang="en-US" sz="2800" i="1">
                        <a:latin typeface="Cambria Math" panose="02040503050406030204" pitchFamily="18" charset="0"/>
                        <a:ea typeface="Cambria Math" panose="02040503050406030204" pitchFamily="18" charset="0"/>
                      </a:rPr>
                      <m:t>𝑃𝑆</m:t>
                    </m:r>
                  </m:oMath>
                </a14:m>
                <a:endParaRPr lang="en-US" sz="2800" dirty="0">
                  <a:latin typeface="Times New Roman" panose="02020603050405020304" pitchFamily="18" charset="0"/>
                  <a:cs typeface="Times New Roman" panose="02020603050405020304" pitchFamily="18" charset="0"/>
                </a:endParaRPr>
              </a:p>
            </p:txBody>
          </p:sp>
        </mc:Choice>
        <mc:Fallback xmlns="">
          <p:sp>
            <p:nvSpPr>
              <p:cNvPr id="9" name="TextBox 8">
                <a:extLst>
                  <a:ext uri="{FF2B5EF4-FFF2-40B4-BE49-F238E27FC236}">
                    <a16:creationId xmlns:a16="http://schemas.microsoft.com/office/drawing/2014/main" id="{B69E992E-5459-4275-80E7-0F0260CD71C9}"/>
                  </a:ext>
                </a:extLst>
              </p:cNvPr>
              <p:cNvSpPr txBox="1">
                <a:spLocks noRot="1" noChangeAspect="1" noMove="1" noResize="1" noEditPoints="1" noAdjustHandles="1" noChangeArrowheads="1" noChangeShapeType="1" noTextEdit="1"/>
              </p:cNvSpPr>
              <p:nvPr/>
            </p:nvSpPr>
            <p:spPr>
              <a:xfrm>
                <a:off x="1873218" y="3611449"/>
                <a:ext cx="5214889" cy="467885"/>
              </a:xfrm>
              <a:prstGeom prst="rect">
                <a:avLst/>
              </a:prstGeom>
              <a:blipFill>
                <a:blip r:embed="rId4"/>
                <a:stretch>
                  <a:fillRect b="-129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E54C9899-EBF5-4891-BBBB-EBF832369CD7}"/>
                  </a:ext>
                </a:extLst>
              </p:cNvPr>
              <p:cNvSpPr/>
              <p:nvPr/>
            </p:nvSpPr>
            <p:spPr>
              <a:xfrm>
                <a:off x="2730760" y="4897006"/>
                <a:ext cx="4355616" cy="106381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i="1" dirty="0" smtClean="0">
                          <a:latin typeface="Cambria Math" panose="02040503050406030204" pitchFamily="18" charset="0"/>
                        </a:rPr>
                        <m:t>𝐶𝑆</m:t>
                      </m:r>
                      <m:r>
                        <a:rPr lang="en-US" sz="2800" i="1" dirty="0" smtClean="0">
                          <a:latin typeface="Cambria Math" panose="02040503050406030204" pitchFamily="18" charset="0"/>
                        </a:rPr>
                        <m:t>=</m:t>
                      </m:r>
                      <m:nary>
                        <m:naryPr>
                          <m:ctrlPr>
                            <a:rPr lang="en-US" sz="2800" i="1" dirty="0" smtClean="0">
                              <a:latin typeface="Cambria Math" panose="02040503050406030204" pitchFamily="18" charset="0"/>
                            </a:rPr>
                          </m:ctrlPr>
                        </m:naryPr>
                        <m:sub>
                          <m:r>
                            <m:rPr>
                              <m:brk m:alnAt="23"/>
                            </m:rPr>
                            <a:rPr lang="en-US" sz="2800" b="0" i="1" dirty="0" smtClean="0">
                              <a:latin typeface="Cambria Math" panose="02040503050406030204" pitchFamily="18" charset="0"/>
                            </a:rPr>
                            <m:t>0</m:t>
                          </m:r>
                        </m:sub>
                        <m:sup>
                          <m:r>
                            <a:rPr lang="en-US" sz="2800" b="0" i="1" dirty="0" smtClean="0">
                              <a:latin typeface="Cambria Math" panose="02040503050406030204" pitchFamily="18" charset="0"/>
                            </a:rPr>
                            <m:t>𝑄</m:t>
                          </m:r>
                        </m:sup>
                        <m:e>
                          <m:r>
                            <a:rPr lang="en-US" sz="2800" b="0" i="1" dirty="0" smtClean="0">
                              <a:latin typeface="Cambria Math" panose="02040503050406030204" pitchFamily="18" charset="0"/>
                            </a:rPr>
                            <m:t>𝑝</m:t>
                          </m:r>
                          <m:d>
                            <m:dPr>
                              <m:ctrlPr>
                                <a:rPr lang="en-US" sz="2800" b="0" i="1" dirty="0" smtClean="0">
                                  <a:latin typeface="Cambria Math" panose="02040503050406030204" pitchFamily="18" charset="0"/>
                                </a:rPr>
                              </m:ctrlPr>
                            </m:dPr>
                            <m:e>
                              <m:r>
                                <a:rPr lang="en-US" sz="2800" b="0" i="1" dirty="0" smtClean="0">
                                  <a:latin typeface="Cambria Math" panose="02040503050406030204" pitchFamily="18" charset="0"/>
                                </a:rPr>
                                <m:t>𝑄</m:t>
                              </m:r>
                            </m:e>
                          </m:d>
                          <m:r>
                            <a:rPr lang="en-US" sz="2800" b="0" i="1" dirty="0" smtClean="0">
                              <a:latin typeface="Cambria Math" panose="02040503050406030204" pitchFamily="18" charset="0"/>
                            </a:rPr>
                            <m:t>𝑑𝑄</m:t>
                          </m:r>
                          <m:r>
                            <a:rPr lang="en-CA" sz="2800" b="0" i="1" dirty="0" smtClean="0">
                              <a:latin typeface="Cambria Math" panose="02040503050406030204" pitchFamily="18" charset="0"/>
                            </a:rPr>
                            <m:t>−</m:t>
                          </m:r>
                          <m:r>
                            <a:rPr lang="en-US" sz="2800" i="1" dirty="0">
                              <a:latin typeface="Cambria Math" panose="02040503050406030204" pitchFamily="18" charset="0"/>
                            </a:rPr>
                            <m:t>𝑝</m:t>
                          </m:r>
                          <m:d>
                            <m:dPr>
                              <m:ctrlPr>
                                <a:rPr lang="en-US" sz="2800" i="1" dirty="0">
                                  <a:latin typeface="Cambria Math" panose="02040503050406030204" pitchFamily="18" charset="0"/>
                                </a:rPr>
                              </m:ctrlPr>
                            </m:dPr>
                            <m:e>
                              <m:r>
                                <a:rPr lang="en-US" sz="2800" i="1" dirty="0">
                                  <a:latin typeface="Cambria Math" panose="02040503050406030204" pitchFamily="18" charset="0"/>
                                </a:rPr>
                                <m:t>𝑄</m:t>
                              </m:r>
                            </m:e>
                          </m:d>
                          <m:r>
                            <a:rPr lang="en-CA" sz="2800" b="0" i="1" dirty="0" smtClean="0">
                              <a:latin typeface="Cambria Math" panose="02040503050406030204" pitchFamily="18" charset="0"/>
                            </a:rPr>
                            <m:t>𝑄</m:t>
                          </m:r>
                        </m:e>
                      </m:nary>
                      <m:r>
                        <a:rPr lang="en-US" sz="2800" b="0" i="1" dirty="0" smtClean="0">
                          <a:latin typeface="Cambria Math" panose="02040503050406030204" pitchFamily="18" charset="0"/>
                        </a:rPr>
                        <m:t> </m:t>
                      </m:r>
                    </m:oMath>
                  </m:oMathPara>
                </a14:m>
                <a:endParaRPr lang="en-US" sz="2800" dirty="0"/>
              </a:p>
            </p:txBody>
          </p:sp>
        </mc:Choice>
        <mc:Fallback xmlns="">
          <p:sp>
            <p:nvSpPr>
              <p:cNvPr id="12" name="Rectangle 11">
                <a:extLst>
                  <a:ext uri="{FF2B5EF4-FFF2-40B4-BE49-F238E27FC236}">
                    <a16:creationId xmlns:a16="http://schemas.microsoft.com/office/drawing/2014/main" id="{E54C9899-EBF5-4891-BBBB-EBF832369CD7}"/>
                  </a:ext>
                </a:extLst>
              </p:cNvPr>
              <p:cNvSpPr>
                <a:spLocks noRot="1" noChangeAspect="1" noMove="1" noResize="1" noEditPoints="1" noAdjustHandles="1" noChangeArrowheads="1" noChangeShapeType="1" noTextEdit="1"/>
              </p:cNvSpPr>
              <p:nvPr/>
            </p:nvSpPr>
            <p:spPr>
              <a:xfrm>
                <a:off x="2730760" y="4897006"/>
                <a:ext cx="4355616" cy="1063817"/>
              </a:xfrm>
              <a:prstGeom prst="rect">
                <a:avLst/>
              </a:prstGeom>
              <a:blipFill>
                <a:blip r:embed="rId5"/>
                <a:stretch>
                  <a:fillRect/>
                </a:stretch>
              </a:blipFill>
            </p:spPr>
            <p:txBody>
              <a:bodyPr/>
              <a:lstStyle/>
              <a:p>
                <a:r>
                  <a:rPr lang="en-US">
                    <a:noFill/>
                  </a:rPr>
                  <a:t> </a:t>
                </a:r>
              </a:p>
            </p:txBody>
          </p:sp>
        </mc:Fallback>
      </mc:AlternateContent>
      <p:sp>
        <p:nvSpPr>
          <p:cNvPr id="10" name="Rectangle 9">
            <a:extLst>
              <a:ext uri="{FF2B5EF4-FFF2-40B4-BE49-F238E27FC236}">
                <a16:creationId xmlns:a16="http://schemas.microsoft.com/office/drawing/2014/main" id="{8E85E92C-6D7A-4AF5-B4F5-F4CB9126EEDD}"/>
              </a:ext>
            </a:extLst>
          </p:cNvPr>
          <p:cNvSpPr/>
          <p:nvPr/>
        </p:nvSpPr>
        <p:spPr>
          <a:xfrm>
            <a:off x="990600" y="4464261"/>
            <a:ext cx="962285" cy="461665"/>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where</a:t>
            </a:r>
          </a:p>
        </p:txBody>
      </p:sp>
    </p:spTree>
    <p:extLst>
      <p:ext uri="{BB962C8B-B14F-4D97-AF65-F5344CB8AC3E}">
        <p14:creationId xmlns:p14="http://schemas.microsoft.com/office/powerpoint/2010/main" val="220867617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AF73B0-54C1-46E7-B6EC-E5E542E2F242}"/>
              </a:ext>
            </a:extLst>
          </p:cNvPr>
          <p:cNvSpPr>
            <a:spLocks noGrp="1"/>
          </p:cNvSpPr>
          <p:nvPr>
            <p:ph type="sldNum" sz="quarter" idx="12"/>
          </p:nvPr>
        </p:nvSpPr>
        <p:spPr/>
        <p:txBody>
          <a:bodyPr/>
          <a:lstStyle/>
          <a:p>
            <a:fld id="{B6F15528-21DE-4FAA-801E-634DDDAF4B2B}" type="slidenum">
              <a:rPr lang="en-US" smtClean="0"/>
              <a:pPr/>
              <a:t>82</a:t>
            </a:fld>
            <a:endParaRPr lang="en-US"/>
          </a:p>
        </p:txBody>
      </p:sp>
      <p:sp>
        <p:nvSpPr>
          <p:cNvPr id="11" name="Minus Sign 10">
            <a:extLst>
              <a:ext uri="{FF2B5EF4-FFF2-40B4-BE49-F238E27FC236}">
                <a16:creationId xmlns:a16="http://schemas.microsoft.com/office/drawing/2014/main" id="{F41F7ADF-F79C-4BB9-9D88-0DFB49C9B22A}"/>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D2B75E4-257E-4C8E-B9AD-FD6B3AEE10BA}"/>
              </a:ext>
            </a:extLst>
          </p:cNvPr>
          <p:cNvSpPr/>
          <p:nvPr/>
        </p:nvSpPr>
        <p:spPr>
          <a:xfrm>
            <a:off x="0" y="87415"/>
            <a:ext cx="72390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2.4.2 </a:t>
            </a:r>
            <a:r>
              <a:rPr lang="en-US" b="1" dirty="0">
                <a:latin typeface="Times New Roman" panose="02020603050405020304" pitchFamily="18" charset="0"/>
                <a:cs typeface="Times New Roman" panose="02020603050405020304" pitchFamily="18" charset="0"/>
              </a:rPr>
              <a:t>Socially optimal appropriation with consumers and profits matter</a:t>
            </a: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id="{AFDD9858-2D65-42F0-AA21-20D95361270C}"/>
              </a:ext>
            </a:extLst>
          </p:cNvPr>
          <p:cNvSpPr/>
          <p:nvPr/>
        </p:nvSpPr>
        <p:spPr>
          <a:xfrm>
            <a:off x="685798" y="645215"/>
            <a:ext cx="9448800" cy="461665"/>
          </a:xfrm>
          <a:prstGeom prst="rect">
            <a:avLst/>
          </a:prstGeom>
        </p:spPr>
        <p:txBody>
          <a:bodyPr wrap="square">
            <a:spAutoFit/>
          </a:bodyPr>
          <a:lstStyle/>
          <a:p>
            <a:pPr marL="342900" indent="-342900">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The inverse demand function; </a:t>
            </a:r>
          </a:p>
        </p:txBody>
      </p:sp>
      <p:sp>
        <p:nvSpPr>
          <p:cNvPr id="3" name="Rectangle 2">
            <a:extLst>
              <a:ext uri="{FF2B5EF4-FFF2-40B4-BE49-F238E27FC236}">
                <a16:creationId xmlns:a16="http://schemas.microsoft.com/office/drawing/2014/main" id="{583D3613-4417-4C7D-94B7-EA368BBA4E2B}"/>
              </a:ext>
            </a:extLst>
          </p:cNvPr>
          <p:cNvSpPr/>
          <p:nvPr/>
        </p:nvSpPr>
        <p:spPr>
          <a:xfrm>
            <a:off x="803513" y="2539716"/>
            <a:ext cx="7162800"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Consumer surplus can be expressed as the area of the triangle below the demand function;</a:t>
            </a: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4F7C7758-39A0-4646-A901-01A6A2F71DD4}"/>
                  </a:ext>
                </a:extLst>
              </p:cNvPr>
              <p:cNvSpPr/>
              <p:nvPr/>
            </p:nvSpPr>
            <p:spPr>
              <a:xfrm>
                <a:off x="1895193" y="3775629"/>
                <a:ext cx="4979440" cy="78380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i="1">
                          <a:latin typeface="Cambria Math" panose="02040503050406030204" pitchFamily="18" charset="0"/>
                        </a:rPr>
                        <m:t>𝐶𝑆</m:t>
                      </m:r>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1</m:t>
                          </m:r>
                        </m:num>
                        <m:den>
                          <m:r>
                            <a:rPr lang="en-US" sz="2400" i="1">
                              <a:latin typeface="Cambria Math" panose="02040503050406030204" pitchFamily="18" charset="0"/>
                            </a:rPr>
                            <m:t>2</m:t>
                          </m:r>
                        </m:den>
                      </m:f>
                      <m:d>
                        <m:dPr>
                          <m:begChr m:val="["/>
                          <m:endChr m:val="]"/>
                          <m:ctrlPr>
                            <a:rPr lang="en-US" sz="2400" i="1">
                              <a:latin typeface="Cambria Math" panose="02040503050406030204" pitchFamily="18" charset="0"/>
                            </a:rPr>
                          </m:ctrlPr>
                        </m:dPr>
                        <m:e>
                          <m:r>
                            <a:rPr lang="en-US" sz="2400" i="1">
                              <a:latin typeface="Cambria Math" panose="02040503050406030204" pitchFamily="18" charset="0"/>
                            </a:rPr>
                            <m:t>1−</m:t>
                          </m:r>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𝑄</m:t>
                              </m:r>
                            </m:e>
                          </m:d>
                        </m:e>
                      </m:d>
                      <m:d>
                        <m:dPr>
                          <m:ctrlPr>
                            <a:rPr lang="en-US" sz="2400" i="1">
                              <a:latin typeface="Cambria Math" panose="02040503050406030204" pitchFamily="18" charset="0"/>
                            </a:rPr>
                          </m:ctrlPr>
                        </m:dPr>
                        <m:e>
                          <m:r>
                            <a:rPr lang="en-US" sz="2400" i="1">
                              <a:latin typeface="Cambria Math" panose="02040503050406030204" pitchFamily="18" charset="0"/>
                            </a:rPr>
                            <m:t>𝑄</m:t>
                          </m:r>
                          <m:r>
                            <a:rPr lang="en-US" sz="2400" i="1">
                              <a:latin typeface="Cambria Math" panose="02040503050406030204" pitchFamily="18" charset="0"/>
                            </a:rPr>
                            <m:t>−0</m:t>
                          </m:r>
                        </m:e>
                      </m:d>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1</m:t>
                          </m:r>
                        </m:num>
                        <m:den>
                          <m:r>
                            <a:rPr lang="en-US" sz="2400" i="1">
                              <a:latin typeface="Cambria Math" panose="02040503050406030204" pitchFamily="18" charset="0"/>
                            </a:rPr>
                            <m:t>2</m:t>
                          </m:r>
                        </m:den>
                      </m:f>
                      <m:sSup>
                        <m:sSupPr>
                          <m:ctrlPr>
                            <a:rPr lang="en-US" sz="2400" i="1">
                              <a:latin typeface="Cambria Math" panose="02040503050406030204" pitchFamily="18" charset="0"/>
                            </a:rPr>
                          </m:ctrlPr>
                        </m:sSupPr>
                        <m:e>
                          <m:r>
                            <a:rPr lang="en-US" sz="2400" i="1">
                              <a:latin typeface="Cambria Math" panose="02040503050406030204" pitchFamily="18" charset="0"/>
                            </a:rPr>
                            <m:t>𝑄</m:t>
                          </m:r>
                        </m:e>
                        <m:sup>
                          <m:r>
                            <a:rPr lang="en-US" sz="2400" i="1">
                              <a:latin typeface="Cambria Math" panose="02040503050406030204" pitchFamily="18" charset="0"/>
                            </a:rPr>
                            <m:t>2</m:t>
                          </m:r>
                        </m:sup>
                      </m:sSup>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7" name="Rectangle 6">
                <a:extLst>
                  <a:ext uri="{FF2B5EF4-FFF2-40B4-BE49-F238E27FC236}">
                    <a16:creationId xmlns:a16="http://schemas.microsoft.com/office/drawing/2014/main" id="{4F7C7758-39A0-4646-A901-01A6A2F71DD4}"/>
                  </a:ext>
                </a:extLst>
              </p:cNvPr>
              <p:cNvSpPr>
                <a:spLocks noRot="1" noChangeAspect="1" noMove="1" noResize="1" noEditPoints="1" noAdjustHandles="1" noChangeArrowheads="1" noChangeShapeType="1" noTextEdit="1"/>
              </p:cNvSpPr>
              <p:nvPr/>
            </p:nvSpPr>
            <p:spPr>
              <a:xfrm>
                <a:off x="1895193" y="3775629"/>
                <a:ext cx="4979440" cy="783804"/>
              </a:xfrm>
              <a:prstGeom prst="rect">
                <a:avLst/>
              </a:prstGeom>
              <a:blipFill>
                <a:blip r:embed="rId2"/>
                <a:stretch>
                  <a:fillRect/>
                </a:stretch>
              </a:blipFill>
            </p:spPr>
            <p:txBody>
              <a:bodyPr/>
              <a:lstStyle/>
              <a:p>
                <a:r>
                  <a:rPr lang="en-US">
                    <a:noFill/>
                  </a:rPr>
                  <a:t> </a:t>
                </a:r>
              </a:p>
            </p:txBody>
          </p:sp>
        </mc:Fallback>
      </mc:AlternateContent>
      <p:sp>
        <p:nvSpPr>
          <p:cNvPr id="8" name="Rectangle 7">
            <a:extLst>
              <a:ext uri="{FF2B5EF4-FFF2-40B4-BE49-F238E27FC236}">
                <a16:creationId xmlns:a16="http://schemas.microsoft.com/office/drawing/2014/main" id="{23BAF222-FB8C-478D-A254-FFA77DD8CE96}"/>
              </a:ext>
            </a:extLst>
          </p:cNvPr>
          <p:cNvSpPr/>
          <p:nvPr/>
        </p:nvSpPr>
        <p:spPr>
          <a:xfrm>
            <a:off x="685798" y="4783284"/>
            <a:ext cx="7162799" cy="461665"/>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aggregate appropriation can be expanded as;</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7D2377F-C3CF-45EE-89D2-123B45D2D3FB}"/>
                  </a:ext>
                </a:extLst>
              </p:cNvPr>
              <p:cNvSpPr txBox="1"/>
              <p:nvPr/>
            </p:nvSpPr>
            <p:spPr>
              <a:xfrm>
                <a:off x="3016785" y="5592718"/>
                <a:ext cx="2500827"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𝑄</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2</m:t>
                          </m:r>
                        </m:sub>
                      </m:sSub>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9" name="TextBox 8">
                <a:extLst>
                  <a:ext uri="{FF2B5EF4-FFF2-40B4-BE49-F238E27FC236}">
                    <a16:creationId xmlns:a16="http://schemas.microsoft.com/office/drawing/2014/main" id="{07D2377F-C3CF-45EE-89D2-123B45D2D3FB}"/>
                  </a:ext>
                </a:extLst>
              </p:cNvPr>
              <p:cNvSpPr txBox="1">
                <a:spLocks noRot="1" noChangeAspect="1" noMove="1" noResize="1" noEditPoints="1" noAdjustHandles="1" noChangeArrowheads="1" noChangeShapeType="1" noTextEdit="1"/>
              </p:cNvSpPr>
              <p:nvPr/>
            </p:nvSpPr>
            <p:spPr>
              <a:xfrm>
                <a:off x="3016785" y="5592718"/>
                <a:ext cx="2500827" cy="369332"/>
              </a:xfrm>
              <a:prstGeom prst="rect">
                <a:avLst/>
              </a:prstGeom>
              <a:blipFill>
                <a:blip r:embed="rId3"/>
                <a:stretch>
                  <a:fillRect b="-295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5AAD73B1-D385-4ED0-913F-AD30FBDF6BE4}"/>
                  </a:ext>
                </a:extLst>
              </p:cNvPr>
              <p:cNvSpPr/>
              <p:nvPr/>
            </p:nvSpPr>
            <p:spPr>
              <a:xfrm>
                <a:off x="1093867" y="1504231"/>
                <a:ext cx="2257349"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i="1" dirty="0">
                          <a:latin typeface="Cambria Math" panose="02040503050406030204" pitchFamily="18" charset="0"/>
                        </a:rPr>
                        <m:t>𝑝</m:t>
                      </m:r>
                      <m:d>
                        <m:dPr>
                          <m:ctrlPr>
                            <a:rPr lang="en-US" sz="2400" i="1" dirty="0">
                              <a:latin typeface="Cambria Math" panose="02040503050406030204" pitchFamily="18" charset="0"/>
                            </a:rPr>
                          </m:ctrlPr>
                        </m:dPr>
                        <m:e>
                          <m:r>
                            <a:rPr lang="en-US" sz="2400" i="1" dirty="0">
                              <a:latin typeface="Cambria Math" panose="02040503050406030204" pitchFamily="18" charset="0"/>
                            </a:rPr>
                            <m:t>𝑄</m:t>
                          </m:r>
                        </m:e>
                      </m:d>
                      <m:r>
                        <a:rPr lang="en-US" sz="2400" i="1" dirty="0">
                          <a:latin typeface="Cambria Math" panose="02040503050406030204" pitchFamily="18" charset="0"/>
                        </a:rPr>
                        <m:t>= 1 −</m:t>
                      </m:r>
                      <m:r>
                        <a:rPr lang="en-US" sz="2400" i="1" dirty="0">
                          <a:latin typeface="Cambria Math" panose="02040503050406030204" pitchFamily="18" charset="0"/>
                        </a:rPr>
                        <m:t>𝑄</m:t>
                      </m:r>
                      <m:r>
                        <a:rPr lang="en-US" sz="2400" i="1" dirty="0">
                          <a:latin typeface="Cambria Math" panose="02040503050406030204" pitchFamily="18" charset="0"/>
                        </a:rPr>
                        <m:t> </m:t>
                      </m:r>
                    </m:oMath>
                  </m:oMathPara>
                </a14:m>
                <a:endParaRPr lang="en-US" dirty="0"/>
              </a:p>
            </p:txBody>
          </p:sp>
        </mc:Choice>
        <mc:Fallback xmlns="">
          <p:sp>
            <p:nvSpPr>
              <p:cNvPr id="4" name="Rectangle 3">
                <a:extLst>
                  <a:ext uri="{FF2B5EF4-FFF2-40B4-BE49-F238E27FC236}">
                    <a16:creationId xmlns:a16="http://schemas.microsoft.com/office/drawing/2014/main" id="{5AAD73B1-D385-4ED0-913F-AD30FBDF6BE4}"/>
                  </a:ext>
                </a:extLst>
              </p:cNvPr>
              <p:cNvSpPr>
                <a:spLocks noRot="1" noChangeAspect="1" noMove="1" noResize="1" noEditPoints="1" noAdjustHandles="1" noChangeArrowheads="1" noChangeShapeType="1" noTextEdit="1"/>
              </p:cNvSpPr>
              <p:nvPr/>
            </p:nvSpPr>
            <p:spPr>
              <a:xfrm>
                <a:off x="1093867" y="1504231"/>
                <a:ext cx="2257349" cy="461665"/>
              </a:xfrm>
              <a:prstGeom prst="rect">
                <a:avLst/>
              </a:prstGeom>
              <a:blipFill>
                <a:blip r:embed="rId4"/>
                <a:stretch>
                  <a:fillRect b="-13333"/>
                </a:stretch>
              </a:blipFill>
            </p:spPr>
            <p:txBody>
              <a:bodyPr/>
              <a:lstStyle/>
              <a:p>
                <a:r>
                  <a:rPr lang="en-US">
                    <a:noFill/>
                  </a:rPr>
                  <a:t> </a:t>
                </a:r>
              </a:p>
            </p:txBody>
          </p:sp>
        </mc:Fallback>
      </mc:AlternateContent>
      <p:sp>
        <p:nvSpPr>
          <p:cNvPr id="10" name="Rectangle 9">
            <a:extLst>
              <a:ext uri="{FF2B5EF4-FFF2-40B4-BE49-F238E27FC236}">
                <a16:creationId xmlns:a16="http://schemas.microsoft.com/office/drawing/2014/main" id="{5FD913DD-EEEC-488B-B748-9CBE120A8081}"/>
              </a:ext>
            </a:extLst>
          </p:cNvPr>
          <p:cNvSpPr/>
          <p:nvPr/>
        </p:nvSpPr>
        <p:spPr>
          <a:xfrm>
            <a:off x="3276600" y="1502898"/>
            <a:ext cx="4953000" cy="461665"/>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is linear in the aggregate appropriation</a:t>
            </a:r>
            <a:endParaRPr lang="en-US" sz="2400" dirty="0"/>
          </a:p>
        </p:txBody>
      </p:sp>
    </p:spTree>
    <p:extLst>
      <p:ext uri="{BB962C8B-B14F-4D97-AF65-F5344CB8AC3E}">
        <p14:creationId xmlns:p14="http://schemas.microsoft.com/office/powerpoint/2010/main" val="362050675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AF73B0-54C1-46E7-B6EC-E5E542E2F242}"/>
              </a:ext>
            </a:extLst>
          </p:cNvPr>
          <p:cNvSpPr>
            <a:spLocks noGrp="1"/>
          </p:cNvSpPr>
          <p:nvPr>
            <p:ph type="sldNum" sz="quarter" idx="12"/>
          </p:nvPr>
        </p:nvSpPr>
        <p:spPr/>
        <p:txBody>
          <a:bodyPr/>
          <a:lstStyle/>
          <a:p>
            <a:fld id="{B6F15528-21DE-4FAA-801E-634DDDAF4B2B}" type="slidenum">
              <a:rPr lang="en-US" smtClean="0"/>
              <a:pPr/>
              <a:t>83</a:t>
            </a:fld>
            <a:endParaRPr lang="en-US"/>
          </a:p>
        </p:txBody>
      </p:sp>
      <p:sp>
        <p:nvSpPr>
          <p:cNvPr id="11" name="Minus Sign 10">
            <a:extLst>
              <a:ext uri="{FF2B5EF4-FFF2-40B4-BE49-F238E27FC236}">
                <a16:creationId xmlns:a16="http://schemas.microsoft.com/office/drawing/2014/main" id="{F41F7ADF-F79C-4BB9-9D88-0DFB49C9B22A}"/>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D2B75E4-257E-4C8E-B9AD-FD6B3AEE10BA}"/>
              </a:ext>
            </a:extLst>
          </p:cNvPr>
          <p:cNvSpPr/>
          <p:nvPr/>
        </p:nvSpPr>
        <p:spPr>
          <a:xfrm>
            <a:off x="0" y="87415"/>
            <a:ext cx="72390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2.4.2 </a:t>
            </a:r>
            <a:r>
              <a:rPr lang="en-US" b="1" dirty="0">
                <a:latin typeface="Times New Roman" panose="02020603050405020304" pitchFamily="18" charset="0"/>
                <a:cs typeface="Times New Roman" panose="02020603050405020304" pitchFamily="18" charset="0"/>
              </a:rPr>
              <a:t>Socially optimal appropriation with consumers and profits matter</a:t>
            </a:r>
            <a:endParaRPr lang="en-US" b="1" dirty="0">
              <a:solidFill>
                <a:schemeClr val="tx1"/>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31C7AB96-9CBF-4C61-810A-D72D38B3D792}"/>
                  </a:ext>
                </a:extLst>
              </p:cNvPr>
              <p:cNvSpPr txBox="1"/>
              <p:nvPr/>
            </p:nvSpPr>
            <p:spPr>
              <a:xfrm>
                <a:off x="999277" y="1495573"/>
                <a:ext cx="5910016" cy="527004"/>
              </a:xfrm>
              <a:prstGeom prst="rect">
                <a:avLst/>
              </a:prstGeom>
              <a:noFill/>
            </p:spPr>
            <p:txBody>
              <a:bodyPr wrap="none" lIns="0" tIns="0" rIns="0" bIns="0" rtlCol="0">
                <a:spAutoFit/>
              </a:bodyPr>
              <a:lstStyle/>
              <a:p>
                <a14:m>
                  <m:oMath xmlns:m="http://schemas.openxmlformats.org/officeDocument/2006/math">
                    <m:func>
                      <m:funcPr>
                        <m:ctrlPr>
                          <a:rPr lang="en-US" sz="2400" b="0" i="1" smtClean="0">
                            <a:latin typeface="Cambria Math" panose="02040503050406030204" pitchFamily="18" charset="0"/>
                          </a:rPr>
                        </m:ctrlPr>
                      </m:funcPr>
                      <m:fName>
                        <m:limLow>
                          <m:limLowPr>
                            <m:ctrlPr>
                              <a:rPr lang="en-US" sz="2400" b="0" i="1" smtClean="0">
                                <a:latin typeface="Cambria Math" panose="02040503050406030204" pitchFamily="18" charset="0"/>
                              </a:rPr>
                            </m:ctrlPr>
                          </m:limLowPr>
                          <m:e>
                            <m:r>
                              <m:rPr>
                                <m:sty m:val="p"/>
                              </m:rPr>
                              <a:rPr lang="en-US" sz="2400" b="0" i="0" smtClean="0">
                                <a:latin typeface="Cambria Math" panose="02040503050406030204" pitchFamily="18" charset="0"/>
                              </a:rPr>
                              <m:t>max</m:t>
                            </m:r>
                          </m:e>
                          <m:li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2</m:t>
                                </m:r>
                              </m:sub>
                            </m:sSub>
                            <m:r>
                              <a:rPr lang="en-US" sz="2400" b="0" i="1" smtClean="0">
                                <a:latin typeface="Cambria Math" panose="02040503050406030204" pitchFamily="18" charset="0"/>
                                <a:ea typeface="Cambria Math" panose="02040503050406030204" pitchFamily="18" charset="0"/>
                              </a:rPr>
                              <m:t>≥0</m:t>
                            </m:r>
                          </m:lim>
                        </m:limLow>
                      </m:fName>
                      <m:e>
                        <m:r>
                          <a:rPr lang="en-US" sz="2400" b="0" i="1" smtClean="0">
                            <a:latin typeface="Cambria Math" panose="02040503050406030204" pitchFamily="18" charset="0"/>
                          </a:rPr>
                          <m:t>𝑊</m:t>
                        </m:r>
                        <m:r>
                          <a:rPr lang="en-US" sz="2400" b="0" i="1" smtClean="0">
                            <a:latin typeface="Cambria Math" panose="02040503050406030204" pitchFamily="18" charset="0"/>
                          </a:rPr>
                          <m:t>=</m:t>
                        </m:r>
                      </m:e>
                    </m:func>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ea typeface="Cambria Math" panose="02040503050406030204" pitchFamily="18" charset="0"/>
                          </a:rPr>
                          <m:t>𝜆</m:t>
                        </m:r>
                      </m:e>
                    </m:d>
                    <m:sSup>
                      <m:sSupPr>
                        <m:ctrlPr>
                          <a:rPr lang="en-US" sz="2400" b="0" i="1" smtClean="0">
                            <a:latin typeface="Cambria Math" panose="02040503050406030204" pitchFamily="18" charset="0"/>
                            <a:ea typeface="Cambria Math" panose="02040503050406030204" pitchFamily="18" charset="0"/>
                          </a:rPr>
                        </m:ctrlPr>
                      </m:sSupPr>
                      <m:e>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1</m:t>
                            </m:r>
                          </m:num>
                          <m:den>
                            <m:r>
                              <a:rPr lang="en-US" sz="2400" b="0" i="1" smtClean="0">
                                <a:latin typeface="Cambria Math" panose="02040503050406030204" pitchFamily="18" charset="0"/>
                                <a:ea typeface="Cambria Math" panose="02040503050406030204" pitchFamily="18" charset="0"/>
                              </a:rPr>
                              <m:t>2</m:t>
                            </m:r>
                          </m:den>
                        </m:f>
                        <m:d>
                          <m:dPr>
                            <m:ctrlPr>
                              <a:rPr lang="en-US" sz="2400" b="0" i="1" smtClean="0">
                                <a:latin typeface="Cambria Math" panose="02040503050406030204" pitchFamily="18" charset="0"/>
                                <a:ea typeface="Cambria Math" panose="02040503050406030204" pitchFamily="18" charset="0"/>
                              </a:rPr>
                            </m:ctrlPr>
                          </m:dPr>
                          <m:e>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𝑞</m:t>
                                </m:r>
                              </m:e>
                              <m:sub>
                                <m:r>
                                  <a:rPr lang="en-US" sz="2400" b="0" i="1" smtClean="0">
                                    <a:latin typeface="Cambria Math" panose="02040503050406030204" pitchFamily="18" charset="0"/>
                                    <a:ea typeface="Cambria Math" panose="02040503050406030204" pitchFamily="18" charset="0"/>
                                  </a:rPr>
                                  <m:t>1</m:t>
                                </m:r>
                              </m:sub>
                            </m:sSub>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𝑞</m:t>
                                </m:r>
                              </m:e>
                              <m:sub>
                                <m:r>
                                  <a:rPr lang="en-US" sz="2400" b="0" i="1" smtClean="0">
                                    <a:latin typeface="Cambria Math" panose="02040503050406030204" pitchFamily="18" charset="0"/>
                                    <a:ea typeface="Cambria Math" panose="02040503050406030204" pitchFamily="18" charset="0"/>
                                  </a:rPr>
                                  <m:t>2</m:t>
                                </m:r>
                              </m:sub>
                            </m:sSub>
                          </m:e>
                        </m:d>
                      </m:e>
                      <m:sup>
                        <m:r>
                          <a:rPr lang="en-US" sz="2400" b="0" i="1" smtClean="0">
                            <a:latin typeface="Cambria Math" panose="02040503050406030204" pitchFamily="18" charset="0"/>
                            <a:ea typeface="Cambria Math" panose="02040503050406030204" pitchFamily="18" charset="0"/>
                          </a:rPr>
                          <m:t>2</m:t>
                        </m:r>
                      </m:sup>
                    </m:sSup>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𝜆</m:t>
                    </m:r>
                    <m:d>
                      <m:dPr>
                        <m:ctrlPr>
                          <a:rPr lang="en-US" altLang="zh-HK" sz="2400" i="1" smtClean="0">
                            <a:latin typeface="Cambria Math" panose="02040503050406030204" pitchFamily="18" charset="0"/>
                            <a:ea typeface="Cambria Math" panose="02040503050406030204" pitchFamily="18" charset="0"/>
                          </a:rPr>
                        </m:ctrlPr>
                      </m:dPr>
                      <m:e>
                        <m:sSub>
                          <m:sSubPr>
                            <m:ctrlPr>
                              <a:rPr lang="en-US" altLang="zh-HK" sz="2400" i="1">
                                <a:latin typeface="Cambria Math" panose="02040503050406030204" pitchFamily="18" charset="0"/>
                                <a:ea typeface="Cambria Math" panose="02040503050406030204" pitchFamily="18" charset="0"/>
                              </a:rPr>
                            </m:ctrlPr>
                          </m:sSubPr>
                          <m:e>
                            <m:r>
                              <a:rPr lang="en-US" altLang="zh-HK" sz="2400" i="1">
                                <a:latin typeface="Cambria Math" panose="02040503050406030204" pitchFamily="18" charset="0"/>
                                <a:ea typeface="Cambria Math" panose="02040503050406030204" pitchFamily="18" charset="0"/>
                              </a:rPr>
                              <m:t>𝜋</m:t>
                            </m:r>
                          </m:e>
                          <m:sub>
                            <m:r>
                              <a:rPr lang="en-US" altLang="zh-HK" sz="2400" i="1">
                                <a:latin typeface="Cambria Math" panose="02040503050406030204" pitchFamily="18" charset="0"/>
                                <a:ea typeface="Cambria Math" panose="02040503050406030204" pitchFamily="18" charset="0"/>
                              </a:rPr>
                              <m:t>1</m:t>
                            </m:r>
                          </m:sub>
                        </m:sSub>
                        <m:r>
                          <a:rPr lang="en-US" altLang="zh-HK" sz="2400" i="1">
                            <a:latin typeface="Cambria Math" panose="02040503050406030204" pitchFamily="18" charset="0"/>
                            <a:ea typeface="Cambria Math" panose="02040503050406030204" pitchFamily="18" charset="0"/>
                          </a:rPr>
                          <m:t>+</m:t>
                        </m:r>
                        <m:sSub>
                          <m:sSubPr>
                            <m:ctrlPr>
                              <a:rPr lang="en-US" altLang="zh-HK" sz="2400" i="1">
                                <a:latin typeface="Cambria Math" panose="02040503050406030204" pitchFamily="18" charset="0"/>
                                <a:ea typeface="Cambria Math" panose="02040503050406030204" pitchFamily="18" charset="0"/>
                              </a:rPr>
                            </m:ctrlPr>
                          </m:sSubPr>
                          <m:e>
                            <m:r>
                              <a:rPr lang="en-US" altLang="zh-HK" sz="2400" i="1">
                                <a:latin typeface="Cambria Math" panose="02040503050406030204" pitchFamily="18" charset="0"/>
                                <a:ea typeface="Cambria Math" panose="02040503050406030204" pitchFamily="18" charset="0"/>
                              </a:rPr>
                              <m:t>𝜋</m:t>
                            </m:r>
                          </m:e>
                          <m:sub>
                            <m:r>
                              <a:rPr lang="en-US" altLang="zh-HK" sz="2400" i="1">
                                <a:latin typeface="Cambria Math" panose="02040503050406030204" pitchFamily="18" charset="0"/>
                                <a:ea typeface="Cambria Math" panose="02040503050406030204" pitchFamily="18" charset="0"/>
                              </a:rPr>
                              <m:t>2</m:t>
                            </m:r>
                          </m:sub>
                        </m:sSub>
                      </m:e>
                    </m:d>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8" name="TextBox 7">
                <a:extLst>
                  <a:ext uri="{FF2B5EF4-FFF2-40B4-BE49-F238E27FC236}">
                    <a16:creationId xmlns:a16="http://schemas.microsoft.com/office/drawing/2014/main" id="{31C7AB96-9CBF-4C61-810A-D72D38B3D792}"/>
                  </a:ext>
                </a:extLst>
              </p:cNvPr>
              <p:cNvSpPr txBox="1">
                <a:spLocks noRot="1" noChangeAspect="1" noMove="1" noResize="1" noEditPoints="1" noAdjustHandles="1" noChangeArrowheads="1" noChangeShapeType="1" noTextEdit="1"/>
              </p:cNvSpPr>
              <p:nvPr/>
            </p:nvSpPr>
            <p:spPr>
              <a:xfrm>
                <a:off x="999277" y="1495573"/>
                <a:ext cx="5910016" cy="527004"/>
              </a:xfrm>
              <a:prstGeom prst="rect">
                <a:avLst/>
              </a:prstGeom>
              <a:blipFill>
                <a:blip r:embed="rId2"/>
                <a:stretch>
                  <a:fillRect l="-1342" t="-6897" b="-17241"/>
                </a:stretch>
              </a:blipFill>
            </p:spPr>
            <p:txBody>
              <a:bodyPr/>
              <a:lstStyle/>
              <a:p>
                <a:r>
                  <a:rPr lang="zh-HK" altLang="en-US">
                    <a:noFill/>
                  </a:rPr>
                  <a:t> </a:t>
                </a:r>
              </a:p>
            </p:txBody>
          </p:sp>
        </mc:Fallback>
      </mc:AlternateContent>
      <p:sp>
        <p:nvSpPr>
          <p:cNvPr id="2" name="Rectangle 1">
            <a:extLst>
              <a:ext uri="{FF2B5EF4-FFF2-40B4-BE49-F238E27FC236}">
                <a16:creationId xmlns:a16="http://schemas.microsoft.com/office/drawing/2014/main" id="{16727B15-E46F-4060-98FB-ABA4BD88D348}"/>
              </a:ext>
            </a:extLst>
          </p:cNvPr>
          <p:cNvSpPr/>
          <p:nvPr/>
        </p:nvSpPr>
        <p:spPr>
          <a:xfrm>
            <a:off x="76200" y="685800"/>
            <a:ext cx="5352747" cy="461665"/>
          </a:xfrm>
          <a:prstGeom prst="rect">
            <a:avLst/>
          </a:prstGeom>
        </p:spPr>
        <p:txBody>
          <a:bodyPr wrap="none">
            <a:spAutoFit/>
          </a:bodyPr>
          <a:lstStyle/>
          <a:p>
            <a:pPr marL="342900" indent="-34290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The social welfare can be rewritten as; </a:t>
            </a:r>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520F41E2-3CE4-4FD1-80EB-FD693F9D649B}"/>
                  </a:ext>
                </a:extLst>
              </p:cNvPr>
              <p:cNvSpPr/>
              <p:nvPr/>
            </p:nvSpPr>
            <p:spPr>
              <a:xfrm>
                <a:off x="381000" y="2640024"/>
                <a:ext cx="5513817" cy="461665"/>
              </a:xfrm>
              <a:prstGeom prst="rect">
                <a:avLst/>
              </a:prstGeom>
            </p:spPr>
            <p:txBody>
              <a:bodyPr wrap="non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Differentiating with respect to </a:t>
                </a:r>
                <a14:m>
                  <m:oMath xmlns:m="http://schemas.openxmlformats.org/officeDocument/2006/math">
                    <m:sSub>
                      <m:sSubPr>
                        <m:ctrlPr>
                          <a:rPr lang="en-US" sz="2400" i="1" smtClean="0">
                            <a:latin typeface="Cambria Math" panose="02040503050406030204" pitchFamily="18" charset="0"/>
                          </a:rPr>
                        </m:ctrlPr>
                      </m:sSubPr>
                      <m:e>
                        <m:r>
                          <a:rPr lang="en-US" sz="2400" i="1">
                            <a:latin typeface="Cambria Math" panose="02040503050406030204" pitchFamily="18" charset="0"/>
                          </a:rPr>
                          <m:t>𝑞</m:t>
                        </m:r>
                      </m:e>
                      <m:sub>
                        <m:r>
                          <a:rPr lang="en-US" sz="2400" i="1">
                            <a:latin typeface="Cambria Math" panose="02040503050406030204" pitchFamily="18" charset="0"/>
                          </a:rPr>
                          <m:t>1</m:t>
                        </m:r>
                      </m:sub>
                    </m:sSub>
                  </m:oMath>
                </a14:m>
                <a:r>
                  <a:rPr lang="en-US" sz="2400" dirty="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2</m:t>
                        </m:r>
                      </m:sub>
                    </m:sSub>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3" name="Rectangle 2">
                <a:extLst>
                  <a:ext uri="{FF2B5EF4-FFF2-40B4-BE49-F238E27FC236}">
                    <a16:creationId xmlns:a16="http://schemas.microsoft.com/office/drawing/2014/main" id="{520F41E2-3CE4-4FD1-80EB-FD693F9D649B}"/>
                  </a:ext>
                </a:extLst>
              </p:cNvPr>
              <p:cNvSpPr>
                <a:spLocks noRot="1" noChangeAspect="1" noMove="1" noResize="1" noEditPoints="1" noAdjustHandles="1" noChangeArrowheads="1" noChangeShapeType="1" noTextEdit="1"/>
              </p:cNvSpPr>
              <p:nvPr/>
            </p:nvSpPr>
            <p:spPr>
              <a:xfrm>
                <a:off x="381000" y="2640024"/>
                <a:ext cx="5513817" cy="461665"/>
              </a:xfrm>
              <a:prstGeom prst="rect">
                <a:avLst/>
              </a:prstGeom>
              <a:blipFill>
                <a:blip r:embed="rId3"/>
                <a:stretch>
                  <a:fillRect l="-1549"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FC11D7E2-B938-478C-9005-B0E322B2D133}"/>
                  </a:ext>
                </a:extLst>
              </p:cNvPr>
              <p:cNvSpPr txBox="1"/>
              <p:nvPr/>
            </p:nvSpPr>
            <p:spPr>
              <a:xfrm>
                <a:off x="1143000" y="3631191"/>
                <a:ext cx="6545831" cy="8298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i="1" smtClean="0">
                              <a:latin typeface="Cambria Math" panose="02040503050406030204" pitchFamily="18" charset="0"/>
                            </a:rPr>
                            <m:t>𝜕</m:t>
                          </m:r>
                          <m:r>
                            <a:rPr lang="en-US" sz="2400" b="0" i="1" smtClean="0">
                              <a:latin typeface="Cambria Math" panose="02040503050406030204" pitchFamily="18" charset="0"/>
                            </a:rPr>
                            <m:t>𝑊</m:t>
                          </m:r>
                        </m:num>
                        <m:den>
                          <m:r>
                            <a:rPr lang="en-US" sz="240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1</m:t>
                              </m:r>
                            </m:sub>
                          </m:sSub>
                        </m:den>
                      </m:f>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1−</m:t>
                          </m:r>
                          <m:r>
                            <a:rPr lang="en-US" sz="2400" b="0" i="1" smtClean="0">
                              <a:latin typeface="Cambria Math" panose="02040503050406030204" pitchFamily="18" charset="0"/>
                              <a:ea typeface="Cambria Math" panose="02040503050406030204" pitchFamily="18" charset="0"/>
                            </a:rPr>
                            <m:t>𝜆</m:t>
                          </m:r>
                        </m:e>
                      </m:d>
                      <m:d>
                        <m:dPr>
                          <m:ctrlPr>
                            <a:rPr lang="en-US" sz="2400" b="0" i="1" smtClean="0">
                              <a:latin typeface="Cambria Math" panose="02040503050406030204" pitchFamily="18" charset="0"/>
                              <a:ea typeface="Cambria Math" panose="02040503050406030204" pitchFamily="18" charset="0"/>
                            </a:rPr>
                          </m:ctrlPr>
                        </m:dPr>
                        <m:e>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𝑞</m:t>
                              </m:r>
                            </m:e>
                            <m:sub>
                              <m:r>
                                <a:rPr lang="en-US" sz="2400" b="0" i="1" smtClean="0">
                                  <a:latin typeface="Cambria Math" panose="02040503050406030204" pitchFamily="18" charset="0"/>
                                  <a:ea typeface="Cambria Math" panose="02040503050406030204" pitchFamily="18" charset="0"/>
                                </a:rPr>
                                <m:t>1</m:t>
                              </m:r>
                            </m:sub>
                          </m:sSub>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𝑞</m:t>
                              </m:r>
                            </m:e>
                            <m:sub>
                              <m:r>
                                <a:rPr lang="en-US" sz="2400" b="0" i="1" smtClean="0">
                                  <a:latin typeface="Cambria Math" panose="02040503050406030204" pitchFamily="18" charset="0"/>
                                  <a:ea typeface="Cambria Math" panose="02040503050406030204" pitchFamily="18" charset="0"/>
                                </a:rPr>
                                <m:t>2</m:t>
                              </m:r>
                            </m:sub>
                          </m:sSub>
                        </m:e>
                      </m:d>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𝜆</m:t>
                      </m:r>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1−</m:t>
                          </m:r>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2</m:t>
                              </m:r>
                              <m:d>
                                <m:dPr>
                                  <m:ctrlPr>
                                    <a:rPr lang="en-US" sz="2400" b="0" i="1" smtClean="0">
                                      <a:latin typeface="Cambria Math" panose="02040503050406030204" pitchFamily="18" charset="0"/>
                                      <a:ea typeface="Cambria Math" panose="02040503050406030204" pitchFamily="18" charset="0"/>
                                    </a:rPr>
                                  </m:ctrlPr>
                                </m:dPr>
                                <m:e>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𝑞</m:t>
                                      </m:r>
                                    </m:e>
                                    <m:sub>
                                      <m:r>
                                        <a:rPr lang="en-US" sz="2400" b="0" i="1" smtClean="0">
                                          <a:latin typeface="Cambria Math" panose="02040503050406030204" pitchFamily="18" charset="0"/>
                                          <a:ea typeface="Cambria Math" panose="02040503050406030204" pitchFamily="18" charset="0"/>
                                        </a:rPr>
                                        <m:t>1</m:t>
                                      </m:r>
                                    </m:sub>
                                  </m:sSub>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𝑞</m:t>
                                      </m:r>
                                    </m:e>
                                    <m:sub>
                                      <m:r>
                                        <a:rPr lang="en-US" sz="2400" b="0" i="1" smtClean="0">
                                          <a:latin typeface="Cambria Math" panose="02040503050406030204" pitchFamily="18" charset="0"/>
                                          <a:ea typeface="Cambria Math" panose="02040503050406030204" pitchFamily="18" charset="0"/>
                                        </a:rPr>
                                        <m:t>2</m:t>
                                      </m:r>
                                    </m:sub>
                                  </m:sSub>
                                </m:e>
                              </m:d>
                            </m:num>
                            <m:den>
                              <m:r>
                                <a:rPr lang="en-US" sz="2400" b="0" i="1" smtClean="0">
                                  <a:latin typeface="Cambria Math" panose="02040503050406030204" pitchFamily="18" charset="0"/>
                                  <a:ea typeface="Cambria Math" panose="02040503050406030204" pitchFamily="18" charset="0"/>
                                </a:rPr>
                                <m:t>𝑆</m:t>
                              </m:r>
                            </m:den>
                          </m:f>
                        </m:e>
                      </m:d>
                      <m:r>
                        <a:rPr lang="en-US" sz="2400" b="0" i="1" smtClean="0">
                          <a:latin typeface="Cambria Math" panose="02040503050406030204" pitchFamily="18" charset="0"/>
                          <a:ea typeface="Cambria Math" panose="02040503050406030204" pitchFamily="18" charset="0"/>
                        </a:rPr>
                        <m:t>=0</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4" name="TextBox 3">
                <a:extLst>
                  <a:ext uri="{FF2B5EF4-FFF2-40B4-BE49-F238E27FC236}">
                    <a16:creationId xmlns:a16="http://schemas.microsoft.com/office/drawing/2014/main" id="{FC11D7E2-B938-478C-9005-B0E322B2D133}"/>
                  </a:ext>
                </a:extLst>
              </p:cNvPr>
              <p:cNvSpPr txBox="1">
                <a:spLocks noRot="1" noChangeAspect="1" noMove="1" noResize="1" noEditPoints="1" noAdjustHandles="1" noChangeArrowheads="1" noChangeShapeType="1" noTextEdit="1"/>
              </p:cNvSpPr>
              <p:nvPr/>
            </p:nvSpPr>
            <p:spPr>
              <a:xfrm>
                <a:off x="1143000" y="3631191"/>
                <a:ext cx="6545831" cy="82984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2B9C31D0-DDA4-4D66-A8FD-9EAAEC989E60}"/>
                  </a:ext>
                </a:extLst>
              </p:cNvPr>
              <p:cNvSpPr txBox="1"/>
              <p:nvPr/>
            </p:nvSpPr>
            <p:spPr>
              <a:xfrm>
                <a:off x="1137294" y="5130676"/>
                <a:ext cx="6551537" cy="8298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i="1" smtClean="0">
                              <a:latin typeface="Cambria Math" panose="02040503050406030204" pitchFamily="18" charset="0"/>
                            </a:rPr>
                            <m:t>𝜕</m:t>
                          </m:r>
                          <m:r>
                            <a:rPr lang="en-US" sz="2400" b="0" i="1" smtClean="0">
                              <a:latin typeface="Cambria Math" panose="02040503050406030204" pitchFamily="18" charset="0"/>
                            </a:rPr>
                            <m:t>𝑊</m:t>
                          </m:r>
                        </m:num>
                        <m:den>
                          <m:r>
                            <a:rPr lang="en-US" sz="240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2</m:t>
                              </m:r>
                            </m:sub>
                          </m:sSub>
                        </m:den>
                      </m:f>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1−</m:t>
                          </m:r>
                          <m:r>
                            <a:rPr lang="en-US" sz="2400" b="0" i="1" smtClean="0">
                              <a:latin typeface="Cambria Math" panose="02040503050406030204" pitchFamily="18" charset="0"/>
                              <a:ea typeface="Cambria Math" panose="02040503050406030204" pitchFamily="18" charset="0"/>
                            </a:rPr>
                            <m:t>𝜆</m:t>
                          </m:r>
                        </m:e>
                      </m:d>
                      <m:d>
                        <m:dPr>
                          <m:ctrlPr>
                            <a:rPr lang="en-US" sz="2400" b="0" i="1" smtClean="0">
                              <a:latin typeface="Cambria Math" panose="02040503050406030204" pitchFamily="18" charset="0"/>
                              <a:ea typeface="Cambria Math" panose="02040503050406030204" pitchFamily="18" charset="0"/>
                            </a:rPr>
                          </m:ctrlPr>
                        </m:dPr>
                        <m:e>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𝑞</m:t>
                              </m:r>
                            </m:e>
                            <m:sub>
                              <m:r>
                                <a:rPr lang="en-US" sz="2400" b="0" i="1" smtClean="0">
                                  <a:latin typeface="Cambria Math" panose="02040503050406030204" pitchFamily="18" charset="0"/>
                                  <a:ea typeface="Cambria Math" panose="02040503050406030204" pitchFamily="18" charset="0"/>
                                </a:rPr>
                                <m:t>1</m:t>
                              </m:r>
                            </m:sub>
                          </m:sSub>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𝑞</m:t>
                              </m:r>
                            </m:e>
                            <m:sub>
                              <m:r>
                                <a:rPr lang="en-US" sz="2400" b="0" i="1" smtClean="0">
                                  <a:latin typeface="Cambria Math" panose="02040503050406030204" pitchFamily="18" charset="0"/>
                                  <a:ea typeface="Cambria Math" panose="02040503050406030204" pitchFamily="18" charset="0"/>
                                </a:rPr>
                                <m:t>2</m:t>
                              </m:r>
                            </m:sub>
                          </m:sSub>
                        </m:e>
                      </m:d>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𝜆</m:t>
                      </m:r>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1−</m:t>
                          </m:r>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2</m:t>
                              </m:r>
                              <m:d>
                                <m:dPr>
                                  <m:ctrlPr>
                                    <a:rPr lang="en-US" sz="2400" b="0" i="1" smtClean="0">
                                      <a:latin typeface="Cambria Math" panose="02040503050406030204" pitchFamily="18" charset="0"/>
                                      <a:ea typeface="Cambria Math" panose="02040503050406030204" pitchFamily="18" charset="0"/>
                                    </a:rPr>
                                  </m:ctrlPr>
                                </m:dPr>
                                <m:e>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𝑞</m:t>
                                      </m:r>
                                    </m:e>
                                    <m:sub>
                                      <m:r>
                                        <a:rPr lang="en-US" sz="2400" b="0" i="1" smtClean="0">
                                          <a:latin typeface="Cambria Math" panose="02040503050406030204" pitchFamily="18" charset="0"/>
                                          <a:ea typeface="Cambria Math" panose="02040503050406030204" pitchFamily="18" charset="0"/>
                                        </a:rPr>
                                        <m:t>1</m:t>
                                      </m:r>
                                    </m:sub>
                                  </m:sSub>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𝑞</m:t>
                                      </m:r>
                                    </m:e>
                                    <m:sub>
                                      <m:r>
                                        <a:rPr lang="en-US" sz="2400" b="0" i="1" smtClean="0">
                                          <a:latin typeface="Cambria Math" panose="02040503050406030204" pitchFamily="18" charset="0"/>
                                          <a:ea typeface="Cambria Math" panose="02040503050406030204" pitchFamily="18" charset="0"/>
                                        </a:rPr>
                                        <m:t>2</m:t>
                                      </m:r>
                                    </m:sub>
                                  </m:sSub>
                                </m:e>
                              </m:d>
                            </m:num>
                            <m:den>
                              <m:r>
                                <a:rPr lang="en-US" sz="2400" b="0" i="1" smtClean="0">
                                  <a:latin typeface="Cambria Math" panose="02040503050406030204" pitchFamily="18" charset="0"/>
                                  <a:ea typeface="Cambria Math" panose="02040503050406030204" pitchFamily="18" charset="0"/>
                                </a:rPr>
                                <m:t>𝑆</m:t>
                              </m:r>
                            </m:den>
                          </m:f>
                        </m:e>
                      </m:d>
                      <m:r>
                        <a:rPr lang="en-US" sz="2400" b="0" i="1" smtClean="0">
                          <a:latin typeface="Cambria Math" panose="02040503050406030204" pitchFamily="18" charset="0"/>
                          <a:ea typeface="Cambria Math" panose="02040503050406030204" pitchFamily="18" charset="0"/>
                        </a:rPr>
                        <m:t>=0</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0" name="TextBox 9">
                <a:extLst>
                  <a:ext uri="{FF2B5EF4-FFF2-40B4-BE49-F238E27FC236}">
                    <a16:creationId xmlns:a16="http://schemas.microsoft.com/office/drawing/2014/main" id="{2B9C31D0-DDA4-4D66-A8FD-9EAAEC989E60}"/>
                  </a:ext>
                </a:extLst>
              </p:cNvPr>
              <p:cNvSpPr txBox="1">
                <a:spLocks noRot="1" noChangeAspect="1" noMove="1" noResize="1" noEditPoints="1" noAdjustHandles="1" noChangeArrowheads="1" noChangeShapeType="1" noTextEdit="1"/>
              </p:cNvSpPr>
              <p:nvPr/>
            </p:nvSpPr>
            <p:spPr>
              <a:xfrm>
                <a:off x="1137294" y="5130676"/>
                <a:ext cx="6551537" cy="829843"/>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19028045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AF73B0-54C1-46E7-B6EC-E5E542E2F242}"/>
              </a:ext>
            </a:extLst>
          </p:cNvPr>
          <p:cNvSpPr>
            <a:spLocks noGrp="1"/>
          </p:cNvSpPr>
          <p:nvPr>
            <p:ph type="sldNum" sz="quarter" idx="12"/>
          </p:nvPr>
        </p:nvSpPr>
        <p:spPr/>
        <p:txBody>
          <a:bodyPr/>
          <a:lstStyle/>
          <a:p>
            <a:fld id="{B6F15528-21DE-4FAA-801E-634DDDAF4B2B}" type="slidenum">
              <a:rPr lang="en-US" smtClean="0"/>
              <a:pPr/>
              <a:t>84</a:t>
            </a:fld>
            <a:endParaRPr lang="en-US"/>
          </a:p>
        </p:txBody>
      </p:sp>
      <p:sp>
        <p:nvSpPr>
          <p:cNvPr id="11" name="Minus Sign 10">
            <a:extLst>
              <a:ext uri="{FF2B5EF4-FFF2-40B4-BE49-F238E27FC236}">
                <a16:creationId xmlns:a16="http://schemas.microsoft.com/office/drawing/2014/main" id="{F41F7ADF-F79C-4BB9-9D88-0DFB49C9B22A}"/>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D2B75E4-257E-4C8E-B9AD-FD6B3AEE10BA}"/>
              </a:ext>
            </a:extLst>
          </p:cNvPr>
          <p:cNvSpPr/>
          <p:nvPr/>
        </p:nvSpPr>
        <p:spPr>
          <a:xfrm>
            <a:off x="0" y="87415"/>
            <a:ext cx="72390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2.4.2 </a:t>
            </a:r>
            <a:r>
              <a:rPr lang="en-US" b="1" dirty="0">
                <a:latin typeface="Times New Roman" panose="02020603050405020304" pitchFamily="18" charset="0"/>
                <a:cs typeface="Times New Roman" panose="02020603050405020304" pitchFamily="18" charset="0"/>
              </a:rPr>
              <a:t>Socially optimal appropriation with consumers and profits matter</a:t>
            </a: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id="{20715A40-05F5-48E4-893A-AD6A1BB4527B}"/>
              </a:ext>
            </a:extLst>
          </p:cNvPr>
          <p:cNvSpPr/>
          <p:nvPr/>
        </p:nvSpPr>
        <p:spPr>
          <a:xfrm>
            <a:off x="31569" y="654828"/>
            <a:ext cx="8686800" cy="830997"/>
          </a:xfrm>
          <a:prstGeom prst="rect">
            <a:avLst/>
          </a:prstGeom>
        </p:spPr>
        <p:txBody>
          <a:bodyPr wrap="square">
            <a:spAutoFit/>
          </a:bodyPr>
          <a:lstStyle/>
          <a:p>
            <a:pPr marL="361950" indent="-36195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In a symmetric social optimum, firms exploit the CPR at the same rate;</a:t>
            </a: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A4B91B92-41F6-4E99-9EE7-E8859A7AF445}"/>
                  </a:ext>
                </a:extLst>
              </p:cNvPr>
              <p:cNvSpPr/>
              <p:nvPr/>
            </p:nvSpPr>
            <p:spPr>
              <a:xfrm>
                <a:off x="3127608" y="1466409"/>
                <a:ext cx="2494722" cy="4713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2400" b="0" i="1" smtClean="0">
                              <a:latin typeface="Cambria Math" panose="02040503050406030204" pitchFamily="18" charset="0"/>
                            </a:rPr>
                          </m:ctrlPr>
                        </m:sSubSupPr>
                        <m:e>
                          <m:r>
                            <a:rPr lang="en-US" sz="2400" i="1">
                              <a:latin typeface="Cambria Math" panose="02040503050406030204" pitchFamily="18" charset="0"/>
                            </a:rPr>
                            <m:t>𝑞</m:t>
                          </m:r>
                        </m:e>
                        <m:sub>
                          <m:r>
                            <a:rPr lang="en-US" sz="2400" i="1">
                              <a:latin typeface="Cambria Math" panose="02040503050406030204" pitchFamily="18" charset="0"/>
                            </a:rPr>
                            <m:t>1</m:t>
                          </m:r>
                        </m:sub>
                        <m:sup>
                          <m:r>
                            <a:rPr lang="en-US" sz="2400" b="0" i="1" smtClean="0">
                              <a:latin typeface="Cambria Math" panose="02040503050406030204" pitchFamily="18" charset="0"/>
                            </a:rPr>
                            <m:t>𝑆𝑂</m:t>
                          </m:r>
                        </m:sup>
                      </m:sSubSup>
                      <m:r>
                        <a:rPr lang="en-US" sz="2400" b="0" i="1" smtClean="0">
                          <a:latin typeface="Cambria Math" panose="02040503050406030204" pitchFamily="18" charset="0"/>
                        </a:rPr>
                        <m:t>=</m:t>
                      </m:r>
                      <m:sSubSup>
                        <m:sSubSupPr>
                          <m:ctrlPr>
                            <a:rPr lang="en-US" sz="2400" b="0" i="1" smtClean="0">
                              <a:latin typeface="Cambria Math" panose="02040503050406030204" pitchFamily="18" charset="0"/>
                            </a:rPr>
                          </m:ctrlPr>
                        </m:sSubSupPr>
                        <m:e>
                          <m:r>
                            <a:rPr lang="en-US" sz="2400" b="0" i="1" smtClean="0">
                              <a:latin typeface="Cambria Math" panose="02040503050406030204" pitchFamily="18" charset="0"/>
                            </a:rPr>
                            <m:t>𝑞</m:t>
                          </m:r>
                        </m:e>
                        <m:sub>
                          <m:r>
                            <a:rPr lang="en-US" sz="2400" b="0" i="1" smtClean="0">
                              <a:latin typeface="Cambria Math" panose="02040503050406030204" pitchFamily="18" charset="0"/>
                            </a:rPr>
                            <m:t>2</m:t>
                          </m:r>
                        </m:sub>
                        <m:sup>
                          <m:r>
                            <a:rPr lang="en-US" sz="2400" b="0" i="1" smtClean="0">
                              <a:latin typeface="Cambria Math" panose="02040503050406030204" pitchFamily="18" charset="0"/>
                            </a:rPr>
                            <m:t>𝑆𝑂</m:t>
                          </m:r>
                        </m:sup>
                      </m:sSubSup>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𝑞</m:t>
                          </m:r>
                        </m:e>
                        <m:sup>
                          <m:r>
                            <a:rPr lang="en-US" sz="2400" b="0" i="1" smtClean="0">
                              <a:latin typeface="Cambria Math" panose="02040503050406030204" pitchFamily="18" charset="0"/>
                            </a:rPr>
                            <m:t>𝑆𝑂</m:t>
                          </m:r>
                        </m:sup>
                      </m:sSup>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7" name="Rectangle 6">
                <a:extLst>
                  <a:ext uri="{FF2B5EF4-FFF2-40B4-BE49-F238E27FC236}">
                    <a16:creationId xmlns:a16="http://schemas.microsoft.com/office/drawing/2014/main" id="{A4B91B92-41F6-4E99-9EE7-E8859A7AF445}"/>
                  </a:ext>
                </a:extLst>
              </p:cNvPr>
              <p:cNvSpPr>
                <a:spLocks noRot="1" noChangeAspect="1" noMove="1" noResize="1" noEditPoints="1" noAdjustHandles="1" noChangeArrowheads="1" noChangeShapeType="1" noTextEdit="1"/>
              </p:cNvSpPr>
              <p:nvPr/>
            </p:nvSpPr>
            <p:spPr>
              <a:xfrm>
                <a:off x="3127608" y="1466409"/>
                <a:ext cx="2494722" cy="471347"/>
              </a:xfrm>
              <a:prstGeom prst="rect">
                <a:avLst/>
              </a:prstGeom>
              <a:blipFill>
                <a:blip r:embed="rId2"/>
                <a:stretch>
                  <a:fillRect b="-1168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A032BDEF-FD8F-4AA1-A0D9-A975EFFE4B07}"/>
                  </a:ext>
                </a:extLst>
              </p:cNvPr>
              <p:cNvSpPr txBox="1"/>
              <p:nvPr/>
            </p:nvSpPr>
            <p:spPr>
              <a:xfrm>
                <a:off x="1091920" y="2412166"/>
                <a:ext cx="6406882" cy="8396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US" sz="2400" b="0" i="1" smtClean="0">
                              <a:latin typeface="Cambria Math" panose="02040503050406030204" pitchFamily="18" charset="0"/>
                            </a:rPr>
                          </m:ctrlPr>
                        </m:dPr>
                        <m:e>
                          <m:r>
                            <a:rPr lang="en-US" sz="2400" b="0" i="1" smtClean="0">
                              <a:latin typeface="Cambria Math" panose="02040503050406030204" pitchFamily="18" charset="0"/>
                            </a:rPr>
                            <m:t>1−</m:t>
                          </m:r>
                          <m:r>
                            <a:rPr lang="en-US" sz="2400" b="0" i="1" smtClean="0">
                              <a:latin typeface="Cambria Math" panose="02040503050406030204" pitchFamily="18" charset="0"/>
                              <a:ea typeface="Cambria Math" panose="02040503050406030204" pitchFamily="18" charset="0"/>
                            </a:rPr>
                            <m:t>𝜆</m:t>
                          </m:r>
                        </m:e>
                      </m:d>
                      <m:d>
                        <m:dPr>
                          <m:ctrlPr>
                            <a:rPr lang="en-US" sz="2400" b="0" i="1" smtClean="0">
                              <a:latin typeface="Cambria Math" panose="02040503050406030204" pitchFamily="18" charset="0"/>
                              <a:ea typeface="Cambria Math" panose="02040503050406030204" pitchFamily="18" charset="0"/>
                            </a:rPr>
                          </m:ctrlPr>
                        </m:dPr>
                        <m:e>
                          <m:sSup>
                            <m:sSupPr>
                              <m:ctrlPr>
                                <a:rPr lang="en-US" sz="2400" i="1">
                                  <a:latin typeface="Cambria Math" panose="02040503050406030204" pitchFamily="18" charset="0"/>
                                </a:rPr>
                              </m:ctrlPr>
                            </m:sSupPr>
                            <m:e>
                              <m:r>
                                <a:rPr lang="en-US" sz="2400" i="1">
                                  <a:latin typeface="Cambria Math" panose="02040503050406030204" pitchFamily="18" charset="0"/>
                                </a:rPr>
                                <m:t>𝑞</m:t>
                              </m:r>
                            </m:e>
                            <m:sup>
                              <m:r>
                                <a:rPr lang="en-US" sz="2400" i="1">
                                  <a:latin typeface="Cambria Math" panose="02040503050406030204" pitchFamily="18" charset="0"/>
                                </a:rPr>
                                <m:t>𝑆𝑂</m:t>
                              </m:r>
                            </m:sup>
                          </m:sSup>
                          <m:r>
                            <a:rPr lang="en-US" sz="2400" b="0" i="1" smtClean="0">
                              <a:latin typeface="Cambria Math" panose="02040503050406030204" pitchFamily="18" charset="0"/>
                              <a:ea typeface="Cambria Math" panose="02040503050406030204" pitchFamily="18" charset="0"/>
                            </a:rPr>
                            <m:t>+</m:t>
                          </m:r>
                          <m:sSup>
                            <m:sSupPr>
                              <m:ctrlPr>
                                <a:rPr lang="en-US" sz="2400" i="1">
                                  <a:latin typeface="Cambria Math" panose="02040503050406030204" pitchFamily="18" charset="0"/>
                                </a:rPr>
                              </m:ctrlPr>
                            </m:sSupPr>
                            <m:e>
                              <m:r>
                                <a:rPr lang="en-US" sz="2400" i="1">
                                  <a:latin typeface="Cambria Math" panose="02040503050406030204" pitchFamily="18" charset="0"/>
                                </a:rPr>
                                <m:t>𝑞</m:t>
                              </m:r>
                            </m:e>
                            <m:sup>
                              <m:r>
                                <a:rPr lang="en-US" sz="2400" i="1">
                                  <a:latin typeface="Cambria Math" panose="02040503050406030204" pitchFamily="18" charset="0"/>
                                </a:rPr>
                                <m:t>𝑆𝑂</m:t>
                              </m:r>
                            </m:sup>
                          </m:sSup>
                        </m:e>
                      </m:d>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𝜆</m:t>
                      </m:r>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1−</m:t>
                          </m:r>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2</m:t>
                              </m:r>
                              <m:d>
                                <m:dPr>
                                  <m:ctrlPr>
                                    <a:rPr lang="en-US" sz="2400" b="0" i="1" smtClean="0">
                                      <a:latin typeface="Cambria Math" panose="02040503050406030204" pitchFamily="18" charset="0"/>
                                      <a:ea typeface="Cambria Math" panose="02040503050406030204" pitchFamily="18" charset="0"/>
                                    </a:rPr>
                                  </m:ctrlPr>
                                </m:dPr>
                                <m:e>
                                  <m:sSup>
                                    <m:sSupPr>
                                      <m:ctrlPr>
                                        <a:rPr lang="en-US" sz="2400" i="1">
                                          <a:latin typeface="Cambria Math" panose="02040503050406030204" pitchFamily="18" charset="0"/>
                                        </a:rPr>
                                      </m:ctrlPr>
                                    </m:sSupPr>
                                    <m:e>
                                      <m:r>
                                        <a:rPr lang="en-US" sz="2400" i="1">
                                          <a:latin typeface="Cambria Math" panose="02040503050406030204" pitchFamily="18" charset="0"/>
                                        </a:rPr>
                                        <m:t>𝑞</m:t>
                                      </m:r>
                                    </m:e>
                                    <m:sup>
                                      <m:r>
                                        <a:rPr lang="en-US" sz="2400" i="1">
                                          <a:latin typeface="Cambria Math" panose="02040503050406030204" pitchFamily="18" charset="0"/>
                                        </a:rPr>
                                        <m:t>𝑆𝑂</m:t>
                                      </m:r>
                                    </m:sup>
                                  </m:sSup>
                                  <m:r>
                                    <a:rPr lang="en-US" sz="2400" b="0" i="1" smtClean="0">
                                      <a:latin typeface="Cambria Math" panose="02040503050406030204" pitchFamily="18" charset="0"/>
                                      <a:ea typeface="Cambria Math" panose="02040503050406030204" pitchFamily="18" charset="0"/>
                                    </a:rPr>
                                    <m:t>+</m:t>
                                  </m:r>
                                  <m:sSup>
                                    <m:sSupPr>
                                      <m:ctrlPr>
                                        <a:rPr lang="en-US" sz="2400" i="1">
                                          <a:latin typeface="Cambria Math" panose="02040503050406030204" pitchFamily="18" charset="0"/>
                                        </a:rPr>
                                      </m:ctrlPr>
                                    </m:sSupPr>
                                    <m:e>
                                      <m:r>
                                        <a:rPr lang="en-US" sz="2400" i="1">
                                          <a:latin typeface="Cambria Math" panose="02040503050406030204" pitchFamily="18" charset="0"/>
                                        </a:rPr>
                                        <m:t>𝑞</m:t>
                                      </m:r>
                                    </m:e>
                                    <m:sup>
                                      <m:r>
                                        <a:rPr lang="en-US" sz="2400" i="1">
                                          <a:latin typeface="Cambria Math" panose="02040503050406030204" pitchFamily="18" charset="0"/>
                                        </a:rPr>
                                        <m:t>𝑆𝑂</m:t>
                                      </m:r>
                                    </m:sup>
                                  </m:sSup>
                                </m:e>
                              </m:d>
                            </m:num>
                            <m:den>
                              <m:r>
                                <a:rPr lang="en-US" sz="2400" b="0" i="1" smtClean="0">
                                  <a:latin typeface="Cambria Math" panose="02040503050406030204" pitchFamily="18" charset="0"/>
                                  <a:ea typeface="Cambria Math" panose="02040503050406030204" pitchFamily="18" charset="0"/>
                                </a:rPr>
                                <m:t>𝑆</m:t>
                              </m:r>
                            </m:den>
                          </m:f>
                        </m:e>
                      </m:d>
                      <m:r>
                        <a:rPr lang="en-US" sz="2400" b="0" i="1" smtClean="0">
                          <a:latin typeface="Cambria Math" panose="02040503050406030204" pitchFamily="18" charset="0"/>
                          <a:ea typeface="Cambria Math" panose="02040503050406030204" pitchFamily="18" charset="0"/>
                        </a:rPr>
                        <m:t>=0</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8" name="TextBox 7">
                <a:extLst>
                  <a:ext uri="{FF2B5EF4-FFF2-40B4-BE49-F238E27FC236}">
                    <a16:creationId xmlns:a16="http://schemas.microsoft.com/office/drawing/2014/main" id="{A032BDEF-FD8F-4AA1-A0D9-A975EFFE4B07}"/>
                  </a:ext>
                </a:extLst>
              </p:cNvPr>
              <p:cNvSpPr txBox="1">
                <a:spLocks noRot="1" noChangeAspect="1" noMove="1" noResize="1" noEditPoints="1" noAdjustHandles="1" noChangeArrowheads="1" noChangeShapeType="1" noTextEdit="1"/>
              </p:cNvSpPr>
              <p:nvPr/>
            </p:nvSpPr>
            <p:spPr>
              <a:xfrm>
                <a:off x="1091920" y="2412166"/>
                <a:ext cx="6406882" cy="839653"/>
              </a:xfrm>
              <a:prstGeom prst="rect">
                <a:avLst/>
              </a:prstGeom>
              <a:blipFill>
                <a:blip r:embed="rId3"/>
                <a:stretch>
                  <a:fillRect/>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91F9F1C8-3906-45D1-991D-F3970E27ED04}"/>
                  </a:ext>
                </a:extLst>
              </p:cNvPr>
              <p:cNvSpPr txBox="1"/>
              <p:nvPr/>
            </p:nvSpPr>
            <p:spPr>
              <a:xfrm>
                <a:off x="2188345" y="3628065"/>
                <a:ext cx="4373248" cy="8396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2</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1−</m:t>
                          </m:r>
                          <m:r>
                            <a:rPr lang="en-US" sz="2400" b="0" i="1" smtClean="0">
                              <a:latin typeface="Cambria Math" panose="02040503050406030204" pitchFamily="18" charset="0"/>
                              <a:ea typeface="Cambria Math" panose="02040503050406030204" pitchFamily="18" charset="0"/>
                            </a:rPr>
                            <m:t>𝜆</m:t>
                          </m:r>
                        </m:e>
                      </m:d>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𝑞</m:t>
                          </m:r>
                        </m:e>
                        <m:sup>
                          <m:r>
                            <a:rPr lang="en-US" sz="2400" b="0" i="1" smtClean="0">
                              <a:latin typeface="Cambria Math" panose="02040503050406030204" pitchFamily="18" charset="0"/>
                              <a:ea typeface="Cambria Math" panose="02040503050406030204" pitchFamily="18" charset="0"/>
                            </a:rPr>
                            <m:t>𝑆𝑂</m:t>
                          </m:r>
                        </m:sup>
                      </m:sSup>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𝜆</m:t>
                      </m:r>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1−</m:t>
                          </m:r>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4</m:t>
                              </m:r>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𝑞</m:t>
                                  </m:r>
                                </m:e>
                                <m:sup>
                                  <m:r>
                                    <a:rPr lang="en-US" sz="2400" b="0" i="1" smtClean="0">
                                      <a:latin typeface="Cambria Math" panose="02040503050406030204" pitchFamily="18" charset="0"/>
                                      <a:ea typeface="Cambria Math" panose="02040503050406030204" pitchFamily="18" charset="0"/>
                                    </a:rPr>
                                    <m:t>𝑆𝑂</m:t>
                                  </m:r>
                                </m:sup>
                              </m:sSup>
                            </m:num>
                            <m:den>
                              <m:r>
                                <a:rPr lang="en-US" sz="2400" b="0" i="1" smtClean="0">
                                  <a:latin typeface="Cambria Math" panose="02040503050406030204" pitchFamily="18" charset="0"/>
                                  <a:ea typeface="Cambria Math" panose="02040503050406030204" pitchFamily="18" charset="0"/>
                                </a:rPr>
                                <m:t>𝑆</m:t>
                              </m:r>
                            </m:den>
                          </m:f>
                        </m:e>
                      </m:d>
                      <m:r>
                        <a:rPr lang="en-US" sz="2400" b="0" i="1" smtClean="0">
                          <a:latin typeface="Cambria Math" panose="02040503050406030204" pitchFamily="18" charset="0"/>
                          <a:ea typeface="Cambria Math" panose="02040503050406030204" pitchFamily="18" charset="0"/>
                        </a:rPr>
                        <m:t>=0</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9" name="TextBox 8">
                <a:extLst>
                  <a:ext uri="{FF2B5EF4-FFF2-40B4-BE49-F238E27FC236}">
                    <a16:creationId xmlns:a16="http://schemas.microsoft.com/office/drawing/2014/main" id="{91F9F1C8-3906-45D1-991D-F3970E27ED04}"/>
                  </a:ext>
                </a:extLst>
              </p:cNvPr>
              <p:cNvSpPr txBox="1">
                <a:spLocks noRot="1" noChangeAspect="1" noMove="1" noResize="1" noEditPoints="1" noAdjustHandles="1" noChangeArrowheads="1" noChangeShapeType="1" noTextEdit="1"/>
              </p:cNvSpPr>
              <p:nvPr/>
            </p:nvSpPr>
            <p:spPr>
              <a:xfrm>
                <a:off x="2188345" y="3628065"/>
                <a:ext cx="4373248" cy="83965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302713D5-8356-4351-BA25-E84218A4456A}"/>
                  </a:ext>
                </a:extLst>
              </p:cNvPr>
              <p:cNvSpPr/>
              <p:nvPr/>
            </p:nvSpPr>
            <p:spPr>
              <a:xfrm>
                <a:off x="228600" y="4604918"/>
                <a:ext cx="8534400" cy="462884"/>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Solving for </a:t>
                </a:r>
                <a14:m>
                  <m:oMath xmlns:m="http://schemas.openxmlformats.org/officeDocument/2006/math">
                    <m:sSup>
                      <m:sSupPr>
                        <m:ctrlPr>
                          <a:rPr lang="en-US" sz="2400" i="1">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𝑞</m:t>
                        </m:r>
                      </m:e>
                      <m:sup>
                        <m:r>
                          <a:rPr lang="en-US" sz="2400" i="1">
                            <a:latin typeface="Cambria Math" panose="02040503050406030204" pitchFamily="18" charset="0"/>
                            <a:ea typeface="Cambria Math" panose="02040503050406030204" pitchFamily="18" charset="0"/>
                          </a:rPr>
                          <m:t>𝑆𝑂</m:t>
                        </m:r>
                      </m:sup>
                    </m:sSup>
                  </m:oMath>
                </a14:m>
                <a:r>
                  <a:rPr lang="en-US" sz="2400" dirty="0">
                    <a:latin typeface="Times New Roman" panose="02020603050405020304" pitchFamily="18" charset="0"/>
                    <a:cs typeface="Times New Roman" panose="02020603050405020304" pitchFamily="18" charset="0"/>
                  </a:rPr>
                  <a:t>, we obtain the socially optimal appropriation,</a:t>
                </a:r>
              </a:p>
            </p:txBody>
          </p:sp>
        </mc:Choice>
        <mc:Fallback xmlns="">
          <p:sp>
            <p:nvSpPr>
              <p:cNvPr id="3" name="Rectangle 2">
                <a:extLst>
                  <a:ext uri="{FF2B5EF4-FFF2-40B4-BE49-F238E27FC236}">
                    <a16:creationId xmlns:a16="http://schemas.microsoft.com/office/drawing/2014/main" id="{302713D5-8356-4351-BA25-E84218A4456A}"/>
                  </a:ext>
                </a:extLst>
              </p:cNvPr>
              <p:cNvSpPr>
                <a:spLocks noRot="1" noChangeAspect="1" noMove="1" noResize="1" noEditPoints="1" noAdjustHandles="1" noChangeArrowheads="1" noChangeShapeType="1" noTextEdit="1"/>
              </p:cNvSpPr>
              <p:nvPr/>
            </p:nvSpPr>
            <p:spPr>
              <a:xfrm>
                <a:off x="228600" y="4604918"/>
                <a:ext cx="8534400" cy="462884"/>
              </a:xfrm>
              <a:prstGeom prst="rect">
                <a:avLst/>
              </a:prstGeom>
              <a:blipFill>
                <a:blip r:embed="rId5"/>
                <a:stretch>
                  <a:fillRect l="-1000" t="-9211" b="-302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C24F03F9-730A-4397-AEF7-A79647DE90AC}"/>
                  </a:ext>
                </a:extLst>
              </p:cNvPr>
              <p:cNvSpPr/>
              <p:nvPr/>
            </p:nvSpPr>
            <p:spPr>
              <a:xfrm>
                <a:off x="2703165" y="5206146"/>
                <a:ext cx="3343608" cy="86017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𝑞</m:t>
                          </m:r>
                        </m:e>
                        <m:sup>
                          <m:r>
                            <a:rPr lang="en-US" sz="2400" i="1">
                              <a:latin typeface="Cambria Math" panose="02040503050406030204" pitchFamily="18" charset="0"/>
                              <a:ea typeface="Cambria Math" panose="02040503050406030204" pitchFamily="18" charset="0"/>
                            </a:rPr>
                            <m:t>𝑆𝑂</m:t>
                          </m:r>
                        </m:sup>
                      </m:sSup>
                      <m:r>
                        <a:rPr lang="en-US" sz="2400" b="0" i="1" smtClean="0">
                          <a:latin typeface="Cambria Math" panose="02040503050406030204" pitchFamily="18" charset="0"/>
                          <a:ea typeface="Cambria Math" panose="02040503050406030204" pitchFamily="18" charset="0"/>
                        </a:rPr>
                        <m:t>=</m:t>
                      </m:r>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𝑆</m:t>
                          </m:r>
                          <m:r>
                            <a:rPr lang="en-US" sz="2400" b="0" i="1" smtClean="0">
                              <a:latin typeface="Cambria Math" panose="02040503050406030204" pitchFamily="18" charset="0"/>
                              <a:ea typeface="Cambria Math" panose="02040503050406030204" pitchFamily="18" charset="0"/>
                            </a:rPr>
                            <m:t>𝜆</m:t>
                          </m:r>
                        </m:num>
                        <m:den>
                          <m:r>
                            <a:rPr lang="en-US" sz="2400" b="0" i="1" smtClean="0">
                              <a:latin typeface="Cambria Math" panose="02040503050406030204" pitchFamily="18" charset="0"/>
                              <a:ea typeface="Cambria Math" panose="02040503050406030204" pitchFamily="18" charset="0"/>
                            </a:rPr>
                            <m:t>2[2</m:t>
                          </m:r>
                          <m:r>
                            <a:rPr lang="en-US" sz="2400" b="0" i="1" smtClean="0">
                              <a:latin typeface="Cambria Math" panose="02040503050406030204" pitchFamily="18" charset="0"/>
                              <a:ea typeface="Cambria Math" panose="02040503050406030204" pitchFamily="18" charset="0"/>
                            </a:rPr>
                            <m:t>𝜆</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𝑆</m:t>
                          </m:r>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1−</m:t>
                              </m:r>
                              <m:r>
                                <a:rPr lang="en-US" sz="2400" b="0" i="1" smtClean="0">
                                  <a:latin typeface="Cambria Math" panose="02040503050406030204" pitchFamily="18" charset="0"/>
                                  <a:ea typeface="Cambria Math" panose="02040503050406030204" pitchFamily="18" charset="0"/>
                                </a:rPr>
                                <m:t>𝜆</m:t>
                              </m:r>
                            </m:e>
                          </m:d>
                          <m:r>
                            <a:rPr lang="en-US" sz="2400" b="0" i="1" smtClean="0">
                              <a:latin typeface="Cambria Math" panose="02040503050406030204" pitchFamily="18" charset="0"/>
                              <a:ea typeface="Cambria Math" panose="02040503050406030204" pitchFamily="18" charset="0"/>
                            </a:rPr>
                            <m:t>]</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4" name="Rectangle 3">
                <a:extLst>
                  <a:ext uri="{FF2B5EF4-FFF2-40B4-BE49-F238E27FC236}">
                    <a16:creationId xmlns:a16="http://schemas.microsoft.com/office/drawing/2014/main" id="{C24F03F9-730A-4397-AEF7-A79647DE90AC}"/>
                  </a:ext>
                </a:extLst>
              </p:cNvPr>
              <p:cNvSpPr>
                <a:spLocks noRot="1" noChangeAspect="1" noMove="1" noResize="1" noEditPoints="1" noAdjustHandles="1" noChangeArrowheads="1" noChangeShapeType="1" noTextEdit="1"/>
              </p:cNvSpPr>
              <p:nvPr/>
            </p:nvSpPr>
            <p:spPr>
              <a:xfrm>
                <a:off x="2703165" y="5206146"/>
                <a:ext cx="3343608" cy="860172"/>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64218292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AF73B0-54C1-46E7-B6EC-E5E542E2F242}"/>
              </a:ext>
            </a:extLst>
          </p:cNvPr>
          <p:cNvSpPr>
            <a:spLocks noGrp="1"/>
          </p:cNvSpPr>
          <p:nvPr>
            <p:ph type="sldNum" sz="quarter" idx="12"/>
          </p:nvPr>
        </p:nvSpPr>
        <p:spPr/>
        <p:txBody>
          <a:bodyPr/>
          <a:lstStyle/>
          <a:p>
            <a:fld id="{B6F15528-21DE-4FAA-801E-634DDDAF4B2B}" type="slidenum">
              <a:rPr lang="en-US" smtClean="0"/>
              <a:pPr/>
              <a:t>85</a:t>
            </a:fld>
            <a:endParaRPr lang="en-US"/>
          </a:p>
        </p:txBody>
      </p:sp>
      <p:sp>
        <p:nvSpPr>
          <p:cNvPr id="11" name="Minus Sign 10">
            <a:extLst>
              <a:ext uri="{FF2B5EF4-FFF2-40B4-BE49-F238E27FC236}">
                <a16:creationId xmlns:a16="http://schemas.microsoft.com/office/drawing/2014/main" id="{F41F7ADF-F79C-4BB9-9D88-0DFB49C9B22A}"/>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D2B75E4-257E-4C8E-B9AD-FD6B3AEE10BA}"/>
              </a:ext>
            </a:extLst>
          </p:cNvPr>
          <p:cNvSpPr/>
          <p:nvPr/>
        </p:nvSpPr>
        <p:spPr>
          <a:xfrm>
            <a:off x="0" y="87415"/>
            <a:ext cx="72390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2.4.2 </a:t>
            </a:r>
            <a:r>
              <a:rPr lang="en-US" b="1" dirty="0">
                <a:latin typeface="Times New Roman" panose="02020603050405020304" pitchFamily="18" charset="0"/>
                <a:cs typeface="Times New Roman" panose="02020603050405020304" pitchFamily="18" charset="0"/>
              </a:rPr>
              <a:t>Socially optimal appropriation with consumers and profits matter</a:t>
            </a: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id="{20715A40-05F5-48E4-893A-AD6A1BB4527B}"/>
              </a:ext>
            </a:extLst>
          </p:cNvPr>
          <p:cNvSpPr/>
          <p:nvPr/>
        </p:nvSpPr>
        <p:spPr>
          <a:xfrm>
            <a:off x="31569" y="654828"/>
            <a:ext cx="8686800" cy="461665"/>
          </a:xfrm>
          <a:prstGeom prst="rect">
            <a:avLst/>
          </a:prstGeom>
        </p:spPr>
        <p:txBody>
          <a:bodyPr wrap="square">
            <a:spAutoFit/>
          </a:bodyPr>
          <a:lstStyle/>
          <a:p>
            <a:pPr marL="361950" indent="-36195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The socially optimal aggregate appropriation is</a:t>
            </a: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A4B91B92-41F6-4E99-9EE7-E8859A7AF445}"/>
                  </a:ext>
                </a:extLst>
              </p:cNvPr>
              <p:cNvSpPr/>
              <p:nvPr/>
            </p:nvSpPr>
            <p:spPr>
              <a:xfrm>
                <a:off x="2265221" y="1242263"/>
                <a:ext cx="4060279" cy="84593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altLang="zh-HK" sz="2400" i="1">
                              <a:latin typeface="Cambria Math" panose="02040503050406030204" pitchFamily="18" charset="0"/>
                              <a:ea typeface="Cambria Math" panose="02040503050406030204" pitchFamily="18" charset="0"/>
                            </a:rPr>
                          </m:ctrlPr>
                        </m:sSupPr>
                        <m:e>
                          <m:r>
                            <a:rPr lang="en-US" altLang="zh-HK" sz="2400" i="1">
                              <a:latin typeface="Cambria Math" panose="02040503050406030204" pitchFamily="18" charset="0"/>
                              <a:ea typeface="Cambria Math" panose="02040503050406030204" pitchFamily="18" charset="0"/>
                            </a:rPr>
                            <m:t>𝑄</m:t>
                          </m:r>
                        </m:e>
                        <m:sup>
                          <m:r>
                            <a:rPr lang="en-US" altLang="zh-HK" sz="2400" i="1">
                              <a:latin typeface="Cambria Math" panose="02040503050406030204" pitchFamily="18" charset="0"/>
                              <a:ea typeface="Cambria Math" panose="02040503050406030204" pitchFamily="18" charset="0"/>
                            </a:rPr>
                            <m:t>𝑆𝑂</m:t>
                          </m:r>
                        </m:sup>
                      </m:sSup>
                      <m:r>
                        <a:rPr lang="en-US" altLang="zh-HK" sz="2400" i="1">
                          <a:latin typeface="Cambria Math" panose="02040503050406030204" pitchFamily="18" charset="0"/>
                          <a:ea typeface="Cambria Math" panose="02040503050406030204" pitchFamily="18" charset="0"/>
                        </a:rPr>
                        <m:t>=2</m:t>
                      </m:r>
                      <m:sSup>
                        <m:sSupPr>
                          <m:ctrlPr>
                            <a:rPr lang="en-US" altLang="zh-HK" sz="2400" i="1">
                              <a:latin typeface="Cambria Math" panose="02040503050406030204" pitchFamily="18" charset="0"/>
                            </a:rPr>
                          </m:ctrlPr>
                        </m:sSupPr>
                        <m:e>
                          <m:r>
                            <a:rPr lang="en-US" altLang="zh-HK" sz="2400" i="1">
                              <a:latin typeface="Cambria Math" panose="02040503050406030204" pitchFamily="18" charset="0"/>
                            </a:rPr>
                            <m:t>𝑞</m:t>
                          </m:r>
                        </m:e>
                        <m:sup>
                          <m:r>
                            <a:rPr lang="en-US" altLang="zh-HK" sz="2400" i="1">
                              <a:latin typeface="Cambria Math" panose="02040503050406030204" pitchFamily="18" charset="0"/>
                            </a:rPr>
                            <m:t>𝑆𝑂</m:t>
                          </m:r>
                        </m:sup>
                      </m:sSup>
                      <m:r>
                        <a:rPr lang="en-US" altLang="zh-HK" sz="2400" i="1">
                          <a:latin typeface="Cambria Math" panose="02040503050406030204" pitchFamily="18" charset="0"/>
                        </a:rPr>
                        <m:t>=</m:t>
                      </m:r>
                      <m:f>
                        <m:fPr>
                          <m:ctrlPr>
                            <a:rPr lang="en-US" altLang="zh-HK" sz="2400" i="1">
                              <a:latin typeface="Cambria Math" panose="02040503050406030204" pitchFamily="18" charset="0"/>
                              <a:ea typeface="Cambria Math" panose="02040503050406030204" pitchFamily="18" charset="0"/>
                            </a:rPr>
                          </m:ctrlPr>
                        </m:fPr>
                        <m:num>
                          <m:r>
                            <a:rPr lang="en-US" altLang="zh-HK" sz="2400" i="1">
                              <a:latin typeface="Cambria Math" panose="02040503050406030204" pitchFamily="18" charset="0"/>
                              <a:ea typeface="Cambria Math" panose="02040503050406030204" pitchFamily="18" charset="0"/>
                            </a:rPr>
                            <m:t>𝑆</m:t>
                          </m:r>
                          <m:r>
                            <a:rPr lang="en-US" altLang="zh-HK" sz="2400" i="1">
                              <a:latin typeface="Cambria Math" panose="02040503050406030204" pitchFamily="18" charset="0"/>
                              <a:ea typeface="Cambria Math" panose="02040503050406030204" pitchFamily="18" charset="0"/>
                            </a:rPr>
                            <m:t>𝜆</m:t>
                          </m:r>
                        </m:num>
                        <m:den>
                          <m:r>
                            <a:rPr lang="en-US" altLang="zh-HK" sz="2400" i="1">
                              <a:latin typeface="Cambria Math" panose="02040503050406030204" pitchFamily="18" charset="0"/>
                              <a:ea typeface="Cambria Math" panose="02040503050406030204" pitchFamily="18" charset="0"/>
                            </a:rPr>
                            <m:t>2</m:t>
                          </m:r>
                          <m:r>
                            <a:rPr lang="en-US" altLang="zh-HK" sz="2400" i="1">
                              <a:latin typeface="Cambria Math" panose="02040503050406030204" pitchFamily="18" charset="0"/>
                              <a:ea typeface="Cambria Math" panose="02040503050406030204" pitchFamily="18" charset="0"/>
                            </a:rPr>
                            <m:t>𝜆</m:t>
                          </m:r>
                          <m:r>
                            <a:rPr lang="en-US" altLang="zh-HK" sz="2400" i="1">
                              <a:latin typeface="Cambria Math" panose="02040503050406030204" pitchFamily="18" charset="0"/>
                              <a:ea typeface="Cambria Math" panose="02040503050406030204" pitchFamily="18" charset="0"/>
                            </a:rPr>
                            <m:t>−</m:t>
                          </m:r>
                          <m:r>
                            <a:rPr lang="en-US" altLang="zh-HK" sz="2400" i="1">
                              <a:latin typeface="Cambria Math" panose="02040503050406030204" pitchFamily="18" charset="0"/>
                              <a:ea typeface="Cambria Math" panose="02040503050406030204" pitchFamily="18" charset="0"/>
                            </a:rPr>
                            <m:t>𝑆</m:t>
                          </m:r>
                          <m:d>
                            <m:dPr>
                              <m:ctrlPr>
                                <a:rPr lang="en-US" altLang="zh-HK" sz="2400" i="1">
                                  <a:latin typeface="Cambria Math" panose="02040503050406030204" pitchFamily="18" charset="0"/>
                                  <a:ea typeface="Cambria Math" panose="02040503050406030204" pitchFamily="18" charset="0"/>
                                </a:rPr>
                              </m:ctrlPr>
                            </m:dPr>
                            <m:e>
                              <m:r>
                                <a:rPr lang="en-US" altLang="zh-HK" sz="2400" i="1">
                                  <a:latin typeface="Cambria Math" panose="02040503050406030204" pitchFamily="18" charset="0"/>
                                  <a:ea typeface="Cambria Math" panose="02040503050406030204" pitchFamily="18" charset="0"/>
                                </a:rPr>
                                <m:t>1−</m:t>
                              </m:r>
                              <m:r>
                                <a:rPr lang="en-US" altLang="zh-HK" sz="2400" i="1">
                                  <a:latin typeface="Cambria Math" panose="02040503050406030204" pitchFamily="18" charset="0"/>
                                  <a:ea typeface="Cambria Math" panose="02040503050406030204" pitchFamily="18" charset="0"/>
                                </a:rPr>
                                <m:t>𝜆</m:t>
                              </m:r>
                            </m:e>
                          </m:d>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7" name="Rectangle 6">
                <a:extLst>
                  <a:ext uri="{FF2B5EF4-FFF2-40B4-BE49-F238E27FC236}">
                    <a16:creationId xmlns:a16="http://schemas.microsoft.com/office/drawing/2014/main" id="{A4B91B92-41F6-4E99-9EE7-E8859A7AF445}"/>
                  </a:ext>
                </a:extLst>
              </p:cNvPr>
              <p:cNvSpPr>
                <a:spLocks noRot="1" noChangeAspect="1" noMove="1" noResize="1" noEditPoints="1" noAdjustHandles="1" noChangeArrowheads="1" noChangeShapeType="1" noTextEdit="1"/>
              </p:cNvSpPr>
              <p:nvPr/>
            </p:nvSpPr>
            <p:spPr>
              <a:xfrm>
                <a:off x="2265221" y="1242263"/>
                <a:ext cx="4060279" cy="845937"/>
              </a:xfrm>
              <a:prstGeom prst="rect">
                <a:avLst/>
              </a:prstGeom>
              <a:blipFill>
                <a:blip r:embed="rId2"/>
                <a:stretch>
                  <a:fillRect/>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A032BDEF-FD8F-4AA1-A0D9-A975EFFE4B07}"/>
                  </a:ext>
                </a:extLst>
              </p:cNvPr>
              <p:cNvSpPr txBox="1"/>
              <p:nvPr/>
            </p:nvSpPr>
            <p:spPr>
              <a:xfrm>
                <a:off x="3666284" y="2775048"/>
                <a:ext cx="2473113" cy="7536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altLang="zh-HK" sz="2400" i="1" smtClean="0">
                              <a:latin typeface="Cambria Math" panose="02040503050406030204" pitchFamily="18" charset="0"/>
                              <a:ea typeface="Cambria Math" panose="02040503050406030204" pitchFamily="18" charset="0"/>
                            </a:rPr>
                          </m:ctrlPr>
                        </m:fPr>
                        <m:num>
                          <m:r>
                            <a:rPr lang="en-US" altLang="zh-HK" sz="2400" i="1">
                              <a:latin typeface="Cambria Math" panose="02040503050406030204" pitchFamily="18" charset="0"/>
                              <a:ea typeface="Cambria Math" panose="02040503050406030204" pitchFamily="18" charset="0"/>
                            </a:rPr>
                            <m:t>𝑆</m:t>
                          </m:r>
                          <m:r>
                            <a:rPr lang="en-US" altLang="zh-HK" sz="2400" i="1">
                              <a:latin typeface="Cambria Math" panose="02040503050406030204" pitchFamily="18" charset="0"/>
                              <a:ea typeface="Cambria Math" panose="02040503050406030204" pitchFamily="18" charset="0"/>
                            </a:rPr>
                            <m:t>𝜆</m:t>
                          </m:r>
                        </m:num>
                        <m:den>
                          <m:r>
                            <a:rPr lang="en-US" altLang="zh-HK" sz="2400" i="1">
                              <a:latin typeface="Cambria Math" panose="02040503050406030204" pitchFamily="18" charset="0"/>
                              <a:ea typeface="Cambria Math" panose="02040503050406030204" pitchFamily="18" charset="0"/>
                            </a:rPr>
                            <m:t>2</m:t>
                          </m:r>
                          <m:r>
                            <a:rPr lang="en-US" altLang="zh-HK" sz="2400" i="1">
                              <a:latin typeface="Cambria Math" panose="02040503050406030204" pitchFamily="18" charset="0"/>
                              <a:ea typeface="Cambria Math" panose="02040503050406030204" pitchFamily="18" charset="0"/>
                            </a:rPr>
                            <m:t>𝜆</m:t>
                          </m:r>
                          <m:r>
                            <a:rPr lang="en-US" altLang="zh-HK" sz="2400" i="1">
                              <a:latin typeface="Cambria Math" panose="02040503050406030204" pitchFamily="18" charset="0"/>
                              <a:ea typeface="Cambria Math" panose="02040503050406030204" pitchFamily="18" charset="0"/>
                            </a:rPr>
                            <m:t>−</m:t>
                          </m:r>
                          <m:r>
                            <a:rPr lang="en-US" altLang="zh-HK" sz="2400" i="1">
                              <a:latin typeface="Cambria Math" panose="02040503050406030204" pitchFamily="18" charset="0"/>
                              <a:ea typeface="Cambria Math" panose="02040503050406030204" pitchFamily="18" charset="0"/>
                            </a:rPr>
                            <m:t>𝑆</m:t>
                          </m:r>
                          <m:d>
                            <m:dPr>
                              <m:ctrlPr>
                                <a:rPr lang="en-US" altLang="zh-HK" sz="2400" i="1">
                                  <a:latin typeface="Cambria Math" panose="02040503050406030204" pitchFamily="18" charset="0"/>
                                  <a:ea typeface="Cambria Math" panose="02040503050406030204" pitchFamily="18" charset="0"/>
                                </a:rPr>
                              </m:ctrlPr>
                            </m:dPr>
                            <m:e>
                              <m:r>
                                <a:rPr lang="en-US" altLang="zh-HK" sz="2400" i="1">
                                  <a:latin typeface="Cambria Math" panose="02040503050406030204" pitchFamily="18" charset="0"/>
                                  <a:ea typeface="Cambria Math" panose="02040503050406030204" pitchFamily="18" charset="0"/>
                                </a:rPr>
                                <m:t>1−</m:t>
                              </m:r>
                              <m:r>
                                <a:rPr lang="en-US" altLang="zh-HK" sz="2400" i="1">
                                  <a:latin typeface="Cambria Math" panose="02040503050406030204" pitchFamily="18" charset="0"/>
                                  <a:ea typeface="Cambria Math" panose="02040503050406030204" pitchFamily="18" charset="0"/>
                                </a:rPr>
                                <m:t>𝜆</m:t>
                              </m:r>
                            </m:e>
                          </m:d>
                        </m:den>
                      </m:f>
                      <m:r>
                        <a:rPr lang="en-US" altLang="zh-HK" sz="2400" dirty="0">
                          <a:latin typeface="Cambria Math" panose="02040503050406030204" pitchFamily="18" charset="0"/>
                        </a:rPr>
                        <m:t>≤</m:t>
                      </m:r>
                      <m:r>
                        <a:rPr lang="en-US" altLang="zh-HK" sz="2400" i="1">
                          <a:latin typeface="Cambria Math" panose="02040503050406030204" pitchFamily="18" charset="0"/>
                          <a:ea typeface="Cambria Math" panose="02040503050406030204" pitchFamily="18" charset="0"/>
                        </a:rPr>
                        <m:t>𝑆</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8" name="TextBox 7">
                <a:extLst>
                  <a:ext uri="{FF2B5EF4-FFF2-40B4-BE49-F238E27FC236}">
                    <a16:creationId xmlns:a16="http://schemas.microsoft.com/office/drawing/2014/main" id="{A032BDEF-FD8F-4AA1-A0D9-A975EFFE4B07}"/>
                  </a:ext>
                </a:extLst>
              </p:cNvPr>
              <p:cNvSpPr txBox="1">
                <a:spLocks noRot="1" noChangeAspect="1" noMove="1" noResize="1" noEditPoints="1" noAdjustHandles="1" noChangeArrowheads="1" noChangeShapeType="1" noTextEdit="1"/>
              </p:cNvSpPr>
              <p:nvPr/>
            </p:nvSpPr>
            <p:spPr>
              <a:xfrm>
                <a:off x="3666284" y="2775048"/>
                <a:ext cx="2473113" cy="753604"/>
              </a:xfrm>
              <a:prstGeom prst="rect">
                <a:avLst/>
              </a:prstGeom>
              <a:blipFill>
                <a:blip r:embed="rId3"/>
                <a:stretch>
                  <a:fillRect/>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91F9F1C8-3906-45D1-991D-F3970E27ED04}"/>
                  </a:ext>
                </a:extLst>
              </p:cNvPr>
              <p:cNvSpPr txBox="1"/>
              <p:nvPr/>
            </p:nvSpPr>
            <p:spPr>
              <a:xfrm>
                <a:off x="3841268" y="4117661"/>
                <a:ext cx="1461466" cy="70134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HK" sz="2400" i="1">
                          <a:latin typeface="Cambria Math" panose="02040503050406030204" pitchFamily="18" charset="0"/>
                          <a:ea typeface="Cambria Math" panose="02040503050406030204" pitchFamily="18" charset="0"/>
                        </a:rPr>
                        <m:t>𝑆</m:t>
                      </m:r>
                      <m:r>
                        <a:rPr lang="en-US" altLang="zh-HK" sz="2400" dirty="0">
                          <a:latin typeface="Cambria Math" panose="02040503050406030204" pitchFamily="18" charset="0"/>
                        </a:rPr>
                        <m:t>≤</m:t>
                      </m:r>
                      <m:f>
                        <m:fPr>
                          <m:ctrlPr>
                            <a:rPr lang="en-US" altLang="zh-HK" sz="2400" i="1">
                              <a:latin typeface="Cambria Math" panose="02040503050406030204" pitchFamily="18" charset="0"/>
                              <a:ea typeface="Cambria Math" panose="02040503050406030204" pitchFamily="18" charset="0"/>
                            </a:rPr>
                          </m:ctrlPr>
                        </m:fPr>
                        <m:num>
                          <m:r>
                            <a:rPr lang="en-US" altLang="zh-HK" sz="2400" i="1">
                              <a:latin typeface="Cambria Math" panose="02040503050406030204" pitchFamily="18" charset="0"/>
                              <a:ea typeface="Cambria Math" panose="02040503050406030204" pitchFamily="18" charset="0"/>
                            </a:rPr>
                            <m:t>𝜆</m:t>
                          </m:r>
                        </m:num>
                        <m:den>
                          <m:r>
                            <a:rPr lang="en-US" altLang="zh-HK" sz="2400" i="1">
                              <a:latin typeface="Cambria Math" panose="02040503050406030204" pitchFamily="18" charset="0"/>
                              <a:ea typeface="Cambria Math" panose="02040503050406030204" pitchFamily="18" charset="0"/>
                            </a:rPr>
                            <m:t>1−</m:t>
                          </m:r>
                          <m:r>
                            <a:rPr lang="en-US" altLang="zh-HK" sz="2400" i="1">
                              <a:latin typeface="Cambria Math" panose="02040503050406030204" pitchFamily="18" charset="0"/>
                              <a:ea typeface="Cambria Math" panose="02040503050406030204" pitchFamily="18" charset="0"/>
                            </a:rPr>
                            <m:t>𝜆</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9" name="TextBox 8">
                <a:extLst>
                  <a:ext uri="{FF2B5EF4-FFF2-40B4-BE49-F238E27FC236}">
                    <a16:creationId xmlns:a16="http://schemas.microsoft.com/office/drawing/2014/main" id="{91F9F1C8-3906-45D1-991D-F3970E27ED04}"/>
                  </a:ext>
                </a:extLst>
              </p:cNvPr>
              <p:cNvSpPr txBox="1">
                <a:spLocks noRot="1" noChangeAspect="1" noMove="1" noResize="1" noEditPoints="1" noAdjustHandles="1" noChangeArrowheads="1" noChangeShapeType="1" noTextEdit="1"/>
              </p:cNvSpPr>
              <p:nvPr/>
            </p:nvSpPr>
            <p:spPr>
              <a:xfrm>
                <a:off x="3841268" y="4117661"/>
                <a:ext cx="1461466" cy="701346"/>
              </a:xfrm>
              <a:prstGeom prst="rect">
                <a:avLst/>
              </a:prstGeom>
              <a:blipFill>
                <a:blip r:embed="rId4"/>
                <a:stretch>
                  <a:fillRect/>
                </a:stretch>
              </a:blipFill>
            </p:spPr>
            <p:txBody>
              <a:bodyPr/>
              <a:lstStyle/>
              <a:p>
                <a:r>
                  <a:rPr lang="zh-HK" altLang="en-US">
                    <a:noFill/>
                  </a:rPr>
                  <a:t> </a:t>
                </a:r>
              </a:p>
            </p:txBody>
          </p:sp>
        </mc:Fallback>
      </mc:AlternateContent>
      <p:sp>
        <p:nvSpPr>
          <p:cNvPr id="3" name="Rectangle 2">
            <a:extLst>
              <a:ext uri="{FF2B5EF4-FFF2-40B4-BE49-F238E27FC236}">
                <a16:creationId xmlns:a16="http://schemas.microsoft.com/office/drawing/2014/main" id="{302713D5-8356-4351-BA25-E84218A4456A}"/>
              </a:ext>
            </a:extLst>
          </p:cNvPr>
          <p:cNvSpPr/>
          <p:nvPr/>
        </p:nvSpPr>
        <p:spPr>
          <a:xfrm>
            <a:off x="304798" y="4939462"/>
            <a:ext cx="8534402" cy="461665"/>
          </a:xfrm>
          <a:prstGeom prst="rect">
            <a:avLst/>
          </a:prstGeom>
        </p:spPr>
        <p:txBody>
          <a:bodyPr wrap="square">
            <a:spAutoFit/>
          </a:bodyPr>
          <a:lstStyle/>
          <a:p>
            <a:pPr marL="342900" indent="-342900">
              <a:buFont typeface="Arial" panose="020B0604020202020204" pitchFamily="34" charset="0"/>
              <a:buChar char="•"/>
            </a:pPr>
            <a:r>
              <a:rPr lang="en-US" altLang="zh-HK" sz="2400" dirty="0">
                <a:latin typeface="Times New Roman" panose="02020603050405020304" pitchFamily="18" charset="0"/>
                <a:cs typeface="Times New Roman" panose="02020603050405020304" pitchFamily="18" charset="0"/>
              </a:rPr>
              <a:t>The next figure plots this condition.</a:t>
            </a:r>
            <a:endParaRPr lang="en-US" sz="24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0" name="Rectangle 3">
                <a:extLst>
                  <a:ext uri="{FF2B5EF4-FFF2-40B4-BE49-F238E27FC236}">
                    <a16:creationId xmlns:a16="http://schemas.microsoft.com/office/drawing/2014/main" id="{BED38652-0F68-01F3-4DC1-7B39DD9C971D}"/>
                  </a:ext>
                </a:extLst>
              </p:cNvPr>
              <p:cNvSpPr/>
              <p:nvPr/>
            </p:nvSpPr>
            <p:spPr>
              <a:xfrm>
                <a:off x="457200" y="2213970"/>
                <a:ext cx="5664949" cy="461665"/>
              </a:xfrm>
              <a:prstGeom prst="rect">
                <a:avLst/>
              </a:prstGeom>
            </p:spPr>
            <p:txBody>
              <a:bodyPr wrap="none">
                <a:spAutoFit/>
              </a:bodyPr>
              <a:lstStyle/>
              <a:p>
                <a:r>
                  <a:rPr lang="en-CA" sz="2400" i="1" dirty="0">
                    <a:latin typeface="Times New Roman" panose="02020603050405020304" pitchFamily="18" charset="0"/>
                    <a:cs typeface="Times New Roman" panose="02020603050405020304" pitchFamily="18" charset="0"/>
                  </a:rPr>
                  <a:t>which is admissible if it falls below </a:t>
                </a:r>
                <a14:m>
                  <m:oMath xmlns:m="http://schemas.openxmlformats.org/officeDocument/2006/math">
                    <m:r>
                      <a:rPr lang="en-US" sz="2400" i="1">
                        <a:latin typeface="Cambria Math" panose="02040503050406030204" pitchFamily="18" charset="0"/>
                      </a:rPr>
                      <m:t>𝑆</m:t>
                    </m:r>
                  </m:oMath>
                </a14:m>
                <a:r>
                  <a:rPr lang="en-US" sz="2400" i="1" dirty="0">
                    <a:latin typeface="Times New Roman" panose="02020603050405020304" pitchFamily="18" charset="0"/>
                    <a:cs typeface="Times New Roman" panose="02020603050405020304" pitchFamily="18" charset="0"/>
                  </a:rPr>
                  <a:t>, that is</a:t>
                </a:r>
              </a:p>
            </p:txBody>
          </p:sp>
        </mc:Choice>
        <mc:Fallback xmlns="">
          <p:sp>
            <p:nvSpPr>
              <p:cNvPr id="10" name="Rectangle 3">
                <a:extLst>
                  <a:ext uri="{FF2B5EF4-FFF2-40B4-BE49-F238E27FC236}">
                    <a16:creationId xmlns:a16="http://schemas.microsoft.com/office/drawing/2014/main" id="{BED38652-0F68-01F3-4DC1-7B39DD9C971D}"/>
                  </a:ext>
                </a:extLst>
              </p:cNvPr>
              <p:cNvSpPr>
                <a:spLocks noRot="1" noChangeAspect="1" noMove="1" noResize="1" noEditPoints="1" noAdjustHandles="1" noChangeArrowheads="1" noChangeShapeType="1" noTextEdit="1"/>
              </p:cNvSpPr>
              <p:nvPr/>
            </p:nvSpPr>
            <p:spPr>
              <a:xfrm>
                <a:off x="457200" y="2213970"/>
                <a:ext cx="5664949" cy="461665"/>
              </a:xfrm>
              <a:prstGeom prst="rect">
                <a:avLst/>
              </a:prstGeom>
              <a:blipFill>
                <a:blip r:embed="rId6"/>
                <a:stretch>
                  <a:fillRect l="-1615" t="-10526" r="-646" b="-28947"/>
                </a:stretch>
              </a:blipFill>
            </p:spPr>
            <p:txBody>
              <a:bodyPr/>
              <a:lstStyle/>
              <a:p>
                <a:r>
                  <a:rPr lang="zh-HK" altLang="en-US">
                    <a:noFill/>
                  </a:rPr>
                  <a:t> </a:t>
                </a:r>
              </a:p>
            </p:txBody>
          </p:sp>
        </mc:Fallback>
      </mc:AlternateContent>
      <p:sp>
        <p:nvSpPr>
          <p:cNvPr id="12" name="Rectangle 11">
            <a:extLst>
              <a:ext uri="{FF2B5EF4-FFF2-40B4-BE49-F238E27FC236}">
                <a16:creationId xmlns:a16="http://schemas.microsoft.com/office/drawing/2014/main" id="{E12DA6E5-AD0D-2F78-1974-CCCE9162C213}"/>
              </a:ext>
            </a:extLst>
          </p:cNvPr>
          <p:cNvSpPr/>
          <p:nvPr/>
        </p:nvSpPr>
        <p:spPr>
          <a:xfrm>
            <a:off x="457200" y="3603837"/>
            <a:ext cx="3384068" cy="461665"/>
          </a:xfrm>
          <a:prstGeom prst="rect">
            <a:avLst/>
          </a:prstGeom>
        </p:spPr>
        <p:txBody>
          <a:bodyPr wrap="none">
            <a:spAutoFit/>
          </a:bodyPr>
          <a:lstStyle/>
          <a:p>
            <a:r>
              <a:rPr lang="en-CA" sz="2400" i="1" dirty="0">
                <a:latin typeface="Times New Roman" panose="02020603050405020304" pitchFamily="18" charset="0"/>
                <a:cs typeface="Times New Roman" panose="02020603050405020304" pitchFamily="18" charset="0"/>
              </a:rPr>
              <a:t>that we rearrange to yield</a:t>
            </a:r>
            <a:endParaRPr lang="en-US"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859333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AF73B0-54C1-46E7-B6EC-E5E542E2F242}"/>
              </a:ext>
            </a:extLst>
          </p:cNvPr>
          <p:cNvSpPr>
            <a:spLocks noGrp="1"/>
          </p:cNvSpPr>
          <p:nvPr>
            <p:ph type="sldNum" sz="quarter" idx="12"/>
          </p:nvPr>
        </p:nvSpPr>
        <p:spPr/>
        <p:txBody>
          <a:bodyPr/>
          <a:lstStyle/>
          <a:p>
            <a:fld id="{B6F15528-21DE-4FAA-801E-634DDDAF4B2B}" type="slidenum">
              <a:rPr lang="en-US" smtClean="0"/>
              <a:pPr/>
              <a:t>86</a:t>
            </a:fld>
            <a:endParaRPr lang="en-US"/>
          </a:p>
        </p:txBody>
      </p:sp>
      <p:sp>
        <p:nvSpPr>
          <p:cNvPr id="11" name="Minus Sign 10">
            <a:extLst>
              <a:ext uri="{FF2B5EF4-FFF2-40B4-BE49-F238E27FC236}">
                <a16:creationId xmlns:a16="http://schemas.microsoft.com/office/drawing/2014/main" id="{F41F7ADF-F79C-4BB9-9D88-0DFB49C9B22A}"/>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D2B75E4-257E-4C8E-B9AD-FD6B3AEE10BA}"/>
              </a:ext>
            </a:extLst>
          </p:cNvPr>
          <p:cNvSpPr/>
          <p:nvPr/>
        </p:nvSpPr>
        <p:spPr>
          <a:xfrm>
            <a:off x="0" y="87415"/>
            <a:ext cx="72390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2.4.2 </a:t>
            </a:r>
            <a:r>
              <a:rPr lang="en-US" b="1" dirty="0">
                <a:latin typeface="Times New Roman" panose="02020603050405020304" pitchFamily="18" charset="0"/>
                <a:cs typeface="Times New Roman" panose="02020603050405020304" pitchFamily="18" charset="0"/>
              </a:rPr>
              <a:t>Socially optimal appropriation with consumers and profits matter</a:t>
            </a: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id="{20715A40-05F5-48E4-893A-AD6A1BB4527B}"/>
              </a:ext>
            </a:extLst>
          </p:cNvPr>
          <p:cNvSpPr/>
          <p:nvPr/>
        </p:nvSpPr>
        <p:spPr>
          <a:xfrm>
            <a:off x="31569" y="654828"/>
            <a:ext cx="8686800" cy="461665"/>
          </a:xfrm>
          <a:prstGeom prst="rect">
            <a:avLst/>
          </a:prstGeom>
        </p:spPr>
        <p:txBody>
          <a:bodyPr wrap="square">
            <a:spAutoFit/>
          </a:bodyPr>
          <a:lstStyle/>
          <a:p>
            <a:pPr marL="361950" indent="-36195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The socially optimal aggregate appropriation is</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91F9F1C8-3906-45D1-991D-F3970E27ED04}"/>
                  </a:ext>
                </a:extLst>
              </p:cNvPr>
              <p:cNvSpPr txBox="1"/>
              <p:nvPr/>
            </p:nvSpPr>
            <p:spPr>
              <a:xfrm>
                <a:off x="762000" y="1298283"/>
                <a:ext cx="1461466" cy="70134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HK" sz="2400" i="1">
                          <a:latin typeface="Cambria Math" panose="02040503050406030204" pitchFamily="18" charset="0"/>
                          <a:ea typeface="Cambria Math" panose="02040503050406030204" pitchFamily="18" charset="0"/>
                        </a:rPr>
                        <m:t>𝑆</m:t>
                      </m:r>
                      <m:r>
                        <a:rPr lang="en-US" altLang="zh-HK" sz="2400" dirty="0">
                          <a:latin typeface="Cambria Math" panose="02040503050406030204" pitchFamily="18" charset="0"/>
                        </a:rPr>
                        <m:t>≤</m:t>
                      </m:r>
                      <m:f>
                        <m:fPr>
                          <m:ctrlPr>
                            <a:rPr lang="en-US" altLang="zh-HK" sz="2400" i="1">
                              <a:latin typeface="Cambria Math" panose="02040503050406030204" pitchFamily="18" charset="0"/>
                              <a:ea typeface="Cambria Math" panose="02040503050406030204" pitchFamily="18" charset="0"/>
                            </a:rPr>
                          </m:ctrlPr>
                        </m:fPr>
                        <m:num>
                          <m:r>
                            <a:rPr lang="en-US" altLang="zh-HK" sz="2400" i="1">
                              <a:latin typeface="Cambria Math" panose="02040503050406030204" pitchFamily="18" charset="0"/>
                              <a:ea typeface="Cambria Math" panose="02040503050406030204" pitchFamily="18" charset="0"/>
                            </a:rPr>
                            <m:t>𝜆</m:t>
                          </m:r>
                        </m:num>
                        <m:den>
                          <m:r>
                            <a:rPr lang="en-US" altLang="zh-HK" sz="2400" i="1">
                              <a:latin typeface="Cambria Math" panose="02040503050406030204" pitchFamily="18" charset="0"/>
                              <a:ea typeface="Cambria Math" panose="02040503050406030204" pitchFamily="18" charset="0"/>
                            </a:rPr>
                            <m:t>1−</m:t>
                          </m:r>
                          <m:r>
                            <a:rPr lang="en-US" altLang="zh-HK" sz="2400" i="1">
                              <a:latin typeface="Cambria Math" panose="02040503050406030204" pitchFamily="18" charset="0"/>
                              <a:ea typeface="Cambria Math" panose="02040503050406030204" pitchFamily="18" charset="0"/>
                            </a:rPr>
                            <m:t>𝜆</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9" name="TextBox 8">
                <a:extLst>
                  <a:ext uri="{FF2B5EF4-FFF2-40B4-BE49-F238E27FC236}">
                    <a16:creationId xmlns:a16="http://schemas.microsoft.com/office/drawing/2014/main" id="{91F9F1C8-3906-45D1-991D-F3970E27ED04}"/>
                  </a:ext>
                </a:extLst>
              </p:cNvPr>
              <p:cNvSpPr txBox="1">
                <a:spLocks noRot="1" noChangeAspect="1" noMove="1" noResize="1" noEditPoints="1" noAdjustHandles="1" noChangeArrowheads="1" noChangeShapeType="1" noTextEdit="1"/>
              </p:cNvSpPr>
              <p:nvPr/>
            </p:nvSpPr>
            <p:spPr>
              <a:xfrm>
                <a:off x="762000" y="1298283"/>
                <a:ext cx="1461466" cy="701346"/>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302713D5-8356-4351-BA25-E84218A4456A}"/>
                  </a:ext>
                </a:extLst>
              </p:cNvPr>
              <p:cNvSpPr/>
              <p:nvPr/>
            </p:nvSpPr>
            <p:spPr>
              <a:xfrm>
                <a:off x="304797" y="4482740"/>
                <a:ext cx="8534402" cy="1721882"/>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To understand </a:t>
                </a:r>
                <a:r>
                  <a:rPr lang="en-US" sz="2400">
                    <a:latin typeface="Times New Roman" panose="02020603050405020304" pitchFamily="18" charset="0"/>
                    <a:cs typeface="Times New Roman" panose="02020603050405020304" pitchFamily="18" charset="0"/>
                  </a:rPr>
                  <a:t>this cutoff:</a:t>
                </a: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For example, when </a:t>
                </a:r>
                <a14:m>
                  <m:oMath xmlns:m="http://schemas.openxmlformats.org/officeDocument/2006/math">
                    <m:r>
                      <a:rPr lang="en-US" altLang="zh-HK" sz="2400" i="1" smtClean="0">
                        <a:latin typeface="Cambria Math" panose="02040503050406030204" pitchFamily="18" charset="0"/>
                        <a:ea typeface="Cambria Math" panose="02040503050406030204" pitchFamily="18" charset="0"/>
                      </a:rPr>
                      <m:t>𝜆</m:t>
                    </m:r>
                    <m:r>
                      <a:rPr lang="en-US" altLang="zh-HK" sz="2400" b="0" i="1" smtClean="0">
                        <a:latin typeface="Cambria Math" panose="02040503050406030204" pitchFamily="18" charset="0"/>
                        <a:ea typeface="Cambria Math" panose="02040503050406030204" pitchFamily="18" charset="0"/>
                      </a:rPr>
                      <m:t>=1</m:t>
                    </m:r>
                  </m:oMath>
                </a14:m>
                <a:r>
                  <a:rPr lang="en-US" sz="2400" dirty="0">
                    <a:latin typeface="Times New Roman" panose="02020603050405020304" pitchFamily="18" charset="0"/>
                    <a:cs typeface="Times New Roman" panose="02020603050405020304" pitchFamily="18" charset="0"/>
                  </a:rPr>
                  <a:t>, any positive value of </a:t>
                </a:r>
                <a14:m>
                  <m:oMath xmlns:m="http://schemas.openxmlformats.org/officeDocument/2006/math">
                    <m:r>
                      <a:rPr lang="en-US" altLang="zh-HK" sz="2400" i="1">
                        <a:latin typeface="Cambria Math" panose="02040503050406030204" pitchFamily="18" charset="0"/>
                        <a:ea typeface="Cambria Math" panose="02040503050406030204" pitchFamily="18" charset="0"/>
                      </a:rPr>
                      <m:t>𝑆</m:t>
                    </m:r>
                  </m:oMath>
                </a14:m>
                <a:r>
                  <a:rPr lang="en-US" sz="2400" dirty="0">
                    <a:latin typeface="Times New Roman" panose="02020603050405020304" pitchFamily="18" charset="0"/>
                    <a:cs typeface="Times New Roman" panose="02020603050405020304" pitchFamily="18" charset="0"/>
                  </a:rPr>
                  <a:t> is admitted.</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However, when </a:t>
                </a:r>
                <a14:m>
                  <m:oMath xmlns:m="http://schemas.openxmlformats.org/officeDocument/2006/math">
                    <m:r>
                      <a:rPr lang="en-US" altLang="zh-HK" sz="2400" i="1" smtClean="0">
                        <a:latin typeface="Cambria Math" panose="02040503050406030204" pitchFamily="18" charset="0"/>
                        <a:ea typeface="Cambria Math" panose="02040503050406030204" pitchFamily="18" charset="0"/>
                      </a:rPr>
                      <m:t>𝜆</m:t>
                    </m:r>
                    <m:r>
                      <a:rPr lang="en-US" altLang="zh-HK" sz="2400" b="0" i="1" smtClean="0">
                        <a:latin typeface="Cambria Math" panose="02040503050406030204" pitchFamily="18" charset="0"/>
                        <a:ea typeface="Cambria Math" panose="02040503050406030204" pitchFamily="18" charset="0"/>
                      </a:rPr>
                      <m:t>=</m:t>
                    </m:r>
                    <m:f>
                      <m:fPr>
                        <m:ctrlPr>
                          <a:rPr lang="en-US" altLang="zh-HK" sz="2400" b="0" i="1" smtClean="0">
                            <a:latin typeface="Cambria Math" panose="02040503050406030204" pitchFamily="18" charset="0"/>
                            <a:ea typeface="Cambria Math" panose="02040503050406030204" pitchFamily="18" charset="0"/>
                          </a:rPr>
                        </m:ctrlPr>
                      </m:fPr>
                      <m:num>
                        <m:r>
                          <a:rPr lang="en-US" altLang="zh-HK" sz="2400" b="0" i="1" smtClean="0">
                            <a:latin typeface="Cambria Math" panose="02040503050406030204" pitchFamily="18" charset="0"/>
                            <a:ea typeface="Cambria Math" panose="02040503050406030204" pitchFamily="18" charset="0"/>
                          </a:rPr>
                          <m:t>1</m:t>
                        </m:r>
                      </m:num>
                      <m:den>
                        <m:r>
                          <a:rPr lang="en-US" altLang="zh-HK" sz="2400" b="0" i="1" smtClean="0">
                            <a:latin typeface="Cambria Math" panose="02040503050406030204" pitchFamily="18" charset="0"/>
                            <a:ea typeface="Cambria Math" panose="02040503050406030204" pitchFamily="18" charset="0"/>
                          </a:rPr>
                          <m:t>2</m:t>
                        </m:r>
                      </m:den>
                    </m:f>
                  </m:oMath>
                </a14:m>
                <a:r>
                  <a:rPr lang="en-US" altLang="zh-HK" sz="2400" dirty="0">
                    <a:latin typeface="Times New Roman" panose="02020603050405020304" pitchFamily="18" charset="0"/>
                    <a:cs typeface="Times New Roman" panose="02020603050405020304" pitchFamily="18" charset="0"/>
                  </a:rPr>
                  <a:t>, resource cannot be too much, i.e., </a:t>
                </a:r>
                <a14:m>
                  <m:oMath xmlns:m="http://schemas.openxmlformats.org/officeDocument/2006/math">
                    <m:r>
                      <a:rPr lang="en-US" altLang="zh-HK" sz="2400" i="1">
                        <a:latin typeface="Cambria Math" panose="02040503050406030204" pitchFamily="18" charset="0"/>
                        <a:ea typeface="Cambria Math" panose="02040503050406030204" pitchFamily="18" charset="0"/>
                      </a:rPr>
                      <m:t>𝑆</m:t>
                    </m:r>
                    <m:r>
                      <a:rPr lang="en-US" altLang="zh-HK" sz="2400" dirty="0">
                        <a:latin typeface="Cambria Math" panose="02040503050406030204" pitchFamily="18" charset="0"/>
                      </a:rPr>
                      <m:t>≤</m:t>
                    </m:r>
                    <m:r>
                      <a:rPr lang="en-US" altLang="zh-HK" sz="2400" b="0" i="0" dirty="0" smtClean="0">
                        <a:latin typeface="Cambria Math" panose="02040503050406030204" pitchFamily="18" charset="0"/>
                      </a:rPr>
                      <m:t>1</m:t>
                    </m:r>
                  </m:oMath>
                </a14:m>
                <a:r>
                  <a:rPr lang="en-US" sz="2400" dirty="0">
                    <a:latin typeface="Times New Roman" panose="02020603050405020304" pitchFamily="18" charset="0"/>
                    <a:cs typeface="Times New Roman" panose="02020603050405020304" pitchFamily="18" charset="0"/>
                  </a:rPr>
                  <a:t>.</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Finally, </a:t>
                </a:r>
                <a:r>
                  <a:rPr lang="en-US" altLang="zh-HK" sz="2400" dirty="0">
                    <a:latin typeface="Times New Roman" panose="02020603050405020304" pitchFamily="18" charset="0"/>
                    <a:cs typeface="Times New Roman" panose="02020603050405020304" pitchFamily="18" charset="0"/>
                  </a:rPr>
                  <a:t>when </a:t>
                </a:r>
                <a14:m>
                  <m:oMath xmlns:m="http://schemas.openxmlformats.org/officeDocument/2006/math">
                    <m:r>
                      <a:rPr lang="en-US" altLang="zh-HK" sz="2400" i="1" smtClean="0">
                        <a:latin typeface="Cambria Math" panose="02040503050406030204" pitchFamily="18" charset="0"/>
                        <a:ea typeface="Cambria Math" panose="02040503050406030204" pitchFamily="18" charset="0"/>
                      </a:rPr>
                      <m:t>𝜆</m:t>
                    </m:r>
                    <m:r>
                      <a:rPr lang="en-US" altLang="zh-HK" sz="2400" b="0" i="1" smtClean="0">
                        <a:latin typeface="Cambria Math" panose="02040503050406030204" pitchFamily="18" charset="0"/>
                        <a:ea typeface="Cambria Math" panose="02040503050406030204" pitchFamily="18" charset="0"/>
                      </a:rPr>
                      <m:t>=0</m:t>
                    </m:r>
                  </m:oMath>
                </a14:m>
                <a:r>
                  <a:rPr lang="en-US" altLang="zh-HK" sz="2400" dirty="0">
                    <a:latin typeface="Times New Roman" panose="02020603050405020304" pitchFamily="18" charset="0"/>
                    <a:cs typeface="Times New Roman" panose="02020603050405020304" pitchFamily="18" charset="0"/>
                  </a:rPr>
                  <a:t>, no resource can support the social optimum!</a:t>
                </a:r>
                <a:endParaRPr lang="en-US" sz="2400" dirty="0">
                  <a:latin typeface="Times New Roman" panose="02020603050405020304" pitchFamily="18" charset="0"/>
                  <a:cs typeface="Times New Roman" panose="02020603050405020304" pitchFamily="18" charset="0"/>
                </a:endParaRPr>
              </a:p>
            </p:txBody>
          </p:sp>
        </mc:Choice>
        <mc:Fallback xmlns="">
          <p:sp>
            <p:nvSpPr>
              <p:cNvPr id="3" name="Rectangle 2">
                <a:extLst>
                  <a:ext uri="{FF2B5EF4-FFF2-40B4-BE49-F238E27FC236}">
                    <a16:creationId xmlns:a16="http://schemas.microsoft.com/office/drawing/2014/main" id="{302713D5-8356-4351-BA25-E84218A4456A}"/>
                  </a:ext>
                </a:extLst>
              </p:cNvPr>
              <p:cNvSpPr>
                <a:spLocks noRot="1" noChangeAspect="1" noMove="1" noResize="1" noEditPoints="1" noAdjustHandles="1" noChangeArrowheads="1" noChangeShapeType="1" noTextEdit="1"/>
              </p:cNvSpPr>
              <p:nvPr/>
            </p:nvSpPr>
            <p:spPr>
              <a:xfrm>
                <a:off x="304797" y="4482740"/>
                <a:ext cx="8534402" cy="1721882"/>
              </a:xfrm>
              <a:prstGeom prst="rect">
                <a:avLst/>
              </a:prstGeom>
              <a:blipFill>
                <a:blip r:embed="rId3"/>
                <a:stretch>
                  <a:fillRect l="-1071" t="-2827" r="-2357" b="-7067"/>
                </a:stretch>
              </a:blipFill>
            </p:spPr>
            <p:txBody>
              <a:bodyPr/>
              <a:lstStyle/>
              <a:p>
                <a:r>
                  <a:rPr lang="en-US">
                    <a:noFill/>
                  </a:rPr>
                  <a:t> </a:t>
                </a:r>
              </a:p>
            </p:txBody>
          </p:sp>
        </mc:Fallback>
      </mc:AlternateContent>
      <p:pic>
        <p:nvPicPr>
          <p:cNvPr id="13" name="Picture 12">
            <a:extLst>
              <a:ext uri="{FF2B5EF4-FFF2-40B4-BE49-F238E27FC236}">
                <a16:creationId xmlns:a16="http://schemas.microsoft.com/office/drawing/2014/main" id="{073A3929-0BC6-4323-8F46-17A7718B1C54}"/>
              </a:ext>
            </a:extLst>
          </p:cNvPr>
          <p:cNvPicPr>
            <a:picLocks noChangeAspect="1"/>
          </p:cNvPicPr>
          <p:nvPr/>
        </p:nvPicPr>
        <p:blipFill>
          <a:blip r:embed="rId4"/>
          <a:stretch>
            <a:fillRect/>
          </a:stretch>
        </p:blipFill>
        <p:spPr>
          <a:xfrm>
            <a:off x="2286000" y="1266589"/>
            <a:ext cx="5396534" cy="3133987"/>
          </a:xfrm>
          <a:prstGeom prst="rect">
            <a:avLst/>
          </a:prstGeom>
        </p:spPr>
      </p:pic>
    </p:spTree>
    <p:extLst>
      <p:ext uri="{BB962C8B-B14F-4D97-AF65-F5344CB8AC3E}">
        <p14:creationId xmlns:p14="http://schemas.microsoft.com/office/powerpoint/2010/main" val="401718192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AF73B0-54C1-46E7-B6EC-E5E542E2F242}"/>
              </a:ext>
            </a:extLst>
          </p:cNvPr>
          <p:cNvSpPr>
            <a:spLocks noGrp="1"/>
          </p:cNvSpPr>
          <p:nvPr>
            <p:ph type="sldNum" sz="quarter" idx="12"/>
          </p:nvPr>
        </p:nvSpPr>
        <p:spPr/>
        <p:txBody>
          <a:bodyPr/>
          <a:lstStyle/>
          <a:p>
            <a:fld id="{B6F15528-21DE-4FAA-801E-634DDDAF4B2B}" type="slidenum">
              <a:rPr lang="en-US" smtClean="0"/>
              <a:pPr/>
              <a:t>87</a:t>
            </a:fld>
            <a:endParaRPr lang="en-US"/>
          </a:p>
        </p:txBody>
      </p:sp>
      <p:sp>
        <p:nvSpPr>
          <p:cNvPr id="11" name="Minus Sign 10">
            <a:extLst>
              <a:ext uri="{FF2B5EF4-FFF2-40B4-BE49-F238E27FC236}">
                <a16:creationId xmlns:a16="http://schemas.microsoft.com/office/drawing/2014/main" id="{F41F7ADF-F79C-4BB9-9D88-0DFB49C9B22A}"/>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D2B75E4-257E-4C8E-B9AD-FD6B3AEE10BA}"/>
              </a:ext>
            </a:extLst>
          </p:cNvPr>
          <p:cNvSpPr/>
          <p:nvPr/>
        </p:nvSpPr>
        <p:spPr>
          <a:xfrm>
            <a:off x="0" y="87415"/>
            <a:ext cx="72390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2.4.2 </a:t>
            </a:r>
            <a:r>
              <a:rPr lang="en-US" b="1" dirty="0">
                <a:latin typeface="Times New Roman" panose="02020603050405020304" pitchFamily="18" charset="0"/>
                <a:cs typeface="Times New Roman" panose="02020603050405020304" pitchFamily="18" charset="0"/>
              </a:rPr>
              <a:t>Socially optimal appropriation with consumers and profits matter</a:t>
            </a:r>
            <a:endParaRPr lang="en-US" b="1" dirty="0">
              <a:solidFill>
                <a:schemeClr val="tx1"/>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25A8417-5AE7-40B0-8D5C-58089574B648}"/>
                  </a:ext>
                </a:extLst>
              </p:cNvPr>
              <p:cNvSpPr txBox="1"/>
              <p:nvPr/>
            </p:nvSpPr>
            <p:spPr>
              <a:xfrm>
                <a:off x="41177" y="763659"/>
                <a:ext cx="4038600" cy="461665"/>
              </a:xfrm>
              <a:prstGeom prst="rect">
                <a:avLst/>
              </a:prstGeom>
              <a:noFill/>
            </p:spPr>
            <p:txBody>
              <a:bodyPr wrap="square" rtlCol="0">
                <a:spAutoFit/>
              </a:bodyPr>
              <a:lstStyle/>
              <a:p>
                <a:pPr marL="361950" indent="-36195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Case: when </a:t>
                </a:r>
                <a14:m>
                  <m:oMath xmlns:m="http://schemas.openxmlformats.org/officeDocument/2006/math">
                    <m:r>
                      <a:rPr lang="en-US" sz="2400" i="1">
                        <a:solidFill>
                          <a:srgbClr val="7030A0"/>
                        </a:solidFill>
                        <a:latin typeface="Cambria Math" panose="02040503050406030204" pitchFamily="18" charset="0"/>
                        <a:ea typeface="Cambria Math" panose="02040503050406030204" pitchFamily="18" charset="0"/>
                      </a:rPr>
                      <m:t>𝜆</m:t>
                    </m:r>
                    <m:r>
                      <a:rPr lang="en-US" sz="2400" i="1">
                        <a:solidFill>
                          <a:srgbClr val="7030A0"/>
                        </a:solidFill>
                        <a:latin typeface="Cambria Math" panose="02040503050406030204" pitchFamily="18" charset="0"/>
                        <a:ea typeface="Cambria Math" panose="02040503050406030204" pitchFamily="18" charset="0"/>
                      </a:rPr>
                      <m:t>=1</m:t>
                    </m:r>
                  </m:oMath>
                </a14:m>
                <a:endParaRPr lang="en-US" dirty="0"/>
              </a:p>
            </p:txBody>
          </p:sp>
        </mc:Choice>
        <mc:Fallback xmlns="">
          <p:sp>
            <p:nvSpPr>
              <p:cNvPr id="3" name="TextBox 2">
                <a:extLst>
                  <a:ext uri="{FF2B5EF4-FFF2-40B4-BE49-F238E27FC236}">
                    <a16:creationId xmlns:a16="http://schemas.microsoft.com/office/drawing/2014/main" id="{525A8417-5AE7-40B0-8D5C-58089574B648}"/>
                  </a:ext>
                </a:extLst>
              </p:cNvPr>
              <p:cNvSpPr txBox="1">
                <a:spLocks noRot="1" noChangeAspect="1" noMove="1" noResize="1" noEditPoints="1" noAdjustHandles="1" noChangeArrowheads="1" noChangeShapeType="1" noTextEdit="1"/>
              </p:cNvSpPr>
              <p:nvPr/>
            </p:nvSpPr>
            <p:spPr>
              <a:xfrm>
                <a:off x="41177" y="763659"/>
                <a:ext cx="4038600" cy="461665"/>
              </a:xfrm>
              <a:prstGeom prst="rect">
                <a:avLst/>
              </a:prstGeom>
              <a:blipFill>
                <a:blip r:embed="rId2"/>
                <a:stretch>
                  <a:fillRect l="-2115" t="-11842" b="-27632"/>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54373229-8875-45DA-BEE0-A83B8F4DB988}"/>
              </a:ext>
            </a:extLst>
          </p:cNvPr>
          <p:cNvSpPr/>
          <p:nvPr/>
        </p:nvSpPr>
        <p:spPr>
          <a:xfrm>
            <a:off x="439783" y="1598854"/>
            <a:ext cx="6359433" cy="461665"/>
          </a:xfrm>
          <a:prstGeom prst="rect">
            <a:avLst/>
          </a:prstGeom>
        </p:spPr>
        <p:txBody>
          <a:bodyPr wrap="none">
            <a:spAutoFit/>
          </a:bodyPr>
          <a:lstStyle/>
          <a:p>
            <a:pPr marL="342900" indent="-3429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The socially optimal appropriation simplifies to</a:t>
            </a:r>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3916058D-B8D7-47AD-9A40-B00D45FC426D}"/>
                  </a:ext>
                </a:extLst>
              </p:cNvPr>
              <p:cNvSpPr/>
              <p:nvPr/>
            </p:nvSpPr>
            <p:spPr>
              <a:xfrm>
                <a:off x="3733800" y="2380518"/>
                <a:ext cx="1311962" cy="78380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𝑞</m:t>
                          </m:r>
                        </m:e>
                        <m:sup>
                          <m:r>
                            <a:rPr lang="en-US" sz="2400" i="1">
                              <a:latin typeface="Cambria Math" panose="02040503050406030204" pitchFamily="18" charset="0"/>
                              <a:ea typeface="Cambria Math" panose="02040503050406030204" pitchFamily="18" charset="0"/>
                            </a:rPr>
                            <m:t>𝑆𝑂</m:t>
                          </m:r>
                        </m:sup>
                      </m:sSup>
                      <m:r>
                        <a:rPr lang="en-US" sz="2400" b="0" i="1" smtClean="0">
                          <a:latin typeface="Cambria Math" panose="02040503050406030204" pitchFamily="18" charset="0"/>
                          <a:ea typeface="Cambria Math" panose="02040503050406030204" pitchFamily="18" charset="0"/>
                        </a:rPr>
                        <m:t>=</m:t>
                      </m:r>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𝑆</m:t>
                          </m:r>
                        </m:num>
                        <m:den>
                          <m:r>
                            <a:rPr lang="en-US" sz="2400" b="0" i="1" smtClean="0">
                              <a:latin typeface="Cambria Math" panose="02040503050406030204" pitchFamily="18" charset="0"/>
                              <a:ea typeface="Cambria Math" panose="02040503050406030204" pitchFamily="18" charset="0"/>
                            </a:rPr>
                            <m:t>4</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8" name="Rectangle 7">
                <a:extLst>
                  <a:ext uri="{FF2B5EF4-FFF2-40B4-BE49-F238E27FC236}">
                    <a16:creationId xmlns:a16="http://schemas.microsoft.com/office/drawing/2014/main" id="{3916058D-B8D7-47AD-9A40-B00D45FC426D}"/>
                  </a:ext>
                </a:extLst>
              </p:cNvPr>
              <p:cNvSpPr>
                <a:spLocks noRot="1" noChangeAspect="1" noMove="1" noResize="1" noEditPoints="1" noAdjustHandles="1" noChangeArrowheads="1" noChangeShapeType="1" noTextEdit="1"/>
              </p:cNvSpPr>
              <p:nvPr/>
            </p:nvSpPr>
            <p:spPr>
              <a:xfrm>
                <a:off x="3733800" y="2380518"/>
                <a:ext cx="1311962" cy="78380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18F9BBF8-CD89-45DC-8D8C-820D05FCD044}"/>
                  </a:ext>
                </a:extLst>
              </p:cNvPr>
              <p:cNvSpPr/>
              <p:nvPr/>
            </p:nvSpPr>
            <p:spPr>
              <a:xfrm>
                <a:off x="509517" y="3552184"/>
                <a:ext cx="8289764" cy="461665"/>
              </a:xfrm>
              <a:prstGeom prst="rect">
                <a:avLst/>
              </a:prstGeom>
            </p:spPr>
            <p:txBody>
              <a:bodyPr wrap="square">
                <a:spAutoFit/>
              </a:bodyPr>
              <a:lstStyle/>
              <a:p>
                <a:pPr marL="342900" indent="-342900">
                  <a:buFont typeface="Wingdings" panose="05000000000000000000" pitchFamily="2" charset="2"/>
                  <a:buChar char="ü"/>
                </a:pPr>
                <a:r>
                  <a:rPr lang="en-US" sz="2400" dirty="0">
                    <a:solidFill>
                      <a:schemeClr val="tx1"/>
                    </a:solidFill>
                    <a:latin typeface="Times New Roman" panose="02020603050405020304" pitchFamily="18" charset="0"/>
                    <a:cs typeface="Times New Roman" panose="02020603050405020304" pitchFamily="18" charset="0"/>
                  </a:rPr>
                  <a:t>The social planner only considered producer surplus  (</a:t>
                </a:r>
                <a14:m>
                  <m:oMath xmlns:m="http://schemas.openxmlformats.org/officeDocument/2006/math">
                    <m:r>
                      <a:rPr lang="en-US" sz="2400" i="1">
                        <a:solidFill>
                          <a:schemeClr val="tx1"/>
                        </a:solidFill>
                        <a:latin typeface="Cambria Math" panose="02040503050406030204" pitchFamily="18" charset="0"/>
                        <a:ea typeface="Cambria Math" panose="02040503050406030204" pitchFamily="18" charset="0"/>
                      </a:rPr>
                      <m:t>𝜆</m:t>
                    </m:r>
                    <m:r>
                      <a:rPr lang="en-US" sz="2400" i="1">
                        <a:solidFill>
                          <a:schemeClr val="tx1"/>
                        </a:solidFill>
                        <a:latin typeface="Cambria Math" panose="02040503050406030204" pitchFamily="18" charset="0"/>
                        <a:ea typeface="Cambria Math" panose="02040503050406030204" pitchFamily="18" charset="0"/>
                      </a:rPr>
                      <m:t>=1</m:t>
                    </m:r>
                  </m:oMath>
                </a14:m>
                <a:r>
                  <a:rPr lang="en-US" sz="2400" dirty="0">
                    <a:solidFill>
                      <a:schemeClr val="tx1"/>
                    </a:solidFill>
                    <a:latin typeface="Times New Roman" panose="02020603050405020304" pitchFamily="18" charset="0"/>
                    <a:cs typeface="Times New Roman" panose="02020603050405020304" pitchFamily="18" charset="0"/>
                  </a:rPr>
                  <a:t>)</a:t>
                </a:r>
              </a:p>
            </p:txBody>
          </p:sp>
        </mc:Choice>
        <mc:Fallback xmlns="">
          <p:sp>
            <p:nvSpPr>
              <p:cNvPr id="7" name="Rectangle 6">
                <a:extLst>
                  <a:ext uri="{FF2B5EF4-FFF2-40B4-BE49-F238E27FC236}">
                    <a16:creationId xmlns:a16="http://schemas.microsoft.com/office/drawing/2014/main" id="{18F9BBF8-CD89-45DC-8D8C-820D05FCD044}"/>
                  </a:ext>
                </a:extLst>
              </p:cNvPr>
              <p:cNvSpPr>
                <a:spLocks noRot="1" noChangeAspect="1" noMove="1" noResize="1" noEditPoints="1" noAdjustHandles="1" noChangeArrowheads="1" noChangeShapeType="1" noTextEdit="1"/>
              </p:cNvSpPr>
              <p:nvPr/>
            </p:nvSpPr>
            <p:spPr>
              <a:xfrm>
                <a:off x="509517" y="3552184"/>
                <a:ext cx="8289764" cy="461665"/>
              </a:xfrm>
              <a:prstGeom prst="rect">
                <a:avLst/>
              </a:prstGeom>
              <a:blipFill>
                <a:blip r:embed="rId5"/>
                <a:stretch>
                  <a:fillRect l="-1030" t="-10667" b="-30667"/>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F0E6A5AD-FAA8-43ED-B6A1-8AA1091FCC2F}"/>
              </a:ext>
            </a:extLst>
          </p:cNvPr>
          <p:cNvSpPr txBox="1"/>
          <p:nvPr/>
        </p:nvSpPr>
        <p:spPr>
          <a:xfrm>
            <a:off x="500554" y="4401711"/>
            <a:ext cx="6553200" cy="461665"/>
          </a:xfrm>
          <a:prstGeom prst="rect">
            <a:avLst/>
          </a:prstGeom>
          <a:noFill/>
        </p:spPr>
        <p:txBody>
          <a:bodyPr wrap="square" rtlCol="0">
            <a:spAutoFit/>
          </a:bodyPr>
          <a:lstStyle/>
          <a:p>
            <a:r>
              <a:rPr lang="en-US" sz="2400" i="1" dirty="0">
                <a:solidFill>
                  <a:srgbClr val="7030A0"/>
                </a:solidFill>
                <a:latin typeface="Times New Roman" panose="02020603050405020304" pitchFamily="18" charset="0"/>
                <a:cs typeface="Times New Roman" panose="02020603050405020304" pitchFamily="18" charset="0"/>
              </a:rPr>
              <a:t>Question..! </a:t>
            </a:r>
          </a:p>
        </p:txBody>
      </p:sp>
      <p:sp>
        <p:nvSpPr>
          <p:cNvPr id="10" name="Rectangle 9">
            <a:extLst>
              <a:ext uri="{FF2B5EF4-FFF2-40B4-BE49-F238E27FC236}">
                <a16:creationId xmlns:a16="http://schemas.microsoft.com/office/drawing/2014/main" id="{C46C9D82-5DA9-469A-9CA7-50086E2E179E}"/>
              </a:ext>
            </a:extLst>
          </p:cNvPr>
          <p:cNvSpPr/>
          <p:nvPr/>
        </p:nvSpPr>
        <p:spPr>
          <a:xfrm>
            <a:off x="509517" y="5136057"/>
            <a:ext cx="8488282" cy="830997"/>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What is the impact of change in the weight on producer surplus on the socially optimal appropriation level?</a:t>
            </a:r>
          </a:p>
        </p:txBody>
      </p:sp>
    </p:spTree>
    <p:extLst>
      <p:ext uri="{BB962C8B-B14F-4D97-AF65-F5344CB8AC3E}">
        <p14:creationId xmlns:p14="http://schemas.microsoft.com/office/powerpoint/2010/main" val="285318741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AF73B0-54C1-46E7-B6EC-E5E542E2F242}"/>
              </a:ext>
            </a:extLst>
          </p:cNvPr>
          <p:cNvSpPr>
            <a:spLocks noGrp="1"/>
          </p:cNvSpPr>
          <p:nvPr>
            <p:ph type="sldNum" sz="quarter" idx="12"/>
          </p:nvPr>
        </p:nvSpPr>
        <p:spPr/>
        <p:txBody>
          <a:bodyPr/>
          <a:lstStyle/>
          <a:p>
            <a:fld id="{B6F15528-21DE-4FAA-801E-634DDDAF4B2B}" type="slidenum">
              <a:rPr lang="en-US" smtClean="0"/>
              <a:pPr/>
              <a:t>88</a:t>
            </a:fld>
            <a:endParaRPr lang="en-US"/>
          </a:p>
        </p:txBody>
      </p:sp>
      <p:sp>
        <p:nvSpPr>
          <p:cNvPr id="11" name="Minus Sign 10">
            <a:extLst>
              <a:ext uri="{FF2B5EF4-FFF2-40B4-BE49-F238E27FC236}">
                <a16:creationId xmlns:a16="http://schemas.microsoft.com/office/drawing/2014/main" id="{F41F7ADF-F79C-4BB9-9D88-0DFB49C9B22A}"/>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D2B75E4-257E-4C8E-B9AD-FD6B3AEE10BA}"/>
              </a:ext>
            </a:extLst>
          </p:cNvPr>
          <p:cNvSpPr/>
          <p:nvPr/>
        </p:nvSpPr>
        <p:spPr>
          <a:xfrm>
            <a:off x="0" y="87415"/>
            <a:ext cx="72390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2.4.2 </a:t>
            </a:r>
            <a:r>
              <a:rPr lang="en-US" b="1" dirty="0">
                <a:latin typeface="Times New Roman" panose="02020603050405020304" pitchFamily="18" charset="0"/>
                <a:cs typeface="Times New Roman" panose="02020603050405020304" pitchFamily="18" charset="0"/>
              </a:rPr>
              <a:t>Socially optimal appropriation with consumers and profits matter</a:t>
            </a:r>
            <a:endParaRPr lang="en-US" b="1" dirty="0">
              <a:solidFill>
                <a:schemeClr val="tx1"/>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1383985-4656-4FDF-9AC2-CEA4399255C2}"/>
                  </a:ext>
                </a:extLst>
              </p:cNvPr>
              <p:cNvSpPr txBox="1"/>
              <p:nvPr/>
            </p:nvSpPr>
            <p:spPr>
              <a:xfrm>
                <a:off x="1556001" y="2978111"/>
                <a:ext cx="4307654" cy="7964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i="1" smtClean="0">
                              <a:latin typeface="Cambria Math" panose="02040503050406030204" pitchFamily="18" charset="0"/>
                            </a:rPr>
                            <m:t>𝜕</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𝑞</m:t>
                              </m:r>
                            </m:e>
                            <m:sup>
                              <m:r>
                                <a:rPr lang="en-US" sz="2400" b="0" i="1" smtClean="0">
                                  <a:latin typeface="Cambria Math" panose="02040503050406030204" pitchFamily="18" charset="0"/>
                                </a:rPr>
                                <m:t>𝑆𝑂</m:t>
                              </m:r>
                            </m:sup>
                          </m:sSup>
                          <m:d>
                            <m:dPr>
                              <m:ctrlPr>
                                <a:rPr lang="en-US" sz="2400" b="0" i="1" smtClean="0">
                                  <a:latin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𝜆</m:t>
                              </m:r>
                            </m:e>
                          </m:d>
                        </m:num>
                        <m:den>
                          <m:r>
                            <a:rPr lang="en-US" sz="2400" i="1" smtClean="0">
                              <a:latin typeface="Cambria Math" panose="02040503050406030204" pitchFamily="18" charset="0"/>
                            </a:rPr>
                            <m:t>𝜕</m:t>
                          </m:r>
                          <m:r>
                            <a:rPr lang="en-US" sz="2400" i="1" smtClean="0">
                              <a:latin typeface="Cambria Math" panose="02040503050406030204" pitchFamily="18" charset="0"/>
                              <a:ea typeface="Cambria Math" panose="02040503050406030204" pitchFamily="18" charset="0"/>
                            </a:rPr>
                            <m:t>𝜆</m:t>
                          </m:r>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𝑆</m:t>
                              </m:r>
                            </m:e>
                            <m:sup>
                              <m:r>
                                <a:rPr lang="en-US" sz="2400" b="0" i="1" smtClean="0">
                                  <a:latin typeface="Cambria Math" panose="02040503050406030204" pitchFamily="18" charset="0"/>
                                </a:rPr>
                                <m:t>2</m:t>
                              </m:r>
                            </m:sup>
                          </m:sSup>
                        </m:num>
                        <m:den>
                          <m:r>
                            <a:rPr lang="en-US" sz="2400" b="0" i="1" smtClean="0">
                              <a:latin typeface="Cambria Math" panose="02040503050406030204" pitchFamily="18" charset="0"/>
                            </a:rPr>
                            <m:t>2</m:t>
                          </m:r>
                          <m:sSup>
                            <m:sSupPr>
                              <m:ctrlPr>
                                <a:rPr lang="en-US" sz="2400" b="0" i="1" smtClean="0">
                                  <a:latin typeface="Cambria Math" panose="02040503050406030204" pitchFamily="18" charset="0"/>
                                  <a:ea typeface="Cambria Math" panose="02040503050406030204" pitchFamily="18" charset="0"/>
                                </a:rPr>
                              </m:ctrlPr>
                            </m:sSupPr>
                            <m:e>
                              <m:d>
                                <m:dPr>
                                  <m:begChr m:val="["/>
                                  <m:endChr m:val="]"/>
                                  <m:ctrlPr>
                                    <a:rPr lang="en-US" sz="2400" b="0" i="1" smtClean="0">
                                      <a:latin typeface="Cambria Math" panose="02040503050406030204" pitchFamily="18" charset="0"/>
                                    </a:rPr>
                                  </m:ctrlPr>
                                </m:dPr>
                                <m:e>
                                  <m:r>
                                    <a:rPr lang="en-US" sz="2400" b="0" i="1" smtClean="0">
                                      <a:latin typeface="Cambria Math" panose="02040503050406030204" pitchFamily="18" charset="0"/>
                                    </a:rPr>
                                    <m:t>2</m:t>
                                  </m:r>
                                  <m:r>
                                    <a:rPr lang="en-US" sz="2400" b="0" i="1" smtClean="0">
                                      <a:latin typeface="Cambria Math" panose="02040503050406030204" pitchFamily="18" charset="0"/>
                                      <a:ea typeface="Cambria Math" panose="02040503050406030204" pitchFamily="18" charset="0"/>
                                    </a:rPr>
                                    <m:t>𝜆</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𝑆</m:t>
                                  </m:r>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1−</m:t>
                                      </m:r>
                                      <m:r>
                                        <a:rPr lang="en-US" sz="2400" b="0" i="1" smtClean="0">
                                          <a:latin typeface="Cambria Math" panose="02040503050406030204" pitchFamily="18" charset="0"/>
                                          <a:ea typeface="Cambria Math" panose="02040503050406030204" pitchFamily="18" charset="0"/>
                                        </a:rPr>
                                        <m:t>𝜆</m:t>
                                      </m:r>
                                    </m:e>
                                  </m:d>
                                </m:e>
                              </m:d>
                            </m:e>
                            <m:sup>
                              <m:r>
                                <a:rPr lang="en-US" sz="2400" b="0" i="1" smtClean="0">
                                  <a:latin typeface="Cambria Math" panose="02040503050406030204" pitchFamily="18" charset="0"/>
                                  <a:ea typeface="Cambria Math" panose="02040503050406030204" pitchFamily="18" charset="0"/>
                                </a:rPr>
                                <m:t>2</m:t>
                              </m:r>
                            </m:sup>
                          </m:sSup>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B1383985-4656-4FDF-9AC2-CEA4399255C2}"/>
                  </a:ext>
                </a:extLst>
              </p:cNvPr>
              <p:cNvSpPr txBox="1">
                <a:spLocks noRot="1" noChangeAspect="1" noMove="1" noResize="1" noEditPoints="1" noAdjustHandles="1" noChangeArrowheads="1" noChangeShapeType="1" noTextEdit="1"/>
              </p:cNvSpPr>
              <p:nvPr/>
            </p:nvSpPr>
            <p:spPr>
              <a:xfrm>
                <a:off x="1556001" y="2978111"/>
                <a:ext cx="4307654" cy="796436"/>
              </a:xfrm>
              <a:prstGeom prst="rect">
                <a:avLst/>
              </a:prstGeom>
              <a:blipFill>
                <a:blip r:embed="rId2"/>
                <a:stretch>
                  <a:fillRect/>
                </a:stretch>
              </a:blipFill>
            </p:spPr>
            <p:txBody>
              <a:bodyPr/>
              <a:lstStyle/>
              <a:p>
                <a:r>
                  <a:rPr lang="en-US">
                    <a:noFill/>
                  </a:rPr>
                  <a:t> </a:t>
                </a:r>
              </a:p>
            </p:txBody>
          </p:sp>
        </mc:Fallback>
      </mc:AlternateContent>
      <p:sp>
        <p:nvSpPr>
          <p:cNvPr id="12" name="Rectangle 11">
            <a:extLst>
              <a:ext uri="{FF2B5EF4-FFF2-40B4-BE49-F238E27FC236}">
                <a16:creationId xmlns:a16="http://schemas.microsoft.com/office/drawing/2014/main" id="{CACB2200-84A6-4514-80C3-CF74E70429A8}"/>
              </a:ext>
            </a:extLst>
          </p:cNvPr>
          <p:cNvSpPr/>
          <p:nvPr/>
        </p:nvSpPr>
        <p:spPr>
          <a:xfrm>
            <a:off x="609600" y="4709852"/>
            <a:ext cx="8229600" cy="830997"/>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The regulator decreases the socially optimal appropriation when she assigns a larger weight to producer surplus.</a:t>
            </a:r>
          </a:p>
        </p:txBody>
      </p:sp>
      <p:sp>
        <p:nvSpPr>
          <p:cNvPr id="13" name="Rectangle 12">
            <a:extLst>
              <a:ext uri="{FF2B5EF4-FFF2-40B4-BE49-F238E27FC236}">
                <a16:creationId xmlns:a16="http://schemas.microsoft.com/office/drawing/2014/main" id="{08DE58D9-6845-4E33-BE3D-D705291492BF}"/>
              </a:ext>
            </a:extLst>
          </p:cNvPr>
          <p:cNvSpPr/>
          <p:nvPr/>
        </p:nvSpPr>
        <p:spPr>
          <a:xfrm>
            <a:off x="304800" y="4011367"/>
            <a:ext cx="1943994" cy="461665"/>
          </a:xfrm>
          <a:prstGeom prst="rect">
            <a:avLst/>
          </a:prstGeom>
        </p:spPr>
        <p:txBody>
          <a:bodyPr wrap="none">
            <a:spAutoFit/>
          </a:bodyPr>
          <a:lstStyle/>
          <a:p>
            <a:pPr marL="342900" indent="-34290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Intuitively, </a:t>
            </a:r>
          </a:p>
        </p:txBody>
      </p:sp>
      <p:sp>
        <p:nvSpPr>
          <p:cNvPr id="14" name="Rectangle 13">
            <a:extLst>
              <a:ext uri="{FF2B5EF4-FFF2-40B4-BE49-F238E27FC236}">
                <a16:creationId xmlns:a16="http://schemas.microsoft.com/office/drawing/2014/main" id="{007BCB3B-2FA9-4158-848B-B3BA4F9CE3FD}"/>
              </a:ext>
            </a:extLst>
          </p:cNvPr>
          <p:cNvSpPr/>
          <p:nvPr/>
        </p:nvSpPr>
        <p:spPr>
          <a:xfrm>
            <a:off x="5929988" y="3183961"/>
            <a:ext cx="2618024" cy="461665"/>
          </a:xfrm>
          <a:prstGeom prst="rect">
            <a:avLst/>
          </a:prstGeom>
        </p:spPr>
        <p:txBody>
          <a:bodyPr wrap="none">
            <a:spAutoFit/>
          </a:bodyPr>
          <a:lstStyle/>
          <a:p>
            <a:r>
              <a:rPr lang="en-US" sz="2400" dirty="0">
                <a:latin typeface="Times New Roman" panose="02020603050405020304" pitchFamily="18" charset="0"/>
                <a:cs typeface="Times New Roman" panose="02020603050405020304" pitchFamily="18" charset="0"/>
              </a:rPr>
              <a:t>(which is negative)</a:t>
            </a:r>
            <a:endParaRPr lang="en-US"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6894A9E4-1FDD-4745-A95C-FA2F50E71E18}"/>
                  </a:ext>
                </a:extLst>
              </p:cNvPr>
              <p:cNvSpPr/>
              <p:nvPr/>
            </p:nvSpPr>
            <p:spPr>
              <a:xfrm>
                <a:off x="2038024" y="1245137"/>
                <a:ext cx="3352263" cy="84670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𝑞</m:t>
                          </m:r>
                        </m:e>
                        <m:sup>
                          <m:r>
                            <a:rPr lang="en-US" sz="2400" i="1">
                              <a:latin typeface="Cambria Math" panose="02040503050406030204" pitchFamily="18" charset="0"/>
                              <a:ea typeface="Cambria Math" panose="02040503050406030204" pitchFamily="18" charset="0"/>
                            </a:rPr>
                            <m:t>𝑆𝑂</m:t>
                          </m:r>
                        </m:sup>
                      </m:sSup>
                      <m:r>
                        <a:rPr lang="en-US" sz="2400" b="0" i="1" smtClean="0">
                          <a:latin typeface="Cambria Math" panose="02040503050406030204" pitchFamily="18" charset="0"/>
                          <a:ea typeface="Cambria Math" panose="02040503050406030204" pitchFamily="18" charset="0"/>
                        </a:rPr>
                        <m:t>=</m:t>
                      </m:r>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𝑆</m:t>
                          </m:r>
                          <m:r>
                            <a:rPr lang="en-US" sz="2400" b="0" i="1" smtClean="0">
                              <a:latin typeface="Cambria Math" panose="02040503050406030204" pitchFamily="18" charset="0"/>
                              <a:ea typeface="Cambria Math" panose="02040503050406030204" pitchFamily="18" charset="0"/>
                            </a:rPr>
                            <m:t>𝜆</m:t>
                          </m:r>
                        </m:num>
                        <m:den>
                          <m:r>
                            <a:rPr lang="en-US" sz="2400" b="0" i="1" smtClean="0">
                              <a:latin typeface="Cambria Math" panose="02040503050406030204" pitchFamily="18" charset="0"/>
                              <a:ea typeface="Cambria Math" panose="02040503050406030204" pitchFamily="18" charset="0"/>
                            </a:rPr>
                            <m:t>2</m:t>
                          </m:r>
                          <m:d>
                            <m:dPr>
                              <m:begChr m:val="["/>
                              <m:endChr m:val="]"/>
                              <m:ctrlPr>
                                <a:rPr lang="en-US" altLang="zh-HK" sz="2400" b="0" i="1" smtClean="0">
                                  <a:latin typeface="Cambria Math" panose="02040503050406030204" pitchFamily="18" charset="0"/>
                                  <a:ea typeface="Cambria Math" panose="02040503050406030204" pitchFamily="18" charset="0"/>
                                </a:rPr>
                              </m:ctrlPr>
                            </m:dPr>
                            <m:e>
                              <m:r>
                                <a:rPr lang="en-US" altLang="zh-HK" sz="2400" i="1">
                                  <a:latin typeface="Cambria Math" panose="02040503050406030204" pitchFamily="18" charset="0"/>
                                  <a:ea typeface="Cambria Math" panose="02040503050406030204" pitchFamily="18" charset="0"/>
                                </a:rPr>
                                <m:t>2</m:t>
                              </m:r>
                              <m:r>
                                <a:rPr lang="en-US" altLang="zh-HK" sz="2400" i="1">
                                  <a:latin typeface="Cambria Math" panose="02040503050406030204" pitchFamily="18" charset="0"/>
                                  <a:ea typeface="Cambria Math" panose="02040503050406030204" pitchFamily="18" charset="0"/>
                                </a:rPr>
                                <m:t>𝜆</m:t>
                              </m:r>
                              <m:r>
                                <a:rPr lang="en-US" altLang="zh-HK" sz="2400" i="1">
                                  <a:latin typeface="Cambria Math" panose="02040503050406030204" pitchFamily="18" charset="0"/>
                                  <a:ea typeface="Cambria Math" panose="02040503050406030204" pitchFamily="18" charset="0"/>
                                </a:rPr>
                                <m:t>−</m:t>
                              </m:r>
                              <m:r>
                                <a:rPr lang="en-US" altLang="zh-HK" sz="2400" i="1">
                                  <a:latin typeface="Cambria Math" panose="02040503050406030204" pitchFamily="18" charset="0"/>
                                  <a:ea typeface="Cambria Math" panose="02040503050406030204" pitchFamily="18" charset="0"/>
                                </a:rPr>
                                <m:t>𝑆</m:t>
                              </m:r>
                              <m:d>
                                <m:dPr>
                                  <m:ctrlPr>
                                    <a:rPr lang="en-US" altLang="zh-HK" sz="2400" i="1">
                                      <a:latin typeface="Cambria Math" panose="02040503050406030204" pitchFamily="18" charset="0"/>
                                      <a:ea typeface="Cambria Math" panose="02040503050406030204" pitchFamily="18" charset="0"/>
                                    </a:rPr>
                                  </m:ctrlPr>
                                </m:dPr>
                                <m:e>
                                  <m:r>
                                    <a:rPr lang="en-US" altLang="zh-HK" sz="2400" i="1">
                                      <a:latin typeface="Cambria Math" panose="02040503050406030204" pitchFamily="18" charset="0"/>
                                      <a:ea typeface="Cambria Math" panose="02040503050406030204" pitchFamily="18" charset="0"/>
                                    </a:rPr>
                                    <m:t>1−</m:t>
                                  </m:r>
                                  <m:r>
                                    <a:rPr lang="en-US" altLang="zh-HK" sz="2400" i="1">
                                      <a:latin typeface="Cambria Math" panose="02040503050406030204" pitchFamily="18" charset="0"/>
                                      <a:ea typeface="Cambria Math" panose="02040503050406030204" pitchFamily="18" charset="0"/>
                                    </a:rPr>
                                    <m:t>𝜆</m:t>
                                  </m:r>
                                </m:e>
                              </m:d>
                            </m:e>
                          </m:d>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5" name="Rectangle 14">
                <a:extLst>
                  <a:ext uri="{FF2B5EF4-FFF2-40B4-BE49-F238E27FC236}">
                    <a16:creationId xmlns:a16="http://schemas.microsoft.com/office/drawing/2014/main" id="{6894A9E4-1FDD-4745-A95C-FA2F50E71E18}"/>
                  </a:ext>
                </a:extLst>
              </p:cNvPr>
              <p:cNvSpPr>
                <a:spLocks noRot="1" noChangeAspect="1" noMove="1" noResize="1" noEditPoints="1" noAdjustHandles="1" noChangeArrowheads="1" noChangeShapeType="1" noTextEdit="1"/>
              </p:cNvSpPr>
              <p:nvPr/>
            </p:nvSpPr>
            <p:spPr>
              <a:xfrm>
                <a:off x="2038024" y="1245137"/>
                <a:ext cx="3352263" cy="846707"/>
              </a:xfrm>
              <a:prstGeom prst="rect">
                <a:avLst/>
              </a:prstGeom>
              <a:blipFill>
                <a:blip r:embed="rId3"/>
                <a:stretch>
                  <a:fillRect/>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520F41E2-3CE4-4FD1-80EB-FD693F9D649B}"/>
                  </a:ext>
                </a:extLst>
              </p:cNvPr>
              <p:cNvSpPr/>
              <p:nvPr/>
            </p:nvSpPr>
            <p:spPr>
              <a:xfrm>
                <a:off x="304800" y="2345406"/>
                <a:ext cx="4478790" cy="461665"/>
              </a:xfrm>
              <a:prstGeom prst="rect">
                <a:avLst/>
              </a:prstGeom>
            </p:spPr>
            <p:txBody>
              <a:bodyPr wrap="non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Differentiating with respect to </a:t>
                </a:r>
                <a14:m>
                  <m:oMath xmlns:m="http://schemas.openxmlformats.org/officeDocument/2006/math">
                    <m:r>
                      <a:rPr lang="en-US" sz="2400" i="1">
                        <a:latin typeface="Cambria Math" panose="02040503050406030204" pitchFamily="18" charset="0"/>
                        <a:ea typeface="Cambria Math" panose="02040503050406030204" pitchFamily="18" charset="0"/>
                      </a:rPr>
                      <m:t>𝜆</m:t>
                    </m:r>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16" name="Rectangle 15">
                <a:extLst>
                  <a:ext uri="{FF2B5EF4-FFF2-40B4-BE49-F238E27FC236}">
                    <a16:creationId xmlns:a16="http://schemas.microsoft.com/office/drawing/2014/main" id="{520F41E2-3CE4-4FD1-80EB-FD693F9D649B}"/>
                  </a:ext>
                </a:extLst>
              </p:cNvPr>
              <p:cNvSpPr>
                <a:spLocks noRot="1" noChangeAspect="1" noMove="1" noResize="1" noEditPoints="1" noAdjustHandles="1" noChangeArrowheads="1" noChangeShapeType="1" noTextEdit="1"/>
              </p:cNvSpPr>
              <p:nvPr/>
            </p:nvSpPr>
            <p:spPr>
              <a:xfrm>
                <a:off x="304800" y="2345406"/>
                <a:ext cx="4478790" cy="461665"/>
              </a:xfrm>
              <a:prstGeom prst="rect">
                <a:avLst/>
              </a:prstGeom>
              <a:blipFill>
                <a:blip r:embed="rId4"/>
                <a:stretch>
                  <a:fillRect l="-1769" t="-10667" b="-30667"/>
                </a:stretch>
              </a:blipFill>
            </p:spPr>
            <p:txBody>
              <a:bodyPr/>
              <a:lstStyle/>
              <a:p>
                <a:r>
                  <a:rPr lang="en-US">
                    <a:noFill/>
                  </a:rPr>
                  <a:t> </a:t>
                </a:r>
              </a:p>
            </p:txBody>
          </p:sp>
        </mc:Fallback>
      </mc:AlternateContent>
      <p:sp>
        <p:nvSpPr>
          <p:cNvPr id="17" name="Rectangle 16">
            <a:extLst>
              <a:ext uri="{FF2B5EF4-FFF2-40B4-BE49-F238E27FC236}">
                <a16:creationId xmlns:a16="http://schemas.microsoft.com/office/drawing/2014/main" id="{520F41E2-3CE4-4FD1-80EB-FD693F9D649B}"/>
              </a:ext>
            </a:extLst>
          </p:cNvPr>
          <p:cNvSpPr/>
          <p:nvPr/>
        </p:nvSpPr>
        <p:spPr>
          <a:xfrm>
            <a:off x="212242" y="717296"/>
            <a:ext cx="2129109" cy="461665"/>
          </a:xfrm>
          <a:prstGeom prst="rect">
            <a:avLst/>
          </a:prstGeom>
        </p:spPr>
        <p:txBody>
          <a:bodyPr wrap="none">
            <a:spAutoFit/>
          </a:bodyPr>
          <a:lstStyle/>
          <a:p>
            <a:pPr marL="361950" indent="-36195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General case</a:t>
            </a:r>
            <a:endParaRPr lang="en-US" sz="2400" dirty="0"/>
          </a:p>
        </p:txBody>
      </p:sp>
    </p:spTree>
    <p:extLst>
      <p:ext uri="{BB962C8B-B14F-4D97-AF65-F5344CB8AC3E}">
        <p14:creationId xmlns:p14="http://schemas.microsoft.com/office/powerpoint/2010/main" val="319065536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EF2F8B0-6EEC-41FB-9123-380843B48196}"/>
              </a:ext>
            </a:extLst>
          </p:cNvPr>
          <p:cNvSpPr txBox="1">
            <a:spLocks/>
          </p:cNvSpPr>
          <p:nvPr/>
        </p:nvSpPr>
        <p:spPr>
          <a:xfrm>
            <a:off x="1143000" y="1600200"/>
            <a:ext cx="6629401" cy="27640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spcAft>
                <a:spcPts val="600"/>
              </a:spcAft>
            </a:pPr>
            <a:r>
              <a:rPr lang="en-US" sz="6000" dirty="0">
                <a:solidFill>
                  <a:srgbClr val="7030A0"/>
                </a:solidFill>
                <a:latin typeface="Times New Roman" panose="02020603050405020304" pitchFamily="18" charset="0"/>
                <a:cs typeface="Times New Roman" panose="02020603050405020304" pitchFamily="18" charset="0"/>
              </a:rPr>
              <a:t>Facing our first inefficiency</a:t>
            </a:r>
          </a:p>
        </p:txBody>
      </p:sp>
      <p:sp>
        <p:nvSpPr>
          <p:cNvPr id="5" name="Slide Number Placeholder 4">
            <a:extLst>
              <a:ext uri="{FF2B5EF4-FFF2-40B4-BE49-F238E27FC236}">
                <a16:creationId xmlns:a16="http://schemas.microsoft.com/office/drawing/2014/main" id="{9B9AFF0F-3CE8-46DC-A726-5EA71824C386}"/>
              </a:ext>
            </a:extLst>
          </p:cNvPr>
          <p:cNvSpPr>
            <a:spLocks noGrp="1"/>
          </p:cNvSpPr>
          <p:nvPr>
            <p:ph type="sldNum" sz="quarter" idx="12"/>
          </p:nvPr>
        </p:nvSpPr>
        <p:spPr>
          <a:xfrm>
            <a:off x="7866764" y="6356350"/>
            <a:ext cx="951613" cy="365125"/>
          </a:xfrm>
        </p:spPr>
        <p:txBody>
          <a:bodyPr vert="horz" lIns="91440" tIns="45720" rIns="91440" bIns="45720" rtlCol="0" anchor="ctr">
            <a:normAutofit/>
          </a:bodyPr>
          <a:lstStyle/>
          <a:p>
            <a:pPr>
              <a:spcAft>
                <a:spcPts val="600"/>
              </a:spcAft>
            </a:pPr>
            <a:fld id="{B6F15528-21DE-4FAA-801E-634DDDAF4B2B}" type="slidenum">
              <a:rPr lang="en-US">
                <a:solidFill>
                  <a:schemeClr val="tx1">
                    <a:lumMod val="50000"/>
                    <a:lumOff val="50000"/>
                  </a:schemeClr>
                </a:solidFill>
              </a:rPr>
              <a:pPr>
                <a:spcAft>
                  <a:spcPts val="600"/>
                </a:spcAft>
              </a:pPr>
              <a:t>89</a:t>
            </a:fld>
            <a:endParaRPr lang="en-US">
              <a:solidFill>
                <a:schemeClr val="tx1">
                  <a:lumMod val="50000"/>
                  <a:lumOff val="50000"/>
                </a:schemeClr>
              </a:solidFill>
            </a:endParaRPr>
          </a:p>
        </p:txBody>
      </p:sp>
    </p:spTree>
    <p:extLst>
      <p:ext uri="{BB962C8B-B14F-4D97-AF65-F5344CB8AC3E}">
        <p14:creationId xmlns:p14="http://schemas.microsoft.com/office/powerpoint/2010/main" val="407095193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EA1B2DE-235B-49F2-8A26-205093BAAE7E}"/>
              </a:ext>
            </a:extLst>
          </p:cNvPr>
          <p:cNvSpPr>
            <a:spLocks noGrp="1"/>
          </p:cNvSpPr>
          <p:nvPr>
            <p:ph type="sldNum" sz="quarter" idx="12"/>
          </p:nvPr>
        </p:nvSpPr>
        <p:spPr/>
        <p:txBody>
          <a:bodyPr/>
          <a:lstStyle/>
          <a:p>
            <a:fld id="{B6F15528-21DE-4FAA-801E-634DDDAF4B2B}" type="slidenum">
              <a:rPr lang="en-US" smtClean="0"/>
              <a:pPr/>
              <a:t>90</a:t>
            </a:fld>
            <a:endParaRPr lang="en-US"/>
          </a:p>
        </p:txBody>
      </p:sp>
      <p:sp>
        <p:nvSpPr>
          <p:cNvPr id="11" name="Minus Sign 10">
            <a:extLst>
              <a:ext uri="{FF2B5EF4-FFF2-40B4-BE49-F238E27FC236}">
                <a16:creationId xmlns:a16="http://schemas.microsoft.com/office/drawing/2014/main" id="{67EC6AF1-CB51-44CB-A6A8-D2DD9A32F249}"/>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088D828-FDA2-45D9-87F4-5DEB85209421}"/>
              </a:ext>
            </a:extLst>
          </p:cNvPr>
          <p:cNvSpPr/>
          <p:nvPr/>
        </p:nvSpPr>
        <p:spPr>
          <a:xfrm>
            <a:off x="0" y="87415"/>
            <a:ext cx="34290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2.5 Facing our  first inefficiency</a:t>
            </a:r>
          </a:p>
        </p:txBody>
      </p:sp>
      <p:sp>
        <p:nvSpPr>
          <p:cNvPr id="2" name="Rectangle 1">
            <a:extLst>
              <a:ext uri="{FF2B5EF4-FFF2-40B4-BE49-F238E27FC236}">
                <a16:creationId xmlns:a16="http://schemas.microsoft.com/office/drawing/2014/main" id="{56C32B80-8075-4435-883D-50B8BE89160B}"/>
              </a:ext>
            </a:extLst>
          </p:cNvPr>
          <p:cNvSpPr/>
          <p:nvPr/>
        </p:nvSpPr>
        <p:spPr>
          <a:xfrm>
            <a:off x="155663" y="762444"/>
            <a:ext cx="8832669" cy="461665"/>
          </a:xfrm>
          <a:prstGeom prst="rect">
            <a:avLst/>
          </a:prstGeom>
        </p:spPr>
        <p:txBody>
          <a:bodyPr wrap="square">
            <a:spAutoFit/>
          </a:bodyPr>
          <a:lstStyle/>
          <a:p>
            <a:pPr marL="361950" indent="-361950">
              <a:buFont typeface="Wingdings" panose="05000000000000000000" pitchFamily="2" charset="2"/>
              <a:buChar char="Ø"/>
            </a:pPr>
            <a:r>
              <a:rPr lang="en-US" sz="2400" i="1" u="sng" dirty="0">
                <a:solidFill>
                  <a:srgbClr val="7030A0"/>
                </a:solidFill>
                <a:latin typeface="Times New Roman" panose="02020603050405020304" pitchFamily="18" charset="0"/>
                <a:cs typeface="Times New Roman" panose="02020603050405020304" pitchFamily="18" charset="0"/>
              </a:rPr>
              <a:t>From previous section</a:t>
            </a:r>
            <a:r>
              <a:rPr lang="en-US" sz="2400" i="1" dirty="0">
                <a:solidFill>
                  <a:srgbClr val="7030A0"/>
                </a:solidFill>
                <a:latin typeface="Times New Roman" panose="02020603050405020304" pitchFamily="18" charset="0"/>
                <a:cs typeface="Times New Roman" panose="02020603050405020304" pitchFamily="18" charset="0"/>
              </a:rPr>
              <a:t>,</a:t>
            </a:r>
            <a:r>
              <a:rPr lang="en-US" sz="2400" i="1" u="sng" dirty="0">
                <a:solidFill>
                  <a:srgbClr val="7030A0"/>
                </a:solidFill>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7F0C7D32-8913-4209-8DE2-8700AD1706C0}"/>
              </a:ext>
            </a:extLst>
          </p:cNvPr>
          <p:cNvSpPr/>
          <p:nvPr/>
        </p:nvSpPr>
        <p:spPr>
          <a:xfrm>
            <a:off x="157840" y="2746367"/>
            <a:ext cx="8077200" cy="1200329"/>
          </a:xfrm>
          <a:prstGeom prst="rect">
            <a:avLst/>
          </a:prstGeom>
        </p:spPr>
        <p:txBody>
          <a:bodyPr wrap="square">
            <a:spAutoFit/>
          </a:bodyPr>
          <a:lstStyle/>
          <a:p>
            <a:pPr marL="361950" indent="-36195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Firms’ equilibrium appropriation is larger than that a social planner would select. This happens regardless of the welfare function that she considers, that is, both when;  </a:t>
            </a:r>
          </a:p>
        </p:txBody>
      </p:sp>
      <p:sp>
        <p:nvSpPr>
          <p:cNvPr id="6" name="Rectangle 5">
            <a:extLst>
              <a:ext uri="{FF2B5EF4-FFF2-40B4-BE49-F238E27FC236}">
                <a16:creationId xmlns:a16="http://schemas.microsoft.com/office/drawing/2014/main" id="{B26FB0DB-A666-4862-98D4-019D6A87942A}"/>
              </a:ext>
            </a:extLst>
          </p:cNvPr>
          <p:cNvSpPr/>
          <p:nvPr/>
        </p:nvSpPr>
        <p:spPr>
          <a:xfrm>
            <a:off x="838469" y="4342101"/>
            <a:ext cx="7772400" cy="461665"/>
          </a:xfrm>
          <a:prstGeom prst="rect">
            <a:avLst/>
          </a:prstGeom>
        </p:spPr>
        <p:txBody>
          <a:bodyPr wrap="square">
            <a:spAutoFit/>
          </a:bodyPr>
          <a:lstStyle/>
          <a:p>
            <a:pPr marL="442913" indent="-442913">
              <a:buAutoNum type="romanUcPeriod"/>
            </a:pPr>
            <a:r>
              <a:rPr lang="en-US" sz="2400" dirty="0">
                <a:latin typeface="Times New Roman" panose="02020603050405020304" pitchFamily="18" charset="0"/>
                <a:cs typeface="Times New Roman" panose="02020603050405020304" pitchFamily="18" charset="0"/>
              </a:rPr>
              <a:t>she only seeks to maximize firms’ joint profits</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956004E-45F3-4403-B1BC-5F265D40AFCB}"/>
                  </a:ext>
                </a:extLst>
              </p:cNvPr>
              <p:cNvSpPr txBox="1"/>
              <p:nvPr/>
            </p:nvSpPr>
            <p:spPr>
              <a:xfrm>
                <a:off x="3305170" y="5219959"/>
                <a:ext cx="1782539"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𝑊</m:t>
                      </m:r>
                      <m:r>
                        <a:rPr lang="en-US" sz="2400" b="0" i="1" smtClean="0">
                          <a:latin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𝜋</m:t>
                          </m:r>
                        </m:e>
                        <m:sub>
                          <m:r>
                            <a:rPr lang="en-US" sz="2400" b="0" i="1" smtClean="0">
                              <a:latin typeface="Cambria Math" panose="02040503050406030204" pitchFamily="18" charset="0"/>
                              <a:ea typeface="Cambria Math" panose="02040503050406030204" pitchFamily="18" charset="0"/>
                            </a:rPr>
                            <m:t>1</m:t>
                          </m:r>
                        </m:sub>
                      </m:sSub>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𝜋</m:t>
                          </m:r>
                        </m:e>
                        <m:sub>
                          <m:r>
                            <a:rPr lang="en-US" sz="2400" b="0" i="1" smtClean="0">
                              <a:latin typeface="Cambria Math" panose="02040503050406030204" pitchFamily="18" charset="0"/>
                              <a:ea typeface="Cambria Math" panose="02040503050406030204" pitchFamily="18" charset="0"/>
                            </a:rPr>
                            <m:t>2</m:t>
                          </m:r>
                        </m:sub>
                      </m:sSub>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7" name="TextBox 6">
                <a:extLst>
                  <a:ext uri="{FF2B5EF4-FFF2-40B4-BE49-F238E27FC236}">
                    <a16:creationId xmlns:a16="http://schemas.microsoft.com/office/drawing/2014/main" id="{4956004E-45F3-4403-B1BC-5F265D40AFCB}"/>
                  </a:ext>
                </a:extLst>
              </p:cNvPr>
              <p:cNvSpPr txBox="1">
                <a:spLocks noRot="1" noChangeAspect="1" noMove="1" noResize="1" noEditPoints="1" noAdjustHandles="1" noChangeArrowheads="1" noChangeShapeType="1" noTextEdit="1"/>
              </p:cNvSpPr>
              <p:nvPr/>
            </p:nvSpPr>
            <p:spPr>
              <a:xfrm>
                <a:off x="3305170" y="5219959"/>
                <a:ext cx="1782539" cy="369332"/>
              </a:xfrm>
              <a:prstGeom prst="rect">
                <a:avLst/>
              </a:prstGeom>
              <a:blipFill>
                <a:blip r:embed="rId2"/>
                <a:stretch>
                  <a:fillRect l="-3413" r="-683" b="-14754"/>
                </a:stretch>
              </a:blipFill>
            </p:spPr>
            <p:txBody>
              <a:bodyPr/>
              <a:lstStyle/>
              <a:p>
                <a:r>
                  <a:rPr lang="en-US">
                    <a:noFill/>
                  </a:rPr>
                  <a:t> </a:t>
                </a:r>
              </a:p>
            </p:txBody>
          </p:sp>
        </mc:Fallback>
      </mc:AlternateContent>
      <p:sp>
        <p:nvSpPr>
          <p:cNvPr id="9" name="Rectangle 8">
            <a:extLst>
              <a:ext uri="{FF2B5EF4-FFF2-40B4-BE49-F238E27FC236}">
                <a16:creationId xmlns:a16="http://schemas.microsoft.com/office/drawing/2014/main" id="{EBEFBAF2-E6E3-4B66-BFFE-661FC9EC0B1D}"/>
              </a:ext>
            </a:extLst>
          </p:cNvPr>
          <p:cNvSpPr/>
          <p:nvPr/>
        </p:nvSpPr>
        <p:spPr>
          <a:xfrm>
            <a:off x="838469" y="1467360"/>
            <a:ext cx="8000732"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Our results help us to identify the first inefficiency in the exploitation of the commons by individual firms.</a:t>
            </a:r>
            <a:endParaRPr lang="en-US" sz="2400" dirty="0"/>
          </a:p>
        </p:txBody>
      </p:sp>
    </p:spTree>
    <p:extLst>
      <p:ext uri="{BB962C8B-B14F-4D97-AF65-F5344CB8AC3E}">
        <p14:creationId xmlns:p14="http://schemas.microsoft.com/office/powerpoint/2010/main" val="935865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EA1B2DE-235B-49F2-8A26-205093BAAE7E}"/>
              </a:ext>
            </a:extLst>
          </p:cNvPr>
          <p:cNvSpPr>
            <a:spLocks noGrp="1"/>
          </p:cNvSpPr>
          <p:nvPr>
            <p:ph type="sldNum" sz="quarter" idx="12"/>
          </p:nvPr>
        </p:nvSpPr>
        <p:spPr/>
        <p:txBody>
          <a:bodyPr/>
          <a:lstStyle/>
          <a:p>
            <a:fld id="{B6F15528-21DE-4FAA-801E-634DDDAF4B2B}" type="slidenum">
              <a:rPr lang="en-US" smtClean="0"/>
              <a:pPr/>
              <a:t>91</a:t>
            </a:fld>
            <a:endParaRPr lang="en-US"/>
          </a:p>
        </p:txBody>
      </p:sp>
      <p:sp>
        <p:nvSpPr>
          <p:cNvPr id="11" name="Minus Sign 10">
            <a:extLst>
              <a:ext uri="{FF2B5EF4-FFF2-40B4-BE49-F238E27FC236}">
                <a16:creationId xmlns:a16="http://schemas.microsoft.com/office/drawing/2014/main" id="{67EC6AF1-CB51-44CB-A6A8-D2DD9A32F249}"/>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088D828-FDA2-45D9-87F4-5DEB85209421}"/>
              </a:ext>
            </a:extLst>
          </p:cNvPr>
          <p:cNvSpPr/>
          <p:nvPr/>
        </p:nvSpPr>
        <p:spPr>
          <a:xfrm>
            <a:off x="0" y="87415"/>
            <a:ext cx="34290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2.5 Facing our  first inefficiency</a:t>
            </a:r>
          </a:p>
        </p:txBody>
      </p:sp>
      <p:sp>
        <p:nvSpPr>
          <p:cNvPr id="2" name="Rectangle 1">
            <a:extLst>
              <a:ext uri="{FF2B5EF4-FFF2-40B4-BE49-F238E27FC236}">
                <a16:creationId xmlns:a16="http://schemas.microsoft.com/office/drawing/2014/main" id="{9247DB94-F94F-4D12-8F91-D97952CD39CE}"/>
              </a:ext>
            </a:extLst>
          </p:cNvPr>
          <p:cNvSpPr/>
          <p:nvPr/>
        </p:nvSpPr>
        <p:spPr>
          <a:xfrm>
            <a:off x="304800" y="838200"/>
            <a:ext cx="8534400" cy="830997"/>
          </a:xfrm>
          <a:prstGeom prst="rect">
            <a:avLst/>
          </a:prstGeom>
        </p:spPr>
        <p:txBody>
          <a:bodyPr wrap="square">
            <a:spAutoFit/>
          </a:bodyPr>
          <a:lstStyle/>
          <a:p>
            <a:pPr marL="442913" indent="-442913">
              <a:buFont typeface="+mj-lt"/>
              <a:buAutoNum type="romanUcPeriod" startAt="2"/>
            </a:pPr>
            <a:r>
              <a:rPr lang="en-US" sz="2400" dirty="0">
                <a:latin typeface="Times New Roman" panose="02020603050405020304" pitchFamily="18" charset="0"/>
                <a:cs typeface="Times New Roman" panose="02020603050405020304" pitchFamily="18" charset="0"/>
              </a:rPr>
              <a:t>her objective is to maximize a weighted sum of consumer and producer surplus</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02BC2CF-BD06-40E5-9C21-54FA4E7A65FC}"/>
                  </a:ext>
                </a:extLst>
              </p:cNvPr>
              <p:cNvSpPr txBox="1"/>
              <p:nvPr/>
            </p:nvSpPr>
            <p:spPr>
              <a:xfrm>
                <a:off x="2743200" y="2180491"/>
                <a:ext cx="2967223"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𝑊</m:t>
                      </m:r>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1−</m:t>
                          </m:r>
                          <m:r>
                            <a:rPr lang="en-US" sz="2400" b="0" i="1" smtClean="0">
                              <a:latin typeface="Cambria Math" panose="02040503050406030204" pitchFamily="18" charset="0"/>
                              <a:ea typeface="Cambria Math" panose="02040503050406030204" pitchFamily="18" charset="0"/>
                            </a:rPr>
                            <m:t>𝜆</m:t>
                          </m:r>
                        </m:e>
                      </m:d>
                      <m:r>
                        <a:rPr lang="en-US" sz="2400" b="0" i="1" smtClean="0">
                          <a:latin typeface="Cambria Math" panose="02040503050406030204" pitchFamily="18" charset="0"/>
                          <a:ea typeface="Cambria Math" panose="02040503050406030204" pitchFamily="18" charset="0"/>
                        </a:rPr>
                        <m:t>𝐶𝑆</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𝜆</m:t>
                      </m:r>
                      <m:r>
                        <a:rPr lang="en-US" sz="2400" b="0" i="1" smtClean="0">
                          <a:latin typeface="Cambria Math" panose="02040503050406030204" pitchFamily="18" charset="0"/>
                          <a:ea typeface="Cambria Math" panose="02040503050406030204" pitchFamily="18" charset="0"/>
                        </a:rPr>
                        <m:t>𝑃𝑆</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002BC2CF-BD06-40E5-9C21-54FA4E7A65FC}"/>
                  </a:ext>
                </a:extLst>
              </p:cNvPr>
              <p:cNvSpPr txBox="1">
                <a:spLocks noRot="1" noChangeAspect="1" noMove="1" noResize="1" noEditPoints="1" noAdjustHandles="1" noChangeArrowheads="1" noChangeShapeType="1" noTextEdit="1"/>
              </p:cNvSpPr>
              <p:nvPr/>
            </p:nvSpPr>
            <p:spPr>
              <a:xfrm>
                <a:off x="2743200" y="2180491"/>
                <a:ext cx="2967223" cy="369332"/>
              </a:xfrm>
              <a:prstGeom prst="rect">
                <a:avLst/>
              </a:prstGeom>
              <a:blipFill>
                <a:blip r:embed="rId2"/>
                <a:stretch>
                  <a:fillRect l="-1848" r="-1643" b="-10000"/>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5D1A0AAB-51C8-4AAB-A79B-E77CEAB4085D}"/>
              </a:ext>
            </a:extLst>
          </p:cNvPr>
          <p:cNvSpPr/>
          <p:nvPr/>
        </p:nvSpPr>
        <p:spPr>
          <a:xfrm>
            <a:off x="152400" y="3061117"/>
            <a:ext cx="2048959" cy="461665"/>
          </a:xfrm>
          <a:prstGeom prst="rect">
            <a:avLst/>
          </a:prstGeom>
        </p:spPr>
        <p:txBody>
          <a:bodyPr wrap="none">
            <a:spAutoFit/>
          </a:bodyPr>
          <a:lstStyle/>
          <a:p>
            <a:pPr marL="342900" indent="-342900">
              <a:buFont typeface="Wingdings" panose="05000000000000000000" pitchFamily="2" charset="2"/>
              <a:buChar char="Ø"/>
            </a:pPr>
            <a:r>
              <a:rPr lang="en-US" sz="2400">
                <a:solidFill>
                  <a:srgbClr val="7030A0"/>
                </a:solidFill>
                <a:latin typeface="Times New Roman" panose="02020603050405020304" pitchFamily="18" charset="0"/>
                <a:cs typeface="Times New Roman" panose="02020603050405020304" pitchFamily="18" charset="0"/>
              </a:rPr>
              <a:t> Intuitively; </a:t>
            </a:r>
            <a:endParaRPr lang="en-US" sz="2400" dirty="0">
              <a:solidFill>
                <a:srgbClr val="7030A0"/>
              </a:solidFill>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CCF12B80-2020-4266-B787-DDD96A691222}"/>
              </a:ext>
            </a:extLst>
          </p:cNvPr>
          <p:cNvSpPr/>
          <p:nvPr/>
        </p:nvSpPr>
        <p:spPr>
          <a:xfrm>
            <a:off x="333102" y="3782566"/>
            <a:ext cx="8506097" cy="1200329"/>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Every individual fisherman ignores the negative cost externality that his appropriation produces on the other fishermen, and thus exploits the resource above the socially optimal level.</a:t>
            </a:r>
          </a:p>
        </p:txBody>
      </p:sp>
      <p:sp>
        <p:nvSpPr>
          <p:cNvPr id="7" name="Rectangle 6">
            <a:extLst>
              <a:ext uri="{FF2B5EF4-FFF2-40B4-BE49-F238E27FC236}">
                <a16:creationId xmlns:a16="http://schemas.microsoft.com/office/drawing/2014/main" id="{3E82A7AD-FE63-4CEC-A067-014C72C97B12}"/>
              </a:ext>
            </a:extLst>
          </p:cNvPr>
          <p:cNvSpPr/>
          <p:nvPr/>
        </p:nvSpPr>
        <p:spPr>
          <a:xfrm>
            <a:off x="914400" y="5194107"/>
            <a:ext cx="7543800" cy="830997"/>
          </a:xfrm>
          <a:prstGeom prst="rect">
            <a:avLst/>
          </a:prstGeom>
        </p:spPr>
        <p:txBody>
          <a:bodyPr wrap="square">
            <a:spAutoFit/>
          </a:bodyPr>
          <a:lstStyle/>
          <a:p>
            <a:pPr marL="342900" indent="-342900">
              <a:buFont typeface="Arial" panose="020B0604020202020204" pitchFamily="34" charset="0"/>
              <a:buChar char="•"/>
            </a:pPr>
            <a:r>
              <a:rPr lang="en-US" sz="2400" b="1" i="1" dirty="0">
                <a:latin typeface="Times New Roman" panose="02020603050405020304" pitchFamily="18" charset="0"/>
                <a:cs typeface="Times New Roman" panose="02020603050405020304" pitchFamily="18" charset="0"/>
              </a:rPr>
              <a:t>Ex. </a:t>
            </a:r>
            <a:r>
              <a:rPr lang="en-US" sz="2400" dirty="0">
                <a:latin typeface="Times New Roman" panose="02020603050405020304" pitchFamily="18" charset="0"/>
                <a:cs typeface="Times New Roman" panose="02020603050405020304" pitchFamily="18" charset="0"/>
              </a:rPr>
              <a:t>The Chilean jack mackerel in the Southeast Pacific, and the Peruvian anchovy in the Southeast Pacific. </a:t>
            </a:r>
          </a:p>
        </p:txBody>
      </p:sp>
    </p:spTree>
    <p:extLst>
      <p:ext uri="{BB962C8B-B14F-4D97-AF65-F5344CB8AC3E}">
        <p14:creationId xmlns:p14="http://schemas.microsoft.com/office/powerpoint/2010/main" val="271467413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EA1B2DE-235B-49F2-8A26-205093BAAE7E}"/>
              </a:ext>
            </a:extLst>
          </p:cNvPr>
          <p:cNvSpPr>
            <a:spLocks noGrp="1"/>
          </p:cNvSpPr>
          <p:nvPr>
            <p:ph type="sldNum" sz="quarter" idx="12"/>
          </p:nvPr>
        </p:nvSpPr>
        <p:spPr/>
        <p:txBody>
          <a:bodyPr/>
          <a:lstStyle/>
          <a:p>
            <a:fld id="{B6F15528-21DE-4FAA-801E-634DDDAF4B2B}" type="slidenum">
              <a:rPr lang="en-US" smtClean="0"/>
              <a:pPr/>
              <a:t>92</a:t>
            </a:fld>
            <a:endParaRPr lang="en-US"/>
          </a:p>
        </p:txBody>
      </p:sp>
      <p:sp>
        <p:nvSpPr>
          <p:cNvPr id="11" name="Minus Sign 10">
            <a:extLst>
              <a:ext uri="{FF2B5EF4-FFF2-40B4-BE49-F238E27FC236}">
                <a16:creationId xmlns:a16="http://schemas.microsoft.com/office/drawing/2014/main" id="{67EC6AF1-CB51-44CB-A6A8-D2DD9A32F249}"/>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088D828-FDA2-45D9-87F4-5DEB85209421}"/>
              </a:ext>
            </a:extLst>
          </p:cNvPr>
          <p:cNvSpPr/>
          <p:nvPr/>
        </p:nvSpPr>
        <p:spPr>
          <a:xfrm>
            <a:off x="0" y="87415"/>
            <a:ext cx="34290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2.5 Facing our  first inefficiency</a:t>
            </a:r>
          </a:p>
        </p:txBody>
      </p:sp>
      <p:sp>
        <p:nvSpPr>
          <p:cNvPr id="2" name="Rectangle 1">
            <a:extLst>
              <a:ext uri="{FF2B5EF4-FFF2-40B4-BE49-F238E27FC236}">
                <a16:creationId xmlns:a16="http://schemas.microsoft.com/office/drawing/2014/main" id="{C22B351C-424F-443B-AF6E-01B6A4C1FEAE}"/>
              </a:ext>
            </a:extLst>
          </p:cNvPr>
          <p:cNvSpPr/>
          <p:nvPr/>
        </p:nvSpPr>
        <p:spPr>
          <a:xfrm>
            <a:off x="95248" y="1046203"/>
            <a:ext cx="8953500" cy="1200329"/>
          </a:xfrm>
          <a:prstGeom prst="rect">
            <a:avLst/>
          </a:prstGeom>
        </p:spPr>
        <p:txBody>
          <a:bodyPr wrap="square">
            <a:spAutoFit/>
          </a:bodyPr>
          <a:lstStyle/>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Our result is analogous to that in the standard Cournot model of quantity competition, where firms tend to produce too much, relative to the output that would maximize their joint profits in a cartel,</a:t>
            </a:r>
          </a:p>
        </p:txBody>
      </p:sp>
      <p:sp>
        <p:nvSpPr>
          <p:cNvPr id="3" name="Rectangle 2">
            <a:extLst>
              <a:ext uri="{FF2B5EF4-FFF2-40B4-BE49-F238E27FC236}">
                <a16:creationId xmlns:a16="http://schemas.microsoft.com/office/drawing/2014/main" id="{2EC85D43-5DAD-4D13-A6A9-FF0BAFCDAB46}"/>
              </a:ext>
            </a:extLst>
          </p:cNvPr>
          <p:cNvSpPr/>
          <p:nvPr/>
        </p:nvSpPr>
        <p:spPr>
          <a:xfrm>
            <a:off x="495300" y="2515534"/>
            <a:ext cx="8191500"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Since they ignore the negative effect that their sales generate on their rivals’ revenues </a:t>
            </a:r>
          </a:p>
        </p:txBody>
      </p:sp>
      <p:sp>
        <p:nvSpPr>
          <p:cNvPr id="6" name="Rectangle 5">
            <a:extLst>
              <a:ext uri="{FF2B5EF4-FFF2-40B4-BE49-F238E27FC236}">
                <a16:creationId xmlns:a16="http://schemas.microsoft.com/office/drawing/2014/main" id="{D1AB20FE-587F-4B04-B25F-B4F1C4869ED1}"/>
              </a:ext>
            </a:extLst>
          </p:cNvPr>
          <p:cNvSpPr/>
          <p:nvPr/>
        </p:nvSpPr>
        <p:spPr>
          <a:xfrm>
            <a:off x="914400" y="3466565"/>
            <a:ext cx="6781800" cy="707886"/>
          </a:xfrm>
          <a:prstGeom prst="rect">
            <a:avLst/>
          </a:prstGeom>
        </p:spPr>
        <p:txBody>
          <a:bodyPr wrap="square">
            <a:spAutoFit/>
          </a:bodyPr>
          <a:lstStyle/>
          <a:p>
            <a:r>
              <a:rPr lang="en-US" sz="2000" i="1" dirty="0">
                <a:latin typeface="Times New Roman" panose="02020603050405020304" pitchFamily="18" charset="0"/>
                <a:cs typeface="Times New Roman" panose="02020603050405020304" pitchFamily="18" charset="0"/>
              </a:rPr>
              <a:t>(as these sales decrease the market price which, in turn, reduce the total revenue of all firms in the industry)</a:t>
            </a:r>
          </a:p>
        </p:txBody>
      </p:sp>
      <p:sp>
        <p:nvSpPr>
          <p:cNvPr id="9" name="Rectangle 8">
            <a:extLst>
              <a:ext uri="{FF2B5EF4-FFF2-40B4-BE49-F238E27FC236}">
                <a16:creationId xmlns:a16="http://schemas.microsoft.com/office/drawing/2014/main" id="{AC935887-7F24-4AFD-964A-CB45ABF1EACA}"/>
              </a:ext>
            </a:extLst>
          </p:cNvPr>
          <p:cNvSpPr/>
          <p:nvPr/>
        </p:nvSpPr>
        <p:spPr>
          <a:xfrm>
            <a:off x="96002" y="4301531"/>
            <a:ext cx="8525694" cy="1569660"/>
          </a:xfrm>
          <a:prstGeom prst="rect">
            <a:avLst/>
          </a:prstGeom>
        </p:spPr>
        <p:txBody>
          <a:bodyPr wrap="square">
            <a:spAutoFit/>
          </a:bodyPr>
          <a:lstStyle/>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This negative effect is, however, internalized when firms coordinate their production decisions to maximize their joint profits or, more generally, when a social planner determines individual output levels</a:t>
            </a:r>
          </a:p>
        </p:txBody>
      </p:sp>
    </p:spTree>
    <p:extLst>
      <p:ext uri="{BB962C8B-B14F-4D97-AF65-F5344CB8AC3E}">
        <p14:creationId xmlns:p14="http://schemas.microsoft.com/office/powerpoint/2010/main" val="378738341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EF2F8B0-6EEC-41FB-9123-380843B48196}"/>
              </a:ext>
            </a:extLst>
          </p:cNvPr>
          <p:cNvSpPr txBox="1">
            <a:spLocks/>
          </p:cNvSpPr>
          <p:nvPr/>
        </p:nvSpPr>
        <p:spPr>
          <a:xfrm>
            <a:off x="830912" y="1600200"/>
            <a:ext cx="7482174" cy="276402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spcAft>
                <a:spcPts val="600"/>
              </a:spcAft>
            </a:pPr>
            <a:r>
              <a:rPr lang="en-US" sz="6000" dirty="0">
                <a:solidFill>
                  <a:srgbClr val="7030A0"/>
                </a:solidFill>
                <a:latin typeface="Times New Roman" panose="02020603050405020304" pitchFamily="18" charset="0"/>
                <a:cs typeface="Times New Roman" panose="02020603050405020304" pitchFamily="18" charset="0"/>
              </a:rPr>
              <a:t>Inefficient exploitation with more general functions</a:t>
            </a:r>
          </a:p>
        </p:txBody>
      </p:sp>
      <p:sp>
        <p:nvSpPr>
          <p:cNvPr id="5" name="Slide Number Placeholder 4">
            <a:extLst>
              <a:ext uri="{FF2B5EF4-FFF2-40B4-BE49-F238E27FC236}">
                <a16:creationId xmlns:a16="http://schemas.microsoft.com/office/drawing/2014/main" id="{9B9AFF0F-3CE8-46DC-A726-5EA71824C386}"/>
              </a:ext>
            </a:extLst>
          </p:cNvPr>
          <p:cNvSpPr>
            <a:spLocks noGrp="1"/>
          </p:cNvSpPr>
          <p:nvPr>
            <p:ph type="sldNum" sz="quarter" idx="12"/>
          </p:nvPr>
        </p:nvSpPr>
        <p:spPr>
          <a:xfrm>
            <a:off x="7866764" y="6356350"/>
            <a:ext cx="951613" cy="365125"/>
          </a:xfrm>
        </p:spPr>
        <p:txBody>
          <a:bodyPr vert="horz" lIns="91440" tIns="45720" rIns="91440" bIns="45720" rtlCol="0" anchor="ctr">
            <a:normAutofit/>
          </a:bodyPr>
          <a:lstStyle/>
          <a:p>
            <a:pPr>
              <a:spcAft>
                <a:spcPts val="600"/>
              </a:spcAft>
            </a:pPr>
            <a:fld id="{B6F15528-21DE-4FAA-801E-634DDDAF4B2B}" type="slidenum">
              <a:rPr lang="en-US">
                <a:solidFill>
                  <a:schemeClr val="tx1">
                    <a:lumMod val="50000"/>
                    <a:lumOff val="50000"/>
                  </a:schemeClr>
                </a:solidFill>
              </a:rPr>
              <a:pPr>
                <a:spcAft>
                  <a:spcPts val="600"/>
                </a:spcAft>
              </a:pPr>
              <a:t>93</a:t>
            </a:fld>
            <a:endParaRPr lang="en-US" dirty="0">
              <a:solidFill>
                <a:schemeClr val="tx1">
                  <a:lumMod val="50000"/>
                  <a:lumOff val="50000"/>
                </a:schemeClr>
              </a:solidFill>
            </a:endParaRPr>
          </a:p>
        </p:txBody>
      </p:sp>
    </p:spTree>
    <p:extLst>
      <p:ext uri="{BB962C8B-B14F-4D97-AF65-F5344CB8AC3E}">
        <p14:creationId xmlns:p14="http://schemas.microsoft.com/office/powerpoint/2010/main" val="358810322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94</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7984A07-7DD4-46C0-AE14-FC7520C16F72}"/>
              </a:ext>
            </a:extLst>
          </p:cNvPr>
          <p:cNvSpPr/>
          <p:nvPr/>
        </p:nvSpPr>
        <p:spPr>
          <a:xfrm>
            <a:off x="0" y="87415"/>
            <a:ext cx="55626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2.6 Inefficient exploitation with more general functions</a:t>
            </a: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9DC1BB4F-16D7-4714-8543-21C177DD47D7}"/>
                  </a:ext>
                </a:extLst>
              </p:cNvPr>
              <p:cNvSpPr/>
              <p:nvPr/>
            </p:nvSpPr>
            <p:spPr>
              <a:xfrm>
                <a:off x="609600" y="4634200"/>
                <a:ext cx="8229600"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Our previous analysis considered a specific cost function for every firm </a:t>
                </a:r>
                <a14:m>
                  <m:oMath xmlns:m="http://schemas.openxmlformats.org/officeDocument/2006/math">
                    <m:r>
                      <a:rPr lang="en-US" sz="2400" i="1" dirty="0" err="1" smtClean="0">
                        <a:latin typeface="Cambria Math" panose="02040503050406030204" pitchFamily="18" charset="0"/>
                      </a:rPr>
                      <m:t>𝑖</m:t>
                    </m:r>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2" name="Rectangle 1">
                <a:extLst>
                  <a:ext uri="{FF2B5EF4-FFF2-40B4-BE49-F238E27FC236}">
                    <a16:creationId xmlns:a16="http://schemas.microsoft.com/office/drawing/2014/main" id="{9DC1BB4F-16D7-4714-8543-21C177DD47D7}"/>
                  </a:ext>
                </a:extLst>
              </p:cNvPr>
              <p:cNvSpPr>
                <a:spLocks noRot="1" noChangeAspect="1" noMove="1" noResize="1" noEditPoints="1" noAdjustHandles="1" noChangeArrowheads="1" noChangeShapeType="1" noTextEdit="1"/>
              </p:cNvSpPr>
              <p:nvPr/>
            </p:nvSpPr>
            <p:spPr>
              <a:xfrm>
                <a:off x="609600" y="4634200"/>
                <a:ext cx="8229600" cy="830997"/>
              </a:xfrm>
              <a:prstGeom prst="rect">
                <a:avLst/>
              </a:prstGeom>
              <a:blipFill>
                <a:blip r:embed="rId2"/>
                <a:stretch>
                  <a:fillRect l="-963" t="-5839" b="-153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AE4185F2-A4CC-4A31-9909-42033FCF8A6E}"/>
                  </a:ext>
                </a:extLst>
              </p:cNvPr>
              <p:cNvSpPr txBox="1"/>
              <p:nvPr/>
            </p:nvSpPr>
            <p:spPr>
              <a:xfrm>
                <a:off x="2514600" y="5465197"/>
                <a:ext cx="3421771" cy="7169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𝐶</m:t>
                          </m:r>
                        </m:e>
                        <m:sub>
                          <m:r>
                            <a:rPr lang="en-US" sz="2400" b="0" i="1" smtClean="0">
                              <a:latin typeface="Cambria Math" panose="02040503050406030204" pitchFamily="18" charset="0"/>
                            </a:rPr>
                            <m:t>𝑖</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e>
                          </m:d>
                        </m:num>
                        <m:den>
                          <m:r>
                            <a:rPr lang="en-US" sz="2400" b="0" i="1" smtClean="0">
                              <a:latin typeface="Cambria Math" panose="02040503050406030204" pitchFamily="18" charset="0"/>
                            </a:rPr>
                            <m:t>𝑆</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AE4185F2-A4CC-4A31-9909-42033FCF8A6E}"/>
                  </a:ext>
                </a:extLst>
              </p:cNvPr>
              <p:cNvSpPr txBox="1">
                <a:spLocks noRot="1" noChangeAspect="1" noMove="1" noResize="1" noEditPoints="1" noAdjustHandles="1" noChangeArrowheads="1" noChangeShapeType="1" noTextEdit="1"/>
              </p:cNvSpPr>
              <p:nvPr/>
            </p:nvSpPr>
            <p:spPr>
              <a:xfrm>
                <a:off x="2514600" y="5465197"/>
                <a:ext cx="3421771" cy="716928"/>
              </a:xfrm>
              <a:prstGeom prst="rect">
                <a:avLst/>
              </a:prstGeom>
              <a:blipFill>
                <a:blip r:embed="rId3"/>
                <a:stretch>
                  <a:fillRect/>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7BEF6892-9311-4A1B-AEA8-DAC73F8A18DE}"/>
              </a:ext>
            </a:extLst>
          </p:cNvPr>
          <p:cNvSpPr/>
          <p:nvPr/>
        </p:nvSpPr>
        <p:spPr>
          <a:xfrm>
            <a:off x="488272" y="1251625"/>
            <a:ext cx="8198527" cy="461665"/>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appropriation is excessive relative to the social optimum, </a:t>
            </a:r>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D965536F-38D5-4ADF-A8B3-95778CE7E441}"/>
                  </a:ext>
                </a:extLst>
              </p:cNvPr>
              <p:cNvSpPr/>
              <p:nvPr/>
            </p:nvSpPr>
            <p:spPr>
              <a:xfrm>
                <a:off x="3124200" y="3003393"/>
                <a:ext cx="1729641" cy="52463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800" i="1" dirty="0" smtClean="0">
                              <a:latin typeface="Cambria Math" panose="02040503050406030204" pitchFamily="18" charset="0"/>
                            </a:rPr>
                          </m:ctrlPr>
                        </m:sSupPr>
                        <m:e>
                          <m:r>
                            <a:rPr lang="en-US" sz="2800" i="1" dirty="0" smtClean="0">
                              <a:latin typeface="Cambria Math" panose="02040503050406030204" pitchFamily="18" charset="0"/>
                            </a:rPr>
                            <m:t>𝑞</m:t>
                          </m:r>
                        </m:e>
                        <m:sup>
                          <m:r>
                            <a:rPr lang="en-US" sz="2800" i="1" dirty="0" smtClean="0">
                              <a:latin typeface="Cambria Math" panose="02040503050406030204" pitchFamily="18" charset="0"/>
                            </a:rPr>
                            <m:t>∗</m:t>
                          </m:r>
                        </m:sup>
                      </m:sSup>
                      <m:r>
                        <a:rPr lang="en-US" sz="2800" i="1" dirty="0" smtClean="0">
                          <a:latin typeface="Cambria Math" panose="02040503050406030204" pitchFamily="18" charset="0"/>
                          <a:cs typeface="Times New Roman" panose="02020603050405020304" pitchFamily="18" charset="0"/>
                        </a:rPr>
                        <m:t> &gt;</m:t>
                      </m:r>
                      <m:sSup>
                        <m:sSupPr>
                          <m:ctrlPr>
                            <a:rPr lang="en-US" sz="2800" b="0" i="1" dirty="0" smtClean="0">
                              <a:latin typeface="Cambria Math" panose="02040503050406030204" pitchFamily="18" charset="0"/>
                              <a:cs typeface="Times New Roman" panose="02020603050405020304" pitchFamily="18" charset="0"/>
                            </a:rPr>
                          </m:ctrlPr>
                        </m:sSupPr>
                        <m:e>
                          <m:r>
                            <a:rPr lang="en-US" sz="2800" b="0" i="1" dirty="0" smtClean="0">
                              <a:latin typeface="Cambria Math" panose="02040503050406030204" pitchFamily="18" charset="0"/>
                              <a:cs typeface="Times New Roman" panose="02020603050405020304" pitchFamily="18" charset="0"/>
                            </a:rPr>
                            <m:t>𝑞</m:t>
                          </m:r>
                        </m:e>
                        <m:sup>
                          <m:r>
                            <a:rPr lang="en-US" sz="2800" b="0" i="1" dirty="0" smtClean="0">
                              <a:latin typeface="Cambria Math" panose="02040503050406030204" pitchFamily="18" charset="0"/>
                              <a:cs typeface="Times New Roman" panose="02020603050405020304" pitchFamily="18" charset="0"/>
                            </a:rPr>
                            <m:t>𝑆𝑂</m:t>
                          </m:r>
                        </m:sup>
                      </m:sSup>
                    </m:oMath>
                  </m:oMathPara>
                </a14:m>
                <a:endParaRPr lang="en-US" sz="2800" dirty="0">
                  <a:latin typeface="Times New Roman" panose="02020603050405020304" pitchFamily="18" charset="0"/>
                  <a:cs typeface="Times New Roman" panose="02020603050405020304" pitchFamily="18" charset="0"/>
                </a:endParaRPr>
              </a:p>
            </p:txBody>
          </p:sp>
        </mc:Choice>
        <mc:Fallback xmlns="">
          <p:sp>
            <p:nvSpPr>
              <p:cNvPr id="8" name="Rectangle 7">
                <a:extLst>
                  <a:ext uri="{FF2B5EF4-FFF2-40B4-BE49-F238E27FC236}">
                    <a16:creationId xmlns:a16="http://schemas.microsoft.com/office/drawing/2014/main" id="{D965536F-38D5-4ADF-A8B3-95778CE7E441}"/>
                  </a:ext>
                </a:extLst>
              </p:cNvPr>
              <p:cNvSpPr>
                <a:spLocks noRot="1" noChangeAspect="1" noMove="1" noResize="1" noEditPoints="1" noAdjustHandles="1" noChangeArrowheads="1" noChangeShapeType="1" noTextEdit="1"/>
              </p:cNvSpPr>
              <p:nvPr/>
            </p:nvSpPr>
            <p:spPr>
              <a:xfrm>
                <a:off x="3124200" y="3003393"/>
                <a:ext cx="1729641" cy="524631"/>
              </a:xfrm>
              <a:prstGeom prst="rect">
                <a:avLst/>
              </a:prstGeom>
              <a:blipFill>
                <a:blip r:embed="rId4"/>
                <a:stretch>
                  <a:fillRect/>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6B62E631-2B36-4FF2-A66B-7B35EDF95CF8}"/>
              </a:ext>
            </a:extLst>
          </p:cNvPr>
          <p:cNvSpPr txBox="1"/>
          <p:nvPr/>
        </p:nvSpPr>
        <p:spPr>
          <a:xfrm>
            <a:off x="76200" y="657811"/>
            <a:ext cx="5181600" cy="461665"/>
          </a:xfrm>
          <a:prstGeom prst="rect">
            <a:avLst/>
          </a:prstGeom>
          <a:noFill/>
        </p:spPr>
        <p:txBody>
          <a:bodyPr wrap="square" rtlCol="0">
            <a:spAutoFit/>
          </a:bodyPr>
          <a:lstStyle/>
          <a:p>
            <a:pPr marL="285750" indent="-28575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In this section, we want to show that; </a:t>
            </a:r>
          </a:p>
        </p:txBody>
      </p:sp>
      <p:sp>
        <p:nvSpPr>
          <p:cNvPr id="7" name="Rectangle 6">
            <a:extLst>
              <a:ext uri="{FF2B5EF4-FFF2-40B4-BE49-F238E27FC236}">
                <a16:creationId xmlns:a16="http://schemas.microsoft.com/office/drawing/2014/main" id="{17A93833-56C2-46A4-8D2E-FD769E8869E8}"/>
              </a:ext>
            </a:extLst>
          </p:cNvPr>
          <p:cNvSpPr/>
          <p:nvPr/>
        </p:nvSpPr>
        <p:spPr>
          <a:xfrm>
            <a:off x="512716" y="2180114"/>
            <a:ext cx="8021684"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Or more compactly, the equilibrium appropriation is socially excessive</a:t>
            </a:r>
          </a:p>
        </p:txBody>
      </p:sp>
      <p:sp>
        <p:nvSpPr>
          <p:cNvPr id="9" name="Rectangle 8">
            <a:extLst>
              <a:ext uri="{FF2B5EF4-FFF2-40B4-BE49-F238E27FC236}">
                <a16:creationId xmlns:a16="http://schemas.microsoft.com/office/drawing/2014/main" id="{4B6ED547-BB3F-40BB-807C-6A2CD7B10379}"/>
              </a:ext>
            </a:extLst>
          </p:cNvPr>
          <p:cNvSpPr/>
          <p:nvPr/>
        </p:nvSpPr>
        <p:spPr>
          <a:xfrm>
            <a:off x="228600" y="3866071"/>
            <a:ext cx="8229600" cy="461665"/>
          </a:xfrm>
          <a:prstGeom prst="rect">
            <a:avLst/>
          </a:prstGeom>
        </p:spPr>
        <p:txBody>
          <a:bodyPr wrap="square">
            <a:spAutoFit/>
          </a:bodyPr>
          <a:lstStyle/>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We show this result </a:t>
            </a:r>
            <a:r>
              <a:rPr lang="en-US" sz="2400" b="1" u="sng" dirty="0">
                <a:latin typeface="Times New Roman" panose="02020603050405020304" pitchFamily="18" charset="0"/>
                <a:cs typeface="Times New Roman" panose="02020603050405020304" pitchFamily="18" charset="0"/>
              </a:rPr>
              <a:t>without</a:t>
            </a:r>
            <a:r>
              <a:rPr lang="en-US" sz="2400" dirty="0">
                <a:latin typeface="Times New Roman" panose="02020603050405020304" pitchFamily="18" charset="0"/>
                <a:cs typeface="Times New Roman" panose="02020603050405020304" pitchFamily="18" charset="0"/>
              </a:rPr>
              <a:t> assuming a specific cost function </a:t>
            </a:r>
          </a:p>
        </p:txBody>
      </p:sp>
    </p:spTree>
    <p:extLst>
      <p:ext uri="{BB962C8B-B14F-4D97-AF65-F5344CB8AC3E}">
        <p14:creationId xmlns:p14="http://schemas.microsoft.com/office/powerpoint/2010/main" val="305796159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95</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7984A07-7DD4-46C0-AE14-FC7520C16F72}"/>
              </a:ext>
            </a:extLst>
          </p:cNvPr>
          <p:cNvSpPr/>
          <p:nvPr/>
        </p:nvSpPr>
        <p:spPr>
          <a:xfrm>
            <a:off x="0" y="87415"/>
            <a:ext cx="55626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2.6 Inefficient exploitation with more general functions</a:t>
            </a:r>
          </a:p>
        </p:txBody>
      </p:sp>
      <p:sp>
        <p:nvSpPr>
          <p:cNvPr id="2" name="Rectangle 1">
            <a:extLst>
              <a:ext uri="{FF2B5EF4-FFF2-40B4-BE49-F238E27FC236}">
                <a16:creationId xmlns:a16="http://schemas.microsoft.com/office/drawing/2014/main" id="{C0B26C4F-3709-4193-B477-9500CD68BBC4}"/>
              </a:ext>
            </a:extLst>
          </p:cNvPr>
          <p:cNvSpPr/>
          <p:nvPr/>
        </p:nvSpPr>
        <p:spPr>
          <a:xfrm>
            <a:off x="0" y="801527"/>
            <a:ext cx="5755358" cy="461665"/>
          </a:xfrm>
          <a:prstGeom prst="rect">
            <a:avLst/>
          </a:prstGeom>
        </p:spPr>
        <p:txBody>
          <a:bodyPr wrap="none">
            <a:spAutoFit/>
          </a:bodyPr>
          <a:lstStyle/>
          <a:p>
            <a:pPr marL="342900" indent="-34290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We only assume that firm </a:t>
            </a:r>
            <a:r>
              <a:rPr lang="en-US" sz="2400" i="1" dirty="0">
                <a:solidFill>
                  <a:srgbClr val="7030A0"/>
                </a:solidFill>
                <a:latin typeface="Times New Roman" panose="02020603050405020304" pitchFamily="18" charset="0"/>
                <a:cs typeface="Times New Roman" panose="02020603050405020304" pitchFamily="18" charset="0"/>
              </a:rPr>
              <a:t>i</a:t>
            </a:r>
            <a:r>
              <a:rPr lang="en-US" sz="2400" dirty="0">
                <a:solidFill>
                  <a:srgbClr val="7030A0"/>
                </a:solidFill>
                <a:latin typeface="Times New Roman" panose="02020603050405020304" pitchFamily="18" charset="0"/>
                <a:cs typeface="Times New Roman" panose="02020603050405020304" pitchFamily="18" charset="0"/>
              </a:rPr>
              <a:t>’s marginal cost</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9B676BE8-DC36-4160-AFF8-E4799C3E5ED4}"/>
                  </a:ext>
                </a:extLst>
              </p:cNvPr>
              <p:cNvSpPr txBox="1"/>
              <p:nvPr/>
            </p:nvSpPr>
            <p:spPr>
              <a:xfrm>
                <a:off x="5943600" y="663652"/>
                <a:ext cx="2536400" cy="7791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solidFill>
                            <a:schemeClr val="tx1"/>
                          </a:solidFill>
                          <a:latin typeface="Cambria Math" panose="02040503050406030204" pitchFamily="18" charset="0"/>
                        </a:rPr>
                        <m:t>𝑀</m:t>
                      </m:r>
                      <m:sSub>
                        <m:sSubPr>
                          <m:ctrlPr>
                            <a:rPr lang="en-US" sz="2400" b="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𝐶</m:t>
                          </m:r>
                        </m:e>
                        <m:sub>
                          <m:r>
                            <a:rPr lang="en-US" sz="2400" b="0" i="1" smtClean="0">
                              <a:solidFill>
                                <a:schemeClr val="tx1"/>
                              </a:solidFill>
                              <a:latin typeface="Cambria Math" panose="02040503050406030204" pitchFamily="18" charset="0"/>
                            </a:rPr>
                            <m:t>𝑖</m:t>
                          </m:r>
                        </m:sub>
                      </m:sSub>
                      <m:r>
                        <a:rPr lang="en-US" sz="2400" b="0" i="1" smtClean="0">
                          <a:solidFill>
                            <a:schemeClr val="tx1"/>
                          </a:solidFill>
                          <a:latin typeface="Cambria Math" panose="02040503050406030204" pitchFamily="18" charset="0"/>
                        </a:rPr>
                        <m:t>=</m:t>
                      </m:r>
                      <m:f>
                        <m:fPr>
                          <m:ctrlPr>
                            <a:rPr lang="en-US" sz="2400" b="0" i="1" smtClean="0">
                              <a:solidFill>
                                <a:schemeClr val="tx1"/>
                              </a:solidFill>
                              <a:latin typeface="Cambria Math" panose="02040503050406030204" pitchFamily="18" charset="0"/>
                            </a:rPr>
                          </m:ctrlPr>
                        </m:fPr>
                        <m:num>
                          <m:r>
                            <a:rPr lang="en-US" sz="2400" b="0" i="1" smtClean="0">
                              <a:solidFill>
                                <a:schemeClr val="tx1"/>
                              </a:solidFill>
                              <a:latin typeface="Cambria Math" panose="02040503050406030204" pitchFamily="18" charset="0"/>
                            </a:rPr>
                            <m:t>𝜕</m:t>
                          </m:r>
                          <m:sSub>
                            <m:sSubPr>
                              <m:ctrlPr>
                                <a:rPr lang="en-US" sz="2400" b="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𝐶</m:t>
                              </m:r>
                            </m:e>
                            <m:sub>
                              <m:r>
                                <a:rPr lang="en-US" sz="2400" b="0" i="1" smtClean="0">
                                  <a:solidFill>
                                    <a:schemeClr val="tx1"/>
                                  </a:solidFill>
                                  <a:latin typeface="Cambria Math" panose="02040503050406030204" pitchFamily="18" charset="0"/>
                                </a:rPr>
                                <m:t>𝑖</m:t>
                              </m:r>
                            </m:sub>
                          </m:sSub>
                          <m:d>
                            <m:dPr>
                              <m:ctrlPr>
                                <a:rPr lang="en-US" altLang="zh-HK" sz="2400" b="0" i="1" smtClean="0">
                                  <a:solidFill>
                                    <a:schemeClr val="tx1"/>
                                  </a:solidFill>
                                  <a:latin typeface="Cambria Math" panose="02040503050406030204" pitchFamily="18" charset="0"/>
                                </a:rPr>
                              </m:ctrlPr>
                            </m:dPr>
                            <m:e>
                              <m:sSub>
                                <m:sSubPr>
                                  <m:ctrlPr>
                                    <a:rPr lang="en-US" altLang="zh-HK" sz="2400" i="1">
                                      <a:latin typeface="Cambria Math" panose="02040503050406030204" pitchFamily="18" charset="0"/>
                                    </a:rPr>
                                  </m:ctrlPr>
                                </m:sSubPr>
                                <m:e>
                                  <m:r>
                                    <a:rPr lang="en-US" altLang="zh-HK" sz="2400" i="1">
                                      <a:latin typeface="Cambria Math" panose="02040503050406030204" pitchFamily="18" charset="0"/>
                                    </a:rPr>
                                    <m:t>𝑞</m:t>
                                  </m:r>
                                </m:e>
                                <m:sub>
                                  <m:r>
                                    <a:rPr lang="en-US" altLang="zh-HK" sz="2400" i="1">
                                      <a:latin typeface="Cambria Math" panose="02040503050406030204" pitchFamily="18" charset="0"/>
                                    </a:rPr>
                                    <m:t>𝑖</m:t>
                                  </m:r>
                                </m:sub>
                              </m:sSub>
                              <m:r>
                                <a:rPr lang="en-US" altLang="zh-HK" sz="2400" i="1">
                                  <a:latin typeface="Cambria Math" panose="02040503050406030204" pitchFamily="18" charset="0"/>
                                </a:rPr>
                                <m:t>,</m:t>
                              </m:r>
                              <m:sSub>
                                <m:sSubPr>
                                  <m:ctrlPr>
                                    <a:rPr lang="en-US" altLang="zh-HK" sz="2400" i="1">
                                      <a:latin typeface="Cambria Math" panose="02040503050406030204" pitchFamily="18" charset="0"/>
                                    </a:rPr>
                                  </m:ctrlPr>
                                </m:sSubPr>
                                <m:e>
                                  <m:r>
                                    <a:rPr lang="en-US" altLang="zh-HK" sz="2400" i="1">
                                      <a:latin typeface="Cambria Math" panose="02040503050406030204" pitchFamily="18" charset="0"/>
                                    </a:rPr>
                                    <m:t>𝑄</m:t>
                                  </m:r>
                                </m:e>
                                <m:sub>
                                  <m:r>
                                    <a:rPr lang="en-US" altLang="zh-HK" sz="2400" i="1">
                                      <a:latin typeface="Cambria Math" panose="02040503050406030204" pitchFamily="18" charset="0"/>
                                    </a:rPr>
                                    <m:t>−</m:t>
                                  </m:r>
                                  <m:r>
                                    <a:rPr lang="en-US" altLang="zh-HK" sz="2400" i="1">
                                      <a:latin typeface="Cambria Math" panose="02040503050406030204" pitchFamily="18" charset="0"/>
                                    </a:rPr>
                                    <m:t>𝑖</m:t>
                                  </m:r>
                                </m:sub>
                              </m:sSub>
                            </m:e>
                          </m:d>
                        </m:num>
                        <m:den>
                          <m:r>
                            <a:rPr lang="en-US" sz="2400" b="0" i="1" smtClean="0">
                              <a:solidFill>
                                <a:schemeClr val="tx1"/>
                              </a:solidFill>
                              <a:latin typeface="Cambria Math" panose="02040503050406030204" pitchFamily="18" charset="0"/>
                            </a:rPr>
                            <m:t>𝜕</m:t>
                          </m:r>
                          <m:sSub>
                            <m:sSubPr>
                              <m:ctrlPr>
                                <a:rPr lang="en-US" sz="2400" b="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𝑞</m:t>
                              </m:r>
                            </m:e>
                            <m:sub>
                              <m:r>
                                <a:rPr lang="en-US" sz="2400" b="0" i="1" smtClean="0">
                                  <a:solidFill>
                                    <a:schemeClr val="tx1"/>
                                  </a:solidFill>
                                  <a:latin typeface="Cambria Math" panose="02040503050406030204" pitchFamily="18" charset="0"/>
                                </a:rPr>
                                <m:t>𝑖</m:t>
                              </m:r>
                            </m:sub>
                          </m:sSub>
                        </m:den>
                      </m:f>
                    </m:oMath>
                  </m:oMathPara>
                </a14:m>
                <a:endParaRPr lang="en-US" sz="2400" dirty="0">
                  <a:solidFill>
                    <a:srgbClr val="7030A0"/>
                  </a:solidFill>
                </a:endParaRPr>
              </a:p>
            </p:txBody>
          </p:sp>
        </mc:Choice>
        <mc:Fallback xmlns="">
          <p:sp>
            <p:nvSpPr>
              <p:cNvPr id="3" name="TextBox 2">
                <a:extLst>
                  <a:ext uri="{FF2B5EF4-FFF2-40B4-BE49-F238E27FC236}">
                    <a16:creationId xmlns:a16="http://schemas.microsoft.com/office/drawing/2014/main" id="{9B676BE8-DC36-4160-AFF8-E4799C3E5ED4}"/>
                  </a:ext>
                </a:extLst>
              </p:cNvPr>
              <p:cNvSpPr txBox="1">
                <a:spLocks noRot="1" noChangeAspect="1" noMove="1" noResize="1" noEditPoints="1" noAdjustHandles="1" noChangeArrowheads="1" noChangeShapeType="1" noTextEdit="1"/>
              </p:cNvSpPr>
              <p:nvPr/>
            </p:nvSpPr>
            <p:spPr>
              <a:xfrm>
                <a:off x="5943600" y="663652"/>
                <a:ext cx="2536400" cy="779188"/>
              </a:xfrm>
              <a:prstGeom prst="rect">
                <a:avLst/>
              </a:prstGeom>
              <a:blipFill>
                <a:blip r:embed="rId2"/>
                <a:stretch>
                  <a:fillRect/>
                </a:stretch>
              </a:blipFill>
            </p:spPr>
            <p:txBody>
              <a:bodyPr/>
              <a:lstStyle/>
              <a:p>
                <a:r>
                  <a:rPr lang="zh-HK" altLang="en-US">
                    <a:noFill/>
                  </a:rPr>
                  <a:t> </a:t>
                </a:r>
              </a:p>
            </p:txBody>
          </p:sp>
        </mc:Fallback>
      </mc:AlternateContent>
      <p:sp>
        <p:nvSpPr>
          <p:cNvPr id="4" name="Rectangle 3">
            <a:extLst>
              <a:ext uri="{FF2B5EF4-FFF2-40B4-BE49-F238E27FC236}">
                <a16:creationId xmlns:a16="http://schemas.microsoft.com/office/drawing/2014/main" id="{D8D0EC5D-17B5-4C4F-9FAC-3CC6C7FBEAB1}"/>
              </a:ext>
            </a:extLst>
          </p:cNvPr>
          <p:cNvSpPr/>
          <p:nvPr/>
        </p:nvSpPr>
        <p:spPr>
          <a:xfrm>
            <a:off x="414241" y="1390357"/>
            <a:ext cx="4767359" cy="461665"/>
          </a:xfrm>
          <a:prstGeom prst="rect">
            <a:avLst/>
          </a:prstGeom>
        </p:spPr>
        <p:txBody>
          <a:bodyPr wrap="square">
            <a:spAutoFit/>
          </a:bodyPr>
          <a:lstStyle/>
          <a:p>
            <a:r>
              <a:rPr lang="en-US" sz="2400" dirty="0">
                <a:solidFill>
                  <a:srgbClr val="7030A0"/>
                </a:solidFill>
                <a:latin typeface="Times New Roman" panose="02020603050405020304" pitchFamily="18" charset="0"/>
                <a:cs typeface="Times New Roman" panose="02020603050405020304" pitchFamily="18" charset="0"/>
              </a:rPr>
              <a:t>satisfies the following properties:</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568CCDB7-F8DC-4049-9CCF-A6C341BEAA8B}"/>
                  </a:ext>
                </a:extLst>
              </p:cNvPr>
              <p:cNvSpPr/>
              <p:nvPr/>
            </p:nvSpPr>
            <p:spPr>
              <a:xfrm>
                <a:off x="609601" y="2111050"/>
                <a:ext cx="7871426" cy="1422121"/>
              </a:xfrm>
              <a:prstGeom prst="rect">
                <a:avLst/>
              </a:prstGeom>
            </p:spPr>
            <p:txBody>
              <a:bodyPr wrap="square">
                <a:spAutoFit/>
              </a:bodyPr>
              <a:lstStyle/>
              <a:p>
                <a:pPr marL="271463" indent="-271463">
                  <a:buFont typeface="Arial" panose="020B0604020202020204" pitchFamily="34" charset="0"/>
                  <a:buChar char="•"/>
                </a:pPr>
                <a:r>
                  <a:rPr lang="en-US" sz="2400" b="1" i="1" dirty="0">
                    <a:latin typeface="Times New Roman" panose="02020603050405020304" pitchFamily="18" charset="0"/>
                    <a:cs typeface="Times New Roman" panose="02020603050405020304" pitchFamily="18" charset="0"/>
                  </a:rPr>
                  <a:t>Assumption 1</a:t>
                </a:r>
                <a:r>
                  <a:rPr lang="en-US" sz="2400" b="1" dirty="0">
                    <a:latin typeface="Times New Roman" panose="02020603050405020304" pitchFamily="18" charset="0"/>
                    <a:cs typeface="Times New Roman" panose="02020603050405020304" pitchFamily="18" charset="0"/>
                  </a:rPr>
                  <a:t>:</a:t>
                </a:r>
              </a:p>
              <a:p>
                <a:pPr marL="271463"/>
                <a:r>
                  <a:rPr lang="en-US" sz="2400" dirty="0">
                    <a:latin typeface="Times New Roman" panose="02020603050405020304" pitchFamily="18" charset="0"/>
                    <a:cs typeface="Times New Roman" panose="02020603050405020304" pitchFamily="18" charset="0"/>
                  </a:rPr>
                  <a:t>Positive, </a:t>
                </a:r>
                <a14:m>
                  <m:oMath xmlns:m="http://schemas.openxmlformats.org/officeDocument/2006/math">
                    <m:sSub>
                      <m:sSubPr>
                        <m:ctrlPr>
                          <a:rPr lang="en-US" sz="2400" i="1" dirty="0" smtClean="0">
                            <a:latin typeface="Cambria Math" panose="02040503050406030204" pitchFamily="18" charset="0"/>
                          </a:rPr>
                        </m:ctrlPr>
                      </m:sSubPr>
                      <m:e>
                        <m:r>
                          <a:rPr lang="en-US" sz="2400" i="1" dirty="0">
                            <a:latin typeface="Cambria Math" panose="02040503050406030204" pitchFamily="18" charset="0"/>
                          </a:rPr>
                          <m:t>𝑀𝐶</m:t>
                        </m:r>
                      </m:e>
                      <m:sub>
                        <m:r>
                          <a:rPr lang="en-US" sz="2400" i="1" dirty="0">
                            <a:latin typeface="Cambria Math" panose="02040503050406030204" pitchFamily="18" charset="0"/>
                          </a:rPr>
                          <m:t>𝑖</m:t>
                        </m:r>
                      </m:sub>
                    </m:sSub>
                    <m:r>
                      <a:rPr lang="en-US" sz="2400" i="1" dirty="0">
                        <a:latin typeface="Cambria Math" panose="02040503050406030204" pitchFamily="18" charset="0"/>
                      </a:rPr>
                      <m:t>&gt;0</m:t>
                    </m:r>
                  </m:oMath>
                </a14:m>
                <a:r>
                  <a:rPr lang="en-US" sz="2400" dirty="0">
                    <a:latin typeface="Times New Roman" panose="02020603050405020304" pitchFamily="18" charset="0"/>
                    <a:cs typeface="Times New Roman" panose="02020603050405020304" pitchFamily="18" charset="0"/>
                  </a:rPr>
                  <a:t>, and increasing in firm </a:t>
                </a:r>
                <a:r>
                  <a:rPr lang="en-US" sz="2400" i="1" dirty="0">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’s own appropriation, </a:t>
                </a:r>
                <a14:m>
                  <m:oMath xmlns:m="http://schemas.openxmlformats.org/officeDocument/2006/math">
                    <m:f>
                      <m:fPr>
                        <m:ctrlPr>
                          <a:rPr lang="en-US" sz="2400" i="1" dirty="0" smtClean="0">
                            <a:latin typeface="Cambria Math" panose="02040503050406030204" pitchFamily="18" charset="0"/>
                          </a:rPr>
                        </m:ctrlPr>
                      </m:fPr>
                      <m:num>
                        <m:r>
                          <a:rPr lang="en-US" sz="2400" i="1" dirty="0" smtClean="0">
                            <a:latin typeface="Cambria Math" panose="02040503050406030204" pitchFamily="18" charset="0"/>
                          </a:rPr>
                          <m:t>𝜕</m:t>
                        </m:r>
                        <m:r>
                          <a:rPr lang="en-US" sz="2400" b="0" i="1" dirty="0" smtClean="0">
                            <a:latin typeface="Cambria Math" panose="02040503050406030204" pitchFamily="18" charset="0"/>
                          </a:rPr>
                          <m:t>𝑀</m:t>
                        </m:r>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𝐶</m:t>
                            </m:r>
                          </m:e>
                          <m:sub>
                            <m:r>
                              <a:rPr lang="en-US" sz="2400" b="0" i="1" dirty="0" smtClean="0">
                                <a:latin typeface="Cambria Math" panose="02040503050406030204" pitchFamily="18" charset="0"/>
                              </a:rPr>
                              <m:t>𝑖</m:t>
                            </m:r>
                          </m:sub>
                        </m:sSub>
                      </m:num>
                      <m:den>
                        <m:r>
                          <a:rPr lang="en-US" sz="2400" i="1" dirty="0" smtClean="0">
                            <a:latin typeface="Cambria Math" panose="02040503050406030204" pitchFamily="18" charset="0"/>
                          </a:rPr>
                          <m:t>𝜕</m:t>
                        </m:r>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𝑞</m:t>
                            </m:r>
                          </m:e>
                          <m:sub>
                            <m:r>
                              <a:rPr lang="en-US" sz="2400" b="0" i="1" dirty="0" smtClean="0">
                                <a:latin typeface="Cambria Math" panose="02040503050406030204" pitchFamily="18" charset="0"/>
                              </a:rPr>
                              <m:t>𝑖</m:t>
                            </m:r>
                          </m:sub>
                        </m:sSub>
                      </m:den>
                    </m:f>
                    <m:r>
                      <a:rPr lang="en-US" sz="2400" i="1" dirty="0">
                        <a:latin typeface="Cambria Math" panose="02040503050406030204" pitchFamily="18" charset="0"/>
                      </a:rPr>
                      <m:t>&gt;0</m:t>
                    </m:r>
                  </m:oMath>
                </a14:m>
                <a:r>
                  <a:rPr lang="en-US" sz="2400" dirty="0">
                    <a:latin typeface="Times New Roman" panose="02020603050405020304" pitchFamily="18" charset="0"/>
                    <a:cs typeface="Times New Roman" panose="02020603050405020304" pitchFamily="18" charset="0"/>
                  </a:rPr>
                  <a:t>;</a:t>
                </a:r>
              </a:p>
            </p:txBody>
          </p:sp>
        </mc:Choice>
        <mc:Fallback xmlns="">
          <p:sp>
            <p:nvSpPr>
              <p:cNvPr id="6" name="Rectangle 5">
                <a:extLst>
                  <a:ext uri="{FF2B5EF4-FFF2-40B4-BE49-F238E27FC236}">
                    <a16:creationId xmlns:a16="http://schemas.microsoft.com/office/drawing/2014/main" id="{568CCDB7-F8DC-4049-9CCF-A6C341BEAA8B}"/>
                  </a:ext>
                </a:extLst>
              </p:cNvPr>
              <p:cNvSpPr>
                <a:spLocks noRot="1" noChangeAspect="1" noMove="1" noResize="1" noEditPoints="1" noAdjustHandles="1" noChangeArrowheads="1" noChangeShapeType="1" noTextEdit="1"/>
              </p:cNvSpPr>
              <p:nvPr/>
            </p:nvSpPr>
            <p:spPr>
              <a:xfrm>
                <a:off x="609601" y="2111050"/>
                <a:ext cx="7871426" cy="1422121"/>
              </a:xfrm>
              <a:prstGeom prst="rect">
                <a:avLst/>
              </a:prstGeom>
              <a:blipFill>
                <a:blip r:embed="rId3"/>
                <a:stretch>
                  <a:fillRect l="-1007" t="-341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28EB3363-B269-4900-973E-611508490D85}"/>
                  </a:ext>
                </a:extLst>
              </p:cNvPr>
              <p:cNvSpPr/>
              <p:nvPr/>
            </p:nvSpPr>
            <p:spPr>
              <a:xfrm>
                <a:off x="609600" y="3653205"/>
                <a:ext cx="7199811" cy="1005083"/>
              </a:xfrm>
              <a:prstGeom prst="rect">
                <a:avLst/>
              </a:prstGeom>
            </p:spPr>
            <p:txBody>
              <a:bodyPr wrap="square">
                <a:spAutoFit/>
              </a:bodyPr>
              <a:lstStyle/>
              <a:p>
                <a:pPr marL="271463" indent="-271463">
                  <a:buFont typeface="Arial" panose="020B0604020202020204" pitchFamily="34" charset="0"/>
                  <a:buChar char="•"/>
                </a:pPr>
                <a:r>
                  <a:rPr lang="en-US" sz="2400" b="1" i="1" dirty="0">
                    <a:latin typeface="Times New Roman" panose="02020603050405020304" pitchFamily="18" charset="0"/>
                    <a:cs typeface="Times New Roman" panose="02020603050405020304" pitchFamily="18" charset="0"/>
                  </a:rPr>
                  <a:t>Assumption 2</a:t>
                </a:r>
                <a:r>
                  <a:rPr lang="en-US" sz="2400" b="1" dirty="0">
                    <a:latin typeface="Times New Roman" panose="02020603050405020304" pitchFamily="18" charset="0"/>
                    <a:cs typeface="Times New Roman" panose="02020603050405020304" pitchFamily="18" charset="0"/>
                  </a:rPr>
                  <a:t>:</a:t>
                </a:r>
              </a:p>
              <a:p>
                <a:pPr marL="271463"/>
                <a:r>
                  <a:rPr lang="en-US" sz="2400" dirty="0">
                    <a:latin typeface="Times New Roman" panose="02020603050405020304" pitchFamily="18" charset="0"/>
                    <a:cs typeface="Times New Roman" panose="02020603050405020304" pitchFamily="18" charset="0"/>
                  </a:rPr>
                  <a:t>Decreasing in the available stock, </a:t>
                </a:r>
                <a14:m>
                  <m:oMath xmlns:m="http://schemas.openxmlformats.org/officeDocument/2006/math">
                    <m:f>
                      <m:fPr>
                        <m:ctrlPr>
                          <a:rPr lang="en-US" sz="2400" i="1" dirty="0" smtClean="0">
                            <a:latin typeface="Cambria Math" panose="02040503050406030204" pitchFamily="18" charset="0"/>
                          </a:rPr>
                        </m:ctrlPr>
                      </m:fPr>
                      <m:num>
                        <m:r>
                          <a:rPr lang="en-US" sz="2400" i="1" dirty="0" smtClean="0">
                            <a:latin typeface="Cambria Math" panose="02040503050406030204" pitchFamily="18" charset="0"/>
                          </a:rPr>
                          <m:t>𝜕</m:t>
                        </m:r>
                        <m:r>
                          <a:rPr lang="en-US" sz="2400" b="0" i="1" dirty="0" smtClean="0">
                            <a:latin typeface="Cambria Math" panose="02040503050406030204" pitchFamily="18" charset="0"/>
                          </a:rPr>
                          <m:t>𝑀</m:t>
                        </m:r>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𝐶</m:t>
                            </m:r>
                          </m:e>
                          <m:sub>
                            <m:r>
                              <a:rPr lang="en-US" sz="2400" b="0" i="1" dirty="0" smtClean="0">
                                <a:latin typeface="Cambria Math" panose="02040503050406030204" pitchFamily="18" charset="0"/>
                              </a:rPr>
                              <m:t>𝑖</m:t>
                            </m:r>
                          </m:sub>
                        </m:sSub>
                      </m:num>
                      <m:den>
                        <m:r>
                          <a:rPr lang="en-US" sz="2400" i="1" dirty="0" smtClean="0">
                            <a:latin typeface="Cambria Math" panose="02040503050406030204" pitchFamily="18" charset="0"/>
                          </a:rPr>
                          <m:t>𝜕</m:t>
                        </m:r>
                        <m:r>
                          <a:rPr lang="en-US" sz="2400" b="0" i="1" dirty="0" smtClean="0">
                            <a:latin typeface="Cambria Math" panose="02040503050406030204" pitchFamily="18" charset="0"/>
                          </a:rPr>
                          <m:t>𝑆</m:t>
                        </m:r>
                      </m:den>
                    </m:f>
                    <m:r>
                      <a:rPr lang="en-US" sz="2400" i="1" dirty="0">
                        <a:latin typeface="Cambria Math" panose="02040503050406030204" pitchFamily="18" charset="0"/>
                      </a:rPr>
                      <m:t>&lt;0</m:t>
                    </m:r>
                  </m:oMath>
                </a14:m>
                <a:r>
                  <a:rPr lang="en-US" sz="2400" dirty="0">
                    <a:latin typeface="Times New Roman" panose="02020603050405020304" pitchFamily="18" charset="0"/>
                    <a:cs typeface="Times New Roman" panose="02020603050405020304" pitchFamily="18" charset="0"/>
                  </a:rPr>
                  <a:t>;</a:t>
                </a:r>
              </a:p>
            </p:txBody>
          </p:sp>
        </mc:Choice>
        <mc:Fallback xmlns="">
          <p:sp>
            <p:nvSpPr>
              <p:cNvPr id="7" name="Rectangle 6">
                <a:extLst>
                  <a:ext uri="{FF2B5EF4-FFF2-40B4-BE49-F238E27FC236}">
                    <a16:creationId xmlns:a16="http://schemas.microsoft.com/office/drawing/2014/main" id="{28EB3363-B269-4900-973E-611508490D85}"/>
                  </a:ext>
                </a:extLst>
              </p:cNvPr>
              <p:cNvSpPr>
                <a:spLocks noRot="1" noChangeAspect="1" noMove="1" noResize="1" noEditPoints="1" noAdjustHandles="1" noChangeArrowheads="1" noChangeShapeType="1" noTextEdit="1"/>
              </p:cNvSpPr>
              <p:nvPr/>
            </p:nvSpPr>
            <p:spPr>
              <a:xfrm>
                <a:off x="609600" y="3653205"/>
                <a:ext cx="7199811" cy="1005083"/>
              </a:xfrm>
              <a:prstGeom prst="rect">
                <a:avLst/>
              </a:prstGeom>
              <a:blipFill>
                <a:blip r:embed="rId4"/>
                <a:stretch>
                  <a:fillRect l="-1101" t="-4848" b="-48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9D089CCE-95E2-4C35-B0BF-7E4D28150E47}"/>
                  </a:ext>
                </a:extLst>
              </p:cNvPr>
              <p:cNvSpPr/>
              <p:nvPr/>
            </p:nvSpPr>
            <p:spPr>
              <a:xfrm>
                <a:off x="609600" y="4760071"/>
                <a:ext cx="8534400" cy="1459246"/>
              </a:xfrm>
              <a:prstGeom prst="rect">
                <a:avLst/>
              </a:prstGeom>
            </p:spPr>
            <p:txBody>
              <a:bodyPr wrap="square">
                <a:spAutoFit/>
              </a:bodyPr>
              <a:lstStyle/>
              <a:p>
                <a:pPr marL="271463" indent="-271463">
                  <a:buFont typeface="Arial" panose="020B0604020202020204" pitchFamily="34" charset="0"/>
                  <a:buChar char="•"/>
                </a:pPr>
                <a:r>
                  <a:rPr lang="en-US" sz="2400" b="1" i="1" dirty="0">
                    <a:latin typeface="Times New Roman" panose="02020603050405020304" pitchFamily="18" charset="0"/>
                    <a:cs typeface="Times New Roman" panose="02020603050405020304" pitchFamily="18" charset="0"/>
                  </a:rPr>
                  <a:t>Assumption 3</a:t>
                </a:r>
                <a:r>
                  <a:rPr lang="en-US" sz="2400" b="1" dirty="0">
                    <a:latin typeface="Times New Roman" panose="02020603050405020304" pitchFamily="18" charset="0"/>
                    <a:cs typeface="Times New Roman" panose="02020603050405020304" pitchFamily="18" charset="0"/>
                  </a:rPr>
                  <a:t>:</a:t>
                </a:r>
              </a:p>
              <a:p>
                <a:pPr marL="271463"/>
                <a:r>
                  <a:rPr lang="en-US" sz="2400" dirty="0">
                    <a:latin typeface="Times New Roman" panose="02020603050405020304" pitchFamily="18" charset="0"/>
                    <a:cs typeface="Times New Roman" panose="02020603050405020304" pitchFamily="18" charset="0"/>
                  </a:rPr>
                  <a:t>Increasing in the appropriation of any rival firm </a:t>
                </a:r>
                <a14:m>
                  <m:oMath xmlns:m="http://schemas.openxmlformats.org/officeDocument/2006/math">
                    <m:r>
                      <a:rPr lang="en-US" sz="2400" i="1" dirty="0" smtClean="0">
                        <a:latin typeface="Cambria Math" panose="02040503050406030204" pitchFamily="18" charset="0"/>
                      </a:rPr>
                      <m:t>𝑗</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dirty="0" smtClean="0">
                            <a:latin typeface="Cambria Math" panose="02040503050406030204" pitchFamily="18" charset="0"/>
                          </a:rPr>
                        </m:ctrlPr>
                      </m:fPr>
                      <m:num>
                        <m:r>
                          <a:rPr lang="en-US" sz="2400" i="1" dirty="0" smtClean="0">
                            <a:latin typeface="Cambria Math" panose="02040503050406030204" pitchFamily="18" charset="0"/>
                          </a:rPr>
                          <m:t>𝜕</m:t>
                        </m:r>
                        <m:r>
                          <a:rPr lang="en-US" sz="2400" b="0" i="1" dirty="0" smtClean="0">
                            <a:latin typeface="Cambria Math" panose="02040503050406030204" pitchFamily="18" charset="0"/>
                          </a:rPr>
                          <m:t>𝑀</m:t>
                        </m:r>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𝐶</m:t>
                            </m:r>
                          </m:e>
                          <m:sub>
                            <m:r>
                              <a:rPr lang="en-US" sz="2400" b="0" i="1" dirty="0" smtClean="0">
                                <a:latin typeface="Cambria Math" panose="02040503050406030204" pitchFamily="18" charset="0"/>
                              </a:rPr>
                              <m:t>𝑖</m:t>
                            </m:r>
                          </m:sub>
                        </m:sSub>
                      </m:num>
                      <m:den>
                        <m:r>
                          <a:rPr lang="en-US" sz="2400" i="1" dirty="0" smtClean="0">
                            <a:latin typeface="Cambria Math" panose="02040503050406030204" pitchFamily="18" charset="0"/>
                          </a:rPr>
                          <m:t>𝜕</m:t>
                        </m:r>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𝑞</m:t>
                            </m:r>
                          </m:e>
                          <m:sub>
                            <m:r>
                              <a:rPr lang="en-CA" sz="2400" b="0" i="1" dirty="0" smtClean="0">
                                <a:latin typeface="Cambria Math" panose="02040503050406030204" pitchFamily="18" charset="0"/>
                              </a:rPr>
                              <m:t>𝑗</m:t>
                            </m:r>
                          </m:sub>
                        </m:sSub>
                      </m:den>
                    </m:f>
                    <m:r>
                      <a:rPr lang="en-US" sz="2400" b="0" i="1" dirty="0" smtClean="0">
                        <a:latin typeface="Cambria Math" panose="02040503050406030204" pitchFamily="18" charset="0"/>
                      </a:rPr>
                      <m:t>&gt;0</m:t>
                    </m:r>
                  </m:oMath>
                </a14:m>
                <a:r>
                  <a:rPr lang="en-US" sz="2400" dirty="0">
                    <a:latin typeface="Times New Roman" panose="02020603050405020304" pitchFamily="18" charset="0"/>
                    <a:cs typeface="Times New Roman" panose="02020603050405020304" pitchFamily="18" charset="0"/>
                  </a:rPr>
                  <a:t>, where</a:t>
                </a:r>
                <a:r>
                  <a:rPr lang="en-US" sz="2400" dirty="0"/>
                  <a:t> </a:t>
                </a:r>
                <a14:m>
                  <m:oMath xmlns:m="http://schemas.openxmlformats.org/officeDocument/2006/math">
                    <m:r>
                      <a:rPr lang="en-US" sz="2400" i="1" dirty="0">
                        <a:latin typeface="Cambria Math" panose="02040503050406030204" pitchFamily="18" charset="0"/>
                      </a:rPr>
                      <m:t>𝑗</m:t>
                    </m:r>
                    <m:r>
                      <a:rPr lang="en-US"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𝑖</m:t>
                    </m:r>
                  </m:oMath>
                </a14:m>
                <a:r>
                  <a:rPr lang="en-US" sz="2400" dirty="0">
                    <a:latin typeface="Times New Roman" panose="02020603050405020304" pitchFamily="18" charset="0"/>
                    <a:cs typeface="Times New Roman" panose="02020603050405020304" pitchFamily="18" charset="0"/>
                  </a:rPr>
                  <a:t>.</a:t>
                </a:r>
              </a:p>
            </p:txBody>
          </p:sp>
        </mc:Choice>
        <mc:Fallback xmlns="">
          <p:sp>
            <p:nvSpPr>
              <p:cNvPr id="8" name="Rectangle 7">
                <a:extLst>
                  <a:ext uri="{FF2B5EF4-FFF2-40B4-BE49-F238E27FC236}">
                    <a16:creationId xmlns:a16="http://schemas.microsoft.com/office/drawing/2014/main" id="{9D089CCE-95E2-4C35-B0BF-7E4D28150E47}"/>
                  </a:ext>
                </a:extLst>
              </p:cNvPr>
              <p:cNvSpPr>
                <a:spLocks noRot="1" noChangeAspect="1" noMove="1" noResize="1" noEditPoints="1" noAdjustHandles="1" noChangeArrowheads="1" noChangeShapeType="1" noTextEdit="1"/>
              </p:cNvSpPr>
              <p:nvPr/>
            </p:nvSpPr>
            <p:spPr>
              <a:xfrm>
                <a:off x="609600" y="4760071"/>
                <a:ext cx="8534400" cy="1459246"/>
              </a:xfrm>
              <a:prstGeom prst="rect">
                <a:avLst/>
              </a:prstGeom>
              <a:blipFill>
                <a:blip r:embed="rId5"/>
                <a:stretch>
                  <a:fillRect l="-929" t="-3347" b="-8368"/>
                </a:stretch>
              </a:blipFill>
            </p:spPr>
            <p:txBody>
              <a:bodyPr/>
              <a:lstStyle/>
              <a:p>
                <a:r>
                  <a:rPr lang="en-US">
                    <a:noFill/>
                  </a:rPr>
                  <a:t> </a:t>
                </a:r>
              </a:p>
            </p:txBody>
          </p:sp>
        </mc:Fallback>
      </mc:AlternateContent>
    </p:spTree>
    <p:extLst>
      <p:ext uri="{BB962C8B-B14F-4D97-AF65-F5344CB8AC3E}">
        <p14:creationId xmlns:p14="http://schemas.microsoft.com/office/powerpoint/2010/main" val="202549228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96</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7984A07-7DD4-46C0-AE14-FC7520C16F72}"/>
              </a:ext>
            </a:extLst>
          </p:cNvPr>
          <p:cNvSpPr/>
          <p:nvPr/>
        </p:nvSpPr>
        <p:spPr>
          <a:xfrm>
            <a:off x="0" y="87415"/>
            <a:ext cx="55626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2.6 Inefficient exploitation with more general functions</a:t>
            </a:r>
          </a:p>
        </p:txBody>
      </p:sp>
      <p:sp>
        <p:nvSpPr>
          <p:cNvPr id="2" name="Rectangle 1">
            <a:extLst>
              <a:ext uri="{FF2B5EF4-FFF2-40B4-BE49-F238E27FC236}">
                <a16:creationId xmlns:a16="http://schemas.microsoft.com/office/drawing/2014/main" id="{1CA88DB7-9DB5-40FA-9F4F-ED256F8F3382}"/>
              </a:ext>
            </a:extLst>
          </p:cNvPr>
          <p:cNvSpPr/>
          <p:nvPr/>
        </p:nvSpPr>
        <p:spPr>
          <a:xfrm>
            <a:off x="152400" y="684286"/>
            <a:ext cx="2124299" cy="523220"/>
          </a:xfrm>
          <a:prstGeom prst="rect">
            <a:avLst/>
          </a:prstGeom>
        </p:spPr>
        <p:txBody>
          <a:bodyPr wrap="none">
            <a:spAutoFit/>
          </a:bodyPr>
          <a:lstStyle/>
          <a:p>
            <a:pPr marL="342900" indent="-342900">
              <a:buFont typeface="Wingdings" panose="05000000000000000000" pitchFamily="2" charset="2"/>
              <a:buChar char="Ø"/>
            </a:pPr>
            <a:r>
              <a:rPr lang="en-US" sz="2800" dirty="0">
                <a:solidFill>
                  <a:srgbClr val="7030A0"/>
                </a:solidFill>
                <a:latin typeface="Times New Roman" panose="02020603050405020304" pitchFamily="18" charset="0"/>
                <a:cs typeface="Times New Roman" panose="02020603050405020304" pitchFamily="18" charset="0"/>
              </a:rPr>
              <a:t>Intuitively;</a:t>
            </a:r>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C57D41BE-152A-44EE-B785-034DC0FAF0E9}"/>
                  </a:ext>
                </a:extLst>
              </p:cNvPr>
              <p:cNvSpPr/>
              <p:nvPr/>
            </p:nvSpPr>
            <p:spPr>
              <a:xfrm>
                <a:off x="304798" y="1522243"/>
                <a:ext cx="8534400"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Assumption 1 says that every fisherman </a:t>
                </a:r>
                <a14:m>
                  <m:oMath xmlns:m="http://schemas.openxmlformats.org/officeDocument/2006/math">
                    <m:r>
                      <a:rPr lang="en-US" sz="2400" i="1" dirty="0" smtClean="0">
                        <a:latin typeface="Cambria Math" panose="02040503050406030204" pitchFamily="18" charset="0"/>
                      </a:rPr>
                      <m:t>𝑖</m:t>
                    </m:r>
                  </m:oMath>
                </a14:m>
                <a:r>
                  <a:rPr lang="en-US" sz="2400" dirty="0">
                    <a:latin typeface="Times New Roman" panose="02020603050405020304" pitchFamily="18" charset="0"/>
                    <a:cs typeface="Times New Roman" panose="02020603050405020304" pitchFamily="18" charset="0"/>
                  </a:rPr>
                  <a:t> faces a positive and increasing cost for every additional unit the firm appropriates.</a:t>
                </a:r>
              </a:p>
            </p:txBody>
          </p:sp>
        </mc:Choice>
        <mc:Fallback xmlns="">
          <p:sp>
            <p:nvSpPr>
              <p:cNvPr id="3" name="Rectangle 2">
                <a:extLst>
                  <a:ext uri="{FF2B5EF4-FFF2-40B4-BE49-F238E27FC236}">
                    <a16:creationId xmlns:a16="http://schemas.microsoft.com/office/drawing/2014/main" id="{C57D41BE-152A-44EE-B785-034DC0FAF0E9}"/>
                  </a:ext>
                </a:extLst>
              </p:cNvPr>
              <p:cNvSpPr>
                <a:spLocks noRot="1" noChangeAspect="1" noMove="1" noResize="1" noEditPoints="1" noAdjustHandles="1" noChangeArrowheads="1" noChangeShapeType="1" noTextEdit="1"/>
              </p:cNvSpPr>
              <p:nvPr/>
            </p:nvSpPr>
            <p:spPr>
              <a:xfrm>
                <a:off x="304798" y="1522243"/>
                <a:ext cx="8534400" cy="830997"/>
              </a:xfrm>
              <a:prstGeom prst="rect">
                <a:avLst/>
              </a:prstGeom>
              <a:blipFill>
                <a:blip r:embed="rId2"/>
                <a:stretch>
                  <a:fillRect l="-929" t="-5882" b="-161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E07A9F1E-6F5A-41A0-9B3A-CE501DDB48F4}"/>
                  </a:ext>
                </a:extLst>
              </p:cNvPr>
              <p:cNvSpPr/>
              <p:nvPr/>
            </p:nvSpPr>
            <p:spPr>
              <a:xfrm>
                <a:off x="342898" y="2778283"/>
                <a:ext cx="8610600"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Assumption 2 suggests that fisherman </a:t>
                </a:r>
                <a14:m>
                  <m:oMath xmlns:m="http://schemas.openxmlformats.org/officeDocument/2006/math">
                    <m:r>
                      <a:rPr lang="en-US" sz="2400" i="1" dirty="0" smtClean="0">
                        <a:latin typeface="Cambria Math" panose="02040503050406030204" pitchFamily="18" charset="0"/>
                      </a:rPr>
                      <m:t>𝑖</m:t>
                    </m:r>
                  </m:oMath>
                </a14:m>
                <a:r>
                  <a:rPr lang="en-US" sz="2400" dirty="0">
                    <a:latin typeface="Times New Roman" panose="02020603050405020304" pitchFamily="18" charset="0"/>
                    <a:cs typeface="Times New Roman" panose="02020603050405020304" pitchFamily="18" charset="0"/>
                  </a:rPr>
                  <a:t> can capture </a:t>
                </a:r>
                <a14:m>
                  <m:oMath xmlns:m="http://schemas.openxmlformats.org/officeDocument/2006/math">
                    <m:sSub>
                      <m:sSubPr>
                        <m:ctrlPr>
                          <a:rPr lang="en-US" sz="2400" i="1" dirty="0">
                            <a:latin typeface="Cambria Math" panose="02040503050406030204" pitchFamily="18" charset="0"/>
                          </a:rPr>
                        </m:ctrlPr>
                      </m:sSubPr>
                      <m:e>
                        <m:r>
                          <a:rPr lang="en-US" sz="2400" i="1" dirty="0">
                            <a:latin typeface="Cambria Math" panose="02040503050406030204" pitchFamily="18" charset="0"/>
                          </a:rPr>
                          <m:t>𝑞</m:t>
                        </m:r>
                      </m:e>
                      <m:sub>
                        <m:r>
                          <a:rPr lang="en-US" sz="2400" i="1" dirty="0">
                            <a:latin typeface="Cambria Math" panose="02040503050406030204" pitchFamily="18" charset="0"/>
                          </a:rPr>
                          <m:t>𝑖</m:t>
                        </m:r>
                      </m:sub>
                    </m:sSub>
                  </m:oMath>
                </a14:m>
                <a:r>
                  <a:rPr lang="en-US" sz="2400" dirty="0">
                    <a:latin typeface="Times New Roman" panose="02020603050405020304" pitchFamily="18" charset="0"/>
                    <a:cs typeface="Times New Roman" panose="02020603050405020304" pitchFamily="18" charset="0"/>
                  </a:rPr>
                  <a:t> tons of fish more easily when the stock becomes more abundant.</a:t>
                </a:r>
              </a:p>
            </p:txBody>
          </p:sp>
        </mc:Choice>
        <mc:Fallback xmlns="">
          <p:sp>
            <p:nvSpPr>
              <p:cNvPr id="4" name="Rectangle 3">
                <a:extLst>
                  <a:ext uri="{FF2B5EF4-FFF2-40B4-BE49-F238E27FC236}">
                    <a16:creationId xmlns:a16="http://schemas.microsoft.com/office/drawing/2014/main" id="{E07A9F1E-6F5A-41A0-9B3A-CE501DDB48F4}"/>
                  </a:ext>
                </a:extLst>
              </p:cNvPr>
              <p:cNvSpPr>
                <a:spLocks noRot="1" noChangeAspect="1" noMove="1" noResize="1" noEditPoints="1" noAdjustHandles="1" noChangeArrowheads="1" noChangeShapeType="1" noTextEdit="1"/>
              </p:cNvSpPr>
              <p:nvPr/>
            </p:nvSpPr>
            <p:spPr>
              <a:xfrm>
                <a:off x="342898" y="2778283"/>
                <a:ext cx="8610600" cy="830997"/>
              </a:xfrm>
              <a:prstGeom prst="rect">
                <a:avLst/>
              </a:prstGeom>
              <a:blipFill>
                <a:blip r:embed="rId3"/>
                <a:stretch>
                  <a:fillRect l="-920" t="-5882" r="-1769" b="-161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8884F813-3072-4A93-AEA1-969785E94B00}"/>
                  </a:ext>
                </a:extLst>
              </p:cNvPr>
              <p:cNvSpPr/>
              <p:nvPr/>
            </p:nvSpPr>
            <p:spPr>
              <a:xfrm>
                <a:off x="342898" y="4168448"/>
                <a:ext cx="8610600" cy="1569660"/>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Assumption 3 indicates that, when other fishermen increase their appropriation </a:t>
                </a:r>
                <a14:m>
                  <m:oMath xmlns:m="http://schemas.openxmlformats.org/officeDocument/2006/math">
                    <m:sSub>
                      <m:sSubPr>
                        <m:ctrlPr>
                          <a:rPr lang="en-US" sz="2400" b="0" i="1" dirty="0" smtClean="0">
                            <a:latin typeface="Cambria Math" panose="02040503050406030204" pitchFamily="18" charset="0"/>
                            <a:cs typeface="Times New Roman" panose="02020603050405020304" pitchFamily="18" charset="0"/>
                          </a:rPr>
                        </m:ctrlPr>
                      </m:sSubPr>
                      <m:e>
                        <m:r>
                          <a:rPr lang="en-US" sz="2400" i="1" dirty="0" smtClean="0">
                            <a:latin typeface="Cambria Math" panose="02040503050406030204" pitchFamily="18" charset="0"/>
                            <a:cs typeface="Times New Roman" panose="02020603050405020304" pitchFamily="18" charset="0"/>
                          </a:rPr>
                          <m:t>𝑄</m:t>
                        </m:r>
                      </m:e>
                      <m:sub>
                        <m:r>
                          <a:rPr lang="en-CA" sz="2400" b="0" i="1" dirty="0" smtClean="0">
                            <a:latin typeface="Cambria Math" panose="02040503050406030204" pitchFamily="18" charset="0"/>
                            <a:cs typeface="Times New Roman" panose="02020603050405020304" pitchFamily="18" charset="0"/>
                          </a:rPr>
                          <m:t>−</m:t>
                        </m:r>
                        <m:r>
                          <a:rPr lang="en-US" sz="2400" i="1" dirty="0" smtClean="0">
                            <a:latin typeface="Cambria Math" panose="02040503050406030204" pitchFamily="18" charset="0"/>
                            <a:cs typeface="Times New Roman" panose="02020603050405020304" pitchFamily="18" charset="0"/>
                          </a:rPr>
                          <m:t>𝑖</m:t>
                        </m:r>
                      </m:sub>
                    </m:sSub>
                  </m:oMath>
                </a14:m>
                <a:r>
                  <a:rPr lang="en-US" sz="2400" dirty="0">
                    <a:latin typeface="Times New Roman" panose="02020603050405020304" pitchFamily="18" charset="0"/>
                    <a:cs typeface="Times New Roman" panose="02020603050405020304" pitchFamily="18" charset="0"/>
                  </a:rPr>
                  <a:t>, the resource becomes more scarce, increasing the time and effort that fisherman </a:t>
                </a:r>
                <a14:m>
                  <m:oMath xmlns:m="http://schemas.openxmlformats.org/officeDocument/2006/math">
                    <m:r>
                      <a:rPr lang="en-US" sz="2400" i="1" dirty="0" smtClean="0">
                        <a:latin typeface="Cambria Math" panose="02040503050406030204" pitchFamily="18" charset="0"/>
                      </a:rPr>
                      <m:t>𝑖</m:t>
                    </m:r>
                  </m:oMath>
                </a14:m>
                <a:r>
                  <a:rPr lang="en-US" sz="2400" dirty="0">
                    <a:latin typeface="Times New Roman" panose="02020603050405020304" pitchFamily="18" charset="0"/>
                    <a:cs typeface="Times New Roman" panose="02020603050405020304" pitchFamily="18" charset="0"/>
                  </a:rPr>
                  <a:t> needs to spend in order to appropriate a given amount.</a:t>
                </a:r>
              </a:p>
            </p:txBody>
          </p:sp>
        </mc:Choice>
        <mc:Fallback xmlns="">
          <p:sp>
            <p:nvSpPr>
              <p:cNvPr id="6" name="Rectangle 5">
                <a:extLst>
                  <a:ext uri="{FF2B5EF4-FFF2-40B4-BE49-F238E27FC236}">
                    <a16:creationId xmlns:a16="http://schemas.microsoft.com/office/drawing/2014/main" id="{8884F813-3072-4A93-AEA1-969785E94B00}"/>
                  </a:ext>
                </a:extLst>
              </p:cNvPr>
              <p:cNvSpPr>
                <a:spLocks noRot="1" noChangeAspect="1" noMove="1" noResize="1" noEditPoints="1" noAdjustHandles="1" noChangeArrowheads="1" noChangeShapeType="1" noTextEdit="1"/>
              </p:cNvSpPr>
              <p:nvPr/>
            </p:nvSpPr>
            <p:spPr>
              <a:xfrm>
                <a:off x="342898" y="4168448"/>
                <a:ext cx="8610600" cy="1569660"/>
              </a:xfrm>
              <a:prstGeom prst="rect">
                <a:avLst/>
              </a:prstGeom>
              <a:blipFill>
                <a:blip r:embed="rId4"/>
                <a:stretch>
                  <a:fillRect l="-920" t="-3113" b="-8171"/>
                </a:stretch>
              </a:blipFill>
            </p:spPr>
            <p:txBody>
              <a:bodyPr/>
              <a:lstStyle/>
              <a:p>
                <a:r>
                  <a:rPr lang="en-US">
                    <a:noFill/>
                  </a:rPr>
                  <a:t> </a:t>
                </a:r>
              </a:p>
            </p:txBody>
          </p:sp>
        </mc:Fallback>
      </mc:AlternateContent>
    </p:spTree>
    <p:extLst>
      <p:ext uri="{BB962C8B-B14F-4D97-AF65-F5344CB8AC3E}">
        <p14:creationId xmlns:p14="http://schemas.microsoft.com/office/powerpoint/2010/main" val="189780404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97</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7984A07-7DD4-46C0-AE14-FC7520C16F72}"/>
              </a:ext>
            </a:extLst>
          </p:cNvPr>
          <p:cNvSpPr/>
          <p:nvPr/>
        </p:nvSpPr>
        <p:spPr>
          <a:xfrm>
            <a:off x="0" y="87415"/>
            <a:ext cx="55626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2.6 Inefficient exploitation with more general functions</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13E4B46-9E0C-4E18-A80D-8A5BC0895145}"/>
                  </a:ext>
                </a:extLst>
              </p:cNvPr>
              <p:cNvSpPr txBox="1"/>
              <p:nvPr/>
            </p:nvSpPr>
            <p:spPr>
              <a:xfrm>
                <a:off x="2401785" y="781685"/>
                <a:ext cx="3393237" cy="7169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𝐶</m:t>
                          </m:r>
                        </m:e>
                        <m:sub>
                          <m:r>
                            <a:rPr lang="en-US" sz="2400" b="0" i="1" smtClean="0">
                              <a:latin typeface="Cambria Math" panose="02040503050406030204" pitchFamily="18" charset="0"/>
                            </a:rPr>
                            <m:t> </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e>
                          </m:d>
                        </m:num>
                        <m:den>
                          <m:r>
                            <a:rPr lang="en-US" sz="2400" b="0" i="1" smtClean="0">
                              <a:latin typeface="Cambria Math" panose="02040503050406030204" pitchFamily="18" charset="0"/>
                            </a:rPr>
                            <m:t>𝑆</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6" name="TextBox 5">
                <a:extLst>
                  <a:ext uri="{FF2B5EF4-FFF2-40B4-BE49-F238E27FC236}">
                    <a16:creationId xmlns:a16="http://schemas.microsoft.com/office/drawing/2014/main" id="{F13E4B46-9E0C-4E18-A80D-8A5BC0895145}"/>
                  </a:ext>
                </a:extLst>
              </p:cNvPr>
              <p:cNvSpPr txBox="1">
                <a:spLocks noRot="1" noChangeAspect="1" noMove="1" noResize="1" noEditPoints="1" noAdjustHandles="1" noChangeArrowheads="1" noChangeShapeType="1" noTextEdit="1"/>
              </p:cNvSpPr>
              <p:nvPr/>
            </p:nvSpPr>
            <p:spPr>
              <a:xfrm>
                <a:off x="2401785" y="781685"/>
                <a:ext cx="3393237" cy="716928"/>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DD9B01CC-74B0-4D8A-B9EB-0D91CFBFB442}"/>
                  </a:ext>
                </a:extLst>
              </p:cNvPr>
              <p:cNvSpPr/>
              <p:nvPr/>
            </p:nvSpPr>
            <p:spPr>
              <a:xfrm>
                <a:off x="478972" y="5345302"/>
                <a:ext cx="8207828" cy="830997"/>
              </a:xfrm>
              <a:prstGeom prst="rect">
                <a:avLst/>
              </a:prstGeom>
            </p:spPr>
            <p:txBody>
              <a:bodyPr wrap="square">
                <a:spAutoFit/>
              </a:bodyPr>
              <a:lstStyle/>
              <a:p>
                <a:pPr marL="342900" indent="-3429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Increasing in the appropriation by firm </a:t>
                </a:r>
                <a:r>
                  <a:rPr lang="en-US" sz="2400" i="1" dirty="0">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’s rivals, </a:t>
                </a:r>
                <a14:m>
                  <m:oMath xmlns:m="http://schemas.openxmlformats.org/officeDocument/2006/math">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𝑄</m:t>
                        </m:r>
                      </m:e>
                      <m:sub>
                        <m:r>
                          <a:rPr lang="en-US" sz="2400" b="0" i="1" dirty="0" smtClean="0">
                            <a:latin typeface="Cambria Math" panose="02040503050406030204" pitchFamily="18" charset="0"/>
                          </a:rPr>
                          <m:t>−</m:t>
                        </m:r>
                        <m:r>
                          <a:rPr lang="en-US" sz="2400" b="0" i="1" dirty="0" smtClean="0">
                            <a:latin typeface="Cambria Math" panose="02040503050406030204" pitchFamily="18" charset="0"/>
                          </a:rPr>
                          <m:t>𝑖</m:t>
                        </m:r>
                      </m:sub>
                    </m:sSub>
                  </m:oMath>
                </a14:m>
                <a:r>
                  <a:rPr lang="en-US" sz="2400" dirty="0">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      (as required by Assumption 3) </a:t>
                </a:r>
              </a:p>
            </p:txBody>
          </p:sp>
        </mc:Choice>
        <mc:Fallback xmlns="">
          <p:sp>
            <p:nvSpPr>
              <p:cNvPr id="3" name="Rectangle 2">
                <a:extLst>
                  <a:ext uri="{FF2B5EF4-FFF2-40B4-BE49-F238E27FC236}">
                    <a16:creationId xmlns:a16="http://schemas.microsoft.com/office/drawing/2014/main" id="{DD9B01CC-74B0-4D8A-B9EB-0D91CFBFB442}"/>
                  </a:ext>
                </a:extLst>
              </p:cNvPr>
              <p:cNvSpPr>
                <a:spLocks noRot="1" noChangeAspect="1" noMove="1" noResize="1" noEditPoints="1" noAdjustHandles="1" noChangeArrowheads="1" noChangeShapeType="1" noTextEdit="1"/>
              </p:cNvSpPr>
              <p:nvPr/>
            </p:nvSpPr>
            <p:spPr>
              <a:xfrm>
                <a:off x="478972" y="5345302"/>
                <a:ext cx="8207828" cy="830997"/>
              </a:xfrm>
              <a:prstGeom prst="rect">
                <a:avLst/>
              </a:prstGeom>
              <a:blipFill>
                <a:blip r:embed="rId3"/>
                <a:stretch>
                  <a:fillRect l="-1040" t="-5882" b="-161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DC3085E6-6D0E-4AA2-84B8-FA534DA5577F}"/>
                  </a:ext>
                </a:extLst>
              </p:cNvPr>
              <p:cNvSpPr/>
              <p:nvPr/>
            </p:nvSpPr>
            <p:spPr>
              <a:xfrm>
                <a:off x="381000" y="3602458"/>
                <a:ext cx="8763000" cy="461665"/>
              </a:xfrm>
              <a:prstGeom prst="rect">
                <a:avLst/>
              </a:prstGeom>
            </p:spPr>
            <p:txBody>
              <a:bodyPr wrap="square">
                <a:spAutoFit/>
              </a:bodyPr>
              <a:lstStyle/>
              <a:p>
                <a:pPr marL="342900" indent="-3429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Positive and increasing in </a:t>
                </a:r>
                <a14:m>
                  <m:oMath xmlns:m="http://schemas.openxmlformats.org/officeDocument/2006/math">
                    <m:sSub>
                      <m:sSubPr>
                        <m:ctrlPr>
                          <a:rPr lang="en-US" sz="2400" i="1" dirty="0">
                            <a:latin typeface="Cambria Math" panose="02040503050406030204" pitchFamily="18" charset="0"/>
                          </a:rPr>
                        </m:ctrlPr>
                      </m:sSubPr>
                      <m:e>
                        <m:r>
                          <a:rPr lang="en-US" sz="2400" i="1" dirty="0">
                            <a:latin typeface="Cambria Math" panose="02040503050406030204" pitchFamily="18" charset="0"/>
                          </a:rPr>
                          <m:t>𝑞</m:t>
                        </m:r>
                      </m:e>
                      <m:sub>
                        <m:r>
                          <a:rPr lang="en-US" sz="2400" i="1" dirty="0">
                            <a:latin typeface="Cambria Math" panose="02040503050406030204" pitchFamily="18" charset="0"/>
                          </a:rPr>
                          <m:t>𝑖</m:t>
                        </m:r>
                      </m:sub>
                    </m:sSub>
                  </m:oMath>
                </a14:m>
                <a:r>
                  <a:rPr lang="en-US" sz="2400" dirty="0">
                    <a:latin typeface="Times New Roman" panose="02020603050405020304" pitchFamily="18" charset="0"/>
                    <a:cs typeface="Times New Roman" panose="02020603050405020304" pitchFamily="18" charset="0"/>
                  </a:rPr>
                  <a:t> (as required by Assumption 1)</a:t>
                </a:r>
              </a:p>
            </p:txBody>
          </p:sp>
        </mc:Choice>
        <mc:Fallback xmlns="">
          <p:sp>
            <p:nvSpPr>
              <p:cNvPr id="4" name="Rectangle 3">
                <a:extLst>
                  <a:ext uri="{FF2B5EF4-FFF2-40B4-BE49-F238E27FC236}">
                    <a16:creationId xmlns:a16="http://schemas.microsoft.com/office/drawing/2014/main" id="{DC3085E6-6D0E-4AA2-84B8-FA534DA5577F}"/>
                  </a:ext>
                </a:extLst>
              </p:cNvPr>
              <p:cNvSpPr>
                <a:spLocks noRot="1" noChangeAspect="1" noMove="1" noResize="1" noEditPoints="1" noAdjustHandles="1" noChangeArrowheads="1" noChangeShapeType="1" noTextEdit="1"/>
              </p:cNvSpPr>
              <p:nvPr/>
            </p:nvSpPr>
            <p:spPr>
              <a:xfrm>
                <a:off x="381000" y="3602458"/>
                <a:ext cx="8763000" cy="461665"/>
              </a:xfrm>
              <a:prstGeom prst="rect">
                <a:avLst/>
              </a:prstGeom>
              <a:blipFill>
                <a:blip r:embed="rId4"/>
                <a:stretch>
                  <a:fillRect l="-974"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685C6357-5502-4467-A667-F3EC709FC3BE}"/>
                  </a:ext>
                </a:extLst>
              </p:cNvPr>
              <p:cNvSpPr/>
              <p:nvPr/>
            </p:nvSpPr>
            <p:spPr>
              <a:xfrm>
                <a:off x="381000" y="4518512"/>
                <a:ext cx="8030391" cy="461665"/>
              </a:xfrm>
              <a:prstGeom prst="rect">
                <a:avLst/>
              </a:prstGeom>
            </p:spPr>
            <p:txBody>
              <a:bodyPr wrap="square">
                <a:spAutoFit/>
              </a:bodyPr>
              <a:lstStyle/>
              <a:p>
                <a:pPr marL="285750" indent="-28575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Decreasing in the stock </a:t>
                </a:r>
                <a14:m>
                  <m:oMath xmlns:m="http://schemas.openxmlformats.org/officeDocument/2006/math">
                    <m:r>
                      <a:rPr lang="en-US" sz="2400" i="1" dirty="0">
                        <a:latin typeface="Cambria Math" panose="02040503050406030204" pitchFamily="18" charset="0"/>
                      </a:rPr>
                      <m:t>𝑆</m:t>
                    </m:r>
                  </m:oMath>
                </a14:m>
                <a:r>
                  <a:rPr lang="en-US" sz="2400" dirty="0">
                    <a:latin typeface="Times New Roman" panose="02020603050405020304" pitchFamily="18" charset="0"/>
                    <a:cs typeface="Times New Roman" panose="02020603050405020304" pitchFamily="18" charset="0"/>
                  </a:rPr>
                  <a:t>       (as required by Assumption 2) </a:t>
                </a:r>
              </a:p>
            </p:txBody>
          </p:sp>
        </mc:Choice>
        <mc:Fallback xmlns="">
          <p:sp>
            <p:nvSpPr>
              <p:cNvPr id="8" name="Rectangle 7">
                <a:extLst>
                  <a:ext uri="{FF2B5EF4-FFF2-40B4-BE49-F238E27FC236}">
                    <a16:creationId xmlns:a16="http://schemas.microsoft.com/office/drawing/2014/main" id="{685C6357-5502-4467-A667-F3EC709FC3BE}"/>
                  </a:ext>
                </a:extLst>
              </p:cNvPr>
              <p:cNvSpPr>
                <a:spLocks noRot="1" noChangeAspect="1" noMove="1" noResize="1" noEditPoints="1" noAdjustHandles="1" noChangeArrowheads="1" noChangeShapeType="1" noTextEdit="1"/>
              </p:cNvSpPr>
              <p:nvPr/>
            </p:nvSpPr>
            <p:spPr>
              <a:xfrm>
                <a:off x="381000" y="4518512"/>
                <a:ext cx="8030391" cy="461665"/>
              </a:xfrm>
              <a:prstGeom prst="rect">
                <a:avLst/>
              </a:prstGeom>
              <a:blipFill>
                <a:blip r:embed="rId5"/>
                <a:stretch>
                  <a:fillRect l="-1063" t="-10526" b="-28947"/>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7144610B-7456-408A-B2D9-D3DB8C32E1FD}"/>
              </a:ext>
            </a:extLst>
          </p:cNvPr>
          <p:cNvSpPr txBox="1"/>
          <p:nvPr/>
        </p:nvSpPr>
        <p:spPr>
          <a:xfrm>
            <a:off x="374468" y="2970750"/>
            <a:ext cx="1524000" cy="461665"/>
          </a:xfrm>
          <a:prstGeom prst="rect">
            <a:avLst/>
          </a:prstGeom>
          <a:noFill/>
        </p:spPr>
        <p:txBody>
          <a:bodyPr wrap="square" rtlCol="0">
            <a:spAutoFit/>
          </a:bodyPr>
          <a:lstStyle/>
          <a:p>
            <a:r>
              <a:rPr lang="en-US" sz="2400" i="1" dirty="0">
                <a:latin typeface="Times New Roman" panose="02020603050405020304" pitchFamily="18" charset="0"/>
                <a:cs typeface="Times New Roman" panose="02020603050405020304" pitchFamily="18" charset="0"/>
              </a:rPr>
              <a:t>which is</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BFB5BB06-591B-49C5-AF52-994C761266F5}"/>
                  </a:ext>
                </a:extLst>
              </p:cNvPr>
              <p:cNvSpPr txBox="1"/>
              <p:nvPr/>
            </p:nvSpPr>
            <p:spPr>
              <a:xfrm>
                <a:off x="2012768" y="2045661"/>
                <a:ext cx="4163255" cy="7791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𝐶</m:t>
                              </m:r>
                            </m:e>
                            <m:sub>
                              <m:r>
                                <a:rPr lang="en-US" sz="2400" b="0" i="1" smtClean="0">
                                  <a:latin typeface="Cambria Math" panose="02040503050406030204" pitchFamily="18" charset="0"/>
                                </a:rPr>
                                <m:t> </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e>
                          </m:d>
                        </m:num>
                        <m:den>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2</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num>
                        <m:den>
                          <m:r>
                            <a:rPr lang="en-US" sz="2400" b="0" i="1" smtClean="0">
                              <a:latin typeface="Cambria Math" panose="02040503050406030204" pitchFamily="18" charset="0"/>
                            </a:rPr>
                            <m:t>𝑆</m:t>
                          </m:r>
                        </m:den>
                      </m:f>
                      <m:r>
                        <a:rPr lang="en-US" sz="2400" b="0" i="1" smtClean="0">
                          <a:latin typeface="Cambria Math" panose="02040503050406030204" pitchFamily="18" charset="0"/>
                        </a:rPr>
                        <m:t>=</m:t>
                      </m:r>
                      <m:r>
                        <a:rPr lang="en-US" sz="2400" i="1">
                          <a:latin typeface="Cambria Math" panose="02040503050406030204" pitchFamily="18" charset="0"/>
                        </a:rPr>
                        <m:t>𝑀</m:t>
                      </m:r>
                      <m:sSub>
                        <m:sSubPr>
                          <m:ctrlPr>
                            <a:rPr lang="en-US" sz="2400" i="1">
                              <a:latin typeface="Cambria Math" panose="02040503050406030204" pitchFamily="18" charset="0"/>
                            </a:rPr>
                          </m:ctrlPr>
                        </m:sSubPr>
                        <m:e>
                          <m:r>
                            <a:rPr lang="en-US" sz="2400" i="1">
                              <a:latin typeface="Cambria Math" panose="02040503050406030204" pitchFamily="18" charset="0"/>
                            </a:rPr>
                            <m:t>𝐶</m:t>
                          </m:r>
                        </m:e>
                        <m:sub>
                          <m:r>
                            <a:rPr lang="en-US" sz="2400" i="1">
                              <a:latin typeface="Cambria Math" panose="02040503050406030204" pitchFamily="18" charset="0"/>
                            </a:rPr>
                            <m:t>𝑖</m:t>
                          </m:r>
                        </m:sub>
                      </m:sSub>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2" name="TextBox 11">
                <a:extLst>
                  <a:ext uri="{FF2B5EF4-FFF2-40B4-BE49-F238E27FC236}">
                    <a16:creationId xmlns:a16="http://schemas.microsoft.com/office/drawing/2014/main" id="{BFB5BB06-591B-49C5-AF52-994C761266F5}"/>
                  </a:ext>
                </a:extLst>
              </p:cNvPr>
              <p:cNvSpPr txBox="1">
                <a:spLocks noRot="1" noChangeAspect="1" noMove="1" noResize="1" noEditPoints="1" noAdjustHandles="1" noChangeArrowheads="1" noChangeShapeType="1" noTextEdit="1"/>
              </p:cNvSpPr>
              <p:nvPr/>
            </p:nvSpPr>
            <p:spPr>
              <a:xfrm>
                <a:off x="2012768" y="2045661"/>
                <a:ext cx="4163255" cy="779188"/>
              </a:xfrm>
              <a:prstGeom prst="rect">
                <a:avLst/>
              </a:prstGeom>
              <a:blipFill>
                <a:blip r:embed="rId6"/>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7144610B-7456-408A-B2D9-D3DB8C32E1FD}"/>
              </a:ext>
            </a:extLst>
          </p:cNvPr>
          <p:cNvSpPr txBox="1"/>
          <p:nvPr/>
        </p:nvSpPr>
        <p:spPr>
          <a:xfrm>
            <a:off x="374468" y="964359"/>
            <a:ext cx="1530532" cy="461665"/>
          </a:xfrm>
          <a:prstGeom prst="rect">
            <a:avLst/>
          </a:prstGeom>
          <a:noFill/>
        </p:spPr>
        <p:txBody>
          <a:bodyPr wrap="square" rtlCol="0">
            <a:spAutoFit/>
          </a:bodyPr>
          <a:lstStyle/>
          <a:p>
            <a:r>
              <a:rPr lang="en-US" sz="2400" i="1" dirty="0">
                <a:latin typeface="Times New Roman" panose="02020603050405020304" pitchFamily="18" charset="0"/>
                <a:cs typeface="Times New Roman" panose="02020603050405020304" pitchFamily="18" charset="0"/>
              </a:rPr>
              <a:t>Given that</a:t>
            </a:r>
          </a:p>
        </p:txBody>
      </p:sp>
      <p:sp>
        <p:nvSpPr>
          <p:cNvPr id="14" name="TextBox 13">
            <a:extLst>
              <a:ext uri="{FF2B5EF4-FFF2-40B4-BE49-F238E27FC236}">
                <a16:creationId xmlns:a16="http://schemas.microsoft.com/office/drawing/2014/main" id="{7144610B-7456-408A-B2D9-D3DB8C32E1FD}"/>
              </a:ext>
            </a:extLst>
          </p:cNvPr>
          <p:cNvSpPr txBox="1"/>
          <p:nvPr/>
        </p:nvSpPr>
        <p:spPr>
          <a:xfrm>
            <a:off x="374468" y="2162360"/>
            <a:ext cx="1530532" cy="461665"/>
          </a:xfrm>
          <a:prstGeom prst="rect">
            <a:avLst/>
          </a:prstGeom>
          <a:noFill/>
        </p:spPr>
        <p:txBody>
          <a:bodyPr wrap="square" rtlCol="0">
            <a:spAutoFit/>
          </a:bodyPr>
          <a:lstStyle/>
          <a:p>
            <a:r>
              <a:rPr lang="en-US" sz="2400" i="1" dirty="0">
                <a:latin typeface="Times New Roman" panose="02020603050405020304" pitchFamily="18" charset="0"/>
                <a:cs typeface="Times New Roman" panose="02020603050405020304" pitchFamily="18" charset="0"/>
              </a:rPr>
              <a:t>we have</a:t>
            </a:r>
          </a:p>
        </p:txBody>
      </p:sp>
    </p:spTree>
    <p:extLst>
      <p:ext uri="{BB962C8B-B14F-4D97-AF65-F5344CB8AC3E}">
        <p14:creationId xmlns:p14="http://schemas.microsoft.com/office/powerpoint/2010/main" val="359894231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98</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7984A07-7DD4-46C0-AE14-FC7520C16F72}"/>
              </a:ext>
            </a:extLst>
          </p:cNvPr>
          <p:cNvSpPr/>
          <p:nvPr/>
        </p:nvSpPr>
        <p:spPr>
          <a:xfrm>
            <a:off x="0" y="87415"/>
            <a:ext cx="55626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2.6 Inefficient exploitation with more general functions</a:t>
            </a:r>
          </a:p>
        </p:txBody>
      </p:sp>
      <p:sp>
        <p:nvSpPr>
          <p:cNvPr id="2" name="Rectangle 1">
            <a:extLst>
              <a:ext uri="{FF2B5EF4-FFF2-40B4-BE49-F238E27FC236}">
                <a16:creationId xmlns:a16="http://schemas.microsoft.com/office/drawing/2014/main" id="{EA490BD5-AE20-48B0-9106-D08EC89595E7}"/>
              </a:ext>
            </a:extLst>
          </p:cNvPr>
          <p:cNvSpPr/>
          <p:nvPr/>
        </p:nvSpPr>
        <p:spPr>
          <a:xfrm>
            <a:off x="76200" y="609600"/>
            <a:ext cx="3748142" cy="461665"/>
          </a:xfrm>
          <a:prstGeom prst="rect">
            <a:avLst/>
          </a:prstGeom>
        </p:spPr>
        <p:txBody>
          <a:bodyPr wrap="none">
            <a:spAutoFit/>
          </a:bodyPr>
          <a:lstStyle/>
          <a:p>
            <a:pPr marL="342900" indent="-34290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Equilibrium appropriation</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C0041B58-EFD2-46A2-8736-56FFBF0BFBB4}"/>
                  </a:ext>
                </a:extLst>
              </p:cNvPr>
              <p:cNvSpPr txBox="1"/>
              <p:nvPr/>
            </p:nvSpPr>
            <p:spPr>
              <a:xfrm>
                <a:off x="2514597" y="1370584"/>
                <a:ext cx="3411703" cy="5312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en-US" sz="2400" b="0" i="1" smtClean="0">
                              <a:latin typeface="Cambria Math" panose="02040503050406030204" pitchFamily="18" charset="0"/>
                            </a:rPr>
                          </m:ctrlPr>
                        </m:funcPr>
                        <m:fName>
                          <m:limLow>
                            <m:limLowPr>
                              <m:ctrlPr>
                                <a:rPr lang="en-US" sz="2400" b="0" i="1" smtClean="0">
                                  <a:latin typeface="Cambria Math" panose="02040503050406030204" pitchFamily="18" charset="0"/>
                                </a:rPr>
                              </m:ctrlPr>
                            </m:limLowPr>
                            <m:e>
                              <m:r>
                                <m:rPr>
                                  <m:sty m:val="p"/>
                                </m:rPr>
                                <a:rPr lang="en-US" sz="2400" b="0" i="0" smtClean="0">
                                  <a:latin typeface="Cambria Math" panose="02040503050406030204" pitchFamily="18" charset="0"/>
                                </a:rPr>
                                <m:t>max</m:t>
                              </m:r>
                            </m:e>
                            <m:li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r>
                                <a:rPr lang="en-US" sz="2400" b="0" i="1" smtClean="0">
                                  <a:latin typeface="Cambria Math" panose="02040503050406030204" pitchFamily="18" charset="0"/>
                                  <a:ea typeface="Cambria Math" panose="02040503050406030204" pitchFamily="18" charset="0"/>
                                </a:rPr>
                                <m:t>≥0</m:t>
                              </m:r>
                            </m:lim>
                          </m:limLow>
                        </m:fName>
                        <m:e>
                          <m:r>
                            <a:rPr lang="en-CA" sz="2400" b="0" i="1" smtClean="0">
                              <a:latin typeface="Cambria Math" panose="02040503050406030204" pitchFamily="18" charset="0"/>
                            </a:rPr>
                            <m:t> </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𝜋</m:t>
                              </m:r>
                            </m:e>
                            <m:sub>
                              <m:r>
                                <a:rPr lang="en-US" sz="2400" b="0" i="1" smtClean="0">
                                  <a:latin typeface="Cambria Math" panose="02040503050406030204" pitchFamily="18" charset="0"/>
                                  <a:ea typeface="Cambria Math" panose="02040503050406030204" pitchFamily="18" charset="0"/>
                                </a:rPr>
                                <m:t>𝑖</m:t>
                              </m:r>
                            </m:sub>
                          </m:sSub>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𝑞</m:t>
                              </m:r>
                            </m:e>
                            <m:sub>
                              <m:r>
                                <a:rPr lang="en-US" sz="2400" b="0" i="1" smtClean="0">
                                  <a:latin typeface="Cambria Math" panose="02040503050406030204" pitchFamily="18" charset="0"/>
                                  <a:ea typeface="Cambria Math" panose="02040503050406030204" pitchFamily="18" charset="0"/>
                                </a:rPr>
                                <m:t>𝑖</m:t>
                              </m:r>
                            </m:sub>
                          </m:sSub>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𝐶</m:t>
                              </m:r>
                            </m:e>
                            <m:sub>
                              <m:r>
                                <a:rPr lang="en-US" sz="2400" b="0" i="1" smtClean="0">
                                  <a:latin typeface="Cambria Math" panose="02040503050406030204" pitchFamily="18" charset="0"/>
                                  <a:ea typeface="Cambria Math" panose="02040503050406030204" pitchFamily="18" charset="0"/>
                                </a:rPr>
                                <m:t>𝑖</m:t>
                              </m:r>
                            </m:sub>
                          </m:sSub>
                          <m:d>
                            <m:dPr>
                              <m:ctrlPr>
                                <a:rPr lang="en-US" altLang="zh-HK" sz="2400" b="0" i="1" smtClean="0">
                                  <a:latin typeface="Cambria Math" panose="02040503050406030204" pitchFamily="18" charset="0"/>
                                  <a:ea typeface="Cambria Math" panose="02040503050406030204" pitchFamily="18" charset="0"/>
                                </a:rPr>
                              </m:ctrlPr>
                            </m:dPr>
                            <m:e>
                              <m:sSub>
                                <m:sSubPr>
                                  <m:ctrlPr>
                                    <a:rPr lang="en-US" altLang="zh-HK" sz="2400" i="1">
                                      <a:latin typeface="Cambria Math" panose="02040503050406030204" pitchFamily="18" charset="0"/>
                                      <a:ea typeface="Cambria Math" panose="02040503050406030204" pitchFamily="18" charset="0"/>
                                    </a:rPr>
                                  </m:ctrlPr>
                                </m:sSubPr>
                                <m:e>
                                  <m:r>
                                    <a:rPr lang="en-US" altLang="zh-HK" sz="2400" i="1">
                                      <a:latin typeface="Cambria Math" panose="02040503050406030204" pitchFamily="18" charset="0"/>
                                      <a:ea typeface="Cambria Math" panose="02040503050406030204" pitchFamily="18" charset="0"/>
                                    </a:rPr>
                                    <m:t>𝑞</m:t>
                                  </m:r>
                                </m:e>
                                <m:sub>
                                  <m:r>
                                    <a:rPr lang="en-US" altLang="zh-HK" sz="2400" i="1">
                                      <a:latin typeface="Cambria Math" panose="02040503050406030204" pitchFamily="18" charset="0"/>
                                      <a:ea typeface="Cambria Math" panose="02040503050406030204" pitchFamily="18" charset="0"/>
                                    </a:rPr>
                                    <m:t>𝑖</m:t>
                                  </m:r>
                                </m:sub>
                              </m:sSub>
                              <m:r>
                                <a:rPr lang="en-US" altLang="zh-HK" sz="2400" i="1">
                                  <a:latin typeface="Cambria Math" panose="02040503050406030204" pitchFamily="18" charset="0"/>
                                  <a:ea typeface="Cambria Math" panose="02040503050406030204" pitchFamily="18" charset="0"/>
                                </a:rPr>
                                <m:t>,</m:t>
                              </m:r>
                              <m:sSub>
                                <m:sSubPr>
                                  <m:ctrlPr>
                                    <a:rPr lang="en-US" altLang="zh-HK" sz="2400" i="1">
                                      <a:latin typeface="Cambria Math" panose="02040503050406030204" pitchFamily="18" charset="0"/>
                                      <a:ea typeface="Cambria Math" panose="02040503050406030204" pitchFamily="18" charset="0"/>
                                    </a:rPr>
                                  </m:ctrlPr>
                                </m:sSubPr>
                                <m:e>
                                  <m:r>
                                    <a:rPr lang="en-US" altLang="zh-HK" sz="2400" i="1">
                                      <a:latin typeface="Cambria Math" panose="02040503050406030204" pitchFamily="18" charset="0"/>
                                      <a:ea typeface="Cambria Math" panose="02040503050406030204" pitchFamily="18" charset="0"/>
                                    </a:rPr>
                                    <m:t>𝑄</m:t>
                                  </m:r>
                                </m:e>
                                <m:sub>
                                  <m:r>
                                    <a:rPr lang="en-US" altLang="zh-HK" sz="2400" i="1">
                                      <a:latin typeface="Cambria Math" panose="02040503050406030204" pitchFamily="18" charset="0"/>
                                      <a:ea typeface="Cambria Math" panose="02040503050406030204" pitchFamily="18" charset="0"/>
                                    </a:rPr>
                                    <m:t>−</m:t>
                                  </m:r>
                                  <m:r>
                                    <a:rPr lang="en-US" altLang="zh-HK" sz="2400" i="1">
                                      <a:latin typeface="Cambria Math" panose="02040503050406030204" pitchFamily="18" charset="0"/>
                                      <a:ea typeface="Cambria Math" panose="02040503050406030204" pitchFamily="18" charset="0"/>
                                    </a:rPr>
                                    <m:t>𝑖</m:t>
                                  </m:r>
                                </m:sub>
                              </m:sSub>
                            </m:e>
                          </m:d>
                        </m:e>
                      </m:func>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C0041B58-EFD2-46A2-8736-56FFBF0BFBB4}"/>
                  </a:ext>
                </a:extLst>
              </p:cNvPr>
              <p:cNvSpPr txBox="1">
                <a:spLocks noRot="1" noChangeAspect="1" noMove="1" noResize="1" noEditPoints="1" noAdjustHandles="1" noChangeArrowheads="1" noChangeShapeType="1" noTextEdit="1"/>
              </p:cNvSpPr>
              <p:nvPr/>
            </p:nvSpPr>
            <p:spPr>
              <a:xfrm>
                <a:off x="2514597" y="1370584"/>
                <a:ext cx="3411703" cy="531299"/>
              </a:xfrm>
              <a:prstGeom prst="rect">
                <a:avLst/>
              </a:prstGeom>
              <a:blipFill>
                <a:blip r:embed="rId2"/>
                <a:stretch>
                  <a:fillRect l="-536" b="-12644"/>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A6825D5-99C4-4503-B395-84A6F6A2B25E}"/>
                  </a:ext>
                </a:extLst>
              </p:cNvPr>
              <p:cNvSpPr txBox="1"/>
              <p:nvPr/>
            </p:nvSpPr>
            <p:spPr>
              <a:xfrm>
                <a:off x="2983761" y="2103269"/>
                <a:ext cx="3569439" cy="7791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i="1" smtClean="0">
                              <a:latin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𝜋</m:t>
                              </m:r>
                            </m:e>
                            <m:sub>
                              <m:r>
                                <a:rPr lang="en-US" sz="2400" b="0" i="1" smtClean="0">
                                  <a:latin typeface="Cambria Math" panose="02040503050406030204" pitchFamily="18" charset="0"/>
                                  <a:ea typeface="Cambria Math" panose="02040503050406030204" pitchFamily="18" charset="0"/>
                                </a:rPr>
                                <m:t>𝑖</m:t>
                              </m:r>
                            </m:sub>
                          </m:sSub>
                        </m:num>
                        <m:den>
                          <m:r>
                            <a:rPr lang="en-US" sz="240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den>
                      </m:f>
                      <m:r>
                        <a:rPr lang="en-US" sz="2400" b="0" i="1" smtClean="0">
                          <a:latin typeface="Cambria Math" panose="02040503050406030204" pitchFamily="18" charset="0"/>
                        </a:rPr>
                        <m:t>=1−</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𝐶</m:t>
                              </m:r>
                            </m:e>
                            <m:sub>
                              <m:r>
                                <a:rPr lang="en-US" sz="2400" b="0" i="1" smtClean="0">
                                  <a:latin typeface="Cambria Math" panose="02040503050406030204" pitchFamily="18" charset="0"/>
                                </a:rPr>
                                <m:t>𝑖</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e>
                          </m:d>
                        </m:num>
                        <m:den>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den>
                      </m:f>
                      <m:r>
                        <a:rPr lang="en-US" sz="2400" b="0" i="1" smtClean="0">
                          <a:latin typeface="Cambria Math" panose="02040503050406030204" pitchFamily="18" charset="0"/>
                        </a:rPr>
                        <m:t>=0</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6" name="TextBox 5">
                <a:extLst>
                  <a:ext uri="{FF2B5EF4-FFF2-40B4-BE49-F238E27FC236}">
                    <a16:creationId xmlns:a16="http://schemas.microsoft.com/office/drawing/2014/main" id="{DA6825D5-99C4-4503-B395-84A6F6A2B25E}"/>
                  </a:ext>
                </a:extLst>
              </p:cNvPr>
              <p:cNvSpPr txBox="1">
                <a:spLocks noRot="1" noChangeAspect="1" noMove="1" noResize="1" noEditPoints="1" noAdjustHandles="1" noChangeArrowheads="1" noChangeShapeType="1" noTextEdit="1"/>
              </p:cNvSpPr>
              <p:nvPr/>
            </p:nvSpPr>
            <p:spPr>
              <a:xfrm>
                <a:off x="2983761" y="2103269"/>
                <a:ext cx="3569439" cy="779188"/>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4BA8357-3A94-4C5A-9125-4DD8B1A9E921}"/>
                  </a:ext>
                </a:extLst>
              </p:cNvPr>
              <p:cNvSpPr txBox="1"/>
              <p:nvPr/>
            </p:nvSpPr>
            <p:spPr>
              <a:xfrm>
                <a:off x="2983761" y="3813502"/>
                <a:ext cx="1173142"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𝑀</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𝐶</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=1</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7" name="TextBox 6">
                <a:extLst>
                  <a:ext uri="{FF2B5EF4-FFF2-40B4-BE49-F238E27FC236}">
                    <a16:creationId xmlns:a16="http://schemas.microsoft.com/office/drawing/2014/main" id="{94BA8357-3A94-4C5A-9125-4DD8B1A9E921}"/>
                  </a:ext>
                </a:extLst>
              </p:cNvPr>
              <p:cNvSpPr txBox="1">
                <a:spLocks noRot="1" noChangeAspect="1" noMove="1" noResize="1" noEditPoints="1" noAdjustHandles="1" noChangeArrowheads="1" noChangeShapeType="1" noTextEdit="1"/>
              </p:cNvSpPr>
              <p:nvPr/>
            </p:nvSpPr>
            <p:spPr>
              <a:xfrm>
                <a:off x="2983761" y="3813502"/>
                <a:ext cx="1173142" cy="369332"/>
              </a:xfrm>
              <a:prstGeom prst="rect">
                <a:avLst/>
              </a:prstGeom>
              <a:blipFill>
                <a:blip r:embed="rId4"/>
                <a:stretch>
                  <a:fillRect l="-5699" r="-5699" b="-18333"/>
                </a:stretch>
              </a:blipFill>
            </p:spPr>
            <p:txBody>
              <a:bodyPr/>
              <a:lstStyle/>
              <a:p>
                <a:r>
                  <a:rPr lang="en-US">
                    <a:noFill/>
                  </a:rPr>
                  <a:t> </a:t>
                </a:r>
              </a:p>
            </p:txBody>
          </p:sp>
        </mc:Fallback>
      </mc:AlternateContent>
      <p:sp>
        <p:nvSpPr>
          <p:cNvPr id="8" name="Rectangle 7">
            <a:extLst>
              <a:ext uri="{FF2B5EF4-FFF2-40B4-BE49-F238E27FC236}">
                <a16:creationId xmlns:a16="http://schemas.microsoft.com/office/drawing/2014/main" id="{F4BF1CED-24F3-402C-B7DA-C82DE0A32086}"/>
              </a:ext>
            </a:extLst>
          </p:cNvPr>
          <p:cNvSpPr/>
          <p:nvPr/>
        </p:nvSpPr>
        <p:spPr>
          <a:xfrm>
            <a:off x="410961" y="3117147"/>
            <a:ext cx="7620000" cy="461665"/>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We can express the above result more compactly as</a:t>
            </a:r>
          </a:p>
        </p:txBody>
      </p:sp>
      <p:sp>
        <p:nvSpPr>
          <p:cNvPr id="12" name="Rectangle 11">
            <a:extLst>
              <a:ext uri="{FF2B5EF4-FFF2-40B4-BE49-F238E27FC236}">
                <a16:creationId xmlns:a16="http://schemas.microsoft.com/office/drawing/2014/main" id="{B5C72EA2-C4F8-4CEE-9948-CB5394924DEE}"/>
              </a:ext>
            </a:extLst>
          </p:cNvPr>
          <p:cNvSpPr/>
          <p:nvPr/>
        </p:nvSpPr>
        <p:spPr>
          <a:xfrm>
            <a:off x="178632" y="4288764"/>
            <a:ext cx="1771639" cy="461665"/>
          </a:xfrm>
          <a:prstGeom prst="rect">
            <a:avLst/>
          </a:prstGeom>
        </p:spPr>
        <p:txBody>
          <a:bodyPr wrap="none">
            <a:spAutoFit/>
          </a:bodyPr>
          <a:lstStyle/>
          <a:p>
            <a:pPr marL="342900" indent="-34290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In words, </a:t>
            </a:r>
          </a:p>
        </p:txBody>
      </p:sp>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29A960F4-D1F4-49A8-917C-5C5502950308}"/>
                  </a:ext>
                </a:extLst>
              </p:cNvPr>
              <p:cNvSpPr/>
              <p:nvPr/>
            </p:nvSpPr>
            <p:spPr>
              <a:xfrm>
                <a:off x="460216" y="4856359"/>
                <a:ext cx="8229602" cy="1200329"/>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every fisherman </a:t>
                </a:r>
                <a14:m>
                  <m:oMath xmlns:m="http://schemas.openxmlformats.org/officeDocument/2006/math">
                    <m:r>
                      <a:rPr lang="en-US" sz="2400" i="1" dirty="0" smtClean="0">
                        <a:latin typeface="Cambria Math" panose="02040503050406030204" pitchFamily="18" charset="0"/>
                        <a:cs typeface="Times New Roman" panose="02020603050405020304" pitchFamily="18" charset="0"/>
                      </a:rPr>
                      <m:t>𝑖</m:t>
                    </m:r>
                  </m:oMath>
                </a14:m>
                <a:r>
                  <a:rPr lang="en-US" sz="2400" dirty="0">
                    <a:latin typeface="Times New Roman" panose="02020603050405020304" pitchFamily="18" charset="0"/>
                    <a:cs typeface="Times New Roman" panose="02020603050405020304" pitchFamily="18" charset="0"/>
                  </a:rPr>
                  <a:t> increases his individual appropriation until the point where his marginal revenue from additional sales coincides with the marginal cost of this additional appropriation. </a:t>
                </a:r>
              </a:p>
            </p:txBody>
          </p:sp>
        </mc:Choice>
        <mc:Fallback xmlns="">
          <p:sp>
            <p:nvSpPr>
              <p:cNvPr id="13" name="Rectangle 12">
                <a:extLst>
                  <a:ext uri="{FF2B5EF4-FFF2-40B4-BE49-F238E27FC236}">
                    <a16:creationId xmlns:a16="http://schemas.microsoft.com/office/drawing/2014/main" id="{29A960F4-D1F4-49A8-917C-5C5502950308}"/>
                  </a:ext>
                </a:extLst>
              </p:cNvPr>
              <p:cNvSpPr>
                <a:spLocks noRot="1" noChangeAspect="1" noMove="1" noResize="1" noEditPoints="1" noAdjustHandles="1" noChangeArrowheads="1" noChangeShapeType="1" noTextEdit="1"/>
              </p:cNvSpPr>
              <p:nvPr/>
            </p:nvSpPr>
            <p:spPr>
              <a:xfrm>
                <a:off x="460216" y="4856359"/>
                <a:ext cx="8229602" cy="1200329"/>
              </a:xfrm>
              <a:prstGeom prst="rect">
                <a:avLst/>
              </a:prstGeom>
              <a:blipFill>
                <a:blip r:embed="rId5"/>
                <a:stretch>
                  <a:fillRect l="-1111" t="-4061" r="-593" b="-10660"/>
                </a:stretch>
              </a:blipFill>
            </p:spPr>
            <p:txBody>
              <a:bodyPr/>
              <a:lstStyle/>
              <a:p>
                <a:r>
                  <a:rPr lang="en-US">
                    <a:noFill/>
                  </a:rPr>
                  <a:t> </a:t>
                </a:r>
              </a:p>
            </p:txBody>
          </p:sp>
        </mc:Fallback>
      </mc:AlternateContent>
    </p:spTree>
    <p:extLst>
      <p:ext uri="{BB962C8B-B14F-4D97-AF65-F5344CB8AC3E}">
        <p14:creationId xmlns:p14="http://schemas.microsoft.com/office/powerpoint/2010/main" val="27874655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99</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7984A07-7DD4-46C0-AE14-FC7520C16F72}"/>
              </a:ext>
            </a:extLst>
          </p:cNvPr>
          <p:cNvSpPr/>
          <p:nvPr/>
        </p:nvSpPr>
        <p:spPr>
          <a:xfrm>
            <a:off x="0" y="87415"/>
            <a:ext cx="55626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2.6 Inefficient exploitation with more general functions</a:t>
            </a:r>
          </a:p>
        </p:txBody>
      </p:sp>
      <p:pic>
        <p:nvPicPr>
          <p:cNvPr id="3" name="Picture 2">
            <a:extLst>
              <a:ext uri="{FF2B5EF4-FFF2-40B4-BE49-F238E27FC236}">
                <a16:creationId xmlns:a16="http://schemas.microsoft.com/office/drawing/2014/main" id="{9401D921-9D79-4CD5-9E27-F684DD8D1B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1464839"/>
            <a:ext cx="5948254" cy="4204263"/>
          </a:xfrm>
          <a:prstGeom prst="rect">
            <a:avLst/>
          </a:prstGeom>
        </p:spPr>
      </p:pic>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0DF81C62-0D6D-4A87-BDD8-C287B5CA26EB}"/>
                  </a:ext>
                </a:extLst>
              </p:cNvPr>
              <p:cNvSpPr/>
              <p:nvPr/>
            </p:nvSpPr>
            <p:spPr>
              <a:xfrm>
                <a:off x="2230529" y="5752558"/>
                <a:ext cx="4475071" cy="400302"/>
              </a:xfrm>
              <a:prstGeom prst="rect">
                <a:avLst/>
              </a:prstGeom>
            </p:spPr>
            <p:txBody>
              <a:bodyPr wrap="none">
                <a:spAutoFit/>
              </a:bodyPr>
              <a:lstStyle/>
              <a:p>
                <a:r>
                  <a:rPr lang="it-IT" sz="2000" dirty="0">
                    <a:latin typeface="Times New Roman" panose="02020603050405020304" pitchFamily="18" charset="0"/>
                    <a:cs typeface="Times New Roman" panose="02020603050405020304" pitchFamily="18" charset="0"/>
                  </a:rPr>
                  <a:t>Figure 2.6. Equilibrium appropriation </a:t>
                </a:r>
                <a14:m>
                  <m:oMath xmlns:m="http://schemas.openxmlformats.org/officeDocument/2006/math">
                    <m:sSubSup>
                      <m:sSubSupPr>
                        <m:ctrlPr>
                          <a:rPr lang="en-US" sz="2000" b="0" i="1" dirty="0" smtClean="0">
                            <a:latin typeface="Cambria Math" panose="02040503050406030204" pitchFamily="18" charset="0"/>
                          </a:rPr>
                        </m:ctrlPr>
                      </m:sSubSupPr>
                      <m:e>
                        <m:r>
                          <a:rPr lang="it-IT" sz="2000" i="1" dirty="0" smtClean="0">
                            <a:latin typeface="Cambria Math" panose="02040503050406030204" pitchFamily="18" charset="0"/>
                          </a:rPr>
                          <m:t>𝑞</m:t>
                        </m:r>
                      </m:e>
                      <m:sub>
                        <m:r>
                          <a:rPr lang="it-IT" sz="2000" i="1" dirty="0" smtClean="0">
                            <a:latin typeface="Cambria Math" panose="02040503050406030204" pitchFamily="18" charset="0"/>
                          </a:rPr>
                          <m:t>𝑖</m:t>
                        </m:r>
                      </m:sub>
                      <m:sup>
                        <m:r>
                          <a:rPr lang="en-US" sz="2000" b="0" i="1" dirty="0" smtClean="0">
                            <a:latin typeface="Cambria Math" panose="02040503050406030204" pitchFamily="18" charset="0"/>
                          </a:rPr>
                          <m:t>∗</m:t>
                        </m:r>
                      </m:sup>
                    </m:sSubSup>
                    <m:r>
                      <a:rPr lang="it-IT" sz="2000" i="1" dirty="0" smtClean="0">
                        <a:latin typeface="Cambria Math" panose="02040503050406030204" pitchFamily="18" charset="0"/>
                      </a:rPr>
                      <m:t> </m:t>
                    </m:r>
                  </m:oMath>
                </a14:m>
                <a:endParaRPr lang="en-US" sz="2000" dirty="0">
                  <a:latin typeface="Times New Roman" panose="02020603050405020304" pitchFamily="18" charset="0"/>
                  <a:cs typeface="Times New Roman" panose="02020603050405020304" pitchFamily="18" charset="0"/>
                </a:endParaRPr>
              </a:p>
            </p:txBody>
          </p:sp>
        </mc:Choice>
        <mc:Fallback xmlns="">
          <p:sp>
            <p:nvSpPr>
              <p:cNvPr id="4" name="Rectangle 3">
                <a:extLst>
                  <a:ext uri="{FF2B5EF4-FFF2-40B4-BE49-F238E27FC236}">
                    <a16:creationId xmlns:a16="http://schemas.microsoft.com/office/drawing/2014/main" id="{0DF81C62-0D6D-4A87-BDD8-C287B5CA26EB}"/>
                  </a:ext>
                </a:extLst>
              </p:cNvPr>
              <p:cNvSpPr>
                <a:spLocks noRot="1" noChangeAspect="1" noMove="1" noResize="1" noEditPoints="1" noAdjustHandles="1" noChangeArrowheads="1" noChangeShapeType="1" noTextEdit="1"/>
              </p:cNvSpPr>
              <p:nvPr/>
            </p:nvSpPr>
            <p:spPr>
              <a:xfrm>
                <a:off x="2230529" y="5752558"/>
                <a:ext cx="4475071" cy="400302"/>
              </a:xfrm>
              <a:prstGeom prst="rect">
                <a:avLst/>
              </a:prstGeom>
              <a:blipFill>
                <a:blip r:embed="rId3"/>
                <a:stretch>
                  <a:fillRect l="-1499" t="-9231" b="-27692"/>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06C90D33-2AA7-4924-B6C3-16C951856399}"/>
              </a:ext>
            </a:extLst>
          </p:cNvPr>
          <p:cNvSpPr txBox="1"/>
          <p:nvPr/>
        </p:nvSpPr>
        <p:spPr>
          <a:xfrm>
            <a:off x="609600" y="838200"/>
            <a:ext cx="6096000" cy="461665"/>
          </a:xfrm>
          <a:prstGeom prst="rect">
            <a:avLst/>
          </a:prstGeom>
          <a:noFill/>
        </p:spPr>
        <p:txBody>
          <a:bodyPr wrap="square" rtlCol="0">
            <a:spAutoFit/>
          </a:bodyPr>
          <a:lstStyle/>
          <a:p>
            <a:pPr marL="285750" indent="-285750">
              <a:buFont typeface="Wingdings" panose="05000000000000000000" pitchFamily="2" charset="2"/>
              <a:buChar char="v"/>
            </a:pPr>
            <a:r>
              <a:rPr lang="en-US" sz="2400" i="1" dirty="0">
                <a:latin typeface="Times New Roman" panose="02020603050405020304" pitchFamily="18" charset="0"/>
                <a:cs typeface="Times New Roman" panose="02020603050405020304" pitchFamily="18" charset="0"/>
              </a:rPr>
              <a:t>The discussion in the next slide….!</a:t>
            </a:r>
          </a:p>
        </p:txBody>
      </p:sp>
    </p:spTree>
    <p:extLst>
      <p:ext uri="{BB962C8B-B14F-4D97-AF65-F5344CB8AC3E}">
        <p14:creationId xmlns:p14="http://schemas.microsoft.com/office/powerpoint/2010/main" val="279567569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100</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7984A07-7DD4-46C0-AE14-FC7520C16F72}"/>
              </a:ext>
            </a:extLst>
          </p:cNvPr>
          <p:cNvSpPr/>
          <p:nvPr/>
        </p:nvSpPr>
        <p:spPr>
          <a:xfrm>
            <a:off x="0" y="87415"/>
            <a:ext cx="55626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2.6 Inefficient exploitation with more general functions</a:t>
            </a: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337EAE9E-6A9B-48E5-997D-B08103D5C833}"/>
                  </a:ext>
                </a:extLst>
              </p:cNvPr>
              <p:cNvSpPr/>
              <p:nvPr/>
            </p:nvSpPr>
            <p:spPr>
              <a:xfrm>
                <a:off x="381000" y="777261"/>
                <a:ext cx="8305800" cy="1791452"/>
              </a:xfrm>
              <a:prstGeom prst="rect">
                <a:avLst/>
              </a:prstGeom>
            </p:spPr>
            <p:txBody>
              <a:bodyPr wrap="square">
                <a:spAutoFit/>
              </a:bodyPr>
              <a:lstStyle/>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Figure 2.6 depicts condition </a:t>
                </a:r>
                <a14:m>
                  <m:oMath xmlns:m="http://schemas.openxmlformats.org/officeDocument/2006/math">
                    <m:r>
                      <a:rPr lang="en-US" sz="2400" i="1" dirty="0" smtClean="0">
                        <a:latin typeface="Cambria Math" panose="02040503050406030204" pitchFamily="18" charset="0"/>
                      </a:rPr>
                      <m:t>𝑀</m:t>
                    </m:r>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𝐶</m:t>
                        </m:r>
                      </m:e>
                      <m:sub>
                        <m:r>
                          <a:rPr lang="en-US" sz="2400" i="1" dirty="0" smtClean="0">
                            <a:latin typeface="Cambria Math" panose="02040503050406030204" pitchFamily="18" charset="0"/>
                          </a:rPr>
                          <m:t>𝑖</m:t>
                        </m:r>
                      </m:sub>
                    </m:sSub>
                    <m:r>
                      <a:rPr lang="en-US" sz="2400" i="1" dirty="0">
                        <a:latin typeface="Cambria Math" panose="02040503050406030204" pitchFamily="18" charset="0"/>
                      </a:rPr>
                      <m:t>= 1</m:t>
                    </m:r>
                  </m:oMath>
                </a14:m>
                <a:r>
                  <a:rPr lang="en-US" sz="2400" dirty="0">
                    <a:latin typeface="Times New Roman" panose="02020603050405020304" pitchFamily="18" charset="0"/>
                    <a:cs typeface="Times New Roman" panose="02020603050405020304" pitchFamily="18" charset="0"/>
                  </a:rPr>
                  <a:t>, by separately plotting the price </a:t>
                </a:r>
                <a14:m>
                  <m:oMath xmlns:m="http://schemas.openxmlformats.org/officeDocument/2006/math">
                    <m:r>
                      <a:rPr lang="en-US" sz="2400" i="1" dirty="0" smtClean="0">
                        <a:latin typeface="Cambria Math" panose="02040503050406030204" pitchFamily="18" charset="0"/>
                      </a:rPr>
                      <m:t>𝑝</m:t>
                    </m:r>
                    <m:r>
                      <a:rPr lang="en-US" sz="2400" i="1" dirty="0" smtClean="0">
                        <a:latin typeface="Cambria Math" panose="02040503050406030204" pitchFamily="18" charset="0"/>
                      </a:rPr>
                      <m:t>=$1</m:t>
                    </m:r>
                  </m:oMath>
                </a14:m>
                <a:r>
                  <a:rPr lang="en-US" sz="2400" dirty="0">
                    <a:latin typeface="Times New Roman" panose="02020603050405020304" pitchFamily="18" charset="0"/>
                    <a:cs typeface="Times New Roman" panose="02020603050405020304" pitchFamily="18" charset="0"/>
                  </a:rPr>
                  <a:t> and the marginal cost </a:t>
                </a:r>
                <a14:m>
                  <m:oMath xmlns:m="http://schemas.openxmlformats.org/officeDocument/2006/math">
                    <m:sSub>
                      <m:sSubPr>
                        <m:ctrlPr>
                          <a:rPr lang="en-US" sz="2400" i="1" dirty="0" smtClean="0">
                            <a:latin typeface="Cambria Math" panose="02040503050406030204" pitchFamily="18" charset="0"/>
                          </a:rPr>
                        </m:ctrlPr>
                      </m:sSubPr>
                      <m:e>
                        <m:r>
                          <a:rPr lang="en-US" sz="2400" i="1" dirty="0">
                            <a:latin typeface="Cambria Math" panose="02040503050406030204" pitchFamily="18" charset="0"/>
                          </a:rPr>
                          <m:t>𝑀𝐶</m:t>
                        </m:r>
                      </m:e>
                      <m:sub>
                        <m:r>
                          <a:rPr lang="en-US" sz="2400" i="1" dirty="0">
                            <a:latin typeface="Cambria Math" panose="02040503050406030204" pitchFamily="18" charset="0"/>
                          </a:rPr>
                          <m:t>𝑖</m:t>
                        </m:r>
                      </m:sub>
                    </m:sSub>
                  </m:oMath>
                </a14:m>
                <a:r>
                  <a:rPr lang="en-US" sz="2400" dirty="0">
                    <a:latin typeface="Times New Roman" panose="02020603050405020304" pitchFamily="18" charset="0"/>
                    <a:cs typeface="Times New Roman" panose="02020603050405020304" pitchFamily="18" charset="0"/>
                  </a:rPr>
                  <a:t>. This marginal cost is increasing in firm </a:t>
                </a:r>
                <a:r>
                  <a:rPr lang="en-US" sz="2400" i="1" dirty="0">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’s appropriation </a:t>
                </a:r>
                <a14:m>
                  <m:oMath xmlns:m="http://schemas.openxmlformats.org/officeDocument/2006/math">
                    <m:sSub>
                      <m:sSubPr>
                        <m:ctrlPr>
                          <a:rPr lang="en-US" sz="2400" b="0" i="1" dirty="0" smtClean="0">
                            <a:latin typeface="Cambria Math" panose="02040503050406030204" pitchFamily="18" charset="0"/>
                            <a:cs typeface="Times New Roman" panose="02020603050405020304" pitchFamily="18" charset="0"/>
                          </a:rPr>
                        </m:ctrlPr>
                      </m:sSubPr>
                      <m:e>
                        <m:r>
                          <a:rPr lang="en-US" sz="2400" i="1" dirty="0" smtClean="0">
                            <a:latin typeface="Cambria Math" panose="02040503050406030204" pitchFamily="18" charset="0"/>
                            <a:cs typeface="Times New Roman" panose="02020603050405020304" pitchFamily="18" charset="0"/>
                          </a:rPr>
                          <m:t>𝑞</m:t>
                        </m:r>
                      </m:e>
                      <m:sub>
                        <m:r>
                          <a:rPr lang="en-US" sz="2400" i="1" dirty="0" smtClean="0">
                            <a:latin typeface="Cambria Math" panose="02040503050406030204" pitchFamily="18" charset="0"/>
                            <a:cs typeface="Times New Roman" panose="02020603050405020304" pitchFamily="18" charset="0"/>
                          </a:rPr>
                          <m:t>𝑖</m:t>
                        </m:r>
                      </m:sub>
                    </m:sSub>
                  </m:oMath>
                </a14:m>
                <a:r>
                  <a:rPr lang="en-US" sz="2400" dirty="0">
                    <a:latin typeface="Times New Roman" panose="02020603050405020304" pitchFamily="18" charset="0"/>
                    <a:cs typeface="Times New Roman" panose="02020603050405020304" pitchFamily="18" charset="0"/>
                  </a:rPr>
                  <a:t> since, </a:t>
                </a:r>
                <a:r>
                  <a:rPr lang="en-US" sz="2400" b="1" i="1" dirty="0">
                    <a:latin typeface="Times New Roman" panose="02020603050405020304" pitchFamily="18" charset="0"/>
                    <a:cs typeface="Times New Roman" panose="02020603050405020304" pitchFamily="18" charset="0"/>
                  </a:rPr>
                  <a:t>by Assumption 1</a:t>
                </a:r>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smtClean="0">
                            <a:latin typeface="Cambria Math" panose="02040503050406030204" pitchFamily="18" charset="0"/>
                          </a:rPr>
                        </m:ctrlPr>
                      </m:fPr>
                      <m:num>
                        <m:r>
                          <a:rPr lang="en-US" sz="2400" i="1" smtClean="0">
                            <a:latin typeface="Cambria Math" panose="02040503050406030204" pitchFamily="18" charset="0"/>
                          </a:rPr>
                          <m:t>𝜕</m:t>
                        </m:r>
                        <m:r>
                          <a:rPr lang="en-US" sz="2400" b="0" i="1" smtClean="0">
                            <a:latin typeface="Cambria Math" panose="02040503050406030204" pitchFamily="18" charset="0"/>
                          </a:rPr>
                          <m:t>𝑀</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𝐶</m:t>
                            </m:r>
                          </m:e>
                          <m:sub>
                            <m:r>
                              <a:rPr lang="en-US" sz="2400" b="0" i="1" smtClean="0">
                                <a:latin typeface="Cambria Math" panose="02040503050406030204" pitchFamily="18" charset="0"/>
                              </a:rPr>
                              <m:t>𝑖</m:t>
                            </m:r>
                          </m:sub>
                        </m:sSub>
                      </m:num>
                      <m:den>
                        <m:r>
                          <a:rPr lang="en-US" sz="240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den>
                    </m:f>
                    <m:r>
                      <a:rPr lang="en-US" sz="2400" b="0" i="1" smtClean="0">
                        <a:latin typeface="Cambria Math" panose="02040503050406030204" pitchFamily="18" charset="0"/>
                      </a:rPr>
                      <m:t> &gt;0</m:t>
                    </m:r>
                  </m:oMath>
                </a14:m>
                <a:r>
                  <a:rPr lang="en-US" sz="2400" dirty="0">
                    <a:latin typeface="Times New Roman" panose="02020603050405020304" pitchFamily="18" charset="0"/>
                    <a:cs typeface="Times New Roman" panose="02020603050405020304" pitchFamily="18" charset="0"/>
                  </a:rPr>
                  <a:t>.</a:t>
                </a:r>
              </a:p>
            </p:txBody>
          </p:sp>
        </mc:Choice>
        <mc:Fallback xmlns="">
          <p:sp>
            <p:nvSpPr>
              <p:cNvPr id="2" name="Rectangle 1">
                <a:extLst>
                  <a:ext uri="{FF2B5EF4-FFF2-40B4-BE49-F238E27FC236}">
                    <a16:creationId xmlns:a16="http://schemas.microsoft.com/office/drawing/2014/main" id="{337EAE9E-6A9B-48E5-997D-B08103D5C833}"/>
                  </a:ext>
                </a:extLst>
              </p:cNvPr>
              <p:cNvSpPr>
                <a:spLocks noRot="1" noChangeAspect="1" noMove="1" noResize="1" noEditPoints="1" noAdjustHandles="1" noChangeArrowheads="1" noChangeShapeType="1" noTextEdit="1"/>
              </p:cNvSpPr>
              <p:nvPr/>
            </p:nvSpPr>
            <p:spPr>
              <a:xfrm>
                <a:off x="381000" y="777261"/>
                <a:ext cx="8305800" cy="1791452"/>
              </a:xfrm>
              <a:prstGeom prst="rect">
                <a:avLst/>
              </a:prstGeom>
              <a:blipFill>
                <a:blip r:embed="rId2"/>
                <a:stretch>
                  <a:fillRect l="-1028" t="-2730" r="-11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ED595204-7B3F-427E-BF96-DA9729E29EF0}"/>
                  </a:ext>
                </a:extLst>
              </p:cNvPr>
              <p:cNvSpPr/>
              <p:nvPr/>
            </p:nvSpPr>
            <p:spPr>
              <a:xfrm>
                <a:off x="413657" y="2748900"/>
                <a:ext cx="7696200" cy="1858329"/>
              </a:xfrm>
              <a:prstGeom prst="rect">
                <a:avLst/>
              </a:prstGeom>
            </p:spPr>
            <p:txBody>
              <a:bodyPr wrap="square">
                <a:spAutoFit/>
              </a:bodyPr>
              <a:lstStyle/>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When firm </a:t>
                </a:r>
                <a14:m>
                  <m:oMath xmlns:m="http://schemas.openxmlformats.org/officeDocument/2006/math">
                    <m:r>
                      <a:rPr lang="en-US" sz="2400" i="1" dirty="0" smtClean="0">
                        <a:latin typeface="Cambria Math" panose="02040503050406030204" pitchFamily="18" charset="0"/>
                      </a:rPr>
                      <m:t>𝑗</m:t>
                    </m:r>
                  </m:oMath>
                </a14:m>
                <a:r>
                  <a:rPr lang="en-US" sz="2400" dirty="0">
                    <a:latin typeface="Times New Roman" panose="02020603050405020304" pitchFamily="18" charset="0"/>
                    <a:cs typeface="Times New Roman" panose="02020603050405020304" pitchFamily="18" charset="0"/>
                  </a:rPr>
                  <a:t> increases its individual appropriation </a:t>
                </a:r>
                <a14:m>
                  <m:oMath xmlns:m="http://schemas.openxmlformats.org/officeDocument/2006/math">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𝑞</m:t>
                        </m:r>
                      </m:e>
                      <m:sub>
                        <m:r>
                          <a:rPr lang="en-US" sz="2400" i="1" dirty="0" smtClean="0">
                            <a:latin typeface="Cambria Math" panose="02040503050406030204" pitchFamily="18" charset="0"/>
                          </a:rPr>
                          <m:t>𝑗</m:t>
                        </m:r>
                      </m:sub>
                    </m:sSub>
                  </m:oMath>
                </a14:m>
                <a:r>
                  <a:rPr lang="en-US" sz="2400" dirty="0">
                    <a:latin typeface="Times New Roman" panose="02020603050405020304" pitchFamily="18" charset="0"/>
                    <a:cs typeface="Times New Roman" panose="02020603050405020304" pitchFamily="18" charset="0"/>
                  </a:rPr>
                  <a:t>, firm </a:t>
                </a:r>
                <a:r>
                  <a:rPr lang="en-US" sz="2400" i="1" dirty="0">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’s marginal cost </a:t>
                </a:r>
                <a14:m>
                  <m:oMath xmlns:m="http://schemas.openxmlformats.org/officeDocument/2006/math">
                    <m:r>
                      <a:rPr lang="en-US" sz="2400" i="1" dirty="0" smtClean="0">
                        <a:latin typeface="Cambria Math" panose="02040503050406030204" pitchFamily="18" charset="0"/>
                      </a:rPr>
                      <m:t>𝑀</m:t>
                    </m:r>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𝐶</m:t>
                        </m:r>
                      </m:e>
                      <m:sub>
                        <m:r>
                          <a:rPr lang="en-US" sz="2400" i="1" dirty="0" smtClean="0">
                            <a:latin typeface="Cambria Math" panose="02040503050406030204" pitchFamily="18" charset="0"/>
                          </a:rPr>
                          <m:t>𝑖</m:t>
                        </m:r>
                      </m:sub>
                    </m:sSub>
                  </m:oMath>
                </a14:m>
                <a:r>
                  <a:rPr lang="en-US" sz="2400" dirty="0">
                    <a:latin typeface="Times New Roman" panose="02020603050405020304" pitchFamily="18" charset="0"/>
                    <a:cs typeface="Times New Roman" panose="02020603050405020304" pitchFamily="18" charset="0"/>
                  </a:rPr>
                  <a:t> increases, since </a:t>
                </a: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m:t>
                        </m:r>
                        <m:r>
                          <a:rPr lang="en-US" sz="2400" i="1">
                            <a:latin typeface="Cambria Math" panose="02040503050406030204" pitchFamily="18" charset="0"/>
                          </a:rPr>
                          <m:t>𝑀</m:t>
                        </m:r>
                        <m:sSub>
                          <m:sSubPr>
                            <m:ctrlPr>
                              <a:rPr lang="en-US" sz="2400" i="1">
                                <a:latin typeface="Cambria Math" panose="02040503050406030204" pitchFamily="18" charset="0"/>
                              </a:rPr>
                            </m:ctrlPr>
                          </m:sSubPr>
                          <m:e>
                            <m:r>
                              <a:rPr lang="en-US" sz="2400" i="1">
                                <a:latin typeface="Cambria Math" panose="02040503050406030204" pitchFamily="18" charset="0"/>
                              </a:rPr>
                              <m:t>𝐶</m:t>
                            </m:r>
                          </m:e>
                          <m:sub>
                            <m:r>
                              <a:rPr lang="en-US" sz="2400" i="1">
                                <a:latin typeface="Cambria Math" panose="02040503050406030204" pitchFamily="18" charset="0"/>
                              </a:rPr>
                              <m:t>𝑖</m:t>
                            </m:r>
                          </m:sub>
                        </m:sSub>
                      </m:num>
                      <m:den>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CA" sz="2400" b="0" i="1" smtClean="0">
                                <a:latin typeface="Cambria Math" panose="02040503050406030204" pitchFamily="18" charset="0"/>
                              </a:rPr>
                              <m:t>𝑗</m:t>
                            </m:r>
                          </m:sub>
                        </m:sSub>
                      </m:den>
                    </m:f>
                    <m:r>
                      <a:rPr lang="en-US" sz="2400" i="1">
                        <a:latin typeface="Cambria Math" panose="02040503050406030204" pitchFamily="18" charset="0"/>
                      </a:rPr>
                      <m:t> &gt;0 </m:t>
                    </m:r>
                  </m:oMath>
                </a14:m>
                <a:r>
                  <a:rPr lang="en-US" sz="2400" dirty="0">
                    <a:latin typeface="Times New Roman" panose="02020603050405020304" pitchFamily="18" charset="0"/>
                    <a:cs typeface="Times New Roman" panose="02020603050405020304" pitchFamily="18" charset="0"/>
                  </a:rPr>
                  <a:t>by </a:t>
                </a:r>
                <a:r>
                  <a:rPr lang="en-US" sz="2400" b="1" i="1" dirty="0">
                    <a:latin typeface="Times New Roman" panose="02020603050405020304" pitchFamily="18" charset="0"/>
                    <a:cs typeface="Times New Roman" panose="02020603050405020304" pitchFamily="18" charset="0"/>
                  </a:rPr>
                  <a:t>Assumption 3</a:t>
                </a:r>
                <a:r>
                  <a:rPr lang="en-US" sz="2400" dirty="0">
                    <a:latin typeface="Times New Roman" panose="02020603050405020304" pitchFamily="18" charset="0"/>
                    <a:cs typeface="Times New Roman" panose="02020603050405020304" pitchFamily="18" charset="0"/>
                  </a:rPr>
                  <a:t>; whereas the marginal revenue in the right-hand side of </a:t>
                </a:r>
                <a14:m>
                  <m:oMath xmlns:m="http://schemas.openxmlformats.org/officeDocument/2006/math">
                    <m:r>
                      <a:rPr lang="en-US" sz="2400" i="1" dirty="0" smtClean="0">
                        <a:latin typeface="Cambria Math" panose="02040503050406030204" pitchFamily="18" charset="0"/>
                      </a:rPr>
                      <m:t>𝑀</m:t>
                    </m:r>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𝐶</m:t>
                        </m:r>
                      </m:e>
                      <m:sub>
                        <m:r>
                          <a:rPr lang="en-US" sz="2400" i="1" dirty="0" smtClean="0">
                            <a:latin typeface="Cambria Math" panose="02040503050406030204" pitchFamily="18" charset="0"/>
                          </a:rPr>
                          <m:t>𝑖</m:t>
                        </m:r>
                      </m:sub>
                    </m:sSub>
                    <m:r>
                      <a:rPr lang="en-US" sz="2400" i="1" dirty="0">
                        <a:latin typeface="Cambria Math" panose="02040503050406030204" pitchFamily="18" charset="0"/>
                      </a:rPr>
                      <m:t>=1 </m:t>
                    </m:r>
                  </m:oMath>
                </a14:m>
                <a:r>
                  <a:rPr lang="en-US" sz="2400" dirty="0">
                    <a:latin typeface="Times New Roman" panose="02020603050405020304" pitchFamily="18" charset="0"/>
                    <a:cs typeface="Times New Roman" panose="02020603050405020304" pitchFamily="18" charset="0"/>
                  </a:rPr>
                  <a:t>is unaffected.</a:t>
                </a:r>
              </a:p>
            </p:txBody>
          </p:sp>
        </mc:Choice>
        <mc:Fallback xmlns="">
          <p:sp>
            <p:nvSpPr>
              <p:cNvPr id="3" name="Rectangle 2">
                <a:extLst>
                  <a:ext uri="{FF2B5EF4-FFF2-40B4-BE49-F238E27FC236}">
                    <a16:creationId xmlns:a16="http://schemas.microsoft.com/office/drawing/2014/main" id="{ED595204-7B3F-427E-BF96-DA9729E29EF0}"/>
                  </a:ext>
                </a:extLst>
              </p:cNvPr>
              <p:cNvSpPr>
                <a:spLocks noRot="1" noChangeAspect="1" noMove="1" noResize="1" noEditPoints="1" noAdjustHandles="1" noChangeArrowheads="1" noChangeShapeType="1" noTextEdit="1"/>
              </p:cNvSpPr>
              <p:nvPr/>
            </p:nvSpPr>
            <p:spPr>
              <a:xfrm>
                <a:off x="413657" y="2748900"/>
                <a:ext cx="7696200" cy="1858329"/>
              </a:xfrm>
              <a:prstGeom prst="rect">
                <a:avLst/>
              </a:prstGeom>
              <a:blipFill>
                <a:blip r:embed="rId3"/>
                <a:stretch>
                  <a:fillRect l="-1109" t="-2623" r="-1743" b="-6557"/>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EF1D6D3A-5680-4D01-A05C-4021B5FD2681}"/>
                  </a:ext>
                </a:extLst>
              </p:cNvPr>
              <p:cNvSpPr/>
              <p:nvPr/>
            </p:nvSpPr>
            <p:spPr>
              <a:xfrm>
                <a:off x="457200" y="4880410"/>
                <a:ext cx="7848600" cy="1200329"/>
              </a:xfrm>
              <a:prstGeom prst="rect">
                <a:avLst/>
              </a:prstGeom>
            </p:spPr>
            <p:txBody>
              <a:bodyPr wrap="square">
                <a:spAutoFit/>
              </a:bodyPr>
              <a:lstStyle/>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In Figure 2.6, curve </a:t>
                </a:r>
                <a14:m>
                  <m:oMath xmlns:m="http://schemas.openxmlformats.org/officeDocument/2006/math">
                    <m:r>
                      <a:rPr lang="en-US" sz="2400" i="1" dirty="0" smtClean="0">
                        <a:latin typeface="Cambria Math" panose="02040503050406030204" pitchFamily="18" charset="0"/>
                      </a:rPr>
                      <m:t>𝑀</m:t>
                    </m:r>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𝐶</m:t>
                        </m:r>
                      </m:e>
                      <m:sub>
                        <m:r>
                          <a:rPr lang="en-US" sz="2400" i="1" dirty="0" smtClean="0">
                            <a:latin typeface="Cambria Math" panose="02040503050406030204" pitchFamily="18" charset="0"/>
                          </a:rPr>
                          <m:t>𝑖</m:t>
                        </m:r>
                      </m:sub>
                    </m:sSub>
                  </m:oMath>
                </a14:m>
                <a:r>
                  <a:rPr lang="en-US" sz="2400" dirty="0">
                    <a:latin typeface="Times New Roman" panose="02020603050405020304" pitchFamily="18" charset="0"/>
                    <a:cs typeface="Times New Roman" panose="02020603050405020304" pitchFamily="18" charset="0"/>
                  </a:rPr>
                  <a:t> shifts upward, entailing that the crossing point between</a:t>
                </a:r>
                <a14:m>
                  <m:oMath xmlns:m="http://schemas.openxmlformats.org/officeDocument/2006/math">
                    <m:r>
                      <a:rPr lang="en-US" sz="2400" i="1" dirty="0" smtClean="0">
                        <a:latin typeface="Cambria Math" panose="02040503050406030204" pitchFamily="18" charset="0"/>
                      </a:rPr>
                      <m:t> </m:t>
                    </m:r>
                    <m:r>
                      <a:rPr lang="en-US" sz="2400" b="0" i="1" dirty="0" smtClean="0">
                        <a:latin typeface="Cambria Math" panose="02040503050406030204" pitchFamily="18" charset="0"/>
                      </a:rPr>
                      <m:t>𝑀</m:t>
                    </m:r>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𝐶</m:t>
                        </m:r>
                      </m:e>
                      <m:sub>
                        <m:r>
                          <a:rPr lang="en-US" sz="2400" b="0" i="1" dirty="0" smtClean="0">
                            <a:latin typeface="Cambria Math" panose="02040503050406030204" pitchFamily="18" charset="0"/>
                          </a:rPr>
                          <m:t>𝑖</m:t>
                        </m:r>
                      </m:sub>
                    </m:sSub>
                  </m:oMath>
                </a14:m>
                <a:r>
                  <a:rPr lang="en-US" sz="2400" dirty="0">
                    <a:latin typeface="Times New Roman" panose="02020603050405020304" pitchFamily="18" charset="0"/>
                    <a:cs typeface="Times New Roman" panose="02020603050405020304" pitchFamily="18" charset="0"/>
                  </a:rPr>
                  <a:t> and $1 moves to the left, reducing firm </a:t>
                </a:r>
                <a:r>
                  <a:rPr lang="en-US" sz="2400" i="1" dirty="0">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’s equilibrium appropriation </a:t>
                </a:r>
                <a14:m>
                  <m:oMath xmlns:m="http://schemas.openxmlformats.org/officeDocument/2006/math">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𝑞</m:t>
                        </m:r>
                      </m:e>
                      <m:sub>
                        <m:r>
                          <a:rPr lang="en-US" sz="2400" i="1" dirty="0" smtClean="0">
                            <a:latin typeface="Cambria Math" panose="02040503050406030204" pitchFamily="18" charset="0"/>
                          </a:rPr>
                          <m:t>𝑖</m:t>
                        </m:r>
                      </m:sub>
                    </m:sSub>
                  </m:oMath>
                </a14:m>
                <a:r>
                  <a:rPr lang="en-US" sz="2400" dirty="0">
                    <a:latin typeface="Times New Roman" panose="02020603050405020304" pitchFamily="18" charset="0"/>
                    <a:cs typeface="Times New Roman" panose="02020603050405020304" pitchFamily="18" charset="0"/>
                  </a:rPr>
                  <a:t>. </a:t>
                </a:r>
              </a:p>
            </p:txBody>
          </p:sp>
        </mc:Choice>
        <mc:Fallback xmlns="">
          <p:sp>
            <p:nvSpPr>
              <p:cNvPr id="4" name="Rectangle 3">
                <a:extLst>
                  <a:ext uri="{FF2B5EF4-FFF2-40B4-BE49-F238E27FC236}">
                    <a16:creationId xmlns:a16="http://schemas.microsoft.com/office/drawing/2014/main" id="{EF1D6D3A-5680-4D01-A05C-4021B5FD2681}"/>
                  </a:ext>
                </a:extLst>
              </p:cNvPr>
              <p:cNvSpPr>
                <a:spLocks noRot="1" noChangeAspect="1" noMove="1" noResize="1" noEditPoints="1" noAdjustHandles="1" noChangeArrowheads="1" noChangeShapeType="1" noTextEdit="1"/>
              </p:cNvSpPr>
              <p:nvPr/>
            </p:nvSpPr>
            <p:spPr>
              <a:xfrm>
                <a:off x="457200" y="4880410"/>
                <a:ext cx="7848600" cy="1200329"/>
              </a:xfrm>
              <a:prstGeom prst="rect">
                <a:avLst/>
              </a:prstGeom>
              <a:blipFill>
                <a:blip r:embed="rId4"/>
                <a:stretch>
                  <a:fillRect l="-1009" t="-4082" b="-11224"/>
                </a:stretch>
              </a:blipFill>
            </p:spPr>
            <p:txBody>
              <a:bodyPr/>
              <a:lstStyle/>
              <a:p>
                <a:r>
                  <a:rPr lang="en-US">
                    <a:noFill/>
                  </a:rPr>
                  <a:t> </a:t>
                </a:r>
              </a:p>
            </p:txBody>
          </p:sp>
        </mc:Fallback>
      </mc:AlternateContent>
    </p:spTree>
    <p:extLst>
      <p:ext uri="{BB962C8B-B14F-4D97-AF65-F5344CB8AC3E}">
        <p14:creationId xmlns:p14="http://schemas.microsoft.com/office/powerpoint/2010/main" val="199420130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101</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7984A07-7DD4-46C0-AE14-FC7520C16F72}"/>
              </a:ext>
            </a:extLst>
          </p:cNvPr>
          <p:cNvSpPr/>
          <p:nvPr/>
        </p:nvSpPr>
        <p:spPr>
          <a:xfrm>
            <a:off x="0" y="87415"/>
            <a:ext cx="55626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2.6 Inefficient exploitation with more general functions</a:t>
            </a:r>
          </a:p>
        </p:txBody>
      </p:sp>
      <p:sp>
        <p:nvSpPr>
          <p:cNvPr id="6" name="Rectangle 5">
            <a:extLst>
              <a:ext uri="{FF2B5EF4-FFF2-40B4-BE49-F238E27FC236}">
                <a16:creationId xmlns:a16="http://schemas.microsoft.com/office/drawing/2014/main" id="{77D17DF6-D621-43E9-96BE-285ACA94CDCF}"/>
              </a:ext>
            </a:extLst>
          </p:cNvPr>
          <p:cNvSpPr/>
          <p:nvPr/>
        </p:nvSpPr>
        <p:spPr>
          <a:xfrm>
            <a:off x="76200" y="609600"/>
            <a:ext cx="4859857" cy="461665"/>
          </a:xfrm>
          <a:prstGeom prst="rect">
            <a:avLst/>
          </a:prstGeom>
        </p:spPr>
        <p:txBody>
          <a:bodyPr wrap="none">
            <a:spAutoFit/>
          </a:bodyPr>
          <a:lstStyle/>
          <a:p>
            <a:pPr marL="342900" indent="-34290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 The socially optimal appropriation</a:t>
            </a:r>
          </a:p>
        </p:txBody>
      </p:sp>
      <p:sp>
        <p:nvSpPr>
          <p:cNvPr id="2" name="Rectangle 1">
            <a:extLst>
              <a:ext uri="{FF2B5EF4-FFF2-40B4-BE49-F238E27FC236}">
                <a16:creationId xmlns:a16="http://schemas.microsoft.com/office/drawing/2014/main" id="{26F76124-8FA1-4C04-87A9-32F26EAB4E88}"/>
              </a:ext>
            </a:extLst>
          </p:cNvPr>
          <p:cNvSpPr/>
          <p:nvPr/>
        </p:nvSpPr>
        <p:spPr>
          <a:xfrm>
            <a:off x="533400" y="1826206"/>
            <a:ext cx="8458200"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Assuming the welfare function considers only joint profits, the social planner solves a problem, that is</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D470564-6F8E-4906-AF2A-B25F6FBF7E18}"/>
                  </a:ext>
                </a:extLst>
              </p:cNvPr>
              <p:cNvSpPr txBox="1"/>
              <p:nvPr/>
            </p:nvSpPr>
            <p:spPr>
              <a:xfrm>
                <a:off x="1346231" y="3401258"/>
                <a:ext cx="6477351" cy="103848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en-US" sz="2400" b="0" i="1" smtClean="0">
                              <a:latin typeface="Cambria Math" panose="02040503050406030204" pitchFamily="18" charset="0"/>
                            </a:rPr>
                          </m:ctrlPr>
                        </m:funcPr>
                        <m:fName>
                          <m:limLow>
                            <m:limLowPr>
                              <m:ctrlPr>
                                <a:rPr lang="en-US" sz="2400" b="0" i="1" smtClean="0">
                                  <a:latin typeface="Cambria Math" panose="02040503050406030204" pitchFamily="18" charset="0"/>
                                </a:rPr>
                              </m:ctrlPr>
                            </m:limLowPr>
                            <m:e>
                              <m:r>
                                <m:rPr>
                                  <m:sty m:val="p"/>
                                </m:rPr>
                                <a:rPr lang="en-US" sz="2400" b="0" i="0" smtClean="0">
                                  <a:latin typeface="Cambria Math" panose="02040503050406030204" pitchFamily="18" charset="0"/>
                                </a:rPr>
                                <m:t>max</m:t>
                              </m:r>
                            </m:e>
                            <m:li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𝑁</m:t>
                                  </m:r>
                                </m:sub>
                              </m:sSub>
                              <m:r>
                                <a:rPr lang="en-US" sz="2400" i="1">
                                  <a:latin typeface="Cambria Math" panose="02040503050406030204" pitchFamily="18" charset="0"/>
                                  <a:ea typeface="Cambria Math" panose="02040503050406030204" pitchFamily="18" charset="0"/>
                                </a:rPr>
                                <m:t>≥0</m:t>
                              </m:r>
                            </m:lim>
                          </m:limLow>
                        </m:fName>
                        <m:e>
                          <m:r>
                            <a:rPr lang="en-US" sz="2400" b="0" i="1" smtClean="0">
                              <a:latin typeface="Cambria Math" panose="02040503050406030204" pitchFamily="18" charset="0"/>
                            </a:rPr>
                            <m:t>𝑊</m:t>
                          </m:r>
                        </m:e>
                      </m:func>
                      <m:r>
                        <a:rPr lang="en-US" altLang="zh-HK" sz="2400" i="1">
                          <a:latin typeface="Cambria Math" panose="02040503050406030204" pitchFamily="18" charset="0"/>
                        </a:rPr>
                        <m:t>=</m:t>
                      </m:r>
                      <m:r>
                        <a:rPr lang="en-US" altLang="zh-HK" sz="2400" i="1">
                          <a:latin typeface="Cambria Math" panose="02040503050406030204" pitchFamily="18" charset="0"/>
                        </a:rPr>
                        <m:t>𝑃𝑆</m:t>
                      </m:r>
                      <m:r>
                        <a:rPr lang="en-US" altLang="zh-HK" sz="2400" i="1">
                          <a:latin typeface="Cambria Math" panose="02040503050406030204" pitchFamily="18" charset="0"/>
                        </a:rPr>
                        <m:t>=</m:t>
                      </m:r>
                      <m:nary>
                        <m:naryPr>
                          <m:chr m:val="∑"/>
                          <m:ctrlPr>
                            <a:rPr lang="en-US" altLang="zh-HK" sz="2400" i="1">
                              <a:latin typeface="Cambria Math" panose="02040503050406030204" pitchFamily="18" charset="0"/>
                            </a:rPr>
                          </m:ctrlPr>
                        </m:naryPr>
                        <m:sub>
                          <m:r>
                            <m:rPr>
                              <m:brk m:alnAt="23"/>
                            </m:rPr>
                            <a:rPr lang="en-US" altLang="zh-HK" sz="2400" i="1">
                              <a:latin typeface="Cambria Math" panose="02040503050406030204" pitchFamily="18" charset="0"/>
                            </a:rPr>
                            <m:t>𝑖</m:t>
                          </m:r>
                          <m:r>
                            <a:rPr lang="en-US" altLang="zh-HK" sz="2400" i="1">
                              <a:latin typeface="Cambria Math" panose="02040503050406030204" pitchFamily="18" charset="0"/>
                            </a:rPr>
                            <m:t>=1 </m:t>
                          </m:r>
                        </m:sub>
                        <m:sup>
                          <m:r>
                            <a:rPr lang="en-US" altLang="zh-HK" sz="2400" i="1">
                              <a:latin typeface="Cambria Math" panose="02040503050406030204" pitchFamily="18" charset="0"/>
                            </a:rPr>
                            <m:t>𝑁</m:t>
                          </m:r>
                        </m:sup>
                        <m:e>
                          <m:sSub>
                            <m:sSubPr>
                              <m:ctrlPr>
                                <a:rPr lang="en-US" altLang="zh-HK" sz="2400" i="1">
                                  <a:latin typeface="Cambria Math" panose="02040503050406030204" pitchFamily="18" charset="0"/>
                                  <a:ea typeface="Cambria Math" panose="02040503050406030204" pitchFamily="18" charset="0"/>
                                </a:rPr>
                              </m:ctrlPr>
                            </m:sSubPr>
                            <m:e>
                              <m:r>
                                <a:rPr lang="en-US" altLang="zh-HK" sz="2400" i="1">
                                  <a:latin typeface="Cambria Math" panose="02040503050406030204" pitchFamily="18" charset="0"/>
                                  <a:ea typeface="Cambria Math" panose="02040503050406030204" pitchFamily="18" charset="0"/>
                                </a:rPr>
                                <m:t>𝜋</m:t>
                              </m:r>
                            </m:e>
                            <m:sub>
                              <m:r>
                                <a:rPr lang="en-US" altLang="zh-HK" sz="2400" i="1">
                                  <a:latin typeface="Cambria Math" panose="02040503050406030204" pitchFamily="18" charset="0"/>
                                  <a:ea typeface="Cambria Math" panose="02040503050406030204" pitchFamily="18" charset="0"/>
                                </a:rPr>
                                <m:t>𝑖</m:t>
                              </m:r>
                            </m:sub>
                          </m:sSub>
                        </m:e>
                      </m:nary>
                      <m:r>
                        <a:rPr lang="en-US" altLang="zh-HK" sz="2400" i="1">
                          <a:latin typeface="Cambria Math" panose="02040503050406030204" pitchFamily="18" charset="0"/>
                          <a:ea typeface="Cambria Math" panose="02040503050406030204" pitchFamily="18" charset="0"/>
                        </a:rPr>
                        <m:t>=</m:t>
                      </m:r>
                      <m:nary>
                        <m:naryPr>
                          <m:chr m:val="∑"/>
                          <m:ctrlPr>
                            <a:rPr lang="en-US" altLang="zh-HK" sz="2400" i="1">
                              <a:latin typeface="Cambria Math" panose="02040503050406030204" pitchFamily="18" charset="0"/>
                              <a:ea typeface="Cambria Math" panose="02040503050406030204" pitchFamily="18" charset="0"/>
                            </a:rPr>
                          </m:ctrlPr>
                        </m:naryPr>
                        <m:sub>
                          <m:r>
                            <m:rPr>
                              <m:brk m:alnAt="23"/>
                            </m:rPr>
                            <a:rPr lang="en-US" altLang="zh-HK" sz="2400" i="1">
                              <a:latin typeface="Cambria Math" panose="02040503050406030204" pitchFamily="18" charset="0"/>
                              <a:ea typeface="Cambria Math" panose="02040503050406030204" pitchFamily="18" charset="0"/>
                            </a:rPr>
                            <m:t>𝑖</m:t>
                          </m:r>
                          <m:r>
                            <a:rPr lang="en-US" altLang="zh-HK" sz="2400" i="1">
                              <a:latin typeface="Cambria Math" panose="02040503050406030204" pitchFamily="18" charset="0"/>
                              <a:ea typeface="Cambria Math" panose="02040503050406030204" pitchFamily="18" charset="0"/>
                            </a:rPr>
                            <m:t>=1</m:t>
                          </m:r>
                        </m:sub>
                        <m:sup>
                          <m:r>
                            <a:rPr lang="en-US" altLang="zh-HK" sz="2400" i="1">
                              <a:latin typeface="Cambria Math" panose="02040503050406030204" pitchFamily="18" charset="0"/>
                              <a:ea typeface="Cambria Math" panose="02040503050406030204" pitchFamily="18" charset="0"/>
                            </a:rPr>
                            <m:t>𝑁</m:t>
                          </m:r>
                        </m:sup>
                        <m:e>
                          <m:r>
                            <a:rPr lang="en-US" altLang="zh-HK" sz="2400" i="1">
                              <a:latin typeface="Cambria Math" panose="02040503050406030204" pitchFamily="18" charset="0"/>
                              <a:ea typeface="Cambria Math" panose="02040503050406030204" pitchFamily="18" charset="0"/>
                            </a:rPr>
                            <m:t>[</m:t>
                          </m:r>
                          <m:sSub>
                            <m:sSubPr>
                              <m:ctrlPr>
                                <a:rPr lang="en-US" altLang="zh-HK" sz="2400" i="1">
                                  <a:latin typeface="Cambria Math" panose="02040503050406030204" pitchFamily="18" charset="0"/>
                                  <a:ea typeface="Cambria Math" panose="02040503050406030204" pitchFamily="18" charset="0"/>
                                </a:rPr>
                              </m:ctrlPr>
                            </m:sSubPr>
                            <m:e>
                              <m:r>
                                <a:rPr lang="en-US" altLang="zh-HK" sz="2400" i="1">
                                  <a:latin typeface="Cambria Math" panose="02040503050406030204" pitchFamily="18" charset="0"/>
                                  <a:ea typeface="Cambria Math" panose="02040503050406030204" pitchFamily="18" charset="0"/>
                                </a:rPr>
                                <m:t>𝑞</m:t>
                              </m:r>
                            </m:e>
                            <m:sub>
                              <m:r>
                                <a:rPr lang="en-US" altLang="zh-HK" sz="2400" i="1">
                                  <a:latin typeface="Cambria Math" panose="02040503050406030204" pitchFamily="18" charset="0"/>
                                  <a:ea typeface="Cambria Math" panose="02040503050406030204" pitchFamily="18" charset="0"/>
                                </a:rPr>
                                <m:t>𝑖</m:t>
                              </m:r>
                            </m:sub>
                          </m:sSub>
                          <m:r>
                            <a:rPr lang="en-US" altLang="zh-HK" sz="2400" i="1">
                              <a:latin typeface="Cambria Math" panose="02040503050406030204" pitchFamily="18" charset="0"/>
                              <a:ea typeface="Cambria Math" panose="02040503050406030204" pitchFamily="18" charset="0"/>
                            </a:rPr>
                            <m:t>−</m:t>
                          </m:r>
                          <m:sSub>
                            <m:sSubPr>
                              <m:ctrlPr>
                                <a:rPr lang="en-US" altLang="zh-HK" sz="2400" i="1">
                                  <a:latin typeface="Cambria Math" panose="02040503050406030204" pitchFamily="18" charset="0"/>
                                  <a:ea typeface="Cambria Math" panose="02040503050406030204" pitchFamily="18" charset="0"/>
                                </a:rPr>
                              </m:ctrlPr>
                            </m:sSubPr>
                            <m:e>
                              <m:r>
                                <a:rPr lang="en-US" altLang="zh-HK" sz="2400" i="1">
                                  <a:latin typeface="Cambria Math" panose="02040503050406030204" pitchFamily="18" charset="0"/>
                                  <a:ea typeface="Cambria Math" panose="02040503050406030204" pitchFamily="18" charset="0"/>
                                </a:rPr>
                                <m:t>𝐶</m:t>
                              </m:r>
                            </m:e>
                            <m:sub>
                              <m:r>
                                <a:rPr lang="en-US" altLang="zh-HK" sz="2400" i="1">
                                  <a:latin typeface="Cambria Math" panose="02040503050406030204" pitchFamily="18" charset="0"/>
                                  <a:ea typeface="Cambria Math" panose="02040503050406030204" pitchFamily="18" charset="0"/>
                                </a:rPr>
                                <m:t>𝑖</m:t>
                              </m:r>
                            </m:sub>
                          </m:sSub>
                          <m:d>
                            <m:dPr>
                              <m:ctrlPr>
                                <a:rPr lang="en-US" altLang="zh-HK" sz="2400" i="1">
                                  <a:latin typeface="Cambria Math" panose="02040503050406030204" pitchFamily="18" charset="0"/>
                                  <a:ea typeface="Cambria Math" panose="02040503050406030204" pitchFamily="18" charset="0"/>
                                </a:rPr>
                              </m:ctrlPr>
                            </m:dPr>
                            <m:e>
                              <m:sSub>
                                <m:sSubPr>
                                  <m:ctrlPr>
                                    <a:rPr lang="en-US" altLang="zh-HK" sz="2400" i="1">
                                      <a:latin typeface="Cambria Math" panose="02040503050406030204" pitchFamily="18" charset="0"/>
                                      <a:ea typeface="Cambria Math" panose="02040503050406030204" pitchFamily="18" charset="0"/>
                                    </a:rPr>
                                  </m:ctrlPr>
                                </m:sSubPr>
                                <m:e>
                                  <m:r>
                                    <a:rPr lang="en-US" altLang="zh-HK" sz="2400" i="1">
                                      <a:latin typeface="Cambria Math" panose="02040503050406030204" pitchFamily="18" charset="0"/>
                                      <a:ea typeface="Cambria Math" panose="02040503050406030204" pitchFamily="18" charset="0"/>
                                    </a:rPr>
                                    <m:t>𝑞</m:t>
                                  </m:r>
                                </m:e>
                                <m:sub>
                                  <m:r>
                                    <a:rPr lang="en-US" altLang="zh-HK" sz="2400" i="1">
                                      <a:latin typeface="Cambria Math" panose="02040503050406030204" pitchFamily="18" charset="0"/>
                                      <a:ea typeface="Cambria Math" panose="02040503050406030204" pitchFamily="18" charset="0"/>
                                    </a:rPr>
                                    <m:t>𝑖</m:t>
                                  </m:r>
                                </m:sub>
                              </m:sSub>
                              <m:r>
                                <a:rPr lang="en-US" altLang="zh-HK" sz="2400" i="1">
                                  <a:latin typeface="Cambria Math" panose="02040503050406030204" pitchFamily="18" charset="0"/>
                                  <a:ea typeface="Cambria Math" panose="02040503050406030204" pitchFamily="18" charset="0"/>
                                </a:rPr>
                                <m:t>,</m:t>
                              </m:r>
                              <m:sSub>
                                <m:sSubPr>
                                  <m:ctrlPr>
                                    <a:rPr lang="en-US" altLang="zh-HK" sz="2400" i="1">
                                      <a:latin typeface="Cambria Math" panose="02040503050406030204" pitchFamily="18" charset="0"/>
                                      <a:ea typeface="Cambria Math" panose="02040503050406030204" pitchFamily="18" charset="0"/>
                                    </a:rPr>
                                  </m:ctrlPr>
                                </m:sSubPr>
                                <m:e>
                                  <m:r>
                                    <a:rPr lang="en-US" altLang="zh-HK" sz="2400" i="1">
                                      <a:latin typeface="Cambria Math" panose="02040503050406030204" pitchFamily="18" charset="0"/>
                                      <a:ea typeface="Cambria Math" panose="02040503050406030204" pitchFamily="18" charset="0"/>
                                    </a:rPr>
                                    <m:t>𝑄</m:t>
                                  </m:r>
                                </m:e>
                                <m:sub>
                                  <m:r>
                                    <a:rPr lang="en-US" altLang="zh-HK" sz="2400" i="1">
                                      <a:latin typeface="Cambria Math" panose="02040503050406030204" pitchFamily="18" charset="0"/>
                                      <a:ea typeface="Cambria Math" panose="02040503050406030204" pitchFamily="18" charset="0"/>
                                    </a:rPr>
                                    <m:t>−</m:t>
                                  </m:r>
                                  <m:r>
                                    <a:rPr lang="en-US" altLang="zh-HK" sz="2400" i="1">
                                      <a:latin typeface="Cambria Math" panose="02040503050406030204" pitchFamily="18" charset="0"/>
                                      <a:ea typeface="Cambria Math" panose="02040503050406030204" pitchFamily="18" charset="0"/>
                                    </a:rPr>
                                    <m:t>𝑖</m:t>
                                  </m:r>
                                </m:sub>
                              </m:sSub>
                            </m:e>
                          </m:d>
                          <m:r>
                            <a:rPr lang="en-US" altLang="zh-HK" sz="2400" i="1">
                              <a:latin typeface="Cambria Math" panose="02040503050406030204" pitchFamily="18" charset="0"/>
                              <a:ea typeface="Cambria Math" panose="02040503050406030204" pitchFamily="18" charset="0"/>
                            </a:rPr>
                            <m:t>]</m:t>
                          </m:r>
                        </m:e>
                      </m:nary>
                    </m:oMath>
                  </m:oMathPara>
                </a14:m>
                <a:endParaRPr lang="en-US" sz="2400" dirty="0"/>
              </a:p>
            </p:txBody>
          </p:sp>
        </mc:Choice>
        <mc:Fallback xmlns="">
          <p:sp>
            <p:nvSpPr>
              <p:cNvPr id="3" name="TextBox 2">
                <a:extLst>
                  <a:ext uri="{FF2B5EF4-FFF2-40B4-BE49-F238E27FC236}">
                    <a16:creationId xmlns:a16="http://schemas.microsoft.com/office/drawing/2014/main" id="{BD470564-6F8E-4906-AF2A-B25F6FBF7E18}"/>
                  </a:ext>
                </a:extLst>
              </p:cNvPr>
              <p:cNvSpPr txBox="1">
                <a:spLocks noRot="1" noChangeAspect="1" noMove="1" noResize="1" noEditPoints="1" noAdjustHandles="1" noChangeArrowheads="1" noChangeShapeType="1" noTextEdit="1"/>
              </p:cNvSpPr>
              <p:nvPr/>
            </p:nvSpPr>
            <p:spPr>
              <a:xfrm>
                <a:off x="1346231" y="3401258"/>
                <a:ext cx="6477351" cy="1038489"/>
              </a:xfrm>
              <a:prstGeom prst="rect">
                <a:avLst/>
              </a:prstGeom>
              <a:blipFill>
                <a:blip r:embed="rId2"/>
                <a:stretch>
                  <a:fillRect/>
                </a:stretch>
              </a:blipFill>
            </p:spPr>
            <p:txBody>
              <a:bodyPr/>
              <a:lstStyle/>
              <a:p>
                <a:r>
                  <a:rPr lang="zh-HK" altLang="en-US">
                    <a:noFill/>
                  </a:rPr>
                  <a:t> </a:t>
                </a:r>
              </a:p>
            </p:txBody>
          </p:sp>
        </mc:Fallback>
      </mc:AlternateContent>
    </p:spTree>
    <p:extLst>
      <p:ext uri="{BB962C8B-B14F-4D97-AF65-F5344CB8AC3E}">
        <p14:creationId xmlns:p14="http://schemas.microsoft.com/office/powerpoint/2010/main" val="337650493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102</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7984A07-7DD4-46C0-AE14-FC7520C16F72}"/>
              </a:ext>
            </a:extLst>
          </p:cNvPr>
          <p:cNvSpPr/>
          <p:nvPr/>
        </p:nvSpPr>
        <p:spPr>
          <a:xfrm>
            <a:off x="0" y="87415"/>
            <a:ext cx="55626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2.6 Inefficient exploitation with more general functions</a:t>
            </a: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2F71FB1B-ED58-43F5-A611-FD7A7063A1FF}"/>
                  </a:ext>
                </a:extLst>
              </p:cNvPr>
              <p:cNvSpPr/>
              <p:nvPr/>
            </p:nvSpPr>
            <p:spPr>
              <a:xfrm>
                <a:off x="0" y="756235"/>
                <a:ext cx="8895808" cy="873124"/>
              </a:xfrm>
              <a:prstGeom prst="rect">
                <a:avLst/>
              </a:prstGeom>
            </p:spPr>
            <p:txBody>
              <a:bodyPr wrap="square">
                <a:spAutoFit/>
              </a:bodyPr>
              <a:lstStyle/>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Which can be expanded as the sum of firm </a:t>
                </a:r>
                <a:r>
                  <a:rPr lang="en-US" sz="2400" i="1" dirty="0">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’s profits plus the profits of all its rivals </a:t>
                </a:r>
                <a14:m>
                  <m:oMath xmlns:m="http://schemas.openxmlformats.org/officeDocument/2006/math">
                    <m:sSub>
                      <m:sSubPr>
                        <m:ctrlPr>
                          <a:rPr lang="en-US" sz="24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US" sz="2400" i="1" smtClean="0">
                            <a:latin typeface="Cambria Math" panose="02040503050406030204" pitchFamily="18" charset="0"/>
                            <a:ea typeface="Cambria Math" panose="02040503050406030204" pitchFamily="18" charset="0"/>
                            <a:cs typeface="Times New Roman" panose="02020603050405020304" pitchFamily="18" charset="0"/>
                          </a:rPr>
                          <m:t>𝜋</m:t>
                        </m:r>
                      </m:e>
                      <m:sub>
                        <m:r>
                          <a:rPr lang="en-US" sz="2400" b="0" i="1" smtClean="0">
                            <a:latin typeface="Cambria Math" panose="02040503050406030204" pitchFamily="18" charset="0"/>
                            <a:ea typeface="Cambria Math" panose="02040503050406030204" pitchFamily="18" charset="0"/>
                            <a:cs typeface="Times New Roman" panose="02020603050405020304" pitchFamily="18" charset="0"/>
                          </a:rPr>
                          <m:t>𝑖</m:t>
                        </m:r>
                      </m:sub>
                    </m:sSub>
                    <m:r>
                      <a:rPr lang="en-US" sz="2400" b="0" i="1" smtClean="0">
                        <a:latin typeface="Cambria Math" panose="02040503050406030204" pitchFamily="18" charset="0"/>
                        <a:ea typeface="Cambria Math" panose="02040503050406030204" pitchFamily="18" charset="0"/>
                        <a:cs typeface="Times New Roman" panose="02020603050405020304" pitchFamily="18" charset="0"/>
                      </a:rPr>
                      <m:t>+</m:t>
                    </m:r>
                    <m:nary>
                      <m:naryPr>
                        <m:chr m:val="∑"/>
                        <m:supHide m:val="on"/>
                        <m:ctrlPr>
                          <a:rPr lang="en-US" sz="2400" b="0" i="1" smtClean="0">
                            <a:latin typeface="Cambria Math" panose="02040503050406030204" pitchFamily="18" charset="0"/>
                            <a:ea typeface="Cambria Math" panose="02040503050406030204" pitchFamily="18" charset="0"/>
                            <a:cs typeface="Times New Roman" panose="02020603050405020304" pitchFamily="18" charset="0"/>
                          </a:rPr>
                        </m:ctrlPr>
                      </m:naryPr>
                      <m:sub>
                        <m:r>
                          <m:rPr>
                            <m:brk m:alnAt="7"/>
                          </m:rPr>
                          <a:rPr lang="en-US" sz="2400" b="0" i="1" smtClean="0">
                            <a:latin typeface="Cambria Math" panose="02040503050406030204" pitchFamily="18" charset="0"/>
                            <a:ea typeface="Cambria Math" panose="02040503050406030204" pitchFamily="18" charset="0"/>
                            <a:cs typeface="Times New Roman" panose="02020603050405020304" pitchFamily="18" charset="0"/>
                          </a:rPr>
                          <m:t>𝑗</m:t>
                        </m:r>
                        <m:r>
                          <a:rPr lang="en-US"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400" b="0" i="1" smtClean="0">
                            <a:latin typeface="Cambria Math" panose="02040503050406030204" pitchFamily="18" charset="0"/>
                            <a:ea typeface="Cambria Math" panose="02040503050406030204" pitchFamily="18" charset="0"/>
                            <a:cs typeface="Times New Roman" panose="02020603050405020304" pitchFamily="18" charset="0"/>
                          </a:rPr>
                          <m:t>𝑖</m:t>
                        </m:r>
                      </m:sub>
                      <m:sup/>
                      <m:e>
                        <m:sSub>
                          <m:sSubPr>
                            <m:ctrlPr>
                              <a:rPr lang="en-US" sz="24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US" sz="2400" b="0" i="1" smtClean="0">
                                <a:latin typeface="Cambria Math" panose="02040503050406030204" pitchFamily="18" charset="0"/>
                                <a:ea typeface="Cambria Math" panose="02040503050406030204" pitchFamily="18" charset="0"/>
                                <a:cs typeface="Times New Roman" panose="02020603050405020304" pitchFamily="18" charset="0"/>
                              </a:rPr>
                              <m:t>𝜋</m:t>
                            </m:r>
                          </m:e>
                          <m:sub>
                            <m:r>
                              <a:rPr lang="en-US" sz="2400" b="0" i="1" smtClean="0">
                                <a:latin typeface="Cambria Math" panose="02040503050406030204" pitchFamily="18" charset="0"/>
                                <a:ea typeface="Cambria Math" panose="02040503050406030204" pitchFamily="18" charset="0"/>
                                <a:cs typeface="Times New Roman" panose="02020603050405020304" pitchFamily="18" charset="0"/>
                              </a:rPr>
                              <m:t>𝑗</m:t>
                            </m:r>
                          </m:sub>
                        </m:sSub>
                      </m:e>
                    </m:nary>
                  </m:oMath>
                </a14:m>
                <a:r>
                  <a:rPr lang="en-US" sz="2400" dirty="0">
                    <a:latin typeface="Times New Roman" panose="02020603050405020304" pitchFamily="18" charset="0"/>
                    <a:cs typeface="Times New Roman" panose="02020603050405020304" pitchFamily="18" charset="0"/>
                  </a:rPr>
                  <a:t>, as follows</a:t>
                </a:r>
              </a:p>
            </p:txBody>
          </p:sp>
        </mc:Choice>
        <mc:Fallback xmlns="">
          <p:sp>
            <p:nvSpPr>
              <p:cNvPr id="7" name="Rectangle 6">
                <a:extLst>
                  <a:ext uri="{FF2B5EF4-FFF2-40B4-BE49-F238E27FC236}">
                    <a16:creationId xmlns:a16="http://schemas.microsoft.com/office/drawing/2014/main" id="{2F71FB1B-ED58-43F5-A611-FD7A7063A1FF}"/>
                  </a:ext>
                </a:extLst>
              </p:cNvPr>
              <p:cNvSpPr>
                <a:spLocks noRot="1" noChangeAspect="1" noMove="1" noResize="1" noEditPoints="1" noAdjustHandles="1" noChangeArrowheads="1" noChangeShapeType="1" noTextEdit="1"/>
              </p:cNvSpPr>
              <p:nvPr/>
            </p:nvSpPr>
            <p:spPr>
              <a:xfrm>
                <a:off x="0" y="756235"/>
                <a:ext cx="8895808" cy="873124"/>
              </a:xfrm>
              <a:prstGeom prst="rect">
                <a:avLst/>
              </a:prstGeom>
              <a:blipFill>
                <a:blip r:embed="rId2"/>
                <a:stretch>
                  <a:fillRect l="-891" t="-26573" r="-1645" b="-9930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104EA85D-7680-46D5-A441-DAA4F170C7E0}"/>
                  </a:ext>
                </a:extLst>
              </p:cNvPr>
              <p:cNvSpPr txBox="1"/>
              <p:nvPr/>
            </p:nvSpPr>
            <p:spPr>
              <a:xfrm>
                <a:off x="842237" y="2181668"/>
                <a:ext cx="7144007" cy="93801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en-US" sz="2400" b="0" i="1" smtClean="0">
                              <a:latin typeface="Cambria Math" panose="02040503050406030204" pitchFamily="18" charset="0"/>
                            </a:rPr>
                          </m:ctrlPr>
                        </m:funcPr>
                        <m:fName>
                          <m:limLow>
                            <m:limLowPr>
                              <m:ctrlPr>
                                <a:rPr lang="en-US" sz="2400" b="0" i="1" smtClean="0">
                                  <a:latin typeface="Cambria Math" panose="02040503050406030204" pitchFamily="18" charset="0"/>
                                </a:rPr>
                              </m:ctrlPr>
                            </m:limLowPr>
                            <m:e>
                              <m:r>
                                <m:rPr>
                                  <m:sty m:val="p"/>
                                </m:rPr>
                                <a:rPr lang="en-US" sz="2400" b="0" i="0" smtClean="0">
                                  <a:latin typeface="Cambria Math" panose="02040503050406030204" pitchFamily="18" charset="0"/>
                                </a:rPr>
                                <m:t>max</m:t>
                              </m:r>
                            </m:e>
                            <m:li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𝑁</m:t>
                                  </m:r>
                                </m:sub>
                              </m:sSub>
                              <m:r>
                                <a:rPr lang="en-US" sz="2400" b="0" i="1" smtClean="0">
                                  <a:latin typeface="Cambria Math" panose="02040503050406030204" pitchFamily="18" charset="0"/>
                                  <a:ea typeface="Cambria Math" panose="02040503050406030204" pitchFamily="18" charset="0"/>
                                </a:rPr>
                                <m:t>≥0</m:t>
                              </m:r>
                            </m:lim>
                          </m:limLow>
                        </m:fName>
                        <m:e>
                          <m:r>
                            <a:rPr lang="en-US" sz="2400" b="0" i="1" smtClean="0">
                              <a:latin typeface="Cambria Math" panose="02040503050406030204" pitchFamily="18" charset="0"/>
                            </a:rPr>
                            <m:t>𝑊</m:t>
                          </m:r>
                        </m:e>
                      </m:func>
                      <m:r>
                        <a:rPr lang="en-US" altLang="zh-HK" sz="2400" i="1">
                          <a:latin typeface="Cambria Math" panose="02040503050406030204" pitchFamily="18" charset="0"/>
                        </a:rPr>
                        <m:t>=</m:t>
                      </m:r>
                      <m:d>
                        <m:dPr>
                          <m:begChr m:val="["/>
                          <m:endChr m:val="]"/>
                          <m:ctrlPr>
                            <a:rPr lang="en-US" altLang="zh-HK" sz="2400" i="1">
                              <a:latin typeface="Cambria Math" panose="02040503050406030204" pitchFamily="18" charset="0"/>
                            </a:rPr>
                          </m:ctrlPr>
                        </m:dPr>
                        <m:e>
                          <m:sSub>
                            <m:sSubPr>
                              <m:ctrlPr>
                                <a:rPr lang="en-US" altLang="zh-HK" sz="2400" i="1">
                                  <a:latin typeface="Cambria Math" panose="02040503050406030204" pitchFamily="18" charset="0"/>
                                </a:rPr>
                              </m:ctrlPr>
                            </m:sSubPr>
                            <m:e>
                              <m:r>
                                <a:rPr lang="en-US" altLang="zh-HK" sz="2400" i="1">
                                  <a:latin typeface="Cambria Math" panose="02040503050406030204" pitchFamily="18" charset="0"/>
                                </a:rPr>
                                <m:t>𝑞</m:t>
                              </m:r>
                            </m:e>
                            <m:sub>
                              <m:r>
                                <a:rPr lang="en-US" altLang="zh-HK" sz="2400" i="1">
                                  <a:latin typeface="Cambria Math" panose="02040503050406030204" pitchFamily="18" charset="0"/>
                                </a:rPr>
                                <m:t>𝑖</m:t>
                              </m:r>
                            </m:sub>
                          </m:sSub>
                          <m:r>
                            <a:rPr lang="en-US" altLang="zh-HK" sz="2400" i="1">
                              <a:latin typeface="Cambria Math" panose="02040503050406030204" pitchFamily="18" charset="0"/>
                            </a:rPr>
                            <m:t>−</m:t>
                          </m:r>
                          <m:sSub>
                            <m:sSubPr>
                              <m:ctrlPr>
                                <a:rPr lang="en-US" altLang="zh-HK" sz="2400" i="1">
                                  <a:latin typeface="Cambria Math" panose="02040503050406030204" pitchFamily="18" charset="0"/>
                                </a:rPr>
                              </m:ctrlPr>
                            </m:sSubPr>
                            <m:e>
                              <m:r>
                                <a:rPr lang="en-US" altLang="zh-HK" sz="2400" i="1">
                                  <a:latin typeface="Cambria Math" panose="02040503050406030204" pitchFamily="18" charset="0"/>
                                </a:rPr>
                                <m:t>𝐶</m:t>
                              </m:r>
                            </m:e>
                            <m:sub>
                              <m:r>
                                <a:rPr lang="en-US" altLang="zh-HK" sz="2400" i="1">
                                  <a:latin typeface="Cambria Math" panose="02040503050406030204" pitchFamily="18" charset="0"/>
                                </a:rPr>
                                <m:t>𝑖</m:t>
                              </m:r>
                            </m:sub>
                          </m:sSub>
                          <m:d>
                            <m:dPr>
                              <m:ctrlPr>
                                <a:rPr lang="en-US" altLang="zh-HK" sz="2400" i="1">
                                  <a:latin typeface="Cambria Math" panose="02040503050406030204" pitchFamily="18" charset="0"/>
                                </a:rPr>
                              </m:ctrlPr>
                            </m:dPr>
                            <m:e>
                              <m:sSub>
                                <m:sSubPr>
                                  <m:ctrlPr>
                                    <a:rPr lang="en-US" altLang="zh-HK" sz="2400" i="1">
                                      <a:latin typeface="Cambria Math" panose="02040503050406030204" pitchFamily="18" charset="0"/>
                                    </a:rPr>
                                  </m:ctrlPr>
                                </m:sSubPr>
                                <m:e>
                                  <m:r>
                                    <a:rPr lang="en-US" altLang="zh-HK" sz="2400" i="1">
                                      <a:latin typeface="Cambria Math" panose="02040503050406030204" pitchFamily="18" charset="0"/>
                                    </a:rPr>
                                    <m:t>𝑞</m:t>
                                  </m:r>
                                </m:e>
                                <m:sub>
                                  <m:r>
                                    <a:rPr lang="en-US" altLang="zh-HK" sz="2400" i="1">
                                      <a:latin typeface="Cambria Math" panose="02040503050406030204" pitchFamily="18" charset="0"/>
                                    </a:rPr>
                                    <m:t>𝑖</m:t>
                                  </m:r>
                                </m:sub>
                              </m:sSub>
                              <m:r>
                                <a:rPr lang="en-US" altLang="zh-HK" sz="2400" i="1">
                                  <a:latin typeface="Cambria Math" panose="02040503050406030204" pitchFamily="18" charset="0"/>
                                </a:rPr>
                                <m:t>,</m:t>
                              </m:r>
                              <m:sSub>
                                <m:sSubPr>
                                  <m:ctrlPr>
                                    <a:rPr lang="en-US" altLang="zh-HK" sz="2400" i="1">
                                      <a:latin typeface="Cambria Math" panose="02040503050406030204" pitchFamily="18" charset="0"/>
                                    </a:rPr>
                                  </m:ctrlPr>
                                </m:sSubPr>
                                <m:e>
                                  <m:r>
                                    <a:rPr lang="en-US" altLang="zh-HK" sz="2400" i="1">
                                      <a:latin typeface="Cambria Math" panose="02040503050406030204" pitchFamily="18" charset="0"/>
                                    </a:rPr>
                                    <m:t>𝑄</m:t>
                                  </m:r>
                                </m:e>
                                <m:sub>
                                  <m:r>
                                    <a:rPr lang="en-US" altLang="zh-HK" sz="2400" i="1">
                                      <a:latin typeface="Cambria Math" panose="02040503050406030204" pitchFamily="18" charset="0"/>
                                    </a:rPr>
                                    <m:t>−</m:t>
                                  </m:r>
                                  <m:r>
                                    <a:rPr lang="en-US" altLang="zh-HK" sz="2400" i="1">
                                      <a:latin typeface="Cambria Math" panose="02040503050406030204" pitchFamily="18" charset="0"/>
                                    </a:rPr>
                                    <m:t>𝑖</m:t>
                                  </m:r>
                                </m:sub>
                              </m:sSub>
                            </m:e>
                          </m:d>
                        </m:e>
                      </m:d>
                      <m:r>
                        <a:rPr lang="en-US" altLang="zh-HK" sz="2400" i="1">
                          <a:latin typeface="Cambria Math" panose="02040503050406030204" pitchFamily="18" charset="0"/>
                        </a:rPr>
                        <m:t>+</m:t>
                      </m:r>
                      <m:nary>
                        <m:naryPr>
                          <m:chr m:val="∑"/>
                          <m:supHide m:val="on"/>
                          <m:ctrlPr>
                            <a:rPr lang="en-US" altLang="zh-HK" sz="2400" i="1">
                              <a:latin typeface="Cambria Math" panose="02040503050406030204" pitchFamily="18" charset="0"/>
                            </a:rPr>
                          </m:ctrlPr>
                        </m:naryPr>
                        <m:sub>
                          <m:r>
                            <m:rPr>
                              <m:brk m:alnAt="7"/>
                            </m:rPr>
                            <a:rPr lang="en-US" altLang="zh-HK" sz="2400" i="1">
                              <a:latin typeface="Cambria Math" panose="02040503050406030204" pitchFamily="18" charset="0"/>
                            </a:rPr>
                            <m:t>𝑗</m:t>
                          </m:r>
                          <m:r>
                            <a:rPr lang="en-US" altLang="zh-HK" sz="2400" i="1">
                              <a:latin typeface="Cambria Math" panose="02040503050406030204" pitchFamily="18" charset="0"/>
                              <a:ea typeface="Cambria Math" panose="02040503050406030204" pitchFamily="18" charset="0"/>
                            </a:rPr>
                            <m:t>≠</m:t>
                          </m:r>
                          <m:r>
                            <a:rPr lang="en-US" altLang="zh-HK" sz="2400" i="1">
                              <a:latin typeface="Cambria Math" panose="02040503050406030204" pitchFamily="18" charset="0"/>
                              <a:ea typeface="Cambria Math" panose="02040503050406030204" pitchFamily="18" charset="0"/>
                            </a:rPr>
                            <m:t>𝑖</m:t>
                          </m:r>
                        </m:sub>
                        <m:sup/>
                        <m:e>
                          <m:d>
                            <m:dPr>
                              <m:begChr m:val="["/>
                              <m:endChr m:val="]"/>
                              <m:ctrlPr>
                                <a:rPr lang="en-US" altLang="zh-HK" sz="2400" i="1">
                                  <a:latin typeface="Cambria Math" panose="02040503050406030204" pitchFamily="18" charset="0"/>
                                </a:rPr>
                              </m:ctrlPr>
                            </m:dPr>
                            <m:e>
                              <m:sSub>
                                <m:sSubPr>
                                  <m:ctrlPr>
                                    <a:rPr lang="en-US" altLang="zh-HK" sz="2400" i="1">
                                      <a:latin typeface="Cambria Math" panose="02040503050406030204" pitchFamily="18" charset="0"/>
                                    </a:rPr>
                                  </m:ctrlPr>
                                </m:sSubPr>
                                <m:e>
                                  <m:r>
                                    <a:rPr lang="en-US" altLang="zh-HK" sz="2400" i="1">
                                      <a:latin typeface="Cambria Math" panose="02040503050406030204" pitchFamily="18" charset="0"/>
                                    </a:rPr>
                                    <m:t>𝑞</m:t>
                                  </m:r>
                                </m:e>
                                <m:sub>
                                  <m:r>
                                    <a:rPr lang="en-US" altLang="zh-HK" sz="2400" i="1">
                                      <a:latin typeface="Cambria Math" panose="02040503050406030204" pitchFamily="18" charset="0"/>
                                    </a:rPr>
                                    <m:t>𝑗</m:t>
                                  </m:r>
                                </m:sub>
                              </m:sSub>
                              <m:r>
                                <a:rPr lang="en-US" altLang="zh-HK" sz="2400" i="1">
                                  <a:latin typeface="Cambria Math" panose="02040503050406030204" pitchFamily="18" charset="0"/>
                                </a:rPr>
                                <m:t>−</m:t>
                              </m:r>
                              <m:sSub>
                                <m:sSubPr>
                                  <m:ctrlPr>
                                    <a:rPr lang="en-US" altLang="zh-HK" sz="2400" i="1">
                                      <a:latin typeface="Cambria Math" panose="02040503050406030204" pitchFamily="18" charset="0"/>
                                    </a:rPr>
                                  </m:ctrlPr>
                                </m:sSubPr>
                                <m:e>
                                  <m:r>
                                    <a:rPr lang="en-US" altLang="zh-HK" sz="2400" i="1">
                                      <a:latin typeface="Cambria Math" panose="02040503050406030204" pitchFamily="18" charset="0"/>
                                    </a:rPr>
                                    <m:t>𝐶</m:t>
                                  </m:r>
                                </m:e>
                                <m:sub>
                                  <m:r>
                                    <a:rPr lang="en-US" altLang="zh-HK" sz="2400" i="1">
                                      <a:latin typeface="Cambria Math" panose="02040503050406030204" pitchFamily="18" charset="0"/>
                                    </a:rPr>
                                    <m:t>𝑗</m:t>
                                  </m:r>
                                </m:sub>
                              </m:sSub>
                              <m:d>
                                <m:dPr>
                                  <m:ctrlPr>
                                    <a:rPr lang="en-US" altLang="zh-HK" sz="2400" i="1">
                                      <a:latin typeface="Cambria Math" panose="02040503050406030204" pitchFamily="18" charset="0"/>
                                    </a:rPr>
                                  </m:ctrlPr>
                                </m:dPr>
                                <m:e>
                                  <m:sSub>
                                    <m:sSubPr>
                                      <m:ctrlPr>
                                        <a:rPr lang="en-US" altLang="zh-HK" sz="2400" i="1">
                                          <a:latin typeface="Cambria Math" panose="02040503050406030204" pitchFamily="18" charset="0"/>
                                        </a:rPr>
                                      </m:ctrlPr>
                                    </m:sSubPr>
                                    <m:e>
                                      <m:r>
                                        <a:rPr lang="en-US" altLang="zh-HK" sz="2400" i="1">
                                          <a:latin typeface="Cambria Math" panose="02040503050406030204" pitchFamily="18" charset="0"/>
                                        </a:rPr>
                                        <m:t>𝑞</m:t>
                                      </m:r>
                                    </m:e>
                                    <m:sub>
                                      <m:r>
                                        <a:rPr lang="en-US" altLang="zh-HK" sz="2400" i="1">
                                          <a:latin typeface="Cambria Math" panose="02040503050406030204" pitchFamily="18" charset="0"/>
                                        </a:rPr>
                                        <m:t>𝑗</m:t>
                                      </m:r>
                                    </m:sub>
                                  </m:sSub>
                                  <m:r>
                                    <a:rPr lang="en-US" altLang="zh-HK" sz="2400" i="1">
                                      <a:latin typeface="Cambria Math" panose="02040503050406030204" pitchFamily="18" charset="0"/>
                                    </a:rPr>
                                    <m:t>,</m:t>
                                  </m:r>
                                  <m:sSub>
                                    <m:sSubPr>
                                      <m:ctrlPr>
                                        <a:rPr lang="en-US" altLang="zh-HK" sz="2400" i="1">
                                          <a:latin typeface="Cambria Math" panose="02040503050406030204" pitchFamily="18" charset="0"/>
                                        </a:rPr>
                                      </m:ctrlPr>
                                    </m:sSubPr>
                                    <m:e>
                                      <m:r>
                                        <a:rPr lang="en-US" altLang="zh-HK" sz="2400" i="1">
                                          <a:latin typeface="Cambria Math" panose="02040503050406030204" pitchFamily="18" charset="0"/>
                                        </a:rPr>
                                        <m:t>𝑄</m:t>
                                      </m:r>
                                    </m:e>
                                    <m:sub>
                                      <m:r>
                                        <a:rPr lang="en-US" altLang="zh-HK" sz="2400" i="1">
                                          <a:latin typeface="Cambria Math" panose="02040503050406030204" pitchFamily="18" charset="0"/>
                                        </a:rPr>
                                        <m:t>−</m:t>
                                      </m:r>
                                      <m:r>
                                        <a:rPr lang="en-US" altLang="zh-HK" sz="2400" i="1">
                                          <a:latin typeface="Cambria Math" panose="02040503050406030204" pitchFamily="18" charset="0"/>
                                        </a:rPr>
                                        <m:t>𝑗</m:t>
                                      </m:r>
                                    </m:sub>
                                  </m:sSub>
                                </m:e>
                              </m:d>
                            </m:e>
                          </m:d>
                        </m:e>
                      </m:nary>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104EA85D-7680-46D5-A441-DAA4F170C7E0}"/>
                  </a:ext>
                </a:extLst>
              </p:cNvPr>
              <p:cNvSpPr txBox="1">
                <a:spLocks noRot="1" noChangeAspect="1" noMove="1" noResize="1" noEditPoints="1" noAdjustHandles="1" noChangeArrowheads="1" noChangeShapeType="1" noTextEdit="1"/>
              </p:cNvSpPr>
              <p:nvPr/>
            </p:nvSpPr>
            <p:spPr>
              <a:xfrm>
                <a:off x="842237" y="2181668"/>
                <a:ext cx="7144007" cy="938014"/>
              </a:xfrm>
              <a:prstGeom prst="rect">
                <a:avLst/>
              </a:prstGeom>
              <a:blipFill>
                <a:blip r:embed="rId3"/>
                <a:stretch>
                  <a:fillRect/>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E5A06D60-8D47-4462-A9BE-F6153D2D12D8}"/>
                  </a:ext>
                </a:extLst>
              </p:cNvPr>
              <p:cNvSpPr/>
              <p:nvPr/>
            </p:nvSpPr>
            <p:spPr>
              <a:xfrm>
                <a:off x="304800" y="3595331"/>
                <a:ext cx="7131632" cy="461665"/>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Differentiating with respect to every </a:t>
                </a:r>
                <a14:m>
                  <m:oMath xmlns:m="http://schemas.openxmlformats.org/officeDocument/2006/math">
                    <m:sSub>
                      <m:sSubPr>
                        <m:ctrlPr>
                          <a:rPr lang="en-US" sz="2400" b="0" i="1" dirty="0" smtClean="0">
                            <a:latin typeface="Cambria Math" panose="02040503050406030204" pitchFamily="18" charset="0"/>
                            <a:cs typeface="Times New Roman" panose="02020603050405020304" pitchFamily="18" charset="0"/>
                          </a:rPr>
                        </m:ctrlPr>
                      </m:sSubPr>
                      <m:e>
                        <m:r>
                          <a:rPr lang="en-US" sz="2400" i="1" dirty="0" smtClean="0">
                            <a:latin typeface="Cambria Math" panose="02040503050406030204" pitchFamily="18" charset="0"/>
                            <a:cs typeface="Times New Roman" panose="02020603050405020304" pitchFamily="18" charset="0"/>
                          </a:rPr>
                          <m:t>𝑞</m:t>
                        </m:r>
                      </m:e>
                      <m:sub>
                        <m:r>
                          <a:rPr lang="en-US" sz="2400" i="1" dirty="0" smtClean="0">
                            <a:latin typeface="Cambria Math" panose="02040503050406030204" pitchFamily="18" charset="0"/>
                            <a:cs typeface="Times New Roman" panose="02020603050405020304" pitchFamily="18" charset="0"/>
                          </a:rPr>
                          <m:t>𝑖</m:t>
                        </m:r>
                      </m:sub>
                    </m:sSub>
                  </m:oMath>
                </a14:m>
                <a:r>
                  <a:rPr lang="en-US" sz="2400" dirty="0">
                    <a:latin typeface="Times New Roman" panose="02020603050405020304" pitchFamily="18" charset="0"/>
                    <a:cs typeface="Times New Roman" panose="02020603050405020304" pitchFamily="18" charset="0"/>
                  </a:rPr>
                  <a:t>, we find</a:t>
                </a:r>
              </a:p>
            </p:txBody>
          </p:sp>
        </mc:Choice>
        <mc:Fallback xmlns="">
          <p:sp>
            <p:nvSpPr>
              <p:cNvPr id="3" name="Rectangle 2">
                <a:extLst>
                  <a:ext uri="{FF2B5EF4-FFF2-40B4-BE49-F238E27FC236}">
                    <a16:creationId xmlns:a16="http://schemas.microsoft.com/office/drawing/2014/main" id="{E5A06D60-8D47-4462-A9BE-F6153D2D12D8}"/>
                  </a:ext>
                </a:extLst>
              </p:cNvPr>
              <p:cNvSpPr>
                <a:spLocks noRot="1" noChangeAspect="1" noMove="1" noResize="1" noEditPoints="1" noAdjustHandles="1" noChangeArrowheads="1" noChangeShapeType="1" noTextEdit="1"/>
              </p:cNvSpPr>
              <p:nvPr/>
            </p:nvSpPr>
            <p:spPr>
              <a:xfrm>
                <a:off x="304800" y="3595331"/>
                <a:ext cx="7131632" cy="461665"/>
              </a:xfrm>
              <a:prstGeom prst="rect">
                <a:avLst/>
              </a:prstGeom>
              <a:blipFill>
                <a:blip r:embed="rId4"/>
                <a:stretch>
                  <a:fillRect l="-1282" t="-10526" b="-28947"/>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02B01BA-07FF-47A4-B89F-4D45CAF74544}"/>
                  </a:ext>
                </a:extLst>
              </p:cNvPr>
              <p:cNvSpPr txBox="1"/>
              <p:nvPr/>
            </p:nvSpPr>
            <p:spPr>
              <a:xfrm>
                <a:off x="1524000" y="4419600"/>
                <a:ext cx="5142113" cy="9984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1−</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𝐶</m:t>
                              </m:r>
                            </m:e>
                            <m:sub>
                              <m:r>
                                <a:rPr lang="en-US" sz="2400" b="0" i="1" smtClean="0">
                                  <a:latin typeface="Cambria Math" panose="02040503050406030204" pitchFamily="18" charset="0"/>
                                </a:rPr>
                                <m:t>𝑖</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e>
                          </m:d>
                        </m:num>
                        <m:den>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den>
                      </m:f>
                      <m:r>
                        <a:rPr lang="en-US" sz="2400" b="0" i="1" smtClean="0">
                          <a:latin typeface="Cambria Math" panose="02040503050406030204" pitchFamily="18" charset="0"/>
                        </a:rPr>
                        <m:t>−</m:t>
                      </m:r>
                      <m:nary>
                        <m:naryPr>
                          <m:chr m:val="∑"/>
                          <m:supHide m:val="on"/>
                          <m:ctrlPr>
                            <a:rPr lang="en-US" sz="2400" b="0" i="1" smtClean="0">
                              <a:latin typeface="Cambria Math" panose="02040503050406030204" pitchFamily="18" charset="0"/>
                            </a:rPr>
                          </m:ctrlPr>
                        </m:naryPr>
                        <m:sub>
                          <m:r>
                            <m:rPr>
                              <m:brk m:alnAt="7"/>
                            </m:rPr>
                            <a:rPr lang="en-US" sz="2400" b="0" i="1" smtClean="0">
                              <a:latin typeface="Cambria Math" panose="02040503050406030204" pitchFamily="18" charset="0"/>
                            </a:rPr>
                            <m:t>𝑗</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𝑖</m:t>
                          </m:r>
                        </m:sub>
                        <m:sup/>
                        <m:e>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𝐶</m:t>
                                  </m:r>
                                </m:e>
                                <m:sub>
                                  <m:r>
                                    <a:rPr lang="en-US" sz="2400" b="0" i="1" smtClean="0">
                                      <a:latin typeface="Cambria Math" panose="02040503050406030204" pitchFamily="18" charset="0"/>
                                    </a:rPr>
                                    <m:t>𝑗</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𝑗</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𝑗</m:t>
                                      </m:r>
                                    </m:sub>
                                  </m:sSub>
                                </m:e>
                              </m:d>
                            </m:num>
                            <m:den>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den>
                          </m:f>
                        </m:e>
                      </m:nary>
                      <m:r>
                        <a:rPr lang="en-US" sz="2400" b="0" i="1" smtClean="0">
                          <a:latin typeface="Cambria Math" panose="02040503050406030204" pitchFamily="18" charset="0"/>
                        </a:rPr>
                        <m:t>=0</m:t>
                      </m:r>
                    </m:oMath>
                  </m:oMathPara>
                </a14:m>
                <a:endParaRPr lang="en-US" sz="2400" dirty="0"/>
              </a:p>
            </p:txBody>
          </p:sp>
        </mc:Choice>
        <mc:Fallback xmlns="">
          <p:sp>
            <p:nvSpPr>
              <p:cNvPr id="4" name="TextBox 3">
                <a:extLst>
                  <a:ext uri="{FF2B5EF4-FFF2-40B4-BE49-F238E27FC236}">
                    <a16:creationId xmlns:a16="http://schemas.microsoft.com/office/drawing/2014/main" id="{A02B01BA-07FF-47A4-B89F-4D45CAF74544}"/>
                  </a:ext>
                </a:extLst>
              </p:cNvPr>
              <p:cNvSpPr txBox="1">
                <a:spLocks noRot="1" noChangeAspect="1" noMove="1" noResize="1" noEditPoints="1" noAdjustHandles="1" noChangeArrowheads="1" noChangeShapeType="1" noTextEdit="1"/>
              </p:cNvSpPr>
              <p:nvPr/>
            </p:nvSpPr>
            <p:spPr>
              <a:xfrm>
                <a:off x="1524000" y="4419600"/>
                <a:ext cx="5142113" cy="998478"/>
              </a:xfrm>
              <a:prstGeom prst="rect">
                <a:avLst/>
              </a:prstGeom>
              <a:blipFill>
                <a:blip r:embed="rId5"/>
                <a:stretch>
                  <a:fillRect/>
                </a:stretch>
              </a:blipFill>
            </p:spPr>
            <p:txBody>
              <a:bodyPr/>
              <a:lstStyle/>
              <a:p>
                <a:r>
                  <a:rPr lang="zh-HK" altLang="en-US">
                    <a:noFill/>
                  </a:rPr>
                  <a:t> </a:t>
                </a:r>
              </a:p>
            </p:txBody>
          </p:sp>
        </mc:Fallback>
      </mc:AlternateContent>
    </p:spTree>
    <p:extLst>
      <p:ext uri="{BB962C8B-B14F-4D97-AF65-F5344CB8AC3E}">
        <p14:creationId xmlns:p14="http://schemas.microsoft.com/office/powerpoint/2010/main" val="97428723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103</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7984A07-7DD4-46C0-AE14-FC7520C16F72}"/>
              </a:ext>
            </a:extLst>
          </p:cNvPr>
          <p:cNvSpPr/>
          <p:nvPr/>
        </p:nvSpPr>
        <p:spPr>
          <a:xfrm>
            <a:off x="0" y="87415"/>
            <a:ext cx="55626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2.6 Inefficient exploitation with more general functions</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B04B495-293F-4B48-BA16-3880DA65B02C}"/>
                  </a:ext>
                </a:extLst>
              </p:cNvPr>
              <p:cNvSpPr txBox="1"/>
              <p:nvPr/>
            </p:nvSpPr>
            <p:spPr>
              <a:xfrm>
                <a:off x="2438400" y="2856001"/>
                <a:ext cx="3607078" cy="9984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𝑀</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𝐶</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nary>
                        <m:naryPr>
                          <m:chr m:val="∑"/>
                          <m:supHide m:val="on"/>
                          <m:ctrlPr>
                            <a:rPr lang="en-US" sz="2400" b="0" i="1" smtClean="0">
                              <a:latin typeface="Cambria Math" panose="02040503050406030204" pitchFamily="18" charset="0"/>
                            </a:rPr>
                          </m:ctrlPr>
                        </m:naryPr>
                        <m:sub>
                          <m:r>
                            <m:rPr>
                              <m:brk m:alnAt="7"/>
                            </m:rPr>
                            <a:rPr lang="en-US" sz="2400" b="0" i="1" smtClean="0">
                              <a:latin typeface="Cambria Math" panose="02040503050406030204" pitchFamily="18" charset="0"/>
                            </a:rPr>
                            <m:t>𝑗</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𝑖</m:t>
                          </m:r>
                        </m:sub>
                        <m:sup/>
                        <m:e>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𝐶</m:t>
                                  </m:r>
                                </m:e>
                                <m:sub>
                                  <m:r>
                                    <a:rPr lang="en-US" sz="2400" b="0" i="1" smtClean="0">
                                      <a:latin typeface="Cambria Math" panose="02040503050406030204" pitchFamily="18" charset="0"/>
                                    </a:rPr>
                                    <m:t>𝑗</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𝑗</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𝑗</m:t>
                                      </m:r>
                                    </m:sub>
                                  </m:sSub>
                                </m:e>
                              </m:d>
                            </m:num>
                            <m:den>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den>
                          </m:f>
                        </m:e>
                      </m:nary>
                      <m:r>
                        <a:rPr lang="en-US" sz="2400" b="0" i="1" smtClean="0">
                          <a:latin typeface="Cambria Math" panose="02040503050406030204" pitchFamily="18" charset="0"/>
                        </a:rPr>
                        <m:t>=1</m:t>
                      </m:r>
                    </m:oMath>
                  </m:oMathPara>
                </a14:m>
                <a:endParaRPr lang="en-US" sz="2400" dirty="0"/>
              </a:p>
            </p:txBody>
          </p:sp>
        </mc:Choice>
        <mc:Fallback xmlns="">
          <p:sp>
            <p:nvSpPr>
              <p:cNvPr id="7" name="TextBox 6">
                <a:extLst>
                  <a:ext uri="{FF2B5EF4-FFF2-40B4-BE49-F238E27FC236}">
                    <a16:creationId xmlns:a16="http://schemas.microsoft.com/office/drawing/2014/main" id="{9B04B495-293F-4B48-BA16-3880DA65B02C}"/>
                  </a:ext>
                </a:extLst>
              </p:cNvPr>
              <p:cNvSpPr txBox="1">
                <a:spLocks noRot="1" noChangeAspect="1" noMove="1" noResize="1" noEditPoints="1" noAdjustHandles="1" noChangeArrowheads="1" noChangeShapeType="1" noTextEdit="1"/>
              </p:cNvSpPr>
              <p:nvPr/>
            </p:nvSpPr>
            <p:spPr>
              <a:xfrm>
                <a:off x="2438400" y="2856001"/>
                <a:ext cx="3607078" cy="998478"/>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E04DDC0E-1748-4B8A-A1BA-CE4A2E4EEAC6}"/>
                  </a:ext>
                </a:extLst>
              </p:cNvPr>
              <p:cNvSpPr/>
              <p:nvPr/>
            </p:nvSpPr>
            <p:spPr>
              <a:xfrm>
                <a:off x="85634" y="710935"/>
                <a:ext cx="6487160" cy="860748"/>
              </a:xfrm>
              <a:prstGeom prst="rect">
                <a:avLst/>
              </a:prstGeom>
            </p:spPr>
            <p:txBody>
              <a:bodyPr wrap="none">
                <a:spAutoFit/>
              </a:bodyPr>
              <a:lstStyle/>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Since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𝑄</m:t>
                        </m:r>
                      </m:e>
                      <m:sub>
                        <m:r>
                          <a:rPr lang="en-US" sz="2400" i="1">
                            <a:latin typeface="Cambria Math" panose="02040503050406030204" pitchFamily="18" charset="0"/>
                          </a:rPr>
                          <m:t>−</m:t>
                        </m:r>
                        <m:r>
                          <a:rPr lang="en-US" sz="2400" i="1">
                            <a:latin typeface="Cambria Math" panose="02040503050406030204" pitchFamily="18" charset="0"/>
                          </a:rPr>
                          <m:t>𝑗</m:t>
                        </m:r>
                      </m:sub>
                    </m:sSub>
                  </m:oMath>
                </a14:m>
                <a:r>
                  <a:rPr lang="en-US" sz="2400" dirty="0">
                    <a:latin typeface="Times New Roman" panose="02020603050405020304" pitchFamily="18" charset="0"/>
                    <a:cs typeface="Times New Roman" panose="02020603050405020304" pitchFamily="18" charset="0"/>
                  </a:rPr>
                  <a:t> includes </a:t>
                </a:r>
                <a14:m>
                  <m:oMath xmlns:m="http://schemas.openxmlformats.org/officeDocument/2006/math">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𝑞</m:t>
                        </m:r>
                      </m:e>
                      <m:sub>
                        <m:r>
                          <a:rPr lang="en-US" sz="2400" i="1" dirty="0" smtClean="0">
                            <a:latin typeface="Cambria Math" panose="02040503050406030204" pitchFamily="18" charset="0"/>
                          </a:rPr>
                          <m:t>𝑖</m:t>
                        </m:r>
                      </m:sub>
                    </m:sSub>
                  </m:oMath>
                </a14:m>
                <a:r>
                  <a:rPr lang="en-US" sz="2400" dirty="0">
                    <a:latin typeface="Times New Roman" panose="02020603050405020304" pitchFamily="18" charset="0"/>
                    <a:cs typeface="Times New Roman" panose="02020603050405020304" pitchFamily="18" charset="0"/>
                  </a:rPr>
                  <a:t> as one of its components, </a:t>
                </a:r>
              </a:p>
              <a:p>
                <a:endParaRPr lang="en-US" sz="2400" dirty="0">
                  <a:latin typeface="Times New Roman" panose="02020603050405020304" pitchFamily="18" charset="0"/>
                  <a:cs typeface="Times New Roman" panose="02020603050405020304" pitchFamily="18" charset="0"/>
                </a:endParaRPr>
              </a:p>
            </p:txBody>
          </p:sp>
        </mc:Choice>
        <mc:Fallback xmlns="">
          <p:sp>
            <p:nvSpPr>
              <p:cNvPr id="3" name="Rectangle 2">
                <a:extLst>
                  <a:ext uri="{FF2B5EF4-FFF2-40B4-BE49-F238E27FC236}">
                    <a16:creationId xmlns:a16="http://schemas.microsoft.com/office/drawing/2014/main" id="{E04DDC0E-1748-4B8A-A1BA-CE4A2E4EEAC6}"/>
                  </a:ext>
                </a:extLst>
              </p:cNvPr>
              <p:cNvSpPr>
                <a:spLocks noRot="1" noChangeAspect="1" noMove="1" noResize="1" noEditPoints="1" noAdjustHandles="1" noChangeArrowheads="1" noChangeShapeType="1" noTextEdit="1"/>
              </p:cNvSpPr>
              <p:nvPr/>
            </p:nvSpPr>
            <p:spPr>
              <a:xfrm>
                <a:off x="85634" y="710935"/>
                <a:ext cx="6487160" cy="860748"/>
              </a:xfrm>
              <a:prstGeom prst="rect">
                <a:avLst/>
              </a:prstGeom>
              <a:blipFill>
                <a:blip r:embed="rId3"/>
                <a:stretch>
                  <a:fillRect l="-1222" t="-5674" r="-470"/>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ECCDC358-7300-47E6-A7B2-F50BE75E0CED}"/>
              </a:ext>
            </a:extLst>
          </p:cNvPr>
          <p:cNvSpPr/>
          <p:nvPr/>
        </p:nvSpPr>
        <p:spPr>
          <a:xfrm>
            <a:off x="843597" y="1586923"/>
            <a:ext cx="4971233" cy="461665"/>
          </a:xfrm>
          <a:prstGeom prst="rect">
            <a:avLst/>
          </a:prstGeom>
        </p:spPr>
        <p:txBody>
          <a:bodyPr wrap="non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we can rearrange the expression as; </a:t>
            </a:r>
            <a:endParaRPr lang="en-US" sz="2400" dirty="0"/>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7CF211ED-EA01-45DB-B3EA-44C6566687BB}"/>
                  </a:ext>
                </a:extLst>
              </p:cNvPr>
              <p:cNvSpPr/>
              <p:nvPr/>
            </p:nvSpPr>
            <p:spPr>
              <a:xfrm>
                <a:off x="328749" y="4543226"/>
                <a:ext cx="8510451" cy="1116524"/>
              </a:xfrm>
              <a:prstGeom prst="rect">
                <a:avLst/>
              </a:prstGeom>
            </p:spPr>
            <p:txBody>
              <a:bodyPr wrap="square">
                <a:spAutoFit/>
              </a:bodyPr>
              <a:lstStyle/>
              <a:p>
                <a:pPr marL="342900" indent="-3429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Our result then coincides with equilibrium condition </a:t>
                </a:r>
                <a14:m>
                  <m:oMath xmlns:m="http://schemas.openxmlformats.org/officeDocument/2006/math">
                    <m:r>
                      <a:rPr lang="en-US" sz="2400" i="1" dirty="0" smtClean="0">
                        <a:latin typeface="Cambria Math" panose="02040503050406030204" pitchFamily="18" charset="0"/>
                      </a:rPr>
                      <m:t>𝑀</m:t>
                    </m:r>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𝐶</m:t>
                        </m:r>
                      </m:e>
                      <m:sub>
                        <m:r>
                          <a:rPr lang="en-US" sz="2400" i="1" dirty="0" smtClean="0">
                            <a:latin typeface="Cambria Math" panose="02040503050406030204" pitchFamily="18" charset="0"/>
                          </a:rPr>
                          <m:t>𝑖</m:t>
                        </m:r>
                      </m:sub>
                    </m:sSub>
                    <m:r>
                      <a:rPr lang="en-US" sz="2400" i="1" dirty="0">
                        <a:latin typeface="Cambria Math" panose="02040503050406030204" pitchFamily="18" charset="0"/>
                      </a:rPr>
                      <m:t>=1</m:t>
                    </m:r>
                  </m:oMath>
                </a14:m>
                <a:r>
                  <a:rPr lang="en-US" sz="2400" dirty="0">
                    <a:latin typeface="Times New Roman" panose="02020603050405020304" pitchFamily="18" charset="0"/>
                    <a:cs typeface="Times New Roman" panose="02020603050405020304" pitchFamily="18" charset="0"/>
                  </a:rPr>
                  <a:t>, except for the new term </a:t>
                </a:r>
                <a14:m>
                  <m:oMath xmlns:m="http://schemas.openxmlformats.org/officeDocument/2006/math">
                    <m:nary>
                      <m:naryPr>
                        <m:chr m:val="∑"/>
                        <m:supHide m:val="on"/>
                        <m:ctrlPr>
                          <a:rPr lang="en-US" sz="2400" i="1">
                            <a:latin typeface="Cambria Math" panose="02040503050406030204" pitchFamily="18" charset="0"/>
                          </a:rPr>
                        </m:ctrlPr>
                      </m:naryPr>
                      <m:sub>
                        <m:r>
                          <m:rPr>
                            <m:brk m:alnAt="7"/>
                          </m:rPr>
                          <a:rPr lang="en-US" sz="2400" i="1">
                            <a:latin typeface="Cambria Math" panose="02040503050406030204" pitchFamily="18" charset="0"/>
                          </a:rPr>
                          <m:t>𝑗</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𝑖</m:t>
                        </m:r>
                      </m:sub>
                      <m:sup/>
                      <m:e>
                        <m:f>
                          <m:fPr>
                            <m:ctrlPr>
                              <a:rPr lang="en-US" sz="2400" i="1">
                                <a:latin typeface="Cambria Math" panose="02040503050406030204" pitchFamily="18" charset="0"/>
                              </a:rPr>
                            </m:ctrlPr>
                          </m:fPr>
                          <m:num>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𝐶</m:t>
                                </m:r>
                              </m:e>
                              <m:sub>
                                <m:r>
                                  <a:rPr lang="en-US" sz="2400" i="1">
                                    <a:latin typeface="Cambria Math" panose="02040503050406030204" pitchFamily="18" charset="0"/>
                                  </a:rPr>
                                  <m:t>𝑗</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i="1">
                                        <a:latin typeface="Cambria Math" panose="02040503050406030204" pitchFamily="18" charset="0"/>
                                      </a:rPr>
                                      <m:t>𝑗</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𝑄</m:t>
                                    </m:r>
                                  </m:e>
                                  <m:sub>
                                    <m:r>
                                      <a:rPr lang="en-US" sz="2400" i="1">
                                        <a:latin typeface="Cambria Math" panose="02040503050406030204" pitchFamily="18" charset="0"/>
                                      </a:rPr>
                                      <m:t>−</m:t>
                                    </m:r>
                                    <m:r>
                                      <a:rPr lang="en-US" sz="2400" i="1">
                                        <a:latin typeface="Cambria Math" panose="02040503050406030204" pitchFamily="18" charset="0"/>
                                      </a:rPr>
                                      <m:t>𝑗</m:t>
                                    </m:r>
                                  </m:sub>
                                </m:sSub>
                              </m:e>
                            </m:d>
                          </m:num>
                          <m:den>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i="1">
                                    <a:latin typeface="Cambria Math" panose="02040503050406030204" pitchFamily="18" charset="0"/>
                                  </a:rPr>
                                  <m:t>𝑖</m:t>
                                </m:r>
                              </m:sub>
                            </m:sSub>
                          </m:den>
                        </m:f>
                      </m:e>
                    </m:nary>
                  </m:oMath>
                </a14:m>
                <a:r>
                  <a:rPr lang="en-US" sz="2400" dirty="0">
                    <a:latin typeface="Times New Roman" panose="02020603050405020304" pitchFamily="18" charset="0"/>
                    <a:cs typeface="Times New Roman" panose="02020603050405020304" pitchFamily="18" charset="0"/>
                  </a:rPr>
                  <a:t>.</a:t>
                </a:r>
              </a:p>
            </p:txBody>
          </p:sp>
        </mc:Choice>
        <mc:Fallback xmlns="">
          <p:sp>
            <p:nvSpPr>
              <p:cNvPr id="8" name="Rectangle 7">
                <a:extLst>
                  <a:ext uri="{FF2B5EF4-FFF2-40B4-BE49-F238E27FC236}">
                    <a16:creationId xmlns:a16="http://schemas.microsoft.com/office/drawing/2014/main" id="{7CF211ED-EA01-45DB-B3EA-44C6566687BB}"/>
                  </a:ext>
                </a:extLst>
              </p:cNvPr>
              <p:cNvSpPr>
                <a:spLocks noRot="1" noChangeAspect="1" noMove="1" noResize="1" noEditPoints="1" noAdjustHandles="1" noChangeArrowheads="1" noChangeShapeType="1" noTextEdit="1"/>
              </p:cNvSpPr>
              <p:nvPr/>
            </p:nvSpPr>
            <p:spPr>
              <a:xfrm>
                <a:off x="328749" y="4543226"/>
                <a:ext cx="8510451" cy="1116524"/>
              </a:xfrm>
              <a:prstGeom prst="rect">
                <a:avLst/>
              </a:prstGeom>
              <a:blipFill>
                <a:blip r:embed="rId4"/>
                <a:stretch>
                  <a:fillRect l="-1003" t="-4372"/>
                </a:stretch>
              </a:blipFill>
            </p:spPr>
            <p:txBody>
              <a:bodyPr/>
              <a:lstStyle/>
              <a:p>
                <a:r>
                  <a:rPr lang="en-US">
                    <a:noFill/>
                  </a:rPr>
                  <a:t> </a:t>
                </a:r>
              </a:p>
            </p:txBody>
          </p:sp>
        </mc:Fallback>
      </mc:AlternateContent>
    </p:spTree>
    <p:extLst>
      <p:ext uri="{BB962C8B-B14F-4D97-AF65-F5344CB8AC3E}">
        <p14:creationId xmlns:p14="http://schemas.microsoft.com/office/powerpoint/2010/main" val="245668374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104</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7984A07-7DD4-46C0-AE14-FC7520C16F72}"/>
              </a:ext>
            </a:extLst>
          </p:cNvPr>
          <p:cNvSpPr/>
          <p:nvPr/>
        </p:nvSpPr>
        <p:spPr>
          <a:xfrm>
            <a:off x="0" y="87415"/>
            <a:ext cx="55626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2.6 Inefficient exploitation with more general functions</a:t>
            </a: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68F2C0A2-0D29-4719-A1C2-ABDA74D2C098}"/>
                  </a:ext>
                </a:extLst>
              </p:cNvPr>
              <p:cNvSpPr/>
              <p:nvPr/>
            </p:nvSpPr>
            <p:spPr>
              <a:xfrm>
                <a:off x="381000" y="1828800"/>
                <a:ext cx="8305800" cy="2757550"/>
              </a:xfrm>
              <a:prstGeom prst="rect">
                <a:avLst/>
              </a:prstGeom>
            </p:spPr>
            <p:txBody>
              <a:bodyPr wrap="square">
                <a:spAutoFit/>
              </a:bodyPr>
              <a:lstStyle/>
              <a:p>
                <a:pPr algn="just">
                  <a:lnSpc>
                    <a:spcPct val="125000"/>
                  </a:lnSpc>
                </a:pPr>
                <a:r>
                  <a:rPr lang="en-US" sz="2400" dirty="0">
                    <a:latin typeface="Times New Roman" panose="02020603050405020304" pitchFamily="18" charset="0"/>
                    <a:cs typeface="Times New Roman" panose="02020603050405020304" pitchFamily="18" charset="0"/>
                  </a:rPr>
                  <a:t>Every firm </a:t>
                </a:r>
                <a14:m>
                  <m:oMath xmlns:m="http://schemas.openxmlformats.org/officeDocument/2006/math">
                    <m:r>
                      <a:rPr lang="en-US" sz="2400" i="1" dirty="0" smtClean="0">
                        <a:latin typeface="Cambria Math" panose="02040503050406030204" pitchFamily="18" charset="0"/>
                      </a:rPr>
                      <m:t>𝑖</m:t>
                    </m:r>
                  </m:oMath>
                </a14:m>
                <a:r>
                  <a:rPr lang="en-US" sz="2400" dirty="0">
                    <a:latin typeface="Times New Roman" panose="02020603050405020304" pitchFamily="18" charset="0"/>
                    <a:cs typeface="Times New Roman" panose="02020603050405020304" pitchFamily="18" charset="0"/>
                  </a:rPr>
                  <a:t> increases its individual appropriation until the point where its marginal revenue from appropriating one more unit </a:t>
                </a:r>
                <a14:m>
                  <m:oMath xmlns:m="http://schemas.openxmlformats.org/officeDocument/2006/math">
                    <m:r>
                      <a:rPr lang="en-US" sz="2400" i="1" dirty="0" smtClean="0">
                        <a:latin typeface="Cambria Math" panose="02040503050406030204" pitchFamily="18" charset="0"/>
                      </a:rPr>
                      <m:t>(</m:t>
                    </m:r>
                    <m:r>
                      <a:rPr lang="en-US" sz="2400" b="0" i="1" dirty="0" smtClean="0">
                        <a:latin typeface="Cambria Math" panose="02040503050406030204" pitchFamily="18" charset="0"/>
                      </a:rPr>
                      <m:t>𝑝</m:t>
                    </m:r>
                    <m:r>
                      <a:rPr lang="en-US" sz="2400" i="1" dirty="0" smtClean="0">
                        <a:latin typeface="Cambria Math" panose="02040503050406030204" pitchFamily="18" charset="0"/>
                      </a:rPr>
                      <m:t>=$1)</m:t>
                    </m:r>
                  </m:oMath>
                </a14:m>
                <a:r>
                  <a:rPr lang="en-US" sz="2400" dirty="0">
                    <a:latin typeface="Times New Roman" panose="02020603050405020304" pitchFamily="18" charset="0"/>
                    <a:cs typeface="Times New Roman" panose="02020603050405020304" pitchFamily="18" charset="0"/>
                  </a:rPr>
                  <a:t> coincides with the sum of its own additional cost, </a:t>
                </a:r>
                <a14:m>
                  <m:oMath xmlns:m="http://schemas.openxmlformats.org/officeDocument/2006/math">
                    <m:r>
                      <a:rPr lang="en-US" sz="2400" i="1" dirty="0" smtClean="0">
                        <a:latin typeface="Cambria Math" panose="02040503050406030204" pitchFamily="18" charset="0"/>
                      </a:rPr>
                      <m:t>𝑀</m:t>
                    </m:r>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𝐶</m:t>
                        </m:r>
                      </m:e>
                      <m:sub>
                        <m:r>
                          <a:rPr lang="en-US" sz="2400" i="1" dirty="0" smtClean="0">
                            <a:latin typeface="Cambria Math" panose="02040503050406030204" pitchFamily="18" charset="0"/>
                          </a:rPr>
                          <m:t>𝑖</m:t>
                        </m:r>
                      </m:sub>
                    </m:sSub>
                  </m:oMath>
                </a14:m>
                <a:r>
                  <a:rPr lang="en-US" sz="2400" dirty="0">
                    <a:latin typeface="Times New Roman" panose="02020603050405020304" pitchFamily="18" charset="0"/>
                    <a:cs typeface="Times New Roman" panose="02020603050405020304" pitchFamily="18" charset="0"/>
                  </a:rPr>
                  <a:t>, and the additional cost that its appropriation generates on all other firms, </a:t>
                </a:r>
                <a14:m>
                  <m:oMath xmlns:m="http://schemas.openxmlformats.org/officeDocument/2006/math">
                    <m:nary>
                      <m:naryPr>
                        <m:chr m:val="∑"/>
                        <m:supHide m:val="on"/>
                        <m:ctrlPr>
                          <a:rPr lang="en-US" sz="2400" i="1">
                            <a:latin typeface="Cambria Math" panose="02040503050406030204" pitchFamily="18" charset="0"/>
                          </a:rPr>
                        </m:ctrlPr>
                      </m:naryPr>
                      <m:sub>
                        <m:r>
                          <m:rPr>
                            <m:brk m:alnAt="7"/>
                          </m:rPr>
                          <a:rPr lang="en-US" sz="2400" i="1">
                            <a:latin typeface="Cambria Math" panose="02040503050406030204" pitchFamily="18" charset="0"/>
                          </a:rPr>
                          <m:t>𝑗</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𝑖</m:t>
                        </m:r>
                      </m:sub>
                      <m:sup/>
                      <m:e>
                        <m:f>
                          <m:fPr>
                            <m:ctrlPr>
                              <a:rPr lang="en-US" sz="2400" i="1">
                                <a:latin typeface="Cambria Math" panose="02040503050406030204" pitchFamily="18" charset="0"/>
                              </a:rPr>
                            </m:ctrlPr>
                          </m:fPr>
                          <m:num>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𝐶</m:t>
                                </m:r>
                              </m:e>
                              <m:sub>
                                <m:r>
                                  <a:rPr lang="en-US" sz="2400" i="1">
                                    <a:latin typeface="Cambria Math" panose="02040503050406030204" pitchFamily="18" charset="0"/>
                                  </a:rPr>
                                  <m:t>𝑗</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i="1">
                                        <a:latin typeface="Cambria Math" panose="02040503050406030204" pitchFamily="18" charset="0"/>
                                      </a:rPr>
                                      <m:t>𝑗</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𝑄</m:t>
                                    </m:r>
                                  </m:e>
                                  <m:sub>
                                    <m:r>
                                      <a:rPr lang="en-US" sz="2400" i="1">
                                        <a:latin typeface="Cambria Math" panose="02040503050406030204" pitchFamily="18" charset="0"/>
                                      </a:rPr>
                                      <m:t>−</m:t>
                                    </m:r>
                                    <m:r>
                                      <a:rPr lang="en-US" sz="2400" i="1">
                                        <a:latin typeface="Cambria Math" panose="02040503050406030204" pitchFamily="18" charset="0"/>
                                      </a:rPr>
                                      <m:t>𝑗</m:t>
                                    </m:r>
                                  </m:sub>
                                </m:sSub>
                              </m:e>
                            </m:d>
                          </m:num>
                          <m:den>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i="1">
                                    <a:latin typeface="Cambria Math" panose="02040503050406030204" pitchFamily="18" charset="0"/>
                                  </a:rPr>
                                  <m:t>𝑖</m:t>
                                </m:r>
                              </m:sub>
                            </m:sSub>
                          </m:den>
                        </m:f>
                      </m:e>
                    </m:nary>
                  </m:oMath>
                </a14:m>
                <a:r>
                  <a:rPr lang="en-US" sz="2400" dirty="0">
                    <a:latin typeface="Times New Roman" panose="02020603050405020304" pitchFamily="18" charset="0"/>
                    <a:cs typeface="Times New Roman" panose="02020603050405020304" pitchFamily="18" charset="0"/>
                  </a:rPr>
                  <a:t>.</a:t>
                </a:r>
              </a:p>
            </p:txBody>
          </p:sp>
        </mc:Choice>
        <mc:Fallback xmlns="">
          <p:sp>
            <p:nvSpPr>
              <p:cNvPr id="2" name="Rectangle 1">
                <a:extLst>
                  <a:ext uri="{FF2B5EF4-FFF2-40B4-BE49-F238E27FC236}">
                    <a16:creationId xmlns:a16="http://schemas.microsoft.com/office/drawing/2014/main" id="{68F2C0A2-0D29-4719-A1C2-ABDA74D2C098}"/>
                  </a:ext>
                </a:extLst>
              </p:cNvPr>
              <p:cNvSpPr>
                <a:spLocks noRot="1" noChangeAspect="1" noMove="1" noResize="1" noEditPoints="1" noAdjustHandles="1" noChangeArrowheads="1" noChangeShapeType="1" noTextEdit="1"/>
              </p:cNvSpPr>
              <p:nvPr/>
            </p:nvSpPr>
            <p:spPr>
              <a:xfrm>
                <a:off x="381000" y="1828800"/>
                <a:ext cx="8305800" cy="2757550"/>
              </a:xfrm>
              <a:prstGeom prst="rect">
                <a:avLst/>
              </a:prstGeom>
              <a:blipFill>
                <a:blip r:embed="rId2"/>
                <a:stretch>
                  <a:fillRect l="-1175" r="-1101"/>
                </a:stretch>
              </a:blipFill>
            </p:spPr>
            <p:txBody>
              <a:bodyPr/>
              <a:lstStyle/>
              <a:p>
                <a:r>
                  <a:rPr lang="zh-HK" altLang="en-US">
                    <a:noFill/>
                  </a:rPr>
                  <a:t> </a:t>
                </a:r>
              </a:p>
            </p:txBody>
          </p:sp>
        </mc:Fallback>
      </mc:AlternateContent>
      <p:sp>
        <p:nvSpPr>
          <p:cNvPr id="3" name="Rectangle 2">
            <a:extLst>
              <a:ext uri="{FF2B5EF4-FFF2-40B4-BE49-F238E27FC236}">
                <a16:creationId xmlns:a16="http://schemas.microsoft.com/office/drawing/2014/main" id="{E8D08733-73BB-4CA3-A752-E099D1960A4E}"/>
              </a:ext>
            </a:extLst>
          </p:cNvPr>
          <p:cNvSpPr/>
          <p:nvPr/>
        </p:nvSpPr>
        <p:spPr>
          <a:xfrm>
            <a:off x="76200" y="1066800"/>
            <a:ext cx="1886286" cy="461665"/>
          </a:xfrm>
          <a:prstGeom prst="rect">
            <a:avLst/>
          </a:prstGeom>
        </p:spPr>
        <p:txBody>
          <a:bodyPr wrap="none">
            <a:spAutoFit/>
          </a:bodyPr>
          <a:lstStyle/>
          <a:p>
            <a:pPr marL="285750" indent="-28575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Intuitively, </a:t>
            </a:r>
            <a:endParaRPr lang="en-US" sz="2400" dirty="0">
              <a:solidFill>
                <a:srgbClr val="7030A0"/>
              </a:solidFill>
            </a:endParaRPr>
          </a:p>
        </p:txBody>
      </p:sp>
    </p:spTree>
    <p:extLst>
      <p:ext uri="{BB962C8B-B14F-4D97-AF65-F5344CB8AC3E}">
        <p14:creationId xmlns:p14="http://schemas.microsoft.com/office/powerpoint/2010/main" val="24404036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105</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7984A07-7DD4-46C0-AE14-FC7520C16F72}"/>
              </a:ext>
            </a:extLst>
          </p:cNvPr>
          <p:cNvSpPr/>
          <p:nvPr/>
        </p:nvSpPr>
        <p:spPr>
          <a:xfrm>
            <a:off x="0" y="87415"/>
            <a:ext cx="55626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2.6 Inefficient exploitation with more general functions</a:t>
            </a: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B045FCD6-A45D-4DE1-A602-15623359DF44}"/>
                  </a:ext>
                </a:extLst>
              </p:cNvPr>
              <p:cNvSpPr/>
              <p:nvPr/>
            </p:nvSpPr>
            <p:spPr>
              <a:xfrm>
                <a:off x="285748" y="1023820"/>
                <a:ext cx="8610600" cy="1434047"/>
              </a:xfrm>
              <a:prstGeom prst="rect">
                <a:avLst/>
              </a:prstGeom>
            </p:spPr>
            <p:txBody>
              <a:bodyPr wrap="square">
                <a:spAutoFit/>
              </a:bodyPr>
              <a:lstStyle/>
              <a:p>
                <a:pPr marL="342900" indent="-342900" algn="just">
                  <a:lnSpc>
                    <a:spcPct val="125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Relative to the equilibrium condition </a:t>
                </a:r>
                <a14:m>
                  <m:oMath xmlns:m="http://schemas.openxmlformats.org/officeDocument/2006/math">
                    <m:r>
                      <a:rPr lang="en-US" sz="2400" i="1" dirty="0" smtClean="0">
                        <a:latin typeface="Cambria Math" panose="02040503050406030204" pitchFamily="18" charset="0"/>
                      </a:rPr>
                      <m:t>𝑀</m:t>
                    </m:r>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𝐶</m:t>
                        </m:r>
                      </m:e>
                      <m:sub>
                        <m:r>
                          <a:rPr lang="en-US" sz="2400" i="1" dirty="0" smtClean="0">
                            <a:latin typeface="Cambria Math" panose="02040503050406030204" pitchFamily="18" charset="0"/>
                          </a:rPr>
                          <m:t>𝑖</m:t>
                        </m:r>
                      </m:sub>
                    </m:sSub>
                    <m:r>
                      <a:rPr lang="en-US" sz="2400" i="1" dirty="0">
                        <a:latin typeface="Cambria Math" panose="02040503050406030204" pitchFamily="18" charset="0"/>
                      </a:rPr>
                      <m:t> = 1</m:t>
                    </m:r>
                  </m:oMath>
                </a14:m>
                <a:r>
                  <a:rPr lang="en-US" sz="2400" dirty="0">
                    <a:latin typeface="Times New Roman" panose="02020603050405020304" pitchFamily="18" charset="0"/>
                    <a:cs typeface="Times New Roman" panose="02020603050405020304" pitchFamily="18" charset="0"/>
                  </a:rPr>
                  <a:t>, every firm now internalizes the negative cost externality that its individual appropriation </a:t>
                </a:r>
                <a14:m>
                  <m:oMath xmlns:m="http://schemas.openxmlformats.org/officeDocument/2006/math">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𝑞</m:t>
                        </m:r>
                      </m:e>
                      <m:sub>
                        <m:r>
                          <a:rPr lang="en-US" sz="2400" i="1" dirty="0" smtClean="0">
                            <a:latin typeface="Cambria Math" panose="02040503050406030204" pitchFamily="18" charset="0"/>
                          </a:rPr>
                          <m:t>𝑖</m:t>
                        </m:r>
                      </m:sub>
                    </m:sSub>
                  </m:oMath>
                </a14:m>
                <a:r>
                  <a:rPr lang="en-US" sz="2400" dirty="0">
                    <a:latin typeface="Times New Roman" panose="02020603050405020304" pitchFamily="18" charset="0"/>
                    <a:cs typeface="Times New Roman" panose="02020603050405020304" pitchFamily="18" charset="0"/>
                  </a:rPr>
                  <a:t> produces on its rivals. </a:t>
                </a:r>
              </a:p>
            </p:txBody>
          </p:sp>
        </mc:Choice>
        <mc:Fallback xmlns="">
          <p:sp>
            <p:nvSpPr>
              <p:cNvPr id="2" name="Rectangle 1">
                <a:extLst>
                  <a:ext uri="{FF2B5EF4-FFF2-40B4-BE49-F238E27FC236}">
                    <a16:creationId xmlns:a16="http://schemas.microsoft.com/office/drawing/2014/main" id="{B045FCD6-A45D-4DE1-A602-15623359DF44}"/>
                  </a:ext>
                </a:extLst>
              </p:cNvPr>
              <p:cNvSpPr>
                <a:spLocks noRot="1" noChangeAspect="1" noMove="1" noResize="1" noEditPoints="1" noAdjustHandles="1" noChangeArrowheads="1" noChangeShapeType="1" noTextEdit="1"/>
              </p:cNvSpPr>
              <p:nvPr/>
            </p:nvSpPr>
            <p:spPr>
              <a:xfrm>
                <a:off x="285748" y="1023820"/>
                <a:ext cx="8610600" cy="1434047"/>
              </a:xfrm>
              <a:prstGeom prst="rect">
                <a:avLst/>
              </a:prstGeom>
              <a:blipFill>
                <a:blip r:embed="rId2"/>
                <a:stretch>
                  <a:fillRect l="-992" r="-1062" b="-8936"/>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B9D488A6-67EC-4BBA-AC44-FFA2332159A7}"/>
                  </a:ext>
                </a:extLst>
              </p:cNvPr>
              <p:cNvSpPr/>
              <p:nvPr/>
            </p:nvSpPr>
            <p:spPr>
              <a:xfrm>
                <a:off x="838200" y="2777878"/>
                <a:ext cx="7772400" cy="1463414"/>
              </a:xfrm>
              <a:prstGeom prst="rect">
                <a:avLst/>
              </a:prstGeom>
            </p:spPr>
            <p:txBody>
              <a:bodyPr wrap="square">
                <a:spAutoFit/>
              </a:bodyPr>
              <a:lstStyle/>
              <a:p>
                <a:pPr marL="285750" indent="-285750">
                  <a:lnSpc>
                    <a:spcPct val="125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As a result of this additional cost, firm </a:t>
                </a:r>
                <a14:m>
                  <m:oMath xmlns:m="http://schemas.openxmlformats.org/officeDocument/2006/math">
                    <m:r>
                      <a:rPr lang="en-US" sz="2400" i="1" dirty="0">
                        <a:latin typeface="Cambria Math" panose="02040503050406030204" pitchFamily="18" charset="0"/>
                      </a:rPr>
                      <m:t>𝑖</m:t>
                    </m:r>
                  </m:oMath>
                </a14:m>
                <a:r>
                  <a:rPr lang="en-US" sz="2400" dirty="0">
                    <a:latin typeface="Times New Roman" panose="02020603050405020304" pitchFamily="18" charset="0"/>
                    <a:cs typeface="Times New Roman" panose="02020603050405020304" pitchFamily="18" charset="0"/>
                  </a:rPr>
                  <a:t> chooses a lower exploitation in the social optimum than in equilibrium, </a:t>
                </a:r>
                <a14:m>
                  <m:oMath xmlns:m="http://schemas.openxmlformats.org/officeDocument/2006/math">
                    <m:sSubSup>
                      <m:sSubSupPr>
                        <m:ctrlPr>
                          <a:rPr lang="en-US" sz="2400" i="1">
                            <a:latin typeface="Cambria Math" panose="02040503050406030204" pitchFamily="18" charset="0"/>
                          </a:rPr>
                        </m:ctrlPr>
                      </m:sSubSupPr>
                      <m:e>
                        <m:r>
                          <a:rPr lang="en-US" sz="2400" i="1">
                            <a:latin typeface="Cambria Math" panose="02040503050406030204" pitchFamily="18" charset="0"/>
                          </a:rPr>
                          <m:t>𝑞</m:t>
                        </m:r>
                      </m:e>
                      <m:sub>
                        <m:r>
                          <a:rPr lang="en-US" sz="2400" i="1">
                            <a:latin typeface="Cambria Math" panose="02040503050406030204" pitchFamily="18" charset="0"/>
                          </a:rPr>
                          <m:t>𝑖</m:t>
                        </m:r>
                      </m:sub>
                      <m:sup>
                        <m:r>
                          <a:rPr lang="en-US" sz="2400" i="1">
                            <a:latin typeface="Cambria Math" panose="02040503050406030204" pitchFamily="18" charset="0"/>
                          </a:rPr>
                          <m:t>𝑆𝑂</m:t>
                        </m:r>
                      </m:sup>
                    </m:sSubSup>
                    <m:r>
                      <a:rPr lang="en-US" sz="2400" i="1">
                        <a:latin typeface="Cambria Math" panose="02040503050406030204" pitchFamily="18" charset="0"/>
                      </a:rPr>
                      <m:t>&lt;</m:t>
                    </m:r>
                    <m:sSubSup>
                      <m:sSubSupPr>
                        <m:ctrlPr>
                          <a:rPr lang="en-US" sz="2400" i="1">
                            <a:latin typeface="Cambria Math" panose="02040503050406030204" pitchFamily="18" charset="0"/>
                          </a:rPr>
                        </m:ctrlPr>
                      </m:sSubSupPr>
                      <m:e>
                        <m:r>
                          <a:rPr lang="en-US" sz="2400" i="1">
                            <a:latin typeface="Cambria Math" panose="02040503050406030204" pitchFamily="18" charset="0"/>
                          </a:rPr>
                          <m:t>𝑞</m:t>
                        </m:r>
                      </m:e>
                      <m:sub>
                        <m:r>
                          <a:rPr lang="en-US" sz="2400" i="1">
                            <a:latin typeface="Cambria Math" panose="02040503050406030204" pitchFamily="18" charset="0"/>
                          </a:rPr>
                          <m:t>𝑖</m:t>
                        </m:r>
                      </m:sub>
                      <m:sup>
                        <m:r>
                          <a:rPr lang="en-US" sz="2400" i="1">
                            <a:latin typeface="Cambria Math" panose="02040503050406030204" pitchFamily="18" charset="0"/>
                          </a:rPr>
                          <m:t>∗</m:t>
                        </m:r>
                      </m:sup>
                    </m:sSubSup>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3" name="Rectangle 2">
                <a:extLst>
                  <a:ext uri="{FF2B5EF4-FFF2-40B4-BE49-F238E27FC236}">
                    <a16:creationId xmlns:a16="http://schemas.microsoft.com/office/drawing/2014/main" id="{B9D488A6-67EC-4BBA-AC44-FFA2332159A7}"/>
                  </a:ext>
                </a:extLst>
              </p:cNvPr>
              <p:cNvSpPr>
                <a:spLocks noRot="1" noChangeAspect="1" noMove="1" noResize="1" noEditPoints="1" noAdjustHandles="1" noChangeArrowheads="1" noChangeShapeType="1" noTextEdit="1"/>
              </p:cNvSpPr>
              <p:nvPr/>
            </p:nvSpPr>
            <p:spPr>
              <a:xfrm>
                <a:off x="838200" y="2777878"/>
                <a:ext cx="7772400" cy="1463414"/>
              </a:xfrm>
              <a:prstGeom prst="rect">
                <a:avLst/>
              </a:prstGeom>
              <a:blipFill>
                <a:blip r:embed="rId3"/>
                <a:stretch>
                  <a:fillRect l="-1098"/>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5A9FDA12-831E-42B9-B7BA-5DBFBFEEBBDC}"/>
                  </a:ext>
                </a:extLst>
              </p:cNvPr>
              <p:cNvSpPr/>
              <p:nvPr/>
            </p:nvSpPr>
            <p:spPr>
              <a:xfrm>
                <a:off x="647698" y="4584163"/>
                <a:ext cx="7962902" cy="972382"/>
              </a:xfrm>
              <a:prstGeom prst="rect">
                <a:avLst/>
              </a:prstGeom>
            </p:spPr>
            <p:txBody>
              <a:bodyPr wrap="square">
                <a:spAutoFit/>
              </a:bodyPr>
              <a:lstStyle/>
              <a:p>
                <a:pPr marL="285750" indent="-285750" algn="just">
                  <a:lnSpc>
                    <a:spcPct val="125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Figure 2.7 illustrates this result and compares it against that emerging from equilibrium condition, </a:t>
                </a:r>
                <a14:m>
                  <m:oMath xmlns:m="http://schemas.openxmlformats.org/officeDocument/2006/math">
                    <m:r>
                      <a:rPr lang="en-US" sz="2400" b="0" i="1" smtClean="0">
                        <a:latin typeface="Cambria Math" panose="02040503050406030204" pitchFamily="18" charset="0"/>
                      </a:rPr>
                      <m:t>𝑀</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𝐶</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=1</m:t>
                    </m:r>
                  </m:oMath>
                </a14:m>
                <a:r>
                  <a:rPr lang="en-US" sz="2400" dirty="0">
                    <a:latin typeface="Times New Roman" panose="02020603050405020304" pitchFamily="18" charset="0"/>
                    <a:cs typeface="Times New Roman" panose="02020603050405020304" pitchFamily="18" charset="0"/>
                  </a:rPr>
                  <a:t>.</a:t>
                </a:r>
              </a:p>
            </p:txBody>
          </p:sp>
        </mc:Choice>
        <mc:Fallback xmlns="">
          <p:sp>
            <p:nvSpPr>
              <p:cNvPr id="4" name="Rectangle 3">
                <a:extLst>
                  <a:ext uri="{FF2B5EF4-FFF2-40B4-BE49-F238E27FC236}">
                    <a16:creationId xmlns:a16="http://schemas.microsoft.com/office/drawing/2014/main" id="{5A9FDA12-831E-42B9-B7BA-5DBFBFEEBBDC}"/>
                  </a:ext>
                </a:extLst>
              </p:cNvPr>
              <p:cNvSpPr>
                <a:spLocks noRot="1" noChangeAspect="1" noMove="1" noResize="1" noEditPoints="1" noAdjustHandles="1" noChangeArrowheads="1" noChangeShapeType="1" noTextEdit="1"/>
              </p:cNvSpPr>
              <p:nvPr/>
            </p:nvSpPr>
            <p:spPr>
              <a:xfrm>
                <a:off x="647698" y="4584163"/>
                <a:ext cx="7962902" cy="972382"/>
              </a:xfrm>
              <a:prstGeom prst="rect">
                <a:avLst/>
              </a:prstGeom>
              <a:blipFill>
                <a:blip r:embed="rId4"/>
                <a:stretch>
                  <a:fillRect l="-995" r="-1148" b="-13125"/>
                </a:stretch>
              </a:blipFill>
            </p:spPr>
            <p:txBody>
              <a:bodyPr/>
              <a:lstStyle/>
              <a:p>
                <a:r>
                  <a:rPr lang="zh-HK" altLang="en-US">
                    <a:noFill/>
                  </a:rPr>
                  <a:t> </a:t>
                </a:r>
              </a:p>
            </p:txBody>
          </p:sp>
        </mc:Fallback>
      </mc:AlternateContent>
    </p:spTree>
    <p:extLst>
      <p:ext uri="{BB962C8B-B14F-4D97-AF65-F5344CB8AC3E}">
        <p14:creationId xmlns:p14="http://schemas.microsoft.com/office/powerpoint/2010/main" val="2326465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106</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7984A07-7DD4-46C0-AE14-FC7520C16F72}"/>
              </a:ext>
            </a:extLst>
          </p:cNvPr>
          <p:cNvSpPr/>
          <p:nvPr/>
        </p:nvSpPr>
        <p:spPr>
          <a:xfrm>
            <a:off x="0" y="87415"/>
            <a:ext cx="55626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2.6 Inefficient exploitation with more general functions</a:t>
            </a:r>
          </a:p>
        </p:txBody>
      </p:sp>
      <p:pic>
        <p:nvPicPr>
          <p:cNvPr id="6" name="Picture 5">
            <a:extLst>
              <a:ext uri="{FF2B5EF4-FFF2-40B4-BE49-F238E27FC236}">
                <a16:creationId xmlns:a16="http://schemas.microsoft.com/office/drawing/2014/main" id="{05936E25-ED97-4A08-8EC2-CE96A8B9E9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200" y="1260556"/>
            <a:ext cx="5457825" cy="4171950"/>
          </a:xfrm>
          <a:prstGeom prst="rect">
            <a:avLst/>
          </a:prstGeom>
        </p:spPr>
      </p:pic>
      <p:sp>
        <p:nvSpPr>
          <p:cNvPr id="7" name="Rectangle 6">
            <a:extLst>
              <a:ext uri="{FF2B5EF4-FFF2-40B4-BE49-F238E27FC236}">
                <a16:creationId xmlns:a16="http://schemas.microsoft.com/office/drawing/2014/main" id="{D3BD4884-9123-45E8-AB94-FC58FDDA5751}"/>
              </a:ext>
            </a:extLst>
          </p:cNvPr>
          <p:cNvSpPr/>
          <p:nvPr/>
        </p:nvSpPr>
        <p:spPr>
          <a:xfrm>
            <a:off x="1828528" y="5501859"/>
            <a:ext cx="5819775"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Figure 2.7. Equilibrium and socially optimal appropriation </a:t>
            </a:r>
          </a:p>
        </p:txBody>
      </p:sp>
    </p:spTree>
    <p:extLst>
      <p:ext uri="{BB962C8B-B14F-4D97-AF65-F5344CB8AC3E}">
        <p14:creationId xmlns:p14="http://schemas.microsoft.com/office/powerpoint/2010/main" val="192033864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107</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7984A07-7DD4-46C0-AE14-FC7520C16F72}"/>
              </a:ext>
            </a:extLst>
          </p:cNvPr>
          <p:cNvSpPr/>
          <p:nvPr/>
        </p:nvSpPr>
        <p:spPr>
          <a:xfrm>
            <a:off x="0" y="87415"/>
            <a:ext cx="24384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2.7 Policy instruments</a:t>
            </a:r>
          </a:p>
        </p:txBody>
      </p:sp>
      <p:sp>
        <p:nvSpPr>
          <p:cNvPr id="2" name="Rectangle 1">
            <a:extLst>
              <a:ext uri="{FF2B5EF4-FFF2-40B4-BE49-F238E27FC236}">
                <a16:creationId xmlns:a16="http://schemas.microsoft.com/office/drawing/2014/main" id="{14291C1D-9BF0-4D1C-BEAF-5816CAB09110}"/>
              </a:ext>
            </a:extLst>
          </p:cNvPr>
          <p:cNvSpPr/>
          <p:nvPr/>
        </p:nvSpPr>
        <p:spPr>
          <a:xfrm>
            <a:off x="533400" y="914400"/>
            <a:ext cx="7924800" cy="461665"/>
          </a:xfrm>
          <a:prstGeom prst="rect">
            <a:avLst/>
          </a:prstGeom>
        </p:spPr>
        <p:txBody>
          <a:bodyPr wrap="square">
            <a:spAutoFit/>
          </a:bodyPr>
          <a:lstStyle/>
          <a:p>
            <a:pPr marL="285750" indent="-28575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In this section, </a:t>
            </a:r>
            <a:endParaRPr lang="en-US" sz="24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740CDE10-5223-46B3-AB67-6F3266DB808A}"/>
              </a:ext>
            </a:extLst>
          </p:cNvPr>
          <p:cNvSpPr txBox="1"/>
          <p:nvPr/>
        </p:nvSpPr>
        <p:spPr>
          <a:xfrm>
            <a:off x="533400" y="3191670"/>
            <a:ext cx="3449342" cy="461665"/>
          </a:xfrm>
          <a:prstGeom prst="rect">
            <a:avLst/>
          </a:prstGeom>
          <a:noFill/>
        </p:spPr>
        <p:txBody>
          <a:bodyPr wrap="none" rtlCol="0">
            <a:spAutoFit/>
          </a:bodyPr>
          <a:lstStyle/>
          <a:p>
            <a:pPr marL="285750" indent="-28575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Two policy instruments </a:t>
            </a:r>
          </a:p>
        </p:txBody>
      </p:sp>
      <p:sp>
        <p:nvSpPr>
          <p:cNvPr id="6" name="Rectangle 5">
            <a:extLst>
              <a:ext uri="{FF2B5EF4-FFF2-40B4-BE49-F238E27FC236}">
                <a16:creationId xmlns:a16="http://schemas.microsoft.com/office/drawing/2014/main" id="{FB9F844F-6E47-479C-A372-533C6C578151}"/>
              </a:ext>
            </a:extLst>
          </p:cNvPr>
          <p:cNvSpPr/>
          <p:nvPr/>
        </p:nvSpPr>
        <p:spPr>
          <a:xfrm>
            <a:off x="826884" y="3918258"/>
            <a:ext cx="3962401" cy="830997"/>
          </a:xfrm>
          <a:prstGeom prst="rect">
            <a:avLst/>
          </a:prstGeom>
        </p:spPr>
        <p:txBody>
          <a:bodyPr wrap="square">
            <a:spAutoFit/>
          </a:bodyPr>
          <a:lstStyle/>
          <a:p>
            <a:pPr marL="533400" indent="-533400">
              <a:buAutoNum type="romanUcPeriod"/>
            </a:pPr>
            <a:r>
              <a:rPr lang="en-US" sz="2400" dirty="0">
                <a:latin typeface="Times New Roman" panose="02020603050405020304" pitchFamily="18" charset="0"/>
                <a:cs typeface="Times New Roman" panose="02020603050405020304" pitchFamily="18" charset="0"/>
              </a:rPr>
              <a:t>Quotas</a:t>
            </a:r>
          </a:p>
          <a:p>
            <a:pPr marL="533400" indent="-533400">
              <a:buAutoNum type="romanUcPeriod"/>
            </a:pPr>
            <a:r>
              <a:rPr lang="en-US" sz="2400" dirty="0">
                <a:latin typeface="Times New Roman" panose="02020603050405020304" pitchFamily="18" charset="0"/>
                <a:cs typeface="Times New Roman" panose="02020603050405020304" pitchFamily="18" charset="0"/>
              </a:rPr>
              <a:t>Appropriation fees</a:t>
            </a:r>
          </a:p>
        </p:txBody>
      </p:sp>
      <p:sp>
        <p:nvSpPr>
          <p:cNvPr id="7" name="Rectangle 6">
            <a:extLst>
              <a:ext uri="{FF2B5EF4-FFF2-40B4-BE49-F238E27FC236}">
                <a16:creationId xmlns:a16="http://schemas.microsoft.com/office/drawing/2014/main" id="{EFC965CD-9379-4E7C-9177-1DB152D9B646}"/>
              </a:ext>
            </a:extLst>
          </p:cNvPr>
          <p:cNvSpPr/>
          <p:nvPr/>
        </p:nvSpPr>
        <p:spPr>
          <a:xfrm>
            <a:off x="823074" y="1687991"/>
            <a:ext cx="8305800" cy="979564"/>
          </a:xfrm>
          <a:prstGeom prst="rect">
            <a:avLst/>
          </a:prstGeom>
        </p:spPr>
        <p:txBody>
          <a:bodyPr wrap="square">
            <a:spAutoFit/>
          </a:bodyPr>
          <a:lstStyle/>
          <a:p>
            <a:pPr marL="342900" indent="-342900">
              <a:lnSpc>
                <a:spcPct val="125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We discuss some policy instruments  to correct the socially excessive exploitation that we identified in our previous results.</a:t>
            </a:r>
            <a:endParaRPr lang="en-US" sz="2400" dirty="0"/>
          </a:p>
        </p:txBody>
      </p:sp>
    </p:spTree>
    <p:extLst>
      <p:ext uri="{BB962C8B-B14F-4D97-AF65-F5344CB8AC3E}">
        <p14:creationId xmlns:p14="http://schemas.microsoft.com/office/powerpoint/2010/main" val="389805562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108</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7984A07-7DD4-46C0-AE14-FC7520C16F72}"/>
              </a:ext>
            </a:extLst>
          </p:cNvPr>
          <p:cNvSpPr/>
          <p:nvPr/>
        </p:nvSpPr>
        <p:spPr>
          <a:xfrm>
            <a:off x="0" y="87415"/>
            <a:ext cx="34290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2.7.1. Policy instruments-Quotas-</a:t>
            </a: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F9B4362C-C7DA-4719-938B-A819D2C0DE9D}"/>
                  </a:ext>
                </a:extLst>
              </p:cNvPr>
              <p:cNvSpPr/>
              <p:nvPr/>
            </p:nvSpPr>
            <p:spPr>
              <a:xfrm>
                <a:off x="228600" y="914400"/>
                <a:ext cx="8458200" cy="1225015"/>
              </a:xfrm>
              <a:prstGeom prst="rect">
                <a:avLst/>
              </a:prstGeom>
            </p:spPr>
            <p:txBody>
              <a:bodyPr wrap="square">
                <a:spAutoFit/>
              </a:bodyPr>
              <a:lstStyle/>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regulator can set a quota that lets fisherman </a:t>
                </a:r>
                <a14:m>
                  <m:oMath xmlns:m="http://schemas.openxmlformats.org/officeDocument/2006/math">
                    <m:r>
                      <a:rPr lang="en-US" sz="2400" i="1" dirty="0" smtClean="0">
                        <a:latin typeface="Cambria Math" panose="02040503050406030204" pitchFamily="18" charset="0"/>
                        <a:cs typeface="Times New Roman" panose="02020603050405020304" pitchFamily="18" charset="0"/>
                      </a:rPr>
                      <m:t>𝑖</m:t>
                    </m:r>
                  </m:oMath>
                </a14:m>
                <a:r>
                  <a:rPr lang="en-US" sz="2400" dirty="0">
                    <a:latin typeface="Times New Roman" panose="02020603050405020304" pitchFamily="18" charset="0"/>
                    <a:cs typeface="Times New Roman" panose="02020603050405020304" pitchFamily="18" charset="0"/>
                  </a:rPr>
                  <a:t> catch as much fish as the socially optimal level, </a:t>
                </a:r>
                <a14:m>
                  <m:oMath xmlns:m="http://schemas.openxmlformats.org/officeDocument/2006/math">
                    <m:sSubSup>
                      <m:sSubSupPr>
                        <m:ctrlPr>
                          <a:rPr lang="en-US" sz="2400" b="0" i="1" dirty="0" smtClean="0">
                            <a:latin typeface="Cambria Math" panose="02040503050406030204" pitchFamily="18" charset="0"/>
                            <a:cs typeface="Times New Roman" panose="02020603050405020304" pitchFamily="18" charset="0"/>
                          </a:rPr>
                        </m:ctrlPr>
                      </m:sSubSupPr>
                      <m:e>
                        <m:r>
                          <a:rPr lang="en-US" sz="2400" i="1" dirty="0" smtClean="0">
                            <a:latin typeface="Cambria Math" panose="02040503050406030204" pitchFamily="18" charset="0"/>
                            <a:cs typeface="Times New Roman" panose="02020603050405020304" pitchFamily="18" charset="0"/>
                          </a:rPr>
                          <m:t>𝑞</m:t>
                        </m:r>
                      </m:e>
                      <m:sub>
                        <m:r>
                          <a:rPr lang="en-US" sz="2400" b="0" i="1" dirty="0" smtClean="0">
                            <a:latin typeface="Cambria Math" panose="02040503050406030204" pitchFamily="18" charset="0"/>
                            <a:cs typeface="Times New Roman" panose="02020603050405020304" pitchFamily="18" charset="0"/>
                          </a:rPr>
                          <m:t>𝑖</m:t>
                        </m:r>
                      </m:sub>
                      <m:sup>
                        <m:r>
                          <a:rPr lang="en-US" sz="2400" i="1" dirty="0" smtClean="0">
                            <a:latin typeface="Cambria Math" panose="02040503050406030204" pitchFamily="18" charset="0"/>
                            <a:cs typeface="Times New Roman" panose="02020603050405020304" pitchFamily="18" charset="0"/>
                          </a:rPr>
                          <m:t>𝑆𝑂</m:t>
                        </m:r>
                      </m:sup>
                    </m:sSubSup>
                  </m:oMath>
                </a14:m>
                <a:r>
                  <a:rPr lang="en-US" sz="2400" dirty="0">
                    <a:latin typeface="Times New Roman" panose="02020603050405020304" pitchFamily="18" charset="0"/>
                    <a:cs typeface="Times New Roman" panose="02020603050405020304" pitchFamily="18" charset="0"/>
                  </a:rPr>
                  <a:t>, facing stringent penalties if it exceeds this allowance.</a:t>
                </a:r>
              </a:p>
            </p:txBody>
          </p:sp>
        </mc:Choice>
        <mc:Fallback xmlns="">
          <p:sp>
            <p:nvSpPr>
              <p:cNvPr id="2" name="Rectangle 1">
                <a:extLst>
                  <a:ext uri="{FF2B5EF4-FFF2-40B4-BE49-F238E27FC236}">
                    <a16:creationId xmlns:a16="http://schemas.microsoft.com/office/drawing/2014/main" id="{F9B4362C-C7DA-4719-938B-A819D2C0DE9D}"/>
                  </a:ext>
                </a:extLst>
              </p:cNvPr>
              <p:cNvSpPr>
                <a:spLocks noRot="1" noChangeAspect="1" noMove="1" noResize="1" noEditPoints="1" noAdjustHandles="1" noChangeArrowheads="1" noChangeShapeType="1" noTextEdit="1"/>
              </p:cNvSpPr>
              <p:nvPr/>
            </p:nvSpPr>
            <p:spPr>
              <a:xfrm>
                <a:off x="228600" y="914400"/>
                <a:ext cx="8458200" cy="1225015"/>
              </a:xfrm>
              <a:prstGeom prst="rect">
                <a:avLst/>
              </a:prstGeom>
              <a:blipFill>
                <a:blip r:embed="rId2"/>
                <a:stretch>
                  <a:fillRect l="-1009" t="-3980" r="-793" b="-10448"/>
                </a:stretch>
              </a:blipFill>
            </p:spPr>
            <p:txBody>
              <a:bodyPr/>
              <a:lstStyle/>
              <a:p>
                <a:r>
                  <a:rPr lang="en-US">
                    <a:noFill/>
                  </a:rPr>
                  <a:t> </a:t>
                </a:r>
              </a:p>
            </p:txBody>
          </p:sp>
        </mc:Fallback>
      </mc:AlternateContent>
      <p:sp>
        <p:nvSpPr>
          <p:cNvPr id="3" name="Rectangle 2">
            <a:extLst>
              <a:ext uri="{FF2B5EF4-FFF2-40B4-BE49-F238E27FC236}">
                <a16:creationId xmlns:a16="http://schemas.microsoft.com/office/drawing/2014/main" id="{25CB665C-7BFB-46AC-A5D9-26530E1FD54C}"/>
              </a:ext>
            </a:extLst>
          </p:cNvPr>
          <p:cNvSpPr/>
          <p:nvPr/>
        </p:nvSpPr>
        <p:spPr>
          <a:xfrm>
            <a:off x="228600" y="2519741"/>
            <a:ext cx="6902852" cy="461665"/>
          </a:xfrm>
          <a:prstGeom prst="rect">
            <a:avLst/>
          </a:prstGeom>
        </p:spPr>
        <p:txBody>
          <a:bodyPr wrap="none">
            <a:spAutoFit/>
          </a:bodyPr>
          <a:lstStyle/>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Quotas are rather common in several CPRs such as;</a:t>
            </a:r>
          </a:p>
        </p:txBody>
      </p:sp>
      <p:sp>
        <p:nvSpPr>
          <p:cNvPr id="4" name="Rectangle 3">
            <a:extLst>
              <a:ext uri="{FF2B5EF4-FFF2-40B4-BE49-F238E27FC236}">
                <a16:creationId xmlns:a16="http://schemas.microsoft.com/office/drawing/2014/main" id="{ABA0E445-87CD-4E0B-A864-C489E43B2BCA}"/>
              </a:ext>
            </a:extLst>
          </p:cNvPr>
          <p:cNvSpPr/>
          <p:nvPr/>
        </p:nvSpPr>
        <p:spPr>
          <a:xfrm>
            <a:off x="838200" y="3145730"/>
            <a:ext cx="7924800" cy="1200329"/>
          </a:xfrm>
          <a:prstGeom prst="rect">
            <a:avLst/>
          </a:prstGeom>
        </p:spPr>
        <p:txBody>
          <a:bodyPr wrap="square">
            <a:spAutoFit/>
          </a:bodyPr>
          <a:lstStyle/>
          <a:p>
            <a:pPr marL="285750" indent="-285750">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 </a:t>
            </a:r>
            <a:r>
              <a:rPr lang="en-US" sz="2400" b="1" i="1" dirty="0">
                <a:latin typeface="Times New Roman" panose="02020603050405020304" pitchFamily="18" charset="0"/>
                <a:cs typeface="Times New Roman" panose="02020603050405020304" pitchFamily="18" charset="0"/>
              </a:rPr>
              <a:t>Common Fisheries Policy </a:t>
            </a:r>
            <a:r>
              <a:rPr lang="en-US" sz="2400" dirty="0">
                <a:latin typeface="Times New Roman" panose="02020603050405020304" pitchFamily="18" charset="0"/>
                <a:cs typeface="Times New Roman" panose="02020603050405020304" pitchFamily="18" charset="0"/>
              </a:rPr>
              <a:t>in the European Union, which sets quotas on which types of fish each member state can fish.</a:t>
            </a:r>
            <a:endParaRPr lang="en-US" sz="2400" i="1" dirty="0">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48D1E5A9-3514-4671-B503-E2C64E247511}"/>
              </a:ext>
            </a:extLst>
          </p:cNvPr>
          <p:cNvSpPr/>
          <p:nvPr/>
        </p:nvSpPr>
        <p:spPr>
          <a:xfrm>
            <a:off x="838200" y="4521377"/>
            <a:ext cx="7696200" cy="830997"/>
          </a:xfrm>
          <a:prstGeom prst="rect">
            <a:avLst/>
          </a:prstGeom>
        </p:spPr>
        <p:txBody>
          <a:bodyPr wrap="square">
            <a:spAutoFit/>
          </a:bodyPr>
          <a:lstStyle/>
          <a:p>
            <a:pPr marL="342900" indent="-342900">
              <a:buFont typeface="Wingdings" panose="05000000000000000000" pitchFamily="2" charset="2"/>
              <a:buChar char="q"/>
            </a:pPr>
            <a:r>
              <a:rPr lang="en-US" sz="2400" i="1" dirty="0">
                <a:latin typeface="Times New Roman" panose="02020603050405020304" pitchFamily="18" charset="0"/>
                <a:cs typeface="Times New Roman" panose="02020603050405020304" pitchFamily="18" charset="0"/>
              </a:rPr>
              <a:t> </a:t>
            </a:r>
            <a:r>
              <a:rPr lang="en-US" sz="2400" b="1" i="1" dirty="0">
                <a:latin typeface="Times New Roman" panose="02020603050405020304" pitchFamily="18" charset="0"/>
                <a:cs typeface="Times New Roman" panose="02020603050405020304" pitchFamily="18" charset="0"/>
              </a:rPr>
              <a:t>Individual transferable quotas </a:t>
            </a:r>
            <a:r>
              <a:rPr lang="en-US" sz="2400" dirty="0">
                <a:latin typeface="Times New Roman" panose="02020603050405020304" pitchFamily="18" charset="0"/>
                <a:cs typeface="Times New Roman" panose="02020603050405020304" pitchFamily="18" charset="0"/>
              </a:rPr>
              <a:t>assigned to each fisherman in the U.S. or New Zealand.</a:t>
            </a:r>
            <a:endParaRPr lang="en-US" sz="2400" i="1" dirty="0">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550116E6-0633-4269-AC60-DEEC662968B2}"/>
              </a:ext>
            </a:extLst>
          </p:cNvPr>
          <p:cNvSpPr/>
          <p:nvPr/>
        </p:nvSpPr>
        <p:spPr>
          <a:xfrm>
            <a:off x="1524000" y="5640358"/>
            <a:ext cx="6369740" cy="461665"/>
          </a:xfrm>
          <a:prstGeom prst="rect">
            <a:avLst/>
          </a:prstGeom>
        </p:spPr>
        <p:txBody>
          <a:bodyPr wrap="square">
            <a:spAutoFit/>
          </a:bodyPr>
          <a:lstStyle/>
          <a:p>
            <a:r>
              <a:rPr lang="en-US" sz="2400" i="1" dirty="0">
                <a:solidFill>
                  <a:srgbClr val="7030A0"/>
                </a:solidFill>
                <a:latin typeface="Times New Roman" panose="02020603050405020304" pitchFamily="18" charset="0"/>
                <a:cs typeface="Times New Roman" panose="02020603050405020304" pitchFamily="18" charset="0"/>
              </a:rPr>
              <a:t>These quotas are also known as </a:t>
            </a:r>
            <a:r>
              <a:rPr lang="en-US" sz="2400" b="1" i="1" dirty="0">
                <a:solidFill>
                  <a:srgbClr val="7030A0"/>
                </a:solidFill>
                <a:latin typeface="Times New Roman" panose="02020603050405020304" pitchFamily="18" charset="0"/>
                <a:cs typeface="Times New Roman" panose="02020603050405020304" pitchFamily="18" charset="0"/>
              </a:rPr>
              <a:t>Catch Share</a:t>
            </a:r>
          </a:p>
        </p:txBody>
      </p:sp>
    </p:spTree>
    <p:extLst>
      <p:ext uri="{BB962C8B-B14F-4D97-AF65-F5344CB8AC3E}">
        <p14:creationId xmlns:p14="http://schemas.microsoft.com/office/powerpoint/2010/main" val="415614118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109</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27EE4B03-6266-49E1-8C47-AD3B0BB76247}"/>
              </a:ext>
            </a:extLst>
          </p:cNvPr>
          <p:cNvSpPr/>
          <p:nvPr/>
        </p:nvSpPr>
        <p:spPr>
          <a:xfrm>
            <a:off x="0" y="87415"/>
            <a:ext cx="34290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2.7.1. Policy instruments-Quotas-</a:t>
            </a:r>
          </a:p>
        </p:txBody>
      </p:sp>
      <p:sp>
        <p:nvSpPr>
          <p:cNvPr id="2" name="TextBox 1">
            <a:extLst>
              <a:ext uri="{FF2B5EF4-FFF2-40B4-BE49-F238E27FC236}">
                <a16:creationId xmlns:a16="http://schemas.microsoft.com/office/drawing/2014/main" id="{89FF8991-0911-4B68-8256-1177E411886B}"/>
              </a:ext>
            </a:extLst>
          </p:cNvPr>
          <p:cNvSpPr txBox="1"/>
          <p:nvPr/>
        </p:nvSpPr>
        <p:spPr>
          <a:xfrm>
            <a:off x="0" y="707562"/>
            <a:ext cx="5638800" cy="461665"/>
          </a:xfrm>
          <a:prstGeom prst="rect">
            <a:avLst/>
          </a:prstGeom>
          <a:noFill/>
        </p:spPr>
        <p:txBody>
          <a:bodyPr wrap="square" rtlCol="0">
            <a:spAutoFit/>
          </a:bodyPr>
          <a:lstStyle/>
          <a:p>
            <a:pPr marL="342900" indent="-34290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How these quotas work?</a:t>
            </a:r>
          </a:p>
        </p:txBody>
      </p:sp>
      <p:sp>
        <p:nvSpPr>
          <p:cNvPr id="3" name="Rectangle 2">
            <a:extLst>
              <a:ext uri="{FF2B5EF4-FFF2-40B4-BE49-F238E27FC236}">
                <a16:creationId xmlns:a16="http://schemas.microsoft.com/office/drawing/2014/main" id="{1835401B-1148-4251-A8F8-600F1C926B88}"/>
              </a:ext>
            </a:extLst>
          </p:cNvPr>
          <p:cNvSpPr/>
          <p:nvPr/>
        </p:nvSpPr>
        <p:spPr>
          <a:xfrm>
            <a:off x="284659" y="1433723"/>
            <a:ext cx="8153400" cy="830997"/>
          </a:xfrm>
          <a:prstGeom prst="rect">
            <a:avLst/>
          </a:prstGeom>
        </p:spPr>
        <p:txBody>
          <a:bodyPr wrap="square">
            <a:spAutoFit/>
          </a:bodyPr>
          <a:lstStyle/>
          <a:p>
            <a:pPr marL="342900" indent="-34290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The regulator starts by setting a total allowable catch for each species of fish and for a given time period;</a:t>
            </a:r>
          </a:p>
        </p:txBody>
      </p:sp>
      <p:sp>
        <p:nvSpPr>
          <p:cNvPr id="4" name="Rectangle 3">
            <a:extLst>
              <a:ext uri="{FF2B5EF4-FFF2-40B4-BE49-F238E27FC236}">
                <a16:creationId xmlns:a16="http://schemas.microsoft.com/office/drawing/2014/main" id="{2BD51FA9-7F99-469D-AF60-9EE6EBAA2496}"/>
              </a:ext>
            </a:extLst>
          </p:cNvPr>
          <p:cNvSpPr/>
          <p:nvPr/>
        </p:nvSpPr>
        <p:spPr>
          <a:xfrm>
            <a:off x="284659" y="2709727"/>
            <a:ext cx="8574677" cy="1200329"/>
          </a:xfrm>
          <a:prstGeom prst="rect">
            <a:avLst/>
          </a:prstGeom>
        </p:spPr>
        <p:txBody>
          <a:bodyPr wrap="square">
            <a:spAutoFit/>
          </a:bodyPr>
          <a:lstStyle/>
          <a:p>
            <a:pPr marL="342900" indent="-34290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and then a dedicated portion is assigned to individual fishermen in the form of quotas, which are transferable, and thus can be bought, sold, and leased to other fishermen.</a:t>
            </a:r>
          </a:p>
        </p:txBody>
      </p:sp>
      <p:sp>
        <p:nvSpPr>
          <p:cNvPr id="7" name="Rectangle 6">
            <a:extLst>
              <a:ext uri="{FF2B5EF4-FFF2-40B4-BE49-F238E27FC236}">
                <a16:creationId xmlns:a16="http://schemas.microsoft.com/office/drawing/2014/main" id="{4A78FF69-FC44-424E-AE1B-882C289CC047}"/>
              </a:ext>
            </a:extLst>
          </p:cNvPr>
          <p:cNvSpPr/>
          <p:nvPr/>
        </p:nvSpPr>
        <p:spPr>
          <a:xfrm>
            <a:off x="152400" y="4414662"/>
            <a:ext cx="7924800" cy="461665"/>
          </a:xfrm>
          <a:prstGeom prst="rect">
            <a:avLst/>
          </a:prstGeom>
        </p:spPr>
        <p:txBody>
          <a:bodyPr wrap="square">
            <a:spAutoFit/>
          </a:bodyPr>
          <a:lstStyle/>
          <a:p>
            <a:pPr marL="342900" indent="-342900">
              <a:buFont typeface="Wingdings" panose="05000000000000000000" pitchFamily="2" charset="2"/>
              <a:buChar char="Ø"/>
            </a:pPr>
            <a:r>
              <a:rPr lang="en-US" sz="2400" i="1" dirty="0">
                <a:solidFill>
                  <a:srgbClr val="7030A0"/>
                </a:solidFill>
                <a:latin typeface="Times New Roman" panose="02020603050405020304" pitchFamily="18" charset="0"/>
                <a:cs typeface="Times New Roman" panose="02020603050405020304" pitchFamily="18" charset="0"/>
              </a:rPr>
              <a:t>Example; </a:t>
            </a:r>
            <a:endParaRPr lang="en-US" sz="2400" dirty="0">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7AA98DC1-53E7-46A1-AF34-E636990AD1E4}"/>
              </a:ext>
            </a:extLst>
          </p:cNvPr>
          <p:cNvSpPr/>
          <p:nvPr/>
        </p:nvSpPr>
        <p:spPr>
          <a:xfrm>
            <a:off x="214728" y="4965434"/>
            <a:ext cx="8498478"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In 2008, 148 major fisheries and 100 smaller fisheries around the world had adopted some from of individual transferable quota.</a:t>
            </a:r>
            <a:endParaRPr lang="en-US" sz="2400" dirty="0"/>
          </a:p>
        </p:txBody>
      </p:sp>
    </p:spTree>
    <p:extLst>
      <p:ext uri="{BB962C8B-B14F-4D97-AF65-F5344CB8AC3E}">
        <p14:creationId xmlns:p14="http://schemas.microsoft.com/office/powerpoint/2010/main" val="184618739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110</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EA1F627B-3A8D-496F-AC40-0B13E385D81A}"/>
              </a:ext>
            </a:extLst>
          </p:cNvPr>
          <p:cNvSpPr/>
          <p:nvPr/>
        </p:nvSpPr>
        <p:spPr>
          <a:xfrm>
            <a:off x="0" y="87415"/>
            <a:ext cx="34290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2.7.1. Policy instruments-Quotas-</a:t>
            </a:r>
          </a:p>
        </p:txBody>
      </p:sp>
      <p:sp>
        <p:nvSpPr>
          <p:cNvPr id="2" name="TextBox 1">
            <a:extLst>
              <a:ext uri="{FF2B5EF4-FFF2-40B4-BE49-F238E27FC236}">
                <a16:creationId xmlns:a16="http://schemas.microsoft.com/office/drawing/2014/main" id="{152C58A0-1AED-4507-BF72-B7D7003BC740}"/>
              </a:ext>
            </a:extLst>
          </p:cNvPr>
          <p:cNvSpPr txBox="1"/>
          <p:nvPr/>
        </p:nvSpPr>
        <p:spPr>
          <a:xfrm>
            <a:off x="304800" y="762000"/>
            <a:ext cx="6172200" cy="461665"/>
          </a:xfrm>
          <a:prstGeom prst="rect">
            <a:avLst/>
          </a:prstGeom>
          <a:noFill/>
        </p:spPr>
        <p:txBody>
          <a:bodyPr wrap="square" rtlCol="0">
            <a:spAutoFit/>
          </a:bodyPr>
          <a:lstStyle/>
          <a:p>
            <a:pPr marL="342900" indent="-342900">
              <a:buFont typeface="Wingdings" panose="05000000000000000000" pitchFamily="2" charset="2"/>
              <a:buChar char="Ø"/>
            </a:pPr>
            <a:r>
              <a:rPr lang="en-US" sz="2400" i="1" dirty="0">
                <a:solidFill>
                  <a:srgbClr val="7030A0"/>
                </a:solidFill>
                <a:latin typeface="Times New Roman" panose="02020603050405020304" pitchFamily="18" charset="0"/>
                <a:cs typeface="Times New Roman" panose="02020603050405020304" pitchFamily="18" charset="0"/>
              </a:rPr>
              <a:t>How do these quotas assign?</a:t>
            </a:r>
          </a:p>
        </p:txBody>
      </p:sp>
      <p:sp>
        <p:nvSpPr>
          <p:cNvPr id="3" name="Rectangle 2">
            <a:extLst>
              <a:ext uri="{FF2B5EF4-FFF2-40B4-BE49-F238E27FC236}">
                <a16:creationId xmlns:a16="http://schemas.microsoft.com/office/drawing/2014/main" id="{A1242BF5-6908-477B-8687-A0FED9F081E3}"/>
              </a:ext>
            </a:extLst>
          </p:cNvPr>
          <p:cNvSpPr/>
          <p:nvPr/>
        </p:nvSpPr>
        <p:spPr>
          <a:xfrm>
            <a:off x="381000" y="1800968"/>
            <a:ext cx="8686800" cy="1200329"/>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Quotas are often initially assigned according to the recent catch history of the fishermen, implying that those who more intensively appropriate the resource receive larger quotas.</a:t>
            </a:r>
          </a:p>
        </p:txBody>
      </p:sp>
      <p:sp>
        <p:nvSpPr>
          <p:cNvPr id="4" name="Rectangle 3">
            <a:extLst>
              <a:ext uri="{FF2B5EF4-FFF2-40B4-BE49-F238E27FC236}">
                <a16:creationId xmlns:a16="http://schemas.microsoft.com/office/drawing/2014/main" id="{F46C5C14-7E5F-4286-9CA4-E02852833A97}"/>
              </a:ext>
            </a:extLst>
          </p:cNvPr>
          <p:cNvSpPr/>
          <p:nvPr/>
        </p:nvSpPr>
        <p:spPr>
          <a:xfrm>
            <a:off x="363648" y="3704592"/>
            <a:ext cx="8534400" cy="1200329"/>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This assignment rule can, then, induce fishermen to increase their relative appropriation of the resource to receive a larger transferable quota, which they can keep or sell in future periods.</a:t>
            </a:r>
          </a:p>
        </p:txBody>
      </p:sp>
    </p:spTree>
    <p:extLst>
      <p:ext uri="{BB962C8B-B14F-4D97-AF65-F5344CB8AC3E}">
        <p14:creationId xmlns:p14="http://schemas.microsoft.com/office/powerpoint/2010/main" val="312028961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111</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C14CF6D4-08D1-4C9E-A462-F97A6CE68638}"/>
              </a:ext>
            </a:extLst>
          </p:cNvPr>
          <p:cNvSpPr/>
          <p:nvPr/>
        </p:nvSpPr>
        <p:spPr>
          <a:xfrm>
            <a:off x="0" y="87415"/>
            <a:ext cx="34290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2.7.1. Policy instruments-Quotas-</a:t>
            </a:r>
          </a:p>
        </p:txBody>
      </p:sp>
      <p:sp>
        <p:nvSpPr>
          <p:cNvPr id="2" name="Rectangle 1">
            <a:extLst>
              <a:ext uri="{FF2B5EF4-FFF2-40B4-BE49-F238E27FC236}">
                <a16:creationId xmlns:a16="http://schemas.microsoft.com/office/drawing/2014/main" id="{C4AA2FCC-34CD-48A5-824F-4409D83D84F3}"/>
              </a:ext>
            </a:extLst>
          </p:cNvPr>
          <p:cNvSpPr/>
          <p:nvPr/>
        </p:nvSpPr>
        <p:spPr>
          <a:xfrm>
            <a:off x="76200" y="1066800"/>
            <a:ext cx="2383986" cy="461665"/>
          </a:xfrm>
          <a:prstGeom prst="rect">
            <a:avLst/>
          </a:prstGeom>
        </p:spPr>
        <p:txBody>
          <a:bodyPr wrap="none">
            <a:spAutoFit/>
          </a:bodyPr>
          <a:lstStyle/>
          <a:p>
            <a:pPr marL="342900" indent="-34290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Quota auctions</a:t>
            </a:r>
          </a:p>
        </p:txBody>
      </p:sp>
      <p:sp>
        <p:nvSpPr>
          <p:cNvPr id="3" name="Rectangle 2">
            <a:extLst>
              <a:ext uri="{FF2B5EF4-FFF2-40B4-BE49-F238E27FC236}">
                <a16:creationId xmlns:a16="http://schemas.microsoft.com/office/drawing/2014/main" id="{56F57CF9-E2BC-4398-9A2C-706F636F739E}"/>
              </a:ext>
            </a:extLst>
          </p:cNvPr>
          <p:cNvSpPr/>
          <p:nvPr/>
        </p:nvSpPr>
        <p:spPr>
          <a:xfrm>
            <a:off x="380998" y="1625865"/>
            <a:ext cx="8382000" cy="1569660"/>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Quota auctions have been proposed as an alternative allocation mechanism, which may prevent the previous perverse incentives to increase appropriation before the quota is allocated and, in addition, raises public funds for access to fisheries.</a:t>
            </a:r>
          </a:p>
        </p:txBody>
      </p:sp>
      <p:sp>
        <p:nvSpPr>
          <p:cNvPr id="7" name="Rectangle 6">
            <a:extLst>
              <a:ext uri="{FF2B5EF4-FFF2-40B4-BE49-F238E27FC236}">
                <a16:creationId xmlns:a16="http://schemas.microsoft.com/office/drawing/2014/main" id="{3A71EFF7-A8D7-469C-A311-13CA4F323599}"/>
              </a:ext>
            </a:extLst>
          </p:cNvPr>
          <p:cNvSpPr/>
          <p:nvPr/>
        </p:nvSpPr>
        <p:spPr>
          <a:xfrm>
            <a:off x="76200" y="3492257"/>
            <a:ext cx="2786340" cy="461665"/>
          </a:xfrm>
          <a:prstGeom prst="rect">
            <a:avLst/>
          </a:prstGeom>
        </p:spPr>
        <p:txBody>
          <a:bodyPr wrap="none">
            <a:spAutoFit/>
          </a:bodyPr>
          <a:lstStyle/>
          <a:p>
            <a:pPr marL="342900" indent="-34290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Quotas in aquifers</a:t>
            </a:r>
          </a:p>
        </p:txBody>
      </p:sp>
      <p:sp>
        <p:nvSpPr>
          <p:cNvPr id="8" name="Rectangle 7">
            <a:extLst>
              <a:ext uri="{FF2B5EF4-FFF2-40B4-BE49-F238E27FC236}">
                <a16:creationId xmlns:a16="http://schemas.microsoft.com/office/drawing/2014/main" id="{E087C33F-195A-482F-9B25-6537BB2DAF38}"/>
              </a:ext>
            </a:extLst>
          </p:cNvPr>
          <p:cNvSpPr/>
          <p:nvPr/>
        </p:nvSpPr>
        <p:spPr>
          <a:xfrm>
            <a:off x="412685" y="3969091"/>
            <a:ext cx="8382002" cy="1200329"/>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Quotas in aquifers are less common, but countries such as Mexico and Spain set limits on private use; otherwise, the farmer can lose his water permit.</a:t>
            </a:r>
          </a:p>
        </p:txBody>
      </p:sp>
    </p:spTree>
    <p:extLst>
      <p:ext uri="{BB962C8B-B14F-4D97-AF65-F5344CB8AC3E}">
        <p14:creationId xmlns:p14="http://schemas.microsoft.com/office/powerpoint/2010/main" val="377374458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112</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95F0AFF-4BD2-4BDD-83BF-C5FCB7B67126}"/>
              </a:ext>
            </a:extLst>
          </p:cNvPr>
          <p:cNvSpPr/>
          <p:nvPr/>
        </p:nvSpPr>
        <p:spPr>
          <a:xfrm>
            <a:off x="0" y="87415"/>
            <a:ext cx="44958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2.7.1 Policy instruments-Appropriation fees</a:t>
            </a:r>
          </a:p>
        </p:txBody>
      </p:sp>
      <p:sp>
        <p:nvSpPr>
          <p:cNvPr id="2" name="Rectangle 1">
            <a:extLst>
              <a:ext uri="{FF2B5EF4-FFF2-40B4-BE49-F238E27FC236}">
                <a16:creationId xmlns:a16="http://schemas.microsoft.com/office/drawing/2014/main" id="{70D29172-B8BC-468D-8B27-BAFEE0C6E68B}"/>
              </a:ext>
            </a:extLst>
          </p:cNvPr>
          <p:cNvSpPr/>
          <p:nvPr/>
        </p:nvSpPr>
        <p:spPr>
          <a:xfrm>
            <a:off x="228600" y="1109209"/>
            <a:ext cx="5424883" cy="461665"/>
          </a:xfrm>
          <a:prstGeom prst="rect">
            <a:avLst/>
          </a:prstGeom>
        </p:spPr>
        <p:txBody>
          <a:bodyPr wrap="none">
            <a:spAutoFit/>
          </a:bodyPr>
          <a:lstStyle/>
          <a:p>
            <a:pPr marL="285750" indent="-28575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Other command-and-control regulations</a:t>
            </a:r>
          </a:p>
        </p:txBody>
      </p:sp>
      <p:sp>
        <p:nvSpPr>
          <p:cNvPr id="4" name="Rectangle 3">
            <a:extLst>
              <a:ext uri="{FF2B5EF4-FFF2-40B4-BE49-F238E27FC236}">
                <a16:creationId xmlns:a16="http://schemas.microsoft.com/office/drawing/2014/main" id="{7E52678F-94CD-445A-A9CB-00B9CA454637}"/>
              </a:ext>
            </a:extLst>
          </p:cNvPr>
          <p:cNvSpPr/>
          <p:nvPr/>
        </p:nvSpPr>
        <p:spPr>
          <a:xfrm>
            <a:off x="533400" y="2223336"/>
            <a:ext cx="8458200" cy="1569660"/>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Other command-and-control regulations include restrictions on the boat size, fishing gear (such as mesh or net size), limits on the days certain boats can fish, or prohibiting the catch of juvenile fish; among others. </a:t>
            </a:r>
          </a:p>
        </p:txBody>
      </p:sp>
    </p:spTree>
    <p:extLst>
      <p:ext uri="{BB962C8B-B14F-4D97-AF65-F5344CB8AC3E}">
        <p14:creationId xmlns:p14="http://schemas.microsoft.com/office/powerpoint/2010/main" val="21981587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113</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95F0AFF-4BD2-4BDD-83BF-C5FCB7B67126}"/>
              </a:ext>
            </a:extLst>
          </p:cNvPr>
          <p:cNvSpPr/>
          <p:nvPr/>
        </p:nvSpPr>
        <p:spPr>
          <a:xfrm>
            <a:off x="0" y="87415"/>
            <a:ext cx="44958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2.7.2 Policy instruments-Appropriation fees</a:t>
            </a: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7D49F949-8920-4AEB-BA0E-492510781806}"/>
                  </a:ext>
                </a:extLst>
              </p:cNvPr>
              <p:cNvSpPr/>
              <p:nvPr/>
            </p:nvSpPr>
            <p:spPr>
              <a:xfrm>
                <a:off x="475702" y="1268448"/>
                <a:ext cx="8572502" cy="1046505"/>
              </a:xfrm>
              <a:prstGeom prst="rect">
                <a:avLst/>
              </a:prstGeom>
            </p:spPr>
            <p:txBody>
              <a:bodyPr wrap="square">
                <a:spAutoFit/>
              </a:bodyPr>
              <a:lstStyle/>
              <a:p>
                <a:pPr marL="342900" indent="-342900">
                  <a:lnSpc>
                    <a:spcPct val="125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regulator can set an appropriation fee to fisherman </a:t>
                </a:r>
                <a14:m>
                  <m:oMath xmlns:m="http://schemas.openxmlformats.org/officeDocument/2006/math">
                    <m:r>
                      <a:rPr lang="en-US" sz="2400" i="1" dirty="0" smtClean="0">
                        <a:latin typeface="Cambria Math" panose="02040503050406030204" pitchFamily="18" charset="0"/>
                      </a:rPr>
                      <m:t>𝑖</m:t>
                    </m:r>
                    <m:r>
                      <a:rPr lang="en-US" sz="2400" i="1" dirty="0">
                        <a:latin typeface="Cambria Math" panose="02040503050406030204" pitchFamily="18" charset="0"/>
                      </a:rPr>
                      <m:t>,</m:t>
                    </m:r>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𝑡</m:t>
                        </m:r>
                      </m:e>
                      <m:sub>
                        <m:r>
                          <a:rPr lang="en-US" sz="2400" b="0" i="1" dirty="0" smtClean="0">
                            <a:latin typeface="Cambria Math" panose="02040503050406030204" pitchFamily="18" charset="0"/>
                          </a:rPr>
                          <m:t>𝑖</m:t>
                        </m:r>
                      </m:sub>
                    </m:sSub>
                    <m:r>
                      <a:rPr lang="en-US" sz="2400" i="1" dirty="0">
                        <a:latin typeface="Cambria Math" panose="02040503050406030204" pitchFamily="18" charset="0"/>
                      </a:rPr>
                      <m:t>, </m:t>
                    </m:r>
                  </m:oMath>
                </a14:m>
                <a:r>
                  <a:rPr lang="en-US" sz="2400" dirty="0">
                    <a:latin typeface="Times New Roman" panose="02020603050405020304" pitchFamily="18" charset="0"/>
                    <a:cs typeface="Times New Roman" panose="02020603050405020304" pitchFamily="18" charset="0"/>
                  </a:rPr>
                  <a:t>that induces this fisherman appropriate the socially optimal level </a:t>
                </a:r>
                <a14:m>
                  <m:oMath xmlns:m="http://schemas.openxmlformats.org/officeDocument/2006/math">
                    <m:sSubSup>
                      <m:sSubSupPr>
                        <m:ctrlPr>
                          <a:rPr lang="en-US" sz="2400" b="0" i="1" dirty="0" smtClean="0">
                            <a:latin typeface="Cambria Math" panose="02040503050406030204" pitchFamily="18" charset="0"/>
                          </a:rPr>
                        </m:ctrlPr>
                      </m:sSubSupPr>
                      <m:e>
                        <m:r>
                          <a:rPr lang="en-US" sz="2400" i="1" dirty="0" smtClean="0">
                            <a:latin typeface="Cambria Math" panose="02040503050406030204" pitchFamily="18" charset="0"/>
                          </a:rPr>
                          <m:t>𝑞</m:t>
                        </m:r>
                      </m:e>
                      <m:sub>
                        <m:r>
                          <a:rPr lang="en-US" sz="2400" b="0" i="1" dirty="0" smtClean="0">
                            <a:latin typeface="Cambria Math" panose="02040503050406030204" pitchFamily="18" charset="0"/>
                          </a:rPr>
                          <m:t>𝑖</m:t>
                        </m:r>
                      </m:sub>
                      <m:sup>
                        <m:r>
                          <a:rPr lang="en-US" sz="2400" i="1" dirty="0" smtClean="0">
                            <a:latin typeface="Cambria Math" panose="02040503050406030204" pitchFamily="18" charset="0"/>
                          </a:rPr>
                          <m:t>𝑆𝑂</m:t>
                        </m:r>
                      </m:sup>
                    </m:sSubSup>
                  </m:oMath>
                </a14:m>
                <a:r>
                  <a:rPr lang="en-US" sz="2400" dirty="0">
                    <a:latin typeface="Times New Roman" panose="02020603050405020304" pitchFamily="18" charset="0"/>
                    <a:cs typeface="Times New Roman" panose="02020603050405020304" pitchFamily="18" charset="0"/>
                  </a:rPr>
                  <a:t>.</a:t>
                </a:r>
              </a:p>
            </p:txBody>
          </p:sp>
        </mc:Choice>
        <mc:Fallback xmlns="">
          <p:sp>
            <p:nvSpPr>
              <p:cNvPr id="2" name="Rectangle 1">
                <a:extLst>
                  <a:ext uri="{FF2B5EF4-FFF2-40B4-BE49-F238E27FC236}">
                    <a16:creationId xmlns:a16="http://schemas.microsoft.com/office/drawing/2014/main" id="{7D49F949-8920-4AEB-BA0E-492510781806}"/>
                  </a:ext>
                </a:extLst>
              </p:cNvPr>
              <p:cNvSpPr>
                <a:spLocks noRot="1" noChangeAspect="1" noMove="1" noResize="1" noEditPoints="1" noAdjustHandles="1" noChangeArrowheads="1" noChangeShapeType="1" noTextEdit="1"/>
              </p:cNvSpPr>
              <p:nvPr/>
            </p:nvSpPr>
            <p:spPr>
              <a:xfrm>
                <a:off x="475702" y="1268448"/>
                <a:ext cx="8572502" cy="1046505"/>
              </a:xfrm>
              <a:prstGeom prst="rect">
                <a:avLst/>
              </a:prstGeom>
              <a:blipFill>
                <a:blip r:embed="rId2"/>
                <a:stretch>
                  <a:fillRect l="-925" r="-284" b="-7558"/>
                </a:stretch>
              </a:blipFill>
            </p:spPr>
            <p:txBody>
              <a:bodyPr/>
              <a:lstStyle/>
              <a:p>
                <a:r>
                  <a:rPr lang="en-US">
                    <a:noFill/>
                  </a:rPr>
                  <a:t> </a:t>
                </a:r>
              </a:p>
            </p:txBody>
          </p:sp>
        </mc:Fallback>
      </mc:AlternateContent>
      <p:sp>
        <p:nvSpPr>
          <p:cNvPr id="3" name="Rectangle 2">
            <a:extLst>
              <a:ext uri="{FF2B5EF4-FFF2-40B4-BE49-F238E27FC236}">
                <a16:creationId xmlns:a16="http://schemas.microsoft.com/office/drawing/2014/main" id="{097E7A91-E2CE-4725-B802-0763C81392A5}"/>
              </a:ext>
            </a:extLst>
          </p:cNvPr>
          <p:cNvSpPr/>
          <p:nvPr/>
        </p:nvSpPr>
        <p:spPr>
          <a:xfrm>
            <a:off x="152400" y="605135"/>
            <a:ext cx="2922595" cy="461665"/>
          </a:xfrm>
          <a:prstGeom prst="rect">
            <a:avLst/>
          </a:prstGeom>
        </p:spPr>
        <p:txBody>
          <a:bodyPr wrap="none">
            <a:spAutoFit/>
          </a:bodyPr>
          <a:lstStyle/>
          <a:p>
            <a:pPr marL="342900" indent="-34290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Appropriation fees </a:t>
            </a:r>
          </a:p>
        </p:txBody>
      </p:sp>
      <p:sp>
        <p:nvSpPr>
          <p:cNvPr id="4" name="Rectangle 3">
            <a:extLst>
              <a:ext uri="{FF2B5EF4-FFF2-40B4-BE49-F238E27FC236}">
                <a16:creationId xmlns:a16="http://schemas.microsoft.com/office/drawing/2014/main" id="{5F862D53-5621-4E52-BB17-A8D02EEE3EF7}"/>
              </a:ext>
            </a:extLst>
          </p:cNvPr>
          <p:cNvSpPr/>
          <p:nvPr/>
        </p:nvSpPr>
        <p:spPr>
          <a:xfrm>
            <a:off x="152400" y="2985664"/>
            <a:ext cx="7620000" cy="461665"/>
          </a:xfrm>
          <a:prstGeom prst="rect">
            <a:avLst/>
          </a:prstGeom>
        </p:spPr>
        <p:txBody>
          <a:bodyPr wrap="square">
            <a:spAutoFit/>
          </a:bodyPr>
          <a:lstStyle/>
          <a:p>
            <a:pPr marL="342900" indent="-34290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In this setting, </a:t>
            </a: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DCEAC7CB-2E1D-43B9-8369-BAC6084B7552}"/>
                  </a:ext>
                </a:extLst>
              </p:cNvPr>
              <p:cNvSpPr/>
              <p:nvPr/>
            </p:nvSpPr>
            <p:spPr>
              <a:xfrm>
                <a:off x="475702" y="3544503"/>
                <a:ext cx="8458200" cy="1906548"/>
              </a:xfrm>
              <a:prstGeom prst="rect">
                <a:avLst/>
              </a:prstGeom>
            </p:spPr>
            <p:txBody>
              <a:bodyPr wrap="square">
                <a:spAutoFit/>
              </a:bodyPr>
              <a:lstStyle/>
              <a:p>
                <a:pPr marL="342900" indent="-342900">
                  <a:lnSpc>
                    <a:spcPct val="125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Every fisherman </a:t>
                </a:r>
                <a14:m>
                  <m:oMath xmlns:m="http://schemas.openxmlformats.org/officeDocument/2006/math">
                    <m:r>
                      <a:rPr lang="en-US" sz="2400" i="1" dirty="0">
                        <a:latin typeface="Cambria Math" panose="02040503050406030204" pitchFamily="18" charset="0"/>
                      </a:rPr>
                      <m:t>𝑖</m:t>
                    </m:r>
                  </m:oMath>
                </a14:m>
                <a:r>
                  <a:rPr lang="en-US" sz="2400" dirty="0">
                    <a:latin typeface="Times New Roman" panose="02020603050405020304" pitchFamily="18" charset="0"/>
                    <a:cs typeface="Times New Roman" panose="02020603050405020304" pitchFamily="18" charset="0"/>
                  </a:rPr>
                  <a:t> solves a problem analogous to</a:t>
                </a:r>
              </a:p>
              <a:p>
                <a:pPr algn="ctr">
                  <a:lnSpc>
                    <a:spcPct val="125000"/>
                  </a:lnSpc>
                </a:pPr>
                <a14:m>
                  <m:oMathPara xmlns:m="http://schemas.openxmlformats.org/officeDocument/2006/math">
                    <m:oMathParaPr>
                      <m:jc m:val="centerGroup"/>
                    </m:oMathParaPr>
                    <m:oMath xmlns:m="http://schemas.openxmlformats.org/officeDocument/2006/math">
                      <m:func>
                        <m:funcPr>
                          <m:ctrlPr>
                            <a:rPr lang="en-US" sz="2400" i="1">
                              <a:latin typeface="Cambria Math" panose="02040503050406030204" pitchFamily="18" charset="0"/>
                              <a:cs typeface="Times New Roman" panose="02020603050405020304" pitchFamily="18" charset="0"/>
                            </a:rPr>
                          </m:ctrlPr>
                        </m:funcPr>
                        <m:fName>
                          <m:limLow>
                            <m:limLowPr>
                              <m:ctrlPr>
                                <a:rPr lang="en-US" sz="2400" i="1">
                                  <a:latin typeface="Cambria Math" panose="02040503050406030204" pitchFamily="18" charset="0"/>
                                  <a:cs typeface="Times New Roman" panose="02020603050405020304" pitchFamily="18" charset="0"/>
                                </a:rPr>
                              </m:ctrlPr>
                            </m:limLowPr>
                            <m:e>
                              <m:r>
                                <m:rPr>
                                  <m:sty m:val="p"/>
                                </m:rPr>
                                <a:rPr lang="en-US" sz="2400">
                                  <a:latin typeface="Cambria Math" panose="02040503050406030204" pitchFamily="18" charset="0"/>
                                  <a:cs typeface="Times New Roman" panose="02020603050405020304" pitchFamily="18" charset="0"/>
                                </a:rPr>
                                <m:t>max</m:t>
                              </m:r>
                            </m:e>
                            <m:li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𝑞</m:t>
                                  </m:r>
                                </m:e>
                                <m:sub>
                                  <m:r>
                                    <a:rPr lang="en-US" sz="2400" i="1">
                                      <a:latin typeface="Cambria Math" panose="02040503050406030204" pitchFamily="18" charset="0"/>
                                      <a:cs typeface="Times New Roman" panose="02020603050405020304" pitchFamily="18" charset="0"/>
                                    </a:rPr>
                                    <m:t>𝑖</m:t>
                                  </m:r>
                                </m:sub>
                              </m:sSub>
                              <m:r>
                                <a:rPr lang="en-US" sz="2400" i="1">
                                  <a:latin typeface="Cambria Math" panose="02040503050406030204" pitchFamily="18" charset="0"/>
                                  <a:ea typeface="Cambria Math" panose="02040503050406030204" pitchFamily="18" charset="0"/>
                                  <a:cs typeface="Times New Roman" panose="02020603050405020304" pitchFamily="18" charset="0"/>
                                </a:rPr>
                                <m:t>≥0</m:t>
                              </m:r>
                            </m:lim>
                          </m:limLow>
                        </m:fName>
                        <m:e>
                          <m:sSub>
                            <m:sSubPr>
                              <m:ctrlPr>
                                <a:rPr lang="en-US"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ea typeface="Cambria Math" panose="02040503050406030204" pitchFamily="18" charset="0"/>
                                  <a:cs typeface="Times New Roman" panose="02020603050405020304" pitchFamily="18" charset="0"/>
                                </a:rPr>
                                <m:t>𝜋</m:t>
                              </m:r>
                            </m:e>
                            <m:sub>
                              <m:r>
                                <a:rPr lang="en-US" sz="2400" i="1">
                                  <a:latin typeface="Cambria Math" panose="02040503050406030204" pitchFamily="18" charset="0"/>
                                  <a:ea typeface="Cambria Math" panose="02040503050406030204" pitchFamily="18" charset="0"/>
                                  <a:cs typeface="Times New Roman" panose="02020603050405020304" pitchFamily="18" charset="0"/>
                                </a:rPr>
                                <m:t>𝑖</m:t>
                              </m:r>
                            </m:sub>
                          </m:sSub>
                        </m:e>
                      </m:func>
                      <m:r>
                        <a:rPr lang="en-US" sz="2400"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ea typeface="Cambria Math" panose="02040503050406030204" pitchFamily="18" charset="0"/>
                              <a:cs typeface="Times New Roman" panose="02020603050405020304" pitchFamily="18" charset="0"/>
                            </a:rPr>
                            <m:t>𝑞</m:t>
                          </m:r>
                        </m:e>
                        <m:sub>
                          <m:r>
                            <a:rPr lang="en-US" sz="2400" i="1">
                              <a:latin typeface="Cambria Math" panose="02040503050406030204" pitchFamily="18" charset="0"/>
                              <a:ea typeface="Cambria Math" panose="02040503050406030204" pitchFamily="18" charset="0"/>
                              <a:cs typeface="Times New Roman" panose="02020603050405020304" pitchFamily="18" charset="0"/>
                            </a:rPr>
                            <m:t>𝑖</m:t>
                          </m:r>
                        </m:sub>
                      </m:sSub>
                      <m:r>
                        <a:rPr lang="en-US" sz="2400" i="1">
                          <a:latin typeface="Cambria Math" panose="02040503050406030204" pitchFamily="18" charset="0"/>
                          <a:ea typeface="Cambria Math" panose="02040503050406030204" pitchFamily="18" charset="0"/>
                          <a:cs typeface="Times New Roman" panose="02020603050405020304" pitchFamily="18" charset="0"/>
                        </a:rPr>
                        <m:t>−</m:t>
                      </m:r>
                      <m:f>
                        <m:fPr>
                          <m:ctrlPr>
                            <a:rPr lang="en-US" sz="2400" i="1">
                              <a:latin typeface="Cambria Math" panose="02040503050406030204" pitchFamily="18" charset="0"/>
                              <a:ea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ea typeface="Cambria Math" panose="02040503050406030204" pitchFamily="18" charset="0"/>
                                  <a:cs typeface="Times New Roman" panose="02020603050405020304" pitchFamily="18" charset="0"/>
                                </a:rPr>
                                <m:t>𝑞</m:t>
                              </m:r>
                            </m:e>
                            <m:sub>
                              <m:r>
                                <a:rPr lang="en-US" sz="2400" i="1">
                                  <a:latin typeface="Cambria Math" panose="02040503050406030204" pitchFamily="18" charset="0"/>
                                  <a:ea typeface="Cambria Math" panose="02040503050406030204" pitchFamily="18" charset="0"/>
                                  <a:cs typeface="Times New Roman" panose="02020603050405020304" pitchFamily="18" charset="0"/>
                                </a:rPr>
                                <m:t>𝑖</m:t>
                              </m:r>
                            </m:sub>
                          </m:sSub>
                          <m:d>
                            <m:dPr>
                              <m:ctrlPr>
                                <a:rPr lang="en-US" sz="240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US"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ea typeface="Cambria Math" panose="02040503050406030204" pitchFamily="18" charset="0"/>
                                      <a:cs typeface="Times New Roman" panose="02020603050405020304" pitchFamily="18" charset="0"/>
                                    </a:rPr>
                                    <m:t>𝑞</m:t>
                                  </m:r>
                                </m:e>
                                <m:sub>
                                  <m:r>
                                    <a:rPr lang="en-US" sz="2400" i="1">
                                      <a:latin typeface="Cambria Math" panose="02040503050406030204" pitchFamily="18" charset="0"/>
                                      <a:ea typeface="Cambria Math" panose="02040503050406030204" pitchFamily="18" charset="0"/>
                                      <a:cs typeface="Times New Roman" panose="02020603050405020304" pitchFamily="18" charset="0"/>
                                    </a:rPr>
                                    <m:t>𝑖</m:t>
                                  </m:r>
                                </m:sub>
                              </m:sSub>
                              <m:r>
                                <a:rPr lang="en-US" sz="2400"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ea typeface="Cambria Math" panose="02040503050406030204" pitchFamily="18" charset="0"/>
                                      <a:cs typeface="Times New Roman" panose="02020603050405020304" pitchFamily="18" charset="0"/>
                                    </a:rPr>
                                    <m:t>𝑄</m:t>
                                  </m:r>
                                </m:e>
                                <m:sub>
                                  <m:r>
                                    <a:rPr lang="en-US" sz="2400" i="1">
                                      <a:latin typeface="Cambria Math" panose="02040503050406030204" pitchFamily="18" charset="0"/>
                                      <a:ea typeface="Cambria Math" panose="02040503050406030204" pitchFamily="18" charset="0"/>
                                      <a:cs typeface="Times New Roman" panose="02020603050405020304" pitchFamily="18" charset="0"/>
                                    </a:rPr>
                                    <m:t>−</m:t>
                                  </m:r>
                                  <m:r>
                                    <a:rPr lang="en-US" sz="2400" i="1">
                                      <a:latin typeface="Cambria Math" panose="02040503050406030204" pitchFamily="18" charset="0"/>
                                      <a:ea typeface="Cambria Math" panose="02040503050406030204" pitchFamily="18" charset="0"/>
                                      <a:cs typeface="Times New Roman" panose="02020603050405020304" pitchFamily="18" charset="0"/>
                                    </a:rPr>
                                    <m:t>𝑖</m:t>
                                  </m:r>
                                </m:sub>
                              </m:sSub>
                            </m:e>
                          </m:d>
                        </m:num>
                        <m:den>
                          <m:r>
                            <a:rPr lang="en-US" sz="2400" i="1">
                              <a:latin typeface="Cambria Math" panose="02040503050406030204" pitchFamily="18" charset="0"/>
                              <a:ea typeface="Cambria Math" panose="02040503050406030204" pitchFamily="18" charset="0"/>
                              <a:cs typeface="Times New Roman" panose="02020603050405020304" pitchFamily="18" charset="0"/>
                            </a:rPr>
                            <m:t>𝑆</m:t>
                          </m:r>
                        </m:den>
                      </m:f>
                    </m:oMath>
                  </m:oMathPara>
                </a14:m>
                <a:endParaRPr lang="en-US" sz="2400" dirty="0">
                  <a:latin typeface="Times New Roman" panose="02020603050405020304" pitchFamily="18" charset="0"/>
                  <a:cs typeface="Times New Roman" panose="02020603050405020304" pitchFamily="18" charset="0"/>
                </a:endParaRPr>
              </a:p>
              <a:p>
                <a:pPr marL="342900" indent="-342900">
                  <a:lnSpc>
                    <a:spcPct val="125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but with marginal costs increased by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𝑡</m:t>
                        </m:r>
                      </m:e>
                      <m:sub>
                        <m:r>
                          <a:rPr lang="en-US" sz="2400" i="1">
                            <a:latin typeface="Cambria Math" panose="02040503050406030204" pitchFamily="18" charset="0"/>
                          </a:rPr>
                          <m:t>𝑖</m:t>
                        </m:r>
                      </m:sub>
                    </m:sSub>
                  </m:oMath>
                </a14:m>
                <a:r>
                  <a:rPr lang="en-US" sz="2400" dirty="0">
                    <a:latin typeface="Times New Roman" panose="02020603050405020304" pitchFamily="18" charset="0"/>
                    <a:cs typeface="Times New Roman" panose="02020603050405020304" pitchFamily="18" charset="0"/>
                  </a:rPr>
                  <a:t>.</a:t>
                </a:r>
              </a:p>
            </p:txBody>
          </p:sp>
        </mc:Choice>
        <mc:Fallback xmlns="">
          <p:sp>
            <p:nvSpPr>
              <p:cNvPr id="7" name="Rectangle 6">
                <a:extLst>
                  <a:ext uri="{FF2B5EF4-FFF2-40B4-BE49-F238E27FC236}">
                    <a16:creationId xmlns:a16="http://schemas.microsoft.com/office/drawing/2014/main" id="{DCEAC7CB-2E1D-43B9-8369-BAC6084B7552}"/>
                  </a:ext>
                </a:extLst>
              </p:cNvPr>
              <p:cNvSpPr>
                <a:spLocks noRot="1" noChangeAspect="1" noMove="1" noResize="1" noEditPoints="1" noAdjustHandles="1" noChangeArrowheads="1" noChangeShapeType="1" noTextEdit="1"/>
              </p:cNvSpPr>
              <p:nvPr/>
            </p:nvSpPr>
            <p:spPr>
              <a:xfrm>
                <a:off x="475702" y="3544503"/>
                <a:ext cx="8458200" cy="1906548"/>
              </a:xfrm>
              <a:prstGeom prst="rect">
                <a:avLst/>
              </a:prstGeom>
              <a:blipFill>
                <a:blip r:embed="rId3"/>
                <a:stretch>
                  <a:fillRect l="-937" b="-6390"/>
                </a:stretch>
              </a:blipFill>
            </p:spPr>
            <p:txBody>
              <a:bodyPr/>
              <a:lstStyle/>
              <a:p>
                <a:r>
                  <a:rPr lang="zh-HK" altLang="en-US">
                    <a:noFill/>
                  </a:rPr>
                  <a:t> </a:t>
                </a:r>
              </a:p>
            </p:txBody>
          </p:sp>
        </mc:Fallback>
      </mc:AlternateContent>
    </p:spTree>
    <p:extLst>
      <p:ext uri="{BB962C8B-B14F-4D97-AF65-F5344CB8AC3E}">
        <p14:creationId xmlns:p14="http://schemas.microsoft.com/office/powerpoint/2010/main" val="428432465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114</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95F0AFF-4BD2-4BDD-83BF-C5FCB7B67126}"/>
              </a:ext>
            </a:extLst>
          </p:cNvPr>
          <p:cNvSpPr/>
          <p:nvPr/>
        </p:nvSpPr>
        <p:spPr>
          <a:xfrm>
            <a:off x="0" y="87415"/>
            <a:ext cx="44958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2.7.2 Policy instruments-Appropriation fees</a:t>
            </a: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43E62FB8-435F-4B65-9096-156488DADC2F}"/>
                  </a:ext>
                </a:extLst>
              </p:cNvPr>
              <p:cNvSpPr/>
              <p:nvPr/>
            </p:nvSpPr>
            <p:spPr>
              <a:xfrm>
                <a:off x="1676400" y="1351610"/>
                <a:ext cx="4614533" cy="83965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unc>
                        <m:funcPr>
                          <m:ctrlPr>
                            <a:rPr lang="en-US" sz="2400" i="1" smtClean="0">
                              <a:latin typeface="Cambria Math" panose="02040503050406030204" pitchFamily="18" charset="0"/>
                              <a:cs typeface="Times New Roman" panose="02020603050405020304" pitchFamily="18" charset="0"/>
                            </a:rPr>
                          </m:ctrlPr>
                        </m:funcPr>
                        <m:fName>
                          <m:limLow>
                            <m:limLowPr>
                              <m:ctrlPr>
                                <a:rPr lang="en-US" sz="2400" i="1">
                                  <a:latin typeface="Cambria Math" panose="02040503050406030204" pitchFamily="18" charset="0"/>
                                  <a:cs typeface="Times New Roman" panose="02020603050405020304" pitchFamily="18" charset="0"/>
                                </a:rPr>
                              </m:ctrlPr>
                            </m:limLowPr>
                            <m:e>
                              <m:r>
                                <m:rPr>
                                  <m:sty m:val="p"/>
                                </m:rPr>
                                <a:rPr lang="en-US" sz="2400">
                                  <a:latin typeface="Cambria Math" panose="02040503050406030204" pitchFamily="18" charset="0"/>
                                  <a:cs typeface="Times New Roman" panose="02020603050405020304" pitchFamily="18" charset="0"/>
                                </a:rPr>
                                <m:t>max</m:t>
                              </m:r>
                            </m:e>
                            <m:li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𝑞</m:t>
                                  </m:r>
                                </m:e>
                                <m:sub>
                                  <m:r>
                                    <a:rPr lang="en-US" sz="2400" i="1">
                                      <a:latin typeface="Cambria Math" panose="02040503050406030204" pitchFamily="18" charset="0"/>
                                      <a:cs typeface="Times New Roman" panose="02020603050405020304" pitchFamily="18" charset="0"/>
                                    </a:rPr>
                                    <m:t>𝑖</m:t>
                                  </m:r>
                                </m:sub>
                              </m:sSub>
                              <m:r>
                                <a:rPr lang="en-US" sz="2400" i="1">
                                  <a:latin typeface="Cambria Math" panose="02040503050406030204" pitchFamily="18" charset="0"/>
                                  <a:ea typeface="Cambria Math" panose="02040503050406030204" pitchFamily="18" charset="0"/>
                                  <a:cs typeface="Times New Roman" panose="02020603050405020304" pitchFamily="18" charset="0"/>
                                </a:rPr>
                                <m:t>≥0</m:t>
                              </m:r>
                            </m:lim>
                          </m:limLow>
                        </m:fName>
                        <m:e>
                          <m:sSub>
                            <m:sSubPr>
                              <m:ctrlPr>
                                <a:rPr lang="en-US"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ea typeface="Cambria Math" panose="02040503050406030204" pitchFamily="18" charset="0"/>
                                  <a:cs typeface="Times New Roman" panose="02020603050405020304" pitchFamily="18" charset="0"/>
                                </a:rPr>
                                <m:t>𝜋</m:t>
                              </m:r>
                            </m:e>
                            <m:sub>
                              <m:r>
                                <a:rPr lang="en-US" sz="2400" i="1">
                                  <a:latin typeface="Cambria Math" panose="02040503050406030204" pitchFamily="18" charset="0"/>
                                  <a:ea typeface="Cambria Math" panose="02040503050406030204" pitchFamily="18" charset="0"/>
                                  <a:cs typeface="Times New Roman" panose="02020603050405020304" pitchFamily="18" charset="0"/>
                                </a:rPr>
                                <m:t>𝑖</m:t>
                              </m:r>
                            </m:sub>
                          </m:sSub>
                        </m:e>
                      </m:func>
                      <m:r>
                        <a:rPr lang="en-US" altLang="zh-HK" sz="2400"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altLang="zh-HK"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HK" sz="2400" i="1">
                              <a:latin typeface="Cambria Math" panose="02040503050406030204" pitchFamily="18" charset="0"/>
                              <a:ea typeface="Cambria Math" panose="02040503050406030204" pitchFamily="18" charset="0"/>
                              <a:cs typeface="Times New Roman" panose="02020603050405020304" pitchFamily="18" charset="0"/>
                            </a:rPr>
                            <m:t>𝑞</m:t>
                          </m:r>
                        </m:e>
                        <m:sub>
                          <m:r>
                            <a:rPr lang="en-US" altLang="zh-HK" sz="2400" i="1">
                              <a:latin typeface="Cambria Math" panose="02040503050406030204" pitchFamily="18" charset="0"/>
                              <a:ea typeface="Cambria Math" panose="02040503050406030204" pitchFamily="18" charset="0"/>
                              <a:cs typeface="Times New Roman" panose="02020603050405020304" pitchFamily="18" charset="0"/>
                            </a:rPr>
                            <m:t>𝑖</m:t>
                          </m:r>
                        </m:sub>
                      </m:sSub>
                      <m:r>
                        <a:rPr lang="en-US" altLang="zh-HK" sz="2400" i="1">
                          <a:latin typeface="Cambria Math" panose="02040503050406030204" pitchFamily="18" charset="0"/>
                          <a:ea typeface="Cambria Math" panose="02040503050406030204" pitchFamily="18" charset="0"/>
                          <a:cs typeface="Times New Roman" panose="02020603050405020304" pitchFamily="18" charset="0"/>
                        </a:rPr>
                        <m:t>−</m:t>
                      </m:r>
                      <m:f>
                        <m:fPr>
                          <m:ctrlPr>
                            <a:rPr lang="en-US" altLang="zh-HK" sz="2400" i="1">
                              <a:latin typeface="Cambria Math" panose="02040503050406030204" pitchFamily="18" charset="0"/>
                              <a:ea typeface="Cambria Math" panose="02040503050406030204" pitchFamily="18" charset="0"/>
                              <a:cs typeface="Times New Roman" panose="02020603050405020304" pitchFamily="18" charset="0"/>
                            </a:rPr>
                          </m:ctrlPr>
                        </m:fPr>
                        <m:num>
                          <m:sSub>
                            <m:sSubPr>
                              <m:ctrlPr>
                                <a:rPr lang="en-US" altLang="zh-HK"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HK" sz="2400" i="1">
                                  <a:latin typeface="Cambria Math" panose="02040503050406030204" pitchFamily="18" charset="0"/>
                                  <a:ea typeface="Cambria Math" panose="02040503050406030204" pitchFamily="18" charset="0"/>
                                  <a:cs typeface="Times New Roman" panose="02020603050405020304" pitchFamily="18" charset="0"/>
                                </a:rPr>
                                <m:t>𝑞</m:t>
                              </m:r>
                            </m:e>
                            <m:sub>
                              <m:r>
                                <a:rPr lang="en-US" altLang="zh-HK" sz="2400" i="1">
                                  <a:latin typeface="Cambria Math" panose="02040503050406030204" pitchFamily="18" charset="0"/>
                                  <a:ea typeface="Cambria Math" panose="02040503050406030204" pitchFamily="18" charset="0"/>
                                  <a:cs typeface="Times New Roman" panose="02020603050405020304" pitchFamily="18" charset="0"/>
                                </a:rPr>
                                <m:t>𝑖</m:t>
                              </m:r>
                            </m:sub>
                          </m:sSub>
                          <m:d>
                            <m:dPr>
                              <m:ctrlPr>
                                <a:rPr lang="en-US" altLang="zh-HK" sz="240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US" altLang="zh-HK"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HK" sz="2400" i="1">
                                      <a:latin typeface="Cambria Math" panose="02040503050406030204" pitchFamily="18" charset="0"/>
                                      <a:ea typeface="Cambria Math" panose="02040503050406030204" pitchFamily="18" charset="0"/>
                                      <a:cs typeface="Times New Roman" panose="02020603050405020304" pitchFamily="18" charset="0"/>
                                    </a:rPr>
                                    <m:t>𝑞</m:t>
                                  </m:r>
                                </m:e>
                                <m:sub>
                                  <m:r>
                                    <a:rPr lang="en-US" altLang="zh-HK" sz="2400" i="1">
                                      <a:latin typeface="Cambria Math" panose="02040503050406030204" pitchFamily="18" charset="0"/>
                                      <a:ea typeface="Cambria Math" panose="02040503050406030204" pitchFamily="18" charset="0"/>
                                      <a:cs typeface="Times New Roman" panose="02020603050405020304" pitchFamily="18" charset="0"/>
                                    </a:rPr>
                                    <m:t>𝑖</m:t>
                                  </m:r>
                                </m:sub>
                              </m:sSub>
                              <m:r>
                                <a:rPr lang="en-US" altLang="zh-HK" sz="2400"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altLang="zh-HK"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HK" sz="2400" i="1">
                                      <a:latin typeface="Cambria Math" panose="02040503050406030204" pitchFamily="18" charset="0"/>
                                      <a:ea typeface="Cambria Math" panose="02040503050406030204" pitchFamily="18" charset="0"/>
                                      <a:cs typeface="Times New Roman" panose="02020603050405020304" pitchFamily="18" charset="0"/>
                                    </a:rPr>
                                    <m:t>𝑄</m:t>
                                  </m:r>
                                </m:e>
                                <m:sub>
                                  <m:r>
                                    <a:rPr lang="en-US" altLang="zh-HK" sz="2400" i="1">
                                      <a:latin typeface="Cambria Math" panose="02040503050406030204" pitchFamily="18" charset="0"/>
                                      <a:ea typeface="Cambria Math" panose="02040503050406030204" pitchFamily="18" charset="0"/>
                                      <a:cs typeface="Times New Roman" panose="02020603050405020304" pitchFamily="18" charset="0"/>
                                    </a:rPr>
                                    <m:t>−</m:t>
                                  </m:r>
                                  <m:r>
                                    <a:rPr lang="en-US" altLang="zh-HK" sz="2400" i="1">
                                      <a:latin typeface="Cambria Math" panose="02040503050406030204" pitchFamily="18" charset="0"/>
                                      <a:ea typeface="Cambria Math" panose="02040503050406030204" pitchFamily="18" charset="0"/>
                                      <a:cs typeface="Times New Roman" panose="02020603050405020304" pitchFamily="18" charset="0"/>
                                    </a:rPr>
                                    <m:t>𝑖</m:t>
                                  </m:r>
                                </m:sub>
                              </m:sSub>
                            </m:e>
                          </m:d>
                        </m:num>
                        <m:den>
                          <m:r>
                            <a:rPr lang="en-US" altLang="zh-HK" sz="2400" i="1">
                              <a:latin typeface="Cambria Math" panose="02040503050406030204" pitchFamily="18" charset="0"/>
                              <a:ea typeface="Cambria Math" panose="02040503050406030204" pitchFamily="18" charset="0"/>
                              <a:cs typeface="Times New Roman" panose="02020603050405020304" pitchFamily="18" charset="0"/>
                            </a:rPr>
                            <m:t>𝑆</m:t>
                          </m:r>
                        </m:den>
                      </m:f>
                      <m:r>
                        <a:rPr lang="en-US" sz="2400" b="0" i="0"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ea typeface="Cambria Math" panose="02040503050406030204" pitchFamily="18" charset="0"/>
                              <a:cs typeface="Times New Roman" panose="02020603050405020304" pitchFamily="18" charset="0"/>
                            </a:rPr>
                            <m:t>𝑞</m:t>
                          </m:r>
                        </m:e>
                        <m:sub>
                          <m:r>
                            <a:rPr lang="en-US" sz="2400" i="1">
                              <a:latin typeface="Cambria Math" panose="02040503050406030204" pitchFamily="18" charset="0"/>
                              <a:ea typeface="Cambria Math" panose="02040503050406030204" pitchFamily="18" charset="0"/>
                              <a:cs typeface="Times New Roman" panose="02020603050405020304" pitchFamily="18" charset="0"/>
                            </a:rPr>
                            <m:t>𝑖</m:t>
                          </m:r>
                        </m:sub>
                      </m:sSub>
                      <m:sSub>
                        <m:sSubPr>
                          <m:ctrlPr>
                            <a:rPr lang="en-US" sz="24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US" sz="2400" b="0" i="1" smtClean="0">
                              <a:latin typeface="Cambria Math" panose="02040503050406030204" pitchFamily="18" charset="0"/>
                              <a:ea typeface="Cambria Math" panose="02040503050406030204" pitchFamily="18" charset="0"/>
                              <a:cs typeface="Times New Roman" panose="02020603050405020304" pitchFamily="18" charset="0"/>
                            </a:rPr>
                            <m:t>𝑡</m:t>
                          </m:r>
                        </m:e>
                        <m:sub>
                          <m:r>
                            <a:rPr lang="en-US" sz="2400" b="0" i="1" smtClean="0">
                              <a:latin typeface="Cambria Math" panose="02040503050406030204" pitchFamily="18" charset="0"/>
                              <a:ea typeface="Cambria Math" panose="02040503050406030204" pitchFamily="18" charset="0"/>
                              <a:cs typeface="Times New Roman" panose="02020603050405020304" pitchFamily="18" charset="0"/>
                            </a:rPr>
                            <m:t>𝑖</m:t>
                          </m:r>
                        </m:sub>
                      </m:sSub>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2" name="Rectangle 1">
                <a:extLst>
                  <a:ext uri="{FF2B5EF4-FFF2-40B4-BE49-F238E27FC236}">
                    <a16:creationId xmlns:a16="http://schemas.microsoft.com/office/drawing/2014/main" id="{43E62FB8-435F-4B65-9096-156488DADC2F}"/>
                  </a:ext>
                </a:extLst>
              </p:cNvPr>
              <p:cNvSpPr>
                <a:spLocks noRot="1" noChangeAspect="1" noMove="1" noResize="1" noEditPoints="1" noAdjustHandles="1" noChangeArrowheads="1" noChangeShapeType="1" noTextEdit="1"/>
              </p:cNvSpPr>
              <p:nvPr/>
            </p:nvSpPr>
            <p:spPr>
              <a:xfrm>
                <a:off x="1676400" y="1351610"/>
                <a:ext cx="4614533" cy="839653"/>
              </a:xfrm>
              <a:prstGeom prst="rect">
                <a:avLst/>
              </a:prstGeom>
              <a:blipFill>
                <a:blip r:embed="rId2"/>
                <a:stretch>
                  <a:fillRect/>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1B63139C-6143-4C7A-8F3F-8B9C8939FCA4}"/>
                  </a:ext>
                </a:extLst>
              </p:cNvPr>
              <p:cNvSpPr/>
              <p:nvPr/>
            </p:nvSpPr>
            <p:spPr>
              <a:xfrm>
                <a:off x="305806" y="2357367"/>
                <a:ext cx="5306261" cy="461665"/>
              </a:xfrm>
              <a:prstGeom prst="rect">
                <a:avLst/>
              </a:prstGeom>
            </p:spPr>
            <p:txBody>
              <a:bodyPr wrap="non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First-order condition with respect to </a:t>
                </a:r>
                <a14:m>
                  <m:oMath xmlns:m="http://schemas.openxmlformats.org/officeDocument/2006/math">
                    <m:sSub>
                      <m:sSubPr>
                        <m:ctrlPr>
                          <a:rPr lang="en-US"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ea typeface="Cambria Math" panose="02040503050406030204" pitchFamily="18" charset="0"/>
                            <a:cs typeface="Times New Roman" panose="02020603050405020304" pitchFamily="18" charset="0"/>
                          </a:rPr>
                          <m:t>𝑞</m:t>
                        </m:r>
                      </m:e>
                      <m:sub>
                        <m:r>
                          <a:rPr lang="en-US" sz="2400" i="1">
                            <a:latin typeface="Cambria Math" panose="02040503050406030204" pitchFamily="18" charset="0"/>
                            <a:ea typeface="Cambria Math" panose="02040503050406030204" pitchFamily="18" charset="0"/>
                            <a:cs typeface="Times New Roman" panose="02020603050405020304" pitchFamily="18" charset="0"/>
                          </a:rPr>
                          <m:t>𝑖</m:t>
                        </m:r>
                      </m:sub>
                    </m:sSub>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3" name="Rectangle 2">
                <a:extLst>
                  <a:ext uri="{FF2B5EF4-FFF2-40B4-BE49-F238E27FC236}">
                    <a16:creationId xmlns:a16="http://schemas.microsoft.com/office/drawing/2014/main" id="{1B63139C-6143-4C7A-8F3F-8B9C8939FCA4}"/>
                  </a:ext>
                </a:extLst>
              </p:cNvPr>
              <p:cNvSpPr>
                <a:spLocks noRot="1" noChangeAspect="1" noMove="1" noResize="1" noEditPoints="1" noAdjustHandles="1" noChangeArrowheads="1" noChangeShapeType="1" noTextEdit="1"/>
              </p:cNvSpPr>
              <p:nvPr/>
            </p:nvSpPr>
            <p:spPr>
              <a:xfrm>
                <a:off x="305806" y="2357367"/>
                <a:ext cx="5306261" cy="461665"/>
              </a:xfrm>
              <a:prstGeom prst="rect">
                <a:avLst/>
              </a:prstGeom>
              <a:blipFill>
                <a:blip r:embed="rId3"/>
                <a:stretch>
                  <a:fillRect l="-1493" t="-10667" b="-30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570AF2BE-1268-44F9-8300-F071E82A191D}"/>
                  </a:ext>
                </a:extLst>
              </p:cNvPr>
              <p:cNvSpPr txBox="1"/>
              <p:nvPr/>
            </p:nvSpPr>
            <p:spPr>
              <a:xfrm>
                <a:off x="2895600" y="3125933"/>
                <a:ext cx="3012620" cy="6940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1−</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2</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num>
                        <m:den>
                          <m:r>
                            <a:rPr lang="en-US" sz="2400" b="0" i="1" smtClean="0">
                              <a:latin typeface="Cambria Math" panose="02040503050406030204" pitchFamily="18" charset="0"/>
                            </a:rPr>
                            <m:t>𝑆</m:t>
                          </m:r>
                        </m:den>
                      </m:f>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𝑡</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=0</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4" name="TextBox 3">
                <a:extLst>
                  <a:ext uri="{FF2B5EF4-FFF2-40B4-BE49-F238E27FC236}">
                    <a16:creationId xmlns:a16="http://schemas.microsoft.com/office/drawing/2014/main" id="{570AF2BE-1268-44F9-8300-F071E82A191D}"/>
                  </a:ext>
                </a:extLst>
              </p:cNvPr>
              <p:cNvSpPr txBox="1">
                <a:spLocks noRot="1" noChangeAspect="1" noMove="1" noResize="1" noEditPoints="1" noAdjustHandles="1" noChangeArrowheads="1" noChangeShapeType="1" noTextEdit="1"/>
              </p:cNvSpPr>
              <p:nvPr/>
            </p:nvSpPr>
            <p:spPr>
              <a:xfrm>
                <a:off x="2895600" y="3125933"/>
                <a:ext cx="3012620" cy="694036"/>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5A946F94-DE77-4437-8A97-680F09F4FBCF}"/>
                  </a:ext>
                </a:extLst>
              </p:cNvPr>
              <p:cNvSpPr/>
              <p:nvPr/>
            </p:nvSpPr>
            <p:spPr>
              <a:xfrm>
                <a:off x="268083" y="4181044"/>
                <a:ext cx="8120893" cy="461665"/>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Solving for appropriation </a:t>
                </a:r>
                <a14:m>
                  <m:oMath xmlns:m="http://schemas.openxmlformats.org/officeDocument/2006/math">
                    <m:sSub>
                      <m:sSubPr>
                        <m:ctrlPr>
                          <a:rPr lang="en-US" sz="2400" b="0" i="1" dirty="0" smtClean="0">
                            <a:latin typeface="Cambria Math" panose="02040503050406030204" pitchFamily="18" charset="0"/>
                            <a:cs typeface="Times New Roman" panose="02020603050405020304" pitchFamily="18" charset="0"/>
                          </a:rPr>
                        </m:ctrlPr>
                      </m:sSubPr>
                      <m:e>
                        <m:r>
                          <a:rPr lang="en-US" sz="2400" i="1" dirty="0" smtClean="0">
                            <a:latin typeface="Cambria Math" panose="02040503050406030204" pitchFamily="18" charset="0"/>
                            <a:cs typeface="Times New Roman" panose="02020603050405020304" pitchFamily="18" charset="0"/>
                          </a:rPr>
                          <m:t>𝑞</m:t>
                        </m:r>
                      </m:e>
                      <m:sub>
                        <m:r>
                          <a:rPr lang="en-US" sz="2400" i="1" dirty="0" smtClean="0">
                            <a:latin typeface="Cambria Math" panose="02040503050406030204" pitchFamily="18" charset="0"/>
                            <a:cs typeface="Times New Roman" panose="02020603050405020304" pitchFamily="18" charset="0"/>
                          </a:rPr>
                          <m:t>𝑖</m:t>
                        </m:r>
                      </m:sub>
                    </m:sSub>
                  </m:oMath>
                </a14:m>
                <a:r>
                  <a:rPr lang="en-US" sz="2400" dirty="0">
                    <a:latin typeface="Times New Roman" panose="02020603050405020304" pitchFamily="18" charset="0"/>
                    <a:cs typeface="Times New Roman" panose="02020603050405020304" pitchFamily="18" charset="0"/>
                  </a:rPr>
                  <a:t>, we find best response function</a:t>
                </a:r>
              </a:p>
            </p:txBody>
          </p:sp>
        </mc:Choice>
        <mc:Fallback xmlns="">
          <p:sp>
            <p:nvSpPr>
              <p:cNvPr id="7" name="Rectangle 6">
                <a:extLst>
                  <a:ext uri="{FF2B5EF4-FFF2-40B4-BE49-F238E27FC236}">
                    <a16:creationId xmlns:a16="http://schemas.microsoft.com/office/drawing/2014/main" id="{5A946F94-DE77-4437-8A97-680F09F4FBCF}"/>
                  </a:ext>
                </a:extLst>
              </p:cNvPr>
              <p:cNvSpPr>
                <a:spLocks noRot="1" noChangeAspect="1" noMove="1" noResize="1" noEditPoints="1" noAdjustHandles="1" noChangeArrowheads="1" noChangeShapeType="1" noTextEdit="1"/>
              </p:cNvSpPr>
              <p:nvPr/>
            </p:nvSpPr>
            <p:spPr>
              <a:xfrm>
                <a:off x="268083" y="4181044"/>
                <a:ext cx="8120893" cy="461665"/>
              </a:xfrm>
              <a:prstGeom prst="rect">
                <a:avLst/>
              </a:prstGeom>
              <a:blipFill>
                <a:blip r:embed="rId5"/>
                <a:stretch>
                  <a:fillRect l="-1051"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35C9563-D83F-45DB-B170-396B7FCD4231}"/>
                  </a:ext>
                </a:extLst>
              </p:cNvPr>
              <p:cNvSpPr txBox="1"/>
              <p:nvPr/>
            </p:nvSpPr>
            <p:spPr>
              <a:xfrm>
                <a:off x="2514600" y="4942030"/>
                <a:ext cx="3669531" cy="7169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𝑆</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1−</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𝑡</m:t>
                                  </m:r>
                                </m:e>
                                <m:sub>
                                  <m:r>
                                    <a:rPr lang="en-US" sz="2400" b="0" i="1" smtClean="0">
                                      <a:latin typeface="Cambria Math" panose="02040503050406030204" pitchFamily="18" charset="0"/>
                                    </a:rPr>
                                    <m:t>𝑖</m:t>
                                  </m:r>
                                </m:sub>
                              </m:sSub>
                            </m:e>
                          </m:d>
                        </m:num>
                        <m:den>
                          <m:r>
                            <a:rPr lang="en-CA" sz="2400" b="0" i="1" smtClean="0">
                              <a:latin typeface="Cambria Math" panose="02040503050406030204" pitchFamily="18" charset="0"/>
                            </a:rPr>
                            <m:t>2</m:t>
                          </m:r>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2</m:t>
                          </m:r>
                        </m:den>
                      </m:f>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oMath>
                  </m:oMathPara>
                </a14:m>
                <a:endParaRPr lang="en-US" sz="2400" dirty="0"/>
              </a:p>
            </p:txBody>
          </p:sp>
        </mc:Choice>
        <mc:Fallback xmlns="">
          <p:sp>
            <p:nvSpPr>
              <p:cNvPr id="8" name="TextBox 7">
                <a:extLst>
                  <a:ext uri="{FF2B5EF4-FFF2-40B4-BE49-F238E27FC236}">
                    <a16:creationId xmlns:a16="http://schemas.microsoft.com/office/drawing/2014/main" id="{535C9563-D83F-45DB-B170-396B7FCD4231}"/>
                  </a:ext>
                </a:extLst>
              </p:cNvPr>
              <p:cNvSpPr txBox="1">
                <a:spLocks noRot="1" noChangeAspect="1" noMove="1" noResize="1" noEditPoints="1" noAdjustHandles="1" noChangeArrowheads="1" noChangeShapeType="1" noTextEdit="1"/>
              </p:cNvSpPr>
              <p:nvPr/>
            </p:nvSpPr>
            <p:spPr>
              <a:xfrm>
                <a:off x="2514600" y="4942030"/>
                <a:ext cx="3669531" cy="716928"/>
              </a:xfrm>
              <a:prstGeom prst="rect">
                <a:avLst/>
              </a:prstGeom>
              <a:blipFill>
                <a:blip r:embed="rId6"/>
                <a:stretch>
                  <a:fillRect/>
                </a:stretch>
              </a:blipFill>
            </p:spPr>
            <p:txBody>
              <a:bodyPr/>
              <a:lstStyle/>
              <a:p>
                <a:r>
                  <a:rPr lang="en-US">
                    <a:noFill/>
                  </a:rPr>
                  <a:t> </a:t>
                </a:r>
              </a:p>
            </p:txBody>
          </p:sp>
        </mc:Fallback>
      </mc:AlternateContent>
      <p:sp>
        <p:nvSpPr>
          <p:cNvPr id="11" name="Rectangle 10">
            <a:extLst>
              <a:ext uri="{FF2B5EF4-FFF2-40B4-BE49-F238E27FC236}">
                <a16:creationId xmlns:a16="http://schemas.microsoft.com/office/drawing/2014/main" id="{1B63139C-6143-4C7A-8F3F-8B9C8939FCA4}"/>
              </a:ext>
            </a:extLst>
          </p:cNvPr>
          <p:cNvSpPr/>
          <p:nvPr/>
        </p:nvSpPr>
        <p:spPr>
          <a:xfrm>
            <a:off x="275628" y="756068"/>
            <a:ext cx="6260688" cy="461665"/>
          </a:xfrm>
          <a:prstGeom prst="rect">
            <a:avLst/>
          </a:prstGeom>
        </p:spPr>
        <p:txBody>
          <a:bodyPr wrap="non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Fisherman </a:t>
            </a:r>
            <a:r>
              <a:rPr lang="en-CA" sz="2400" i="1" dirty="0">
                <a:latin typeface="Times New Roman" panose="02020603050405020304" pitchFamily="18" charset="0"/>
                <a:cs typeface="Times New Roman" panose="02020603050405020304" pitchFamily="18" charset="0"/>
              </a:rPr>
              <a:t>i</a:t>
            </a:r>
            <a:r>
              <a:rPr lang="en-CA" sz="2400" dirty="0">
                <a:latin typeface="Times New Roman" panose="02020603050405020304" pitchFamily="18" charset="0"/>
                <a:cs typeface="Times New Roman" panose="02020603050405020304" pitchFamily="18" charset="0"/>
              </a:rPr>
              <a:t>’s objective function now becomes</a:t>
            </a:r>
          </a:p>
        </p:txBody>
      </p:sp>
    </p:spTree>
    <p:extLst>
      <p:ext uri="{BB962C8B-B14F-4D97-AF65-F5344CB8AC3E}">
        <p14:creationId xmlns:p14="http://schemas.microsoft.com/office/powerpoint/2010/main" val="383485939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115</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95F0AFF-4BD2-4BDD-83BF-C5FCB7B67126}"/>
              </a:ext>
            </a:extLst>
          </p:cNvPr>
          <p:cNvSpPr/>
          <p:nvPr/>
        </p:nvSpPr>
        <p:spPr>
          <a:xfrm>
            <a:off x="0" y="87415"/>
            <a:ext cx="44958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2.7.2 Policy instruments-Appropriation fees</a:t>
            </a: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FC4B196B-E5BC-4B1E-A26A-43063D1CE240}"/>
                  </a:ext>
                </a:extLst>
              </p:cNvPr>
              <p:cNvSpPr/>
              <p:nvPr/>
            </p:nvSpPr>
            <p:spPr>
              <a:xfrm>
                <a:off x="381000" y="762000"/>
                <a:ext cx="6176114" cy="461665"/>
              </a:xfrm>
              <a:prstGeom prst="rect">
                <a:avLst/>
              </a:prstGeom>
            </p:spPr>
            <p:txBody>
              <a:bodyPr wrap="none">
                <a:spAutoFit/>
              </a:bodyPr>
              <a:lstStyle/>
              <a:p>
                <a:pPr marL="285750" indent="-285750">
                  <a:buFont typeface="Wingdings" panose="05000000000000000000" pitchFamily="2" charset="2"/>
                  <a:buChar char="Ø"/>
                </a:pPr>
                <a:r>
                  <a:rPr lang="en-US" sz="2400" i="1" dirty="0">
                    <a:solidFill>
                      <a:srgbClr val="7030A0"/>
                    </a:solidFill>
                    <a:latin typeface="Times New Roman" panose="02020603050405020304" pitchFamily="18" charset="0"/>
                    <a:cs typeface="Times New Roman" panose="02020603050405020304" pitchFamily="18" charset="0"/>
                  </a:rPr>
                  <a:t>When the appropriation fee is absent, </a:t>
                </a:r>
                <a14:m>
                  <m:oMath xmlns:m="http://schemas.openxmlformats.org/officeDocument/2006/math">
                    <m:sSub>
                      <m:sSubPr>
                        <m:ctrlPr>
                          <a:rPr lang="en-US" sz="2400" i="1" dirty="0" smtClean="0">
                            <a:solidFill>
                              <a:srgbClr val="7030A0"/>
                            </a:solidFill>
                            <a:latin typeface="Cambria Math" panose="02040503050406030204" pitchFamily="18" charset="0"/>
                          </a:rPr>
                        </m:ctrlPr>
                      </m:sSubPr>
                      <m:e>
                        <m:r>
                          <a:rPr lang="en-US" sz="2400" b="0" i="1" dirty="0" smtClean="0">
                            <a:solidFill>
                              <a:srgbClr val="7030A0"/>
                            </a:solidFill>
                            <a:latin typeface="Cambria Math" panose="02040503050406030204" pitchFamily="18" charset="0"/>
                          </a:rPr>
                          <m:t>𝑡</m:t>
                        </m:r>
                      </m:e>
                      <m:sub>
                        <m:r>
                          <a:rPr lang="en-US" sz="2400" b="0" i="1" dirty="0" smtClean="0">
                            <a:solidFill>
                              <a:srgbClr val="7030A0"/>
                            </a:solidFill>
                            <a:latin typeface="Cambria Math" panose="02040503050406030204" pitchFamily="18" charset="0"/>
                          </a:rPr>
                          <m:t>𝑖</m:t>
                        </m:r>
                      </m:sub>
                    </m:sSub>
                    <m:r>
                      <a:rPr lang="en-US" sz="2400" b="0" i="1" dirty="0" smtClean="0">
                        <a:solidFill>
                          <a:srgbClr val="7030A0"/>
                        </a:solidFill>
                        <a:latin typeface="Cambria Math" panose="02040503050406030204" pitchFamily="18" charset="0"/>
                      </a:rPr>
                      <m:t>=0</m:t>
                    </m:r>
                  </m:oMath>
                </a14:m>
                <a:endParaRPr lang="en-US" sz="2400" i="1" dirty="0">
                  <a:solidFill>
                    <a:srgbClr val="7030A0"/>
                  </a:solidFill>
                  <a:latin typeface="Times New Roman" panose="02020603050405020304" pitchFamily="18" charset="0"/>
                  <a:cs typeface="Times New Roman" panose="02020603050405020304" pitchFamily="18" charset="0"/>
                </a:endParaRPr>
              </a:p>
            </p:txBody>
          </p:sp>
        </mc:Choice>
        <mc:Fallback xmlns="">
          <p:sp>
            <p:nvSpPr>
              <p:cNvPr id="2" name="Rectangle 1">
                <a:extLst>
                  <a:ext uri="{FF2B5EF4-FFF2-40B4-BE49-F238E27FC236}">
                    <a16:creationId xmlns:a16="http://schemas.microsoft.com/office/drawing/2014/main" id="{FC4B196B-E5BC-4B1E-A26A-43063D1CE240}"/>
                  </a:ext>
                </a:extLst>
              </p:cNvPr>
              <p:cNvSpPr>
                <a:spLocks noRot="1" noChangeAspect="1" noMove="1" noResize="1" noEditPoints="1" noAdjustHandles="1" noChangeArrowheads="1" noChangeShapeType="1" noTextEdit="1"/>
              </p:cNvSpPr>
              <p:nvPr/>
            </p:nvSpPr>
            <p:spPr>
              <a:xfrm>
                <a:off x="381000" y="762000"/>
                <a:ext cx="6176114" cy="461665"/>
              </a:xfrm>
              <a:prstGeom prst="rect">
                <a:avLst/>
              </a:prstGeom>
              <a:blipFill>
                <a:blip r:embed="rId2"/>
                <a:stretch>
                  <a:fillRect l="-1382"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CE1E521F-BA32-4D5D-9157-4ADF258E5D2C}"/>
                  </a:ext>
                </a:extLst>
              </p:cNvPr>
              <p:cNvSpPr/>
              <p:nvPr/>
            </p:nvSpPr>
            <p:spPr>
              <a:xfrm>
                <a:off x="2514600" y="1493931"/>
                <a:ext cx="2846420" cy="78636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i="1">
                              <a:latin typeface="Cambria Math" panose="02040503050406030204" pitchFamily="18" charset="0"/>
                            </a:rPr>
                            <m:t>𝑞</m:t>
                          </m:r>
                        </m:e>
                        <m:sub>
                          <m:r>
                            <a:rPr lang="en-US" sz="2400" i="1">
                              <a:latin typeface="Cambria Math" panose="02040503050406030204" pitchFamily="18" charset="0"/>
                            </a:rPr>
                            <m:t>𝑖</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𝑄</m:t>
                              </m:r>
                            </m:e>
                            <m:sub>
                              <m:r>
                                <a:rPr lang="en-US" sz="2400" i="1">
                                  <a:latin typeface="Cambria Math" panose="02040503050406030204" pitchFamily="18" charset="0"/>
                                </a:rPr>
                                <m:t>−</m:t>
                              </m:r>
                              <m:r>
                                <a:rPr lang="en-US" sz="2400" i="1">
                                  <a:latin typeface="Cambria Math" panose="02040503050406030204" pitchFamily="18" charset="0"/>
                                </a:rPr>
                                <m:t>𝑖</m:t>
                              </m:r>
                            </m:sub>
                          </m:sSub>
                        </m:e>
                      </m:d>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𝑆</m:t>
                          </m:r>
                        </m:num>
                        <m:den>
                          <m:r>
                            <a:rPr lang="en-CA" sz="2400" b="0" i="1" smtClean="0">
                              <a:latin typeface="Cambria Math" panose="02040503050406030204" pitchFamily="18" charset="0"/>
                            </a:rPr>
                            <m:t>2</m:t>
                          </m:r>
                        </m:den>
                      </m:f>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1</m:t>
                          </m:r>
                        </m:num>
                        <m:den>
                          <m:r>
                            <a:rPr lang="en-US" sz="2400" i="1">
                              <a:latin typeface="Cambria Math" panose="02040503050406030204" pitchFamily="18" charset="0"/>
                            </a:rPr>
                            <m:t>2</m:t>
                          </m:r>
                        </m:den>
                      </m:f>
                      <m:sSub>
                        <m:sSubPr>
                          <m:ctrlPr>
                            <a:rPr lang="en-US" sz="2400" i="1">
                              <a:latin typeface="Cambria Math" panose="02040503050406030204" pitchFamily="18" charset="0"/>
                            </a:rPr>
                          </m:ctrlPr>
                        </m:sSubPr>
                        <m:e>
                          <m:r>
                            <a:rPr lang="en-US" sz="2400" i="1">
                              <a:latin typeface="Cambria Math" panose="02040503050406030204" pitchFamily="18" charset="0"/>
                            </a:rPr>
                            <m:t>𝑄</m:t>
                          </m:r>
                        </m:e>
                        <m:sub>
                          <m:r>
                            <a:rPr lang="en-US" sz="2400" i="1">
                              <a:latin typeface="Cambria Math" panose="02040503050406030204" pitchFamily="18" charset="0"/>
                            </a:rPr>
                            <m:t>−</m:t>
                          </m:r>
                          <m:r>
                            <a:rPr lang="en-US" sz="2400" i="1">
                              <a:latin typeface="Cambria Math" panose="02040503050406030204" pitchFamily="18" charset="0"/>
                            </a:rPr>
                            <m:t>𝑖</m:t>
                          </m:r>
                        </m:sub>
                      </m:sSub>
                    </m:oMath>
                  </m:oMathPara>
                </a14:m>
                <a:endParaRPr lang="en-US" sz="2400" dirty="0"/>
              </a:p>
            </p:txBody>
          </p:sp>
        </mc:Choice>
        <mc:Fallback xmlns="">
          <p:sp>
            <p:nvSpPr>
              <p:cNvPr id="3" name="Rectangle 2">
                <a:extLst>
                  <a:ext uri="{FF2B5EF4-FFF2-40B4-BE49-F238E27FC236}">
                    <a16:creationId xmlns:a16="http://schemas.microsoft.com/office/drawing/2014/main" id="{CE1E521F-BA32-4D5D-9157-4ADF258E5D2C}"/>
                  </a:ext>
                </a:extLst>
              </p:cNvPr>
              <p:cNvSpPr>
                <a:spLocks noRot="1" noChangeAspect="1" noMove="1" noResize="1" noEditPoints="1" noAdjustHandles="1" noChangeArrowheads="1" noChangeShapeType="1" noTextEdit="1"/>
              </p:cNvSpPr>
              <p:nvPr/>
            </p:nvSpPr>
            <p:spPr>
              <a:xfrm>
                <a:off x="2514600" y="1493931"/>
                <a:ext cx="2846420" cy="786369"/>
              </a:xfrm>
              <a:prstGeom prst="rect">
                <a:avLst/>
              </a:prstGeom>
              <a:blipFill>
                <a:blip r:embed="rId3"/>
                <a:stretch>
                  <a:fillRect/>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59C18FC9-112F-4CA4-A6AA-EA2578D9A4B4}"/>
              </a:ext>
            </a:extLst>
          </p:cNvPr>
          <p:cNvSpPr/>
          <p:nvPr/>
        </p:nvSpPr>
        <p:spPr>
          <a:xfrm>
            <a:off x="1634866" y="2828781"/>
            <a:ext cx="4918334" cy="461665"/>
          </a:xfrm>
          <a:prstGeom prst="rect">
            <a:avLst/>
          </a:prstGeom>
        </p:spPr>
        <p:txBody>
          <a:bodyPr wrap="none">
            <a:spAutoFit/>
          </a:bodyPr>
          <a:lstStyle/>
          <a:p>
            <a:pPr marL="342900" indent="-3429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It coincides with that in section 2.3</a:t>
            </a: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91ADC44A-5279-460F-A1CF-5DB80EB681D5}"/>
                  </a:ext>
                </a:extLst>
              </p:cNvPr>
              <p:cNvSpPr/>
              <p:nvPr/>
            </p:nvSpPr>
            <p:spPr>
              <a:xfrm>
                <a:off x="441960" y="3719916"/>
                <a:ext cx="8229600" cy="461665"/>
              </a:xfrm>
              <a:prstGeom prst="rect">
                <a:avLst/>
              </a:prstGeom>
            </p:spPr>
            <p:txBody>
              <a:bodyPr wrap="square">
                <a:spAutoFit/>
              </a:bodyPr>
              <a:lstStyle/>
              <a:p>
                <a:pPr marL="342900" indent="-342900">
                  <a:buFont typeface="Wingdings" panose="05000000000000000000" pitchFamily="2" charset="2"/>
                  <a:buChar char="Ø"/>
                </a:pPr>
                <a:r>
                  <a:rPr lang="en-US" sz="2400" i="1" dirty="0">
                    <a:solidFill>
                      <a:srgbClr val="7030A0"/>
                    </a:solidFill>
                    <a:latin typeface="Times New Roman" panose="02020603050405020304" pitchFamily="18" charset="0"/>
                    <a:cs typeface="Times New Roman" panose="02020603050405020304" pitchFamily="18" charset="0"/>
                  </a:rPr>
                  <a:t>When the appropriation fee is present </a:t>
                </a:r>
                <a14:m>
                  <m:oMath xmlns:m="http://schemas.openxmlformats.org/officeDocument/2006/math">
                    <m:sSub>
                      <m:sSubPr>
                        <m:ctrlPr>
                          <a:rPr lang="en-US" sz="2400" i="1" dirty="0">
                            <a:solidFill>
                              <a:srgbClr val="7030A0"/>
                            </a:solidFill>
                            <a:latin typeface="Cambria Math" panose="02040503050406030204" pitchFamily="18" charset="0"/>
                          </a:rPr>
                        </m:ctrlPr>
                      </m:sSubPr>
                      <m:e>
                        <m:r>
                          <a:rPr lang="en-US" sz="2400" i="1" dirty="0">
                            <a:solidFill>
                              <a:srgbClr val="7030A0"/>
                            </a:solidFill>
                            <a:latin typeface="Cambria Math" panose="02040503050406030204" pitchFamily="18" charset="0"/>
                          </a:rPr>
                          <m:t>𝑡</m:t>
                        </m:r>
                      </m:e>
                      <m:sub>
                        <m:r>
                          <a:rPr lang="en-US" sz="2400" i="1" dirty="0">
                            <a:solidFill>
                              <a:srgbClr val="7030A0"/>
                            </a:solidFill>
                            <a:latin typeface="Cambria Math" panose="02040503050406030204" pitchFamily="18" charset="0"/>
                          </a:rPr>
                          <m:t>𝑖</m:t>
                        </m:r>
                      </m:sub>
                    </m:sSub>
                  </m:oMath>
                </a14:m>
                <a:endParaRPr lang="en-US" sz="2400" i="1" dirty="0">
                  <a:solidFill>
                    <a:srgbClr val="7030A0"/>
                  </a:solidFill>
                  <a:latin typeface="Times New Roman" panose="02020603050405020304" pitchFamily="18" charset="0"/>
                  <a:cs typeface="Times New Roman" panose="02020603050405020304" pitchFamily="18" charset="0"/>
                </a:endParaRPr>
              </a:p>
            </p:txBody>
          </p:sp>
        </mc:Choice>
        <mc:Fallback xmlns="">
          <p:sp>
            <p:nvSpPr>
              <p:cNvPr id="7" name="Rectangle 6">
                <a:extLst>
                  <a:ext uri="{FF2B5EF4-FFF2-40B4-BE49-F238E27FC236}">
                    <a16:creationId xmlns:a16="http://schemas.microsoft.com/office/drawing/2014/main" id="{91ADC44A-5279-460F-A1CF-5DB80EB681D5}"/>
                  </a:ext>
                </a:extLst>
              </p:cNvPr>
              <p:cNvSpPr>
                <a:spLocks noRot="1" noChangeAspect="1" noMove="1" noResize="1" noEditPoints="1" noAdjustHandles="1" noChangeArrowheads="1" noChangeShapeType="1" noTextEdit="1"/>
              </p:cNvSpPr>
              <p:nvPr/>
            </p:nvSpPr>
            <p:spPr>
              <a:xfrm>
                <a:off x="441960" y="3719916"/>
                <a:ext cx="8229600" cy="461665"/>
              </a:xfrm>
              <a:prstGeom prst="rect">
                <a:avLst/>
              </a:prstGeom>
              <a:blipFill>
                <a:blip r:embed="rId4"/>
                <a:stretch>
                  <a:fillRect l="-1037"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51F7A3AB-864F-4862-9E95-6E142DF1F4D1}"/>
                  </a:ext>
                </a:extLst>
              </p:cNvPr>
              <p:cNvSpPr/>
              <p:nvPr/>
            </p:nvSpPr>
            <p:spPr>
              <a:xfrm>
                <a:off x="640301" y="4642374"/>
                <a:ext cx="7710998" cy="101245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 more stringent fee decreases the vertical intercept of the best response function, </a:t>
                </a: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𝑆</m:t>
                        </m:r>
                        <m:d>
                          <m:dPr>
                            <m:ctrlPr>
                              <a:rPr lang="en-US" sz="2400" i="1">
                                <a:latin typeface="Cambria Math" panose="02040503050406030204" pitchFamily="18" charset="0"/>
                              </a:rPr>
                            </m:ctrlPr>
                          </m:dPr>
                          <m:e>
                            <m:r>
                              <a:rPr lang="en-US" sz="2400" i="1">
                                <a:latin typeface="Cambria Math" panose="02040503050406030204" pitchFamily="18" charset="0"/>
                              </a:rPr>
                              <m:t>1−</m:t>
                            </m:r>
                            <m:sSub>
                              <m:sSubPr>
                                <m:ctrlPr>
                                  <a:rPr lang="en-US" sz="2400" i="1">
                                    <a:latin typeface="Cambria Math" panose="02040503050406030204" pitchFamily="18" charset="0"/>
                                  </a:rPr>
                                </m:ctrlPr>
                              </m:sSubPr>
                              <m:e>
                                <m:r>
                                  <a:rPr lang="en-US" sz="2400" i="1">
                                    <a:latin typeface="Cambria Math" panose="02040503050406030204" pitchFamily="18" charset="0"/>
                                  </a:rPr>
                                  <m:t>𝑡</m:t>
                                </m:r>
                              </m:e>
                              <m:sub>
                                <m:r>
                                  <a:rPr lang="en-US" sz="2400" i="1">
                                    <a:latin typeface="Cambria Math" panose="02040503050406030204" pitchFamily="18" charset="0"/>
                                  </a:rPr>
                                  <m:t>𝑖</m:t>
                                </m:r>
                              </m:sub>
                            </m:sSub>
                          </m:e>
                        </m:d>
                      </m:num>
                      <m:den>
                        <m:r>
                          <a:rPr lang="en-CA" sz="2400" b="0" i="1" smtClean="0">
                            <a:latin typeface="Cambria Math" panose="02040503050406030204" pitchFamily="18" charset="0"/>
                          </a:rPr>
                          <m:t>2</m:t>
                        </m:r>
                      </m:den>
                    </m:f>
                  </m:oMath>
                </a14:m>
                <a:r>
                  <a:rPr lang="en-US" sz="2400" dirty="0">
                    <a:latin typeface="Times New Roman" panose="02020603050405020304" pitchFamily="18" charset="0"/>
                    <a:cs typeface="Times New Roman" panose="02020603050405020304" pitchFamily="18" charset="0"/>
                  </a:rPr>
                  <a:t>, without affecting its slope.</a:t>
                </a:r>
              </a:p>
            </p:txBody>
          </p:sp>
        </mc:Choice>
        <mc:Fallback xmlns="">
          <p:sp>
            <p:nvSpPr>
              <p:cNvPr id="8" name="Rectangle 7">
                <a:extLst>
                  <a:ext uri="{FF2B5EF4-FFF2-40B4-BE49-F238E27FC236}">
                    <a16:creationId xmlns:a16="http://schemas.microsoft.com/office/drawing/2014/main" id="{51F7A3AB-864F-4862-9E95-6E142DF1F4D1}"/>
                  </a:ext>
                </a:extLst>
              </p:cNvPr>
              <p:cNvSpPr>
                <a:spLocks noRot="1" noChangeAspect="1" noMove="1" noResize="1" noEditPoints="1" noAdjustHandles="1" noChangeArrowheads="1" noChangeShapeType="1" noTextEdit="1"/>
              </p:cNvSpPr>
              <p:nvPr/>
            </p:nvSpPr>
            <p:spPr>
              <a:xfrm>
                <a:off x="640301" y="4642374"/>
                <a:ext cx="7710998" cy="1012457"/>
              </a:xfrm>
              <a:prstGeom prst="rect">
                <a:avLst/>
              </a:prstGeom>
              <a:blipFill>
                <a:blip r:embed="rId5"/>
                <a:stretch>
                  <a:fillRect l="-1028" t="-4819" r="-1028" b="-481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87FC6EC1-7551-49D4-93BF-275C827A82B4}"/>
                  </a:ext>
                </a:extLst>
              </p:cNvPr>
              <p:cNvSpPr/>
              <p:nvPr/>
            </p:nvSpPr>
            <p:spPr>
              <a:xfrm>
                <a:off x="6858000" y="1669561"/>
                <a:ext cx="1065356" cy="461665"/>
              </a:xfrm>
              <a:prstGeom prst="rect">
                <a:avLst/>
              </a:prstGeom>
            </p:spPr>
            <p:txBody>
              <a:bodyPr wrap="none">
                <a:spAutoFit/>
              </a:bodyPr>
              <a:lstStyle/>
              <a:p>
                <a14:m>
                  <m:oMath xmlns:m="http://schemas.openxmlformats.org/officeDocument/2006/math">
                    <m:r>
                      <a:rPr lang="en-US" sz="2400" b="0" i="1" dirty="0" smtClean="0">
                        <a:latin typeface="Cambria Math" panose="02040503050406030204" pitchFamily="18" charset="0"/>
                        <a:cs typeface="Times New Roman" panose="02020603050405020304" pitchFamily="18" charset="0"/>
                      </a:rPr>
                      <m:t>(</m:t>
                    </m:r>
                    <m:r>
                      <a:rPr lang="en-US" sz="2400" i="1" dirty="0" smtClean="0">
                        <a:latin typeface="Cambria Math" panose="02040503050406030204" pitchFamily="18" charset="0"/>
                        <a:cs typeface="Times New Roman" panose="02020603050405020304" pitchFamily="18" charset="0"/>
                      </a:rPr>
                      <m:t>𝐵𝑅</m:t>
                    </m:r>
                    <m:sSub>
                      <m:sSubPr>
                        <m:ctrlPr>
                          <a:rPr lang="en-US" sz="2400" b="0" i="1" dirty="0" smtClean="0">
                            <a:latin typeface="Cambria Math" panose="02040503050406030204" pitchFamily="18" charset="0"/>
                            <a:cs typeface="Times New Roman" panose="02020603050405020304" pitchFamily="18" charset="0"/>
                          </a:rPr>
                        </m:ctrlPr>
                      </m:sSubPr>
                      <m:e>
                        <m:r>
                          <a:rPr lang="en-US" sz="2400" i="1" dirty="0" smtClean="0">
                            <a:latin typeface="Cambria Math" panose="02040503050406030204" pitchFamily="18" charset="0"/>
                            <a:cs typeface="Times New Roman" panose="02020603050405020304" pitchFamily="18" charset="0"/>
                          </a:rPr>
                          <m:t>𝐹</m:t>
                        </m:r>
                      </m:e>
                      <m:sub>
                        <m:r>
                          <a:rPr lang="en-US" sz="2400" b="0" i="1" dirty="0" smtClean="0">
                            <a:latin typeface="Cambria Math" panose="02040503050406030204" pitchFamily="18" charset="0"/>
                            <a:cs typeface="Times New Roman" panose="02020603050405020304" pitchFamily="18" charset="0"/>
                          </a:rPr>
                          <m:t>𝑖</m:t>
                        </m:r>
                      </m:sub>
                    </m:sSub>
                  </m:oMath>
                </a14:m>
                <a:r>
                  <a:rPr lang="en-US" sz="2400" dirty="0"/>
                  <a:t>)</a:t>
                </a:r>
              </a:p>
            </p:txBody>
          </p:sp>
        </mc:Choice>
        <mc:Fallback xmlns="">
          <p:sp>
            <p:nvSpPr>
              <p:cNvPr id="9" name="Rectangle 8">
                <a:extLst>
                  <a:ext uri="{FF2B5EF4-FFF2-40B4-BE49-F238E27FC236}">
                    <a16:creationId xmlns:a16="http://schemas.microsoft.com/office/drawing/2014/main" id="{87FC6EC1-7551-49D4-93BF-275C827A82B4}"/>
                  </a:ext>
                </a:extLst>
              </p:cNvPr>
              <p:cNvSpPr>
                <a:spLocks noRot="1" noChangeAspect="1" noMove="1" noResize="1" noEditPoints="1" noAdjustHandles="1" noChangeArrowheads="1" noChangeShapeType="1" noTextEdit="1"/>
              </p:cNvSpPr>
              <p:nvPr/>
            </p:nvSpPr>
            <p:spPr>
              <a:xfrm>
                <a:off x="6858000" y="1669561"/>
                <a:ext cx="1065356" cy="461665"/>
              </a:xfrm>
              <a:prstGeom prst="rect">
                <a:avLst/>
              </a:prstGeom>
              <a:blipFill>
                <a:blip r:embed="rId6"/>
                <a:stretch>
                  <a:fillRect l="-4571" t="-10526" r="-7429" b="-28947"/>
                </a:stretch>
              </a:blipFill>
            </p:spPr>
            <p:txBody>
              <a:bodyPr/>
              <a:lstStyle/>
              <a:p>
                <a:r>
                  <a:rPr lang="en-US">
                    <a:noFill/>
                  </a:rPr>
                  <a:t> </a:t>
                </a:r>
              </a:p>
            </p:txBody>
          </p:sp>
        </mc:Fallback>
      </mc:AlternateContent>
    </p:spTree>
    <p:extLst>
      <p:ext uri="{BB962C8B-B14F-4D97-AF65-F5344CB8AC3E}">
        <p14:creationId xmlns:p14="http://schemas.microsoft.com/office/powerpoint/2010/main" val="339672385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116</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95F0AFF-4BD2-4BDD-83BF-C5FCB7B67126}"/>
              </a:ext>
            </a:extLst>
          </p:cNvPr>
          <p:cNvSpPr/>
          <p:nvPr/>
        </p:nvSpPr>
        <p:spPr>
          <a:xfrm>
            <a:off x="0" y="87415"/>
            <a:ext cx="44958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2.7.2 Policy instruments-Appropriation fees</a:t>
            </a:r>
          </a:p>
        </p:txBody>
      </p:sp>
      <p:sp>
        <p:nvSpPr>
          <p:cNvPr id="3" name="Rectangle 2">
            <a:extLst>
              <a:ext uri="{FF2B5EF4-FFF2-40B4-BE49-F238E27FC236}">
                <a16:creationId xmlns:a16="http://schemas.microsoft.com/office/drawing/2014/main" id="{57856AC2-D291-4D99-BB1F-A076D87370FA}"/>
              </a:ext>
            </a:extLst>
          </p:cNvPr>
          <p:cNvSpPr/>
          <p:nvPr/>
        </p:nvSpPr>
        <p:spPr>
          <a:xfrm>
            <a:off x="304800" y="762000"/>
            <a:ext cx="2066591" cy="461665"/>
          </a:xfrm>
          <a:prstGeom prst="rect">
            <a:avLst/>
          </a:prstGeom>
        </p:spPr>
        <p:txBody>
          <a:bodyPr wrap="none">
            <a:spAutoFit/>
          </a:bodyPr>
          <a:lstStyle/>
          <a:p>
            <a:pPr marL="342900" indent="-34290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Graphically;</a:t>
            </a:r>
          </a:p>
        </p:txBody>
      </p:sp>
      <p:sp>
        <p:nvSpPr>
          <p:cNvPr id="4" name="Rectangle 3">
            <a:extLst>
              <a:ext uri="{FF2B5EF4-FFF2-40B4-BE49-F238E27FC236}">
                <a16:creationId xmlns:a16="http://schemas.microsoft.com/office/drawing/2014/main" id="{C6927B22-DC7A-4561-8041-FD1E854C030D}"/>
              </a:ext>
            </a:extLst>
          </p:cNvPr>
          <p:cNvSpPr/>
          <p:nvPr/>
        </p:nvSpPr>
        <p:spPr>
          <a:xfrm>
            <a:off x="661851" y="1355910"/>
            <a:ext cx="8229600"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We can imply a parallel downward shift of fisherman </a:t>
            </a:r>
            <a:r>
              <a:rPr lang="en-US" sz="2400" i="1" dirty="0">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’s best response function.    </a:t>
            </a:r>
            <a:endParaRPr lang="en-US" sz="2400" i="1" dirty="0">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DB3C054C-B64A-445D-9D25-42AEC3DD66C3}"/>
              </a:ext>
            </a:extLst>
          </p:cNvPr>
          <p:cNvSpPr/>
          <p:nvPr/>
        </p:nvSpPr>
        <p:spPr>
          <a:xfrm>
            <a:off x="339634" y="2803149"/>
            <a:ext cx="1867050" cy="461665"/>
          </a:xfrm>
          <a:prstGeom prst="rect">
            <a:avLst/>
          </a:prstGeom>
        </p:spPr>
        <p:txBody>
          <a:bodyPr wrap="none">
            <a:spAutoFit/>
          </a:bodyPr>
          <a:lstStyle/>
          <a:p>
            <a:pPr marL="342900" indent="-34290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Intuitively,</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D29DD640-BDC3-4C1F-BAD3-370992B3575A}"/>
                  </a:ext>
                </a:extLst>
              </p:cNvPr>
              <p:cNvSpPr/>
              <p:nvPr/>
            </p:nvSpPr>
            <p:spPr>
              <a:xfrm>
                <a:off x="661851" y="3403698"/>
                <a:ext cx="7391400" cy="1200329"/>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For a given aggregate appropriation from his rivals </a:t>
                </a:r>
                <a14:m>
                  <m:oMath xmlns:m="http://schemas.openxmlformats.org/officeDocument/2006/math">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𝑄</m:t>
                        </m:r>
                      </m:e>
                      <m:sub>
                        <m:r>
                          <a:rPr lang="en-US" sz="2400" b="0" i="1" dirty="0" smtClean="0">
                            <a:latin typeface="Cambria Math" panose="02040503050406030204" pitchFamily="18" charset="0"/>
                          </a:rPr>
                          <m:t>−</m:t>
                        </m:r>
                        <m:r>
                          <a:rPr lang="en-US" sz="2400" i="1" dirty="0" smtClean="0">
                            <a:latin typeface="Cambria Math" panose="02040503050406030204" pitchFamily="18" charset="0"/>
                          </a:rPr>
                          <m:t>𝑖</m:t>
                        </m:r>
                      </m:sub>
                    </m:sSub>
                  </m:oMath>
                </a14:m>
                <a:r>
                  <a:rPr lang="en-US" sz="2400" dirty="0">
                    <a:latin typeface="Times New Roman" panose="02020603050405020304" pitchFamily="18" charset="0"/>
                    <a:cs typeface="Times New Roman" panose="02020603050405020304" pitchFamily="18" charset="0"/>
                  </a:rPr>
                  <a:t>, fisherman </a:t>
                </a:r>
                <a14:m>
                  <m:oMath xmlns:m="http://schemas.openxmlformats.org/officeDocument/2006/math">
                    <m:r>
                      <a:rPr lang="en-US" sz="2400" i="1" dirty="0" smtClean="0">
                        <a:latin typeface="Cambria Math" panose="02040503050406030204" pitchFamily="18" charset="0"/>
                      </a:rPr>
                      <m:t>𝑖</m:t>
                    </m:r>
                  </m:oMath>
                </a14:m>
                <a:r>
                  <a:rPr lang="en-US" sz="2400" dirty="0">
                    <a:latin typeface="Times New Roman" panose="02020603050405020304" pitchFamily="18" charset="0"/>
                    <a:cs typeface="Times New Roman" panose="02020603050405020304" pitchFamily="18" charset="0"/>
                  </a:rPr>
                  <a:t> decreases his individual appropriation when facing a more stringent fee. </a:t>
                </a:r>
              </a:p>
            </p:txBody>
          </p:sp>
        </mc:Choice>
        <mc:Fallback xmlns="">
          <p:sp>
            <p:nvSpPr>
              <p:cNvPr id="9" name="Rectangle 8">
                <a:extLst>
                  <a:ext uri="{FF2B5EF4-FFF2-40B4-BE49-F238E27FC236}">
                    <a16:creationId xmlns:a16="http://schemas.microsoft.com/office/drawing/2014/main" id="{D29DD640-BDC3-4C1F-BAD3-370992B3575A}"/>
                  </a:ext>
                </a:extLst>
              </p:cNvPr>
              <p:cNvSpPr>
                <a:spLocks noRot="1" noChangeAspect="1" noMove="1" noResize="1" noEditPoints="1" noAdjustHandles="1" noChangeArrowheads="1" noChangeShapeType="1" noTextEdit="1"/>
              </p:cNvSpPr>
              <p:nvPr/>
            </p:nvSpPr>
            <p:spPr>
              <a:xfrm>
                <a:off x="661851" y="3403698"/>
                <a:ext cx="7391400" cy="1200329"/>
              </a:xfrm>
              <a:prstGeom prst="rect">
                <a:avLst/>
              </a:prstGeom>
              <a:blipFill>
                <a:blip r:embed="rId2"/>
                <a:stretch>
                  <a:fillRect l="-1155" t="-4061" r="-1898" b="-10660"/>
                </a:stretch>
              </a:blipFill>
            </p:spPr>
            <p:txBody>
              <a:bodyPr/>
              <a:lstStyle/>
              <a:p>
                <a:r>
                  <a:rPr lang="en-US">
                    <a:noFill/>
                  </a:rPr>
                  <a:t> </a:t>
                </a:r>
              </a:p>
            </p:txBody>
          </p:sp>
        </mc:Fallback>
      </mc:AlternateContent>
      <p:sp>
        <p:nvSpPr>
          <p:cNvPr id="11" name="Rectangle 10">
            <a:extLst>
              <a:ext uri="{FF2B5EF4-FFF2-40B4-BE49-F238E27FC236}">
                <a16:creationId xmlns:a16="http://schemas.microsoft.com/office/drawing/2014/main" id="{853B14A8-0602-44AD-8B50-F72936987B71}"/>
              </a:ext>
            </a:extLst>
          </p:cNvPr>
          <p:cNvSpPr/>
          <p:nvPr/>
        </p:nvSpPr>
        <p:spPr>
          <a:xfrm>
            <a:off x="685800" y="4828380"/>
            <a:ext cx="8216537" cy="1200329"/>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This comes as no surprise since this fee increases the fisherman’s marginal cost of additional appropriation, reducing his incentives to exploit the resource.</a:t>
            </a:r>
          </a:p>
        </p:txBody>
      </p:sp>
      <p:sp>
        <p:nvSpPr>
          <p:cNvPr id="12" name="Rectangle 11">
            <a:extLst>
              <a:ext uri="{FF2B5EF4-FFF2-40B4-BE49-F238E27FC236}">
                <a16:creationId xmlns:a16="http://schemas.microsoft.com/office/drawing/2014/main" id="{4446873D-CF06-48D8-978E-7AD67FD4575E}"/>
              </a:ext>
            </a:extLst>
          </p:cNvPr>
          <p:cNvSpPr/>
          <p:nvPr/>
        </p:nvSpPr>
        <p:spPr>
          <a:xfrm>
            <a:off x="2514600" y="2294973"/>
            <a:ext cx="3285002" cy="400110"/>
          </a:xfrm>
          <a:prstGeom prst="rect">
            <a:avLst/>
          </a:prstGeom>
        </p:spPr>
        <p:txBody>
          <a:bodyPr wrap="none">
            <a:spAutoFit/>
          </a:bodyPr>
          <a:lstStyle/>
          <a:p>
            <a:r>
              <a:rPr lang="en-US" sz="2000" b="1" i="1" dirty="0">
                <a:solidFill>
                  <a:srgbClr val="C00000"/>
                </a:solidFill>
                <a:latin typeface="Times New Roman" panose="02020603050405020304" pitchFamily="18" charset="0"/>
                <a:cs typeface="Times New Roman" panose="02020603050405020304" pitchFamily="18" charset="0"/>
              </a:rPr>
              <a:t>(Try to draw it on Figure 2.1)</a:t>
            </a:r>
            <a:endParaRPr lang="en-US" sz="2000" b="1" dirty="0">
              <a:solidFill>
                <a:srgbClr val="C00000"/>
              </a:solidFill>
            </a:endParaRPr>
          </a:p>
        </p:txBody>
      </p:sp>
    </p:spTree>
    <p:extLst>
      <p:ext uri="{BB962C8B-B14F-4D97-AF65-F5344CB8AC3E}">
        <p14:creationId xmlns:p14="http://schemas.microsoft.com/office/powerpoint/2010/main" val="30744982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117</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95F0AFF-4BD2-4BDD-83BF-C5FCB7B67126}"/>
              </a:ext>
            </a:extLst>
          </p:cNvPr>
          <p:cNvSpPr/>
          <p:nvPr/>
        </p:nvSpPr>
        <p:spPr>
          <a:xfrm>
            <a:off x="0" y="87415"/>
            <a:ext cx="44958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2.7.2 Policy instruments-Appropriation fees</a:t>
            </a:r>
          </a:p>
        </p:txBody>
      </p:sp>
      <p:sp>
        <p:nvSpPr>
          <p:cNvPr id="7" name="Rectangle 6">
            <a:extLst>
              <a:ext uri="{FF2B5EF4-FFF2-40B4-BE49-F238E27FC236}">
                <a16:creationId xmlns:a16="http://schemas.microsoft.com/office/drawing/2014/main" id="{C588FF0E-F0F1-4025-85A7-C3A716A43D2D}"/>
              </a:ext>
            </a:extLst>
          </p:cNvPr>
          <p:cNvSpPr/>
          <p:nvPr/>
        </p:nvSpPr>
        <p:spPr>
          <a:xfrm>
            <a:off x="-28303" y="710786"/>
            <a:ext cx="8229600" cy="461665"/>
          </a:xfrm>
          <a:prstGeom prst="rect">
            <a:avLst/>
          </a:prstGeom>
        </p:spPr>
        <p:txBody>
          <a:bodyPr wrap="square">
            <a:spAutoFit/>
          </a:bodyPr>
          <a:lstStyle/>
          <a:p>
            <a:pPr marL="285750" indent="-28575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In a symmetric equilibrium, </a:t>
            </a:r>
          </a:p>
        </p:txBody>
      </p:sp>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E4A5BEC4-FD1A-468F-BCD8-82A7E1641821}"/>
                  </a:ext>
                </a:extLst>
              </p:cNvPr>
              <p:cNvSpPr/>
              <p:nvPr/>
            </p:nvSpPr>
            <p:spPr>
              <a:xfrm>
                <a:off x="326570" y="1481166"/>
                <a:ext cx="7772400" cy="503728"/>
              </a:xfrm>
              <a:prstGeom prst="rect">
                <a:avLst/>
              </a:prstGeom>
            </p:spPr>
            <p:txBody>
              <a:bodyPr wrap="square">
                <a:spAutoFit/>
              </a:bodyPr>
              <a:lstStyle/>
              <a:p>
                <a:pPr marL="342900" indent="-342900">
                  <a:buFont typeface="Arial" panose="020B0604020202020204" pitchFamily="34" charset="0"/>
                  <a:buChar char="•"/>
                </a:pPr>
                <a14:m>
                  <m:oMath xmlns:m="http://schemas.openxmlformats.org/officeDocument/2006/math">
                    <m:sSubSup>
                      <m:sSubSupPr>
                        <m:ctrlPr>
                          <a:rPr lang="en-US" sz="2400" b="0" i="1" dirty="0" smtClean="0">
                            <a:latin typeface="Cambria Math" panose="02040503050406030204" pitchFamily="18" charset="0"/>
                          </a:rPr>
                        </m:ctrlPr>
                      </m:sSubSupPr>
                      <m:e>
                        <m:r>
                          <a:rPr lang="en-US" sz="2400" b="0" i="1" dirty="0" smtClean="0">
                            <a:latin typeface="Cambria Math" panose="02040503050406030204" pitchFamily="18" charset="0"/>
                          </a:rPr>
                          <m:t>𝑞</m:t>
                        </m:r>
                      </m:e>
                      <m:sub>
                        <m:r>
                          <a:rPr lang="en-US" sz="2400" b="0" i="1" dirty="0" smtClean="0">
                            <a:latin typeface="Cambria Math" panose="02040503050406030204" pitchFamily="18" charset="0"/>
                          </a:rPr>
                          <m:t>𝑖</m:t>
                        </m:r>
                      </m:sub>
                      <m:sup>
                        <m:r>
                          <a:rPr lang="en-US" sz="2400" b="0" i="1" dirty="0" smtClean="0">
                            <a:latin typeface="Cambria Math" panose="02040503050406030204" pitchFamily="18" charset="0"/>
                          </a:rPr>
                          <m:t>∗</m:t>
                        </m:r>
                      </m:sup>
                    </m:sSubSup>
                    <m:r>
                      <a:rPr lang="en-US" sz="2400" i="1" dirty="0">
                        <a:latin typeface="Cambria Math" panose="02040503050406030204" pitchFamily="18" charset="0"/>
                      </a:rPr>
                      <m:t>=</m:t>
                    </m:r>
                    <m:sSubSup>
                      <m:sSubSupPr>
                        <m:ctrlPr>
                          <a:rPr lang="en-US" sz="2400" b="0" i="1" dirty="0" smtClean="0">
                            <a:latin typeface="Cambria Math" panose="02040503050406030204" pitchFamily="18" charset="0"/>
                          </a:rPr>
                        </m:ctrlPr>
                      </m:sSubSupPr>
                      <m:e>
                        <m:r>
                          <a:rPr lang="en-US" sz="2400" i="1" dirty="0">
                            <a:latin typeface="Cambria Math" panose="02040503050406030204" pitchFamily="18" charset="0"/>
                          </a:rPr>
                          <m:t>𝑞</m:t>
                        </m:r>
                      </m:e>
                      <m:sub>
                        <m:r>
                          <a:rPr lang="en-CA" sz="2400" b="0" i="1" dirty="0" smtClean="0">
                            <a:latin typeface="Cambria Math" panose="02040503050406030204" pitchFamily="18" charset="0"/>
                          </a:rPr>
                          <m:t>𝑗</m:t>
                        </m:r>
                      </m:sub>
                      <m:sup>
                        <m:r>
                          <a:rPr lang="en-US" sz="2400" b="0" i="1" dirty="0" smtClean="0">
                            <a:latin typeface="Cambria Math" panose="02040503050406030204" pitchFamily="18" charset="0"/>
                          </a:rPr>
                          <m:t>∗</m:t>
                        </m:r>
                      </m:sup>
                    </m:sSubSup>
                    <m:r>
                      <a:rPr lang="en-US" sz="2400" i="1" dirty="0">
                        <a:latin typeface="Cambria Math" panose="02040503050406030204" pitchFamily="18" charset="0"/>
                      </a:rPr>
                      <m:t>=</m:t>
                    </m:r>
                    <m:sSup>
                      <m:sSupPr>
                        <m:ctrlPr>
                          <a:rPr lang="en-US" sz="2400" b="0" i="1" dirty="0" smtClean="0">
                            <a:latin typeface="Cambria Math" panose="02040503050406030204" pitchFamily="18" charset="0"/>
                          </a:rPr>
                        </m:ctrlPr>
                      </m:sSupPr>
                      <m:e>
                        <m:r>
                          <a:rPr lang="en-US" sz="2400" i="1" dirty="0">
                            <a:latin typeface="Cambria Math" panose="02040503050406030204" pitchFamily="18" charset="0"/>
                          </a:rPr>
                          <m:t>𝑞</m:t>
                        </m:r>
                      </m:e>
                      <m:sup>
                        <m:r>
                          <a:rPr lang="en-US" sz="2400" b="0" i="1" dirty="0" smtClean="0">
                            <a:latin typeface="Cambria Math" panose="02040503050406030204" pitchFamily="18" charset="0"/>
                          </a:rPr>
                          <m:t>∗</m:t>
                        </m:r>
                      </m:sup>
                    </m:sSup>
                  </m:oMath>
                </a14:m>
                <a:r>
                  <a:rPr lang="en-US" sz="2400" dirty="0">
                    <a:latin typeface="Times New Roman" panose="02020603050405020304" pitchFamily="18" charset="0"/>
                    <a:cs typeface="Times New Roman" panose="02020603050405020304" pitchFamily="18" charset="0"/>
                  </a:rPr>
                  <a:t>, which entails that  </a:t>
                </a:r>
                <a14:m>
                  <m:oMath xmlns:m="http://schemas.openxmlformats.org/officeDocument/2006/math">
                    <m:sSubSup>
                      <m:sSubSupPr>
                        <m:ctrlPr>
                          <a:rPr lang="en-US" sz="2400" b="0" i="1" dirty="0" smtClean="0">
                            <a:latin typeface="Cambria Math" panose="02040503050406030204" pitchFamily="18" charset="0"/>
                          </a:rPr>
                        </m:ctrlPr>
                      </m:sSubSupPr>
                      <m:e>
                        <m:r>
                          <a:rPr lang="en-US" sz="2400" i="1" dirty="0">
                            <a:latin typeface="Cambria Math" panose="02040503050406030204" pitchFamily="18" charset="0"/>
                          </a:rPr>
                          <m:t>𝑄</m:t>
                        </m:r>
                      </m:e>
                      <m:sub>
                        <m:r>
                          <a:rPr lang="en-US" sz="2400" i="1" dirty="0">
                            <a:latin typeface="Cambria Math" panose="02040503050406030204" pitchFamily="18" charset="0"/>
                          </a:rPr>
                          <m:t>−</m:t>
                        </m:r>
                        <m:r>
                          <a:rPr lang="en-US" sz="2400" b="0" i="1" dirty="0" smtClean="0">
                            <a:latin typeface="Cambria Math" panose="02040503050406030204" pitchFamily="18" charset="0"/>
                          </a:rPr>
                          <m:t>𝑖</m:t>
                        </m:r>
                      </m:sub>
                      <m:sup>
                        <m:r>
                          <a:rPr lang="en-US" sz="2400" b="0" i="1" dirty="0" smtClean="0">
                            <a:latin typeface="Cambria Math" panose="02040503050406030204" pitchFamily="18" charset="0"/>
                          </a:rPr>
                          <m:t>∗</m:t>
                        </m:r>
                      </m:sup>
                    </m:sSubSup>
                    <m:r>
                      <a:rPr lang="en-US" sz="2400" i="1" dirty="0">
                        <a:latin typeface="Cambria Math" panose="02040503050406030204" pitchFamily="18" charset="0"/>
                      </a:rPr>
                      <m:t>=</m:t>
                    </m:r>
                    <m:d>
                      <m:dPr>
                        <m:ctrlPr>
                          <a:rPr lang="en-US" sz="2400" i="1" dirty="0">
                            <a:latin typeface="Cambria Math" panose="02040503050406030204" pitchFamily="18" charset="0"/>
                          </a:rPr>
                        </m:ctrlPr>
                      </m:dPr>
                      <m:e>
                        <m:r>
                          <a:rPr lang="en-US" sz="2400" i="1" dirty="0">
                            <a:latin typeface="Cambria Math" panose="02040503050406030204" pitchFamily="18" charset="0"/>
                          </a:rPr>
                          <m:t>𝑁</m:t>
                        </m:r>
                        <m:r>
                          <a:rPr lang="en-US" sz="2400" i="1" dirty="0">
                            <a:latin typeface="Cambria Math" panose="02040503050406030204" pitchFamily="18" charset="0"/>
                          </a:rPr>
                          <m:t>−1</m:t>
                        </m:r>
                      </m:e>
                    </m:d>
                    <m:sSubSup>
                      <m:sSubSupPr>
                        <m:ctrlPr>
                          <a:rPr lang="en-US" sz="2400" i="1" dirty="0">
                            <a:latin typeface="Cambria Math" panose="02040503050406030204" pitchFamily="18" charset="0"/>
                          </a:rPr>
                        </m:ctrlPr>
                      </m:sSubSupPr>
                      <m:e>
                        <m:r>
                          <a:rPr lang="en-US" sz="2400" i="1" dirty="0">
                            <a:latin typeface="Cambria Math" panose="02040503050406030204" pitchFamily="18" charset="0"/>
                          </a:rPr>
                          <m:t>𝑞</m:t>
                        </m:r>
                      </m:e>
                      <m:sub>
                        <m:r>
                          <a:rPr lang="en-US" sz="2400" i="1" dirty="0">
                            <a:latin typeface="Cambria Math" panose="02040503050406030204" pitchFamily="18" charset="0"/>
                          </a:rPr>
                          <m:t>𝑖</m:t>
                        </m:r>
                      </m:sub>
                      <m:sup>
                        <m:r>
                          <a:rPr lang="en-US" sz="2400" i="1" dirty="0">
                            <a:latin typeface="Cambria Math" panose="02040503050406030204" pitchFamily="18" charset="0"/>
                          </a:rPr>
                          <m:t>∗</m:t>
                        </m:r>
                      </m:sup>
                    </m:sSubSup>
                  </m:oMath>
                </a14:m>
                <a:r>
                  <a:rPr lang="en-US" sz="2400" dirty="0">
                    <a:latin typeface="Times New Roman" panose="02020603050405020304" pitchFamily="18" charset="0"/>
                    <a:cs typeface="Times New Roman" panose="02020603050405020304" pitchFamily="18" charset="0"/>
                  </a:rPr>
                  <a:t>.</a:t>
                </a:r>
              </a:p>
            </p:txBody>
          </p:sp>
        </mc:Choice>
        <mc:Fallback xmlns="">
          <p:sp>
            <p:nvSpPr>
              <p:cNvPr id="13" name="Rectangle 12">
                <a:extLst>
                  <a:ext uri="{FF2B5EF4-FFF2-40B4-BE49-F238E27FC236}">
                    <a16:creationId xmlns:a16="http://schemas.microsoft.com/office/drawing/2014/main" id="{E4A5BEC4-FD1A-468F-BCD8-82A7E1641821}"/>
                  </a:ext>
                </a:extLst>
              </p:cNvPr>
              <p:cNvSpPr>
                <a:spLocks noRot="1" noChangeAspect="1" noMove="1" noResize="1" noEditPoints="1" noAdjustHandles="1" noChangeArrowheads="1" noChangeShapeType="1" noTextEdit="1"/>
              </p:cNvSpPr>
              <p:nvPr/>
            </p:nvSpPr>
            <p:spPr>
              <a:xfrm>
                <a:off x="326570" y="1481166"/>
                <a:ext cx="7772400" cy="503728"/>
              </a:xfrm>
              <a:prstGeom prst="rect">
                <a:avLst/>
              </a:prstGeom>
              <a:blipFill>
                <a:blip r:embed="rId2"/>
                <a:stretch>
                  <a:fillRect l="-1098" t="-9639" b="-18072"/>
                </a:stretch>
              </a:blipFill>
            </p:spPr>
            <p:txBody>
              <a:bodyPr/>
              <a:lstStyle/>
              <a:p>
                <a:r>
                  <a:rPr lang="en-US">
                    <a:noFill/>
                  </a:rPr>
                  <a:t> </a:t>
                </a:r>
              </a:p>
            </p:txBody>
          </p:sp>
        </mc:Fallback>
      </mc:AlternateContent>
      <p:sp>
        <p:nvSpPr>
          <p:cNvPr id="14" name="Rectangle 13">
            <a:extLst>
              <a:ext uri="{FF2B5EF4-FFF2-40B4-BE49-F238E27FC236}">
                <a16:creationId xmlns:a16="http://schemas.microsoft.com/office/drawing/2014/main" id="{F1806B96-80AA-4B80-977B-F6E03360756B}"/>
              </a:ext>
            </a:extLst>
          </p:cNvPr>
          <p:cNvSpPr/>
          <p:nvPr/>
        </p:nvSpPr>
        <p:spPr>
          <a:xfrm>
            <a:off x="326570" y="2615625"/>
            <a:ext cx="8817430" cy="461665"/>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Inserting this property in the above best response function;</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A5395ABC-05FC-405A-9DD0-17BDE28215E4}"/>
                  </a:ext>
                </a:extLst>
              </p:cNvPr>
              <p:cNvSpPr txBox="1"/>
              <p:nvPr/>
            </p:nvSpPr>
            <p:spPr>
              <a:xfrm>
                <a:off x="2438400" y="3610113"/>
                <a:ext cx="3850991" cy="7169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2400" i="1" dirty="0" smtClean="0">
                              <a:latin typeface="Cambria Math" panose="02040503050406030204" pitchFamily="18" charset="0"/>
                            </a:rPr>
                          </m:ctrlPr>
                        </m:sSupPr>
                        <m:e>
                          <m:r>
                            <a:rPr lang="en-US" sz="2400" i="1" dirty="0">
                              <a:latin typeface="Cambria Math" panose="02040503050406030204" pitchFamily="18" charset="0"/>
                            </a:rPr>
                            <m:t>𝑞</m:t>
                          </m:r>
                        </m:e>
                        <m:sup>
                          <m:r>
                            <a:rPr lang="en-US" sz="2400" i="1" dirty="0">
                              <a:latin typeface="Cambria Math" panose="02040503050406030204" pitchFamily="18" charset="0"/>
                            </a:rPr>
                            <m:t>∗</m:t>
                          </m:r>
                        </m:sup>
                      </m:sSup>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𝑆</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1−</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𝑡</m:t>
                                  </m:r>
                                </m:e>
                                <m:sub>
                                  <m:r>
                                    <a:rPr lang="en-US" sz="2400" b="0" i="1" smtClean="0">
                                      <a:latin typeface="Cambria Math" panose="02040503050406030204" pitchFamily="18" charset="0"/>
                                    </a:rPr>
                                    <m:t>𝑖</m:t>
                                  </m:r>
                                </m:sub>
                              </m:sSub>
                            </m:e>
                          </m:d>
                        </m:num>
                        <m:den>
                          <m:r>
                            <a:rPr lang="en-CA" sz="2400" b="0" i="1" smtClean="0">
                              <a:latin typeface="Cambria Math" panose="02040503050406030204" pitchFamily="18" charset="0"/>
                            </a:rPr>
                            <m:t>2</m:t>
                          </m:r>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2</m:t>
                          </m:r>
                        </m:den>
                      </m:f>
                      <m:d>
                        <m:dPr>
                          <m:ctrlPr>
                            <a:rPr lang="en-US" sz="2400" i="1" dirty="0">
                              <a:latin typeface="Cambria Math" panose="02040503050406030204" pitchFamily="18" charset="0"/>
                            </a:rPr>
                          </m:ctrlPr>
                        </m:dPr>
                        <m:e>
                          <m:r>
                            <a:rPr lang="en-US" sz="2400" i="1" dirty="0">
                              <a:latin typeface="Cambria Math" panose="02040503050406030204" pitchFamily="18" charset="0"/>
                            </a:rPr>
                            <m:t>𝑁</m:t>
                          </m:r>
                          <m:r>
                            <a:rPr lang="en-US" sz="2400" i="1" dirty="0">
                              <a:latin typeface="Cambria Math" panose="02040503050406030204" pitchFamily="18" charset="0"/>
                            </a:rPr>
                            <m:t>−1</m:t>
                          </m:r>
                        </m:e>
                      </m:d>
                      <m:sSup>
                        <m:sSupPr>
                          <m:ctrlPr>
                            <a:rPr lang="en-US" sz="2400" i="1" dirty="0">
                              <a:latin typeface="Cambria Math" panose="02040503050406030204" pitchFamily="18" charset="0"/>
                            </a:rPr>
                          </m:ctrlPr>
                        </m:sSupPr>
                        <m:e>
                          <m:r>
                            <a:rPr lang="en-US" sz="2400" i="1" dirty="0">
                              <a:latin typeface="Cambria Math" panose="02040503050406030204" pitchFamily="18" charset="0"/>
                            </a:rPr>
                            <m:t>𝑞</m:t>
                          </m:r>
                        </m:e>
                        <m:sup>
                          <m:r>
                            <a:rPr lang="en-US" sz="2400" i="1" dirty="0">
                              <a:latin typeface="Cambria Math" panose="02040503050406030204" pitchFamily="18" charset="0"/>
                            </a:rPr>
                            <m:t>∗</m:t>
                          </m:r>
                        </m:sup>
                      </m:sSup>
                    </m:oMath>
                  </m:oMathPara>
                </a14:m>
                <a:endParaRPr lang="en-US" sz="2400" dirty="0"/>
              </a:p>
            </p:txBody>
          </p:sp>
        </mc:Choice>
        <mc:Fallback xmlns="">
          <p:sp>
            <p:nvSpPr>
              <p:cNvPr id="15" name="TextBox 14">
                <a:extLst>
                  <a:ext uri="{FF2B5EF4-FFF2-40B4-BE49-F238E27FC236}">
                    <a16:creationId xmlns:a16="http://schemas.microsoft.com/office/drawing/2014/main" id="{A5395ABC-05FC-405A-9DD0-17BDE28215E4}"/>
                  </a:ext>
                </a:extLst>
              </p:cNvPr>
              <p:cNvSpPr txBox="1">
                <a:spLocks noRot="1" noChangeAspect="1" noMove="1" noResize="1" noEditPoints="1" noAdjustHandles="1" noChangeArrowheads="1" noChangeShapeType="1" noTextEdit="1"/>
              </p:cNvSpPr>
              <p:nvPr/>
            </p:nvSpPr>
            <p:spPr>
              <a:xfrm>
                <a:off x="2438400" y="3610113"/>
                <a:ext cx="3850991" cy="716928"/>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id="{8319D781-F642-464C-8BC5-E2868A29BC1C}"/>
                  </a:ext>
                </a:extLst>
              </p:cNvPr>
              <p:cNvSpPr/>
              <p:nvPr/>
            </p:nvSpPr>
            <p:spPr>
              <a:xfrm>
                <a:off x="1295400" y="5058947"/>
                <a:ext cx="7543800" cy="461665"/>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Rearranging yields  </a:t>
                </a:r>
                <a14:m>
                  <m:oMath xmlns:m="http://schemas.openxmlformats.org/officeDocument/2006/math">
                    <m:sSup>
                      <m:sSupPr>
                        <m:ctrlPr>
                          <a:rPr lang="en-US" sz="2400" b="0" i="1" dirty="0" smtClean="0">
                            <a:latin typeface="Cambria Math" panose="02040503050406030204" pitchFamily="18" charset="0"/>
                          </a:rPr>
                        </m:ctrlPr>
                      </m:sSupPr>
                      <m:e>
                        <m:r>
                          <a:rPr lang="en-US" sz="2400" i="1" dirty="0" smtClean="0">
                            <a:latin typeface="Cambria Math" panose="02040503050406030204" pitchFamily="18" charset="0"/>
                          </a:rPr>
                          <m:t>𝑞</m:t>
                        </m:r>
                      </m:e>
                      <m:sup>
                        <m:r>
                          <a:rPr lang="en-US" sz="2400" b="0" i="1" dirty="0" smtClean="0">
                            <a:latin typeface="Cambria Math" panose="02040503050406030204" pitchFamily="18" charset="0"/>
                          </a:rPr>
                          <m:t>∗</m:t>
                        </m:r>
                      </m:sup>
                    </m:sSup>
                    <m:d>
                      <m:dPr>
                        <m:ctrlPr>
                          <a:rPr lang="en-US" sz="2400" i="1" dirty="0" smtClean="0">
                            <a:latin typeface="Cambria Math" panose="02040503050406030204" pitchFamily="18" charset="0"/>
                          </a:rPr>
                        </m:ctrlPr>
                      </m:dPr>
                      <m:e>
                        <m:r>
                          <a:rPr lang="en-US" sz="2400" i="1" dirty="0">
                            <a:latin typeface="Cambria Math" panose="02040503050406030204" pitchFamily="18" charset="0"/>
                          </a:rPr>
                          <m:t>𝑁</m:t>
                        </m:r>
                        <m:r>
                          <a:rPr lang="en-US" sz="2400" i="1" dirty="0">
                            <a:latin typeface="Cambria Math" panose="02040503050406030204" pitchFamily="18" charset="0"/>
                          </a:rPr>
                          <m:t>+1</m:t>
                        </m:r>
                      </m:e>
                    </m:d>
                    <m:r>
                      <a:rPr lang="en-US" sz="2400" i="1" dirty="0" smtClean="0">
                        <a:latin typeface="Cambria Math" panose="02040503050406030204" pitchFamily="18" charset="0"/>
                      </a:rPr>
                      <m:t>=</m:t>
                    </m:r>
                    <m:r>
                      <a:rPr lang="en-US" sz="2400" i="1" dirty="0" smtClean="0">
                        <a:latin typeface="Cambria Math" panose="02040503050406030204" pitchFamily="18" charset="0"/>
                      </a:rPr>
                      <m:t>𝑆</m:t>
                    </m:r>
                    <m:d>
                      <m:dPr>
                        <m:ctrlPr>
                          <a:rPr lang="en-US" sz="2400" i="1" dirty="0" smtClean="0">
                            <a:latin typeface="Cambria Math" panose="02040503050406030204" pitchFamily="18" charset="0"/>
                          </a:rPr>
                        </m:ctrlPr>
                      </m:dPr>
                      <m:e>
                        <m:r>
                          <a:rPr lang="en-US" sz="2400" i="1" dirty="0" smtClean="0">
                            <a:latin typeface="Cambria Math" panose="02040503050406030204" pitchFamily="18" charset="0"/>
                          </a:rPr>
                          <m:t>1</m:t>
                        </m:r>
                        <m:r>
                          <a:rPr lang="en-CA" sz="2400" b="0" i="1" dirty="0"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𝑡</m:t>
                            </m:r>
                          </m:e>
                          <m:sub>
                            <m:r>
                              <a:rPr lang="en-US" sz="2400" i="1">
                                <a:latin typeface="Cambria Math" panose="02040503050406030204" pitchFamily="18" charset="0"/>
                              </a:rPr>
                              <m:t>𝑖</m:t>
                            </m:r>
                          </m:sub>
                        </m:sSub>
                      </m:e>
                    </m:d>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19" name="Rectangle 18">
                <a:extLst>
                  <a:ext uri="{FF2B5EF4-FFF2-40B4-BE49-F238E27FC236}">
                    <a16:creationId xmlns:a16="http://schemas.microsoft.com/office/drawing/2014/main" id="{8319D781-F642-464C-8BC5-E2868A29BC1C}"/>
                  </a:ext>
                </a:extLst>
              </p:cNvPr>
              <p:cNvSpPr>
                <a:spLocks noRot="1" noChangeAspect="1" noMove="1" noResize="1" noEditPoints="1" noAdjustHandles="1" noChangeArrowheads="1" noChangeShapeType="1" noTextEdit="1"/>
              </p:cNvSpPr>
              <p:nvPr/>
            </p:nvSpPr>
            <p:spPr>
              <a:xfrm>
                <a:off x="1295400" y="5058947"/>
                <a:ext cx="7543800" cy="461665"/>
              </a:xfrm>
              <a:prstGeom prst="rect">
                <a:avLst/>
              </a:prstGeom>
              <a:blipFill>
                <a:blip r:embed="rId4"/>
                <a:stretch>
                  <a:fillRect l="-1293" t="-10526" b="-28947"/>
                </a:stretch>
              </a:blipFill>
            </p:spPr>
            <p:txBody>
              <a:bodyPr/>
              <a:lstStyle/>
              <a:p>
                <a:r>
                  <a:rPr lang="en-US">
                    <a:noFill/>
                  </a:rPr>
                  <a:t> </a:t>
                </a:r>
              </a:p>
            </p:txBody>
          </p:sp>
        </mc:Fallback>
      </mc:AlternateContent>
    </p:spTree>
    <p:extLst>
      <p:ext uri="{BB962C8B-B14F-4D97-AF65-F5344CB8AC3E}">
        <p14:creationId xmlns:p14="http://schemas.microsoft.com/office/powerpoint/2010/main" val="93949029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118</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95F0AFF-4BD2-4BDD-83BF-C5FCB7B67126}"/>
              </a:ext>
            </a:extLst>
          </p:cNvPr>
          <p:cNvSpPr/>
          <p:nvPr/>
        </p:nvSpPr>
        <p:spPr>
          <a:xfrm>
            <a:off x="0" y="87415"/>
            <a:ext cx="44958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2.7.2 Policy instruments-Appropriation fees</a:t>
            </a: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96552B60-913A-49DA-A6E7-97E19998C53C}"/>
                  </a:ext>
                </a:extLst>
              </p:cNvPr>
              <p:cNvSpPr/>
              <p:nvPr/>
            </p:nvSpPr>
            <p:spPr>
              <a:xfrm>
                <a:off x="228600" y="824138"/>
                <a:ext cx="2109488" cy="461665"/>
              </a:xfrm>
              <a:prstGeom prst="rect">
                <a:avLst/>
              </a:prstGeom>
            </p:spPr>
            <p:txBody>
              <a:bodyPr wrap="none">
                <a:spAutoFit/>
              </a:bodyPr>
              <a:lstStyle/>
              <a:p>
                <a:r>
                  <a:rPr lang="en-US" sz="2400" dirty="0">
                    <a:latin typeface="Times New Roman" panose="02020603050405020304" pitchFamily="18" charset="0"/>
                    <a:cs typeface="Times New Roman" panose="02020603050405020304" pitchFamily="18" charset="0"/>
                  </a:rPr>
                  <a:t>Solving for </a:t>
                </a:r>
                <a14:m>
                  <m:oMath xmlns:m="http://schemas.openxmlformats.org/officeDocument/2006/math">
                    <m:sSup>
                      <m:sSupPr>
                        <m:ctrlPr>
                          <a:rPr lang="en-US" sz="2400" i="1" dirty="0">
                            <a:latin typeface="Cambria Math" panose="02040503050406030204" pitchFamily="18" charset="0"/>
                          </a:rPr>
                        </m:ctrlPr>
                      </m:sSupPr>
                      <m:e>
                        <m:r>
                          <a:rPr lang="en-US" sz="2400" i="1" dirty="0">
                            <a:latin typeface="Cambria Math" panose="02040503050406030204" pitchFamily="18" charset="0"/>
                          </a:rPr>
                          <m:t>𝑞</m:t>
                        </m:r>
                      </m:e>
                      <m:sup>
                        <m:r>
                          <a:rPr lang="en-US" sz="2400" i="1" dirty="0">
                            <a:latin typeface="Cambria Math" panose="02040503050406030204" pitchFamily="18" charset="0"/>
                          </a:rPr>
                          <m:t>∗</m:t>
                        </m:r>
                      </m:sup>
                    </m:sSup>
                    <m:r>
                      <a:rPr lang="en-US" sz="2400" b="0" i="1" dirty="0" smtClean="0">
                        <a:latin typeface="Cambria Math" panose="02040503050406030204" pitchFamily="18" charset="0"/>
                      </a:rPr>
                      <m:t>;</m:t>
                    </m:r>
                  </m:oMath>
                </a14:m>
                <a:r>
                  <a:rPr lang="en-US" sz="2400" dirty="0">
                    <a:latin typeface="Times New Roman" panose="02020603050405020304" pitchFamily="18" charset="0"/>
                    <a:cs typeface="Times New Roman" panose="02020603050405020304" pitchFamily="18" charset="0"/>
                  </a:rPr>
                  <a:t> </a:t>
                </a:r>
              </a:p>
            </p:txBody>
          </p:sp>
        </mc:Choice>
        <mc:Fallback xmlns="">
          <p:sp>
            <p:nvSpPr>
              <p:cNvPr id="7" name="Rectangle 6">
                <a:extLst>
                  <a:ext uri="{FF2B5EF4-FFF2-40B4-BE49-F238E27FC236}">
                    <a16:creationId xmlns:a16="http://schemas.microsoft.com/office/drawing/2014/main" id="{96552B60-913A-49DA-A6E7-97E19998C53C}"/>
                  </a:ext>
                </a:extLst>
              </p:cNvPr>
              <p:cNvSpPr>
                <a:spLocks noRot="1" noChangeAspect="1" noMove="1" noResize="1" noEditPoints="1" noAdjustHandles="1" noChangeArrowheads="1" noChangeShapeType="1" noTextEdit="1"/>
              </p:cNvSpPr>
              <p:nvPr/>
            </p:nvSpPr>
            <p:spPr>
              <a:xfrm>
                <a:off x="228600" y="824138"/>
                <a:ext cx="2109488" cy="461665"/>
              </a:xfrm>
              <a:prstGeom prst="rect">
                <a:avLst/>
              </a:prstGeom>
              <a:blipFill>
                <a:blip r:embed="rId2"/>
                <a:stretch>
                  <a:fillRect l="-4624"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B3F86C75-DDAF-46A9-9D80-1FD02ED96320}"/>
                  </a:ext>
                </a:extLst>
              </p:cNvPr>
              <p:cNvSpPr/>
              <p:nvPr/>
            </p:nvSpPr>
            <p:spPr>
              <a:xfrm>
                <a:off x="2351538" y="1442964"/>
                <a:ext cx="2599045" cy="81528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400" i="1" dirty="0" smtClean="0">
                              <a:latin typeface="Cambria Math" panose="02040503050406030204" pitchFamily="18" charset="0"/>
                            </a:rPr>
                          </m:ctrlPr>
                        </m:sSupPr>
                        <m:e>
                          <m:r>
                            <a:rPr lang="en-US" sz="2400" i="1" dirty="0">
                              <a:latin typeface="Cambria Math" panose="02040503050406030204" pitchFamily="18" charset="0"/>
                            </a:rPr>
                            <m:t>𝑞</m:t>
                          </m:r>
                        </m:e>
                        <m:sup>
                          <m:r>
                            <a:rPr lang="en-US" sz="2400" i="1" dirty="0">
                              <a:latin typeface="Cambria Math" panose="02040503050406030204" pitchFamily="18" charset="0"/>
                            </a:rPr>
                            <m:t>∗</m:t>
                          </m:r>
                        </m:sup>
                      </m:sSup>
                      <m:d>
                        <m:dPr>
                          <m:ctrlPr>
                            <a:rPr lang="en-US" sz="2400" b="0" i="1" dirty="0" smtClean="0">
                              <a:latin typeface="Cambria Math" panose="02040503050406030204" pitchFamily="18" charset="0"/>
                            </a:rPr>
                          </m:ctrlPr>
                        </m:dPr>
                        <m:e>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𝑡</m:t>
                              </m:r>
                            </m:e>
                            <m:sub>
                              <m:r>
                                <a:rPr lang="en-US" sz="2400" b="0" i="1" dirty="0" smtClean="0">
                                  <a:latin typeface="Cambria Math" panose="02040503050406030204" pitchFamily="18" charset="0"/>
                                </a:rPr>
                                <m:t>𝑖</m:t>
                              </m:r>
                            </m:sub>
                          </m:sSub>
                        </m:e>
                      </m:d>
                      <m:r>
                        <a:rPr lang="en-US" sz="2400" b="0" i="1" dirty="0" smtClean="0">
                          <a:latin typeface="Cambria Math" panose="02040503050406030204" pitchFamily="18" charset="0"/>
                        </a:rPr>
                        <m:t>=</m:t>
                      </m:r>
                      <m:f>
                        <m:fPr>
                          <m:ctrlPr>
                            <a:rPr lang="en-US" sz="2400" b="0" i="1" dirty="0" smtClean="0">
                              <a:latin typeface="Cambria Math" panose="02040503050406030204" pitchFamily="18" charset="0"/>
                            </a:rPr>
                          </m:ctrlPr>
                        </m:fPr>
                        <m:num>
                          <m:r>
                            <a:rPr lang="en-US" sz="2400" b="0" i="1" dirty="0" smtClean="0">
                              <a:latin typeface="Cambria Math" panose="02040503050406030204" pitchFamily="18" charset="0"/>
                            </a:rPr>
                            <m:t>𝑆</m:t>
                          </m:r>
                          <m:d>
                            <m:dPr>
                              <m:ctrlPr>
                                <a:rPr lang="en-US" sz="2400" b="0" i="1" dirty="0" smtClean="0">
                                  <a:latin typeface="Cambria Math" panose="02040503050406030204" pitchFamily="18" charset="0"/>
                                </a:rPr>
                              </m:ctrlPr>
                            </m:dPr>
                            <m:e>
                              <m:r>
                                <a:rPr lang="en-US" sz="2400" b="0" i="1" dirty="0" smtClean="0">
                                  <a:latin typeface="Cambria Math" panose="02040503050406030204" pitchFamily="18" charset="0"/>
                                </a:rPr>
                                <m:t>1−</m:t>
                              </m:r>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𝑡</m:t>
                                  </m:r>
                                </m:e>
                                <m:sub>
                                  <m:r>
                                    <a:rPr lang="en-US" sz="2400" b="0" i="1" dirty="0" smtClean="0">
                                      <a:latin typeface="Cambria Math" panose="02040503050406030204" pitchFamily="18" charset="0"/>
                                    </a:rPr>
                                    <m:t>𝑖</m:t>
                                  </m:r>
                                </m:sub>
                              </m:sSub>
                            </m:e>
                          </m:d>
                        </m:num>
                        <m:den>
                          <m:r>
                            <a:rPr lang="en-US" sz="2400" b="0" i="1" dirty="0" smtClean="0">
                              <a:latin typeface="Cambria Math" panose="02040503050406030204" pitchFamily="18" charset="0"/>
                            </a:rPr>
                            <m:t>𝑁</m:t>
                          </m:r>
                          <m:r>
                            <a:rPr lang="en-US" sz="2400" b="0" i="1" dirty="0" smtClean="0">
                              <a:latin typeface="Cambria Math" panose="02040503050406030204" pitchFamily="18" charset="0"/>
                            </a:rPr>
                            <m:t>+1 </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8" name="Rectangle 7">
                <a:extLst>
                  <a:ext uri="{FF2B5EF4-FFF2-40B4-BE49-F238E27FC236}">
                    <a16:creationId xmlns:a16="http://schemas.microsoft.com/office/drawing/2014/main" id="{B3F86C75-DDAF-46A9-9D80-1FD02ED96320}"/>
                  </a:ext>
                </a:extLst>
              </p:cNvPr>
              <p:cNvSpPr>
                <a:spLocks noRot="1" noChangeAspect="1" noMove="1" noResize="1" noEditPoints="1" noAdjustHandles="1" noChangeArrowheads="1" noChangeShapeType="1" noTextEdit="1"/>
              </p:cNvSpPr>
              <p:nvPr/>
            </p:nvSpPr>
            <p:spPr>
              <a:xfrm>
                <a:off x="2351538" y="1442964"/>
                <a:ext cx="2599045" cy="815288"/>
              </a:xfrm>
              <a:prstGeom prst="rect">
                <a:avLst/>
              </a:prstGeom>
              <a:blipFill>
                <a:blip r:embed="rId3"/>
                <a:stretch>
                  <a:fillRect/>
                </a:stretch>
              </a:blipFill>
            </p:spPr>
            <p:txBody>
              <a:bodyPr/>
              <a:lstStyle/>
              <a:p>
                <a:r>
                  <a:rPr lang="en-US">
                    <a:noFill/>
                  </a:rPr>
                  <a:t> </a:t>
                </a:r>
              </a:p>
            </p:txBody>
          </p:sp>
        </mc:Fallback>
      </mc:AlternateContent>
      <p:sp>
        <p:nvSpPr>
          <p:cNvPr id="9" name="Rectangle 8">
            <a:extLst>
              <a:ext uri="{FF2B5EF4-FFF2-40B4-BE49-F238E27FC236}">
                <a16:creationId xmlns:a16="http://schemas.microsoft.com/office/drawing/2014/main" id="{05351CE0-FD64-4D85-9962-FDD37DBE8E22}"/>
              </a:ext>
            </a:extLst>
          </p:cNvPr>
          <p:cNvSpPr/>
          <p:nvPr/>
        </p:nvSpPr>
        <p:spPr>
          <a:xfrm>
            <a:off x="5334000" y="1639058"/>
            <a:ext cx="3604000" cy="400110"/>
          </a:xfrm>
          <a:prstGeom prst="rect">
            <a:avLst/>
          </a:prstGeom>
        </p:spPr>
        <p:txBody>
          <a:bodyPr wrap="none">
            <a:spAutoFit/>
          </a:bodyPr>
          <a:lstStyle/>
          <a:p>
            <a:r>
              <a:rPr lang="en-US" sz="2000" i="1" dirty="0">
                <a:latin typeface="Times New Roman" panose="02020603050405020304" pitchFamily="18" charset="0"/>
                <a:cs typeface="Times New Roman" panose="02020603050405020304" pitchFamily="18" charset="0"/>
              </a:rPr>
              <a:t>“The equilibrium appropriation”</a:t>
            </a:r>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DCE9A7CB-1F2E-4A4E-BFC0-E10ADF0B32C4}"/>
                  </a:ext>
                </a:extLst>
              </p:cNvPr>
              <p:cNvSpPr/>
              <p:nvPr/>
            </p:nvSpPr>
            <p:spPr>
              <a:xfrm>
                <a:off x="685800" y="2792533"/>
                <a:ext cx="7038273" cy="461665"/>
              </a:xfrm>
              <a:prstGeom prst="rect">
                <a:avLst/>
              </a:prstGeom>
            </p:spPr>
            <p:txBody>
              <a:bodyPr wrap="none">
                <a:spAutoFit/>
              </a:bodyPr>
              <a:lstStyle/>
              <a:p>
                <a:pPr marL="342900" indent="-342900">
                  <a:buFont typeface="Wingdings" panose="05000000000000000000" pitchFamily="2" charset="2"/>
                  <a:buChar char="Ø"/>
                </a:pPr>
                <a:r>
                  <a:rPr lang="en-US" sz="2400" i="1" dirty="0">
                    <a:solidFill>
                      <a:srgbClr val="7030A0"/>
                    </a:solidFill>
                    <a:latin typeface="Times New Roman" panose="02020603050405020304" pitchFamily="18" charset="0"/>
                    <a:cs typeface="Times New Roman" panose="02020603050405020304" pitchFamily="18" charset="0"/>
                  </a:rPr>
                  <a:t>Case 1: When the appropriation fee is absent, </a:t>
                </a:r>
                <a14:m>
                  <m:oMath xmlns:m="http://schemas.openxmlformats.org/officeDocument/2006/math">
                    <m:sSub>
                      <m:sSubPr>
                        <m:ctrlPr>
                          <a:rPr lang="en-US" sz="2400" b="0" i="1" smtClean="0">
                            <a:solidFill>
                              <a:srgbClr val="7030A0"/>
                            </a:solidFill>
                            <a:latin typeface="Cambria Math" panose="02040503050406030204" pitchFamily="18" charset="0"/>
                            <a:cs typeface="Times New Roman" panose="02020603050405020304" pitchFamily="18" charset="0"/>
                          </a:rPr>
                        </m:ctrlPr>
                      </m:sSubPr>
                      <m:e>
                        <m:r>
                          <a:rPr lang="en-US" sz="2400" b="0" i="1" smtClean="0">
                            <a:solidFill>
                              <a:srgbClr val="7030A0"/>
                            </a:solidFill>
                            <a:latin typeface="Cambria Math" panose="02040503050406030204" pitchFamily="18" charset="0"/>
                            <a:cs typeface="Times New Roman" panose="02020603050405020304" pitchFamily="18" charset="0"/>
                          </a:rPr>
                          <m:t>𝑡</m:t>
                        </m:r>
                      </m:e>
                      <m:sub>
                        <m:r>
                          <a:rPr lang="en-US" sz="2400" b="0" i="1" smtClean="0">
                            <a:solidFill>
                              <a:srgbClr val="7030A0"/>
                            </a:solidFill>
                            <a:latin typeface="Cambria Math" panose="02040503050406030204" pitchFamily="18" charset="0"/>
                            <a:cs typeface="Times New Roman" panose="02020603050405020304" pitchFamily="18" charset="0"/>
                          </a:rPr>
                          <m:t>𝑖</m:t>
                        </m:r>
                      </m:sub>
                    </m:sSub>
                    <m:r>
                      <a:rPr lang="en-US" sz="2400" b="0" i="1" smtClean="0">
                        <a:solidFill>
                          <a:srgbClr val="7030A0"/>
                        </a:solidFill>
                        <a:latin typeface="Cambria Math" panose="02040503050406030204" pitchFamily="18" charset="0"/>
                        <a:cs typeface="Times New Roman" panose="02020603050405020304" pitchFamily="18" charset="0"/>
                      </a:rPr>
                      <m:t>=0</m:t>
                    </m:r>
                  </m:oMath>
                </a14:m>
                <a:endParaRPr lang="en-US" sz="2400" i="1" dirty="0">
                  <a:solidFill>
                    <a:srgbClr val="7030A0"/>
                  </a:solidFill>
                  <a:latin typeface="Times New Roman" panose="02020603050405020304" pitchFamily="18" charset="0"/>
                  <a:cs typeface="Times New Roman" panose="02020603050405020304" pitchFamily="18" charset="0"/>
                </a:endParaRPr>
              </a:p>
            </p:txBody>
          </p:sp>
        </mc:Choice>
        <mc:Fallback xmlns="">
          <p:sp>
            <p:nvSpPr>
              <p:cNvPr id="3" name="Rectangle 2">
                <a:extLst>
                  <a:ext uri="{FF2B5EF4-FFF2-40B4-BE49-F238E27FC236}">
                    <a16:creationId xmlns:a16="http://schemas.microsoft.com/office/drawing/2014/main" id="{DCE9A7CB-1F2E-4A4E-BFC0-E10ADF0B32C4}"/>
                  </a:ext>
                </a:extLst>
              </p:cNvPr>
              <p:cNvSpPr>
                <a:spLocks noRot="1" noChangeAspect="1" noMove="1" noResize="1" noEditPoints="1" noAdjustHandles="1" noChangeArrowheads="1" noChangeShapeType="1" noTextEdit="1"/>
              </p:cNvSpPr>
              <p:nvPr/>
            </p:nvSpPr>
            <p:spPr>
              <a:xfrm>
                <a:off x="685800" y="2792533"/>
                <a:ext cx="7038273" cy="461665"/>
              </a:xfrm>
              <a:prstGeom prst="rect">
                <a:avLst/>
              </a:prstGeom>
              <a:blipFill>
                <a:blip r:embed="rId4"/>
                <a:stretch>
                  <a:fillRect l="-1213"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79EFE963-5D96-492B-A284-970089F98354}"/>
                  </a:ext>
                </a:extLst>
              </p:cNvPr>
              <p:cNvSpPr/>
              <p:nvPr/>
            </p:nvSpPr>
            <p:spPr>
              <a:xfrm>
                <a:off x="2942857" y="3518834"/>
                <a:ext cx="2266582" cy="79239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400" i="1" dirty="0" smtClean="0">
                              <a:latin typeface="Cambria Math" panose="02040503050406030204" pitchFamily="18" charset="0"/>
                            </a:rPr>
                          </m:ctrlPr>
                        </m:sSupPr>
                        <m:e>
                          <m:r>
                            <a:rPr lang="en-US" sz="2400" i="1" dirty="0">
                              <a:latin typeface="Cambria Math" panose="02040503050406030204" pitchFamily="18" charset="0"/>
                            </a:rPr>
                            <m:t>𝑞</m:t>
                          </m:r>
                        </m:e>
                        <m:sup>
                          <m:r>
                            <a:rPr lang="en-US" sz="2400" i="1" dirty="0">
                              <a:latin typeface="Cambria Math" panose="02040503050406030204" pitchFamily="18" charset="0"/>
                            </a:rPr>
                            <m:t>∗</m:t>
                          </m:r>
                        </m:sup>
                      </m:sSup>
                      <m:d>
                        <m:dPr>
                          <m:ctrlPr>
                            <a:rPr lang="en-US" sz="2400" b="0" i="1" dirty="0" smtClean="0">
                              <a:latin typeface="Cambria Math" panose="02040503050406030204" pitchFamily="18" charset="0"/>
                            </a:rPr>
                          </m:ctrlPr>
                        </m:dPr>
                        <m:e>
                          <m:r>
                            <a:rPr lang="en-US" sz="2400" b="0" i="1" dirty="0" smtClean="0">
                              <a:latin typeface="Cambria Math" panose="02040503050406030204" pitchFamily="18" charset="0"/>
                            </a:rPr>
                            <m:t>0</m:t>
                          </m:r>
                        </m:e>
                      </m:d>
                      <m:r>
                        <a:rPr lang="en-US" sz="2400" b="0" i="1" dirty="0" smtClean="0">
                          <a:latin typeface="Cambria Math" panose="02040503050406030204" pitchFamily="18" charset="0"/>
                        </a:rPr>
                        <m:t>=</m:t>
                      </m:r>
                      <m:f>
                        <m:fPr>
                          <m:ctrlPr>
                            <a:rPr lang="en-US" sz="2400" b="0" i="1" dirty="0" smtClean="0">
                              <a:latin typeface="Cambria Math" panose="02040503050406030204" pitchFamily="18" charset="0"/>
                            </a:rPr>
                          </m:ctrlPr>
                        </m:fPr>
                        <m:num>
                          <m:r>
                            <a:rPr lang="en-US" sz="2400" b="0" i="1" dirty="0" smtClean="0">
                              <a:latin typeface="Cambria Math" panose="02040503050406030204" pitchFamily="18" charset="0"/>
                            </a:rPr>
                            <m:t>𝑆</m:t>
                          </m:r>
                        </m:num>
                        <m:den>
                          <m:r>
                            <a:rPr lang="en-US" sz="2400" b="0" i="1" dirty="0" smtClean="0">
                              <a:latin typeface="Cambria Math" panose="02040503050406030204" pitchFamily="18" charset="0"/>
                            </a:rPr>
                            <m:t>𝑁</m:t>
                          </m:r>
                          <m:r>
                            <a:rPr lang="en-US" sz="2400" b="0" i="1" dirty="0" smtClean="0">
                              <a:latin typeface="Cambria Math" panose="02040503050406030204" pitchFamily="18" charset="0"/>
                            </a:rPr>
                            <m:t>+1 </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11" name="Rectangle 10">
                <a:extLst>
                  <a:ext uri="{FF2B5EF4-FFF2-40B4-BE49-F238E27FC236}">
                    <a16:creationId xmlns:a16="http://schemas.microsoft.com/office/drawing/2014/main" id="{79EFE963-5D96-492B-A284-970089F98354}"/>
                  </a:ext>
                </a:extLst>
              </p:cNvPr>
              <p:cNvSpPr>
                <a:spLocks noRot="1" noChangeAspect="1" noMove="1" noResize="1" noEditPoints="1" noAdjustHandles="1" noChangeArrowheads="1" noChangeShapeType="1" noTextEdit="1"/>
              </p:cNvSpPr>
              <p:nvPr/>
            </p:nvSpPr>
            <p:spPr>
              <a:xfrm>
                <a:off x="2942857" y="3518834"/>
                <a:ext cx="2266582" cy="792396"/>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FD24160E-0D02-476B-94FE-2B33AF0F3AB3}"/>
                  </a:ext>
                </a:extLst>
              </p:cNvPr>
              <p:cNvSpPr/>
              <p:nvPr/>
            </p:nvSpPr>
            <p:spPr>
              <a:xfrm>
                <a:off x="685800" y="4603767"/>
                <a:ext cx="7131055" cy="461665"/>
              </a:xfrm>
              <a:prstGeom prst="rect">
                <a:avLst/>
              </a:prstGeom>
            </p:spPr>
            <p:txBody>
              <a:bodyPr wrap="none">
                <a:spAutoFit/>
              </a:bodyPr>
              <a:lstStyle/>
              <a:p>
                <a:pPr marL="342900" indent="-342900">
                  <a:buFont typeface="Wingdings" panose="05000000000000000000" pitchFamily="2" charset="2"/>
                  <a:buChar char="Ø"/>
                </a:pPr>
                <a:r>
                  <a:rPr lang="en-US" sz="2400" i="1" dirty="0">
                    <a:solidFill>
                      <a:srgbClr val="7030A0"/>
                    </a:solidFill>
                    <a:latin typeface="Times New Roman" panose="02020603050405020304" pitchFamily="18" charset="0"/>
                    <a:cs typeface="Times New Roman" panose="02020603050405020304" pitchFamily="18" charset="0"/>
                  </a:rPr>
                  <a:t>Case 2: When the appropriation fee is present, </a:t>
                </a:r>
                <a14:m>
                  <m:oMath xmlns:m="http://schemas.openxmlformats.org/officeDocument/2006/math">
                    <m:sSub>
                      <m:sSubPr>
                        <m:ctrlPr>
                          <a:rPr lang="en-US" sz="2400" b="0" i="1" smtClean="0">
                            <a:solidFill>
                              <a:srgbClr val="7030A0"/>
                            </a:solidFill>
                            <a:latin typeface="Cambria Math" panose="02040503050406030204" pitchFamily="18" charset="0"/>
                            <a:cs typeface="Times New Roman" panose="02020603050405020304" pitchFamily="18" charset="0"/>
                          </a:rPr>
                        </m:ctrlPr>
                      </m:sSubPr>
                      <m:e>
                        <m:r>
                          <a:rPr lang="en-US" sz="2400" b="0" i="1" smtClean="0">
                            <a:solidFill>
                              <a:srgbClr val="7030A0"/>
                            </a:solidFill>
                            <a:latin typeface="Cambria Math" panose="02040503050406030204" pitchFamily="18" charset="0"/>
                            <a:cs typeface="Times New Roman" panose="02020603050405020304" pitchFamily="18" charset="0"/>
                          </a:rPr>
                          <m:t>𝑡</m:t>
                        </m:r>
                      </m:e>
                      <m:sub>
                        <m:r>
                          <a:rPr lang="en-US" sz="2400" b="0" i="1" smtClean="0">
                            <a:solidFill>
                              <a:srgbClr val="7030A0"/>
                            </a:solidFill>
                            <a:latin typeface="Cambria Math" panose="02040503050406030204" pitchFamily="18" charset="0"/>
                            <a:cs typeface="Times New Roman" panose="02020603050405020304" pitchFamily="18" charset="0"/>
                          </a:rPr>
                          <m:t>𝑖</m:t>
                        </m:r>
                      </m:sub>
                    </m:sSub>
                    <m:r>
                      <a:rPr lang="en-US" sz="2400" b="0" i="1" smtClean="0">
                        <a:solidFill>
                          <a:srgbClr val="7030A0"/>
                        </a:solidFill>
                        <a:latin typeface="Cambria Math" panose="02040503050406030204" pitchFamily="18" charset="0"/>
                        <a:cs typeface="Times New Roman" panose="02020603050405020304" pitchFamily="18" charset="0"/>
                      </a:rPr>
                      <m:t>&gt;0</m:t>
                    </m:r>
                  </m:oMath>
                </a14:m>
                <a:endParaRPr lang="en-US" sz="2400" i="1" dirty="0">
                  <a:solidFill>
                    <a:srgbClr val="7030A0"/>
                  </a:solidFill>
                  <a:latin typeface="Times New Roman" panose="02020603050405020304" pitchFamily="18" charset="0"/>
                  <a:cs typeface="Times New Roman" panose="02020603050405020304" pitchFamily="18" charset="0"/>
                </a:endParaRPr>
              </a:p>
            </p:txBody>
          </p:sp>
        </mc:Choice>
        <mc:Fallback xmlns="">
          <p:sp>
            <p:nvSpPr>
              <p:cNvPr id="12" name="Rectangle 11">
                <a:extLst>
                  <a:ext uri="{FF2B5EF4-FFF2-40B4-BE49-F238E27FC236}">
                    <a16:creationId xmlns:a16="http://schemas.microsoft.com/office/drawing/2014/main" id="{FD24160E-0D02-476B-94FE-2B33AF0F3AB3}"/>
                  </a:ext>
                </a:extLst>
              </p:cNvPr>
              <p:cNvSpPr>
                <a:spLocks noRot="1" noChangeAspect="1" noMove="1" noResize="1" noEditPoints="1" noAdjustHandles="1" noChangeArrowheads="1" noChangeShapeType="1" noTextEdit="1"/>
              </p:cNvSpPr>
              <p:nvPr/>
            </p:nvSpPr>
            <p:spPr>
              <a:xfrm>
                <a:off x="685800" y="4603767"/>
                <a:ext cx="7131055" cy="461665"/>
              </a:xfrm>
              <a:prstGeom prst="rect">
                <a:avLst/>
              </a:prstGeom>
              <a:blipFill>
                <a:blip r:embed="rId6"/>
                <a:stretch>
                  <a:fillRect l="-1198" t="-10526" b="-28947"/>
                </a:stretch>
              </a:blipFill>
            </p:spPr>
            <p:txBody>
              <a:bodyPr/>
              <a:lstStyle/>
              <a:p>
                <a:r>
                  <a:rPr lang="en-US">
                    <a:noFill/>
                  </a:rPr>
                  <a:t> </a:t>
                </a:r>
              </a:p>
            </p:txBody>
          </p:sp>
        </mc:Fallback>
      </mc:AlternateContent>
      <p:sp>
        <p:nvSpPr>
          <p:cNvPr id="13" name="Rectangle 12">
            <a:extLst>
              <a:ext uri="{FF2B5EF4-FFF2-40B4-BE49-F238E27FC236}">
                <a16:creationId xmlns:a16="http://schemas.microsoft.com/office/drawing/2014/main" id="{9CB1D6EB-B97A-46B6-BCBA-F6D0D009E5E2}"/>
              </a:ext>
            </a:extLst>
          </p:cNvPr>
          <p:cNvSpPr/>
          <p:nvPr/>
        </p:nvSpPr>
        <p:spPr>
          <a:xfrm>
            <a:off x="1447800" y="5390420"/>
            <a:ext cx="7001212" cy="461665"/>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Nonetheless, equilibrium appropriation is lower </a:t>
            </a:r>
          </a:p>
        </p:txBody>
      </p:sp>
    </p:spTree>
    <p:extLst>
      <p:ext uri="{BB962C8B-B14F-4D97-AF65-F5344CB8AC3E}">
        <p14:creationId xmlns:p14="http://schemas.microsoft.com/office/powerpoint/2010/main" val="359291225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119</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95F0AFF-4BD2-4BDD-83BF-C5FCB7B67126}"/>
              </a:ext>
            </a:extLst>
          </p:cNvPr>
          <p:cNvSpPr/>
          <p:nvPr/>
        </p:nvSpPr>
        <p:spPr>
          <a:xfrm>
            <a:off x="0" y="87415"/>
            <a:ext cx="44958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2.7.2 Policy instruments-Appropriation fees</a:t>
            </a: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754E8263-DB04-4415-972B-593EFC112F20}"/>
                  </a:ext>
                </a:extLst>
              </p:cNvPr>
              <p:cNvSpPr/>
              <p:nvPr/>
            </p:nvSpPr>
            <p:spPr>
              <a:xfrm>
                <a:off x="609597" y="3664009"/>
                <a:ext cx="7924800" cy="1225015"/>
              </a:xfrm>
              <a:prstGeom prst="rect">
                <a:avLst/>
              </a:prstGeom>
            </p:spPr>
            <p:txBody>
              <a:bodyPr wrap="square">
                <a:spAutoFit/>
              </a:bodyPr>
              <a:lstStyle/>
              <a:p>
                <a:pPr marL="342900" indent="-342900">
                  <a:buFont typeface="Wingdings" panose="05000000000000000000" pitchFamily="2" charset="2"/>
                  <a:buChar char="v"/>
                </a:pPr>
                <a:r>
                  <a:rPr lang="en-US" sz="2400" dirty="0">
                    <a:solidFill>
                      <a:schemeClr val="tx1"/>
                    </a:solidFill>
                    <a:latin typeface="Times New Roman" panose="02020603050405020304" pitchFamily="18" charset="0"/>
                    <a:cs typeface="Times New Roman" panose="02020603050405020304" pitchFamily="18" charset="0"/>
                  </a:rPr>
                  <a:t>What appropriation fee </a:t>
                </a:r>
                <a14:m>
                  <m:oMath xmlns:m="http://schemas.openxmlformats.org/officeDocument/2006/math">
                    <m:sSub>
                      <m:sSubPr>
                        <m:ctrlPr>
                          <a:rPr lang="en-US" sz="2400" b="0" i="1" smtClean="0">
                            <a:solidFill>
                              <a:schemeClr val="tx1"/>
                            </a:solidFill>
                            <a:latin typeface="Cambria Math" panose="02040503050406030204" pitchFamily="18" charset="0"/>
                            <a:cs typeface="Times New Roman" panose="02020603050405020304" pitchFamily="18" charset="0"/>
                          </a:rPr>
                        </m:ctrlPr>
                      </m:sSubPr>
                      <m:e>
                        <m:r>
                          <a:rPr lang="en-US" sz="2400" b="0" i="1" smtClean="0">
                            <a:solidFill>
                              <a:schemeClr val="tx1"/>
                            </a:solidFill>
                            <a:latin typeface="Cambria Math" panose="02040503050406030204" pitchFamily="18" charset="0"/>
                            <a:cs typeface="Times New Roman" panose="02020603050405020304" pitchFamily="18" charset="0"/>
                          </a:rPr>
                          <m:t>𝑡</m:t>
                        </m:r>
                      </m:e>
                      <m:sub>
                        <m:r>
                          <a:rPr lang="en-US" sz="2400" b="0" i="1" smtClean="0">
                            <a:solidFill>
                              <a:schemeClr val="tx1"/>
                            </a:solidFill>
                            <a:latin typeface="Cambria Math" panose="02040503050406030204" pitchFamily="18" charset="0"/>
                            <a:cs typeface="Times New Roman" panose="02020603050405020304" pitchFamily="18" charset="0"/>
                          </a:rPr>
                          <m:t>𝑖</m:t>
                        </m:r>
                      </m:sub>
                    </m:sSub>
                  </m:oMath>
                </a14:m>
                <a:r>
                  <a:rPr lang="en-US" sz="2400" dirty="0">
                    <a:solidFill>
                      <a:schemeClr val="tx1"/>
                    </a:solidFill>
                    <a:latin typeface="Times New Roman" panose="02020603050405020304" pitchFamily="18" charset="0"/>
                    <a:cs typeface="Times New Roman" panose="02020603050405020304" pitchFamily="18" charset="0"/>
                  </a:rPr>
                  <a:t>, inserted in fisherman </a:t>
                </a:r>
                <a:r>
                  <a:rPr lang="en-US" sz="2400" i="1" dirty="0">
                    <a:solidFill>
                      <a:schemeClr val="tx1"/>
                    </a:solidFill>
                    <a:latin typeface="Times New Roman" panose="02020603050405020304" pitchFamily="18" charset="0"/>
                    <a:cs typeface="Times New Roman" panose="02020603050405020304" pitchFamily="18" charset="0"/>
                  </a:rPr>
                  <a:t>i</a:t>
                </a:r>
                <a:r>
                  <a:rPr lang="en-US" sz="2400" dirty="0">
                    <a:solidFill>
                      <a:schemeClr val="tx1"/>
                    </a:solidFill>
                    <a:latin typeface="Times New Roman" panose="02020603050405020304" pitchFamily="18" charset="0"/>
                    <a:cs typeface="Times New Roman" panose="02020603050405020304" pitchFamily="18" charset="0"/>
                  </a:rPr>
                  <a:t>’s equilibrium appropriation </a:t>
                </a:r>
                <a14:m>
                  <m:oMath xmlns:m="http://schemas.openxmlformats.org/officeDocument/2006/math">
                    <m:sSup>
                      <m:sSupPr>
                        <m:ctrlPr>
                          <a:rPr lang="en-US" sz="2400" b="0" i="1" smtClean="0">
                            <a:solidFill>
                              <a:schemeClr val="tx1"/>
                            </a:solidFill>
                            <a:latin typeface="Cambria Math" panose="02040503050406030204" pitchFamily="18" charset="0"/>
                            <a:cs typeface="Times New Roman" panose="02020603050405020304" pitchFamily="18" charset="0"/>
                          </a:rPr>
                        </m:ctrlPr>
                      </m:sSupPr>
                      <m:e>
                        <m:r>
                          <a:rPr lang="en-US" sz="2400" b="0" i="1" smtClean="0">
                            <a:solidFill>
                              <a:schemeClr val="tx1"/>
                            </a:solidFill>
                            <a:latin typeface="Cambria Math" panose="02040503050406030204" pitchFamily="18" charset="0"/>
                            <a:cs typeface="Times New Roman" panose="02020603050405020304" pitchFamily="18" charset="0"/>
                          </a:rPr>
                          <m:t>𝑞</m:t>
                        </m:r>
                      </m:e>
                      <m:sup>
                        <m:r>
                          <a:rPr lang="en-US" sz="2400" b="0" i="1" smtClean="0">
                            <a:solidFill>
                              <a:schemeClr val="tx1"/>
                            </a:solidFill>
                            <a:latin typeface="Cambria Math" panose="02040503050406030204" pitchFamily="18" charset="0"/>
                            <a:cs typeface="Times New Roman" panose="02020603050405020304" pitchFamily="18" charset="0"/>
                          </a:rPr>
                          <m:t>∗</m:t>
                        </m:r>
                      </m:sup>
                    </m:sSup>
                    <m:d>
                      <m:dPr>
                        <m:ctrlPr>
                          <a:rPr lang="en-US" altLang="zh-HK" sz="2400" b="0" i="1" smtClean="0">
                            <a:solidFill>
                              <a:schemeClr val="tx1"/>
                            </a:solidFill>
                            <a:latin typeface="Cambria Math" panose="02040503050406030204" pitchFamily="18" charset="0"/>
                            <a:cs typeface="Times New Roman" panose="02020603050405020304" pitchFamily="18" charset="0"/>
                          </a:rPr>
                        </m:ctrlPr>
                      </m:dPr>
                      <m:e>
                        <m:sSub>
                          <m:sSubPr>
                            <m:ctrlPr>
                              <a:rPr lang="en-US" altLang="zh-HK" sz="2400" i="1">
                                <a:latin typeface="Cambria Math" panose="02040503050406030204" pitchFamily="18" charset="0"/>
                                <a:cs typeface="Times New Roman" panose="02020603050405020304" pitchFamily="18" charset="0"/>
                              </a:rPr>
                            </m:ctrlPr>
                          </m:sSubPr>
                          <m:e>
                            <m:r>
                              <a:rPr lang="en-US" altLang="zh-HK" sz="2400" i="1">
                                <a:latin typeface="Cambria Math" panose="02040503050406030204" pitchFamily="18" charset="0"/>
                                <a:cs typeface="Times New Roman" panose="02020603050405020304" pitchFamily="18" charset="0"/>
                              </a:rPr>
                              <m:t>𝑡</m:t>
                            </m:r>
                          </m:e>
                          <m:sub>
                            <m:r>
                              <a:rPr lang="en-US" altLang="zh-HK" sz="2400" i="1">
                                <a:latin typeface="Cambria Math" panose="02040503050406030204" pitchFamily="18" charset="0"/>
                                <a:cs typeface="Times New Roman" panose="02020603050405020304" pitchFamily="18" charset="0"/>
                              </a:rPr>
                              <m:t>𝑖</m:t>
                            </m:r>
                          </m:sub>
                        </m:sSub>
                      </m:e>
                    </m:d>
                  </m:oMath>
                </a14:m>
                <a:r>
                  <a:rPr lang="en-US" sz="2400" dirty="0">
                    <a:solidFill>
                      <a:schemeClr val="tx1"/>
                    </a:solidFill>
                    <a:latin typeface="Times New Roman" panose="02020603050405020304" pitchFamily="18" charset="0"/>
                    <a:cs typeface="Times New Roman" panose="02020603050405020304" pitchFamily="18" charset="0"/>
                  </a:rPr>
                  <a:t>, induces this fisherman to appropriate </a:t>
                </a:r>
                <a14:m>
                  <m:oMath xmlns:m="http://schemas.openxmlformats.org/officeDocument/2006/math">
                    <m:sSubSup>
                      <m:sSubSupPr>
                        <m:ctrlPr>
                          <a:rPr lang="en-US" altLang="zh-HK" sz="2400" i="1">
                            <a:latin typeface="Cambria Math" panose="02040503050406030204" pitchFamily="18" charset="0"/>
                          </a:rPr>
                        </m:ctrlPr>
                      </m:sSubSupPr>
                      <m:e>
                        <m:r>
                          <a:rPr lang="en-US" altLang="zh-HK" sz="2400" i="1">
                            <a:latin typeface="Cambria Math" panose="02040503050406030204" pitchFamily="18" charset="0"/>
                          </a:rPr>
                          <m:t>𝑞</m:t>
                        </m:r>
                      </m:e>
                      <m:sub>
                        <m:r>
                          <a:rPr lang="en-US" altLang="zh-HK" sz="2400" i="1">
                            <a:latin typeface="Cambria Math" panose="02040503050406030204" pitchFamily="18" charset="0"/>
                          </a:rPr>
                          <m:t>𝑖</m:t>
                        </m:r>
                      </m:sub>
                      <m:sup>
                        <m:r>
                          <a:rPr lang="en-US" altLang="zh-HK" sz="2400" i="1">
                            <a:latin typeface="Cambria Math" panose="02040503050406030204" pitchFamily="18" charset="0"/>
                          </a:rPr>
                          <m:t>𝑆𝑂</m:t>
                        </m:r>
                      </m:sup>
                    </m:sSubSup>
                  </m:oMath>
                </a14:m>
                <a:r>
                  <a:rPr lang="en-US" sz="2400" dirty="0">
                    <a:solidFill>
                      <a:schemeClr val="tx1"/>
                    </a:solidFill>
                    <a:latin typeface="Times New Roman" panose="02020603050405020304" pitchFamily="18" charset="0"/>
                    <a:cs typeface="Times New Roman" panose="02020603050405020304" pitchFamily="18" charset="0"/>
                  </a:rPr>
                  <a:t>?</a:t>
                </a:r>
              </a:p>
            </p:txBody>
          </p:sp>
        </mc:Choice>
        <mc:Fallback xmlns="">
          <p:sp>
            <p:nvSpPr>
              <p:cNvPr id="2" name="Rectangle 1">
                <a:extLst>
                  <a:ext uri="{FF2B5EF4-FFF2-40B4-BE49-F238E27FC236}">
                    <a16:creationId xmlns:a16="http://schemas.microsoft.com/office/drawing/2014/main" id="{754E8263-DB04-4415-972B-593EFC112F20}"/>
                  </a:ext>
                </a:extLst>
              </p:cNvPr>
              <p:cNvSpPr>
                <a:spLocks noRot="1" noChangeAspect="1" noMove="1" noResize="1" noEditPoints="1" noAdjustHandles="1" noChangeArrowheads="1" noChangeShapeType="1" noTextEdit="1"/>
              </p:cNvSpPr>
              <p:nvPr/>
            </p:nvSpPr>
            <p:spPr>
              <a:xfrm>
                <a:off x="609597" y="3664009"/>
                <a:ext cx="7924800" cy="1225015"/>
              </a:xfrm>
              <a:prstGeom prst="rect">
                <a:avLst/>
              </a:prstGeom>
              <a:blipFill>
                <a:blip r:embed="rId2"/>
                <a:stretch>
                  <a:fillRect l="-1000" t="-3980" b="-9950"/>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73821ED8-86ED-4DFF-BCC1-8B3CDFF1216F}"/>
              </a:ext>
            </a:extLst>
          </p:cNvPr>
          <p:cNvSpPr txBox="1"/>
          <p:nvPr/>
        </p:nvSpPr>
        <p:spPr>
          <a:xfrm>
            <a:off x="152400" y="757535"/>
            <a:ext cx="2514600" cy="461665"/>
          </a:xfrm>
          <a:prstGeom prst="rect">
            <a:avLst/>
          </a:prstGeom>
          <a:noFill/>
        </p:spPr>
        <p:txBody>
          <a:bodyPr wrap="square" rtlCol="0">
            <a:spAutoFit/>
          </a:bodyPr>
          <a:lstStyle/>
          <a:p>
            <a:pPr marL="342900" indent="-34290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Questions…!</a:t>
            </a: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E0376C05-B01E-4F0E-B32E-EF6AF01FDF50}"/>
                  </a:ext>
                </a:extLst>
              </p:cNvPr>
              <p:cNvSpPr/>
              <p:nvPr/>
            </p:nvSpPr>
            <p:spPr>
              <a:xfrm>
                <a:off x="490943" y="1750149"/>
                <a:ext cx="8162109" cy="1225015"/>
              </a:xfrm>
              <a:prstGeom prst="rect">
                <a:avLst/>
              </a:prstGeom>
            </p:spPr>
            <p:txBody>
              <a:bodyPr wrap="square">
                <a:spAutoFit/>
              </a:bodyPr>
              <a:lstStyle/>
              <a:p>
                <a:pPr marL="342900" indent="-34290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How can the regulator find the appropriation fee </a:t>
                </a:r>
                <a14:m>
                  <m:oMath xmlns:m="http://schemas.openxmlformats.org/officeDocument/2006/math">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𝑡</m:t>
                        </m:r>
                      </m:e>
                      <m:sub>
                        <m:r>
                          <a:rPr lang="en-US" sz="2400" i="1">
                            <a:latin typeface="Cambria Math" panose="02040503050406030204" pitchFamily="18" charset="0"/>
                            <a:cs typeface="Times New Roman" panose="02020603050405020304" pitchFamily="18" charset="0"/>
                          </a:rPr>
                          <m:t>𝑖</m:t>
                        </m:r>
                      </m:sub>
                    </m:sSub>
                  </m:oMath>
                </a14:m>
                <a:r>
                  <a:rPr lang="en-US" sz="2400" dirty="0">
                    <a:latin typeface="Times New Roman" panose="02020603050405020304" pitchFamily="18" charset="0"/>
                    <a:cs typeface="Times New Roman" panose="02020603050405020304" pitchFamily="18" charset="0"/>
                  </a:rPr>
                  <a:t> that induces fisherman </a:t>
                </a:r>
                <a:r>
                  <a:rPr lang="en-US" sz="2400" i="1"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exploit the resource at the socially optimal level </a:t>
                </a:r>
                <a14:m>
                  <m:oMath xmlns:m="http://schemas.openxmlformats.org/officeDocument/2006/math">
                    <m:sSubSup>
                      <m:sSubSupPr>
                        <m:ctrlPr>
                          <a:rPr lang="en-US" sz="2400" b="0" i="1" smtClean="0">
                            <a:latin typeface="Cambria Math" panose="02040503050406030204" pitchFamily="18" charset="0"/>
                          </a:rPr>
                        </m:ctrlPr>
                      </m:sSubSupPr>
                      <m:e>
                        <m:r>
                          <a:rPr lang="en-US" sz="2400" b="0" i="1" smtClean="0">
                            <a:latin typeface="Cambria Math" panose="02040503050406030204" pitchFamily="18" charset="0"/>
                          </a:rPr>
                          <m:t>𝑞</m:t>
                        </m:r>
                      </m:e>
                      <m:sub>
                        <m:r>
                          <a:rPr lang="en-US" sz="2400" b="0" i="1" smtClean="0">
                            <a:latin typeface="Cambria Math" panose="02040503050406030204" pitchFamily="18" charset="0"/>
                          </a:rPr>
                          <m:t>𝑖</m:t>
                        </m:r>
                      </m:sub>
                      <m:sup>
                        <m:r>
                          <a:rPr lang="en-US" sz="2400" b="0" i="1" smtClean="0">
                            <a:latin typeface="Cambria Math" panose="02040503050406030204" pitchFamily="18" charset="0"/>
                          </a:rPr>
                          <m:t>𝑆𝑂</m:t>
                        </m:r>
                      </m:sup>
                    </m:sSubSup>
                    <m:r>
                      <a:rPr lang="en-US" sz="2400" b="0" i="1" smtClean="0">
                        <a:latin typeface="Cambria Math" panose="02040503050406030204" pitchFamily="18" charset="0"/>
                      </a:rPr>
                      <m:t>?</m:t>
                    </m:r>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4" name="Rectangle 3">
                <a:extLst>
                  <a:ext uri="{FF2B5EF4-FFF2-40B4-BE49-F238E27FC236}">
                    <a16:creationId xmlns:a16="http://schemas.microsoft.com/office/drawing/2014/main" id="{E0376C05-B01E-4F0E-B32E-EF6AF01FDF50}"/>
                  </a:ext>
                </a:extLst>
              </p:cNvPr>
              <p:cNvSpPr>
                <a:spLocks noRot="1" noChangeAspect="1" noMove="1" noResize="1" noEditPoints="1" noAdjustHandles="1" noChangeArrowheads="1" noChangeShapeType="1" noTextEdit="1"/>
              </p:cNvSpPr>
              <p:nvPr/>
            </p:nvSpPr>
            <p:spPr>
              <a:xfrm>
                <a:off x="490943" y="1750149"/>
                <a:ext cx="8162109" cy="1225015"/>
              </a:xfrm>
              <a:prstGeom prst="rect">
                <a:avLst/>
              </a:prstGeom>
              <a:blipFill>
                <a:blip r:embed="rId3"/>
                <a:stretch>
                  <a:fillRect l="-1046" t="-3980" r="-2018" b="-9950"/>
                </a:stretch>
              </a:blipFill>
            </p:spPr>
            <p:txBody>
              <a:bodyPr/>
              <a:lstStyle/>
              <a:p>
                <a:r>
                  <a:rPr lang="en-US">
                    <a:noFill/>
                  </a:rPr>
                  <a:t> </a:t>
                </a:r>
              </a:p>
            </p:txBody>
          </p:sp>
        </mc:Fallback>
      </mc:AlternateContent>
    </p:spTree>
    <p:extLst>
      <p:ext uri="{BB962C8B-B14F-4D97-AF65-F5344CB8AC3E}">
        <p14:creationId xmlns:p14="http://schemas.microsoft.com/office/powerpoint/2010/main" val="336866527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120</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95F0AFF-4BD2-4BDD-83BF-C5FCB7B67126}"/>
              </a:ext>
            </a:extLst>
          </p:cNvPr>
          <p:cNvSpPr/>
          <p:nvPr/>
        </p:nvSpPr>
        <p:spPr>
          <a:xfrm>
            <a:off x="0" y="87415"/>
            <a:ext cx="44958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2.7.2 Policy instruments-Appropriation fees</a:t>
            </a:r>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87EC6E45-A5D4-4AF2-BBBC-7A8DAC25E436}"/>
                  </a:ext>
                </a:extLst>
              </p:cNvPr>
              <p:cNvSpPr/>
              <p:nvPr/>
            </p:nvSpPr>
            <p:spPr>
              <a:xfrm>
                <a:off x="152400" y="727388"/>
                <a:ext cx="6210867" cy="486352"/>
              </a:xfrm>
              <a:prstGeom prst="rect">
                <a:avLst/>
              </a:prstGeom>
            </p:spPr>
            <p:txBody>
              <a:bodyPr wrap="none">
                <a:spAutoFit/>
              </a:bodyPr>
              <a:lstStyle/>
              <a:p>
                <a:pPr marL="342900" indent="-342900">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The regulator seeks to achieve </a:t>
                </a:r>
                <a14:m>
                  <m:oMath xmlns:m="http://schemas.openxmlformats.org/officeDocument/2006/math">
                    <m:sSup>
                      <m:sSupPr>
                        <m:ctrlPr>
                          <a:rPr lang="en-US" sz="2400" i="1" dirty="0">
                            <a:solidFill>
                              <a:srgbClr val="7030A0"/>
                            </a:solidFill>
                            <a:latin typeface="Cambria Math" panose="02040503050406030204" pitchFamily="18" charset="0"/>
                            <a:cs typeface="Times New Roman" panose="02020603050405020304" pitchFamily="18" charset="0"/>
                          </a:rPr>
                        </m:ctrlPr>
                      </m:sSupPr>
                      <m:e>
                        <m:r>
                          <a:rPr lang="en-US" sz="2400" i="1" dirty="0">
                            <a:solidFill>
                              <a:srgbClr val="7030A0"/>
                            </a:solidFill>
                            <a:latin typeface="Cambria Math" panose="02040503050406030204" pitchFamily="18" charset="0"/>
                            <a:cs typeface="Times New Roman" panose="02020603050405020304" pitchFamily="18" charset="0"/>
                          </a:rPr>
                          <m:t>𝑞</m:t>
                        </m:r>
                      </m:e>
                      <m:sup>
                        <m:r>
                          <a:rPr lang="en-US" sz="2400" i="1" dirty="0">
                            <a:solidFill>
                              <a:srgbClr val="7030A0"/>
                            </a:solidFill>
                            <a:latin typeface="Cambria Math" panose="02040503050406030204" pitchFamily="18" charset="0"/>
                            <a:cs typeface="Times New Roman" panose="02020603050405020304" pitchFamily="18" charset="0"/>
                          </a:rPr>
                          <m:t>∗</m:t>
                        </m:r>
                      </m:sup>
                    </m:sSup>
                    <m:d>
                      <m:dPr>
                        <m:ctrlPr>
                          <a:rPr lang="en-US" sz="2400" i="1" dirty="0">
                            <a:solidFill>
                              <a:srgbClr val="7030A0"/>
                            </a:solidFill>
                            <a:latin typeface="Cambria Math" panose="02040503050406030204" pitchFamily="18" charset="0"/>
                            <a:cs typeface="Times New Roman" panose="02020603050405020304" pitchFamily="18" charset="0"/>
                          </a:rPr>
                        </m:ctrlPr>
                      </m:dPr>
                      <m:e>
                        <m:sSub>
                          <m:sSubPr>
                            <m:ctrlPr>
                              <a:rPr lang="en-US" sz="2400" i="1" dirty="0">
                                <a:solidFill>
                                  <a:srgbClr val="7030A0"/>
                                </a:solidFill>
                                <a:latin typeface="Cambria Math" panose="02040503050406030204" pitchFamily="18" charset="0"/>
                                <a:cs typeface="Times New Roman" panose="02020603050405020304" pitchFamily="18" charset="0"/>
                              </a:rPr>
                            </m:ctrlPr>
                          </m:sSubPr>
                          <m:e>
                            <m:r>
                              <a:rPr lang="en-US" sz="2400" i="1" dirty="0">
                                <a:solidFill>
                                  <a:srgbClr val="7030A0"/>
                                </a:solidFill>
                                <a:latin typeface="Cambria Math" panose="02040503050406030204" pitchFamily="18" charset="0"/>
                                <a:cs typeface="Times New Roman" panose="02020603050405020304" pitchFamily="18" charset="0"/>
                              </a:rPr>
                              <m:t>𝑡</m:t>
                            </m:r>
                          </m:e>
                          <m:sub>
                            <m:r>
                              <a:rPr lang="en-US" sz="2400" i="1" dirty="0">
                                <a:solidFill>
                                  <a:srgbClr val="7030A0"/>
                                </a:solidFill>
                                <a:latin typeface="Cambria Math" panose="02040503050406030204" pitchFamily="18" charset="0"/>
                                <a:cs typeface="Times New Roman" panose="02020603050405020304" pitchFamily="18" charset="0"/>
                              </a:rPr>
                              <m:t>𝑖</m:t>
                            </m:r>
                          </m:sub>
                        </m:sSub>
                      </m:e>
                    </m:d>
                    <m:r>
                      <a:rPr lang="en-US" sz="2400" i="1" dirty="0">
                        <a:solidFill>
                          <a:srgbClr val="7030A0"/>
                        </a:solidFill>
                        <a:latin typeface="Cambria Math" panose="02040503050406030204" pitchFamily="18" charset="0"/>
                        <a:cs typeface="Times New Roman" panose="02020603050405020304" pitchFamily="18" charset="0"/>
                      </a:rPr>
                      <m:t>= </m:t>
                    </m:r>
                    <m:sSubSup>
                      <m:sSubSupPr>
                        <m:ctrlPr>
                          <a:rPr lang="en-US" sz="2400" i="1" dirty="0">
                            <a:solidFill>
                              <a:srgbClr val="7030A0"/>
                            </a:solidFill>
                            <a:latin typeface="Cambria Math" panose="02040503050406030204" pitchFamily="18" charset="0"/>
                            <a:cs typeface="Times New Roman" panose="02020603050405020304" pitchFamily="18" charset="0"/>
                          </a:rPr>
                        </m:ctrlPr>
                      </m:sSubSupPr>
                      <m:e>
                        <m:r>
                          <a:rPr lang="en-US" sz="2400" i="1" dirty="0">
                            <a:solidFill>
                              <a:srgbClr val="7030A0"/>
                            </a:solidFill>
                            <a:latin typeface="Cambria Math" panose="02040503050406030204" pitchFamily="18" charset="0"/>
                            <a:cs typeface="Times New Roman" panose="02020603050405020304" pitchFamily="18" charset="0"/>
                          </a:rPr>
                          <m:t>𝑞</m:t>
                        </m:r>
                      </m:e>
                      <m:sub>
                        <m:r>
                          <a:rPr lang="en-US" sz="2400" i="1" dirty="0">
                            <a:solidFill>
                              <a:srgbClr val="7030A0"/>
                            </a:solidFill>
                            <a:latin typeface="Cambria Math" panose="02040503050406030204" pitchFamily="18" charset="0"/>
                            <a:cs typeface="Times New Roman" panose="02020603050405020304" pitchFamily="18" charset="0"/>
                          </a:rPr>
                          <m:t>𝑖</m:t>
                        </m:r>
                      </m:sub>
                      <m:sup>
                        <m:r>
                          <a:rPr lang="en-US" sz="2400" i="1" dirty="0">
                            <a:solidFill>
                              <a:srgbClr val="7030A0"/>
                            </a:solidFill>
                            <a:latin typeface="Cambria Math" panose="02040503050406030204" pitchFamily="18" charset="0"/>
                            <a:cs typeface="Times New Roman" panose="02020603050405020304" pitchFamily="18" charset="0"/>
                          </a:rPr>
                          <m:t>𝑆𝑂</m:t>
                        </m:r>
                      </m:sup>
                    </m:sSubSup>
                    <m:r>
                      <a:rPr lang="en-US" sz="2400" i="1" dirty="0">
                        <a:solidFill>
                          <a:srgbClr val="7030A0"/>
                        </a:solidFill>
                        <a:latin typeface="Cambria Math" panose="02040503050406030204" pitchFamily="18" charset="0"/>
                        <a:cs typeface="Times New Roman" panose="02020603050405020304" pitchFamily="18" charset="0"/>
                      </a:rPr>
                      <m:t> </m:t>
                    </m:r>
                    <m:r>
                      <a:rPr lang="en-US" sz="2400" dirty="0">
                        <a:solidFill>
                          <a:srgbClr val="7030A0"/>
                        </a:solidFill>
                        <a:latin typeface="Cambria Math" panose="02040503050406030204" pitchFamily="18" charset="0"/>
                        <a:cs typeface="Times New Roman" panose="02020603050405020304" pitchFamily="18" charset="0"/>
                      </a:rPr>
                      <m:t>;</m:t>
                    </m:r>
                  </m:oMath>
                </a14:m>
                <a:endParaRPr lang="en-US" sz="2400" dirty="0">
                  <a:solidFill>
                    <a:srgbClr val="7030A0"/>
                  </a:solidFill>
                  <a:latin typeface="Times New Roman" panose="02020603050405020304" pitchFamily="18" charset="0"/>
                  <a:cs typeface="Times New Roman" panose="02020603050405020304" pitchFamily="18" charset="0"/>
                </a:endParaRPr>
              </a:p>
            </p:txBody>
          </p:sp>
        </mc:Choice>
        <mc:Fallback xmlns="">
          <p:sp>
            <p:nvSpPr>
              <p:cNvPr id="3" name="Rectangle 2">
                <a:extLst>
                  <a:ext uri="{FF2B5EF4-FFF2-40B4-BE49-F238E27FC236}">
                    <a16:creationId xmlns:a16="http://schemas.microsoft.com/office/drawing/2014/main" id="{87EC6E45-A5D4-4AF2-BBBC-7A8DAC25E436}"/>
                  </a:ext>
                </a:extLst>
              </p:cNvPr>
              <p:cNvSpPr>
                <a:spLocks noRot="1" noChangeAspect="1" noMove="1" noResize="1" noEditPoints="1" noAdjustHandles="1" noChangeArrowheads="1" noChangeShapeType="1" noTextEdit="1"/>
              </p:cNvSpPr>
              <p:nvPr/>
            </p:nvSpPr>
            <p:spPr>
              <a:xfrm>
                <a:off x="152400" y="727388"/>
                <a:ext cx="6210867" cy="486352"/>
              </a:xfrm>
              <a:prstGeom prst="rect">
                <a:avLst/>
              </a:prstGeom>
              <a:blipFill>
                <a:blip r:embed="rId2"/>
                <a:stretch>
                  <a:fillRect l="-1276" t="-6250" b="-262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A944BB8A-B782-4FD5-9840-3BB4BE3FA412}"/>
                  </a:ext>
                </a:extLst>
              </p:cNvPr>
              <p:cNvSpPr/>
              <p:nvPr/>
            </p:nvSpPr>
            <p:spPr>
              <a:xfrm>
                <a:off x="5334000" y="1574236"/>
                <a:ext cx="1537472" cy="78380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2400" i="1" dirty="0" smtClean="0">
                              <a:solidFill>
                                <a:schemeClr val="tx1"/>
                              </a:solidFill>
                              <a:latin typeface="Cambria Math" panose="02040503050406030204" pitchFamily="18" charset="0"/>
                              <a:cs typeface="Times New Roman" panose="02020603050405020304" pitchFamily="18" charset="0"/>
                            </a:rPr>
                          </m:ctrlPr>
                        </m:sSubSupPr>
                        <m:e>
                          <m:r>
                            <a:rPr lang="en-US" sz="2400" i="1" dirty="0">
                              <a:solidFill>
                                <a:schemeClr val="tx1"/>
                              </a:solidFill>
                              <a:latin typeface="Cambria Math" panose="02040503050406030204" pitchFamily="18" charset="0"/>
                              <a:cs typeface="Times New Roman" panose="02020603050405020304" pitchFamily="18" charset="0"/>
                            </a:rPr>
                            <m:t>𝑞</m:t>
                          </m:r>
                        </m:e>
                        <m:sub>
                          <m:r>
                            <a:rPr lang="en-US" sz="2400" i="1" dirty="0">
                              <a:solidFill>
                                <a:schemeClr val="tx1"/>
                              </a:solidFill>
                              <a:latin typeface="Cambria Math" panose="02040503050406030204" pitchFamily="18" charset="0"/>
                              <a:cs typeface="Times New Roman" panose="02020603050405020304" pitchFamily="18" charset="0"/>
                            </a:rPr>
                            <m:t>𝑖</m:t>
                          </m:r>
                        </m:sub>
                        <m:sup>
                          <m:r>
                            <a:rPr lang="en-US" sz="2400" i="1" dirty="0">
                              <a:solidFill>
                                <a:schemeClr val="tx1"/>
                              </a:solidFill>
                              <a:latin typeface="Cambria Math" panose="02040503050406030204" pitchFamily="18" charset="0"/>
                              <a:cs typeface="Times New Roman" panose="02020603050405020304" pitchFamily="18" charset="0"/>
                            </a:rPr>
                            <m:t>𝑆𝑂</m:t>
                          </m:r>
                        </m:sup>
                      </m:sSubSup>
                      <m:r>
                        <a:rPr lang="en-US" sz="2400" b="0" i="1" dirty="0" smtClean="0">
                          <a:solidFill>
                            <a:schemeClr val="tx1"/>
                          </a:solidFill>
                          <a:latin typeface="Cambria Math" panose="02040503050406030204" pitchFamily="18" charset="0"/>
                          <a:cs typeface="Times New Roman" panose="02020603050405020304" pitchFamily="18" charset="0"/>
                        </a:rPr>
                        <m:t>=</m:t>
                      </m:r>
                      <m:f>
                        <m:fPr>
                          <m:ctrlPr>
                            <a:rPr lang="en-US" sz="2400" b="0" i="1" dirty="0" smtClean="0">
                              <a:solidFill>
                                <a:schemeClr val="tx1"/>
                              </a:solidFill>
                              <a:latin typeface="Cambria Math" panose="02040503050406030204" pitchFamily="18" charset="0"/>
                              <a:cs typeface="Times New Roman" panose="02020603050405020304" pitchFamily="18" charset="0"/>
                            </a:rPr>
                          </m:ctrlPr>
                        </m:fPr>
                        <m:num>
                          <m:r>
                            <a:rPr lang="en-US" sz="2400" b="0" i="1" dirty="0" smtClean="0">
                              <a:solidFill>
                                <a:schemeClr val="tx1"/>
                              </a:solidFill>
                              <a:latin typeface="Cambria Math" panose="02040503050406030204" pitchFamily="18" charset="0"/>
                              <a:cs typeface="Times New Roman" panose="02020603050405020304" pitchFamily="18" charset="0"/>
                            </a:rPr>
                            <m:t>𝑆</m:t>
                          </m:r>
                        </m:num>
                        <m:den>
                          <m:r>
                            <a:rPr lang="en-CA" sz="2400" b="0" i="1" dirty="0" smtClean="0">
                              <a:solidFill>
                                <a:schemeClr val="tx1"/>
                              </a:solidFill>
                              <a:latin typeface="Cambria Math" panose="02040503050406030204" pitchFamily="18" charset="0"/>
                              <a:cs typeface="Times New Roman" panose="02020603050405020304" pitchFamily="18" charset="0"/>
                            </a:rPr>
                            <m:t>2</m:t>
                          </m:r>
                          <m:r>
                            <a:rPr lang="en-CA" sz="2400" b="0" i="1" dirty="0" smtClean="0">
                              <a:solidFill>
                                <a:schemeClr val="tx1"/>
                              </a:solidFill>
                              <a:latin typeface="Cambria Math" panose="02040503050406030204" pitchFamily="18" charset="0"/>
                              <a:cs typeface="Times New Roman" panose="02020603050405020304" pitchFamily="18" charset="0"/>
                            </a:rPr>
                            <m:t>𝑁</m:t>
                          </m:r>
                        </m:den>
                      </m:f>
                    </m:oMath>
                  </m:oMathPara>
                </a14:m>
                <a:endParaRPr lang="en-US" sz="2400" dirty="0">
                  <a:solidFill>
                    <a:schemeClr val="tx1"/>
                  </a:solidFill>
                </a:endParaRPr>
              </a:p>
            </p:txBody>
          </p:sp>
        </mc:Choice>
        <mc:Fallback xmlns="">
          <p:sp>
            <p:nvSpPr>
              <p:cNvPr id="4" name="Rectangle 3">
                <a:extLst>
                  <a:ext uri="{FF2B5EF4-FFF2-40B4-BE49-F238E27FC236}">
                    <a16:creationId xmlns:a16="http://schemas.microsoft.com/office/drawing/2014/main" id="{A944BB8A-B782-4FD5-9840-3BB4BE3FA412}"/>
                  </a:ext>
                </a:extLst>
              </p:cNvPr>
              <p:cNvSpPr>
                <a:spLocks noRot="1" noChangeAspect="1" noMove="1" noResize="1" noEditPoints="1" noAdjustHandles="1" noChangeArrowheads="1" noChangeShapeType="1" noTextEdit="1"/>
              </p:cNvSpPr>
              <p:nvPr/>
            </p:nvSpPr>
            <p:spPr>
              <a:xfrm>
                <a:off x="5334000" y="1574236"/>
                <a:ext cx="1537472" cy="783804"/>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942A19FD-C8A6-4F1D-A7B3-B09FCC4F92BA}"/>
                  </a:ext>
                </a:extLst>
              </p:cNvPr>
              <p:cNvSpPr/>
              <p:nvPr/>
            </p:nvSpPr>
            <p:spPr>
              <a:xfrm>
                <a:off x="814953" y="1574236"/>
                <a:ext cx="2599045" cy="81528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400" i="1" dirty="0" smtClean="0">
                              <a:solidFill>
                                <a:schemeClr val="tx1"/>
                              </a:solidFill>
                              <a:latin typeface="Cambria Math" panose="02040503050406030204" pitchFamily="18" charset="0"/>
                              <a:cs typeface="Times New Roman" panose="02020603050405020304" pitchFamily="18" charset="0"/>
                            </a:rPr>
                          </m:ctrlPr>
                        </m:sSupPr>
                        <m:e>
                          <m:r>
                            <a:rPr lang="en-US" sz="2400" i="1" dirty="0">
                              <a:solidFill>
                                <a:schemeClr val="tx1"/>
                              </a:solidFill>
                              <a:latin typeface="Cambria Math" panose="02040503050406030204" pitchFamily="18" charset="0"/>
                              <a:cs typeface="Times New Roman" panose="02020603050405020304" pitchFamily="18" charset="0"/>
                            </a:rPr>
                            <m:t>𝑞</m:t>
                          </m:r>
                        </m:e>
                        <m:sup>
                          <m:r>
                            <a:rPr lang="en-US" sz="2400" i="1" dirty="0">
                              <a:solidFill>
                                <a:schemeClr val="tx1"/>
                              </a:solidFill>
                              <a:latin typeface="Cambria Math" panose="02040503050406030204" pitchFamily="18" charset="0"/>
                              <a:cs typeface="Times New Roman" panose="02020603050405020304" pitchFamily="18" charset="0"/>
                            </a:rPr>
                            <m:t>∗</m:t>
                          </m:r>
                        </m:sup>
                      </m:sSup>
                      <m:d>
                        <m:dPr>
                          <m:ctrlPr>
                            <a:rPr lang="en-US" sz="2400" i="1" dirty="0">
                              <a:solidFill>
                                <a:schemeClr val="tx1"/>
                              </a:solidFill>
                              <a:latin typeface="Cambria Math" panose="02040503050406030204" pitchFamily="18" charset="0"/>
                              <a:cs typeface="Times New Roman" panose="02020603050405020304" pitchFamily="18" charset="0"/>
                            </a:rPr>
                          </m:ctrlPr>
                        </m:dPr>
                        <m:e>
                          <m:sSub>
                            <m:sSubPr>
                              <m:ctrlPr>
                                <a:rPr lang="en-US" sz="2400" i="1" dirty="0">
                                  <a:solidFill>
                                    <a:schemeClr val="tx1"/>
                                  </a:solidFill>
                                  <a:latin typeface="Cambria Math" panose="02040503050406030204" pitchFamily="18" charset="0"/>
                                  <a:cs typeface="Times New Roman" panose="02020603050405020304" pitchFamily="18" charset="0"/>
                                </a:rPr>
                              </m:ctrlPr>
                            </m:sSubPr>
                            <m:e>
                              <m:r>
                                <a:rPr lang="en-US" sz="2400" i="1" dirty="0">
                                  <a:solidFill>
                                    <a:schemeClr val="tx1"/>
                                  </a:solidFill>
                                  <a:latin typeface="Cambria Math" panose="02040503050406030204" pitchFamily="18" charset="0"/>
                                  <a:cs typeface="Times New Roman" panose="02020603050405020304" pitchFamily="18" charset="0"/>
                                </a:rPr>
                                <m:t>𝑡</m:t>
                              </m:r>
                            </m:e>
                            <m:sub>
                              <m:r>
                                <a:rPr lang="en-US" sz="2400" i="1" dirty="0">
                                  <a:solidFill>
                                    <a:schemeClr val="tx1"/>
                                  </a:solidFill>
                                  <a:latin typeface="Cambria Math" panose="02040503050406030204" pitchFamily="18" charset="0"/>
                                  <a:cs typeface="Times New Roman" panose="02020603050405020304" pitchFamily="18" charset="0"/>
                                </a:rPr>
                                <m:t>𝑖</m:t>
                              </m:r>
                            </m:sub>
                          </m:sSub>
                        </m:e>
                      </m:d>
                      <m:r>
                        <a:rPr lang="en-US" sz="2400" b="0" i="1" dirty="0" smtClean="0">
                          <a:solidFill>
                            <a:schemeClr val="tx1"/>
                          </a:solidFill>
                          <a:latin typeface="Cambria Math" panose="02040503050406030204" pitchFamily="18" charset="0"/>
                          <a:cs typeface="Times New Roman" panose="02020603050405020304" pitchFamily="18" charset="0"/>
                        </a:rPr>
                        <m:t>=</m:t>
                      </m:r>
                      <m:f>
                        <m:fPr>
                          <m:ctrlPr>
                            <a:rPr lang="en-US" sz="2400" b="0" i="1" dirty="0" smtClean="0">
                              <a:solidFill>
                                <a:schemeClr val="tx1"/>
                              </a:solidFill>
                              <a:latin typeface="Cambria Math" panose="02040503050406030204" pitchFamily="18" charset="0"/>
                              <a:cs typeface="Times New Roman" panose="02020603050405020304" pitchFamily="18" charset="0"/>
                            </a:rPr>
                          </m:ctrlPr>
                        </m:fPr>
                        <m:num>
                          <m:r>
                            <a:rPr lang="en-US" sz="2400" b="0" i="1" dirty="0" smtClean="0">
                              <a:solidFill>
                                <a:schemeClr val="tx1"/>
                              </a:solidFill>
                              <a:latin typeface="Cambria Math" panose="02040503050406030204" pitchFamily="18" charset="0"/>
                              <a:cs typeface="Times New Roman" panose="02020603050405020304" pitchFamily="18" charset="0"/>
                            </a:rPr>
                            <m:t>𝑆</m:t>
                          </m:r>
                          <m:d>
                            <m:dPr>
                              <m:ctrlPr>
                                <a:rPr lang="en-US" sz="2400" b="0" i="1" dirty="0" smtClean="0">
                                  <a:solidFill>
                                    <a:schemeClr val="tx1"/>
                                  </a:solidFill>
                                  <a:latin typeface="Cambria Math" panose="02040503050406030204" pitchFamily="18" charset="0"/>
                                  <a:cs typeface="Times New Roman" panose="02020603050405020304" pitchFamily="18" charset="0"/>
                                </a:rPr>
                              </m:ctrlPr>
                            </m:dPr>
                            <m:e>
                              <m:r>
                                <a:rPr lang="en-US" sz="2400" b="0" i="1" dirty="0" smtClean="0">
                                  <a:solidFill>
                                    <a:schemeClr val="tx1"/>
                                  </a:solidFill>
                                  <a:latin typeface="Cambria Math" panose="02040503050406030204" pitchFamily="18" charset="0"/>
                                  <a:cs typeface="Times New Roman" panose="02020603050405020304" pitchFamily="18" charset="0"/>
                                </a:rPr>
                                <m:t>1−</m:t>
                              </m:r>
                              <m:sSub>
                                <m:sSubPr>
                                  <m:ctrlPr>
                                    <a:rPr lang="en-US" sz="2400" b="0" i="1" dirty="0" smtClean="0">
                                      <a:solidFill>
                                        <a:schemeClr val="tx1"/>
                                      </a:solidFill>
                                      <a:latin typeface="Cambria Math" panose="02040503050406030204" pitchFamily="18" charset="0"/>
                                      <a:cs typeface="Times New Roman" panose="02020603050405020304" pitchFamily="18" charset="0"/>
                                    </a:rPr>
                                  </m:ctrlPr>
                                </m:sSubPr>
                                <m:e>
                                  <m:r>
                                    <a:rPr lang="en-US" sz="2400" b="0" i="1" dirty="0" smtClean="0">
                                      <a:solidFill>
                                        <a:schemeClr val="tx1"/>
                                      </a:solidFill>
                                      <a:latin typeface="Cambria Math" panose="02040503050406030204" pitchFamily="18" charset="0"/>
                                      <a:cs typeface="Times New Roman" panose="02020603050405020304" pitchFamily="18" charset="0"/>
                                    </a:rPr>
                                    <m:t>𝑡</m:t>
                                  </m:r>
                                </m:e>
                                <m:sub>
                                  <m:r>
                                    <a:rPr lang="en-US" sz="2400" b="0" i="1" dirty="0" smtClean="0">
                                      <a:solidFill>
                                        <a:schemeClr val="tx1"/>
                                      </a:solidFill>
                                      <a:latin typeface="Cambria Math" panose="02040503050406030204" pitchFamily="18" charset="0"/>
                                      <a:cs typeface="Times New Roman" panose="02020603050405020304" pitchFamily="18" charset="0"/>
                                    </a:rPr>
                                    <m:t>𝑖</m:t>
                                  </m:r>
                                </m:sub>
                              </m:sSub>
                            </m:e>
                          </m:d>
                        </m:num>
                        <m:den>
                          <m:r>
                            <a:rPr lang="en-US" sz="2400" b="0" i="1" dirty="0" smtClean="0">
                              <a:solidFill>
                                <a:schemeClr val="tx1"/>
                              </a:solidFill>
                              <a:latin typeface="Cambria Math" panose="02040503050406030204" pitchFamily="18" charset="0"/>
                              <a:cs typeface="Times New Roman" panose="02020603050405020304" pitchFamily="18" charset="0"/>
                            </a:rPr>
                            <m:t>𝑁</m:t>
                          </m:r>
                          <m:r>
                            <a:rPr lang="en-US" sz="2400" b="0" i="1" dirty="0" smtClean="0">
                              <a:solidFill>
                                <a:schemeClr val="tx1"/>
                              </a:solidFill>
                              <a:latin typeface="Cambria Math" panose="02040503050406030204" pitchFamily="18" charset="0"/>
                              <a:cs typeface="Times New Roman" panose="02020603050405020304" pitchFamily="18" charset="0"/>
                            </a:rPr>
                            <m:t>+1</m:t>
                          </m:r>
                        </m:den>
                      </m:f>
                    </m:oMath>
                  </m:oMathPara>
                </a14:m>
                <a:endParaRPr lang="en-US" sz="2400" dirty="0">
                  <a:solidFill>
                    <a:schemeClr val="tx1"/>
                  </a:solidFill>
                </a:endParaRPr>
              </a:p>
            </p:txBody>
          </p:sp>
        </mc:Choice>
        <mc:Fallback xmlns="">
          <p:sp>
            <p:nvSpPr>
              <p:cNvPr id="8" name="Rectangle 7">
                <a:extLst>
                  <a:ext uri="{FF2B5EF4-FFF2-40B4-BE49-F238E27FC236}">
                    <a16:creationId xmlns:a16="http://schemas.microsoft.com/office/drawing/2014/main" id="{942A19FD-C8A6-4F1D-A7B3-B09FCC4F92BA}"/>
                  </a:ext>
                </a:extLst>
              </p:cNvPr>
              <p:cNvSpPr>
                <a:spLocks noRot="1" noChangeAspect="1" noMove="1" noResize="1" noEditPoints="1" noAdjustHandles="1" noChangeArrowheads="1" noChangeShapeType="1" noTextEdit="1"/>
              </p:cNvSpPr>
              <p:nvPr/>
            </p:nvSpPr>
            <p:spPr>
              <a:xfrm>
                <a:off x="814953" y="1574236"/>
                <a:ext cx="2599045" cy="815288"/>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4056E41B-77F1-4B21-B959-56F578163FA0}"/>
              </a:ext>
            </a:extLst>
          </p:cNvPr>
          <p:cNvSpPr txBox="1"/>
          <p:nvPr/>
        </p:nvSpPr>
        <p:spPr>
          <a:xfrm>
            <a:off x="4038600" y="1788266"/>
            <a:ext cx="9144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and</a:t>
            </a:r>
            <a:endParaRPr lang="en-US"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8AE6EB01-B0A4-48DE-882D-AF9611A3199A}"/>
                  </a:ext>
                </a:extLst>
              </p:cNvPr>
              <p:cNvSpPr/>
              <p:nvPr/>
            </p:nvSpPr>
            <p:spPr>
              <a:xfrm>
                <a:off x="3413998" y="3404156"/>
                <a:ext cx="2234522" cy="81528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2400" i="1" dirty="0" smtClean="0">
                              <a:latin typeface="Cambria Math" panose="02040503050406030204" pitchFamily="18" charset="0"/>
                              <a:cs typeface="Times New Roman" panose="02020603050405020304" pitchFamily="18" charset="0"/>
                            </a:rPr>
                          </m:ctrlPr>
                        </m:fPr>
                        <m:num>
                          <m:r>
                            <a:rPr lang="en-US" sz="2400" i="1" dirty="0">
                              <a:latin typeface="Cambria Math" panose="02040503050406030204" pitchFamily="18" charset="0"/>
                              <a:cs typeface="Times New Roman" panose="02020603050405020304" pitchFamily="18" charset="0"/>
                            </a:rPr>
                            <m:t>𝑆</m:t>
                          </m:r>
                          <m:d>
                            <m:dPr>
                              <m:ctrlPr>
                                <a:rPr lang="en-US" sz="2400" i="1" dirty="0">
                                  <a:latin typeface="Cambria Math" panose="02040503050406030204" pitchFamily="18" charset="0"/>
                                  <a:cs typeface="Times New Roman" panose="02020603050405020304" pitchFamily="18" charset="0"/>
                                </a:rPr>
                              </m:ctrlPr>
                            </m:dPr>
                            <m:e>
                              <m:r>
                                <a:rPr lang="en-US" sz="2400" i="1" dirty="0">
                                  <a:latin typeface="Cambria Math" panose="02040503050406030204" pitchFamily="18" charset="0"/>
                                  <a:cs typeface="Times New Roman" panose="02020603050405020304" pitchFamily="18" charset="0"/>
                                </a:rPr>
                                <m:t>1−</m:t>
                              </m:r>
                              <m:sSub>
                                <m:sSubPr>
                                  <m:ctrlPr>
                                    <a:rPr lang="en-US" sz="2400" i="1" dirty="0">
                                      <a:latin typeface="Cambria Math" panose="02040503050406030204" pitchFamily="18" charset="0"/>
                                      <a:cs typeface="Times New Roman" panose="02020603050405020304" pitchFamily="18" charset="0"/>
                                    </a:rPr>
                                  </m:ctrlPr>
                                </m:sSubPr>
                                <m:e>
                                  <m:r>
                                    <a:rPr lang="en-US" sz="2400" i="1" dirty="0">
                                      <a:latin typeface="Cambria Math" panose="02040503050406030204" pitchFamily="18" charset="0"/>
                                      <a:cs typeface="Times New Roman" panose="02020603050405020304" pitchFamily="18" charset="0"/>
                                    </a:rPr>
                                    <m:t>𝑡</m:t>
                                  </m:r>
                                </m:e>
                                <m:sub>
                                  <m:r>
                                    <a:rPr lang="en-US" sz="2400" i="1" dirty="0">
                                      <a:latin typeface="Cambria Math" panose="02040503050406030204" pitchFamily="18" charset="0"/>
                                      <a:cs typeface="Times New Roman" panose="02020603050405020304" pitchFamily="18" charset="0"/>
                                    </a:rPr>
                                    <m:t>𝑖</m:t>
                                  </m:r>
                                </m:sub>
                              </m:sSub>
                            </m:e>
                          </m:d>
                        </m:num>
                        <m:den>
                          <m:r>
                            <a:rPr lang="en-US" sz="2400" i="1" dirty="0">
                              <a:latin typeface="Cambria Math" panose="02040503050406030204" pitchFamily="18" charset="0"/>
                              <a:cs typeface="Times New Roman" panose="02020603050405020304" pitchFamily="18" charset="0"/>
                            </a:rPr>
                            <m:t>𝑁</m:t>
                          </m:r>
                          <m:r>
                            <a:rPr lang="en-US" sz="2400" i="1" dirty="0">
                              <a:latin typeface="Cambria Math" panose="02040503050406030204" pitchFamily="18" charset="0"/>
                              <a:cs typeface="Times New Roman" panose="02020603050405020304" pitchFamily="18" charset="0"/>
                            </a:rPr>
                            <m:t>+1</m:t>
                          </m:r>
                        </m:den>
                      </m:f>
                      <m:r>
                        <a:rPr lang="en-US" sz="2400" b="0" i="1" dirty="0" smtClean="0">
                          <a:latin typeface="Cambria Math" panose="02040503050406030204" pitchFamily="18" charset="0"/>
                          <a:cs typeface="Times New Roman" panose="02020603050405020304" pitchFamily="18" charset="0"/>
                        </a:rPr>
                        <m:t>=</m:t>
                      </m:r>
                      <m:f>
                        <m:fPr>
                          <m:ctrlPr>
                            <a:rPr lang="en-US" sz="2400" b="0" i="1" dirty="0" smtClean="0">
                              <a:latin typeface="Cambria Math" panose="02040503050406030204" pitchFamily="18" charset="0"/>
                              <a:cs typeface="Times New Roman" panose="02020603050405020304" pitchFamily="18" charset="0"/>
                            </a:rPr>
                          </m:ctrlPr>
                        </m:fPr>
                        <m:num>
                          <m:r>
                            <a:rPr lang="en-US" sz="2400" b="0" i="1" dirty="0" smtClean="0">
                              <a:latin typeface="Cambria Math" panose="02040503050406030204" pitchFamily="18" charset="0"/>
                              <a:cs typeface="Times New Roman" panose="02020603050405020304" pitchFamily="18" charset="0"/>
                            </a:rPr>
                            <m:t>𝑆</m:t>
                          </m:r>
                        </m:num>
                        <m:den>
                          <m:r>
                            <a:rPr lang="en-CA" sz="2400" b="0" i="1" dirty="0" smtClean="0">
                              <a:latin typeface="Cambria Math" panose="02040503050406030204" pitchFamily="18" charset="0"/>
                              <a:cs typeface="Times New Roman" panose="02020603050405020304" pitchFamily="18" charset="0"/>
                            </a:rPr>
                            <m:t>2</m:t>
                          </m:r>
                          <m:r>
                            <a:rPr lang="en-CA" sz="2400" b="0" i="1" dirty="0" smtClean="0">
                              <a:latin typeface="Cambria Math" panose="02040503050406030204" pitchFamily="18" charset="0"/>
                              <a:cs typeface="Times New Roman" panose="02020603050405020304" pitchFamily="18" charset="0"/>
                            </a:rPr>
                            <m:t>𝑁</m:t>
                          </m:r>
                        </m:den>
                      </m:f>
                    </m:oMath>
                  </m:oMathPara>
                </a14:m>
                <a:endParaRPr lang="en-US" sz="2400" dirty="0"/>
              </a:p>
            </p:txBody>
          </p:sp>
        </mc:Choice>
        <mc:Fallback xmlns="">
          <p:sp>
            <p:nvSpPr>
              <p:cNvPr id="11" name="Rectangle 10">
                <a:extLst>
                  <a:ext uri="{FF2B5EF4-FFF2-40B4-BE49-F238E27FC236}">
                    <a16:creationId xmlns:a16="http://schemas.microsoft.com/office/drawing/2014/main" id="{8AE6EB01-B0A4-48DE-882D-AF9611A3199A}"/>
                  </a:ext>
                </a:extLst>
              </p:cNvPr>
              <p:cNvSpPr>
                <a:spLocks noRot="1" noChangeAspect="1" noMove="1" noResize="1" noEditPoints="1" noAdjustHandles="1" noChangeArrowheads="1" noChangeShapeType="1" noTextEdit="1"/>
              </p:cNvSpPr>
              <p:nvPr/>
            </p:nvSpPr>
            <p:spPr>
              <a:xfrm>
                <a:off x="3413998" y="3404156"/>
                <a:ext cx="2234522" cy="8152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61F742E0-D8B7-47CB-93FB-3131B0AD4B1D}"/>
                  </a:ext>
                </a:extLst>
              </p:cNvPr>
              <p:cNvSpPr/>
              <p:nvPr/>
            </p:nvSpPr>
            <p:spPr>
              <a:xfrm>
                <a:off x="723202" y="4370260"/>
                <a:ext cx="3696397" cy="461921"/>
              </a:xfrm>
              <a:prstGeom prst="rect">
                <a:avLst/>
              </a:prstGeom>
            </p:spPr>
            <p:txBody>
              <a:bodyPr wrap="non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Solving for </a:t>
                </a:r>
                <a14:m>
                  <m:oMath xmlns:m="http://schemas.openxmlformats.org/officeDocument/2006/math">
                    <m:sSubSup>
                      <m:sSubSupPr>
                        <m:ctrlPr>
                          <a:rPr lang="en-US" sz="2400" b="0" i="1" dirty="0" smtClean="0">
                            <a:latin typeface="Cambria Math" panose="02040503050406030204" pitchFamily="18" charset="0"/>
                            <a:cs typeface="Times New Roman" panose="02020603050405020304" pitchFamily="18" charset="0"/>
                          </a:rPr>
                        </m:ctrlPr>
                      </m:sSubSupPr>
                      <m:e>
                        <m:r>
                          <a:rPr lang="en-US" sz="2400" i="1" dirty="0">
                            <a:latin typeface="Cambria Math" panose="02040503050406030204" pitchFamily="18" charset="0"/>
                            <a:cs typeface="Times New Roman" panose="02020603050405020304" pitchFamily="18" charset="0"/>
                          </a:rPr>
                          <m:t>𝑡</m:t>
                        </m:r>
                      </m:e>
                      <m:sub>
                        <m:r>
                          <a:rPr lang="en-US" sz="2400" i="1" dirty="0">
                            <a:latin typeface="Cambria Math" panose="02040503050406030204" pitchFamily="18" charset="0"/>
                            <a:cs typeface="Times New Roman" panose="02020603050405020304" pitchFamily="18" charset="0"/>
                          </a:rPr>
                          <m:t>𝑖</m:t>
                        </m:r>
                      </m:sub>
                      <m:sup>
                        <m:r>
                          <a:rPr lang="en-US" sz="2400" b="0" i="1" dirty="0" smtClean="0">
                            <a:latin typeface="Cambria Math" panose="02040503050406030204" pitchFamily="18" charset="0"/>
                            <a:cs typeface="Times New Roman" panose="02020603050405020304" pitchFamily="18" charset="0"/>
                          </a:rPr>
                          <m:t>∗</m:t>
                        </m:r>
                      </m:sup>
                    </m:sSubSup>
                  </m:oMath>
                </a14:m>
                <a:r>
                  <a:rPr lang="en-US" sz="2400" dirty="0">
                    <a:latin typeface="Times New Roman" panose="02020603050405020304" pitchFamily="18" charset="0"/>
                    <a:cs typeface="Times New Roman" panose="02020603050405020304" pitchFamily="18" charset="0"/>
                  </a:rPr>
                  <a:t>, we obtain </a:t>
                </a:r>
              </a:p>
            </p:txBody>
          </p:sp>
        </mc:Choice>
        <mc:Fallback xmlns="">
          <p:sp>
            <p:nvSpPr>
              <p:cNvPr id="12" name="Rectangle 11">
                <a:extLst>
                  <a:ext uri="{FF2B5EF4-FFF2-40B4-BE49-F238E27FC236}">
                    <a16:creationId xmlns:a16="http://schemas.microsoft.com/office/drawing/2014/main" id="{61F742E0-D8B7-47CB-93FB-3131B0AD4B1D}"/>
                  </a:ext>
                </a:extLst>
              </p:cNvPr>
              <p:cNvSpPr>
                <a:spLocks noRot="1" noChangeAspect="1" noMove="1" noResize="1" noEditPoints="1" noAdjustHandles="1" noChangeArrowheads="1" noChangeShapeType="1" noTextEdit="1"/>
              </p:cNvSpPr>
              <p:nvPr/>
            </p:nvSpPr>
            <p:spPr>
              <a:xfrm>
                <a:off x="723202" y="4370260"/>
                <a:ext cx="3696397" cy="461921"/>
              </a:xfrm>
              <a:prstGeom prst="rect">
                <a:avLst/>
              </a:prstGeom>
              <a:blipFill>
                <a:blip r:embed="rId6"/>
                <a:stretch>
                  <a:fillRect l="-2310" t="-10526" r="-1485"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0E35F148-C509-4D87-94B3-873CFB82FC29}"/>
                  </a:ext>
                </a:extLst>
              </p:cNvPr>
              <p:cNvSpPr/>
              <p:nvPr/>
            </p:nvSpPr>
            <p:spPr>
              <a:xfrm>
                <a:off x="3577542" y="4987524"/>
                <a:ext cx="1684114" cy="78380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2400" i="1" dirty="0" smtClean="0">
                              <a:latin typeface="Cambria Math" panose="02040503050406030204" pitchFamily="18" charset="0"/>
                              <a:cs typeface="Times New Roman" panose="02020603050405020304" pitchFamily="18" charset="0"/>
                            </a:rPr>
                          </m:ctrlPr>
                        </m:sSubSupPr>
                        <m:e>
                          <m:r>
                            <a:rPr lang="en-US" sz="2400" i="1" dirty="0">
                              <a:latin typeface="Cambria Math" panose="02040503050406030204" pitchFamily="18" charset="0"/>
                              <a:cs typeface="Times New Roman" panose="02020603050405020304" pitchFamily="18" charset="0"/>
                            </a:rPr>
                            <m:t>𝑡</m:t>
                          </m:r>
                        </m:e>
                        <m:sub>
                          <m:r>
                            <a:rPr lang="en-US" sz="2400" i="1" dirty="0">
                              <a:latin typeface="Cambria Math" panose="02040503050406030204" pitchFamily="18" charset="0"/>
                              <a:cs typeface="Times New Roman" panose="02020603050405020304" pitchFamily="18" charset="0"/>
                            </a:rPr>
                            <m:t>𝑖</m:t>
                          </m:r>
                        </m:sub>
                        <m:sup>
                          <m:r>
                            <a:rPr lang="en-US" sz="2400" i="1" dirty="0">
                              <a:latin typeface="Cambria Math" panose="02040503050406030204" pitchFamily="18" charset="0"/>
                              <a:cs typeface="Times New Roman" panose="02020603050405020304" pitchFamily="18" charset="0"/>
                            </a:rPr>
                            <m:t>∗</m:t>
                          </m:r>
                        </m:sup>
                      </m:sSubSup>
                      <m:r>
                        <a:rPr lang="en-US" sz="2400" b="0" i="1" dirty="0" smtClean="0">
                          <a:latin typeface="Cambria Math" panose="02040503050406030204" pitchFamily="18" charset="0"/>
                          <a:cs typeface="Times New Roman" panose="02020603050405020304" pitchFamily="18" charset="0"/>
                        </a:rPr>
                        <m:t>=</m:t>
                      </m:r>
                      <m:f>
                        <m:fPr>
                          <m:ctrlPr>
                            <a:rPr lang="en-US" sz="2400" b="0" i="1" dirty="0" smtClean="0">
                              <a:latin typeface="Cambria Math" panose="02040503050406030204" pitchFamily="18" charset="0"/>
                              <a:cs typeface="Times New Roman" panose="02020603050405020304" pitchFamily="18" charset="0"/>
                            </a:rPr>
                          </m:ctrlPr>
                        </m:fPr>
                        <m:num>
                          <m:r>
                            <a:rPr lang="en-CA" sz="2400" b="0" i="1" dirty="0" smtClean="0">
                              <a:latin typeface="Cambria Math" panose="02040503050406030204" pitchFamily="18" charset="0"/>
                              <a:cs typeface="Times New Roman" panose="02020603050405020304" pitchFamily="18" charset="0"/>
                            </a:rPr>
                            <m:t>𝑁</m:t>
                          </m:r>
                          <m:r>
                            <a:rPr lang="en-CA" sz="2400" i="1" dirty="0">
                              <a:latin typeface="Cambria Math" panose="02040503050406030204" pitchFamily="18" charset="0"/>
                              <a:cs typeface="Times New Roman" panose="02020603050405020304" pitchFamily="18" charset="0"/>
                            </a:rPr>
                            <m:t>−</m:t>
                          </m:r>
                          <m:r>
                            <a:rPr lang="en-CA" sz="2400" b="0" i="1" dirty="0" smtClean="0">
                              <a:latin typeface="Cambria Math" panose="02040503050406030204" pitchFamily="18" charset="0"/>
                              <a:cs typeface="Times New Roman" panose="02020603050405020304" pitchFamily="18" charset="0"/>
                            </a:rPr>
                            <m:t>1</m:t>
                          </m:r>
                        </m:num>
                        <m:den>
                          <m:r>
                            <a:rPr lang="en-CA" sz="2400" b="0" i="1" dirty="0" smtClean="0">
                              <a:latin typeface="Cambria Math" panose="02040503050406030204" pitchFamily="18" charset="0"/>
                              <a:cs typeface="Times New Roman" panose="02020603050405020304" pitchFamily="18" charset="0"/>
                            </a:rPr>
                            <m:t>2</m:t>
                          </m:r>
                          <m:r>
                            <a:rPr lang="en-CA" sz="2400" b="0" i="1" dirty="0" smtClean="0">
                              <a:latin typeface="Cambria Math" panose="02040503050406030204" pitchFamily="18" charset="0"/>
                              <a:cs typeface="Times New Roman" panose="02020603050405020304" pitchFamily="18" charset="0"/>
                            </a:rPr>
                            <m:t>𝑁</m:t>
                          </m:r>
                        </m:den>
                      </m:f>
                    </m:oMath>
                  </m:oMathPara>
                </a14:m>
                <a:endParaRPr lang="en-US" sz="2400" dirty="0"/>
              </a:p>
            </p:txBody>
          </p:sp>
        </mc:Choice>
        <mc:Fallback xmlns="">
          <p:sp>
            <p:nvSpPr>
              <p:cNvPr id="13" name="Rectangle 12">
                <a:extLst>
                  <a:ext uri="{FF2B5EF4-FFF2-40B4-BE49-F238E27FC236}">
                    <a16:creationId xmlns:a16="http://schemas.microsoft.com/office/drawing/2014/main" id="{0E35F148-C509-4D87-94B3-873CFB82FC29}"/>
                  </a:ext>
                </a:extLst>
              </p:cNvPr>
              <p:cNvSpPr>
                <a:spLocks noRot="1" noChangeAspect="1" noMove="1" noResize="1" noEditPoints="1" noAdjustHandles="1" noChangeArrowheads="1" noChangeShapeType="1" noTextEdit="1"/>
              </p:cNvSpPr>
              <p:nvPr/>
            </p:nvSpPr>
            <p:spPr>
              <a:xfrm>
                <a:off x="3577542" y="4987524"/>
                <a:ext cx="1684114" cy="78380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61F742E0-D8B7-47CB-93FB-3131B0AD4B1D}"/>
                  </a:ext>
                </a:extLst>
              </p:cNvPr>
              <p:cNvSpPr/>
              <p:nvPr/>
            </p:nvSpPr>
            <p:spPr>
              <a:xfrm>
                <a:off x="735273" y="2695683"/>
                <a:ext cx="4014753" cy="486352"/>
              </a:xfrm>
              <a:prstGeom prst="rect">
                <a:avLst/>
              </a:prstGeom>
            </p:spPr>
            <p:txBody>
              <a:bodyPr wrap="non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Setting </a:t>
                </a:r>
                <a14:m>
                  <m:oMath xmlns:m="http://schemas.openxmlformats.org/officeDocument/2006/math">
                    <m:sSup>
                      <m:sSupPr>
                        <m:ctrlPr>
                          <a:rPr lang="en-US" sz="2400" i="1" dirty="0">
                            <a:latin typeface="Cambria Math" panose="02040503050406030204" pitchFamily="18" charset="0"/>
                            <a:cs typeface="Times New Roman" panose="02020603050405020304" pitchFamily="18" charset="0"/>
                          </a:rPr>
                        </m:ctrlPr>
                      </m:sSupPr>
                      <m:e>
                        <m:r>
                          <a:rPr lang="en-US" sz="2400" i="1" dirty="0">
                            <a:latin typeface="Cambria Math" panose="02040503050406030204" pitchFamily="18" charset="0"/>
                            <a:cs typeface="Times New Roman" panose="02020603050405020304" pitchFamily="18" charset="0"/>
                          </a:rPr>
                          <m:t>𝑞</m:t>
                        </m:r>
                      </m:e>
                      <m:sup>
                        <m:r>
                          <a:rPr lang="en-US" sz="2400" i="1" dirty="0">
                            <a:latin typeface="Cambria Math" panose="02040503050406030204" pitchFamily="18" charset="0"/>
                            <a:cs typeface="Times New Roman" panose="02020603050405020304" pitchFamily="18" charset="0"/>
                          </a:rPr>
                          <m:t>∗</m:t>
                        </m:r>
                      </m:sup>
                    </m:sSup>
                    <m:d>
                      <m:dPr>
                        <m:ctrlPr>
                          <a:rPr lang="en-US" sz="2400" i="1" dirty="0">
                            <a:latin typeface="Cambria Math" panose="02040503050406030204" pitchFamily="18" charset="0"/>
                            <a:cs typeface="Times New Roman" panose="02020603050405020304" pitchFamily="18" charset="0"/>
                          </a:rPr>
                        </m:ctrlPr>
                      </m:dPr>
                      <m:e>
                        <m:sSub>
                          <m:sSubPr>
                            <m:ctrlPr>
                              <a:rPr lang="en-US" sz="2400" i="1" dirty="0">
                                <a:latin typeface="Cambria Math" panose="02040503050406030204" pitchFamily="18" charset="0"/>
                                <a:cs typeface="Times New Roman" panose="02020603050405020304" pitchFamily="18" charset="0"/>
                              </a:rPr>
                            </m:ctrlPr>
                          </m:sSubPr>
                          <m:e>
                            <m:r>
                              <a:rPr lang="en-US" sz="2400" i="1" dirty="0">
                                <a:latin typeface="Cambria Math" panose="02040503050406030204" pitchFamily="18" charset="0"/>
                                <a:cs typeface="Times New Roman" panose="02020603050405020304" pitchFamily="18" charset="0"/>
                              </a:rPr>
                              <m:t>𝑡</m:t>
                            </m:r>
                          </m:e>
                          <m:sub>
                            <m:r>
                              <a:rPr lang="en-US" sz="2400" i="1" dirty="0">
                                <a:latin typeface="Cambria Math" panose="02040503050406030204" pitchFamily="18" charset="0"/>
                                <a:cs typeface="Times New Roman" panose="02020603050405020304" pitchFamily="18" charset="0"/>
                              </a:rPr>
                              <m:t>𝑖</m:t>
                            </m:r>
                          </m:sub>
                        </m:sSub>
                      </m:e>
                    </m:d>
                    <m:r>
                      <a:rPr lang="en-US" sz="2400" i="1" dirty="0">
                        <a:latin typeface="Cambria Math" panose="02040503050406030204" pitchFamily="18" charset="0"/>
                        <a:cs typeface="Times New Roman" panose="02020603050405020304" pitchFamily="18" charset="0"/>
                      </a:rPr>
                      <m:t>=</m:t>
                    </m:r>
                    <m:sSubSup>
                      <m:sSubSupPr>
                        <m:ctrlPr>
                          <a:rPr lang="en-US" sz="2400" i="1" dirty="0">
                            <a:latin typeface="Cambria Math" panose="02040503050406030204" pitchFamily="18" charset="0"/>
                            <a:cs typeface="Times New Roman" panose="02020603050405020304" pitchFamily="18" charset="0"/>
                          </a:rPr>
                        </m:ctrlPr>
                      </m:sSubSupPr>
                      <m:e>
                        <m:r>
                          <a:rPr lang="en-US" sz="2400" i="1" dirty="0">
                            <a:latin typeface="Cambria Math" panose="02040503050406030204" pitchFamily="18" charset="0"/>
                            <a:cs typeface="Times New Roman" panose="02020603050405020304" pitchFamily="18" charset="0"/>
                          </a:rPr>
                          <m:t>𝑞</m:t>
                        </m:r>
                      </m:e>
                      <m:sub>
                        <m:r>
                          <a:rPr lang="en-US" sz="2400" i="1" dirty="0">
                            <a:latin typeface="Cambria Math" panose="02040503050406030204" pitchFamily="18" charset="0"/>
                            <a:cs typeface="Times New Roman" panose="02020603050405020304" pitchFamily="18" charset="0"/>
                          </a:rPr>
                          <m:t>𝑖</m:t>
                        </m:r>
                      </m:sub>
                      <m:sup>
                        <m:r>
                          <a:rPr lang="en-US" sz="2400" i="1" dirty="0">
                            <a:latin typeface="Cambria Math" panose="02040503050406030204" pitchFamily="18" charset="0"/>
                            <a:cs typeface="Times New Roman" panose="02020603050405020304" pitchFamily="18" charset="0"/>
                          </a:rPr>
                          <m:t>𝑆𝑂</m:t>
                        </m:r>
                      </m:sup>
                    </m:sSubSup>
                  </m:oMath>
                </a14:m>
                <a:r>
                  <a:rPr lang="en-US" sz="2400" dirty="0">
                    <a:latin typeface="Times New Roman" panose="02020603050405020304" pitchFamily="18" charset="0"/>
                    <a:cs typeface="Times New Roman" panose="02020603050405020304" pitchFamily="18" charset="0"/>
                  </a:rPr>
                  <a:t>, yields</a:t>
                </a:r>
              </a:p>
            </p:txBody>
          </p:sp>
        </mc:Choice>
        <mc:Fallback xmlns="">
          <p:sp>
            <p:nvSpPr>
              <p:cNvPr id="15" name="Rectangle 14">
                <a:extLst>
                  <a:ext uri="{FF2B5EF4-FFF2-40B4-BE49-F238E27FC236}">
                    <a16:creationId xmlns:a16="http://schemas.microsoft.com/office/drawing/2014/main" id="{61F742E0-D8B7-47CB-93FB-3131B0AD4B1D}"/>
                  </a:ext>
                </a:extLst>
              </p:cNvPr>
              <p:cNvSpPr>
                <a:spLocks noRot="1" noChangeAspect="1" noMove="1" noResize="1" noEditPoints="1" noAdjustHandles="1" noChangeArrowheads="1" noChangeShapeType="1" noTextEdit="1"/>
              </p:cNvSpPr>
              <p:nvPr/>
            </p:nvSpPr>
            <p:spPr>
              <a:xfrm>
                <a:off x="735273" y="2695683"/>
                <a:ext cx="4014753" cy="486352"/>
              </a:xfrm>
              <a:prstGeom prst="rect">
                <a:avLst/>
              </a:prstGeom>
              <a:blipFill>
                <a:blip r:embed="rId8"/>
                <a:stretch>
                  <a:fillRect l="-2128" t="-6250" r="-608" b="-26250"/>
                </a:stretch>
              </a:blipFill>
            </p:spPr>
            <p:txBody>
              <a:bodyPr/>
              <a:lstStyle/>
              <a:p>
                <a:r>
                  <a:rPr lang="en-US">
                    <a:noFill/>
                  </a:rPr>
                  <a:t> </a:t>
                </a:r>
              </a:p>
            </p:txBody>
          </p:sp>
        </mc:Fallback>
      </mc:AlternateContent>
    </p:spTree>
    <p:extLst>
      <p:ext uri="{BB962C8B-B14F-4D97-AF65-F5344CB8AC3E}">
        <p14:creationId xmlns:p14="http://schemas.microsoft.com/office/powerpoint/2010/main" val="325449706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121</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95F0AFF-4BD2-4BDD-83BF-C5FCB7B67126}"/>
              </a:ext>
            </a:extLst>
          </p:cNvPr>
          <p:cNvSpPr/>
          <p:nvPr/>
        </p:nvSpPr>
        <p:spPr>
          <a:xfrm>
            <a:off x="0" y="87415"/>
            <a:ext cx="44958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2.7.2 Policy instruments-Appropriation fees</a:t>
            </a: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54F56137-634B-4249-8547-FEB35D966362}"/>
                  </a:ext>
                </a:extLst>
              </p:cNvPr>
              <p:cNvSpPr/>
              <p:nvPr/>
            </p:nvSpPr>
            <p:spPr>
              <a:xfrm>
                <a:off x="266697" y="2662658"/>
                <a:ext cx="8610602" cy="3323602"/>
              </a:xfrm>
              <a:prstGeom prst="rect">
                <a:avLst/>
              </a:prstGeom>
            </p:spPr>
            <p:txBody>
              <a:bodyPr wrap="square">
                <a:spAutoFit/>
              </a:bodyPr>
              <a:lstStyle/>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Intuitively, the regulator seeks to induce the same socially optimal aggregate output, </a:t>
                </a:r>
                <a14:m>
                  <m:oMath xmlns:m="http://schemas.openxmlformats.org/officeDocument/2006/math">
                    <m:sSup>
                      <m:sSupPr>
                        <m:ctrlPr>
                          <a:rPr lang="en-CA" sz="2400" i="1" dirty="0" smtClean="0">
                            <a:latin typeface="Cambria Math" panose="02040503050406030204" pitchFamily="18" charset="0"/>
                          </a:rPr>
                        </m:ctrlPr>
                      </m:sSupPr>
                      <m:e>
                        <m:r>
                          <a:rPr lang="en-CA" sz="2400" i="1" dirty="0">
                            <a:latin typeface="Cambria Math" panose="02040503050406030204" pitchFamily="18" charset="0"/>
                          </a:rPr>
                          <m:t>𝑄</m:t>
                        </m:r>
                      </m:e>
                      <m:sup>
                        <m:r>
                          <a:rPr lang="en-US" sz="2400" i="1" dirty="0">
                            <a:latin typeface="Cambria Math" panose="02040503050406030204" pitchFamily="18" charset="0"/>
                          </a:rPr>
                          <m:t>𝑆𝑂</m:t>
                        </m:r>
                      </m:sup>
                    </m:sSup>
                    <m:r>
                      <a:rPr lang="en-US" sz="2400" i="1" dirty="0">
                        <a:latin typeface="Cambria Math" panose="02040503050406030204" pitchFamily="18" charset="0"/>
                      </a:rPr>
                      <m:t>=</m:t>
                    </m:r>
                    <m:f>
                      <m:fPr>
                        <m:ctrlPr>
                          <a:rPr lang="en-US" sz="2400" b="0" i="1" dirty="0" smtClean="0">
                            <a:latin typeface="Cambria Math" panose="02040503050406030204" pitchFamily="18" charset="0"/>
                          </a:rPr>
                        </m:ctrlPr>
                      </m:fPr>
                      <m:num>
                        <m:r>
                          <a:rPr lang="en-US" sz="2400" i="1" dirty="0">
                            <a:latin typeface="Cambria Math" panose="02040503050406030204" pitchFamily="18" charset="0"/>
                          </a:rPr>
                          <m:t>𝑆</m:t>
                        </m:r>
                      </m:num>
                      <m:den>
                        <m:r>
                          <a:rPr lang="en-CA" sz="2400" b="0" i="1" dirty="0" smtClean="0">
                            <a:latin typeface="Cambria Math" panose="02040503050406030204" pitchFamily="18" charset="0"/>
                          </a:rPr>
                          <m:t>2</m:t>
                        </m:r>
                      </m:den>
                    </m:f>
                  </m:oMath>
                </a14:m>
                <a:r>
                  <a:rPr lang="en-US" sz="2400" dirty="0">
                    <a:latin typeface="Times New Roman" panose="02020603050405020304" pitchFamily="18" charset="0"/>
                    <a:cs typeface="Times New Roman" panose="02020603050405020304" pitchFamily="18" charset="0"/>
                  </a:rPr>
                  <a:t> , regardless of the number of firms.</a:t>
                </a:r>
              </a:p>
              <a:p>
                <a:pPr marL="342900" indent="-342900">
                  <a:lnSpc>
                    <a:spcPct val="150000"/>
                  </a:lnSpc>
                  <a:buFont typeface="Arial" panose="020B0604020202020204" pitchFamily="34" charset="0"/>
                  <a:buChar char="•"/>
                </a:pPr>
                <a:r>
                  <a:rPr lang="en-CA" sz="2400" dirty="0">
                    <a:latin typeface="Times New Roman" panose="02020603050405020304" pitchFamily="18" charset="0"/>
                    <a:cs typeface="Times New Roman" panose="02020603050405020304" pitchFamily="18" charset="0"/>
                  </a:rPr>
                  <a:t>When </a:t>
                </a:r>
                <a14:m>
                  <m:oMath xmlns:m="http://schemas.openxmlformats.org/officeDocument/2006/math">
                    <m:r>
                      <a:rPr lang="en-CA" sz="2400" i="1" dirty="0">
                        <a:latin typeface="Cambria Math" panose="02040503050406030204" pitchFamily="18" charset="0"/>
                        <a:cs typeface="Times New Roman" panose="02020603050405020304" pitchFamily="18" charset="0"/>
                      </a:rPr>
                      <m:t>𝑁</m:t>
                    </m:r>
                    <m:r>
                      <a:rPr lang="en-CA" sz="2400" b="0" i="1" dirty="0" smtClean="0">
                        <a:latin typeface="Cambria Math" panose="02040503050406030204" pitchFamily="18" charset="0"/>
                        <a:cs typeface="Times New Roman" panose="02020603050405020304" pitchFamily="18" charset="0"/>
                      </a:rPr>
                      <m:t>=1</m:t>
                    </m:r>
                  </m:oMath>
                </a14:m>
                <a:r>
                  <a:rPr lang="en-US" sz="2400" dirty="0">
                    <a:latin typeface="Times New Roman" panose="02020603050405020304" pitchFamily="18" charset="0"/>
                    <a:cs typeface="Times New Roman" panose="02020603050405020304" pitchFamily="18" charset="0"/>
                  </a:rPr>
                  <a:t>, the above fee reduces to </a:t>
                </a:r>
                <a14:m>
                  <m:oMath xmlns:m="http://schemas.openxmlformats.org/officeDocument/2006/math">
                    <m:sSubSup>
                      <m:sSubSupPr>
                        <m:ctrlPr>
                          <a:rPr lang="en-US" sz="2400" i="1" dirty="0">
                            <a:latin typeface="Cambria Math" panose="02040503050406030204" pitchFamily="18" charset="0"/>
                            <a:cs typeface="Times New Roman" panose="02020603050405020304" pitchFamily="18" charset="0"/>
                          </a:rPr>
                        </m:ctrlPr>
                      </m:sSubSupPr>
                      <m:e>
                        <m:r>
                          <a:rPr lang="en-US" sz="2400" i="1" dirty="0">
                            <a:latin typeface="Cambria Math" panose="02040503050406030204" pitchFamily="18" charset="0"/>
                            <a:cs typeface="Times New Roman" panose="02020603050405020304" pitchFamily="18" charset="0"/>
                          </a:rPr>
                          <m:t>𝑡</m:t>
                        </m:r>
                      </m:e>
                      <m:sub>
                        <m:r>
                          <a:rPr lang="en-US" sz="2400" i="1" dirty="0">
                            <a:latin typeface="Cambria Math" panose="02040503050406030204" pitchFamily="18" charset="0"/>
                            <a:cs typeface="Times New Roman" panose="02020603050405020304" pitchFamily="18" charset="0"/>
                          </a:rPr>
                          <m:t>𝑖</m:t>
                        </m:r>
                      </m:sub>
                      <m:sup>
                        <m:r>
                          <a:rPr lang="en-US" sz="2400" i="1" dirty="0">
                            <a:latin typeface="Cambria Math" panose="02040503050406030204" pitchFamily="18" charset="0"/>
                            <a:cs typeface="Times New Roman" panose="02020603050405020304" pitchFamily="18" charset="0"/>
                          </a:rPr>
                          <m:t>∗</m:t>
                        </m:r>
                      </m:sup>
                    </m:sSubSup>
                    <m:r>
                      <a:rPr lang="en-US" sz="2400" i="1" dirty="0">
                        <a:latin typeface="Cambria Math" panose="02040503050406030204" pitchFamily="18" charset="0"/>
                        <a:cs typeface="Times New Roman" panose="02020603050405020304" pitchFamily="18" charset="0"/>
                      </a:rPr>
                      <m:t>=</m:t>
                    </m:r>
                    <m:f>
                      <m:fPr>
                        <m:ctrlPr>
                          <a:rPr lang="en-US" sz="2400" i="1" dirty="0">
                            <a:latin typeface="Cambria Math" panose="02040503050406030204" pitchFamily="18" charset="0"/>
                            <a:cs typeface="Times New Roman" panose="02020603050405020304" pitchFamily="18" charset="0"/>
                          </a:rPr>
                        </m:ctrlPr>
                      </m:fPr>
                      <m:num>
                        <m:r>
                          <a:rPr lang="en-CA" sz="2400" b="0" i="1" dirty="0" smtClean="0">
                            <a:latin typeface="Cambria Math" panose="02040503050406030204" pitchFamily="18" charset="0"/>
                            <a:cs typeface="Times New Roman" panose="02020603050405020304" pitchFamily="18" charset="0"/>
                          </a:rPr>
                          <m:t>1</m:t>
                        </m:r>
                        <m:r>
                          <a:rPr lang="en-CA" sz="2400" i="1" dirty="0">
                            <a:latin typeface="Cambria Math" panose="02040503050406030204" pitchFamily="18" charset="0"/>
                            <a:cs typeface="Times New Roman" panose="02020603050405020304" pitchFamily="18" charset="0"/>
                          </a:rPr>
                          <m:t>−1</m:t>
                        </m:r>
                      </m:num>
                      <m:den>
                        <m:r>
                          <a:rPr lang="en-CA" sz="2400" i="1" dirty="0">
                            <a:latin typeface="Cambria Math" panose="02040503050406030204" pitchFamily="18" charset="0"/>
                            <a:cs typeface="Times New Roman" panose="02020603050405020304" pitchFamily="18" charset="0"/>
                          </a:rPr>
                          <m:t>2</m:t>
                        </m:r>
                        <m:r>
                          <a:rPr lang="en-CA" sz="2400" i="1" dirty="0" smtClean="0">
                            <a:latin typeface="Cambria Math" panose="02040503050406030204" pitchFamily="18" charset="0"/>
                            <a:ea typeface="Cambria Math" panose="02040503050406030204" pitchFamily="18" charset="0"/>
                            <a:cs typeface="Times New Roman" panose="02020603050405020304" pitchFamily="18" charset="0"/>
                          </a:rPr>
                          <m:t>×</m:t>
                        </m:r>
                        <m:r>
                          <a:rPr lang="en-CA" sz="2400" b="0" i="1" dirty="0" smtClean="0">
                            <a:latin typeface="Cambria Math" panose="02040503050406030204" pitchFamily="18" charset="0"/>
                            <a:cs typeface="Times New Roman" panose="02020603050405020304" pitchFamily="18" charset="0"/>
                          </a:rPr>
                          <m:t>1</m:t>
                        </m:r>
                      </m:den>
                    </m:f>
                    <m:r>
                      <a:rPr lang="en-CA" sz="2400" b="0" i="1" dirty="0" smtClean="0">
                        <a:latin typeface="Cambria Math" panose="02040503050406030204" pitchFamily="18" charset="0"/>
                        <a:cs typeface="Times New Roman" panose="02020603050405020304" pitchFamily="18" charset="0"/>
                      </a:rPr>
                      <m:t>=0</m:t>
                    </m:r>
                  </m:oMath>
                </a14:m>
                <a:r>
                  <a:rPr lang="en-US" sz="2400" dirty="0">
                    <a:latin typeface="Times New Roman" panose="02020603050405020304" pitchFamily="18" charset="0"/>
                    <a:cs typeface="Times New Roman" panose="02020603050405020304" pitchFamily="18" charset="0"/>
                  </a:rPr>
                  <a:t>, since the monopoly chooses socially optimal appropriation, and thus, does not require appropriation fee to adjust its production behavior.</a:t>
                </a:r>
              </a:p>
            </p:txBody>
          </p:sp>
        </mc:Choice>
        <mc:Fallback xmlns="">
          <p:sp>
            <p:nvSpPr>
              <p:cNvPr id="4" name="Rectangle 3">
                <a:extLst>
                  <a:ext uri="{FF2B5EF4-FFF2-40B4-BE49-F238E27FC236}">
                    <a16:creationId xmlns:a16="http://schemas.microsoft.com/office/drawing/2014/main" id="{54F56137-634B-4249-8547-FEB35D966362}"/>
                  </a:ext>
                </a:extLst>
              </p:cNvPr>
              <p:cNvSpPr>
                <a:spLocks noRot="1" noChangeAspect="1" noMove="1" noResize="1" noEditPoints="1" noAdjustHandles="1" noChangeArrowheads="1" noChangeShapeType="1" noTextEdit="1"/>
              </p:cNvSpPr>
              <p:nvPr/>
            </p:nvSpPr>
            <p:spPr>
              <a:xfrm>
                <a:off x="266697" y="2662658"/>
                <a:ext cx="8610602" cy="3323602"/>
              </a:xfrm>
              <a:prstGeom prst="rect">
                <a:avLst/>
              </a:prstGeom>
              <a:blipFill>
                <a:blip r:embed="rId2"/>
                <a:stretch>
                  <a:fillRect l="-992" r="-1700" b="-128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D428CC5A-6028-4728-9820-B0B461AB87DB}"/>
                  </a:ext>
                </a:extLst>
              </p:cNvPr>
              <p:cNvSpPr/>
              <p:nvPr/>
            </p:nvSpPr>
            <p:spPr>
              <a:xfrm>
                <a:off x="266697" y="789099"/>
                <a:ext cx="7178119" cy="584327"/>
              </a:xfrm>
              <a:prstGeom prst="rect">
                <a:avLst/>
              </a:prstGeom>
            </p:spPr>
            <p:txBody>
              <a:bodyPr wrap="none">
                <a:spAutoFit/>
              </a:bodyPr>
              <a:lstStyle/>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Note that </a:t>
                </a:r>
                <a14:m>
                  <m:oMath xmlns:m="http://schemas.openxmlformats.org/officeDocument/2006/math">
                    <m:sSubSup>
                      <m:sSubSupPr>
                        <m:ctrlPr>
                          <a:rPr lang="en-US" sz="2400" i="1" dirty="0">
                            <a:latin typeface="Cambria Math" panose="02040503050406030204" pitchFamily="18" charset="0"/>
                            <a:cs typeface="Times New Roman" panose="02020603050405020304" pitchFamily="18" charset="0"/>
                          </a:rPr>
                        </m:ctrlPr>
                      </m:sSubSupPr>
                      <m:e>
                        <m:r>
                          <a:rPr lang="en-US" sz="2400" i="1" dirty="0">
                            <a:latin typeface="Cambria Math" panose="02040503050406030204" pitchFamily="18" charset="0"/>
                            <a:cs typeface="Times New Roman" panose="02020603050405020304" pitchFamily="18" charset="0"/>
                          </a:rPr>
                          <m:t>𝑡</m:t>
                        </m:r>
                      </m:e>
                      <m:sub>
                        <m:r>
                          <a:rPr lang="en-US" sz="2400" i="1" dirty="0">
                            <a:latin typeface="Cambria Math" panose="02040503050406030204" pitchFamily="18" charset="0"/>
                            <a:cs typeface="Times New Roman" panose="02020603050405020304" pitchFamily="18" charset="0"/>
                          </a:rPr>
                          <m:t>𝑖</m:t>
                        </m:r>
                      </m:sub>
                      <m:sup>
                        <m:r>
                          <a:rPr lang="en-US" sz="2400" i="1" dirty="0">
                            <a:latin typeface="Cambria Math" panose="02040503050406030204" pitchFamily="18" charset="0"/>
                            <a:cs typeface="Times New Roman" panose="02020603050405020304" pitchFamily="18" charset="0"/>
                          </a:rPr>
                          <m:t>∗</m:t>
                        </m:r>
                      </m:sup>
                    </m:sSubSup>
                  </m:oMath>
                </a14:m>
                <a:r>
                  <a:rPr lang="en-US" sz="2400" dirty="0">
                    <a:latin typeface="Times New Roman" panose="02020603050405020304" pitchFamily="18" charset="0"/>
                    <a:cs typeface="Times New Roman" panose="02020603050405020304" pitchFamily="18" charset="0"/>
                  </a:rPr>
                  <a:t> is increasing in the number of firms since</a:t>
                </a:r>
              </a:p>
            </p:txBody>
          </p:sp>
        </mc:Choice>
        <mc:Fallback xmlns="">
          <p:sp>
            <p:nvSpPr>
              <p:cNvPr id="7" name="Rectangle 6">
                <a:extLst>
                  <a:ext uri="{FF2B5EF4-FFF2-40B4-BE49-F238E27FC236}">
                    <a16:creationId xmlns:a16="http://schemas.microsoft.com/office/drawing/2014/main" id="{D428CC5A-6028-4728-9820-B0B461AB87DB}"/>
                  </a:ext>
                </a:extLst>
              </p:cNvPr>
              <p:cNvSpPr>
                <a:spLocks noRot="1" noChangeAspect="1" noMove="1" noResize="1" noEditPoints="1" noAdjustHandles="1" noChangeArrowheads="1" noChangeShapeType="1" noTextEdit="1"/>
              </p:cNvSpPr>
              <p:nvPr/>
            </p:nvSpPr>
            <p:spPr>
              <a:xfrm>
                <a:off x="266697" y="789099"/>
                <a:ext cx="7178119" cy="584327"/>
              </a:xfrm>
              <a:prstGeom prst="rect">
                <a:avLst/>
              </a:prstGeom>
              <a:blipFill>
                <a:blip r:embed="rId3"/>
                <a:stretch>
                  <a:fillRect l="-1189" b="-229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0E35F148-C509-4D87-94B3-873CFB82FC29}"/>
                  </a:ext>
                </a:extLst>
              </p:cNvPr>
              <p:cNvSpPr/>
              <p:nvPr/>
            </p:nvSpPr>
            <p:spPr>
              <a:xfrm>
                <a:off x="3200400" y="1562131"/>
                <a:ext cx="2220993" cy="80932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2400" b="0" i="1" dirty="0" smtClean="0">
                              <a:latin typeface="Cambria Math" panose="02040503050406030204" pitchFamily="18" charset="0"/>
                              <a:cs typeface="Times New Roman" panose="02020603050405020304" pitchFamily="18" charset="0"/>
                            </a:rPr>
                          </m:ctrlPr>
                        </m:fPr>
                        <m:num>
                          <m:r>
                            <a:rPr lang="en-US" sz="2400" b="0" i="1" dirty="0" smtClean="0">
                              <a:latin typeface="Cambria Math" panose="02040503050406030204" pitchFamily="18" charset="0"/>
                              <a:cs typeface="Times New Roman" panose="02020603050405020304" pitchFamily="18" charset="0"/>
                            </a:rPr>
                            <m:t>𝜕</m:t>
                          </m:r>
                          <m:sSubSup>
                            <m:sSubSupPr>
                              <m:ctrlPr>
                                <a:rPr lang="en-US" sz="2400" i="1" dirty="0">
                                  <a:latin typeface="Cambria Math" panose="02040503050406030204" pitchFamily="18" charset="0"/>
                                  <a:cs typeface="Times New Roman" panose="02020603050405020304" pitchFamily="18" charset="0"/>
                                </a:rPr>
                              </m:ctrlPr>
                            </m:sSubSupPr>
                            <m:e>
                              <m:r>
                                <a:rPr lang="en-US" sz="2400" i="1" dirty="0">
                                  <a:latin typeface="Cambria Math" panose="02040503050406030204" pitchFamily="18" charset="0"/>
                                  <a:cs typeface="Times New Roman" panose="02020603050405020304" pitchFamily="18" charset="0"/>
                                </a:rPr>
                                <m:t>𝑡</m:t>
                              </m:r>
                            </m:e>
                            <m:sub>
                              <m:r>
                                <a:rPr lang="en-US" sz="2400" i="1" dirty="0">
                                  <a:latin typeface="Cambria Math" panose="02040503050406030204" pitchFamily="18" charset="0"/>
                                  <a:cs typeface="Times New Roman" panose="02020603050405020304" pitchFamily="18" charset="0"/>
                                </a:rPr>
                                <m:t>𝑖</m:t>
                              </m:r>
                            </m:sub>
                            <m:sup>
                              <m:r>
                                <a:rPr lang="en-US" sz="2400" i="1" dirty="0">
                                  <a:latin typeface="Cambria Math" panose="02040503050406030204" pitchFamily="18" charset="0"/>
                                  <a:cs typeface="Times New Roman" panose="02020603050405020304" pitchFamily="18" charset="0"/>
                                </a:rPr>
                                <m:t>∗</m:t>
                              </m:r>
                            </m:sup>
                          </m:sSubSup>
                        </m:num>
                        <m:den>
                          <m:r>
                            <a:rPr lang="en-US" sz="2400" b="0" i="1" dirty="0" smtClean="0">
                              <a:latin typeface="Cambria Math" panose="02040503050406030204" pitchFamily="18" charset="0"/>
                              <a:cs typeface="Times New Roman" panose="02020603050405020304" pitchFamily="18" charset="0"/>
                            </a:rPr>
                            <m:t>𝜕</m:t>
                          </m:r>
                          <m:r>
                            <a:rPr lang="en-CA" sz="2400" b="0" i="1" dirty="0" smtClean="0">
                              <a:latin typeface="Cambria Math" panose="02040503050406030204" pitchFamily="18" charset="0"/>
                              <a:cs typeface="Times New Roman" panose="02020603050405020304" pitchFamily="18" charset="0"/>
                            </a:rPr>
                            <m:t>𝑁</m:t>
                          </m:r>
                        </m:den>
                      </m:f>
                      <m:r>
                        <a:rPr lang="en-US" sz="2400" b="0" i="1" dirty="0" smtClean="0">
                          <a:latin typeface="Cambria Math" panose="02040503050406030204" pitchFamily="18" charset="0"/>
                          <a:cs typeface="Times New Roman" panose="02020603050405020304" pitchFamily="18" charset="0"/>
                        </a:rPr>
                        <m:t>=</m:t>
                      </m:r>
                      <m:f>
                        <m:fPr>
                          <m:ctrlPr>
                            <a:rPr lang="en-US" sz="2400" b="0" i="1" dirty="0" smtClean="0">
                              <a:latin typeface="Cambria Math" panose="02040503050406030204" pitchFamily="18" charset="0"/>
                              <a:cs typeface="Times New Roman" panose="02020603050405020304" pitchFamily="18" charset="0"/>
                            </a:rPr>
                          </m:ctrlPr>
                        </m:fPr>
                        <m:num>
                          <m:r>
                            <a:rPr lang="en-CA" sz="2400" b="0" i="1" dirty="0" smtClean="0">
                              <a:latin typeface="Cambria Math" panose="02040503050406030204" pitchFamily="18" charset="0"/>
                              <a:cs typeface="Times New Roman" panose="02020603050405020304" pitchFamily="18" charset="0"/>
                            </a:rPr>
                            <m:t>1</m:t>
                          </m:r>
                        </m:num>
                        <m:den>
                          <m:r>
                            <a:rPr lang="en-CA" sz="2400" b="0" i="1" dirty="0" smtClean="0">
                              <a:latin typeface="Cambria Math" panose="02040503050406030204" pitchFamily="18" charset="0"/>
                              <a:cs typeface="Times New Roman" panose="02020603050405020304" pitchFamily="18" charset="0"/>
                            </a:rPr>
                            <m:t>2</m:t>
                          </m:r>
                          <m:sSup>
                            <m:sSupPr>
                              <m:ctrlPr>
                                <a:rPr lang="en-CA" sz="2400" b="0" i="1" dirty="0" smtClean="0">
                                  <a:latin typeface="Cambria Math" panose="02040503050406030204" pitchFamily="18" charset="0"/>
                                  <a:cs typeface="Times New Roman" panose="02020603050405020304" pitchFamily="18" charset="0"/>
                                </a:rPr>
                              </m:ctrlPr>
                            </m:sSupPr>
                            <m:e>
                              <m:r>
                                <a:rPr lang="en-CA" sz="2400" i="1" dirty="0">
                                  <a:latin typeface="Cambria Math" panose="02040503050406030204" pitchFamily="18" charset="0"/>
                                  <a:cs typeface="Times New Roman" panose="02020603050405020304" pitchFamily="18" charset="0"/>
                                </a:rPr>
                                <m:t>𝑁</m:t>
                              </m:r>
                            </m:e>
                            <m:sup>
                              <m:r>
                                <a:rPr lang="en-CA" sz="2400" b="0" i="1" dirty="0" smtClean="0">
                                  <a:latin typeface="Cambria Math" panose="02040503050406030204" pitchFamily="18" charset="0"/>
                                  <a:cs typeface="Times New Roman" panose="02020603050405020304" pitchFamily="18" charset="0"/>
                                </a:rPr>
                                <m:t>2</m:t>
                              </m:r>
                            </m:sup>
                          </m:sSup>
                        </m:den>
                      </m:f>
                      <m:r>
                        <a:rPr lang="en-CA" sz="2400" b="0" i="1" dirty="0" smtClean="0">
                          <a:latin typeface="Cambria Math" panose="02040503050406030204" pitchFamily="18" charset="0"/>
                          <a:cs typeface="Times New Roman" panose="02020603050405020304" pitchFamily="18" charset="0"/>
                        </a:rPr>
                        <m:t>&gt;0</m:t>
                      </m:r>
                    </m:oMath>
                  </m:oMathPara>
                </a14:m>
                <a:endParaRPr lang="en-US" sz="2400" dirty="0"/>
              </a:p>
            </p:txBody>
          </p:sp>
        </mc:Choice>
        <mc:Fallback xmlns="">
          <p:sp>
            <p:nvSpPr>
              <p:cNvPr id="8" name="Rectangle 7">
                <a:extLst>
                  <a:ext uri="{FF2B5EF4-FFF2-40B4-BE49-F238E27FC236}">
                    <a16:creationId xmlns:a16="http://schemas.microsoft.com/office/drawing/2014/main" id="{0E35F148-C509-4D87-94B3-873CFB82FC29}"/>
                  </a:ext>
                </a:extLst>
              </p:cNvPr>
              <p:cNvSpPr>
                <a:spLocks noRot="1" noChangeAspect="1" noMove="1" noResize="1" noEditPoints="1" noAdjustHandles="1" noChangeArrowheads="1" noChangeShapeType="1" noTextEdit="1"/>
              </p:cNvSpPr>
              <p:nvPr/>
            </p:nvSpPr>
            <p:spPr>
              <a:xfrm>
                <a:off x="3200400" y="1562131"/>
                <a:ext cx="2220993" cy="809324"/>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45361060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122</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95F0AFF-4BD2-4BDD-83BF-C5FCB7B67126}"/>
              </a:ext>
            </a:extLst>
          </p:cNvPr>
          <p:cNvSpPr/>
          <p:nvPr/>
        </p:nvSpPr>
        <p:spPr>
          <a:xfrm>
            <a:off x="0" y="87415"/>
            <a:ext cx="44958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2.7.2 Policy instruments-Appropriation fees</a:t>
            </a: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D428CC5A-6028-4728-9820-B0B461AB87DB}"/>
                  </a:ext>
                </a:extLst>
              </p:cNvPr>
              <p:cNvSpPr/>
              <p:nvPr/>
            </p:nvSpPr>
            <p:spPr>
              <a:xfrm>
                <a:off x="249345" y="607714"/>
                <a:ext cx="7625164" cy="1149097"/>
              </a:xfrm>
              <a:prstGeom prst="rect">
                <a:avLst/>
              </a:prstGeom>
            </p:spPr>
            <p:txBody>
              <a:bodyPr wrap="none">
                <a:spAutoFit/>
              </a:bodyPr>
              <a:lstStyle/>
              <a:p>
                <a:pPr marL="342900" indent="-342900">
                  <a:lnSpc>
                    <a:spcPct val="150000"/>
                  </a:lnSpc>
                  <a:buFont typeface="Arial" panose="020B0604020202020204" pitchFamily="34" charset="0"/>
                  <a:buChar char="•"/>
                </a:pPr>
                <a:r>
                  <a:rPr lang="en-CA" sz="2400" dirty="0">
                    <a:latin typeface="Times New Roman" panose="02020603050405020304" pitchFamily="18" charset="0"/>
                    <a:cs typeface="Times New Roman" panose="02020603050405020304" pitchFamily="18" charset="0"/>
                  </a:rPr>
                  <a:t>When </a:t>
                </a:r>
                <a14:m>
                  <m:oMath xmlns:m="http://schemas.openxmlformats.org/officeDocument/2006/math">
                    <m:r>
                      <a:rPr lang="en-CA" sz="2400" i="1" dirty="0">
                        <a:latin typeface="Cambria Math" panose="02040503050406030204" pitchFamily="18" charset="0"/>
                        <a:cs typeface="Times New Roman" panose="02020603050405020304" pitchFamily="18" charset="0"/>
                      </a:rPr>
                      <m:t>𝑁</m:t>
                    </m:r>
                    <m:r>
                      <a:rPr lang="en-CA" sz="2400" i="1" dirty="0">
                        <a:latin typeface="Cambria Math" panose="02040503050406030204" pitchFamily="18" charset="0"/>
                        <a:ea typeface="Cambria Math" panose="02040503050406030204" pitchFamily="18" charset="0"/>
                        <a:cs typeface="Times New Roman" panose="02020603050405020304" pitchFamily="18" charset="0"/>
                      </a:rPr>
                      <m:t>→∞</m:t>
                    </m:r>
                  </m:oMath>
                </a14:m>
                <a:r>
                  <a:rPr lang="en-US" sz="2400" dirty="0">
                    <a:latin typeface="Times New Roman" panose="02020603050405020304" pitchFamily="18" charset="0"/>
                    <a:cs typeface="Times New Roman" panose="02020603050405020304" pitchFamily="18" charset="0"/>
                  </a:rPr>
                  <a:t>, the above fee becomes </a:t>
                </a:r>
                <a14:m>
                  <m:oMath xmlns:m="http://schemas.openxmlformats.org/officeDocument/2006/math">
                    <m:sSubSup>
                      <m:sSubSupPr>
                        <m:ctrlPr>
                          <a:rPr lang="en-US" sz="2400" i="1" dirty="0">
                            <a:latin typeface="Cambria Math" panose="02040503050406030204" pitchFamily="18" charset="0"/>
                            <a:cs typeface="Times New Roman" panose="02020603050405020304" pitchFamily="18" charset="0"/>
                          </a:rPr>
                        </m:ctrlPr>
                      </m:sSubSupPr>
                      <m:e>
                        <m:r>
                          <a:rPr lang="en-US" sz="2400" i="1" dirty="0">
                            <a:latin typeface="Cambria Math" panose="02040503050406030204" pitchFamily="18" charset="0"/>
                            <a:cs typeface="Times New Roman" panose="02020603050405020304" pitchFamily="18" charset="0"/>
                          </a:rPr>
                          <m:t>𝑡</m:t>
                        </m:r>
                      </m:e>
                      <m:sub>
                        <m:r>
                          <a:rPr lang="en-US" sz="2400" i="1" dirty="0">
                            <a:latin typeface="Cambria Math" panose="02040503050406030204" pitchFamily="18" charset="0"/>
                            <a:cs typeface="Times New Roman" panose="02020603050405020304" pitchFamily="18" charset="0"/>
                          </a:rPr>
                          <m:t>𝑖</m:t>
                        </m:r>
                      </m:sub>
                      <m:sup>
                        <m:r>
                          <a:rPr lang="en-US" sz="2400" i="1" dirty="0">
                            <a:latin typeface="Cambria Math" panose="02040503050406030204" pitchFamily="18" charset="0"/>
                            <a:cs typeface="Times New Roman" panose="02020603050405020304" pitchFamily="18" charset="0"/>
                          </a:rPr>
                          <m:t>∗</m:t>
                        </m:r>
                      </m:sup>
                    </m:sSubSup>
                    <m:r>
                      <a:rPr lang="en-US" sz="2400" i="1" dirty="0">
                        <a:latin typeface="Cambria Math" panose="02040503050406030204" pitchFamily="18" charset="0"/>
                        <a:cs typeface="Times New Roman" panose="02020603050405020304" pitchFamily="18" charset="0"/>
                      </a:rPr>
                      <m:t>=</m:t>
                    </m:r>
                    <m:func>
                      <m:funcPr>
                        <m:ctrlPr>
                          <a:rPr lang="en-US" sz="2400" i="1" dirty="0">
                            <a:latin typeface="Cambria Math" panose="02040503050406030204" pitchFamily="18" charset="0"/>
                            <a:cs typeface="Times New Roman" panose="02020603050405020304" pitchFamily="18" charset="0"/>
                          </a:rPr>
                        </m:ctrlPr>
                      </m:funcPr>
                      <m:fName>
                        <m:limLow>
                          <m:limLowPr>
                            <m:ctrlPr>
                              <a:rPr lang="en-US" sz="2400" i="1" dirty="0">
                                <a:latin typeface="Cambria Math" panose="02040503050406030204" pitchFamily="18" charset="0"/>
                                <a:cs typeface="Times New Roman" panose="02020603050405020304" pitchFamily="18" charset="0"/>
                              </a:rPr>
                            </m:ctrlPr>
                          </m:limLowPr>
                          <m:e>
                            <m:r>
                              <m:rPr>
                                <m:sty m:val="p"/>
                              </m:rPr>
                              <a:rPr lang="en-US" sz="2400" dirty="0">
                                <a:latin typeface="Cambria Math" panose="02040503050406030204" pitchFamily="18" charset="0"/>
                                <a:cs typeface="Times New Roman" panose="02020603050405020304" pitchFamily="18" charset="0"/>
                              </a:rPr>
                              <m:t>lim</m:t>
                            </m:r>
                          </m:e>
                          <m:lim>
                            <m:r>
                              <a:rPr lang="en-CA" sz="2400" i="1" dirty="0">
                                <a:latin typeface="Cambria Math" panose="02040503050406030204" pitchFamily="18" charset="0"/>
                                <a:cs typeface="Times New Roman" panose="02020603050405020304" pitchFamily="18" charset="0"/>
                              </a:rPr>
                              <m:t>𝑁</m:t>
                            </m:r>
                            <m:r>
                              <a:rPr lang="en-CA" sz="2400" i="1" dirty="0">
                                <a:latin typeface="Cambria Math" panose="02040503050406030204" pitchFamily="18" charset="0"/>
                                <a:ea typeface="Cambria Math" panose="02040503050406030204" pitchFamily="18" charset="0"/>
                                <a:cs typeface="Times New Roman" panose="02020603050405020304" pitchFamily="18" charset="0"/>
                              </a:rPr>
                              <m:t>→∞</m:t>
                            </m:r>
                          </m:lim>
                        </m:limLow>
                      </m:fName>
                      <m:e>
                        <m:f>
                          <m:fPr>
                            <m:ctrlPr>
                              <a:rPr lang="en-US" sz="2400" i="1" dirty="0">
                                <a:latin typeface="Cambria Math" panose="02040503050406030204" pitchFamily="18" charset="0"/>
                                <a:cs typeface="Times New Roman" panose="02020603050405020304" pitchFamily="18" charset="0"/>
                              </a:rPr>
                            </m:ctrlPr>
                          </m:fPr>
                          <m:num>
                            <m:r>
                              <a:rPr lang="en-CA" sz="2400" i="1" dirty="0">
                                <a:latin typeface="Cambria Math" panose="02040503050406030204" pitchFamily="18" charset="0"/>
                                <a:cs typeface="Times New Roman" panose="02020603050405020304" pitchFamily="18" charset="0"/>
                              </a:rPr>
                              <m:t>1−</m:t>
                            </m:r>
                            <m:f>
                              <m:fPr>
                                <m:ctrlPr>
                                  <a:rPr lang="en-CA" sz="2400" i="1" dirty="0">
                                    <a:latin typeface="Cambria Math" panose="02040503050406030204" pitchFamily="18" charset="0"/>
                                    <a:cs typeface="Times New Roman" panose="02020603050405020304" pitchFamily="18" charset="0"/>
                                  </a:rPr>
                                </m:ctrlPr>
                              </m:fPr>
                              <m:num>
                                <m:r>
                                  <a:rPr lang="en-CA" sz="2400" i="1" dirty="0">
                                    <a:latin typeface="Cambria Math" panose="02040503050406030204" pitchFamily="18" charset="0"/>
                                    <a:cs typeface="Times New Roman" panose="02020603050405020304" pitchFamily="18" charset="0"/>
                                  </a:rPr>
                                  <m:t>1</m:t>
                                </m:r>
                              </m:num>
                              <m:den>
                                <m:r>
                                  <a:rPr lang="en-CA" sz="2400" i="1" dirty="0">
                                    <a:latin typeface="Cambria Math" panose="02040503050406030204" pitchFamily="18" charset="0"/>
                                    <a:cs typeface="Times New Roman" panose="02020603050405020304" pitchFamily="18" charset="0"/>
                                  </a:rPr>
                                  <m:t>𝑁</m:t>
                                </m:r>
                              </m:den>
                            </m:f>
                          </m:num>
                          <m:den>
                            <m:r>
                              <a:rPr lang="en-CA" sz="2400" i="1" dirty="0">
                                <a:latin typeface="Cambria Math" panose="02040503050406030204" pitchFamily="18" charset="0"/>
                                <a:cs typeface="Times New Roman" panose="02020603050405020304" pitchFamily="18" charset="0"/>
                              </a:rPr>
                              <m:t>2</m:t>
                            </m:r>
                          </m:den>
                        </m:f>
                      </m:e>
                    </m:func>
                    <m:r>
                      <a:rPr lang="en-CA" sz="2400" i="1" dirty="0">
                        <a:latin typeface="Cambria Math" panose="02040503050406030204" pitchFamily="18" charset="0"/>
                        <a:cs typeface="Times New Roman" panose="02020603050405020304" pitchFamily="18" charset="0"/>
                      </a:rPr>
                      <m:t>=</m:t>
                    </m:r>
                    <m:f>
                      <m:fPr>
                        <m:ctrlPr>
                          <a:rPr lang="en-CA" sz="2400" i="1" dirty="0">
                            <a:latin typeface="Cambria Math" panose="02040503050406030204" pitchFamily="18" charset="0"/>
                            <a:cs typeface="Times New Roman" panose="02020603050405020304" pitchFamily="18" charset="0"/>
                          </a:rPr>
                        </m:ctrlPr>
                      </m:fPr>
                      <m:num>
                        <m:r>
                          <a:rPr lang="en-CA" sz="2400" i="1" dirty="0">
                            <a:latin typeface="Cambria Math" panose="02040503050406030204" pitchFamily="18" charset="0"/>
                            <a:cs typeface="Times New Roman" panose="02020603050405020304" pitchFamily="18" charset="0"/>
                          </a:rPr>
                          <m:t>1</m:t>
                        </m:r>
                      </m:num>
                      <m:den>
                        <m:r>
                          <a:rPr lang="en-CA" sz="2400" i="1" dirty="0">
                            <a:latin typeface="Cambria Math" panose="02040503050406030204" pitchFamily="18" charset="0"/>
                            <a:cs typeface="Times New Roman" panose="02020603050405020304" pitchFamily="18" charset="0"/>
                          </a:rPr>
                          <m:t>2</m:t>
                        </m:r>
                      </m:den>
                    </m:f>
                  </m:oMath>
                </a14:m>
                <a:r>
                  <a:rPr lang="en-US" sz="2400" dirty="0">
                    <a:latin typeface="Times New Roman" panose="02020603050405020304" pitchFamily="18" charset="0"/>
                    <a:cs typeface="Times New Roman" panose="02020603050405020304" pitchFamily="18" charset="0"/>
                  </a:rPr>
                  <a:t>.</a:t>
                </a:r>
              </a:p>
            </p:txBody>
          </p:sp>
        </mc:Choice>
        <mc:Fallback xmlns="">
          <p:sp>
            <p:nvSpPr>
              <p:cNvPr id="7" name="Rectangle 6">
                <a:extLst>
                  <a:ext uri="{FF2B5EF4-FFF2-40B4-BE49-F238E27FC236}">
                    <a16:creationId xmlns:a16="http://schemas.microsoft.com/office/drawing/2014/main" id="{D428CC5A-6028-4728-9820-B0B461AB87DB}"/>
                  </a:ext>
                </a:extLst>
              </p:cNvPr>
              <p:cNvSpPr>
                <a:spLocks noRot="1" noChangeAspect="1" noMove="1" noResize="1" noEditPoints="1" noAdjustHandles="1" noChangeArrowheads="1" noChangeShapeType="1" noTextEdit="1"/>
              </p:cNvSpPr>
              <p:nvPr/>
            </p:nvSpPr>
            <p:spPr>
              <a:xfrm>
                <a:off x="249345" y="607714"/>
                <a:ext cx="7625164" cy="1149097"/>
              </a:xfrm>
              <a:prstGeom prst="rect">
                <a:avLst/>
              </a:prstGeom>
              <a:blipFill>
                <a:blip r:embed="rId2"/>
                <a:stretch>
                  <a:fillRect l="-1119" r="-240"/>
                </a:stretch>
              </a:blipFill>
            </p:spPr>
            <p:txBody>
              <a:bodyPr/>
              <a:lstStyle/>
              <a:p>
                <a:r>
                  <a:rPr lang="en-US">
                    <a:noFill/>
                  </a:rPr>
                  <a:t> </a:t>
                </a:r>
              </a:p>
            </p:txBody>
          </p:sp>
        </mc:Fallback>
      </mc:AlternateContent>
      <p:pic>
        <p:nvPicPr>
          <p:cNvPr id="3" name="Picture 2"/>
          <p:cNvPicPr>
            <a:picLocks noChangeAspect="1"/>
          </p:cNvPicPr>
          <p:nvPr/>
        </p:nvPicPr>
        <p:blipFill>
          <a:blip r:embed="rId3"/>
          <a:stretch>
            <a:fillRect/>
          </a:stretch>
        </p:blipFill>
        <p:spPr>
          <a:xfrm>
            <a:off x="1700210" y="1575724"/>
            <a:ext cx="5743575" cy="4600575"/>
          </a:xfrm>
          <a:prstGeom prst="rect">
            <a:avLst/>
          </a:prstGeom>
        </p:spPr>
      </p:pic>
    </p:spTree>
    <p:extLst>
      <p:ext uri="{BB962C8B-B14F-4D97-AF65-F5344CB8AC3E}">
        <p14:creationId xmlns:p14="http://schemas.microsoft.com/office/powerpoint/2010/main" val="194501416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5F6E72D-3E67-4700-90D4-732DAD611793}"/>
              </a:ext>
            </a:extLst>
          </p:cNvPr>
          <p:cNvSpPr>
            <a:spLocks noGrp="1"/>
          </p:cNvSpPr>
          <p:nvPr>
            <p:ph type="sldNum" sz="quarter" idx="12"/>
          </p:nvPr>
        </p:nvSpPr>
        <p:spPr/>
        <p:txBody>
          <a:bodyPr/>
          <a:lstStyle/>
          <a:p>
            <a:fld id="{B6F15528-21DE-4FAA-801E-634DDDAF4B2B}" type="slidenum">
              <a:rPr lang="en-US" smtClean="0"/>
              <a:pPr/>
              <a:t>123</a:t>
            </a:fld>
            <a:endParaRPr lang="en-US"/>
          </a:p>
        </p:txBody>
      </p:sp>
      <p:sp>
        <p:nvSpPr>
          <p:cNvPr id="10" name="Minus Sign 9">
            <a:extLst>
              <a:ext uri="{FF2B5EF4-FFF2-40B4-BE49-F238E27FC236}">
                <a16:creationId xmlns:a16="http://schemas.microsoft.com/office/drawing/2014/main" id="{55CEAA57-B062-48BD-B903-D2A9EB0E4944}"/>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95F0AFF-4BD2-4BDD-83BF-C5FCB7B67126}"/>
              </a:ext>
            </a:extLst>
          </p:cNvPr>
          <p:cNvSpPr/>
          <p:nvPr/>
        </p:nvSpPr>
        <p:spPr>
          <a:xfrm>
            <a:off x="0" y="87415"/>
            <a:ext cx="44958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pPr algn="ctr"/>
            <a:r>
              <a:rPr lang="en-US" b="1" dirty="0">
                <a:solidFill>
                  <a:schemeClr val="tx1"/>
                </a:solidFill>
                <a:latin typeface="Times New Roman" panose="02020603050405020304" pitchFamily="18" charset="0"/>
                <a:cs typeface="Times New Roman" panose="02020603050405020304" pitchFamily="18" charset="0"/>
              </a:rPr>
              <a:t>2.7.2 Policy instruments-Appropriation fees</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E362D2C-188A-4C97-BA0C-190F892EADF8}"/>
                  </a:ext>
                </a:extLst>
              </p:cNvPr>
              <p:cNvSpPr txBox="1"/>
              <p:nvPr/>
            </p:nvSpPr>
            <p:spPr>
              <a:xfrm>
                <a:off x="100343" y="561692"/>
                <a:ext cx="8610600" cy="1004699"/>
              </a:xfrm>
              <a:prstGeom prst="rect">
                <a:avLst/>
              </a:prstGeom>
              <a:noFill/>
            </p:spPr>
            <p:txBody>
              <a:bodyPr wrap="square" rtlCol="0">
                <a:spAutoFit/>
              </a:bodyPr>
              <a:lstStyle/>
              <a:p>
                <a:pPr marL="342900" indent="-342900">
                  <a:lnSpc>
                    <a:spcPct val="130000"/>
                  </a:lnSpc>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What is the impact of the number of firms on the equilibrium appropriation </a:t>
                </a:r>
                <a14:m>
                  <m:oMath xmlns:m="http://schemas.openxmlformats.org/officeDocument/2006/math">
                    <m:sSup>
                      <m:sSupPr>
                        <m:ctrlPr>
                          <a:rPr lang="en-US" sz="2400" b="0" i="1" smtClean="0">
                            <a:solidFill>
                              <a:srgbClr val="7030A0"/>
                            </a:solidFill>
                            <a:latin typeface="Cambria Math" panose="02040503050406030204" pitchFamily="18" charset="0"/>
                          </a:rPr>
                        </m:ctrlPr>
                      </m:sSupPr>
                      <m:e>
                        <m:r>
                          <a:rPr lang="en-US" sz="2400" b="0" i="1" smtClean="0">
                            <a:solidFill>
                              <a:srgbClr val="7030A0"/>
                            </a:solidFill>
                            <a:latin typeface="Cambria Math" panose="02040503050406030204" pitchFamily="18" charset="0"/>
                          </a:rPr>
                          <m:t>𝑞</m:t>
                        </m:r>
                      </m:e>
                      <m:sup>
                        <m:r>
                          <a:rPr lang="en-US" sz="2400" b="0" i="1" smtClean="0">
                            <a:solidFill>
                              <a:srgbClr val="7030A0"/>
                            </a:solidFill>
                            <a:latin typeface="Cambria Math" panose="02040503050406030204" pitchFamily="18" charset="0"/>
                          </a:rPr>
                          <m:t>∗</m:t>
                        </m:r>
                      </m:sup>
                    </m:sSup>
                    <m:r>
                      <a:rPr lang="en-US" sz="2400" b="0" i="1" smtClean="0">
                        <a:solidFill>
                          <a:srgbClr val="7030A0"/>
                        </a:solidFill>
                        <a:latin typeface="Cambria Math" panose="02040503050406030204" pitchFamily="18" charset="0"/>
                      </a:rPr>
                      <m:t>(</m:t>
                    </m:r>
                    <m:sSub>
                      <m:sSubPr>
                        <m:ctrlPr>
                          <a:rPr lang="en-US" sz="2400" b="0" i="1" smtClean="0">
                            <a:solidFill>
                              <a:srgbClr val="7030A0"/>
                            </a:solidFill>
                            <a:latin typeface="Cambria Math" panose="02040503050406030204" pitchFamily="18" charset="0"/>
                          </a:rPr>
                        </m:ctrlPr>
                      </m:sSubPr>
                      <m:e>
                        <m:r>
                          <a:rPr lang="en-US" sz="2400" b="0" i="1" smtClean="0">
                            <a:solidFill>
                              <a:srgbClr val="7030A0"/>
                            </a:solidFill>
                            <a:latin typeface="Cambria Math" panose="02040503050406030204" pitchFamily="18" charset="0"/>
                          </a:rPr>
                          <m:t>𝑡</m:t>
                        </m:r>
                      </m:e>
                      <m:sub>
                        <m:r>
                          <a:rPr lang="en-US" sz="2400" b="0" i="1" smtClean="0">
                            <a:solidFill>
                              <a:srgbClr val="7030A0"/>
                            </a:solidFill>
                            <a:latin typeface="Cambria Math" panose="02040503050406030204" pitchFamily="18" charset="0"/>
                          </a:rPr>
                          <m:t>𝑖</m:t>
                        </m:r>
                      </m:sub>
                    </m:sSub>
                    <m:r>
                      <a:rPr lang="en-US" sz="2400" b="0" i="1" smtClean="0">
                        <a:solidFill>
                          <a:srgbClr val="7030A0"/>
                        </a:solidFill>
                        <a:latin typeface="Cambria Math" panose="02040503050406030204" pitchFamily="18" charset="0"/>
                      </a:rPr>
                      <m:t>)</m:t>
                    </m:r>
                  </m:oMath>
                </a14:m>
                <a:r>
                  <a:rPr lang="en-US" sz="2400" dirty="0">
                    <a:solidFill>
                      <a:srgbClr val="7030A0"/>
                    </a:solidFill>
                    <a:latin typeface="Times New Roman" panose="02020603050405020304" pitchFamily="18" charset="0"/>
                    <a:cs typeface="Times New Roman" panose="02020603050405020304" pitchFamily="18" charset="0"/>
                  </a:rPr>
                  <a:t>?</a:t>
                </a:r>
              </a:p>
            </p:txBody>
          </p:sp>
        </mc:Choice>
        <mc:Fallback xmlns="">
          <p:sp>
            <p:nvSpPr>
              <p:cNvPr id="7" name="TextBox 6">
                <a:extLst>
                  <a:ext uri="{FF2B5EF4-FFF2-40B4-BE49-F238E27FC236}">
                    <a16:creationId xmlns:a16="http://schemas.microsoft.com/office/drawing/2014/main" id="{EE362D2C-188A-4C97-BA0C-190F892EADF8}"/>
                  </a:ext>
                </a:extLst>
              </p:cNvPr>
              <p:cNvSpPr txBox="1">
                <a:spLocks noRot="1" noChangeAspect="1" noMove="1" noResize="1" noEditPoints="1" noAdjustHandles="1" noChangeArrowheads="1" noChangeShapeType="1" noTextEdit="1"/>
              </p:cNvSpPr>
              <p:nvPr/>
            </p:nvSpPr>
            <p:spPr>
              <a:xfrm>
                <a:off x="100343" y="561692"/>
                <a:ext cx="8610600" cy="1004699"/>
              </a:xfrm>
              <a:prstGeom prst="rect">
                <a:avLst/>
              </a:prstGeom>
              <a:blipFill>
                <a:blip r:embed="rId2"/>
                <a:stretch>
                  <a:fillRect l="-920"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554CAA4E-C40D-4D3E-A077-FF1A6830620D}"/>
                  </a:ext>
                </a:extLst>
              </p:cNvPr>
              <p:cNvSpPr/>
              <p:nvPr/>
            </p:nvSpPr>
            <p:spPr>
              <a:xfrm>
                <a:off x="381000" y="1686425"/>
                <a:ext cx="8382000" cy="4327467"/>
              </a:xfrm>
              <a:prstGeom prst="rect">
                <a:avLst/>
              </a:prstGeom>
            </p:spPr>
            <p:txBody>
              <a:bodyPr wrap="square">
                <a:spAutoFit/>
              </a:bodyPr>
              <a:lstStyle/>
              <a:p>
                <a:pPr marL="342900" indent="-342900">
                  <a:lnSpc>
                    <a:spcPct val="13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When few firms operate in the commons, the equilibrium exploitation of each firm, </a:t>
                </a:r>
                <a14:m>
                  <m:oMath xmlns:m="http://schemas.openxmlformats.org/officeDocument/2006/math">
                    <m:sSup>
                      <m:sSupPr>
                        <m:ctrlPr>
                          <a:rPr lang="en-US" sz="2400" i="1">
                            <a:latin typeface="Cambria Math" panose="02040503050406030204" pitchFamily="18" charset="0"/>
                          </a:rPr>
                        </m:ctrlPr>
                      </m:sSupPr>
                      <m:e>
                        <m:r>
                          <a:rPr lang="en-US" sz="2400" b="0" i="1">
                            <a:latin typeface="Cambria Math" panose="02040503050406030204" pitchFamily="18" charset="0"/>
                          </a:rPr>
                          <m:t>𝑞</m:t>
                        </m:r>
                      </m:e>
                      <m:sup>
                        <m:r>
                          <a:rPr lang="en-US" sz="2400" b="0" i="1">
                            <a:latin typeface="Cambria Math" panose="02040503050406030204" pitchFamily="18" charset="0"/>
                          </a:rPr>
                          <m:t>∗</m:t>
                        </m:r>
                      </m:sup>
                    </m:sSup>
                    <m:r>
                      <a:rPr lang="en-US" sz="2400" b="0" i="1">
                        <a:latin typeface="Cambria Math" panose="02040503050406030204" pitchFamily="18" charset="0"/>
                      </a:rPr>
                      <m:t>(</m:t>
                    </m:r>
                    <m:sSub>
                      <m:sSubPr>
                        <m:ctrlPr>
                          <a:rPr lang="en-US" sz="2400" i="1">
                            <a:latin typeface="Cambria Math" panose="02040503050406030204" pitchFamily="18" charset="0"/>
                          </a:rPr>
                        </m:ctrlPr>
                      </m:sSubPr>
                      <m:e>
                        <m:r>
                          <a:rPr lang="en-US" sz="2400" b="0" i="1">
                            <a:latin typeface="Cambria Math" panose="02040503050406030204" pitchFamily="18" charset="0"/>
                          </a:rPr>
                          <m:t>𝑡</m:t>
                        </m:r>
                      </m:e>
                      <m:sub>
                        <m:r>
                          <a:rPr lang="en-US" sz="2400" b="0" i="1">
                            <a:latin typeface="Cambria Math" panose="02040503050406030204" pitchFamily="18" charset="0"/>
                          </a:rPr>
                          <m:t>𝑖</m:t>
                        </m:r>
                      </m:sub>
                    </m:sSub>
                    <m:r>
                      <a:rPr lang="en-US" sz="2400" b="0" i="1">
                        <a:latin typeface="Cambria Math" panose="02040503050406030204" pitchFamily="18" charset="0"/>
                      </a:rPr>
                      <m:t>)</m:t>
                    </m:r>
                  </m:oMath>
                </a14:m>
                <a:r>
                  <a:rPr lang="en-US" sz="2400" dirty="0">
                    <a:latin typeface="Times New Roman" panose="02020603050405020304" pitchFamily="18" charset="0"/>
                    <a:cs typeface="Times New Roman" panose="02020603050405020304" pitchFamily="18" charset="0"/>
                  </a:rPr>
                  <a:t>, exceeds </a:t>
                </a:r>
                <a14:m>
                  <m:oMath xmlns:m="http://schemas.openxmlformats.org/officeDocument/2006/math">
                    <m:sSubSup>
                      <m:sSubSupPr>
                        <m:ctrlPr>
                          <a:rPr lang="en-US" sz="2400" i="1" dirty="0">
                            <a:latin typeface="Cambria Math" panose="02040503050406030204" pitchFamily="18" charset="0"/>
                          </a:rPr>
                        </m:ctrlPr>
                      </m:sSubSupPr>
                      <m:e>
                        <m:r>
                          <a:rPr lang="en-US" sz="2400" b="0" i="1" dirty="0">
                            <a:latin typeface="Cambria Math" panose="02040503050406030204" pitchFamily="18" charset="0"/>
                          </a:rPr>
                          <m:t>𝑞</m:t>
                        </m:r>
                      </m:e>
                      <m:sub>
                        <m:r>
                          <a:rPr lang="en-US" sz="2400" b="0" i="1" dirty="0">
                            <a:latin typeface="Cambria Math" panose="02040503050406030204" pitchFamily="18" charset="0"/>
                          </a:rPr>
                          <m:t>𝑖</m:t>
                        </m:r>
                      </m:sub>
                      <m:sup>
                        <m:r>
                          <a:rPr lang="en-US" sz="2400" b="0" i="1" dirty="0">
                            <a:latin typeface="Cambria Math" panose="02040503050406030204" pitchFamily="18" charset="0"/>
                          </a:rPr>
                          <m:t>𝑆𝑂</m:t>
                        </m:r>
                      </m:sup>
                    </m:sSubSup>
                  </m:oMath>
                </a14:m>
                <a:r>
                  <a:rPr lang="en-US" sz="2400" dirty="0">
                    <a:latin typeface="Times New Roman" panose="02020603050405020304" pitchFamily="18" charset="0"/>
                    <a:cs typeface="Times New Roman" panose="02020603050405020304" pitchFamily="18" charset="0"/>
                  </a:rPr>
                  <a:t>, requiring a positive fee to reduce exploitation. When</a:t>
                </a:r>
                <a:r>
                  <a:rPr lang="en-US" sz="2400" b="1" i="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several firms compete, the equilibrium appropriation of each firm, </a:t>
                </a:r>
                <a14:m>
                  <m:oMath xmlns:m="http://schemas.openxmlformats.org/officeDocument/2006/math">
                    <m:sSup>
                      <m:sSupPr>
                        <m:ctrlPr>
                          <a:rPr lang="en-US" sz="2400" i="1">
                            <a:latin typeface="Cambria Math" panose="02040503050406030204" pitchFamily="18" charset="0"/>
                          </a:rPr>
                        </m:ctrlPr>
                      </m:sSupPr>
                      <m:e>
                        <m:r>
                          <a:rPr lang="en-US" sz="2400" i="1">
                            <a:latin typeface="Cambria Math" panose="02040503050406030204" pitchFamily="18" charset="0"/>
                          </a:rPr>
                          <m:t>𝑞</m:t>
                        </m:r>
                      </m:e>
                      <m:sup>
                        <m:r>
                          <a:rPr lang="en-US" sz="2400" i="1">
                            <a:latin typeface="Cambria Math" panose="02040503050406030204" pitchFamily="18" charset="0"/>
                          </a:rPr>
                          <m:t>∗</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𝑡</m:t>
                        </m:r>
                      </m:e>
                      <m:sub>
                        <m:r>
                          <a:rPr lang="en-US" sz="2400" i="1">
                            <a:latin typeface="Cambria Math" panose="02040503050406030204" pitchFamily="18" charset="0"/>
                          </a:rPr>
                          <m:t>𝑖</m:t>
                        </m:r>
                      </m:sub>
                    </m:sSub>
                    <m:r>
                      <a:rPr lang="en-US" sz="2400" i="1">
                        <a:latin typeface="Cambria Math" panose="02040503050406030204" pitchFamily="18" charset="0"/>
                      </a:rPr>
                      <m:t>)</m:t>
                    </m:r>
                  </m:oMath>
                </a14:m>
                <a:r>
                  <a:rPr lang="en-US" sz="2400" dirty="0">
                    <a:latin typeface="Times New Roman" panose="02020603050405020304" pitchFamily="18" charset="0"/>
                    <a:cs typeface="Times New Roman" panose="02020603050405020304" pitchFamily="18" charset="0"/>
                  </a:rPr>
                  <a:t>, is relatively low, while </a:t>
                </a:r>
                <a14:m>
                  <m:oMath xmlns:m="http://schemas.openxmlformats.org/officeDocument/2006/math">
                    <m:sSubSup>
                      <m:sSubSupPr>
                        <m:ctrlPr>
                          <a:rPr lang="en-US" sz="2400" i="1" dirty="0">
                            <a:latin typeface="Cambria Math" panose="02040503050406030204" pitchFamily="18" charset="0"/>
                          </a:rPr>
                        </m:ctrlPr>
                      </m:sSubSupPr>
                      <m:e>
                        <m:r>
                          <a:rPr lang="en-US" sz="2400" i="1" dirty="0">
                            <a:latin typeface="Cambria Math" panose="02040503050406030204" pitchFamily="18" charset="0"/>
                          </a:rPr>
                          <m:t>𝑞</m:t>
                        </m:r>
                      </m:e>
                      <m:sub>
                        <m:r>
                          <a:rPr lang="en-US" sz="2400" i="1" dirty="0">
                            <a:latin typeface="Cambria Math" panose="02040503050406030204" pitchFamily="18" charset="0"/>
                          </a:rPr>
                          <m:t>𝑖</m:t>
                        </m:r>
                      </m:sub>
                      <m:sup>
                        <m:r>
                          <a:rPr lang="en-US" sz="2400" i="1" dirty="0">
                            <a:latin typeface="Cambria Math" panose="02040503050406030204" pitchFamily="18" charset="0"/>
                          </a:rPr>
                          <m:t>𝑆𝑂</m:t>
                        </m:r>
                      </m:sup>
                    </m:sSubSup>
                    <m:r>
                      <a:rPr lang="en-US" sz="2400" i="1" dirty="0">
                        <a:latin typeface="Cambria Math" panose="02040503050406030204" pitchFamily="18" charset="0"/>
                      </a:rPr>
                      <m:t>=</m:t>
                    </m:r>
                    <m:f>
                      <m:fPr>
                        <m:ctrlPr>
                          <a:rPr lang="en-US" sz="2400" i="1" dirty="0">
                            <a:latin typeface="Cambria Math" panose="02040503050406030204" pitchFamily="18" charset="0"/>
                          </a:rPr>
                        </m:ctrlPr>
                      </m:fPr>
                      <m:num>
                        <m:r>
                          <a:rPr lang="en-US" sz="2400" i="1" dirty="0">
                            <a:latin typeface="Cambria Math" panose="02040503050406030204" pitchFamily="18" charset="0"/>
                          </a:rPr>
                          <m:t>𝑆</m:t>
                        </m:r>
                      </m:num>
                      <m:den>
                        <m:r>
                          <a:rPr lang="en-CA" sz="2400" i="1" dirty="0">
                            <a:latin typeface="Cambria Math" panose="02040503050406030204" pitchFamily="18" charset="0"/>
                          </a:rPr>
                          <m:t>2</m:t>
                        </m:r>
                        <m:r>
                          <a:rPr lang="en-CA" sz="2400" i="1" dirty="0">
                            <a:latin typeface="Cambria Math" panose="02040503050406030204" pitchFamily="18" charset="0"/>
                          </a:rPr>
                          <m:t>𝑁</m:t>
                        </m:r>
                      </m:den>
                    </m:f>
                  </m:oMath>
                </a14:m>
                <a:r>
                  <a:rPr lang="en-US" sz="2400" dirty="0">
                    <a:latin typeface="Times New Roman" panose="02020603050405020304" pitchFamily="18" charset="0"/>
                    <a:cs typeface="Times New Roman" panose="02020603050405020304" pitchFamily="18" charset="0"/>
                  </a:rPr>
                  <a:t> decreases more rapidly in </a:t>
                </a:r>
                <a14:m>
                  <m:oMath xmlns:m="http://schemas.openxmlformats.org/officeDocument/2006/math">
                    <m:r>
                      <a:rPr lang="en-CA" sz="2400" i="1" dirty="0">
                        <a:latin typeface="Cambria Math" panose="02040503050406030204" pitchFamily="18" charset="0"/>
                      </a:rPr>
                      <m:t>𝑁</m:t>
                    </m:r>
                  </m:oMath>
                </a14:m>
                <a:r>
                  <a:rPr lang="en-US" sz="2400" dirty="0">
                    <a:latin typeface="Times New Roman" panose="02020603050405020304" pitchFamily="18" charset="0"/>
                    <a:cs typeface="Times New Roman" panose="02020603050405020304" pitchFamily="18" charset="0"/>
                  </a:rPr>
                  <a:t>, leading the regulator to set a more stringent appropriation fee.</a:t>
                </a:r>
              </a:p>
              <a:p>
                <a:pPr marL="342900" indent="-342900">
                  <a:lnSpc>
                    <a:spcPct val="130000"/>
                  </a:lnSpc>
                  <a:buFont typeface="Arial" panose="020B0604020202020204" pitchFamily="34" charset="0"/>
                  <a:buChar char="•"/>
                </a:pPr>
                <a:endParaRPr lang="en-US" sz="800" dirty="0">
                  <a:latin typeface="Times New Roman" panose="02020603050405020304" pitchFamily="18" charset="0"/>
                  <a:cs typeface="Times New Roman" panose="02020603050405020304" pitchFamily="18" charset="0"/>
                </a:endParaRPr>
              </a:p>
              <a:p>
                <a:pPr marL="342900" indent="-342900">
                  <a:lnSpc>
                    <a:spcPct val="13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While appropriation fees are less common in fisheries, they are relatively frequent in groundwater agricultural use.</a:t>
                </a:r>
              </a:p>
            </p:txBody>
          </p:sp>
        </mc:Choice>
        <mc:Fallback xmlns="">
          <p:sp>
            <p:nvSpPr>
              <p:cNvPr id="8" name="Rectangle 7">
                <a:extLst>
                  <a:ext uri="{FF2B5EF4-FFF2-40B4-BE49-F238E27FC236}">
                    <a16:creationId xmlns:a16="http://schemas.microsoft.com/office/drawing/2014/main" id="{554CAA4E-C40D-4D3E-A077-FF1A6830620D}"/>
                  </a:ext>
                </a:extLst>
              </p:cNvPr>
              <p:cNvSpPr>
                <a:spLocks noRot="1" noChangeAspect="1" noMove="1" noResize="1" noEditPoints="1" noAdjustHandles="1" noChangeArrowheads="1" noChangeShapeType="1" noTextEdit="1"/>
              </p:cNvSpPr>
              <p:nvPr/>
            </p:nvSpPr>
            <p:spPr>
              <a:xfrm>
                <a:off x="381000" y="1686425"/>
                <a:ext cx="8382000" cy="4327467"/>
              </a:xfrm>
              <a:prstGeom prst="rect">
                <a:avLst/>
              </a:prstGeom>
              <a:blipFill>
                <a:blip r:embed="rId3"/>
                <a:stretch>
                  <a:fillRect l="-1018" r="-1964" b="-1268"/>
                </a:stretch>
              </a:blipFill>
            </p:spPr>
            <p:txBody>
              <a:bodyPr/>
              <a:lstStyle/>
              <a:p>
                <a:r>
                  <a:rPr lang="en-US">
                    <a:noFill/>
                  </a:rPr>
                  <a:t> </a:t>
                </a:r>
              </a:p>
            </p:txBody>
          </p:sp>
        </mc:Fallback>
      </mc:AlternateContent>
    </p:spTree>
    <p:extLst>
      <p:ext uri="{BB962C8B-B14F-4D97-AF65-F5344CB8AC3E}">
        <p14:creationId xmlns:p14="http://schemas.microsoft.com/office/powerpoint/2010/main" val="100534012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Freeform: Shape 12">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5818" y="0"/>
            <a:ext cx="7472363"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Freeform: Shape 14">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0"/>
            <a:ext cx="7461504"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FEF2F8B0-6EEC-41FB-9123-380843B48196}"/>
              </a:ext>
            </a:extLst>
          </p:cNvPr>
          <p:cNvSpPr txBox="1">
            <a:spLocks/>
          </p:cNvSpPr>
          <p:nvPr/>
        </p:nvSpPr>
        <p:spPr>
          <a:xfrm>
            <a:off x="826007" y="1380379"/>
            <a:ext cx="7482174" cy="276402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spcAft>
                <a:spcPts val="600"/>
              </a:spcAft>
            </a:pPr>
            <a:r>
              <a:rPr lang="en-US" sz="6000" dirty="0">
                <a:solidFill>
                  <a:srgbClr val="7030A0"/>
                </a:solidFill>
                <a:latin typeface="Times New Roman" panose="02020603050405020304" pitchFamily="18" charset="0"/>
                <a:cs typeface="Times New Roman" panose="02020603050405020304" pitchFamily="18" charset="0"/>
              </a:rPr>
              <a:t>The tragedy of the commons under incomplete information</a:t>
            </a:r>
          </a:p>
        </p:txBody>
      </p:sp>
      <p:sp>
        <p:nvSpPr>
          <p:cNvPr id="17" name="Rectangle 16">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88920" y="5524786"/>
            <a:ext cx="356616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9B9AFF0F-3CE8-46DC-A726-5EA71824C386}"/>
              </a:ext>
            </a:extLst>
          </p:cNvPr>
          <p:cNvSpPr>
            <a:spLocks noGrp="1"/>
          </p:cNvSpPr>
          <p:nvPr>
            <p:ph type="sldNum" sz="quarter" idx="12"/>
          </p:nvPr>
        </p:nvSpPr>
        <p:spPr>
          <a:xfrm>
            <a:off x="7866764" y="6356350"/>
            <a:ext cx="951613" cy="365125"/>
          </a:xfrm>
        </p:spPr>
        <p:txBody>
          <a:bodyPr vert="horz" lIns="91440" tIns="45720" rIns="91440" bIns="45720" rtlCol="0" anchor="ctr">
            <a:normAutofit/>
          </a:bodyPr>
          <a:lstStyle/>
          <a:p>
            <a:pPr>
              <a:spcAft>
                <a:spcPts val="600"/>
              </a:spcAft>
            </a:pPr>
            <a:fld id="{B6F15528-21DE-4FAA-801E-634DDDAF4B2B}" type="slidenum">
              <a:rPr lang="en-US">
                <a:solidFill>
                  <a:schemeClr val="tx1">
                    <a:lumMod val="50000"/>
                    <a:lumOff val="50000"/>
                  </a:schemeClr>
                </a:solidFill>
              </a:rPr>
              <a:pPr>
                <a:spcAft>
                  <a:spcPts val="600"/>
                </a:spcAft>
              </a:pPr>
              <a:t>124</a:t>
            </a:fld>
            <a:endParaRPr lang="en-US" dirty="0">
              <a:solidFill>
                <a:schemeClr val="tx1">
                  <a:lumMod val="50000"/>
                  <a:lumOff val="50000"/>
                </a:schemeClr>
              </a:solidFill>
            </a:endParaRPr>
          </a:p>
        </p:txBody>
      </p:sp>
    </p:spTree>
    <p:extLst>
      <p:ext uri="{BB962C8B-B14F-4D97-AF65-F5344CB8AC3E}">
        <p14:creationId xmlns:p14="http://schemas.microsoft.com/office/powerpoint/2010/main" val="367845607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25000"/>
              </a:lnSpc>
            </a:pPr>
            <a:r>
              <a:rPr lang="en-US" dirty="0">
                <a:solidFill>
                  <a:srgbClr val="7030A0"/>
                </a:solidFill>
                <a:latin typeface="Times New Roman" panose="02020603050405020304" pitchFamily="18" charset="0"/>
                <a:cs typeface="Times New Roman" panose="02020603050405020304" pitchFamily="18" charset="0"/>
              </a:rPr>
              <a:t>Outline</a:t>
            </a:r>
          </a:p>
        </p:txBody>
      </p:sp>
      <p:sp>
        <p:nvSpPr>
          <p:cNvPr id="3" name="Content Placeholder 2"/>
          <p:cNvSpPr>
            <a:spLocks noGrp="1"/>
          </p:cNvSpPr>
          <p:nvPr>
            <p:ph idx="1"/>
          </p:nvPr>
        </p:nvSpPr>
        <p:spPr>
          <a:xfrm>
            <a:off x="457200" y="1828800"/>
            <a:ext cx="8382000" cy="3048000"/>
          </a:xfrm>
        </p:spPr>
        <p:txBody>
          <a:bodyPr>
            <a:noAutofit/>
          </a:bodyPr>
          <a:lstStyle/>
          <a:p>
            <a:pPr>
              <a:lnSpc>
                <a:spcPct val="125000"/>
              </a:lnSpc>
            </a:pPr>
            <a:r>
              <a:rPr lang="en-US" sz="2800" dirty="0">
                <a:latin typeface="Times New Roman" panose="02020603050405020304" pitchFamily="18" charset="0"/>
                <a:cs typeface="Times New Roman" panose="02020603050405020304" pitchFamily="18" charset="0"/>
              </a:rPr>
              <a:t>Symmetrically uninformed firms</a:t>
            </a:r>
          </a:p>
          <a:p>
            <a:pPr marL="0" indent="0">
              <a:lnSpc>
                <a:spcPct val="125000"/>
              </a:lnSpc>
              <a:buNone/>
            </a:pPr>
            <a:r>
              <a:rPr lang="en-US" sz="2800" dirty="0">
                <a:latin typeface="Times New Roman" panose="02020603050405020304" pitchFamily="18" charset="0"/>
                <a:cs typeface="Times New Roman" panose="02020603050405020304" pitchFamily="18" charset="0"/>
              </a:rPr>
              <a:t>	– Everyone is in the dark</a:t>
            </a:r>
          </a:p>
          <a:p>
            <a:pPr marL="0" indent="0">
              <a:lnSpc>
                <a:spcPct val="125000"/>
              </a:lnSpc>
              <a:buNone/>
            </a:pPr>
            <a:endParaRPr lang="en-US" sz="1200" dirty="0">
              <a:latin typeface="Times New Roman" panose="02020603050405020304" pitchFamily="18" charset="0"/>
              <a:cs typeface="Times New Roman" panose="02020603050405020304" pitchFamily="18" charset="0"/>
            </a:endParaRPr>
          </a:p>
          <a:p>
            <a:pPr>
              <a:lnSpc>
                <a:spcPct val="125000"/>
              </a:lnSpc>
            </a:pPr>
            <a:r>
              <a:rPr lang="en-US" sz="2800" dirty="0">
                <a:latin typeface="Times New Roman" panose="02020603050405020304" pitchFamily="18" charset="0"/>
                <a:cs typeface="Times New Roman" panose="02020603050405020304" pitchFamily="18" charset="0"/>
              </a:rPr>
              <a:t>Asymmetrically uninformed firms</a:t>
            </a:r>
          </a:p>
          <a:p>
            <a:pPr marL="0" indent="0">
              <a:lnSpc>
                <a:spcPct val="125000"/>
              </a:lnSpc>
              <a:buNone/>
            </a:pPr>
            <a:r>
              <a:rPr lang="en-US" sz="2800" dirty="0">
                <a:latin typeface="Times New Roman" panose="02020603050405020304" pitchFamily="18" charset="0"/>
                <a:cs typeface="Times New Roman" panose="02020603050405020304" pitchFamily="18" charset="0"/>
              </a:rPr>
              <a:t>	– Only some firms are in the dark</a:t>
            </a: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Times New Roman" panose="02020603050405020304" pitchFamily="18" charset="0"/>
                <a:cs typeface="Times New Roman" panose="02020603050405020304" pitchFamily="18" charset="0"/>
              </a:rPr>
              <a:pPr/>
              <a:t>125</a:t>
            </a:fld>
            <a:endParaRPr 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53072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533400" y="1828800"/>
            <a:ext cx="8153400" cy="2212975"/>
          </a:xfrm>
        </p:spPr>
        <p:txBody>
          <a:bodyPr>
            <a:noAutofit/>
          </a:bodyPr>
          <a:lstStyle/>
          <a:p>
            <a:pPr>
              <a:lnSpc>
                <a:spcPct val="125000"/>
              </a:lnSpc>
            </a:pPr>
            <a:r>
              <a:rPr lang="en-US" sz="4800" dirty="0">
                <a:solidFill>
                  <a:srgbClr val="7030A0"/>
                </a:solidFill>
                <a:latin typeface="Times New Roman" panose="02020603050405020304" pitchFamily="18" charset="0"/>
                <a:cs typeface="Times New Roman" panose="02020603050405020304" pitchFamily="18" charset="0"/>
              </a:rPr>
              <a:t>Symmetrically uninformed firms – Everyone is in the dark</a:t>
            </a:r>
          </a:p>
        </p:txBody>
      </p:sp>
      <p:sp>
        <p:nvSpPr>
          <p:cNvPr id="5" name="Slide Number Placeholder 4"/>
          <p:cNvSpPr>
            <a:spLocks noGrp="1"/>
          </p:cNvSpPr>
          <p:nvPr>
            <p:ph type="sldNum" sz="quarter" idx="12"/>
          </p:nvPr>
        </p:nvSpPr>
        <p:spPr/>
        <p:txBody>
          <a:bodyPr/>
          <a:lstStyle/>
          <a:p>
            <a:fld id="{B6F15528-21DE-4FAA-801E-634DDDAF4B2B}" type="slidenum">
              <a:rPr lang="en-US" smtClean="0"/>
              <a:pPr/>
              <a:t>126</a:t>
            </a:fld>
            <a:endParaRPr lang="en-US"/>
          </a:p>
        </p:txBody>
      </p:sp>
    </p:spTree>
    <p:extLst>
      <p:ext uri="{BB962C8B-B14F-4D97-AF65-F5344CB8AC3E}">
        <p14:creationId xmlns:p14="http://schemas.microsoft.com/office/powerpoint/2010/main" val="120983261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28F125C-D3D3-754D-A626-21835B897C6D}"/>
              </a:ext>
            </a:extLst>
          </p:cNvPr>
          <p:cNvSpPr txBox="1"/>
          <p:nvPr/>
        </p:nvSpPr>
        <p:spPr>
          <a:xfrm>
            <a:off x="228600" y="655485"/>
            <a:ext cx="2133600" cy="563715"/>
          </a:xfrm>
          <a:prstGeom prst="rect">
            <a:avLst/>
          </a:prstGeom>
        </p:spPr>
        <p:txBody>
          <a:bodyPr vert="horz" lIns="91440" tIns="45720" rIns="91440" bIns="45720" rtlCol="0" anchor="ctr">
            <a:normAutofit/>
          </a:bodyPr>
          <a:lstStyle/>
          <a:p>
            <a:pPr marL="357188" indent="-357188">
              <a:lnSpc>
                <a:spcPct val="125000"/>
              </a:lnSpc>
              <a:spcBef>
                <a:spcPct val="0"/>
              </a:spcBef>
              <a:spcAft>
                <a:spcPts val="600"/>
              </a:spcAft>
              <a:buFont typeface="Wingdings" panose="05000000000000000000" pitchFamily="2" charset="2"/>
              <a:buChar char="Ø"/>
            </a:pPr>
            <a:r>
              <a:rPr lang="en-US" sz="2400" i="1" kern="1200" dirty="0">
                <a:solidFill>
                  <a:srgbClr val="7030A0"/>
                </a:solidFill>
                <a:latin typeface="Times New Roman" panose="02020603050405020304" pitchFamily="18" charset="0"/>
                <a:ea typeface="+mj-ea"/>
                <a:cs typeface="Times New Roman" panose="02020603050405020304" pitchFamily="18" charset="0"/>
              </a:rPr>
              <a:t> Assumption</a:t>
            </a:r>
            <a:endParaRPr lang="en-US" sz="2400" kern="1200" dirty="0">
              <a:solidFill>
                <a:schemeClr val="tx1"/>
              </a:solidFill>
              <a:latin typeface="+mj-lt"/>
              <a:ea typeface="+mj-ea"/>
              <a:cs typeface="+mj-cs"/>
            </a:endParaRP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0D39634E-FE53-E949-8037-DC997AB52E90}"/>
                  </a:ext>
                </a:extLst>
              </p:cNvPr>
              <p:cNvSpPr/>
              <p:nvPr/>
            </p:nvSpPr>
            <p:spPr>
              <a:xfrm>
                <a:off x="304800" y="1207272"/>
                <a:ext cx="8458200" cy="5284967"/>
              </a:xfrm>
              <a:prstGeom prst="rect">
                <a:avLst/>
              </a:prstGeom>
            </p:spPr>
            <p:txBody>
              <a:bodyPr vert="horz" lIns="91440" tIns="45720" rIns="91440" bIns="45720" rtlCol="0" anchor="ctr">
                <a:normAutofit/>
              </a:bodyPr>
              <a:lstStyle/>
              <a:p>
                <a:pPr marL="357188" indent="-357188">
                  <a:lnSpc>
                    <a:spcPct val="125000"/>
                  </a:lnSpc>
                  <a:spcAft>
                    <a:spcPts val="60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Assume that </a:t>
                </a:r>
                <a:r>
                  <a:rPr lang="en-US" sz="2400" i="1" dirty="0">
                    <a:latin typeface="Times New Roman" panose="02020603050405020304" pitchFamily="18" charset="0"/>
                    <a:cs typeface="Times New Roman" panose="02020603050405020304" pitchFamily="18" charset="0"/>
                  </a:rPr>
                  <a:t>N</a:t>
                </a:r>
                <a:r>
                  <a:rPr lang="en-US" sz="2400" dirty="0">
                    <a:latin typeface="Times New Roman" panose="02020603050405020304" pitchFamily="18" charset="0"/>
                    <a:cs typeface="Times New Roman" panose="02020603050405020304" pitchFamily="18" charset="0"/>
                  </a:rPr>
                  <a:t> firms have free access to the resource.</a:t>
                </a:r>
              </a:p>
              <a:p>
                <a:pPr marL="357188" indent="-357188">
                  <a:lnSpc>
                    <a:spcPct val="125000"/>
                  </a:lnSpc>
                  <a:spcAft>
                    <a:spcPts val="600"/>
                  </a:spcAft>
                  <a:buFont typeface="Arial" panose="020B0604020202020204" pitchFamily="34" charset="0"/>
                  <a:buChar char="•"/>
                </a:pPr>
                <a:endParaRPr lang="en-US" sz="1000" dirty="0">
                  <a:latin typeface="Times New Roman" panose="02020603050405020304" pitchFamily="18" charset="0"/>
                  <a:cs typeface="Times New Roman" panose="02020603050405020304" pitchFamily="18" charset="0"/>
                </a:endParaRPr>
              </a:p>
              <a:p>
                <a:pPr marL="357188" indent="-357188">
                  <a:lnSpc>
                    <a:spcPct val="125000"/>
                  </a:lnSpc>
                  <a:spcAft>
                    <a:spcPts val="60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Every firm </a:t>
                </a:r>
                <a:r>
                  <a:rPr lang="en-US" sz="2400" i="1"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must simultaneously and independently choose its appropriation level </a:t>
                </a:r>
                <a14:m>
                  <m:oMath xmlns:m="http://schemas.openxmlformats.org/officeDocument/2006/math">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𝑥</m:t>
                        </m:r>
                      </m:e>
                      <m:sub>
                        <m:r>
                          <a:rPr lang="en-US" sz="2400" i="1">
                            <a:latin typeface="Cambria Math" panose="02040503050406030204" pitchFamily="18" charset="0"/>
                            <a:cs typeface="Times New Roman" panose="02020603050405020304" pitchFamily="18" charset="0"/>
                          </a:rPr>
                          <m:t>𝑖</m:t>
                        </m:r>
                      </m:sub>
                    </m:sSub>
                  </m:oMath>
                </a14:m>
                <a:r>
                  <a:rPr lang="en-US" sz="2400" dirty="0">
                    <a:latin typeface="Times New Roman" panose="02020603050405020304" pitchFamily="18" charset="0"/>
                    <a:cs typeface="Times New Roman" panose="02020603050405020304" pitchFamily="18" charset="0"/>
                  </a:rPr>
                  <a:t>.</a:t>
                </a:r>
              </a:p>
              <a:p>
                <a:pPr marL="357188" indent="-357188">
                  <a:lnSpc>
                    <a:spcPct val="125000"/>
                  </a:lnSpc>
                  <a:spcAft>
                    <a:spcPts val="600"/>
                  </a:spcAft>
                  <a:buFont typeface="Arial" panose="020B0604020202020204" pitchFamily="34" charset="0"/>
                  <a:buChar char="•"/>
                </a:pPr>
                <a:endParaRPr lang="en-US" sz="1000" dirty="0">
                  <a:latin typeface="Times New Roman" panose="02020603050405020304" pitchFamily="18" charset="0"/>
                  <a:cs typeface="Times New Roman" panose="02020603050405020304" pitchFamily="18" charset="0"/>
                </a:endParaRPr>
              </a:p>
              <a:p>
                <a:pPr marL="357188" indent="-357188">
                  <a:lnSpc>
                    <a:spcPct val="125000"/>
                  </a:lnSpc>
                  <a:spcAft>
                    <a:spcPts val="60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All firms face a common uncertainty: They cannot observe the available stock, </a:t>
                </a:r>
                <a:r>
                  <a:rPr lang="en-US" sz="2400" i="1" dirty="0">
                    <a:latin typeface="Times New Roman" panose="02020603050405020304" pitchFamily="18" charset="0"/>
                    <a:cs typeface="Times New Roman" panose="02020603050405020304" pitchFamily="18" charset="0"/>
                  </a:rPr>
                  <a:t>S</a:t>
                </a:r>
                <a:r>
                  <a:rPr lang="en-US" sz="2400" dirty="0">
                    <a:latin typeface="Times New Roman" panose="02020603050405020304" pitchFamily="18" charset="0"/>
                    <a:cs typeface="Times New Roman" panose="02020603050405020304" pitchFamily="18" charset="0"/>
                  </a:rPr>
                  <a:t>, but knows that it is high </a:t>
                </a:r>
                <a14:m>
                  <m:oMath xmlns:m="http://schemas.openxmlformats.org/officeDocument/2006/math">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𝑆</m:t>
                        </m:r>
                      </m:e>
                      <m:sub>
                        <m:r>
                          <a:rPr lang="en-US" sz="2400" i="1">
                            <a:latin typeface="Cambria Math" panose="02040503050406030204" pitchFamily="18" charset="0"/>
                            <a:cs typeface="Times New Roman" panose="02020603050405020304" pitchFamily="18" charset="0"/>
                          </a:rPr>
                          <m:t>𝐻</m:t>
                        </m:r>
                      </m:sub>
                    </m:sSub>
                  </m:oMath>
                </a14:m>
                <a:r>
                  <a:rPr lang="en-US" sz="2400" dirty="0">
                    <a:latin typeface="Times New Roman" panose="02020603050405020304" pitchFamily="18" charset="0"/>
                    <a:cs typeface="Times New Roman" panose="02020603050405020304" pitchFamily="18" charset="0"/>
                  </a:rPr>
                  <a:t> with probability </a:t>
                </a:r>
                <a14:m>
                  <m:oMath xmlns:m="http://schemas.openxmlformats.org/officeDocument/2006/math">
                    <m:r>
                      <a:rPr lang="en-US" sz="2400" i="1">
                        <a:latin typeface="Cambria Math" panose="02040503050406030204" pitchFamily="18" charset="0"/>
                        <a:cs typeface="Times New Roman" panose="02020603050405020304" pitchFamily="18" charset="0"/>
                      </a:rPr>
                      <m:t>𝑝</m:t>
                    </m:r>
                  </m:oMath>
                </a14:m>
                <a:r>
                  <a:rPr lang="en-US" sz="2400" dirty="0">
                    <a:latin typeface="Times New Roman" panose="02020603050405020304" pitchFamily="18" charset="0"/>
                    <a:cs typeface="Times New Roman" panose="02020603050405020304" pitchFamily="18" charset="0"/>
                  </a:rPr>
                  <a:t> or low </a:t>
                </a:r>
                <a14:m>
                  <m:oMath xmlns:m="http://schemas.openxmlformats.org/officeDocument/2006/math">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𝑆</m:t>
                        </m:r>
                      </m:e>
                      <m:sub>
                        <m:r>
                          <a:rPr lang="en-US" sz="2400" i="1">
                            <a:latin typeface="Cambria Math" panose="02040503050406030204" pitchFamily="18" charset="0"/>
                            <a:cs typeface="Times New Roman" panose="02020603050405020304" pitchFamily="18" charset="0"/>
                          </a:rPr>
                          <m:t>𝐿</m:t>
                        </m:r>
                      </m:sub>
                    </m:sSub>
                  </m:oMath>
                </a14:m>
                <a:r>
                  <a:rPr lang="en-US" sz="2400" dirty="0">
                    <a:latin typeface="Times New Roman" panose="02020603050405020304" pitchFamily="18" charset="0"/>
                    <a:cs typeface="Times New Roman" panose="02020603050405020304" pitchFamily="18" charset="0"/>
                  </a:rPr>
                  <a:t> with probability </a:t>
                </a:r>
                <a14:m>
                  <m:oMath xmlns:m="http://schemas.openxmlformats.org/officeDocument/2006/math">
                    <m:r>
                      <a:rPr lang="en-US" sz="2400">
                        <a:latin typeface="Cambria Math" panose="02040503050406030204" pitchFamily="18" charset="0"/>
                        <a:cs typeface="Times New Roman" panose="02020603050405020304" pitchFamily="18" charset="0"/>
                      </a:rPr>
                      <m:t>1−</m:t>
                    </m:r>
                    <m:r>
                      <a:rPr lang="en-US" sz="2400" i="1">
                        <a:latin typeface="Cambria Math" panose="02040503050406030204" pitchFamily="18" charset="0"/>
                        <a:cs typeface="Times New Roman" panose="02020603050405020304" pitchFamily="18" charset="0"/>
                      </a:rPr>
                      <m:t>𝑝</m:t>
                    </m:r>
                  </m:oMath>
                </a14:m>
                <a:r>
                  <a:rPr lang="en-US" sz="2400" dirty="0">
                    <a:latin typeface="Times New Roman" panose="02020603050405020304" pitchFamily="18" charset="0"/>
                    <a:cs typeface="Times New Roman" panose="02020603050405020304" pitchFamily="18" charset="0"/>
                  </a:rPr>
                  <a:t>, where </a:t>
                </a:r>
                <a14:m>
                  <m:oMath xmlns:m="http://schemas.openxmlformats.org/officeDocument/2006/math">
                    <m:r>
                      <a:rPr lang="en-US" sz="2400" i="1">
                        <a:latin typeface="Cambria Math" panose="02040503050406030204" pitchFamily="18" charset="0"/>
                        <a:cs typeface="Times New Roman" panose="02020603050405020304" pitchFamily="18" charset="0"/>
                      </a:rPr>
                      <m:t>𝑝</m:t>
                    </m:r>
                    <m:r>
                      <a:rPr lang="en-US" sz="2400" i="1">
                        <a:latin typeface="Cambria Math" panose="02040503050406030204" pitchFamily="18" charset="0"/>
                        <a:ea typeface="Cambria Math" panose="02040503050406030204" pitchFamily="18" charset="0"/>
                        <a:cs typeface="Times New Roman" panose="02020603050405020304" pitchFamily="18" charset="0"/>
                      </a:rPr>
                      <m:t>∈</m:t>
                    </m:r>
                    <m:d>
                      <m:dPr>
                        <m:begChr m:val="["/>
                        <m:endChr m:val="]"/>
                        <m:ctrlPr>
                          <a:rPr lang="en-US" sz="2400" i="1">
                            <a:latin typeface="Cambria Math" panose="02040503050406030204" pitchFamily="18" charset="0"/>
                            <a:ea typeface="Cambria Math" panose="02040503050406030204" pitchFamily="18" charset="0"/>
                            <a:cs typeface="Times New Roman" panose="02020603050405020304" pitchFamily="18" charset="0"/>
                          </a:rPr>
                        </m:ctrlPr>
                      </m:dPr>
                      <m:e>
                        <m:r>
                          <a:rPr lang="en-US" sz="2400" i="1">
                            <a:latin typeface="Cambria Math" panose="02040503050406030204" pitchFamily="18" charset="0"/>
                            <a:ea typeface="Cambria Math" panose="02040503050406030204" pitchFamily="18" charset="0"/>
                            <a:cs typeface="Times New Roman" panose="02020603050405020304" pitchFamily="18" charset="0"/>
                          </a:rPr>
                          <m:t>0,1</m:t>
                        </m:r>
                      </m:e>
                    </m:d>
                  </m:oMath>
                </a14:m>
                <a:r>
                  <a:rPr lang="en-US" sz="2400" dirty="0">
                    <a:latin typeface="Times New Roman" panose="02020603050405020304" pitchFamily="18" charset="0"/>
                    <a:cs typeface="Times New Roman" panose="02020603050405020304" pitchFamily="18" charset="0"/>
                  </a:rPr>
                  <a:t>.</a:t>
                </a:r>
              </a:p>
              <a:p>
                <a:pPr marL="357188" indent="-357188">
                  <a:lnSpc>
                    <a:spcPct val="125000"/>
                  </a:lnSpc>
                  <a:spcAft>
                    <a:spcPts val="600"/>
                  </a:spcAft>
                  <a:buFont typeface="Arial" panose="020B0604020202020204" pitchFamily="34" charset="0"/>
                  <a:buChar char="•"/>
                </a:pPr>
                <a:endParaRPr lang="en-US" sz="1100" dirty="0">
                  <a:latin typeface="Times New Roman" panose="02020603050405020304" pitchFamily="18" charset="0"/>
                  <a:cs typeface="Times New Roman" panose="02020603050405020304" pitchFamily="18" charset="0"/>
                </a:endParaRPr>
              </a:p>
              <a:p>
                <a:pPr marL="357188" indent="-357188">
                  <a:lnSpc>
                    <a:spcPct val="125000"/>
                  </a:lnSpc>
                  <a:spcAft>
                    <a:spcPts val="60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unobservability of the stock can be rationalized as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poor technology, or (ii) higher variations of the stock due to weather conditions.</a:t>
                </a:r>
              </a:p>
            </p:txBody>
          </p:sp>
        </mc:Choice>
        <mc:Fallback xmlns="">
          <p:sp>
            <p:nvSpPr>
              <p:cNvPr id="7" name="Rectangle 6">
                <a:extLst>
                  <a:ext uri="{FF2B5EF4-FFF2-40B4-BE49-F238E27FC236}">
                    <a16:creationId xmlns:a16="http://schemas.microsoft.com/office/drawing/2014/main" id="{0D39634E-FE53-E949-8037-DC997AB52E90}"/>
                  </a:ext>
                </a:extLst>
              </p:cNvPr>
              <p:cNvSpPr>
                <a:spLocks noRot="1" noChangeAspect="1" noMove="1" noResize="1" noEditPoints="1" noAdjustHandles="1" noChangeArrowheads="1" noChangeShapeType="1" noTextEdit="1"/>
              </p:cNvSpPr>
              <p:nvPr/>
            </p:nvSpPr>
            <p:spPr>
              <a:xfrm>
                <a:off x="304800" y="1207272"/>
                <a:ext cx="8458200" cy="5284967"/>
              </a:xfrm>
              <a:prstGeom prst="rect">
                <a:avLst/>
              </a:prstGeom>
              <a:blipFill>
                <a:blip r:embed="rId2"/>
                <a:stretch>
                  <a:fillRect l="-937" b="-1615"/>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FDDDCE93-1E97-CE4A-8011-F39279D7CF2A}"/>
              </a:ext>
            </a:extLst>
          </p:cNvPr>
          <p:cNvSpPr>
            <a:spLocks noGrp="1"/>
          </p:cNvSpPr>
          <p:nvPr>
            <p:ph type="sldNum" sz="quarter" idx="12"/>
          </p:nvPr>
        </p:nvSpPr>
        <p:spPr>
          <a:xfrm>
            <a:off x="6457950" y="6492240"/>
            <a:ext cx="2057400" cy="365125"/>
          </a:xfrm>
        </p:spPr>
        <p:txBody>
          <a:bodyPr vert="horz" lIns="91440" tIns="45720" rIns="91440" bIns="45720" rtlCol="0" anchor="ctr">
            <a:normAutofit/>
          </a:bodyPr>
          <a:lstStyle/>
          <a:p>
            <a:pPr>
              <a:spcAft>
                <a:spcPts val="600"/>
              </a:spcAft>
            </a:pPr>
            <a:fld id="{B6F15528-21DE-4FAA-801E-634DDDAF4B2B}" type="slidenum">
              <a:rPr lang="en-US" smtClean="0"/>
              <a:pPr>
                <a:spcAft>
                  <a:spcPts val="600"/>
                </a:spcAft>
              </a:pPr>
              <a:t>127</a:t>
            </a:fld>
            <a:endParaRPr lang="en-US"/>
          </a:p>
        </p:txBody>
      </p:sp>
      <p:sp>
        <p:nvSpPr>
          <p:cNvPr id="9" name="Rectangle 8">
            <a:extLst>
              <a:ext uri="{FF2B5EF4-FFF2-40B4-BE49-F238E27FC236}">
                <a16:creationId xmlns:a16="http://schemas.microsoft.com/office/drawing/2014/main" id="{56C43EE5-6F5C-4CD0-ACA5-68D2B770E196}"/>
              </a:ext>
            </a:extLst>
          </p:cNvPr>
          <p:cNvSpPr/>
          <p:nvPr/>
        </p:nvSpPr>
        <p:spPr>
          <a:xfrm>
            <a:off x="0" y="128187"/>
            <a:ext cx="3886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r>
              <a:rPr lang="en-US" b="1" dirty="0">
                <a:solidFill>
                  <a:srgbClr val="7030A0"/>
                </a:solidFill>
                <a:latin typeface="Times New Roman" panose="02020603050405020304" pitchFamily="18" charset="0"/>
                <a:cs typeface="Times New Roman" panose="02020603050405020304" pitchFamily="18" charset="0"/>
              </a:rPr>
              <a:t>6.2 Symmetrically uninformed firms</a:t>
            </a:r>
            <a:endParaRPr lang="en-US"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797924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64F25A5-C5C7-40F5-B990-36C8729467E4}"/>
              </a:ext>
            </a:extLst>
          </p:cNvPr>
          <p:cNvSpPr>
            <a:spLocks noGrp="1"/>
          </p:cNvSpPr>
          <p:nvPr>
            <p:ph type="sldNum" sz="quarter" idx="12"/>
          </p:nvPr>
        </p:nvSpPr>
        <p:spPr/>
        <p:txBody>
          <a:bodyPr/>
          <a:lstStyle/>
          <a:p>
            <a:fld id="{B6F15528-21DE-4FAA-801E-634DDDAF4B2B}" type="slidenum">
              <a:rPr lang="en-US" smtClean="0"/>
              <a:pPr/>
              <a:t>128</a:t>
            </a:fld>
            <a:endParaRPr lang="en-US"/>
          </a:p>
        </p:txBody>
      </p:sp>
      <p:sp>
        <p:nvSpPr>
          <p:cNvPr id="21" name="Rectangle 20">
            <a:extLst>
              <a:ext uri="{FF2B5EF4-FFF2-40B4-BE49-F238E27FC236}">
                <a16:creationId xmlns:a16="http://schemas.microsoft.com/office/drawing/2014/main" id="{56C43EE5-6F5C-4CD0-ACA5-68D2B770E196}"/>
              </a:ext>
            </a:extLst>
          </p:cNvPr>
          <p:cNvSpPr/>
          <p:nvPr/>
        </p:nvSpPr>
        <p:spPr>
          <a:xfrm>
            <a:off x="0" y="128187"/>
            <a:ext cx="3886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r>
              <a:rPr lang="en-US" b="1" dirty="0">
                <a:solidFill>
                  <a:srgbClr val="7030A0"/>
                </a:solidFill>
                <a:latin typeface="Times New Roman" panose="02020603050405020304" pitchFamily="18" charset="0"/>
                <a:cs typeface="Times New Roman" panose="02020603050405020304" pitchFamily="18" charset="0"/>
              </a:rPr>
              <a:t>6.2 Symmetrically uninformed firms</a:t>
            </a: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94A9B6FB-D93B-4F84-9893-B04E78451A45}"/>
              </a:ext>
            </a:extLst>
          </p:cNvPr>
          <p:cNvSpPr/>
          <p:nvPr/>
        </p:nvSpPr>
        <p:spPr>
          <a:xfrm>
            <a:off x="237641" y="711780"/>
            <a:ext cx="6077626" cy="510717"/>
          </a:xfrm>
          <a:prstGeom prst="rect">
            <a:avLst/>
          </a:prstGeom>
        </p:spPr>
        <p:txBody>
          <a:bodyPr wrap="none">
            <a:spAutoFit/>
          </a:bodyPr>
          <a:lstStyle/>
          <a:p>
            <a:pPr marL="357188" indent="-357188">
              <a:lnSpc>
                <a:spcPct val="125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Every firm faces the following cost function;</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9EF68D0-7622-4A1C-9BD6-2E9D54A39DBD}"/>
                  </a:ext>
                </a:extLst>
              </p:cNvPr>
              <p:cNvSpPr txBox="1"/>
              <p:nvPr/>
            </p:nvSpPr>
            <p:spPr>
              <a:xfrm>
                <a:off x="2673520" y="1346164"/>
                <a:ext cx="3339760" cy="896143"/>
              </a:xfrm>
              <a:prstGeom prst="rect">
                <a:avLst/>
              </a:prstGeom>
              <a:noFill/>
            </p:spPr>
            <p:txBody>
              <a:bodyPr wrap="none" lIns="0" tIns="0" rIns="0" bIns="0" rtlCol="0">
                <a:spAutoFit/>
              </a:bodyPr>
              <a:lstStyle/>
              <a:p>
                <a:pPr>
                  <a:lnSpc>
                    <a:spcPct val="125000"/>
                  </a:lnSpc>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𝐶</m:t>
                      </m:r>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𝑋</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𝑖</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𝑋</m:t>
                                  </m:r>
                                </m:e>
                                <m:sub>
                                  <m:r>
                                    <a:rPr lang="en-US" sz="2400" b="0" i="1" smtClean="0">
                                      <a:latin typeface="Cambria Math" panose="02040503050406030204" pitchFamily="18" charset="0"/>
                                    </a:rPr>
                                    <m:t>−</m:t>
                                  </m:r>
                                  <m:r>
                                    <a:rPr lang="en-US" sz="2400" b="0" i="1" smtClean="0">
                                      <a:latin typeface="Cambria Math" panose="02040503050406030204" pitchFamily="18" charset="0"/>
                                    </a:rPr>
                                    <m:t>𝑖</m:t>
                                  </m:r>
                                </m:sub>
                              </m:sSub>
                            </m:e>
                          </m:d>
                        </m:num>
                        <m:den>
                          <m:r>
                            <a:rPr lang="en-US" sz="2400" b="0" i="1" smtClean="0">
                              <a:latin typeface="Cambria Math" panose="02040503050406030204" pitchFamily="18" charset="0"/>
                            </a:rPr>
                            <m:t>𝑆</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8" name="TextBox 7">
                <a:extLst>
                  <a:ext uri="{FF2B5EF4-FFF2-40B4-BE49-F238E27FC236}">
                    <a16:creationId xmlns:a16="http://schemas.microsoft.com/office/drawing/2014/main" id="{C9EF68D0-7622-4A1C-9BD6-2E9D54A39DBD}"/>
                  </a:ext>
                </a:extLst>
              </p:cNvPr>
              <p:cNvSpPr txBox="1">
                <a:spLocks noRot="1" noChangeAspect="1" noMove="1" noResize="1" noEditPoints="1" noAdjustHandles="1" noChangeArrowheads="1" noChangeShapeType="1" noTextEdit="1"/>
              </p:cNvSpPr>
              <p:nvPr/>
            </p:nvSpPr>
            <p:spPr>
              <a:xfrm>
                <a:off x="2673520" y="1346164"/>
                <a:ext cx="3339760" cy="896143"/>
              </a:xfrm>
              <a:prstGeom prst="rect">
                <a:avLst/>
              </a:prstGeom>
              <a:blipFill>
                <a:blip r:embed="rId2"/>
                <a:stretch>
                  <a:fillRect/>
                </a:stretch>
              </a:blipFill>
            </p:spPr>
            <p:txBody>
              <a:bodyPr/>
              <a:lstStyle/>
              <a:p>
                <a:r>
                  <a:rPr lang="en-US">
                    <a:noFill/>
                  </a:rPr>
                  <a:t> </a:t>
                </a:r>
              </a:p>
            </p:txBody>
          </p:sp>
        </mc:Fallback>
      </mc:AlternateContent>
      <p:sp>
        <p:nvSpPr>
          <p:cNvPr id="9" name="Rectangle 8">
            <a:extLst>
              <a:ext uri="{FF2B5EF4-FFF2-40B4-BE49-F238E27FC236}">
                <a16:creationId xmlns:a16="http://schemas.microsoft.com/office/drawing/2014/main" id="{2452863D-D4FD-45F4-B304-718C240B7111}"/>
              </a:ext>
            </a:extLst>
          </p:cNvPr>
          <p:cNvSpPr/>
          <p:nvPr/>
        </p:nvSpPr>
        <p:spPr>
          <a:xfrm>
            <a:off x="237641" y="2327797"/>
            <a:ext cx="8449159" cy="510717"/>
          </a:xfrm>
          <a:prstGeom prst="rect">
            <a:avLst/>
          </a:prstGeom>
        </p:spPr>
        <p:txBody>
          <a:bodyPr wrap="square">
            <a:spAutoFit/>
          </a:bodyPr>
          <a:lstStyle/>
          <a:p>
            <a:pPr marL="357188" indent="-357188">
              <a:lnSpc>
                <a:spcPct val="125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where</a:t>
            </a: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D6078FFB-2D08-403E-80E5-9B57BB0912FE}"/>
                  </a:ext>
                </a:extLst>
              </p:cNvPr>
              <p:cNvSpPr/>
              <p:nvPr/>
            </p:nvSpPr>
            <p:spPr>
              <a:xfrm>
                <a:off x="240689" y="2967285"/>
                <a:ext cx="8534400" cy="3030381"/>
              </a:xfrm>
              <a:prstGeom prst="rect">
                <a:avLst/>
              </a:prstGeom>
            </p:spPr>
            <p:txBody>
              <a:bodyPr wrap="square">
                <a:spAutoFit/>
              </a:bodyPr>
              <a:lstStyle/>
              <a:p>
                <a:pPr marL="357188" indent="-357188">
                  <a:lnSpc>
                    <a:spcPct val="125000"/>
                  </a:lnSpc>
                  <a:buFont typeface="Arial" panose="020B0604020202020204" pitchFamily="34" charset="0"/>
                  <a:buChar char="•"/>
                </a:pPr>
                <a14:m>
                  <m:oMath xmlns:m="http://schemas.openxmlformats.org/officeDocument/2006/math">
                    <m:r>
                      <a:rPr lang="en-US" sz="2400" i="1" dirty="0">
                        <a:latin typeface="Cambria Math" panose="02040503050406030204" pitchFamily="18" charset="0"/>
                        <a:cs typeface="Times New Roman" panose="02020603050405020304" pitchFamily="18" charset="0"/>
                      </a:rPr>
                      <m:t>𝑆</m:t>
                    </m:r>
                    <m:r>
                      <a:rPr lang="en-US" sz="2400" i="1" dirty="0">
                        <a:latin typeface="Cambria Math" panose="02040503050406030204" pitchFamily="18" charset="0"/>
                        <a:cs typeface="Times New Roman" panose="02020603050405020304" pitchFamily="18" charset="0"/>
                      </a:rPr>
                      <m:t>&gt;0</m:t>
                    </m:r>
                  </m:oMath>
                </a14:m>
                <a:r>
                  <a:rPr lang="en-US" sz="2400" dirty="0">
                    <a:latin typeface="Times New Roman" panose="02020603050405020304" pitchFamily="18" charset="0"/>
                    <a:cs typeface="Times New Roman" panose="02020603050405020304" pitchFamily="18" charset="0"/>
                  </a:rPr>
                  <a:t> denotes the stock of the resource, which reduces firm </a:t>
                </a:r>
                <a:r>
                  <a:rPr lang="en-US" sz="2400" i="1" dirty="0">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’s extraction cost when the resource is more abundant.</a:t>
                </a:r>
              </a:p>
              <a:p>
                <a:pPr marL="357188" indent="-357188">
                  <a:lnSpc>
                    <a:spcPct val="125000"/>
                  </a:lnSpc>
                  <a:buFont typeface="Arial" panose="020B0604020202020204" pitchFamily="34" charset="0"/>
                  <a:buChar char="•"/>
                </a:pPr>
                <a:endParaRPr lang="en-US" sz="1000" dirty="0">
                  <a:latin typeface="Times New Roman" panose="02020603050405020304" pitchFamily="18" charset="0"/>
                  <a:cs typeface="Times New Roman" panose="02020603050405020304" pitchFamily="18" charset="0"/>
                </a:endParaRPr>
              </a:p>
              <a:p>
                <a:pPr marL="357188" indent="-357188">
                  <a:lnSpc>
                    <a:spcPct val="125000"/>
                  </a:lnSpc>
                  <a:buFont typeface="Arial" panose="020B0604020202020204" pitchFamily="34" charset="0"/>
                  <a:buChar char="•"/>
                </a:pPr>
                <a14:m>
                  <m:oMath xmlns:m="http://schemas.openxmlformats.org/officeDocument/2006/math">
                    <m:sSub>
                      <m:sSubPr>
                        <m:ctrlPr>
                          <a:rPr lang="en-US" sz="2400" i="1" dirty="0">
                            <a:latin typeface="Cambria Math" panose="02040503050406030204" pitchFamily="18" charset="0"/>
                          </a:rPr>
                        </m:ctrlPr>
                      </m:sSubPr>
                      <m:e>
                        <m:r>
                          <a:rPr lang="en-US" sz="2400" i="1" dirty="0">
                            <a:latin typeface="Cambria Math" panose="02040503050406030204" pitchFamily="18" charset="0"/>
                          </a:rPr>
                          <m:t>𝑥</m:t>
                        </m:r>
                      </m:e>
                      <m:sub>
                        <m:r>
                          <a:rPr lang="en-US" sz="2400" i="1" dirty="0">
                            <a:latin typeface="Cambria Math" panose="02040503050406030204" pitchFamily="18" charset="0"/>
                          </a:rPr>
                          <m:t>𝑖</m:t>
                        </m:r>
                      </m:sub>
                    </m:sSub>
                  </m:oMath>
                </a14:m>
                <a:r>
                  <a:rPr lang="en-US" sz="2400" dirty="0">
                    <a:latin typeface="Times New Roman" panose="02020603050405020304" pitchFamily="18" charset="0"/>
                    <a:cs typeface="Times New Roman" panose="02020603050405020304" pitchFamily="18" charset="0"/>
                  </a:rPr>
                  <a:t> represents firm </a:t>
                </a:r>
                <a:r>
                  <a:rPr lang="en-US" sz="2400" i="1" dirty="0">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’s appropriation level.</a:t>
                </a:r>
              </a:p>
              <a:p>
                <a:pPr marL="357188" indent="-357188">
                  <a:lnSpc>
                    <a:spcPct val="125000"/>
                  </a:lnSpc>
                  <a:buFont typeface="Arial" panose="020B0604020202020204" pitchFamily="34" charset="0"/>
                  <a:buChar char="•"/>
                </a:pPr>
                <a:endParaRPr lang="en-US" sz="1000" dirty="0">
                  <a:latin typeface="Times New Roman" panose="02020603050405020304" pitchFamily="18" charset="0"/>
                  <a:cs typeface="Times New Roman" panose="02020603050405020304" pitchFamily="18" charset="0"/>
                </a:endParaRPr>
              </a:p>
              <a:p>
                <a:pPr marL="357188" indent="-357188">
                  <a:lnSpc>
                    <a:spcPct val="125000"/>
                  </a:lnSpc>
                  <a:buFont typeface="Arial" panose="020B0604020202020204" pitchFamily="34" charset="0"/>
                  <a:buChar char="•"/>
                </a:pP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𝑋</m:t>
                        </m:r>
                      </m:e>
                      <m:sub>
                        <m:r>
                          <a:rPr lang="en-US" sz="2400" i="1">
                            <a:latin typeface="Cambria Math" panose="02040503050406030204" pitchFamily="18" charset="0"/>
                          </a:rPr>
                          <m:t>−</m:t>
                        </m:r>
                        <m:r>
                          <a:rPr lang="en-US" sz="2400" i="1">
                            <a:latin typeface="Cambria Math" panose="02040503050406030204" pitchFamily="18" charset="0"/>
                          </a:rPr>
                          <m:t>𝑖</m:t>
                        </m:r>
                      </m:sub>
                    </m:sSub>
                    <m:r>
                      <a:rPr lang="en-US" sz="2400" i="1">
                        <a:latin typeface="Cambria Math" panose="02040503050406030204" pitchFamily="18" charset="0"/>
                      </a:rPr>
                      <m:t>=</m:t>
                    </m:r>
                    <m:nary>
                      <m:naryPr>
                        <m:chr m:val="∑"/>
                        <m:supHide m:val="on"/>
                        <m:ctrlPr>
                          <a:rPr lang="en-US" sz="2400" i="1">
                            <a:latin typeface="Cambria Math" panose="02040503050406030204" pitchFamily="18" charset="0"/>
                          </a:rPr>
                        </m:ctrlPr>
                      </m:naryPr>
                      <m:sub>
                        <m:r>
                          <m:rPr>
                            <m:brk m:alnAt="7"/>
                          </m:rPr>
                          <a:rPr lang="en-US" sz="2400" i="1">
                            <a:latin typeface="Cambria Math" panose="02040503050406030204" pitchFamily="18" charset="0"/>
                          </a:rPr>
                          <m:t>𝑖</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𝑗</m:t>
                        </m:r>
                      </m:sub>
                      <m:sup/>
                      <m:e>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𝑗</m:t>
                            </m:r>
                          </m:sub>
                        </m:sSub>
                      </m:e>
                    </m:nary>
                  </m:oMath>
                </a14:m>
                <a:r>
                  <a:rPr lang="en-US" sz="2400" dirty="0">
                    <a:latin typeface="Times New Roman" panose="02020603050405020304" pitchFamily="18" charset="0"/>
                    <a:cs typeface="Times New Roman" panose="02020603050405020304" pitchFamily="18" charset="0"/>
                  </a:rPr>
                  <a:t> are aggregate appropriations by firms other than </a:t>
                </a:r>
                <a:r>
                  <a:rPr lang="en-US" sz="2400" i="1" dirty="0" err="1">
                    <a:latin typeface="Times New Roman" panose="02020603050405020304" pitchFamily="18" charset="0"/>
                    <a:cs typeface="Times New Roman" panose="02020603050405020304" pitchFamily="18" charset="0"/>
                  </a:rPr>
                  <a:t>i</a:t>
                </a:r>
                <a:r>
                  <a:rPr lang="en-US" sz="2400" i="1"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357188" indent="-357188">
                  <a:lnSpc>
                    <a:spcPct val="125000"/>
                  </a:lnSpc>
                  <a:buFont typeface="Arial" panose="020B0604020202020204" pitchFamily="34" charset="0"/>
                  <a:buChar char="•"/>
                </a:pPr>
                <a:endParaRPr lang="en-US" sz="1000" dirty="0">
                  <a:latin typeface="Times New Roman" panose="02020603050405020304" pitchFamily="18" charset="0"/>
                  <a:cs typeface="Times New Roman" panose="02020603050405020304" pitchFamily="18" charset="0"/>
                </a:endParaRPr>
              </a:p>
              <a:p>
                <a:pPr marL="357188" indent="-357188">
                  <a:lnSpc>
                    <a:spcPct val="125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Every firm </a:t>
                </a:r>
                <a:r>
                  <a:rPr lang="en-US" sz="2400" i="1"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takes market price </a:t>
                </a:r>
                <a14:m>
                  <m:oMath xmlns:m="http://schemas.openxmlformats.org/officeDocument/2006/math">
                    <m:r>
                      <a:rPr lang="en-US" sz="2400" i="1" dirty="0">
                        <a:latin typeface="Cambria Math" panose="02040503050406030204" pitchFamily="18" charset="0"/>
                      </a:rPr>
                      <m:t>𝑝</m:t>
                    </m:r>
                  </m:oMath>
                </a14:m>
                <a:r>
                  <a:rPr lang="en-US" sz="2400" dirty="0">
                    <a:latin typeface="Times New Roman" panose="02020603050405020304" pitchFamily="18" charset="0"/>
                    <a:cs typeface="Times New Roman" panose="02020603050405020304" pitchFamily="18" charset="0"/>
                  </a:rPr>
                  <a:t> as given (normalize to </a:t>
                </a:r>
                <a14:m>
                  <m:oMath xmlns:m="http://schemas.openxmlformats.org/officeDocument/2006/math">
                    <m:r>
                      <a:rPr lang="en-US" sz="2400" i="1" dirty="0">
                        <a:latin typeface="Cambria Math" panose="02040503050406030204" pitchFamily="18" charset="0"/>
                        <a:cs typeface="Times New Roman" panose="02020603050405020304" pitchFamily="18" charset="0"/>
                      </a:rPr>
                      <m:t>𝑝</m:t>
                    </m:r>
                    <m:r>
                      <a:rPr lang="en-US" sz="2400" i="1" dirty="0">
                        <a:latin typeface="Cambria Math" panose="02040503050406030204" pitchFamily="18" charset="0"/>
                        <a:cs typeface="Times New Roman" panose="02020603050405020304" pitchFamily="18" charset="0"/>
                      </a:rPr>
                      <m:t>=$1</m:t>
                    </m:r>
                  </m:oMath>
                </a14:m>
                <a:r>
                  <a:rPr lang="en-US" sz="2400" dirty="0">
                    <a:latin typeface="Times New Roman" panose="02020603050405020304" pitchFamily="18" charset="0"/>
                    <a:cs typeface="Times New Roman" panose="02020603050405020304" pitchFamily="18" charset="0"/>
                  </a:rPr>
                  <a:t>). </a:t>
                </a:r>
              </a:p>
            </p:txBody>
          </p:sp>
        </mc:Choice>
        <mc:Fallback xmlns="">
          <p:sp>
            <p:nvSpPr>
              <p:cNvPr id="10" name="Rectangle 9">
                <a:extLst>
                  <a:ext uri="{FF2B5EF4-FFF2-40B4-BE49-F238E27FC236}">
                    <a16:creationId xmlns:a16="http://schemas.microsoft.com/office/drawing/2014/main" id="{D6078FFB-2D08-403E-80E5-9B57BB0912FE}"/>
                  </a:ext>
                </a:extLst>
              </p:cNvPr>
              <p:cNvSpPr>
                <a:spLocks noRot="1" noChangeAspect="1" noMove="1" noResize="1" noEditPoints="1" noAdjustHandles="1" noChangeArrowheads="1" noChangeShapeType="1" noTextEdit="1"/>
              </p:cNvSpPr>
              <p:nvPr/>
            </p:nvSpPr>
            <p:spPr>
              <a:xfrm>
                <a:off x="240689" y="2967285"/>
                <a:ext cx="8534400" cy="3030381"/>
              </a:xfrm>
              <a:prstGeom prst="rect">
                <a:avLst/>
              </a:prstGeom>
              <a:blipFill>
                <a:blip r:embed="rId3"/>
                <a:stretch>
                  <a:fillRect l="-929" r="-1857" b="-5634"/>
                </a:stretch>
              </a:blipFill>
            </p:spPr>
            <p:txBody>
              <a:bodyPr/>
              <a:lstStyle/>
              <a:p>
                <a:r>
                  <a:rPr lang="en-US">
                    <a:noFill/>
                  </a:rPr>
                  <a:t> </a:t>
                </a:r>
              </a:p>
            </p:txBody>
          </p:sp>
        </mc:Fallback>
      </mc:AlternateContent>
      <p:sp>
        <p:nvSpPr>
          <p:cNvPr id="24" name="Minus Sign 23">
            <a:extLst>
              <a:ext uri="{FF2B5EF4-FFF2-40B4-BE49-F238E27FC236}">
                <a16:creationId xmlns:a16="http://schemas.microsoft.com/office/drawing/2014/main" id="{F04EB9F2-DBCC-465F-9D77-BC883FDCFC03}"/>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7261825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64F25A5-C5C7-40F5-B990-36C8729467E4}"/>
              </a:ext>
            </a:extLst>
          </p:cNvPr>
          <p:cNvSpPr>
            <a:spLocks noGrp="1"/>
          </p:cNvSpPr>
          <p:nvPr>
            <p:ph type="sldNum" sz="quarter" idx="12"/>
          </p:nvPr>
        </p:nvSpPr>
        <p:spPr/>
        <p:txBody>
          <a:bodyPr/>
          <a:lstStyle/>
          <a:p>
            <a:pPr>
              <a:lnSpc>
                <a:spcPct val="125000"/>
              </a:lnSpc>
            </a:pPr>
            <a:fld id="{B6F15528-21DE-4FAA-801E-634DDDAF4B2B}" type="slidenum">
              <a:rPr lang="en-US" smtClean="0"/>
              <a:pPr>
                <a:lnSpc>
                  <a:spcPct val="125000"/>
                </a:lnSpc>
              </a:pPr>
              <a:t>129</a:t>
            </a:fld>
            <a:endParaRPr lang="en-US"/>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9EF68D0-7622-4A1C-9BD6-2E9D54A39DBD}"/>
                  </a:ext>
                </a:extLst>
              </p:cNvPr>
              <p:cNvSpPr txBox="1"/>
              <p:nvPr/>
            </p:nvSpPr>
            <p:spPr>
              <a:xfrm flipH="1">
                <a:off x="152397" y="712296"/>
                <a:ext cx="8915402" cy="418384"/>
              </a:xfrm>
              <a:prstGeom prst="rect">
                <a:avLst/>
              </a:prstGeom>
              <a:noFill/>
            </p:spPr>
            <p:txBody>
              <a:bodyPr wrap="square" lIns="0" tIns="0" rIns="0" bIns="0" rtlCol="0">
                <a:spAutoFit/>
              </a:bodyPr>
              <a:lstStyle/>
              <a:p>
                <a:pPr marL="357188" indent="-342900">
                  <a:lnSpc>
                    <a:spcPct val="125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Every firm </a:t>
                </a:r>
                <a:r>
                  <a:rPr lang="en-US" sz="2400" i="1"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chooses appropriation </a:t>
                </a:r>
                <a14:m>
                  <m:oMath xmlns:m="http://schemas.openxmlformats.org/officeDocument/2006/math">
                    <m:sSub>
                      <m:sSubPr>
                        <m:ctrlPr>
                          <a:rPr lang="en-US" sz="2400" i="1" smtClean="0">
                            <a:latin typeface="Cambria Math" panose="02040503050406030204" pitchFamily="18" charset="0"/>
                            <a:cs typeface="Times New Roman" panose="02020603050405020304" pitchFamily="18" charset="0"/>
                          </a:rPr>
                        </m:ctrlPr>
                      </m:sSubPr>
                      <m:e>
                        <m:r>
                          <a:rPr lang="en-US" sz="2400" b="0" i="1" smtClean="0">
                            <a:latin typeface="Cambria Math" panose="02040503050406030204" pitchFamily="18" charset="0"/>
                            <a:cs typeface="Times New Roman" panose="02020603050405020304" pitchFamily="18" charset="0"/>
                          </a:rPr>
                          <m:t>𝑥</m:t>
                        </m:r>
                      </m:e>
                      <m:sub>
                        <m:r>
                          <a:rPr lang="en-US" sz="2400" b="0" i="1" smtClean="0">
                            <a:latin typeface="Cambria Math" panose="02040503050406030204" pitchFamily="18" charset="0"/>
                            <a:cs typeface="Times New Roman" panose="02020603050405020304" pitchFamily="18" charset="0"/>
                          </a:rPr>
                          <m:t>𝑖</m:t>
                        </m:r>
                      </m:sub>
                    </m:sSub>
                  </m:oMath>
                </a14:m>
                <a:r>
                  <a:rPr lang="en-US" sz="2400" dirty="0">
                    <a:latin typeface="Times New Roman" panose="02020603050405020304" pitchFamily="18" charset="0"/>
                    <a:cs typeface="Times New Roman" panose="02020603050405020304" pitchFamily="18" charset="0"/>
                  </a:rPr>
                  <a:t> to maximize its expected profit:</a:t>
                </a:r>
              </a:p>
            </p:txBody>
          </p:sp>
        </mc:Choice>
        <mc:Fallback xmlns="">
          <p:sp>
            <p:nvSpPr>
              <p:cNvPr id="8" name="TextBox 7">
                <a:extLst>
                  <a:ext uri="{FF2B5EF4-FFF2-40B4-BE49-F238E27FC236}">
                    <a16:creationId xmlns:a16="http://schemas.microsoft.com/office/drawing/2014/main" id="{C9EF68D0-7622-4A1C-9BD6-2E9D54A39DBD}"/>
                  </a:ext>
                </a:extLst>
              </p:cNvPr>
              <p:cNvSpPr txBox="1">
                <a:spLocks noRot="1" noChangeAspect="1" noMove="1" noResize="1" noEditPoints="1" noAdjustHandles="1" noChangeArrowheads="1" noChangeShapeType="1" noTextEdit="1"/>
              </p:cNvSpPr>
              <p:nvPr/>
            </p:nvSpPr>
            <p:spPr>
              <a:xfrm flipH="1">
                <a:off x="152397" y="712296"/>
                <a:ext cx="8915402" cy="418384"/>
              </a:xfrm>
              <a:prstGeom prst="rect">
                <a:avLst/>
              </a:prstGeom>
              <a:blipFill>
                <a:blip r:embed="rId2"/>
                <a:stretch>
                  <a:fillRect l="-1778" t="-11765" r="-1642" b="-441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2452863D-D4FD-45F4-B304-718C240B7111}"/>
                  </a:ext>
                </a:extLst>
              </p:cNvPr>
              <p:cNvSpPr/>
              <p:nvPr/>
            </p:nvSpPr>
            <p:spPr>
              <a:xfrm>
                <a:off x="987552" y="1090083"/>
                <a:ext cx="7696200" cy="1129668"/>
              </a:xfrm>
              <a:prstGeom prst="rect">
                <a:avLst/>
              </a:prstGeom>
            </p:spPr>
            <p:txBody>
              <a:bodyPr wrap="square">
                <a:spAutoFit/>
              </a:bodyPr>
              <a:lstStyle/>
              <a:p>
                <a:pPr algn="just">
                  <a:lnSpc>
                    <a:spcPct val="125000"/>
                  </a:lnSpc>
                </a:pPr>
                <a14:m>
                  <m:oMathPara xmlns:m="http://schemas.openxmlformats.org/officeDocument/2006/math">
                    <m:oMathParaPr>
                      <m:jc m:val="center"/>
                    </m:oMathParaPr>
                    <m:oMath xmlns:m="http://schemas.openxmlformats.org/officeDocument/2006/math">
                      <m:limLow>
                        <m:limLowPr>
                          <m:ctrlPr>
                            <a:rPr lang="en-US" sz="2400" i="1" smtClean="0">
                              <a:latin typeface="Cambria Math" panose="02040503050406030204" pitchFamily="18" charset="0"/>
                            </a:rPr>
                          </m:ctrlPr>
                        </m:limLowPr>
                        <m:e>
                          <m:r>
                            <m:rPr>
                              <m:sty m:val="p"/>
                            </m:rPr>
                            <a:rPr lang="en-US" sz="2400">
                              <a:latin typeface="Cambria Math" panose="02040503050406030204" pitchFamily="18" charset="0"/>
                            </a:rPr>
                            <m:t>max</m:t>
                          </m:r>
                        </m:e>
                        <m:lim>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𝑖</m:t>
                              </m:r>
                            </m:sub>
                          </m:sSub>
                          <m:r>
                            <a:rPr lang="en-US" sz="2400" i="1">
                              <a:latin typeface="Cambria Math" panose="02040503050406030204" pitchFamily="18" charset="0"/>
                              <a:ea typeface="Cambria Math" panose="02040503050406030204" pitchFamily="18" charset="0"/>
                            </a:rPr>
                            <m:t>≥0</m:t>
                          </m:r>
                        </m:lim>
                      </m:limLow>
                      <m:r>
                        <a:rPr lang="en-CA" sz="2400" b="0" i="1" smtClean="0">
                          <a:latin typeface="Cambria Math" panose="02040503050406030204" pitchFamily="18" charset="0"/>
                          <a:ea typeface="Cambria Math" panose="02040503050406030204" pitchFamily="18" charset="0"/>
                        </a:rPr>
                        <m:t>  </m:t>
                      </m:r>
                      <m:r>
                        <a:rPr lang="en-US" sz="2400" i="1">
                          <a:latin typeface="Cambria Math" panose="02040503050406030204" pitchFamily="18" charset="0"/>
                        </a:rPr>
                        <m:t>𝑝</m:t>
                      </m:r>
                      <m:d>
                        <m:dPr>
                          <m:ctrlPr>
                            <a:rPr lang="en-US" sz="2400" i="1" smtClean="0">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𝑖</m:t>
                              </m:r>
                            </m:sub>
                          </m:sSub>
                          <m:r>
                            <a:rPr lang="en-US" sz="2400" i="1">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𝑖</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𝑖</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𝑋</m:t>
                                      </m:r>
                                    </m:e>
                                    <m:sub>
                                      <m:r>
                                        <a:rPr lang="en-US" sz="2400" i="1">
                                          <a:latin typeface="Cambria Math" panose="02040503050406030204" pitchFamily="18" charset="0"/>
                                        </a:rPr>
                                        <m:t>−</m:t>
                                      </m:r>
                                      <m:r>
                                        <a:rPr lang="en-US" sz="2400" i="1">
                                          <a:latin typeface="Cambria Math" panose="02040503050406030204" pitchFamily="18" charset="0"/>
                                        </a:rPr>
                                        <m:t>𝑖</m:t>
                                      </m:r>
                                    </m:sub>
                                  </m:sSub>
                                </m:e>
                              </m:d>
                            </m:num>
                            <m:den>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den>
                          </m:f>
                        </m:e>
                      </m:d>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𝑝</m:t>
                          </m:r>
                        </m:e>
                      </m:d>
                      <m:r>
                        <a:rPr lang="en-US" sz="2400" b="0" i="1" smtClean="0">
                          <a:latin typeface="Cambria Math" panose="02040503050406030204" pitchFamily="18" charset="0"/>
                        </a:rPr>
                        <m:t> </m:t>
                      </m:r>
                      <m:d>
                        <m:dPr>
                          <m:ctrlPr>
                            <a:rPr lang="en-US" sz="2400" b="0" i="1" smtClean="0">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𝑖</m:t>
                              </m:r>
                            </m:sub>
                          </m:sSub>
                          <m:r>
                            <a:rPr lang="en-US" sz="2400" i="1">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𝑖</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𝑖</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𝑋</m:t>
                                      </m:r>
                                    </m:e>
                                    <m:sub>
                                      <m:r>
                                        <a:rPr lang="en-US" sz="2400" i="1">
                                          <a:latin typeface="Cambria Math" panose="02040503050406030204" pitchFamily="18" charset="0"/>
                                        </a:rPr>
                                        <m:t>−</m:t>
                                      </m:r>
                                      <m:r>
                                        <a:rPr lang="en-US" sz="2400" i="1">
                                          <a:latin typeface="Cambria Math" panose="02040503050406030204" pitchFamily="18" charset="0"/>
                                        </a:rPr>
                                        <m:t>𝑖</m:t>
                                      </m:r>
                                    </m:sub>
                                  </m:sSub>
                                </m:e>
                              </m:d>
                            </m:num>
                            <m:den>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𝐿</m:t>
                                  </m:r>
                                </m:sub>
                              </m:sSub>
                            </m:den>
                          </m:f>
                        </m:e>
                      </m:d>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9" name="Rectangle 8">
                <a:extLst>
                  <a:ext uri="{FF2B5EF4-FFF2-40B4-BE49-F238E27FC236}">
                    <a16:creationId xmlns:a16="http://schemas.microsoft.com/office/drawing/2014/main" id="{2452863D-D4FD-45F4-B304-718C240B7111}"/>
                  </a:ext>
                </a:extLst>
              </p:cNvPr>
              <p:cNvSpPr>
                <a:spLocks noRot="1" noChangeAspect="1" noMove="1" noResize="1" noEditPoints="1" noAdjustHandles="1" noChangeArrowheads="1" noChangeShapeType="1" noTextEdit="1"/>
              </p:cNvSpPr>
              <p:nvPr/>
            </p:nvSpPr>
            <p:spPr>
              <a:xfrm>
                <a:off x="987552" y="1090083"/>
                <a:ext cx="7696200" cy="1129668"/>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D6078FFB-2D08-403E-80E5-9B57BB0912FE}"/>
                  </a:ext>
                </a:extLst>
              </p:cNvPr>
              <p:cNvSpPr/>
              <p:nvPr/>
            </p:nvSpPr>
            <p:spPr>
              <a:xfrm>
                <a:off x="114298" y="3949738"/>
                <a:ext cx="8915400" cy="510717"/>
              </a:xfrm>
              <a:prstGeom prst="rect">
                <a:avLst/>
              </a:prstGeom>
            </p:spPr>
            <p:txBody>
              <a:bodyPr wrap="square">
                <a:spAutoFit/>
              </a:bodyPr>
              <a:lstStyle/>
              <a:p>
                <a:pPr marL="357188" indent="-357188">
                  <a:lnSpc>
                    <a:spcPct val="125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Differentiating with respect to </a:t>
                </a:r>
                <a14:m>
                  <m:oMath xmlns:m="http://schemas.openxmlformats.org/officeDocument/2006/math">
                    <m:sSub>
                      <m:sSubPr>
                        <m:ctrlPr>
                          <a:rPr lang="en-US" sz="2400" i="1" smtClean="0">
                            <a:latin typeface="Cambria Math" panose="02040503050406030204" pitchFamily="18" charset="0"/>
                            <a:cs typeface="Times New Roman" panose="02020603050405020304" pitchFamily="18" charset="0"/>
                          </a:rPr>
                        </m:ctrlPr>
                      </m:sSubPr>
                      <m:e>
                        <m:r>
                          <a:rPr lang="en-US" sz="2400" b="0" i="1" smtClean="0">
                            <a:latin typeface="Cambria Math" panose="02040503050406030204" pitchFamily="18" charset="0"/>
                            <a:cs typeface="Times New Roman" panose="02020603050405020304" pitchFamily="18" charset="0"/>
                          </a:rPr>
                          <m:t>𝑥</m:t>
                        </m:r>
                      </m:e>
                      <m:sub>
                        <m:r>
                          <a:rPr lang="en-US" sz="2400" b="0" i="1" smtClean="0">
                            <a:latin typeface="Cambria Math" panose="02040503050406030204" pitchFamily="18" charset="0"/>
                            <a:cs typeface="Times New Roman" panose="02020603050405020304" pitchFamily="18" charset="0"/>
                          </a:rPr>
                          <m:t>𝑖</m:t>
                        </m:r>
                      </m:sub>
                    </m:sSub>
                  </m:oMath>
                </a14:m>
                <a:r>
                  <a:rPr lang="en-US" sz="2400" dirty="0">
                    <a:latin typeface="Times New Roman" panose="02020603050405020304" pitchFamily="18" charset="0"/>
                    <a:cs typeface="Times New Roman" panose="02020603050405020304" pitchFamily="18" charset="0"/>
                  </a:rPr>
                  <a:t>, we obtain</a:t>
                </a:r>
              </a:p>
            </p:txBody>
          </p:sp>
        </mc:Choice>
        <mc:Fallback xmlns="">
          <p:sp>
            <p:nvSpPr>
              <p:cNvPr id="10" name="Rectangle 9">
                <a:extLst>
                  <a:ext uri="{FF2B5EF4-FFF2-40B4-BE49-F238E27FC236}">
                    <a16:creationId xmlns:a16="http://schemas.microsoft.com/office/drawing/2014/main" id="{D6078FFB-2D08-403E-80E5-9B57BB0912FE}"/>
                  </a:ext>
                </a:extLst>
              </p:cNvPr>
              <p:cNvSpPr>
                <a:spLocks noRot="1" noChangeAspect="1" noMove="1" noResize="1" noEditPoints="1" noAdjustHandles="1" noChangeArrowheads="1" noChangeShapeType="1" noTextEdit="1"/>
              </p:cNvSpPr>
              <p:nvPr/>
            </p:nvSpPr>
            <p:spPr>
              <a:xfrm>
                <a:off x="114298" y="3949738"/>
                <a:ext cx="8915400" cy="510717"/>
              </a:xfrm>
              <a:prstGeom prst="rect">
                <a:avLst/>
              </a:prstGeom>
              <a:blipFill>
                <a:blip r:embed="rId4"/>
                <a:stretch>
                  <a:fillRect l="-958" b="-26190"/>
                </a:stretch>
              </a:blipFill>
            </p:spPr>
            <p:txBody>
              <a:bodyPr/>
              <a:lstStyle/>
              <a:p>
                <a:r>
                  <a:rPr lang="en-US">
                    <a:noFill/>
                  </a:rPr>
                  <a:t> </a:t>
                </a:r>
              </a:p>
            </p:txBody>
          </p:sp>
        </mc:Fallback>
      </mc:AlternateContent>
      <p:sp>
        <p:nvSpPr>
          <p:cNvPr id="24" name="Minus Sign 23">
            <a:extLst>
              <a:ext uri="{FF2B5EF4-FFF2-40B4-BE49-F238E27FC236}">
                <a16:creationId xmlns:a16="http://schemas.microsoft.com/office/drawing/2014/main" id="{F04EB9F2-DBCC-465F-9D77-BC883FDCFC03}"/>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5000"/>
              </a:lnSpc>
            </a:pPr>
            <a:endParaRPr lang="en-US" dirty="0"/>
          </a:p>
        </p:txBody>
      </p:sp>
      <p:sp>
        <p:nvSpPr>
          <p:cNvPr id="11" name="Left Brace 10">
            <a:extLst>
              <a:ext uri="{FF2B5EF4-FFF2-40B4-BE49-F238E27FC236}">
                <a16:creationId xmlns:a16="http://schemas.microsoft.com/office/drawing/2014/main" id="{6F1D95E0-DADF-483B-9FE7-44857B0D0730}"/>
              </a:ext>
            </a:extLst>
          </p:cNvPr>
          <p:cNvSpPr/>
          <p:nvPr/>
        </p:nvSpPr>
        <p:spPr>
          <a:xfrm rot="16200000">
            <a:off x="3123651" y="1200203"/>
            <a:ext cx="233066" cy="2307498"/>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lnSpc>
                <a:spcPct val="125000"/>
              </a:lnSpc>
            </a:pPr>
            <a:endParaRPr lang="en-US"/>
          </a:p>
        </p:txBody>
      </p:sp>
      <p:sp>
        <p:nvSpPr>
          <p:cNvPr id="13" name="Left Brace 12">
            <a:extLst>
              <a:ext uri="{FF2B5EF4-FFF2-40B4-BE49-F238E27FC236}">
                <a16:creationId xmlns:a16="http://schemas.microsoft.com/office/drawing/2014/main" id="{24C8215B-780F-4598-AAAA-6F5CF977A781}"/>
              </a:ext>
            </a:extLst>
          </p:cNvPr>
          <p:cNvSpPr/>
          <p:nvPr/>
        </p:nvSpPr>
        <p:spPr>
          <a:xfrm rot="16200000">
            <a:off x="7127040" y="1177892"/>
            <a:ext cx="233065" cy="2276859"/>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lnSpc>
                <a:spcPct val="125000"/>
              </a:lnSpc>
            </a:pPr>
            <a:endParaRPr lang="en-US"/>
          </a:p>
        </p:txBody>
      </p:sp>
      <p:sp>
        <p:nvSpPr>
          <p:cNvPr id="15" name="Rectangle 14">
            <a:extLst>
              <a:ext uri="{FF2B5EF4-FFF2-40B4-BE49-F238E27FC236}">
                <a16:creationId xmlns:a16="http://schemas.microsoft.com/office/drawing/2014/main" id="{F0BA0F6E-A88B-47EF-9CAD-201C5A6CDB1D}"/>
              </a:ext>
            </a:extLst>
          </p:cNvPr>
          <p:cNvSpPr/>
          <p:nvPr/>
        </p:nvSpPr>
        <p:spPr>
          <a:xfrm>
            <a:off x="6214872" y="2384759"/>
            <a:ext cx="2057400" cy="438582"/>
          </a:xfrm>
          <a:prstGeom prst="rect">
            <a:avLst/>
          </a:prstGeom>
        </p:spPr>
        <p:txBody>
          <a:bodyPr wrap="square">
            <a:spAutoFit/>
          </a:bodyPr>
          <a:lstStyle/>
          <a:p>
            <a:pPr>
              <a:lnSpc>
                <a:spcPct val="125000"/>
              </a:lnSpc>
            </a:pPr>
            <a:r>
              <a:rPr lang="en-CA" dirty="0">
                <a:latin typeface="Times New Roman" panose="02020603050405020304" pitchFamily="18" charset="0"/>
                <a:cs typeface="Times New Roman" panose="02020603050405020304" pitchFamily="18" charset="0"/>
              </a:rPr>
              <a:t>Profit if stock is low</a:t>
            </a:r>
            <a:endParaRPr lang="en-US" dirty="0">
              <a:latin typeface="Times New Roman" panose="02020603050405020304" pitchFamily="18" charset="0"/>
              <a:cs typeface="Times New Roman" panose="02020603050405020304" pitchFamily="18" charset="0"/>
            </a:endParaRPr>
          </a:p>
        </p:txBody>
      </p:sp>
      <p:sp>
        <p:nvSpPr>
          <p:cNvPr id="16" name="Rectangle 15">
            <a:extLst>
              <a:ext uri="{FF2B5EF4-FFF2-40B4-BE49-F238E27FC236}">
                <a16:creationId xmlns:a16="http://schemas.microsoft.com/office/drawing/2014/main" id="{56C43EE5-6F5C-4CD0-ACA5-68D2B770E196}"/>
              </a:ext>
            </a:extLst>
          </p:cNvPr>
          <p:cNvSpPr/>
          <p:nvPr/>
        </p:nvSpPr>
        <p:spPr>
          <a:xfrm>
            <a:off x="0" y="128187"/>
            <a:ext cx="3886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r>
              <a:rPr lang="en-US" b="1" dirty="0">
                <a:solidFill>
                  <a:srgbClr val="7030A0"/>
                </a:solidFill>
                <a:latin typeface="Times New Roman" panose="02020603050405020304" pitchFamily="18" charset="0"/>
                <a:cs typeface="Times New Roman" panose="02020603050405020304" pitchFamily="18" charset="0"/>
              </a:rPr>
              <a:t>6.2 Symmetrically uninformed firms</a:t>
            </a: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3" name="Rectangle 2"/>
          <p:cNvSpPr/>
          <p:nvPr/>
        </p:nvSpPr>
        <p:spPr>
          <a:xfrm>
            <a:off x="2260015" y="2432854"/>
            <a:ext cx="2133918" cy="438582"/>
          </a:xfrm>
          <a:prstGeom prst="rect">
            <a:avLst/>
          </a:prstGeom>
        </p:spPr>
        <p:txBody>
          <a:bodyPr wrap="none">
            <a:spAutoFit/>
          </a:bodyPr>
          <a:lstStyle/>
          <a:p>
            <a:pPr>
              <a:lnSpc>
                <a:spcPct val="125000"/>
              </a:lnSpc>
            </a:pPr>
            <a:r>
              <a:rPr lang="en-CA" dirty="0">
                <a:latin typeface="Times New Roman" panose="02020603050405020304" pitchFamily="18" charset="0"/>
                <a:cs typeface="Times New Roman" panose="02020603050405020304" pitchFamily="18" charset="0"/>
              </a:rPr>
              <a:t>Profit if stock is high</a:t>
            </a:r>
            <a:endParaRPr lang="en-US"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C9EF68D0-7622-4A1C-9BD6-2E9D54A39DBD}"/>
                  </a:ext>
                </a:extLst>
              </p:cNvPr>
              <p:cNvSpPr txBox="1"/>
              <p:nvPr/>
            </p:nvSpPr>
            <p:spPr>
              <a:xfrm flipH="1">
                <a:off x="457200" y="2977725"/>
                <a:ext cx="8420099" cy="923330"/>
              </a:xfrm>
              <a:prstGeom prst="rect">
                <a:avLst/>
              </a:prstGeom>
              <a:noFill/>
            </p:spPr>
            <p:txBody>
              <a:bodyPr wrap="square" lIns="0" tIns="0" rIns="0" bIns="0" rtlCol="0">
                <a:spAutoFit/>
              </a:bodyPr>
              <a:lstStyle/>
              <a:p>
                <a:pPr marL="342900" indent="-342900">
                  <a:lnSpc>
                    <a:spcPct val="125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Intuitively, firm </a:t>
                </a:r>
                <a:r>
                  <a:rPr lang="en-US" sz="2400" i="1"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chooses its appropriation level </a:t>
                </a:r>
                <a14:m>
                  <m:oMath xmlns:m="http://schemas.openxmlformats.org/officeDocument/2006/math">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𝑥</m:t>
                        </m:r>
                      </m:e>
                      <m:sub>
                        <m:r>
                          <a:rPr lang="en-US" sz="2400" i="1">
                            <a:latin typeface="Cambria Math" panose="02040503050406030204" pitchFamily="18" charset="0"/>
                            <a:cs typeface="Times New Roman" panose="02020603050405020304" pitchFamily="18" charset="0"/>
                          </a:rPr>
                          <m:t>𝑖</m:t>
                        </m:r>
                      </m:sub>
                    </m:sSub>
                  </m:oMath>
                </a14:m>
                <a:r>
                  <a:rPr lang="en-US" sz="2400" dirty="0">
                    <a:latin typeface="Times New Roman" panose="02020603050405020304" pitchFamily="18" charset="0"/>
                    <a:cs typeface="Times New Roman" panose="02020603050405020304" pitchFamily="18" charset="0"/>
                  </a:rPr>
                  <a:t> without being able to condition its choice on the stock of the resource.</a:t>
                </a:r>
              </a:p>
            </p:txBody>
          </p:sp>
        </mc:Choice>
        <mc:Fallback xmlns="">
          <p:sp>
            <p:nvSpPr>
              <p:cNvPr id="17" name="TextBox 16">
                <a:extLst>
                  <a:ext uri="{FF2B5EF4-FFF2-40B4-BE49-F238E27FC236}">
                    <a16:creationId xmlns:a16="http://schemas.microsoft.com/office/drawing/2014/main" id="{C9EF68D0-7622-4A1C-9BD6-2E9D54A39DBD}"/>
                  </a:ext>
                </a:extLst>
              </p:cNvPr>
              <p:cNvSpPr txBox="1">
                <a:spLocks noRot="1" noChangeAspect="1" noMove="1" noResize="1" noEditPoints="1" noAdjustHandles="1" noChangeArrowheads="1" noChangeShapeType="1" noTextEdit="1"/>
              </p:cNvSpPr>
              <p:nvPr/>
            </p:nvSpPr>
            <p:spPr>
              <a:xfrm flipH="1">
                <a:off x="457200" y="2977725"/>
                <a:ext cx="8420099" cy="923330"/>
              </a:xfrm>
              <a:prstGeom prst="rect">
                <a:avLst/>
              </a:prstGeom>
              <a:blipFill>
                <a:blip r:embed="rId5"/>
                <a:stretch>
                  <a:fillRect l="-2028" t="-4605" r="-1738" b="-1447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876298" y="4496057"/>
                <a:ext cx="7391399" cy="1063817"/>
              </a:xfrm>
              <a:prstGeom prst="rect">
                <a:avLst/>
              </a:prstGeom>
            </p:spPr>
            <p:txBody>
              <a:bodyPr wrap="square">
                <a:spAutoFit/>
              </a:bodyPr>
              <a:lstStyle/>
              <a:p>
                <a:pPr>
                  <a:lnSpc>
                    <a:spcPct val="125000"/>
                  </a:lnSpc>
                </a:pPr>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rPr>
                        <m:t>𝑝</m:t>
                      </m:r>
                      <m:r>
                        <a:rPr lang="en-CA"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𝑝</m:t>
                          </m:r>
                          <m:d>
                            <m:dPr>
                              <m:ctrlPr>
                                <a:rPr lang="en-US" sz="2400" i="1">
                                  <a:latin typeface="Cambria Math" panose="02040503050406030204" pitchFamily="18" charset="0"/>
                                </a:rPr>
                              </m:ctrlPr>
                            </m:dPr>
                            <m:e>
                              <m:r>
                                <a:rPr lang="en-CA" sz="2400" i="1">
                                  <a:latin typeface="Cambria Math" panose="02040503050406030204" pitchFamily="18" charset="0"/>
                                </a:rPr>
                                <m:t>2</m:t>
                              </m:r>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𝑖</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𝑋</m:t>
                                  </m:r>
                                </m:e>
                                <m:sub>
                                  <m:r>
                                    <a:rPr lang="en-US" sz="2400" i="1">
                                      <a:latin typeface="Cambria Math" panose="02040503050406030204" pitchFamily="18" charset="0"/>
                                    </a:rPr>
                                    <m:t>−</m:t>
                                  </m:r>
                                  <m:r>
                                    <a:rPr lang="en-US" sz="2400" i="1">
                                      <a:latin typeface="Cambria Math" panose="02040503050406030204" pitchFamily="18" charset="0"/>
                                    </a:rPr>
                                    <m:t>𝑖</m:t>
                                  </m:r>
                                </m:sub>
                              </m:sSub>
                            </m:e>
                          </m:d>
                        </m:num>
                        <m:den>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den>
                      </m:f>
                      <m:r>
                        <a:rPr lang="en-US" sz="2400" i="1">
                          <a:latin typeface="Cambria Math" panose="02040503050406030204" pitchFamily="18" charset="0"/>
                        </a:rPr>
                        <m:t>+1−</m:t>
                      </m:r>
                      <m:r>
                        <a:rPr lang="en-US" sz="2400" i="1">
                          <a:latin typeface="Cambria Math" panose="02040503050406030204" pitchFamily="18" charset="0"/>
                        </a:rPr>
                        <m:t>𝑝</m:t>
                      </m:r>
                      <m:r>
                        <a:rPr lang="en-CA" sz="2400" i="1">
                          <a:latin typeface="Cambria Math" panose="02040503050406030204" pitchFamily="18" charset="0"/>
                        </a:rPr>
                        <m:t>−</m:t>
                      </m:r>
                      <m:f>
                        <m:fPr>
                          <m:ctrlPr>
                            <a:rPr lang="en-US" sz="2400" i="1">
                              <a:latin typeface="Cambria Math" panose="02040503050406030204" pitchFamily="18" charset="0"/>
                            </a:rPr>
                          </m:ctrlPr>
                        </m:fPr>
                        <m:num>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𝑝</m:t>
                              </m:r>
                            </m:e>
                          </m:d>
                          <m:d>
                            <m:dPr>
                              <m:ctrlPr>
                                <a:rPr lang="en-US" sz="2400" i="1">
                                  <a:latin typeface="Cambria Math" panose="02040503050406030204" pitchFamily="18" charset="0"/>
                                </a:rPr>
                              </m:ctrlPr>
                            </m:dPr>
                            <m:e>
                              <m:r>
                                <a:rPr lang="en-CA" sz="2400" i="1">
                                  <a:latin typeface="Cambria Math" panose="02040503050406030204" pitchFamily="18" charset="0"/>
                                </a:rPr>
                                <m:t>2</m:t>
                              </m:r>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𝑖</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𝑋</m:t>
                                  </m:r>
                                </m:e>
                                <m:sub>
                                  <m:r>
                                    <a:rPr lang="en-US" sz="2400" i="1">
                                      <a:latin typeface="Cambria Math" panose="02040503050406030204" pitchFamily="18" charset="0"/>
                                    </a:rPr>
                                    <m:t>−</m:t>
                                  </m:r>
                                  <m:r>
                                    <a:rPr lang="en-US" sz="2400" i="1">
                                      <a:latin typeface="Cambria Math" panose="02040503050406030204" pitchFamily="18" charset="0"/>
                                    </a:rPr>
                                    <m:t>𝑖</m:t>
                                  </m:r>
                                </m:sub>
                              </m:sSub>
                            </m:e>
                          </m:d>
                        </m:num>
                        <m:den>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CA" sz="2400" i="1">
                                  <a:latin typeface="Cambria Math" panose="02040503050406030204" pitchFamily="18" charset="0"/>
                                </a:rPr>
                                <m:t>𝐿</m:t>
                              </m:r>
                            </m:sub>
                          </m:sSub>
                        </m:den>
                      </m:f>
                      <m:r>
                        <a:rPr lang="en-CA" sz="2400" i="1">
                          <a:latin typeface="Cambria Math" panose="02040503050406030204" pitchFamily="18" charset="0"/>
                        </a:rPr>
                        <m:t>=0</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6" name="Rectangle 5"/>
              <p:cNvSpPr>
                <a:spLocks noRot="1" noChangeAspect="1" noMove="1" noResize="1" noEditPoints="1" noAdjustHandles="1" noChangeArrowheads="1" noChangeShapeType="1" noTextEdit="1"/>
              </p:cNvSpPr>
              <p:nvPr/>
            </p:nvSpPr>
            <p:spPr>
              <a:xfrm>
                <a:off x="876298" y="4496057"/>
                <a:ext cx="7391399" cy="1063817"/>
              </a:xfrm>
              <a:prstGeom prst="rect">
                <a:avLst/>
              </a:prstGeom>
              <a:blipFill>
                <a:blip r:embed="rId6"/>
                <a:stretch>
                  <a:fillRect/>
                </a:stretch>
              </a:blipFill>
            </p:spPr>
            <p:txBody>
              <a:bodyPr/>
              <a:lstStyle/>
              <a:p>
                <a:r>
                  <a:rPr lang="en-US">
                    <a:noFill/>
                  </a:rPr>
                  <a:t> </a:t>
                </a:r>
              </a:p>
            </p:txBody>
          </p:sp>
        </mc:Fallback>
      </mc:AlternateContent>
      <p:sp>
        <p:nvSpPr>
          <p:cNvPr id="23" name="Rectangle 22">
            <a:extLst>
              <a:ext uri="{FF2B5EF4-FFF2-40B4-BE49-F238E27FC236}">
                <a16:creationId xmlns:a16="http://schemas.microsoft.com/office/drawing/2014/main" id="{0B4EE6C3-F8D2-4B7B-A33E-C638BCEC9B15}"/>
              </a:ext>
            </a:extLst>
          </p:cNvPr>
          <p:cNvSpPr/>
          <p:nvPr/>
        </p:nvSpPr>
        <p:spPr>
          <a:xfrm>
            <a:off x="458647" y="5638800"/>
            <a:ext cx="8458200" cy="461665"/>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where subscripts </a:t>
            </a:r>
            <a:r>
              <a:rPr lang="en-US" sz="2400" i="1" dirty="0">
                <a:latin typeface="Times New Roman" panose="02020603050405020304" pitchFamily="18" charset="0"/>
                <a:cs typeface="Times New Roman" panose="02020603050405020304" pitchFamily="18" charset="0"/>
              </a:rPr>
              <a:t>H</a:t>
            </a:r>
            <a:r>
              <a:rPr lang="en-US" sz="2400" dirty="0">
                <a:latin typeface="Times New Roman" panose="02020603050405020304" pitchFamily="18" charset="0"/>
                <a:cs typeface="Times New Roman" panose="02020603050405020304" pitchFamily="18" charset="0"/>
              </a:rPr>
              <a:t> and </a:t>
            </a:r>
            <a:r>
              <a:rPr lang="en-US" sz="2400" i="1" dirty="0">
                <a:latin typeface="Times New Roman" panose="02020603050405020304" pitchFamily="18" charset="0"/>
                <a:cs typeface="Times New Roman" panose="02020603050405020304" pitchFamily="18" charset="0"/>
              </a:rPr>
              <a:t>L</a:t>
            </a:r>
            <a:r>
              <a:rPr lang="en-US" sz="2400" dirty="0">
                <a:latin typeface="Times New Roman" panose="02020603050405020304" pitchFamily="18" charset="0"/>
                <a:cs typeface="Times New Roman" panose="02020603050405020304" pitchFamily="18" charset="0"/>
              </a:rPr>
              <a:t> indicate high and low stock, respectively. </a:t>
            </a:r>
          </a:p>
        </p:txBody>
      </p:sp>
    </p:spTree>
    <p:extLst>
      <p:ext uri="{BB962C8B-B14F-4D97-AF65-F5344CB8AC3E}">
        <p14:creationId xmlns:p14="http://schemas.microsoft.com/office/powerpoint/2010/main" val="203881891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64F25A5-C5C7-40F5-B990-36C8729467E4}"/>
              </a:ext>
            </a:extLst>
          </p:cNvPr>
          <p:cNvSpPr>
            <a:spLocks noGrp="1"/>
          </p:cNvSpPr>
          <p:nvPr>
            <p:ph type="sldNum" sz="quarter" idx="12"/>
          </p:nvPr>
        </p:nvSpPr>
        <p:spPr/>
        <p:txBody>
          <a:bodyPr/>
          <a:lstStyle/>
          <a:p>
            <a:fld id="{B6F15528-21DE-4FAA-801E-634DDDAF4B2B}" type="slidenum">
              <a:rPr lang="en-US" smtClean="0"/>
              <a:pPr/>
              <a:t>130</a:t>
            </a:fld>
            <a:endParaRPr lang="en-US"/>
          </a:p>
        </p:txBody>
      </p:sp>
      <p:sp>
        <p:nvSpPr>
          <p:cNvPr id="8" name="TextBox 7">
            <a:extLst>
              <a:ext uri="{FF2B5EF4-FFF2-40B4-BE49-F238E27FC236}">
                <a16:creationId xmlns:a16="http://schemas.microsoft.com/office/drawing/2014/main" id="{C9EF68D0-7622-4A1C-9BD6-2E9D54A39DBD}"/>
              </a:ext>
            </a:extLst>
          </p:cNvPr>
          <p:cNvSpPr txBox="1"/>
          <p:nvPr/>
        </p:nvSpPr>
        <p:spPr>
          <a:xfrm flipH="1">
            <a:off x="228600" y="632160"/>
            <a:ext cx="7467603" cy="461665"/>
          </a:xfrm>
          <a:prstGeom prst="rect">
            <a:avLst/>
          </a:prstGeom>
          <a:noFill/>
        </p:spPr>
        <p:txBody>
          <a:bodyPr wrap="square" lIns="0" tIns="0" rIns="0" bIns="0" rtlCol="0">
            <a:spAutoFit/>
          </a:bodyPr>
          <a:lstStyle/>
          <a:p>
            <a:pPr marL="342900" indent="-342900">
              <a:lnSpc>
                <a:spcPct val="125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Rearranging the first-order condition, we have</a:t>
            </a: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D6078FFB-2D08-403E-80E5-9B57BB0912FE}"/>
                  </a:ext>
                </a:extLst>
              </p:cNvPr>
              <p:cNvSpPr/>
              <p:nvPr/>
            </p:nvSpPr>
            <p:spPr>
              <a:xfrm>
                <a:off x="152400" y="1874488"/>
                <a:ext cx="7275578" cy="553998"/>
              </a:xfrm>
              <a:prstGeom prst="rect">
                <a:avLst/>
              </a:prstGeom>
            </p:spPr>
            <p:txBody>
              <a:bodyPr wrap="square">
                <a:spAutoFit/>
              </a:bodyPr>
              <a:lstStyle/>
              <a:p>
                <a:pPr marL="357188" indent="-357188">
                  <a:lnSpc>
                    <a:spcPct val="125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Solving for </a:t>
                </a:r>
                <a14:m>
                  <m:oMath xmlns:m="http://schemas.openxmlformats.org/officeDocument/2006/math">
                    <m:sSub>
                      <m:sSubPr>
                        <m:ctrlPr>
                          <a:rPr lang="en-US" sz="2400" i="1" smtClean="0">
                            <a:latin typeface="Cambria Math" panose="02040503050406030204" pitchFamily="18" charset="0"/>
                            <a:cs typeface="Times New Roman" panose="02020603050405020304" pitchFamily="18" charset="0"/>
                          </a:rPr>
                        </m:ctrlPr>
                      </m:sSubPr>
                      <m:e>
                        <m:r>
                          <a:rPr lang="en-US" sz="2400" b="0" i="1" smtClean="0">
                            <a:latin typeface="Cambria Math" panose="02040503050406030204" pitchFamily="18" charset="0"/>
                            <a:cs typeface="Times New Roman" panose="02020603050405020304" pitchFamily="18" charset="0"/>
                          </a:rPr>
                          <m:t>𝑥</m:t>
                        </m:r>
                      </m:e>
                      <m:sub>
                        <m:r>
                          <a:rPr lang="en-US" sz="2400" b="0" i="1" smtClean="0">
                            <a:latin typeface="Cambria Math" panose="02040503050406030204" pitchFamily="18" charset="0"/>
                            <a:cs typeface="Times New Roman" panose="02020603050405020304" pitchFamily="18" charset="0"/>
                          </a:rPr>
                          <m:t>𝑖</m:t>
                        </m:r>
                      </m:sub>
                    </m:sSub>
                  </m:oMath>
                </a14:m>
                <a:r>
                  <a:rPr lang="en-US" sz="2400" dirty="0">
                    <a:latin typeface="Times New Roman" panose="02020603050405020304" pitchFamily="18" charset="0"/>
                    <a:cs typeface="Times New Roman" panose="02020603050405020304" pitchFamily="18" charset="0"/>
                  </a:rPr>
                  <a:t>, the best response function becomes</a:t>
                </a:r>
              </a:p>
            </p:txBody>
          </p:sp>
        </mc:Choice>
        <mc:Fallback xmlns="">
          <p:sp>
            <p:nvSpPr>
              <p:cNvPr id="10" name="Rectangle 9">
                <a:extLst>
                  <a:ext uri="{FF2B5EF4-FFF2-40B4-BE49-F238E27FC236}">
                    <a16:creationId xmlns:a16="http://schemas.microsoft.com/office/drawing/2014/main" id="{D6078FFB-2D08-403E-80E5-9B57BB0912FE}"/>
                  </a:ext>
                </a:extLst>
              </p:cNvPr>
              <p:cNvSpPr>
                <a:spLocks noRot="1" noChangeAspect="1" noMove="1" noResize="1" noEditPoints="1" noAdjustHandles="1" noChangeArrowheads="1" noChangeShapeType="1" noTextEdit="1"/>
              </p:cNvSpPr>
              <p:nvPr/>
            </p:nvSpPr>
            <p:spPr>
              <a:xfrm>
                <a:off x="152400" y="1874488"/>
                <a:ext cx="7275578" cy="553998"/>
              </a:xfrm>
              <a:prstGeom prst="rect">
                <a:avLst/>
              </a:prstGeom>
              <a:blipFill>
                <a:blip r:embed="rId2"/>
                <a:stretch>
                  <a:fillRect l="-1089" b="-16484"/>
                </a:stretch>
              </a:blipFill>
            </p:spPr>
            <p:txBody>
              <a:bodyPr/>
              <a:lstStyle/>
              <a:p>
                <a:r>
                  <a:rPr lang="en-US">
                    <a:noFill/>
                  </a:rPr>
                  <a:t> </a:t>
                </a:r>
              </a:p>
            </p:txBody>
          </p:sp>
        </mc:Fallback>
      </mc:AlternateContent>
      <p:sp>
        <p:nvSpPr>
          <p:cNvPr id="24" name="Minus Sign 23">
            <a:extLst>
              <a:ext uri="{FF2B5EF4-FFF2-40B4-BE49-F238E27FC236}">
                <a16:creationId xmlns:a16="http://schemas.microsoft.com/office/drawing/2014/main" id="{F04EB9F2-DBCC-465F-9D77-BC883FDCFC03}"/>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916FCE7-70A6-4887-A20B-8607F3A68462}"/>
                  </a:ext>
                </a:extLst>
              </p:cNvPr>
              <p:cNvSpPr txBox="1"/>
              <p:nvPr/>
            </p:nvSpPr>
            <p:spPr>
              <a:xfrm flipH="1">
                <a:off x="502920" y="3476952"/>
                <a:ext cx="8610600" cy="461665"/>
              </a:xfrm>
              <a:prstGeom prst="rect">
                <a:avLst/>
              </a:prstGeom>
              <a:noFill/>
            </p:spPr>
            <p:txBody>
              <a:bodyPr wrap="square" lIns="0" tIns="0" rIns="0" bIns="0" rtlCol="0">
                <a:spAutoFit/>
              </a:bodyPr>
              <a:lstStyle/>
              <a:p>
                <a:pPr>
                  <a:lnSpc>
                    <a:spcPct val="125000"/>
                  </a:lnSpc>
                </a:pPr>
                <a:r>
                  <a:rPr lang="en-US" sz="2400" dirty="0">
                    <a:latin typeface="Times New Roman" panose="02020603050405020304" pitchFamily="18" charset="0"/>
                    <a:cs typeface="Times New Roman" panose="02020603050405020304" pitchFamily="18" charset="0"/>
                  </a:rPr>
                  <a:t>which decreases in aggregate appropriation of all its rivals,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𝑋</m:t>
                        </m:r>
                      </m:e>
                      <m:sub>
                        <m:r>
                          <a:rPr lang="en-US" sz="2400" i="1">
                            <a:latin typeface="Cambria Math" panose="02040503050406030204" pitchFamily="18" charset="0"/>
                          </a:rPr>
                          <m:t>−</m:t>
                        </m:r>
                        <m:r>
                          <a:rPr lang="en-US" sz="2400" i="1">
                            <a:latin typeface="Cambria Math" panose="02040503050406030204" pitchFamily="18" charset="0"/>
                          </a:rPr>
                          <m:t>𝑖</m:t>
                        </m:r>
                      </m:sub>
                    </m:sSub>
                  </m:oMath>
                </a14:m>
                <a:r>
                  <a:rPr lang="en-US" sz="2400" dirty="0">
                    <a:latin typeface="Times New Roman" panose="02020603050405020304" pitchFamily="18" charset="0"/>
                    <a:cs typeface="Times New Roman" panose="02020603050405020304" pitchFamily="18" charset="0"/>
                  </a:rPr>
                  <a:t>.</a:t>
                </a:r>
              </a:p>
            </p:txBody>
          </p:sp>
        </mc:Choice>
        <mc:Fallback xmlns="">
          <p:sp>
            <p:nvSpPr>
              <p:cNvPr id="12" name="TextBox 11">
                <a:extLst>
                  <a:ext uri="{FF2B5EF4-FFF2-40B4-BE49-F238E27FC236}">
                    <a16:creationId xmlns:a16="http://schemas.microsoft.com/office/drawing/2014/main" id="{7916FCE7-70A6-4887-A20B-8607F3A68462}"/>
                  </a:ext>
                </a:extLst>
              </p:cNvPr>
              <p:cNvSpPr txBox="1">
                <a:spLocks noRot="1" noChangeAspect="1" noMove="1" noResize="1" noEditPoints="1" noAdjustHandles="1" noChangeArrowheads="1" noChangeShapeType="1" noTextEdit="1"/>
              </p:cNvSpPr>
              <p:nvPr/>
            </p:nvSpPr>
            <p:spPr>
              <a:xfrm flipH="1">
                <a:off x="502920" y="3476952"/>
                <a:ext cx="8610600" cy="461665"/>
              </a:xfrm>
              <a:prstGeom prst="rect">
                <a:avLst/>
              </a:prstGeom>
              <a:blipFill>
                <a:blip r:embed="rId3"/>
                <a:stretch>
                  <a:fillRect l="-2195" t="-9211" b="-30263"/>
                </a:stretch>
              </a:blipFill>
            </p:spPr>
            <p:txBody>
              <a:bodyPr/>
              <a:lstStyle/>
              <a:p>
                <a:r>
                  <a:rPr lang="en-US">
                    <a:noFill/>
                  </a:rPr>
                  <a:t> </a:t>
                </a:r>
              </a:p>
            </p:txBody>
          </p:sp>
        </mc:Fallback>
      </mc:AlternateContent>
      <p:sp>
        <p:nvSpPr>
          <p:cNvPr id="16" name="Rectangle 15">
            <a:extLst>
              <a:ext uri="{FF2B5EF4-FFF2-40B4-BE49-F238E27FC236}">
                <a16:creationId xmlns:a16="http://schemas.microsoft.com/office/drawing/2014/main" id="{56C43EE5-6F5C-4CD0-ACA5-68D2B770E196}"/>
              </a:ext>
            </a:extLst>
          </p:cNvPr>
          <p:cNvSpPr/>
          <p:nvPr/>
        </p:nvSpPr>
        <p:spPr>
          <a:xfrm>
            <a:off x="0" y="128187"/>
            <a:ext cx="3886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r>
              <a:rPr lang="en-US" b="1" dirty="0">
                <a:solidFill>
                  <a:srgbClr val="7030A0"/>
                </a:solidFill>
                <a:latin typeface="Times New Roman" panose="02020603050405020304" pitchFamily="18" charset="0"/>
                <a:cs typeface="Times New Roman" panose="02020603050405020304" pitchFamily="18" charset="0"/>
              </a:rPr>
              <a:t>6.2 Symmetrically uninformed firms</a:t>
            </a:r>
            <a:endParaRPr lang="en-US" b="1" dirty="0">
              <a:solidFill>
                <a:schemeClr val="tx1"/>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 name="Rectangle 1"/>
              <p:cNvSpPr/>
              <p:nvPr/>
            </p:nvSpPr>
            <p:spPr>
              <a:xfrm>
                <a:off x="1707330" y="1170578"/>
                <a:ext cx="5142562" cy="553998"/>
              </a:xfrm>
              <a:prstGeom prst="rect">
                <a:avLst/>
              </a:prstGeom>
            </p:spPr>
            <p:txBody>
              <a:bodyPr wrap="none">
                <a:spAutoFit/>
              </a:bodyPr>
              <a:lstStyle/>
              <a:p>
                <a:pPr>
                  <a:lnSpc>
                    <a:spcPct val="125000"/>
                  </a:lnSpc>
                </a:pPr>
                <a14:m>
                  <m:oMathPara xmlns:m="http://schemas.openxmlformats.org/officeDocument/2006/math">
                    <m:oMathParaPr>
                      <m:jc m:val="centerGroup"/>
                    </m:oMathParaPr>
                    <m:oMath xmlns:m="http://schemas.openxmlformats.org/officeDocument/2006/math">
                      <m:d>
                        <m:dPr>
                          <m:begChr m:val="["/>
                          <m:endChr m:val="]"/>
                          <m:ctrlPr>
                            <a:rPr lang="en-US" sz="2400" i="1">
                              <a:latin typeface="Cambria Math" panose="02040503050406030204" pitchFamily="18" charset="0"/>
                            </a:rPr>
                          </m:ctrlPr>
                        </m:dPr>
                        <m:e>
                          <m:r>
                            <a:rPr lang="en-US" sz="2400" i="1">
                              <a:latin typeface="Cambria Math" panose="02040503050406030204" pitchFamily="18" charset="0"/>
                            </a:rPr>
                            <m:t>𝑝</m:t>
                          </m:r>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𝐿</m:t>
                              </m:r>
                            </m:sub>
                          </m:sSub>
                          <m:r>
                            <a:rPr lang="en-US" sz="2400" i="1">
                              <a:latin typeface="Cambria Math" panose="02040503050406030204" pitchFamily="18" charset="0"/>
                            </a:rPr>
                            <m:t>+</m:t>
                          </m:r>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𝑝</m:t>
                              </m:r>
                            </m:e>
                          </m:d>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e>
                      </m:d>
                      <m:d>
                        <m:dPr>
                          <m:ctrlPr>
                            <a:rPr lang="en-US" sz="2400" i="1">
                              <a:latin typeface="Cambria Math" panose="02040503050406030204" pitchFamily="18" charset="0"/>
                            </a:rPr>
                          </m:ctrlPr>
                        </m:dPr>
                        <m:e>
                          <m:r>
                            <a:rPr lang="en-CA" sz="2400" i="1">
                              <a:latin typeface="Cambria Math" panose="02040503050406030204" pitchFamily="18" charset="0"/>
                            </a:rPr>
                            <m:t>2</m:t>
                          </m:r>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𝑖</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𝑋</m:t>
                              </m:r>
                            </m:e>
                            <m:sub>
                              <m:r>
                                <a:rPr lang="en-US" sz="2400" i="1">
                                  <a:latin typeface="Cambria Math" panose="02040503050406030204" pitchFamily="18" charset="0"/>
                                </a:rPr>
                                <m:t>−</m:t>
                              </m:r>
                              <m:r>
                                <a:rPr lang="en-US" sz="2400" i="1">
                                  <a:latin typeface="Cambria Math" panose="02040503050406030204" pitchFamily="18" charset="0"/>
                                </a:rPr>
                                <m:t>𝑖</m:t>
                              </m:r>
                            </m:sub>
                          </m:sSub>
                        </m:e>
                      </m:d>
                      <m:r>
                        <a:rPr lang="en-CA"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CA" sz="2400" i="1">
                              <a:latin typeface="Cambria Math" panose="02040503050406030204" pitchFamily="18" charset="0"/>
                            </a:rPr>
                            <m:t>𝐿</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1707330" y="1170578"/>
                <a:ext cx="5142562" cy="553998"/>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1707330" y="2374149"/>
                <a:ext cx="5182636" cy="1042786"/>
              </a:xfrm>
              <a:prstGeom prst="rect">
                <a:avLst/>
              </a:prstGeom>
            </p:spPr>
            <p:txBody>
              <a:bodyPr wrap="none">
                <a:spAutoFit/>
              </a:bodyPr>
              <a:lstStyle/>
              <a:p>
                <a:pPr>
                  <a:lnSpc>
                    <a:spcPct val="125000"/>
                  </a:lnSpc>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𝑖</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𝑋</m:t>
                              </m:r>
                            </m:e>
                            <m:sub>
                              <m:r>
                                <a:rPr lang="en-US" sz="2400" i="1">
                                  <a:latin typeface="Cambria Math" panose="02040503050406030204" pitchFamily="18" charset="0"/>
                                </a:rPr>
                                <m:t>−</m:t>
                              </m:r>
                              <m:r>
                                <a:rPr lang="en-US" sz="2400" i="1">
                                  <a:latin typeface="Cambria Math" panose="02040503050406030204" pitchFamily="18" charset="0"/>
                                </a:rPr>
                                <m:t>𝑖</m:t>
                              </m:r>
                            </m:sub>
                          </m:sSub>
                        </m:e>
                      </m:d>
                      <m:r>
                        <a:rPr lang="en-US" sz="2400" i="1">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𝐿</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num>
                        <m:den>
                          <m:r>
                            <a:rPr lang="en-US" sz="2400" i="1">
                              <a:latin typeface="Cambria Math" panose="02040503050406030204" pitchFamily="18" charset="0"/>
                            </a:rPr>
                            <m:t>2</m:t>
                          </m:r>
                          <m:d>
                            <m:dPr>
                              <m:begChr m:val="["/>
                              <m:endChr m:val="]"/>
                              <m:ctrlPr>
                                <a:rPr lang="en-US" sz="2400" i="1">
                                  <a:latin typeface="Cambria Math" panose="02040503050406030204" pitchFamily="18" charset="0"/>
                                </a:rPr>
                              </m:ctrlPr>
                            </m:dPr>
                            <m:e>
                              <m:r>
                                <a:rPr lang="en-US" sz="2400" i="1">
                                  <a:latin typeface="Cambria Math" panose="02040503050406030204" pitchFamily="18" charset="0"/>
                                </a:rPr>
                                <m:t>𝑝</m:t>
                              </m:r>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𝐿</m:t>
                                  </m:r>
                                </m:sub>
                              </m:sSub>
                              <m:r>
                                <a:rPr lang="en-US" sz="2400" i="1">
                                  <a:latin typeface="Cambria Math" panose="02040503050406030204" pitchFamily="18" charset="0"/>
                                </a:rPr>
                                <m:t>+</m:t>
                              </m:r>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𝑝</m:t>
                                  </m:r>
                                </m:e>
                              </m:d>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e>
                          </m:d>
                        </m:den>
                      </m:f>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1</m:t>
                          </m:r>
                        </m:num>
                        <m:den>
                          <m:r>
                            <a:rPr lang="en-US" sz="2400" i="1">
                              <a:latin typeface="Cambria Math" panose="02040503050406030204" pitchFamily="18" charset="0"/>
                            </a:rPr>
                            <m:t>2</m:t>
                          </m:r>
                        </m:den>
                      </m:f>
                      <m:sSub>
                        <m:sSubPr>
                          <m:ctrlPr>
                            <a:rPr lang="en-US" sz="2400" i="1">
                              <a:latin typeface="Cambria Math" panose="02040503050406030204" pitchFamily="18" charset="0"/>
                            </a:rPr>
                          </m:ctrlPr>
                        </m:sSubPr>
                        <m:e>
                          <m:r>
                            <a:rPr lang="en-US" sz="2400" i="1">
                              <a:latin typeface="Cambria Math" panose="02040503050406030204" pitchFamily="18" charset="0"/>
                            </a:rPr>
                            <m:t>𝑋</m:t>
                          </m:r>
                        </m:e>
                        <m:sub>
                          <m:r>
                            <a:rPr lang="en-US" sz="2400" i="1">
                              <a:latin typeface="Cambria Math" panose="02040503050406030204" pitchFamily="18" charset="0"/>
                            </a:rPr>
                            <m:t>−</m:t>
                          </m:r>
                          <m:r>
                            <a:rPr lang="en-US" sz="2400" i="1">
                              <a:latin typeface="Cambria Math" panose="02040503050406030204" pitchFamily="18" charset="0"/>
                            </a:rPr>
                            <m:t>𝑖</m:t>
                          </m:r>
                        </m:sub>
                      </m:sSub>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4" name="Rectangle 3"/>
              <p:cNvSpPr>
                <a:spLocks noRot="1" noChangeAspect="1" noMove="1" noResize="1" noEditPoints="1" noAdjustHandles="1" noChangeArrowheads="1" noChangeShapeType="1" noTextEdit="1"/>
              </p:cNvSpPr>
              <p:nvPr/>
            </p:nvSpPr>
            <p:spPr>
              <a:xfrm>
                <a:off x="1707330" y="2374149"/>
                <a:ext cx="5182636" cy="1042786"/>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id="{D6078FFB-2D08-403E-80E5-9B57BB0912FE}"/>
                  </a:ext>
                </a:extLst>
              </p:cNvPr>
              <p:cNvSpPr/>
              <p:nvPr/>
            </p:nvSpPr>
            <p:spPr>
              <a:xfrm>
                <a:off x="502920" y="4035328"/>
                <a:ext cx="8305800" cy="2140971"/>
              </a:xfrm>
              <a:prstGeom prst="rect">
                <a:avLst/>
              </a:prstGeom>
            </p:spPr>
            <p:txBody>
              <a:bodyPr wrap="square">
                <a:spAutoFit/>
              </a:bodyPr>
              <a:lstStyle/>
              <a:p>
                <a:pPr marL="357188" indent="-357188">
                  <a:lnSpc>
                    <a:spcPct val="125000"/>
                  </a:lnSpc>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When </a:t>
                </a:r>
                <a14:m>
                  <m:oMath xmlns:m="http://schemas.openxmlformats.org/officeDocument/2006/math">
                    <m:r>
                      <a:rPr lang="en-US" sz="2200" i="1">
                        <a:latin typeface="Cambria Math" panose="02040503050406030204" pitchFamily="18" charset="0"/>
                      </a:rPr>
                      <m:t>𝑝</m:t>
                    </m:r>
                    <m:r>
                      <a:rPr lang="en-CA" sz="2200" b="0" i="1" smtClean="0">
                        <a:latin typeface="Cambria Math" panose="02040503050406030204" pitchFamily="18" charset="0"/>
                      </a:rPr>
                      <m:t>=1</m:t>
                    </m:r>
                  </m:oMath>
                </a14:m>
                <a:r>
                  <a:rPr lang="en-US" sz="2200" dirty="0">
                    <a:latin typeface="Times New Roman" panose="02020603050405020304" pitchFamily="18" charset="0"/>
                    <a:cs typeface="Times New Roman" panose="02020603050405020304" pitchFamily="18" charset="0"/>
                  </a:rPr>
                  <a:t>, all firms know that the stock is high, and the above best response function collapses to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𝑥</m:t>
                        </m:r>
                      </m:e>
                      <m:sub>
                        <m:r>
                          <a:rPr lang="en-US" sz="2200" i="1">
                            <a:latin typeface="Cambria Math" panose="02040503050406030204" pitchFamily="18" charset="0"/>
                          </a:rPr>
                          <m:t>𝑖</m:t>
                        </m:r>
                      </m:sub>
                    </m:sSub>
                    <m:d>
                      <m:dPr>
                        <m:ctrlPr>
                          <a:rPr lang="en-US" sz="2200" i="1">
                            <a:latin typeface="Cambria Math" panose="02040503050406030204" pitchFamily="18" charset="0"/>
                          </a:rPr>
                        </m:ctrlPr>
                      </m:dPr>
                      <m:e>
                        <m:sSub>
                          <m:sSubPr>
                            <m:ctrlPr>
                              <a:rPr lang="en-US" sz="2200" i="1">
                                <a:latin typeface="Cambria Math" panose="02040503050406030204" pitchFamily="18" charset="0"/>
                              </a:rPr>
                            </m:ctrlPr>
                          </m:sSubPr>
                          <m:e>
                            <m:r>
                              <a:rPr lang="en-US" sz="2200" i="1">
                                <a:latin typeface="Cambria Math" panose="02040503050406030204" pitchFamily="18" charset="0"/>
                              </a:rPr>
                              <m:t>𝑋</m:t>
                            </m:r>
                          </m:e>
                          <m:sub>
                            <m:r>
                              <a:rPr lang="en-US" sz="2200" i="1">
                                <a:latin typeface="Cambria Math" panose="02040503050406030204" pitchFamily="18" charset="0"/>
                              </a:rPr>
                              <m:t>−</m:t>
                            </m:r>
                            <m:r>
                              <a:rPr lang="en-US" sz="2200" i="1">
                                <a:latin typeface="Cambria Math" panose="02040503050406030204" pitchFamily="18" charset="0"/>
                              </a:rPr>
                              <m:t>𝑖</m:t>
                            </m:r>
                          </m:sub>
                        </m:sSub>
                      </m:e>
                    </m:d>
                    <m:r>
                      <a:rPr lang="en-US" sz="2200" i="1">
                        <a:latin typeface="Cambria Math" panose="02040503050406030204" pitchFamily="18" charset="0"/>
                      </a:rPr>
                      <m:t>=</m:t>
                    </m:r>
                    <m:f>
                      <m:fPr>
                        <m:ctrlPr>
                          <a:rPr lang="en-US" sz="2200" i="1">
                            <a:latin typeface="Cambria Math" panose="02040503050406030204" pitchFamily="18" charset="0"/>
                          </a:rPr>
                        </m:ctrlPr>
                      </m:fPr>
                      <m:num>
                        <m:sSub>
                          <m:sSubPr>
                            <m:ctrlPr>
                              <a:rPr lang="en-US" sz="2200" i="1">
                                <a:latin typeface="Cambria Math" panose="02040503050406030204" pitchFamily="18" charset="0"/>
                              </a:rPr>
                            </m:ctrlPr>
                          </m:sSubPr>
                          <m:e>
                            <m:r>
                              <a:rPr lang="en-US" sz="2200" i="1">
                                <a:latin typeface="Cambria Math" panose="02040503050406030204" pitchFamily="18" charset="0"/>
                              </a:rPr>
                              <m:t>𝑆</m:t>
                            </m:r>
                          </m:e>
                          <m:sub>
                            <m:r>
                              <a:rPr lang="en-US" sz="2200" i="1">
                                <a:latin typeface="Cambria Math" panose="02040503050406030204" pitchFamily="18" charset="0"/>
                              </a:rPr>
                              <m:t>𝐻</m:t>
                            </m:r>
                          </m:sub>
                        </m:sSub>
                      </m:num>
                      <m:den>
                        <m:r>
                          <a:rPr lang="en-US" sz="2200" i="1">
                            <a:latin typeface="Cambria Math" panose="02040503050406030204" pitchFamily="18" charset="0"/>
                          </a:rPr>
                          <m:t>2</m:t>
                        </m:r>
                      </m:den>
                    </m:f>
                    <m:r>
                      <a:rPr lang="en-US" sz="2200" i="1">
                        <a:latin typeface="Cambria Math" panose="02040503050406030204" pitchFamily="18" charset="0"/>
                      </a:rPr>
                      <m:t>−</m:t>
                    </m:r>
                    <m:f>
                      <m:fPr>
                        <m:ctrlPr>
                          <a:rPr lang="en-US" sz="2200" i="1">
                            <a:latin typeface="Cambria Math" panose="02040503050406030204" pitchFamily="18" charset="0"/>
                          </a:rPr>
                        </m:ctrlPr>
                      </m:fPr>
                      <m:num>
                        <m:r>
                          <a:rPr lang="en-US" sz="2200" i="1">
                            <a:latin typeface="Cambria Math" panose="02040503050406030204" pitchFamily="18" charset="0"/>
                          </a:rPr>
                          <m:t>1</m:t>
                        </m:r>
                      </m:num>
                      <m:den>
                        <m:r>
                          <a:rPr lang="en-US" sz="2200" i="1">
                            <a:latin typeface="Cambria Math" panose="02040503050406030204" pitchFamily="18" charset="0"/>
                          </a:rPr>
                          <m:t>2</m:t>
                        </m:r>
                      </m:den>
                    </m:f>
                    <m:sSub>
                      <m:sSubPr>
                        <m:ctrlPr>
                          <a:rPr lang="en-US" sz="2200" i="1">
                            <a:latin typeface="Cambria Math" panose="02040503050406030204" pitchFamily="18" charset="0"/>
                          </a:rPr>
                        </m:ctrlPr>
                      </m:sSubPr>
                      <m:e>
                        <m:r>
                          <a:rPr lang="en-US" sz="2200" i="1">
                            <a:latin typeface="Cambria Math" panose="02040503050406030204" pitchFamily="18" charset="0"/>
                          </a:rPr>
                          <m:t>𝑋</m:t>
                        </m:r>
                      </m:e>
                      <m:sub>
                        <m:r>
                          <a:rPr lang="en-US" sz="2200" i="1">
                            <a:latin typeface="Cambria Math" panose="02040503050406030204" pitchFamily="18" charset="0"/>
                          </a:rPr>
                          <m:t>−</m:t>
                        </m:r>
                        <m:r>
                          <a:rPr lang="en-US" sz="2200" i="1">
                            <a:latin typeface="Cambria Math" panose="02040503050406030204" pitchFamily="18" charset="0"/>
                          </a:rPr>
                          <m:t>𝑖</m:t>
                        </m:r>
                      </m:sub>
                    </m:sSub>
                  </m:oMath>
                </a14:m>
                <a:r>
                  <a:rPr lang="en-US" sz="2200" dirty="0">
                    <a:latin typeface="Times New Roman" panose="02020603050405020304" pitchFamily="18" charset="0"/>
                    <a:cs typeface="Times New Roman" panose="02020603050405020304" pitchFamily="18" charset="0"/>
                  </a:rPr>
                  <a:t>.</a:t>
                </a:r>
              </a:p>
              <a:p>
                <a:pPr marL="357188" indent="-357188">
                  <a:lnSpc>
                    <a:spcPct val="125000"/>
                  </a:lnSpc>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When </a:t>
                </a:r>
                <a14:m>
                  <m:oMath xmlns:m="http://schemas.openxmlformats.org/officeDocument/2006/math">
                    <m:r>
                      <a:rPr lang="en-US" sz="2200" i="1">
                        <a:latin typeface="Cambria Math" panose="02040503050406030204" pitchFamily="18" charset="0"/>
                      </a:rPr>
                      <m:t>𝑝</m:t>
                    </m:r>
                    <m:r>
                      <a:rPr lang="en-CA" sz="2200" i="1">
                        <a:latin typeface="Cambria Math" panose="02040503050406030204" pitchFamily="18" charset="0"/>
                      </a:rPr>
                      <m:t>=</m:t>
                    </m:r>
                    <m:r>
                      <a:rPr lang="en-CA" sz="2200" b="0" i="1" smtClean="0">
                        <a:latin typeface="Cambria Math" panose="02040503050406030204" pitchFamily="18" charset="0"/>
                      </a:rPr>
                      <m:t>0</m:t>
                    </m:r>
                  </m:oMath>
                </a14:m>
                <a:r>
                  <a:rPr lang="en-US" sz="2200" dirty="0">
                    <a:latin typeface="Times New Roman" panose="02020603050405020304" pitchFamily="18" charset="0"/>
                    <a:cs typeface="Times New Roman" panose="02020603050405020304" pitchFamily="18" charset="0"/>
                  </a:rPr>
                  <a:t>, all firms observes a low stock, and the above best response function simplifies to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𝑥</m:t>
                        </m:r>
                      </m:e>
                      <m:sub>
                        <m:r>
                          <a:rPr lang="en-US" sz="2200" i="1">
                            <a:latin typeface="Cambria Math" panose="02040503050406030204" pitchFamily="18" charset="0"/>
                          </a:rPr>
                          <m:t>𝑖</m:t>
                        </m:r>
                      </m:sub>
                    </m:sSub>
                    <m:d>
                      <m:dPr>
                        <m:ctrlPr>
                          <a:rPr lang="en-US" sz="2200" i="1">
                            <a:latin typeface="Cambria Math" panose="02040503050406030204" pitchFamily="18" charset="0"/>
                          </a:rPr>
                        </m:ctrlPr>
                      </m:dPr>
                      <m:e>
                        <m:sSub>
                          <m:sSubPr>
                            <m:ctrlPr>
                              <a:rPr lang="en-US" sz="2200" i="1">
                                <a:latin typeface="Cambria Math" panose="02040503050406030204" pitchFamily="18" charset="0"/>
                              </a:rPr>
                            </m:ctrlPr>
                          </m:sSubPr>
                          <m:e>
                            <m:r>
                              <a:rPr lang="en-US" sz="2200" i="1">
                                <a:latin typeface="Cambria Math" panose="02040503050406030204" pitchFamily="18" charset="0"/>
                              </a:rPr>
                              <m:t>𝑋</m:t>
                            </m:r>
                          </m:e>
                          <m:sub>
                            <m:r>
                              <a:rPr lang="en-US" sz="2200" i="1">
                                <a:latin typeface="Cambria Math" panose="02040503050406030204" pitchFamily="18" charset="0"/>
                              </a:rPr>
                              <m:t>−</m:t>
                            </m:r>
                            <m:r>
                              <a:rPr lang="en-US" sz="2200" i="1">
                                <a:latin typeface="Cambria Math" panose="02040503050406030204" pitchFamily="18" charset="0"/>
                              </a:rPr>
                              <m:t>𝑖</m:t>
                            </m:r>
                          </m:sub>
                        </m:sSub>
                      </m:e>
                    </m:d>
                    <m:r>
                      <a:rPr lang="en-US" sz="2200" i="1">
                        <a:latin typeface="Cambria Math" panose="02040503050406030204" pitchFamily="18" charset="0"/>
                      </a:rPr>
                      <m:t>=</m:t>
                    </m:r>
                    <m:f>
                      <m:fPr>
                        <m:ctrlPr>
                          <a:rPr lang="en-US" sz="2200" i="1">
                            <a:latin typeface="Cambria Math" panose="02040503050406030204" pitchFamily="18" charset="0"/>
                          </a:rPr>
                        </m:ctrlPr>
                      </m:fPr>
                      <m:num>
                        <m:sSub>
                          <m:sSubPr>
                            <m:ctrlPr>
                              <a:rPr lang="en-US" sz="2200" i="1">
                                <a:latin typeface="Cambria Math" panose="02040503050406030204" pitchFamily="18" charset="0"/>
                              </a:rPr>
                            </m:ctrlPr>
                          </m:sSubPr>
                          <m:e>
                            <m:r>
                              <a:rPr lang="en-US" sz="2200" i="1">
                                <a:latin typeface="Cambria Math" panose="02040503050406030204" pitchFamily="18" charset="0"/>
                              </a:rPr>
                              <m:t>𝑆</m:t>
                            </m:r>
                          </m:e>
                          <m:sub>
                            <m:r>
                              <a:rPr lang="en-CA" sz="2200" b="0" i="1" smtClean="0">
                                <a:latin typeface="Cambria Math" panose="02040503050406030204" pitchFamily="18" charset="0"/>
                              </a:rPr>
                              <m:t>𝐿</m:t>
                            </m:r>
                          </m:sub>
                        </m:sSub>
                      </m:num>
                      <m:den>
                        <m:r>
                          <a:rPr lang="en-US" sz="2200" i="1">
                            <a:latin typeface="Cambria Math" panose="02040503050406030204" pitchFamily="18" charset="0"/>
                          </a:rPr>
                          <m:t>2</m:t>
                        </m:r>
                      </m:den>
                    </m:f>
                    <m:r>
                      <a:rPr lang="en-US" sz="2200" i="1">
                        <a:latin typeface="Cambria Math" panose="02040503050406030204" pitchFamily="18" charset="0"/>
                      </a:rPr>
                      <m:t>−</m:t>
                    </m:r>
                    <m:f>
                      <m:fPr>
                        <m:ctrlPr>
                          <a:rPr lang="en-US" sz="2200" i="1">
                            <a:latin typeface="Cambria Math" panose="02040503050406030204" pitchFamily="18" charset="0"/>
                          </a:rPr>
                        </m:ctrlPr>
                      </m:fPr>
                      <m:num>
                        <m:r>
                          <a:rPr lang="en-US" sz="2200" i="1">
                            <a:latin typeface="Cambria Math" panose="02040503050406030204" pitchFamily="18" charset="0"/>
                          </a:rPr>
                          <m:t>1</m:t>
                        </m:r>
                      </m:num>
                      <m:den>
                        <m:r>
                          <a:rPr lang="en-US" sz="2200" i="1">
                            <a:latin typeface="Cambria Math" panose="02040503050406030204" pitchFamily="18" charset="0"/>
                          </a:rPr>
                          <m:t>2</m:t>
                        </m:r>
                      </m:den>
                    </m:f>
                    <m:sSub>
                      <m:sSubPr>
                        <m:ctrlPr>
                          <a:rPr lang="en-US" sz="2200" i="1">
                            <a:latin typeface="Cambria Math" panose="02040503050406030204" pitchFamily="18" charset="0"/>
                          </a:rPr>
                        </m:ctrlPr>
                      </m:sSubPr>
                      <m:e>
                        <m:r>
                          <a:rPr lang="en-US" sz="2200" i="1">
                            <a:latin typeface="Cambria Math" panose="02040503050406030204" pitchFamily="18" charset="0"/>
                          </a:rPr>
                          <m:t>𝑋</m:t>
                        </m:r>
                      </m:e>
                      <m:sub>
                        <m:r>
                          <a:rPr lang="en-US" sz="2200" i="1">
                            <a:latin typeface="Cambria Math" panose="02040503050406030204" pitchFamily="18" charset="0"/>
                          </a:rPr>
                          <m:t>−</m:t>
                        </m:r>
                        <m:r>
                          <a:rPr lang="en-US" sz="2200" i="1">
                            <a:latin typeface="Cambria Math" panose="02040503050406030204" pitchFamily="18" charset="0"/>
                          </a:rPr>
                          <m:t>𝑖</m:t>
                        </m:r>
                      </m:sub>
                    </m:sSub>
                  </m:oMath>
                </a14:m>
                <a:r>
                  <a:rPr lang="en-US" sz="2200" dirty="0">
                    <a:latin typeface="Times New Roman" panose="02020603050405020304" pitchFamily="18" charset="0"/>
                    <a:cs typeface="Times New Roman" panose="02020603050405020304" pitchFamily="18" charset="0"/>
                  </a:rPr>
                  <a:t>.</a:t>
                </a:r>
              </a:p>
            </p:txBody>
          </p:sp>
        </mc:Choice>
        <mc:Fallback xmlns="">
          <p:sp>
            <p:nvSpPr>
              <p:cNvPr id="19" name="Rectangle 18">
                <a:extLst>
                  <a:ext uri="{FF2B5EF4-FFF2-40B4-BE49-F238E27FC236}">
                    <a16:creationId xmlns:a16="http://schemas.microsoft.com/office/drawing/2014/main" id="{D6078FFB-2D08-403E-80E5-9B57BB0912FE}"/>
                  </a:ext>
                </a:extLst>
              </p:cNvPr>
              <p:cNvSpPr>
                <a:spLocks noRot="1" noChangeAspect="1" noMove="1" noResize="1" noEditPoints="1" noAdjustHandles="1" noChangeArrowheads="1" noChangeShapeType="1" noTextEdit="1"/>
              </p:cNvSpPr>
              <p:nvPr/>
            </p:nvSpPr>
            <p:spPr>
              <a:xfrm>
                <a:off x="502920" y="4035328"/>
                <a:ext cx="8305800" cy="2140971"/>
              </a:xfrm>
              <a:prstGeom prst="rect">
                <a:avLst/>
              </a:prstGeom>
              <a:blipFill>
                <a:blip r:embed="rId6"/>
                <a:stretch>
                  <a:fillRect l="-881"/>
                </a:stretch>
              </a:blipFill>
            </p:spPr>
            <p:txBody>
              <a:bodyPr/>
              <a:lstStyle/>
              <a:p>
                <a:r>
                  <a:rPr lang="en-US">
                    <a:noFill/>
                  </a:rPr>
                  <a:t> </a:t>
                </a:r>
              </a:p>
            </p:txBody>
          </p:sp>
        </mc:Fallback>
      </mc:AlternateContent>
    </p:spTree>
    <p:extLst>
      <p:ext uri="{BB962C8B-B14F-4D97-AF65-F5344CB8AC3E}">
        <p14:creationId xmlns:p14="http://schemas.microsoft.com/office/powerpoint/2010/main" val="206771195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64F25A5-C5C7-40F5-B990-36C8729467E4}"/>
              </a:ext>
            </a:extLst>
          </p:cNvPr>
          <p:cNvSpPr>
            <a:spLocks noGrp="1"/>
          </p:cNvSpPr>
          <p:nvPr>
            <p:ph type="sldNum" sz="quarter" idx="12"/>
          </p:nvPr>
        </p:nvSpPr>
        <p:spPr/>
        <p:txBody>
          <a:bodyPr/>
          <a:lstStyle/>
          <a:p>
            <a:fld id="{B6F15528-21DE-4FAA-801E-634DDDAF4B2B}" type="slidenum">
              <a:rPr lang="en-US" smtClean="0"/>
              <a:pPr/>
              <a:t>131</a:t>
            </a:fld>
            <a:endParaRPr lang="en-US"/>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9EF68D0-7622-4A1C-9BD6-2E9D54A39DBD}"/>
                  </a:ext>
                </a:extLst>
              </p:cNvPr>
              <p:cNvSpPr txBox="1"/>
              <p:nvPr/>
            </p:nvSpPr>
            <p:spPr>
              <a:xfrm flipH="1">
                <a:off x="152397" y="773668"/>
                <a:ext cx="8915402" cy="1168269"/>
              </a:xfrm>
              <a:prstGeom prst="rect">
                <a:avLst/>
              </a:prstGeom>
              <a:noFill/>
            </p:spPr>
            <p:txBody>
              <a:bodyPr wrap="square" lIns="0" tIns="0" rIns="0" bIns="0" rtlCol="0">
                <a:spAutoFit/>
              </a:bodyPr>
              <a:lstStyle/>
              <a:p>
                <a:pPr marL="357188" indent="-357188">
                  <a:lnSpc>
                    <a:spcPct val="125000"/>
                  </a:lnSpc>
                  <a:buFont typeface="Wingdings" panose="05000000000000000000" pitchFamily="2" charset="2"/>
                  <a:buChar char="Ø"/>
                </a:pPr>
                <a:r>
                  <a:rPr lang="en-CA" sz="2400" dirty="0">
                    <a:latin typeface="Times New Roman" panose="02020603050405020304" pitchFamily="18" charset="0"/>
                    <a:cs typeface="Times New Roman" panose="02020603050405020304" pitchFamily="18" charset="0"/>
                  </a:rPr>
                  <a:t>In a symmetric equilibrium, </a:t>
                </a:r>
                <a14:m>
                  <m:oMath xmlns:m="http://schemas.openxmlformats.org/officeDocument/2006/math">
                    <m:sSubSup>
                      <m:sSubSupPr>
                        <m:ctrlPr>
                          <a:rPr lang="en-US" sz="2400" i="1">
                            <a:latin typeface="Cambria Math" panose="02040503050406030204" pitchFamily="18" charset="0"/>
                            <a:cs typeface="Times New Roman" panose="02020603050405020304" pitchFamily="18" charset="0"/>
                          </a:rPr>
                        </m:ctrlPr>
                      </m:sSubSupPr>
                      <m:e>
                        <m:r>
                          <a:rPr lang="en-US" sz="2400" i="1">
                            <a:latin typeface="Cambria Math" panose="02040503050406030204" pitchFamily="18" charset="0"/>
                            <a:cs typeface="Times New Roman" panose="02020603050405020304" pitchFamily="18" charset="0"/>
                          </a:rPr>
                          <m:t>𝑥</m:t>
                        </m:r>
                      </m:e>
                      <m:sub>
                        <m:r>
                          <a:rPr lang="en-US" sz="2400" i="1">
                            <a:latin typeface="Cambria Math" panose="02040503050406030204" pitchFamily="18" charset="0"/>
                            <a:cs typeface="Times New Roman" panose="02020603050405020304" pitchFamily="18" charset="0"/>
                          </a:rPr>
                          <m:t>𝑖</m:t>
                        </m:r>
                      </m:sub>
                      <m:sup>
                        <m:r>
                          <a:rPr lang="en-US" sz="2400" i="1">
                            <a:latin typeface="Cambria Math" panose="02040503050406030204" pitchFamily="18" charset="0"/>
                            <a:cs typeface="Times New Roman" panose="02020603050405020304" pitchFamily="18" charset="0"/>
                          </a:rPr>
                          <m:t>∗</m:t>
                        </m:r>
                      </m:sup>
                    </m:sSubSup>
                    <m:r>
                      <a:rPr lang="en-US" sz="2400" i="1">
                        <a:latin typeface="Cambria Math" panose="02040503050406030204" pitchFamily="18" charset="0"/>
                        <a:cs typeface="Times New Roman" panose="02020603050405020304" pitchFamily="18" charset="0"/>
                      </a:rPr>
                      <m:t>=</m:t>
                    </m:r>
                    <m:sSubSup>
                      <m:sSubSupPr>
                        <m:ctrlPr>
                          <a:rPr lang="en-US" sz="2400" i="1">
                            <a:latin typeface="Cambria Math" panose="02040503050406030204" pitchFamily="18" charset="0"/>
                            <a:cs typeface="Times New Roman" panose="02020603050405020304" pitchFamily="18" charset="0"/>
                          </a:rPr>
                        </m:ctrlPr>
                      </m:sSubSupPr>
                      <m:e>
                        <m:r>
                          <a:rPr lang="en-US" sz="2400" i="1">
                            <a:latin typeface="Cambria Math" panose="02040503050406030204" pitchFamily="18" charset="0"/>
                            <a:cs typeface="Times New Roman" panose="02020603050405020304" pitchFamily="18" charset="0"/>
                          </a:rPr>
                          <m:t>𝑥</m:t>
                        </m:r>
                      </m:e>
                      <m:sub>
                        <m:r>
                          <a:rPr lang="en-US" sz="2400" i="1">
                            <a:latin typeface="Cambria Math" panose="02040503050406030204" pitchFamily="18" charset="0"/>
                            <a:cs typeface="Times New Roman" panose="02020603050405020304" pitchFamily="18" charset="0"/>
                          </a:rPr>
                          <m:t>𝑗</m:t>
                        </m:r>
                      </m:sub>
                      <m:sup>
                        <m:r>
                          <a:rPr lang="en-US" sz="2400" i="1">
                            <a:latin typeface="Cambria Math" panose="02040503050406030204" pitchFamily="18" charset="0"/>
                            <a:cs typeface="Times New Roman" panose="02020603050405020304" pitchFamily="18" charset="0"/>
                          </a:rPr>
                          <m:t>∗</m:t>
                        </m:r>
                      </m:sup>
                    </m:sSubSup>
                    <m:r>
                      <a:rPr lang="en-US" sz="2400">
                        <a:latin typeface="Cambria Math" panose="02040503050406030204" pitchFamily="18" charset="0"/>
                        <a:cs typeface="Times New Roman" panose="02020603050405020304" pitchFamily="18" charset="0"/>
                      </a:rPr>
                      <m:t>=</m:t>
                    </m:r>
                    <m:sSup>
                      <m:sSupPr>
                        <m:ctrlPr>
                          <a:rPr lang="en-US" sz="2400" i="1">
                            <a:latin typeface="Cambria Math" panose="02040503050406030204" pitchFamily="18" charset="0"/>
                            <a:cs typeface="Times New Roman" panose="02020603050405020304" pitchFamily="18" charset="0"/>
                          </a:rPr>
                        </m:ctrlPr>
                      </m:sSupPr>
                      <m:e>
                        <m:r>
                          <a:rPr lang="en-US" sz="2400" i="1">
                            <a:latin typeface="Cambria Math" panose="02040503050406030204" pitchFamily="18" charset="0"/>
                            <a:cs typeface="Times New Roman" panose="02020603050405020304" pitchFamily="18" charset="0"/>
                          </a:rPr>
                          <m:t>𝑥</m:t>
                        </m:r>
                      </m:e>
                      <m:sup>
                        <m:r>
                          <a:rPr lang="en-US" sz="2400" i="1">
                            <a:latin typeface="Cambria Math" panose="02040503050406030204" pitchFamily="18" charset="0"/>
                            <a:cs typeface="Times New Roman" panose="02020603050405020304" pitchFamily="18" charset="0"/>
                          </a:rPr>
                          <m:t>∗</m:t>
                        </m:r>
                      </m:sup>
                    </m:sSup>
                  </m:oMath>
                </a14:m>
                <a:r>
                  <a:rPr lang="en-US" sz="2400" dirty="0">
                    <a:latin typeface="Times New Roman" panose="02020603050405020304" pitchFamily="18" charset="0"/>
                    <a:cs typeface="Times New Roman" panose="02020603050405020304" pitchFamily="18" charset="0"/>
                  </a:rPr>
                  <a:t> entails </a:t>
                </a:r>
                <a14:m>
                  <m:oMath xmlns:m="http://schemas.openxmlformats.org/officeDocument/2006/math">
                    <m:sSubSup>
                      <m:sSubSupPr>
                        <m:ctrlPr>
                          <a:rPr lang="en-US" sz="2400" i="1">
                            <a:latin typeface="Cambria Math" panose="02040503050406030204" pitchFamily="18" charset="0"/>
                            <a:cs typeface="Times New Roman" panose="02020603050405020304" pitchFamily="18" charset="0"/>
                          </a:rPr>
                        </m:ctrlPr>
                      </m:sSubSupPr>
                      <m:e>
                        <m:r>
                          <a:rPr lang="en-US" sz="2400" i="1">
                            <a:latin typeface="Cambria Math" panose="02040503050406030204" pitchFamily="18" charset="0"/>
                            <a:cs typeface="Times New Roman" panose="02020603050405020304" pitchFamily="18" charset="0"/>
                          </a:rPr>
                          <m:t>𝑋</m:t>
                        </m:r>
                      </m:e>
                      <m:sub>
                        <m:r>
                          <a:rPr lang="en-US" sz="2400" i="1">
                            <a:latin typeface="Cambria Math" panose="02040503050406030204" pitchFamily="18" charset="0"/>
                            <a:cs typeface="Times New Roman" panose="02020603050405020304" pitchFamily="18" charset="0"/>
                          </a:rPr>
                          <m:t>−</m:t>
                        </m:r>
                        <m:r>
                          <a:rPr lang="en-US" sz="2400" i="1">
                            <a:latin typeface="Cambria Math" panose="02040503050406030204" pitchFamily="18" charset="0"/>
                            <a:cs typeface="Times New Roman" panose="02020603050405020304" pitchFamily="18" charset="0"/>
                          </a:rPr>
                          <m:t>𝑖</m:t>
                        </m:r>
                      </m:sub>
                      <m:sup>
                        <m:r>
                          <a:rPr lang="en-US" sz="2400" i="1">
                            <a:latin typeface="Cambria Math" panose="02040503050406030204" pitchFamily="18" charset="0"/>
                            <a:cs typeface="Times New Roman" panose="02020603050405020304" pitchFamily="18" charset="0"/>
                          </a:rPr>
                          <m:t>∗</m:t>
                        </m:r>
                      </m:sup>
                    </m:sSubSup>
                    <m:r>
                      <a:rPr lang="en-US" sz="2400">
                        <a:latin typeface="Cambria Math" panose="02040503050406030204" pitchFamily="18" charset="0"/>
                        <a:cs typeface="Times New Roman" panose="02020603050405020304" pitchFamily="18" charset="0"/>
                      </a:rPr>
                      <m:t>=</m:t>
                    </m:r>
                    <m:d>
                      <m:dPr>
                        <m:ctrlPr>
                          <a:rPr lang="en-US" sz="2400" i="1">
                            <a:latin typeface="Cambria Math" panose="02040503050406030204" pitchFamily="18" charset="0"/>
                            <a:cs typeface="Times New Roman" panose="02020603050405020304" pitchFamily="18" charset="0"/>
                          </a:rPr>
                        </m:ctrlPr>
                      </m:dPr>
                      <m:e>
                        <m:r>
                          <a:rPr lang="en-US" sz="2400" i="1">
                            <a:latin typeface="Cambria Math" panose="02040503050406030204" pitchFamily="18" charset="0"/>
                            <a:cs typeface="Times New Roman" panose="02020603050405020304" pitchFamily="18" charset="0"/>
                          </a:rPr>
                          <m:t>𝑁</m:t>
                        </m:r>
                        <m:r>
                          <a:rPr lang="en-US" sz="2400" i="1">
                            <a:latin typeface="Cambria Math" panose="02040503050406030204" pitchFamily="18" charset="0"/>
                            <a:cs typeface="Times New Roman" panose="02020603050405020304" pitchFamily="18" charset="0"/>
                          </a:rPr>
                          <m:t>−1</m:t>
                        </m:r>
                      </m:e>
                    </m:d>
                    <m:sSup>
                      <m:sSupPr>
                        <m:ctrlPr>
                          <a:rPr lang="en-US" sz="2400" i="1">
                            <a:latin typeface="Cambria Math" panose="02040503050406030204" pitchFamily="18" charset="0"/>
                            <a:cs typeface="Times New Roman" panose="02020603050405020304" pitchFamily="18" charset="0"/>
                          </a:rPr>
                        </m:ctrlPr>
                      </m:sSupPr>
                      <m:e>
                        <m:r>
                          <a:rPr lang="en-US" sz="2400" i="1">
                            <a:latin typeface="Cambria Math" panose="02040503050406030204" pitchFamily="18" charset="0"/>
                            <a:cs typeface="Times New Roman" panose="02020603050405020304" pitchFamily="18" charset="0"/>
                          </a:rPr>
                          <m:t>𝑥</m:t>
                        </m:r>
                      </m:e>
                      <m:sup>
                        <m:r>
                          <a:rPr lang="en-US" sz="2400" i="1">
                            <a:latin typeface="Cambria Math" panose="02040503050406030204" pitchFamily="18" charset="0"/>
                            <a:cs typeface="Times New Roman" panose="02020603050405020304" pitchFamily="18" charset="0"/>
                          </a:rPr>
                          <m:t>∗</m:t>
                        </m:r>
                      </m:sup>
                    </m:sSup>
                  </m:oMath>
                </a14:m>
                <a:r>
                  <a:rPr lang="en-US" sz="2400" dirty="0">
                    <a:latin typeface="Times New Roman" panose="02020603050405020304" pitchFamily="18" charset="0"/>
                    <a:cs typeface="Times New Roman" panose="02020603050405020304" pitchFamily="18" charset="0"/>
                  </a:rPr>
                  <a:t>.</a:t>
                </a:r>
              </a:p>
              <a:p>
                <a:pPr marL="357188" indent="-357188">
                  <a:lnSpc>
                    <a:spcPct val="125000"/>
                  </a:lnSpc>
                  <a:buFont typeface="Wingdings" panose="05000000000000000000" pitchFamily="2" charset="2"/>
                  <a:buChar char="Ø"/>
                </a:pPr>
                <a:endParaRPr lang="en-CA" sz="1000" dirty="0">
                  <a:latin typeface="Times New Roman" panose="02020603050405020304" pitchFamily="18" charset="0"/>
                  <a:cs typeface="Times New Roman" panose="02020603050405020304" pitchFamily="18" charset="0"/>
                </a:endParaRPr>
              </a:p>
              <a:p>
                <a:pPr marL="357188" indent="-357188">
                  <a:lnSpc>
                    <a:spcPct val="125000"/>
                  </a:lnSpc>
                  <a:buFont typeface="Wingdings" panose="05000000000000000000" pitchFamily="2" charset="2"/>
                  <a:buChar char="Ø"/>
                </a:pPr>
                <a:r>
                  <a:rPr lang="en-CA" sz="2400" dirty="0">
                    <a:latin typeface="Times New Roman" panose="02020603050405020304" pitchFamily="18" charset="0"/>
                    <a:cs typeface="Times New Roman" panose="02020603050405020304" pitchFamily="18" charset="0"/>
                  </a:rPr>
                  <a:t>Substituting into the above best response function yields</a:t>
                </a:r>
                <a:endParaRPr lang="en-US" sz="2400" dirty="0">
                  <a:latin typeface="Times New Roman" panose="02020603050405020304" pitchFamily="18" charset="0"/>
                  <a:cs typeface="Times New Roman" panose="02020603050405020304" pitchFamily="18" charset="0"/>
                </a:endParaRPr>
              </a:p>
            </p:txBody>
          </p:sp>
        </mc:Choice>
        <mc:Fallback xmlns="">
          <p:sp>
            <p:nvSpPr>
              <p:cNvPr id="8" name="TextBox 7">
                <a:extLst>
                  <a:ext uri="{FF2B5EF4-FFF2-40B4-BE49-F238E27FC236}">
                    <a16:creationId xmlns:a16="http://schemas.microsoft.com/office/drawing/2014/main" id="{C9EF68D0-7622-4A1C-9BD6-2E9D54A39DBD}"/>
                  </a:ext>
                </a:extLst>
              </p:cNvPr>
              <p:cNvSpPr txBox="1">
                <a:spLocks noRot="1" noChangeAspect="1" noMove="1" noResize="1" noEditPoints="1" noAdjustHandles="1" noChangeArrowheads="1" noChangeShapeType="1" noTextEdit="1"/>
              </p:cNvSpPr>
              <p:nvPr/>
            </p:nvSpPr>
            <p:spPr>
              <a:xfrm flipH="1">
                <a:off x="152397" y="773668"/>
                <a:ext cx="8915402" cy="1168269"/>
              </a:xfrm>
              <a:prstGeom prst="rect">
                <a:avLst/>
              </a:prstGeom>
              <a:blipFill>
                <a:blip r:embed="rId2"/>
                <a:stretch>
                  <a:fillRect l="-1915" t="-2083" b="-109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D6078FFB-2D08-403E-80E5-9B57BB0912FE}"/>
                  </a:ext>
                </a:extLst>
              </p:cNvPr>
              <p:cNvSpPr/>
              <p:nvPr/>
            </p:nvSpPr>
            <p:spPr>
              <a:xfrm>
                <a:off x="76023" y="3064533"/>
                <a:ext cx="8915400" cy="553998"/>
              </a:xfrm>
              <a:prstGeom prst="rect">
                <a:avLst/>
              </a:prstGeom>
            </p:spPr>
            <p:txBody>
              <a:bodyPr wrap="square">
                <a:spAutoFit/>
              </a:bodyPr>
              <a:lstStyle/>
              <a:p>
                <a:pPr marL="342900" indent="-342900">
                  <a:lnSpc>
                    <a:spcPct val="125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Solving for </a:t>
                </a:r>
                <a14:m>
                  <m:oMath xmlns:m="http://schemas.openxmlformats.org/officeDocument/2006/math">
                    <m:sSup>
                      <m:sSupPr>
                        <m:ctrlPr>
                          <a:rPr lang="en-US" sz="2400" i="1">
                            <a:latin typeface="Cambria Math" panose="02040503050406030204" pitchFamily="18" charset="0"/>
                            <a:cs typeface="Times New Roman" panose="02020603050405020304" pitchFamily="18" charset="0"/>
                          </a:rPr>
                        </m:ctrlPr>
                      </m:sSupPr>
                      <m:e>
                        <m:r>
                          <a:rPr lang="en-US" sz="2400" i="1">
                            <a:latin typeface="Cambria Math" panose="02040503050406030204" pitchFamily="18" charset="0"/>
                            <a:cs typeface="Times New Roman" panose="02020603050405020304" pitchFamily="18" charset="0"/>
                          </a:rPr>
                          <m:t>𝑥</m:t>
                        </m:r>
                      </m:e>
                      <m:sup>
                        <m:r>
                          <a:rPr lang="en-US" sz="2400" i="1">
                            <a:latin typeface="Cambria Math" panose="02040503050406030204" pitchFamily="18" charset="0"/>
                            <a:cs typeface="Times New Roman" panose="02020603050405020304" pitchFamily="18" charset="0"/>
                          </a:rPr>
                          <m:t>∗</m:t>
                        </m:r>
                      </m:sup>
                    </m:sSup>
                  </m:oMath>
                </a14:m>
                <a:r>
                  <a:rPr lang="en-US" sz="2400" dirty="0">
                    <a:latin typeface="Times New Roman" panose="02020603050405020304" pitchFamily="18" charset="0"/>
                    <a:cs typeface="Times New Roman" panose="02020603050405020304" pitchFamily="18" charset="0"/>
                  </a:rPr>
                  <a:t>, we find the equilibrium appropriation level</a:t>
                </a:r>
              </a:p>
            </p:txBody>
          </p:sp>
        </mc:Choice>
        <mc:Fallback xmlns="">
          <p:sp>
            <p:nvSpPr>
              <p:cNvPr id="10" name="Rectangle 9">
                <a:extLst>
                  <a:ext uri="{FF2B5EF4-FFF2-40B4-BE49-F238E27FC236}">
                    <a16:creationId xmlns:a16="http://schemas.microsoft.com/office/drawing/2014/main" id="{D6078FFB-2D08-403E-80E5-9B57BB0912FE}"/>
                  </a:ext>
                </a:extLst>
              </p:cNvPr>
              <p:cNvSpPr>
                <a:spLocks noRot="1" noChangeAspect="1" noMove="1" noResize="1" noEditPoints="1" noAdjustHandles="1" noChangeArrowheads="1" noChangeShapeType="1" noTextEdit="1"/>
              </p:cNvSpPr>
              <p:nvPr/>
            </p:nvSpPr>
            <p:spPr>
              <a:xfrm>
                <a:off x="76023" y="3064533"/>
                <a:ext cx="8915400" cy="553998"/>
              </a:xfrm>
              <a:prstGeom prst="rect">
                <a:avLst/>
              </a:prstGeom>
              <a:blipFill>
                <a:blip r:embed="rId3"/>
                <a:stretch>
                  <a:fillRect l="-889" b="-16484"/>
                </a:stretch>
              </a:blipFill>
            </p:spPr>
            <p:txBody>
              <a:bodyPr/>
              <a:lstStyle/>
              <a:p>
                <a:r>
                  <a:rPr lang="en-US">
                    <a:noFill/>
                  </a:rPr>
                  <a:t> </a:t>
                </a:r>
              </a:p>
            </p:txBody>
          </p:sp>
        </mc:Fallback>
      </mc:AlternateContent>
      <p:sp>
        <p:nvSpPr>
          <p:cNvPr id="24" name="Minus Sign 23">
            <a:extLst>
              <a:ext uri="{FF2B5EF4-FFF2-40B4-BE49-F238E27FC236}">
                <a16:creationId xmlns:a16="http://schemas.microsoft.com/office/drawing/2014/main" id="{F04EB9F2-DBCC-465F-9D77-BC883FDCFC03}"/>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56C43EE5-6F5C-4CD0-ACA5-68D2B770E196}"/>
              </a:ext>
            </a:extLst>
          </p:cNvPr>
          <p:cNvSpPr/>
          <p:nvPr/>
        </p:nvSpPr>
        <p:spPr>
          <a:xfrm>
            <a:off x="0" y="128187"/>
            <a:ext cx="3886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r>
              <a:rPr lang="en-US" b="1" dirty="0">
                <a:solidFill>
                  <a:srgbClr val="7030A0"/>
                </a:solidFill>
                <a:latin typeface="Times New Roman" panose="02020603050405020304" pitchFamily="18" charset="0"/>
                <a:cs typeface="Times New Roman" panose="02020603050405020304" pitchFamily="18" charset="0"/>
              </a:rPr>
              <a:t>6.2 Symmetrically uninformed firms</a:t>
            </a:r>
            <a:endParaRPr lang="en-US" b="1" dirty="0">
              <a:solidFill>
                <a:schemeClr val="tx1"/>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 name="Rectangle 1"/>
              <p:cNvSpPr/>
              <p:nvPr/>
            </p:nvSpPr>
            <p:spPr>
              <a:xfrm>
                <a:off x="2173576" y="3548373"/>
                <a:ext cx="4342664" cy="1041567"/>
              </a:xfrm>
              <a:prstGeom prst="rect">
                <a:avLst/>
              </a:prstGeom>
            </p:spPr>
            <p:txBody>
              <a:bodyPr wrap="none">
                <a:spAutoFit/>
              </a:bodyPr>
              <a:lstStyle/>
              <a:p>
                <a:pPr>
                  <a:lnSpc>
                    <a:spcPct val="125000"/>
                  </a:lnSpc>
                </a:pPr>
                <a14:m>
                  <m:oMathPara xmlns:m="http://schemas.openxmlformats.org/officeDocument/2006/math">
                    <m:oMathParaPr>
                      <m:jc m:val="centerGroup"/>
                    </m:oMathParaPr>
                    <m:oMath xmlns:m="http://schemas.openxmlformats.org/officeDocument/2006/math">
                      <m:sSup>
                        <m:sSupPr>
                          <m:ctrlPr>
                            <a:rPr lang="en-US" sz="2400" i="1">
                              <a:latin typeface="Cambria Math" panose="02040503050406030204" pitchFamily="18" charset="0"/>
                              <a:cs typeface="Times New Roman" panose="02020603050405020304" pitchFamily="18" charset="0"/>
                            </a:rPr>
                          </m:ctrlPr>
                        </m:sSupPr>
                        <m:e>
                          <m:r>
                            <a:rPr lang="en-US" sz="2400" i="1">
                              <a:latin typeface="Cambria Math" panose="02040503050406030204" pitchFamily="18" charset="0"/>
                              <a:cs typeface="Times New Roman" panose="02020603050405020304" pitchFamily="18" charset="0"/>
                            </a:rPr>
                            <m:t>𝑥</m:t>
                          </m:r>
                        </m:e>
                        <m:sup>
                          <m:r>
                            <a:rPr lang="en-US" sz="2400" i="1">
                              <a:latin typeface="Cambria Math" panose="02040503050406030204" pitchFamily="18" charset="0"/>
                              <a:cs typeface="Times New Roman" panose="02020603050405020304" pitchFamily="18" charset="0"/>
                            </a:rPr>
                            <m:t>∗</m:t>
                          </m:r>
                        </m:sup>
                      </m:sSup>
                      <m:r>
                        <a:rPr lang="en-US" sz="2400" i="1">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𝐿</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num>
                        <m:den>
                          <m:d>
                            <m:dPr>
                              <m:ctrlPr>
                                <a:rPr lang="en-US" sz="2400" i="1" smtClean="0">
                                  <a:latin typeface="Cambria Math" panose="02040503050406030204" pitchFamily="18" charset="0"/>
                                </a:rPr>
                              </m:ctrlPr>
                            </m:dPr>
                            <m:e>
                              <m:r>
                                <a:rPr lang="en-US" sz="2400" i="1">
                                  <a:latin typeface="Cambria Math" panose="02040503050406030204" pitchFamily="18" charset="0"/>
                                </a:rPr>
                                <m:t>𝑁</m:t>
                              </m:r>
                              <m:r>
                                <a:rPr lang="en-US" sz="2400" i="1">
                                  <a:latin typeface="Cambria Math" panose="02040503050406030204" pitchFamily="18" charset="0"/>
                                </a:rPr>
                                <m:t>+1</m:t>
                              </m:r>
                            </m:e>
                          </m:d>
                          <m:d>
                            <m:dPr>
                              <m:begChr m:val="["/>
                              <m:endChr m:val="]"/>
                              <m:ctrlPr>
                                <a:rPr lang="en-US" sz="2400" i="1" smtClean="0">
                                  <a:latin typeface="Cambria Math" panose="02040503050406030204" pitchFamily="18" charset="0"/>
                                </a:rPr>
                              </m:ctrlPr>
                            </m:dPr>
                            <m:e>
                              <m:r>
                                <a:rPr lang="en-US" sz="2400" i="1">
                                  <a:latin typeface="Cambria Math" panose="02040503050406030204" pitchFamily="18" charset="0"/>
                                </a:rPr>
                                <m:t>𝑝</m:t>
                              </m:r>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𝐿</m:t>
                                  </m:r>
                                </m:sub>
                              </m:sSub>
                              <m:r>
                                <a:rPr lang="en-US" sz="2400" i="1">
                                  <a:latin typeface="Cambria Math" panose="02040503050406030204" pitchFamily="18" charset="0"/>
                                </a:rPr>
                                <m:t>+</m:t>
                              </m:r>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𝑝</m:t>
                                  </m:r>
                                </m:e>
                              </m:d>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e>
                          </m:d>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2173576" y="3548373"/>
                <a:ext cx="4342664" cy="104156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p:cNvSpPr/>
              <p:nvPr/>
            </p:nvSpPr>
            <p:spPr>
              <a:xfrm>
                <a:off x="1832760" y="1859620"/>
                <a:ext cx="5401928" cy="1041567"/>
              </a:xfrm>
              <a:prstGeom prst="rect">
                <a:avLst/>
              </a:prstGeom>
            </p:spPr>
            <p:txBody>
              <a:bodyPr wrap="none">
                <a:spAutoFit/>
              </a:bodyPr>
              <a:lstStyle/>
              <a:p>
                <a:pPr algn="just">
                  <a:lnSpc>
                    <a:spcPct val="125000"/>
                  </a:lnSpc>
                </a:pPr>
                <a14:m>
                  <m:oMathPara xmlns:m="http://schemas.openxmlformats.org/officeDocument/2006/math">
                    <m:oMathParaPr>
                      <m:jc m:val="center"/>
                    </m:oMathParaPr>
                    <m:oMath xmlns:m="http://schemas.openxmlformats.org/officeDocument/2006/math">
                      <m:sSup>
                        <m:sSupPr>
                          <m:ctrlPr>
                            <a:rPr lang="en-US" sz="2400" i="1">
                              <a:latin typeface="Cambria Math" panose="02040503050406030204" pitchFamily="18" charset="0"/>
                              <a:cs typeface="Times New Roman" panose="02020603050405020304" pitchFamily="18" charset="0"/>
                            </a:rPr>
                          </m:ctrlPr>
                        </m:sSupPr>
                        <m:e>
                          <m:r>
                            <a:rPr lang="en-US" sz="2400" i="1">
                              <a:latin typeface="Cambria Math" panose="02040503050406030204" pitchFamily="18" charset="0"/>
                              <a:cs typeface="Times New Roman" panose="02020603050405020304" pitchFamily="18" charset="0"/>
                            </a:rPr>
                            <m:t>𝑥</m:t>
                          </m:r>
                        </m:e>
                        <m:sup>
                          <m:r>
                            <a:rPr lang="en-US" sz="2400" i="1">
                              <a:latin typeface="Cambria Math" panose="02040503050406030204" pitchFamily="18" charset="0"/>
                              <a:cs typeface="Times New Roman" panose="02020603050405020304" pitchFamily="18" charset="0"/>
                            </a:rPr>
                            <m:t>∗</m:t>
                          </m:r>
                        </m:sup>
                      </m:sSup>
                      <m:r>
                        <a:rPr lang="en-US" sz="2400" i="1">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𝐿</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num>
                        <m:den>
                          <m:r>
                            <a:rPr lang="en-US" sz="2400" i="1">
                              <a:latin typeface="Cambria Math" panose="02040503050406030204" pitchFamily="18" charset="0"/>
                            </a:rPr>
                            <m:t>2</m:t>
                          </m:r>
                          <m:d>
                            <m:dPr>
                              <m:begChr m:val="["/>
                              <m:endChr m:val="]"/>
                              <m:ctrlPr>
                                <a:rPr lang="en-US" sz="2400" i="1">
                                  <a:latin typeface="Cambria Math" panose="02040503050406030204" pitchFamily="18" charset="0"/>
                                </a:rPr>
                              </m:ctrlPr>
                            </m:dPr>
                            <m:e>
                              <m:r>
                                <a:rPr lang="en-US" sz="2400" i="1">
                                  <a:latin typeface="Cambria Math" panose="02040503050406030204" pitchFamily="18" charset="0"/>
                                </a:rPr>
                                <m:t>𝑝</m:t>
                              </m:r>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𝐿</m:t>
                                  </m:r>
                                </m:sub>
                              </m:sSub>
                              <m:r>
                                <a:rPr lang="en-US" sz="2400" i="1">
                                  <a:latin typeface="Cambria Math" panose="02040503050406030204" pitchFamily="18" charset="0"/>
                                </a:rPr>
                                <m:t>+</m:t>
                              </m:r>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𝑝</m:t>
                                  </m:r>
                                </m:e>
                              </m:d>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e>
                          </m:d>
                        </m:den>
                      </m:f>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1</m:t>
                          </m:r>
                        </m:num>
                        <m:den>
                          <m:r>
                            <a:rPr lang="en-US" sz="2400" i="1">
                              <a:latin typeface="Cambria Math" panose="02040503050406030204" pitchFamily="18" charset="0"/>
                            </a:rPr>
                            <m:t>2</m:t>
                          </m:r>
                        </m:den>
                      </m:f>
                      <m:sSup>
                        <m:sSupPr>
                          <m:ctrlPr>
                            <a:rPr lang="en-US" sz="2400" i="1">
                              <a:latin typeface="Cambria Math" panose="02040503050406030204" pitchFamily="18" charset="0"/>
                              <a:cs typeface="Times New Roman" panose="02020603050405020304" pitchFamily="18" charset="0"/>
                            </a:rPr>
                          </m:ctrlPr>
                        </m:sSupPr>
                        <m:e>
                          <m:d>
                            <m:dPr>
                              <m:ctrlPr>
                                <a:rPr lang="en-US" sz="2400" i="1" smtClean="0">
                                  <a:latin typeface="Cambria Math" panose="02040503050406030204" pitchFamily="18" charset="0"/>
                                  <a:cs typeface="Times New Roman" panose="02020603050405020304" pitchFamily="18" charset="0"/>
                                </a:rPr>
                              </m:ctrlPr>
                            </m:dPr>
                            <m:e>
                              <m:r>
                                <a:rPr lang="en-US" sz="2400" i="1">
                                  <a:latin typeface="Cambria Math" panose="02040503050406030204" pitchFamily="18" charset="0"/>
                                  <a:cs typeface="Times New Roman" panose="02020603050405020304" pitchFamily="18" charset="0"/>
                                </a:rPr>
                                <m:t>𝑁</m:t>
                              </m:r>
                              <m:r>
                                <a:rPr lang="en-US" sz="2400" i="1">
                                  <a:latin typeface="Cambria Math" panose="02040503050406030204" pitchFamily="18" charset="0"/>
                                  <a:cs typeface="Times New Roman" panose="02020603050405020304" pitchFamily="18" charset="0"/>
                                </a:rPr>
                                <m:t>−1</m:t>
                              </m:r>
                            </m:e>
                          </m:d>
                          <m:r>
                            <a:rPr lang="en-US" sz="2400" i="1">
                              <a:latin typeface="Cambria Math" panose="02040503050406030204" pitchFamily="18" charset="0"/>
                              <a:cs typeface="Times New Roman" panose="02020603050405020304" pitchFamily="18" charset="0"/>
                            </a:rPr>
                            <m:t>𝑥</m:t>
                          </m:r>
                        </m:e>
                        <m:sup>
                          <m:r>
                            <a:rPr lang="en-US" sz="2400" i="1">
                              <a:latin typeface="Cambria Math" panose="02040503050406030204" pitchFamily="18" charset="0"/>
                              <a:cs typeface="Times New Roman" panose="02020603050405020304" pitchFamily="18" charset="0"/>
                            </a:rPr>
                            <m:t>∗</m:t>
                          </m:r>
                        </m:sup>
                      </m:sSup>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3" name="Rectangle 2"/>
              <p:cNvSpPr>
                <a:spLocks noRot="1" noChangeAspect="1" noMove="1" noResize="1" noEditPoints="1" noAdjustHandles="1" noChangeArrowheads="1" noChangeShapeType="1" noTextEdit="1"/>
              </p:cNvSpPr>
              <p:nvPr/>
            </p:nvSpPr>
            <p:spPr>
              <a:xfrm>
                <a:off x="1832760" y="1859620"/>
                <a:ext cx="5401928" cy="104156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383871" y="4709634"/>
                <a:ext cx="8610600" cy="1298945"/>
              </a:xfrm>
              <a:prstGeom prst="rect">
                <a:avLst/>
              </a:prstGeom>
            </p:spPr>
            <p:txBody>
              <a:bodyPr wrap="square">
                <a:spAutoFit/>
              </a:bodyPr>
              <a:lstStyle/>
              <a:p>
                <a:pPr marL="342900" indent="-342900">
                  <a:lnSpc>
                    <a:spcPct val="125000"/>
                  </a:lnSpc>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When </a:t>
                </a:r>
                <a14:m>
                  <m:oMath xmlns:m="http://schemas.openxmlformats.org/officeDocument/2006/math">
                    <m:r>
                      <a:rPr lang="en-US" sz="2200" i="1">
                        <a:latin typeface="Cambria Math" panose="02040503050406030204" pitchFamily="18" charset="0"/>
                        <a:cs typeface="Times New Roman" panose="02020603050405020304" pitchFamily="18" charset="0"/>
                      </a:rPr>
                      <m:t>𝑝</m:t>
                    </m:r>
                    <m:r>
                      <a:rPr lang="en-US" sz="2200" i="1">
                        <a:latin typeface="Cambria Math" panose="02040503050406030204" pitchFamily="18" charset="0"/>
                        <a:cs typeface="Times New Roman" panose="02020603050405020304" pitchFamily="18" charset="0"/>
                      </a:rPr>
                      <m:t>=1</m:t>
                    </m:r>
                  </m:oMath>
                </a14:m>
                <a:r>
                  <a:rPr lang="en-US" sz="2200" dirty="0">
                    <a:latin typeface="Times New Roman" panose="02020603050405020304" pitchFamily="18" charset="0"/>
                    <a:cs typeface="Times New Roman" panose="02020603050405020304" pitchFamily="18" charset="0"/>
                  </a:rPr>
                  <a:t>, equilibrium appropriation </a:t>
                </a:r>
                <a14:m>
                  <m:oMath xmlns:m="http://schemas.openxmlformats.org/officeDocument/2006/math">
                    <m:sSup>
                      <m:sSupPr>
                        <m:ctrlPr>
                          <a:rPr lang="en-US" sz="2200" i="1">
                            <a:latin typeface="Cambria Math" panose="02040503050406030204" pitchFamily="18" charset="0"/>
                            <a:cs typeface="Times New Roman" panose="02020603050405020304" pitchFamily="18" charset="0"/>
                          </a:rPr>
                        </m:ctrlPr>
                      </m:sSupPr>
                      <m:e>
                        <m:r>
                          <a:rPr lang="en-US" sz="2200" i="1">
                            <a:latin typeface="Cambria Math" panose="02040503050406030204" pitchFamily="18" charset="0"/>
                            <a:cs typeface="Times New Roman" panose="02020603050405020304" pitchFamily="18" charset="0"/>
                          </a:rPr>
                          <m:t>𝑥</m:t>
                        </m:r>
                      </m:e>
                      <m:sup>
                        <m:r>
                          <a:rPr lang="en-US" sz="2200" i="1">
                            <a:latin typeface="Cambria Math" panose="02040503050406030204" pitchFamily="18" charset="0"/>
                            <a:cs typeface="Times New Roman" panose="02020603050405020304" pitchFamily="18" charset="0"/>
                          </a:rPr>
                          <m:t>∗</m:t>
                        </m:r>
                      </m:sup>
                    </m:sSup>
                  </m:oMath>
                </a14:m>
                <a:r>
                  <a:rPr lang="en-US" sz="2200" dirty="0">
                    <a:latin typeface="Times New Roman" panose="02020603050405020304" pitchFamily="18" charset="0"/>
                    <a:cs typeface="Times New Roman" panose="02020603050405020304" pitchFamily="18" charset="0"/>
                  </a:rPr>
                  <a:t> reduces to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𝑥</m:t>
                        </m:r>
                      </m:e>
                      <m:sub>
                        <m:r>
                          <a:rPr lang="en-US" sz="2200" i="1">
                            <a:latin typeface="Cambria Math" panose="02040503050406030204" pitchFamily="18" charset="0"/>
                          </a:rPr>
                          <m:t>𝐻</m:t>
                        </m:r>
                      </m:sub>
                    </m:sSub>
                    <m:r>
                      <a:rPr lang="en-US" sz="2200" i="1">
                        <a:latin typeface="Cambria Math" panose="02040503050406030204" pitchFamily="18" charset="0"/>
                      </a:rPr>
                      <m:t>=</m:t>
                    </m:r>
                    <m:f>
                      <m:fPr>
                        <m:ctrlPr>
                          <a:rPr lang="en-US" sz="2200" i="1">
                            <a:latin typeface="Cambria Math" panose="02040503050406030204" pitchFamily="18" charset="0"/>
                          </a:rPr>
                        </m:ctrlPr>
                      </m:fPr>
                      <m:num>
                        <m:sSub>
                          <m:sSubPr>
                            <m:ctrlPr>
                              <a:rPr lang="en-US" sz="2200" i="1">
                                <a:latin typeface="Cambria Math" panose="02040503050406030204" pitchFamily="18" charset="0"/>
                              </a:rPr>
                            </m:ctrlPr>
                          </m:sSubPr>
                          <m:e>
                            <m:r>
                              <a:rPr lang="en-US" sz="2200" i="1">
                                <a:latin typeface="Cambria Math" panose="02040503050406030204" pitchFamily="18" charset="0"/>
                              </a:rPr>
                              <m:t>𝑆</m:t>
                            </m:r>
                          </m:e>
                          <m:sub>
                            <m:r>
                              <a:rPr lang="en-US" sz="2200" i="1">
                                <a:latin typeface="Cambria Math" panose="02040503050406030204" pitchFamily="18" charset="0"/>
                              </a:rPr>
                              <m:t>𝐻</m:t>
                            </m:r>
                          </m:sub>
                        </m:sSub>
                      </m:num>
                      <m:den>
                        <m:r>
                          <a:rPr lang="en-US" sz="2200" i="1">
                            <a:latin typeface="Cambria Math" panose="02040503050406030204" pitchFamily="18" charset="0"/>
                          </a:rPr>
                          <m:t>𝑁</m:t>
                        </m:r>
                        <m:r>
                          <a:rPr lang="en-US" sz="2200" i="1">
                            <a:latin typeface="Cambria Math" panose="02040503050406030204" pitchFamily="18" charset="0"/>
                          </a:rPr>
                          <m:t>+1</m:t>
                        </m:r>
                      </m:den>
                    </m:f>
                  </m:oMath>
                </a14:m>
                <a:r>
                  <a:rPr lang="en-US" sz="2200" dirty="0">
                    <a:latin typeface="Times New Roman" panose="02020603050405020304" pitchFamily="18" charset="0"/>
                    <a:cs typeface="Times New Roman" panose="02020603050405020304" pitchFamily="18" charset="0"/>
                  </a:rPr>
                  <a:t>.</a:t>
                </a:r>
              </a:p>
              <a:p>
                <a:pPr marL="342900" indent="-342900">
                  <a:lnSpc>
                    <a:spcPct val="125000"/>
                  </a:lnSpc>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When </a:t>
                </a:r>
                <a14:m>
                  <m:oMath xmlns:m="http://schemas.openxmlformats.org/officeDocument/2006/math">
                    <m:r>
                      <a:rPr lang="en-US" sz="2200" i="1">
                        <a:latin typeface="Cambria Math" panose="02040503050406030204" pitchFamily="18" charset="0"/>
                        <a:cs typeface="Times New Roman" panose="02020603050405020304" pitchFamily="18" charset="0"/>
                      </a:rPr>
                      <m:t>𝑝</m:t>
                    </m:r>
                    <m:r>
                      <a:rPr lang="en-US" sz="2200" i="1">
                        <a:latin typeface="Cambria Math" panose="02040503050406030204" pitchFamily="18" charset="0"/>
                        <a:cs typeface="Times New Roman" panose="02020603050405020304" pitchFamily="18" charset="0"/>
                      </a:rPr>
                      <m:t>=0</m:t>
                    </m:r>
                  </m:oMath>
                </a14:m>
                <a:r>
                  <a:rPr lang="en-US" sz="2200" dirty="0">
                    <a:latin typeface="Times New Roman" panose="02020603050405020304" pitchFamily="18" charset="0"/>
                    <a:cs typeface="Times New Roman" panose="02020603050405020304" pitchFamily="18" charset="0"/>
                  </a:rPr>
                  <a:t>, equilibrium appropriation </a:t>
                </a:r>
                <a14:m>
                  <m:oMath xmlns:m="http://schemas.openxmlformats.org/officeDocument/2006/math">
                    <m:sSup>
                      <m:sSupPr>
                        <m:ctrlPr>
                          <a:rPr lang="en-US" sz="2200" i="1">
                            <a:latin typeface="Cambria Math" panose="02040503050406030204" pitchFamily="18" charset="0"/>
                            <a:cs typeface="Times New Roman" panose="02020603050405020304" pitchFamily="18" charset="0"/>
                          </a:rPr>
                        </m:ctrlPr>
                      </m:sSupPr>
                      <m:e>
                        <m:r>
                          <a:rPr lang="en-US" sz="2200" i="1">
                            <a:latin typeface="Cambria Math" panose="02040503050406030204" pitchFamily="18" charset="0"/>
                            <a:cs typeface="Times New Roman" panose="02020603050405020304" pitchFamily="18" charset="0"/>
                          </a:rPr>
                          <m:t>𝑥</m:t>
                        </m:r>
                      </m:e>
                      <m:sup>
                        <m:r>
                          <a:rPr lang="en-US" sz="2200" i="1">
                            <a:latin typeface="Cambria Math" panose="02040503050406030204" pitchFamily="18" charset="0"/>
                            <a:cs typeface="Times New Roman" panose="02020603050405020304" pitchFamily="18" charset="0"/>
                          </a:rPr>
                          <m:t>∗</m:t>
                        </m:r>
                      </m:sup>
                    </m:sSup>
                  </m:oMath>
                </a14:m>
                <a:r>
                  <a:rPr lang="en-US" sz="2200" dirty="0">
                    <a:latin typeface="Times New Roman" panose="02020603050405020304" pitchFamily="18" charset="0"/>
                    <a:cs typeface="Times New Roman" panose="02020603050405020304" pitchFamily="18" charset="0"/>
                  </a:rPr>
                  <a:t> becomes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𝑥</m:t>
                        </m:r>
                      </m:e>
                      <m:sub>
                        <m:r>
                          <a:rPr lang="en-US" sz="2200" i="1">
                            <a:latin typeface="Cambria Math" panose="02040503050406030204" pitchFamily="18" charset="0"/>
                          </a:rPr>
                          <m:t>𝐿</m:t>
                        </m:r>
                      </m:sub>
                    </m:sSub>
                    <m:r>
                      <a:rPr lang="en-US" sz="2200" i="1">
                        <a:latin typeface="Cambria Math" panose="02040503050406030204" pitchFamily="18" charset="0"/>
                      </a:rPr>
                      <m:t>=</m:t>
                    </m:r>
                    <m:f>
                      <m:fPr>
                        <m:ctrlPr>
                          <a:rPr lang="en-US" sz="2200" i="1">
                            <a:latin typeface="Cambria Math" panose="02040503050406030204" pitchFamily="18" charset="0"/>
                          </a:rPr>
                        </m:ctrlPr>
                      </m:fPr>
                      <m:num>
                        <m:sSub>
                          <m:sSubPr>
                            <m:ctrlPr>
                              <a:rPr lang="en-US" sz="2200" i="1">
                                <a:latin typeface="Cambria Math" panose="02040503050406030204" pitchFamily="18" charset="0"/>
                              </a:rPr>
                            </m:ctrlPr>
                          </m:sSubPr>
                          <m:e>
                            <m:r>
                              <a:rPr lang="en-US" sz="2200" i="1">
                                <a:latin typeface="Cambria Math" panose="02040503050406030204" pitchFamily="18" charset="0"/>
                              </a:rPr>
                              <m:t>𝑆</m:t>
                            </m:r>
                          </m:e>
                          <m:sub>
                            <m:r>
                              <a:rPr lang="en-US" sz="2200" i="1">
                                <a:latin typeface="Cambria Math" panose="02040503050406030204" pitchFamily="18" charset="0"/>
                              </a:rPr>
                              <m:t>𝐿</m:t>
                            </m:r>
                          </m:sub>
                        </m:sSub>
                      </m:num>
                      <m:den>
                        <m:r>
                          <a:rPr lang="en-US" sz="2200" i="1">
                            <a:latin typeface="Cambria Math" panose="02040503050406030204" pitchFamily="18" charset="0"/>
                          </a:rPr>
                          <m:t>𝑁</m:t>
                        </m:r>
                        <m:r>
                          <a:rPr lang="en-US" sz="2200" i="1">
                            <a:latin typeface="Cambria Math" panose="02040503050406030204" pitchFamily="18" charset="0"/>
                          </a:rPr>
                          <m:t>+1</m:t>
                        </m:r>
                      </m:den>
                    </m:f>
                  </m:oMath>
                </a14:m>
                <a:r>
                  <a:rPr lang="en-US" sz="2200" dirty="0">
                    <a:latin typeface="Times New Roman" panose="02020603050405020304" pitchFamily="18" charset="0"/>
                    <a:cs typeface="Times New Roman" panose="02020603050405020304" pitchFamily="18" charset="0"/>
                  </a:rPr>
                  <a:t>.</a:t>
                </a:r>
              </a:p>
            </p:txBody>
          </p:sp>
        </mc:Choice>
        <mc:Fallback xmlns="">
          <p:sp>
            <p:nvSpPr>
              <p:cNvPr id="4" name="Rectangle 3"/>
              <p:cNvSpPr>
                <a:spLocks noRot="1" noChangeAspect="1" noMove="1" noResize="1" noEditPoints="1" noAdjustHandles="1" noChangeArrowheads="1" noChangeShapeType="1" noTextEdit="1"/>
              </p:cNvSpPr>
              <p:nvPr/>
            </p:nvSpPr>
            <p:spPr>
              <a:xfrm>
                <a:off x="383871" y="4709634"/>
                <a:ext cx="8610600" cy="1298945"/>
              </a:xfrm>
              <a:prstGeom prst="rect">
                <a:avLst/>
              </a:prstGeom>
              <a:blipFill>
                <a:blip r:embed="rId6"/>
                <a:stretch>
                  <a:fillRect l="-850" b="-469"/>
                </a:stretch>
              </a:blipFill>
            </p:spPr>
            <p:txBody>
              <a:bodyPr/>
              <a:lstStyle/>
              <a:p>
                <a:r>
                  <a:rPr lang="en-US">
                    <a:noFill/>
                  </a:rPr>
                  <a:t> </a:t>
                </a:r>
              </a:p>
            </p:txBody>
          </p:sp>
        </mc:Fallback>
      </mc:AlternateContent>
    </p:spTree>
    <p:extLst>
      <p:ext uri="{BB962C8B-B14F-4D97-AF65-F5344CB8AC3E}">
        <p14:creationId xmlns:p14="http://schemas.microsoft.com/office/powerpoint/2010/main" val="364236508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64F25A5-C5C7-40F5-B990-36C8729467E4}"/>
              </a:ext>
            </a:extLst>
          </p:cNvPr>
          <p:cNvSpPr>
            <a:spLocks noGrp="1"/>
          </p:cNvSpPr>
          <p:nvPr>
            <p:ph type="sldNum" sz="quarter" idx="12"/>
          </p:nvPr>
        </p:nvSpPr>
        <p:spPr/>
        <p:txBody>
          <a:bodyPr/>
          <a:lstStyle/>
          <a:p>
            <a:fld id="{B6F15528-21DE-4FAA-801E-634DDDAF4B2B}" type="slidenum">
              <a:rPr lang="en-US" smtClean="0"/>
              <a:pPr/>
              <a:t>132</a:t>
            </a:fld>
            <a:endParaRPr lang="en-US"/>
          </a:p>
        </p:txBody>
      </p:sp>
      <p:sp>
        <p:nvSpPr>
          <p:cNvPr id="8" name="TextBox 7">
            <a:extLst>
              <a:ext uri="{FF2B5EF4-FFF2-40B4-BE49-F238E27FC236}">
                <a16:creationId xmlns:a16="http://schemas.microsoft.com/office/drawing/2014/main" id="{C9EF68D0-7622-4A1C-9BD6-2E9D54A39DBD}"/>
              </a:ext>
            </a:extLst>
          </p:cNvPr>
          <p:cNvSpPr txBox="1"/>
          <p:nvPr/>
        </p:nvSpPr>
        <p:spPr>
          <a:xfrm flipH="1">
            <a:off x="114297" y="610003"/>
            <a:ext cx="8915402" cy="418384"/>
          </a:xfrm>
          <a:prstGeom prst="rect">
            <a:avLst/>
          </a:prstGeom>
          <a:noFill/>
        </p:spPr>
        <p:txBody>
          <a:bodyPr wrap="square" lIns="0" tIns="0" rIns="0" bIns="0" rtlCol="0">
            <a:spAutoFit/>
          </a:bodyPr>
          <a:lstStyle/>
          <a:p>
            <a:pPr marL="357188" indent="-357188">
              <a:lnSpc>
                <a:spcPct val="125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When the resource is low, total appropriation becomes</a:t>
            </a: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D6078FFB-2D08-403E-80E5-9B57BB0912FE}"/>
                  </a:ext>
                </a:extLst>
              </p:cNvPr>
              <p:cNvSpPr/>
              <p:nvPr/>
            </p:nvSpPr>
            <p:spPr>
              <a:xfrm>
                <a:off x="160019" y="4876998"/>
                <a:ext cx="8915400" cy="510717"/>
              </a:xfrm>
              <a:prstGeom prst="rect">
                <a:avLst/>
              </a:prstGeom>
            </p:spPr>
            <p:txBody>
              <a:bodyPr wrap="square">
                <a:spAutoFit/>
              </a:bodyPr>
              <a:lstStyle/>
              <a:p>
                <a:pPr marL="263525">
                  <a:lnSpc>
                    <a:spcPct val="125000"/>
                  </a:lnSpc>
                </a:pPr>
                <a:r>
                  <a:rPr lang="en-US" altLang="zh-HK" sz="2400" dirty="0">
                    <a:latin typeface="Times New Roman" panose="02020603050405020304" pitchFamily="18" charset="0"/>
                    <a:cs typeface="Times New Roman" panose="02020603050405020304" pitchFamily="18" charset="0"/>
                  </a:rPr>
                  <a:t>that further reduces to </a:t>
                </a:r>
                <a14:m>
                  <m:oMath xmlns:m="http://schemas.openxmlformats.org/officeDocument/2006/math">
                    <m:sSub>
                      <m:sSubPr>
                        <m:ctrlPr>
                          <a:rPr lang="en-US" altLang="zh-HK" sz="2400" i="1">
                            <a:latin typeface="Cambria Math" panose="02040503050406030204" pitchFamily="18" charset="0"/>
                          </a:rPr>
                        </m:ctrlPr>
                      </m:sSubPr>
                      <m:e>
                        <m:r>
                          <a:rPr lang="en-US" altLang="zh-HK" sz="2400" i="1">
                            <a:latin typeface="Cambria Math" panose="02040503050406030204" pitchFamily="18" charset="0"/>
                          </a:rPr>
                          <m:t>𝑆</m:t>
                        </m:r>
                      </m:e>
                      <m:sub>
                        <m:r>
                          <a:rPr lang="en-US" altLang="zh-HK" sz="2400" i="1">
                            <a:latin typeface="Cambria Math" panose="02040503050406030204" pitchFamily="18" charset="0"/>
                          </a:rPr>
                          <m:t>𝐿</m:t>
                        </m:r>
                      </m:sub>
                    </m:sSub>
                    <m:r>
                      <a:rPr lang="en-US" altLang="zh-HK" sz="2400" b="0" i="1" smtClean="0">
                        <a:latin typeface="Cambria Math" panose="02040503050406030204" pitchFamily="18" charset="0"/>
                      </a:rPr>
                      <m:t>&gt;</m:t>
                    </m:r>
                    <m:r>
                      <a:rPr lang="en-US" altLang="zh-HK" sz="2400" i="1">
                        <a:latin typeface="Cambria Math" panose="02040503050406030204" pitchFamily="18" charset="0"/>
                      </a:rPr>
                      <m:t>0</m:t>
                    </m:r>
                  </m:oMath>
                </a14:m>
                <a:r>
                  <a:rPr lang="en-US" altLang="zh-HK" sz="2400" dirty="0">
                    <a:latin typeface="Times New Roman" panose="02020603050405020304" pitchFamily="18" charset="0"/>
                    <a:cs typeface="Times New Roman" panose="02020603050405020304" pitchFamily="18" charset="0"/>
                  </a:rPr>
                  <a:t> which holds by definition.</a:t>
                </a:r>
              </a:p>
            </p:txBody>
          </p:sp>
        </mc:Choice>
        <mc:Fallback xmlns="">
          <p:sp>
            <p:nvSpPr>
              <p:cNvPr id="10" name="Rectangle 9">
                <a:extLst>
                  <a:ext uri="{FF2B5EF4-FFF2-40B4-BE49-F238E27FC236}">
                    <a16:creationId xmlns:a16="http://schemas.microsoft.com/office/drawing/2014/main" id="{D6078FFB-2D08-403E-80E5-9B57BB0912FE}"/>
                  </a:ext>
                </a:extLst>
              </p:cNvPr>
              <p:cNvSpPr>
                <a:spLocks noRot="1" noChangeAspect="1" noMove="1" noResize="1" noEditPoints="1" noAdjustHandles="1" noChangeArrowheads="1" noChangeShapeType="1" noTextEdit="1"/>
              </p:cNvSpPr>
              <p:nvPr/>
            </p:nvSpPr>
            <p:spPr>
              <a:xfrm>
                <a:off x="160019" y="4876998"/>
                <a:ext cx="8915400" cy="510717"/>
              </a:xfrm>
              <a:prstGeom prst="rect">
                <a:avLst/>
              </a:prstGeom>
              <a:blipFill>
                <a:blip r:embed="rId2"/>
                <a:stretch>
                  <a:fillRect b="-26190"/>
                </a:stretch>
              </a:blipFill>
            </p:spPr>
            <p:txBody>
              <a:bodyPr/>
              <a:lstStyle/>
              <a:p>
                <a:r>
                  <a:rPr lang="zh-HK" altLang="en-US">
                    <a:noFill/>
                  </a:rPr>
                  <a:t> </a:t>
                </a:r>
              </a:p>
            </p:txBody>
          </p:sp>
        </mc:Fallback>
      </mc:AlternateContent>
      <p:sp>
        <p:nvSpPr>
          <p:cNvPr id="24" name="Minus Sign 23">
            <a:extLst>
              <a:ext uri="{FF2B5EF4-FFF2-40B4-BE49-F238E27FC236}">
                <a16:creationId xmlns:a16="http://schemas.microsoft.com/office/drawing/2014/main" id="{F04EB9F2-DBCC-465F-9D77-BC883FDCFC03}"/>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56C43EE5-6F5C-4CD0-ACA5-68D2B770E196}"/>
              </a:ext>
            </a:extLst>
          </p:cNvPr>
          <p:cNvSpPr/>
          <p:nvPr/>
        </p:nvSpPr>
        <p:spPr>
          <a:xfrm>
            <a:off x="0" y="128187"/>
            <a:ext cx="3886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r>
              <a:rPr lang="en-US" b="1" dirty="0">
                <a:solidFill>
                  <a:srgbClr val="7030A0"/>
                </a:solidFill>
                <a:latin typeface="Times New Roman" panose="02020603050405020304" pitchFamily="18" charset="0"/>
                <a:cs typeface="Times New Roman" panose="02020603050405020304" pitchFamily="18" charset="0"/>
              </a:rPr>
              <a:t>6.2 Symmetrically uninformed firms</a:t>
            </a:r>
            <a:endParaRPr lang="en-US" b="1" dirty="0">
              <a:solidFill>
                <a:schemeClr val="tx1"/>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 name="Rectangle 1"/>
              <p:cNvSpPr/>
              <p:nvPr/>
            </p:nvSpPr>
            <p:spPr>
              <a:xfrm>
                <a:off x="1752600" y="1028387"/>
                <a:ext cx="5261633" cy="1037463"/>
              </a:xfrm>
              <a:prstGeom prst="rect">
                <a:avLst/>
              </a:prstGeom>
            </p:spPr>
            <p:txBody>
              <a:bodyPr wrap="none">
                <a:spAutoFit/>
              </a:bodyPr>
              <a:lstStyle/>
              <a:p>
                <a:pPr>
                  <a:lnSpc>
                    <a:spcPct val="125000"/>
                  </a:lnSpc>
                </a:pP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cs typeface="Times New Roman" panose="02020603050405020304" pitchFamily="18" charset="0"/>
                            </a:rPr>
                          </m:ctrlPr>
                        </m:sSupPr>
                        <m:e>
                          <m:r>
                            <a:rPr lang="en-US" sz="2400" b="0" i="1" smtClean="0">
                              <a:latin typeface="Cambria Math" panose="02040503050406030204" pitchFamily="18" charset="0"/>
                              <a:cs typeface="Times New Roman" panose="02020603050405020304" pitchFamily="18" charset="0"/>
                            </a:rPr>
                            <m:t>𝑁</m:t>
                          </m:r>
                          <m:r>
                            <a:rPr lang="en-US" sz="2400" i="1">
                              <a:latin typeface="Cambria Math" panose="02040503050406030204" pitchFamily="18" charset="0"/>
                              <a:cs typeface="Times New Roman" panose="02020603050405020304" pitchFamily="18" charset="0"/>
                            </a:rPr>
                            <m:t>𝑥</m:t>
                          </m:r>
                        </m:e>
                        <m:sup>
                          <m:r>
                            <a:rPr lang="en-US" sz="2400" i="1">
                              <a:latin typeface="Cambria Math" panose="02040503050406030204" pitchFamily="18" charset="0"/>
                              <a:cs typeface="Times New Roman" panose="02020603050405020304" pitchFamily="18" charset="0"/>
                            </a:rPr>
                            <m:t>∗</m:t>
                          </m:r>
                        </m:sup>
                      </m:sSup>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b="0" i="1" smtClean="0">
                              <a:latin typeface="Cambria Math" panose="02040503050406030204" pitchFamily="18" charset="0"/>
                            </a:rPr>
                            <m:t>𝑁</m:t>
                          </m:r>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𝐿</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num>
                        <m:den>
                          <m:d>
                            <m:dPr>
                              <m:ctrlPr>
                                <a:rPr lang="en-US" sz="2400" i="1" smtClean="0">
                                  <a:latin typeface="Cambria Math" panose="02040503050406030204" pitchFamily="18" charset="0"/>
                                </a:rPr>
                              </m:ctrlPr>
                            </m:dPr>
                            <m:e>
                              <m:r>
                                <a:rPr lang="en-US" sz="2400" i="1">
                                  <a:latin typeface="Cambria Math" panose="02040503050406030204" pitchFamily="18" charset="0"/>
                                </a:rPr>
                                <m:t>𝑁</m:t>
                              </m:r>
                              <m:r>
                                <a:rPr lang="en-US" sz="2400" i="1">
                                  <a:latin typeface="Cambria Math" panose="02040503050406030204" pitchFamily="18" charset="0"/>
                                </a:rPr>
                                <m:t>+1</m:t>
                              </m:r>
                            </m:e>
                          </m:d>
                          <m:d>
                            <m:dPr>
                              <m:begChr m:val="["/>
                              <m:endChr m:val="]"/>
                              <m:ctrlPr>
                                <a:rPr lang="en-US" sz="2400" i="1" smtClean="0">
                                  <a:latin typeface="Cambria Math" panose="02040503050406030204" pitchFamily="18" charset="0"/>
                                </a:rPr>
                              </m:ctrlPr>
                            </m:dPr>
                            <m:e>
                              <m:r>
                                <a:rPr lang="en-US" sz="2400" i="1">
                                  <a:latin typeface="Cambria Math" panose="02040503050406030204" pitchFamily="18" charset="0"/>
                                </a:rPr>
                                <m:t>𝑝</m:t>
                              </m:r>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𝐿</m:t>
                                  </m:r>
                                </m:sub>
                              </m:sSub>
                              <m:r>
                                <a:rPr lang="en-US" sz="2400" i="1">
                                  <a:latin typeface="Cambria Math" panose="02040503050406030204" pitchFamily="18" charset="0"/>
                                </a:rPr>
                                <m:t>+</m:t>
                              </m:r>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𝑝</m:t>
                                  </m:r>
                                </m:e>
                              </m:d>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e>
                          </m:d>
                        </m:den>
                      </m:f>
                      <m:r>
                        <a:rPr lang="en-US" sz="2400" b="0" i="1" smtClean="0">
                          <a:latin typeface="Cambria Math" panose="02040503050406030204" pitchFamily="18" charset="0"/>
                        </a:rPr>
                        <m:t>≤</m:t>
                      </m:r>
                      <m:sSub>
                        <m:sSubPr>
                          <m:ctrlPr>
                            <a:rPr lang="en-US" altLang="zh-HK" sz="2400" i="1">
                              <a:latin typeface="Cambria Math" panose="02040503050406030204" pitchFamily="18" charset="0"/>
                            </a:rPr>
                          </m:ctrlPr>
                        </m:sSubPr>
                        <m:e>
                          <m:r>
                            <a:rPr lang="en-US" altLang="zh-HK" sz="2400" i="1">
                              <a:latin typeface="Cambria Math" panose="02040503050406030204" pitchFamily="18" charset="0"/>
                            </a:rPr>
                            <m:t>𝑆</m:t>
                          </m:r>
                        </m:e>
                        <m:sub>
                          <m:r>
                            <a:rPr lang="en-US" altLang="zh-HK" sz="2400" i="1">
                              <a:latin typeface="Cambria Math" panose="02040503050406030204" pitchFamily="18" charset="0"/>
                            </a:rPr>
                            <m:t>𝐿</m:t>
                          </m:r>
                        </m:sub>
                      </m:sSub>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1752600" y="1028387"/>
                <a:ext cx="5261633" cy="1037463"/>
              </a:xfrm>
              <a:prstGeom prst="rect">
                <a:avLst/>
              </a:prstGeom>
              <a:blipFill>
                <a:blip r:embed="rId3"/>
                <a:stretch>
                  <a:fillRect/>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3" name="Rectangle 2"/>
              <p:cNvSpPr/>
              <p:nvPr/>
            </p:nvSpPr>
            <p:spPr>
              <a:xfrm>
                <a:off x="1324276" y="2801354"/>
                <a:ext cx="5835635" cy="553998"/>
              </a:xfrm>
              <a:prstGeom prst="rect">
                <a:avLst/>
              </a:prstGeom>
            </p:spPr>
            <p:txBody>
              <a:bodyPr wrap="none">
                <a:spAutoFit/>
              </a:bodyPr>
              <a:lstStyle/>
              <a:p>
                <a:pPr algn="just">
                  <a:lnSpc>
                    <a:spcPct val="125000"/>
                  </a:lnSpc>
                </a:pPr>
                <a14:m>
                  <m:oMathPara xmlns:m="http://schemas.openxmlformats.org/officeDocument/2006/math">
                    <m:oMathParaPr>
                      <m:jc m:val="center"/>
                    </m:oMathParaPr>
                    <m:oMath xmlns:m="http://schemas.openxmlformats.org/officeDocument/2006/math">
                      <m:r>
                        <a:rPr lang="en-US" altLang="zh-HK" sz="2400" i="1" smtClean="0">
                          <a:latin typeface="Cambria Math" panose="02040503050406030204" pitchFamily="18" charset="0"/>
                        </a:rPr>
                        <m:t>𝑝</m:t>
                      </m:r>
                      <m:d>
                        <m:dPr>
                          <m:ctrlPr>
                            <a:rPr lang="en-US" altLang="zh-HK" sz="2400" i="1">
                              <a:latin typeface="Cambria Math" panose="02040503050406030204" pitchFamily="18" charset="0"/>
                            </a:rPr>
                          </m:ctrlPr>
                        </m:dPr>
                        <m:e>
                          <m:r>
                            <a:rPr lang="en-US" altLang="zh-HK" sz="2400" i="1">
                              <a:latin typeface="Cambria Math" panose="02040503050406030204" pitchFamily="18" charset="0"/>
                            </a:rPr>
                            <m:t>𝑁</m:t>
                          </m:r>
                          <m:r>
                            <a:rPr lang="en-US" altLang="zh-HK" sz="2400" i="1">
                              <a:latin typeface="Cambria Math" panose="02040503050406030204" pitchFamily="18" charset="0"/>
                            </a:rPr>
                            <m:t>+1</m:t>
                          </m:r>
                        </m:e>
                      </m:d>
                      <m:sSub>
                        <m:sSubPr>
                          <m:ctrlPr>
                            <a:rPr lang="en-US" altLang="zh-HK" sz="2400" i="1">
                              <a:latin typeface="Cambria Math" panose="02040503050406030204" pitchFamily="18" charset="0"/>
                            </a:rPr>
                          </m:ctrlPr>
                        </m:sSubPr>
                        <m:e>
                          <m:r>
                            <a:rPr lang="en-US" altLang="zh-HK" sz="2400" i="1">
                              <a:latin typeface="Cambria Math" panose="02040503050406030204" pitchFamily="18" charset="0"/>
                            </a:rPr>
                            <m:t>𝑆</m:t>
                          </m:r>
                        </m:e>
                        <m:sub>
                          <m:r>
                            <a:rPr lang="en-US" altLang="zh-HK" sz="2400" i="1">
                              <a:latin typeface="Cambria Math" panose="02040503050406030204" pitchFamily="18" charset="0"/>
                            </a:rPr>
                            <m:t>𝐿</m:t>
                          </m:r>
                        </m:sub>
                      </m:sSub>
                      <m:r>
                        <a:rPr lang="en-US" altLang="zh-HK" sz="2400" i="1">
                          <a:latin typeface="Cambria Math" panose="02040503050406030204" pitchFamily="18" charset="0"/>
                        </a:rPr>
                        <m:t>+</m:t>
                      </m:r>
                      <m:d>
                        <m:dPr>
                          <m:begChr m:val="["/>
                          <m:endChr m:val="]"/>
                          <m:ctrlPr>
                            <a:rPr lang="en-US" altLang="zh-HK" sz="2400" i="1">
                              <a:latin typeface="Cambria Math" panose="02040503050406030204" pitchFamily="18" charset="0"/>
                            </a:rPr>
                          </m:ctrlPr>
                        </m:dPr>
                        <m:e>
                          <m:d>
                            <m:dPr>
                              <m:ctrlPr>
                                <a:rPr lang="en-US" altLang="zh-HK" sz="2400" i="1">
                                  <a:latin typeface="Cambria Math" panose="02040503050406030204" pitchFamily="18" charset="0"/>
                                </a:rPr>
                              </m:ctrlPr>
                            </m:dPr>
                            <m:e>
                              <m:r>
                                <a:rPr lang="en-US" altLang="zh-HK" sz="2400" i="1">
                                  <a:latin typeface="Cambria Math" panose="02040503050406030204" pitchFamily="18" charset="0"/>
                                </a:rPr>
                                <m:t>𝑁</m:t>
                              </m:r>
                              <m:r>
                                <a:rPr lang="en-US" altLang="zh-HK" sz="2400" i="1">
                                  <a:latin typeface="Cambria Math" panose="02040503050406030204" pitchFamily="18" charset="0"/>
                                </a:rPr>
                                <m:t>+1</m:t>
                              </m:r>
                            </m:e>
                          </m:d>
                          <m:d>
                            <m:dPr>
                              <m:ctrlPr>
                                <a:rPr lang="en-US" altLang="zh-HK" sz="2400" i="1">
                                  <a:latin typeface="Cambria Math" panose="02040503050406030204" pitchFamily="18" charset="0"/>
                                </a:rPr>
                              </m:ctrlPr>
                            </m:dPr>
                            <m:e>
                              <m:r>
                                <a:rPr lang="en-US" altLang="zh-HK" sz="2400" i="1">
                                  <a:latin typeface="Cambria Math" panose="02040503050406030204" pitchFamily="18" charset="0"/>
                                </a:rPr>
                                <m:t>1−</m:t>
                              </m:r>
                              <m:r>
                                <a:rPr lang="en-US" altLang="zh-HK" sz="2400" i="1">
                                  <a:latin typeface="Cambria Math" panose="02040503050406030204" pitchFamily="18" charset="0"/>
                                </a:rPr>
                                <m:t>𝑝</m:t>
                              </m:r>
                            </m:e>
                          </m:d>
                          <m:r>
                            <a:rPr lang="en-US" altLang="zh-HK" sz="2400" i="1">
                              <a:latin typeface="Cambria Math" panose="02040503050406030204" pitchFamily="18" charset="0"/>
                            </a:rPr>
                            <m:t>−</m:t>
                          </m:r>
                          <m:r>
                            <a:rPr lang="en-US" altLang="zh-HK" sz="2400" i="1">
                              <a:latin typeface="Cambria Math" panose="02040503050406030204" pitchFamily="18" charset="0"/>
                            </a:rPr>
                            <m:t>𝑁</m:t>
                          </m:r>
                        </m:e>
                      </m:d>
                      <m:sSub>
                        <m:sSubPr>
                          <m:ctrlPr>
                            <a:rPr lang="en-US" altLang="zh-HK" sz="2400" i="1">
                              <a:latin typeface="Cambria Math" panose="02040503050406030204" pitchFamily="18" charset="0"/>
                            </a:rPr>
                          </m:ctrlPr>
                        </m:sSubPr>
                        <m:e>
                          <m:r>
                            <a:rPr lang="en-US" altLang="zh-HK" sz="2400" i="1">
                              <a:latin typeface="Cambria Math" panose="02040503050406030204" pitchFamily="18" charset="0"/>
                            </a:rPr>
                            <m:t>𝑆</m:t>
                          </m:r>
                        </m:e>
                        <m:sub>
                          <m:r>
                            <a:rPr lang="en-US" altLang="zh-HK" sz="2400" i="1">
                              <a:latin typeface="Cambria Math" panose="02040503050406030204" pitchFamily="18" charset="0"/>
                            </a:rPr>
                            <m:t>𝐻</m:t>
                          </m:r>
                        </m:sub>
                      </m:sSub>
                      <m:r>
                        <a:rPr lang="en-US" altLang="zh-HK" sz="2400" i="1">
                          <a:latin typeface="Cambria Math" panose="02040503050406030204" pitchFamily="18" charset="0"/>
                        </a:rPr>
                        <m:t>≥</m:t>
                      </m:r>
                      <m:r>
                        <a:rPr lang="en-US" altLang="zh-HK" sz="2400" b="0" i="1" smtClean="0">
                          <a:latin typeface="Cambria Math" panose="02040503050406030204" pitchFamily="18" charset="0"/>
                        </a:rPr>
                        <m:t>0</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3" name="Rectangle 2"/>
              <p:cNvSpPr>
                <a:spLocks noRot="1" noChangeAspect="1" noMove="1" noResize="1" noEditPoints="1" noAdjustHandles="1" noChangeArrowheads="1" noChangeShapeType="1" noTextEdit="1"/>
              </p:cNvSpPr>
              <p:nvPr/>
            </p:nvSpPr>
            <p:spPr>
              <a:xfrm>
                <a:off x="1324276" y="2801354"/>
                <a:ext cx="5835635" cy="553998"/>
              </a:xfrm>
              <a:prstGeom prst="rect">
                <a:avLst/>
              </a:prstGeom>
              <a:blipFill>
                <a:blip r:embed="rId4"/>
                <a:stretch>
                  <a:fillRect/>
                </a:stretch>
              </a:blipFill>
            </p:spPr>
            <p:txBody>
              <a:bodyPr/>
              <a:lstStyle/>
              <a:p>
                <a:r>
                  <a:rPr lang="zh-HK" altLang="en-US">
                    <a:noFill/>
                  </a:rPr>
                  <a:t> </a:t>
                </a:r>
              </a:p>
            </p:txBody>
          </p:sp>
        </mc:Fallback>
      </mc:AlternateContent>
      <p:sp>
        <p:nvSpPr>
          <p:cNvPr id="4" name="Rectangle 3"/>
          <p:cNvSpPr/>
          <p:nvPr/>
        </p:nvSpPr>
        <p:spPr>
          <a:xfrm>
            <a:off x="160019" y="2121695"/>
            <a:ext cx="8610600" cy="510717"/>
          </a:xfrm>
          <a:prstGeom prst="rect">
            <a:avLst/>
          </a:prstGeom>
        </p:spPr>
        <p:txBody>
          <a:bodyPr wrap="square">
            <a:spAutoFit/>
          </a:bodyPr>
          <a:lstStyle/>
          <a:p>
            <a:pPr marL="263525">
              <a:lnSpc>
                <a:spcPct val="125000"/>
              </a:lnSpc>
            </a:pPr>
            <a:r>
              <a:rPr lang="en-US" sz="2400" dirty="0">
                <a:latin typeface="Times New Roman" panose="02020603050405020304" pitchFamily="18" charset="0"/>
                <a:cs typeface="Times New Roman" panose="02020603050405020304" pitchFamily="18" charset="0"/>
              </a:rPr>
              <a:t>which we simplify to</a:t>
            </a:r>
          </a:p>
        </p:txBody>
      </p:sp>
      <mc:AlternateContent xmlns:mc="http://schemas.openxmlformats.org/markup-compatibility/2006" xmlns:a14="http://schemas.microsoft.com/office/drawing/2010/main">
        <mc:Choice Requires="a14">
          <p:sp>
            <p:nvSpPr>
              <p:cNvPr id="6" name="Rectangle 3">
                <a:extLst>
                  <a:ext uri="{FF2B5EF4-FFF2-40B4-BE49-F238E27FC236}">
                    <a16:creationId xmlns:a16="http://schemas.microsoft.com/office/drawing/2014/main" id="{786FAE6C-971C-B1F9-1978-3B00026C1292}"/>
                  </a:ext>
                </a:extLst>
              </p:cNvPr>
              <p:cNvSpPr/>
              <p:nvPr/>
            </p:nvSpPr>
            <p:spPr>
              <a:xfrm>
                <a:off x="160019" y="3526745"/>
                <a:ext cx="8610600" cy="510717"/>
              </a:xfrm>
              <a:prstGeom prst="rect">
                <a:avLst/>
              </a:prstGeom>
            </p:spPr>
            <p:txBody>
              <a:bodyPr wrap="square">
                <a:spAutoFit/>
              </a:bodyPr>
              <a:lstStyle/>
              <a:p>
                <a:pPr marL="342900" indent="-342900">
                  <a:lnSpc>
                    <a:spcPct val="125000"/>
                  </a:lnSpc>
                  <a:buFont typeface="Arial" panose="020B0604020202020204" pitchFamily="34" charset="0"/>
                  <a:buChar char="•"/>
                </a:pPr>
                <a:r>
                  <a:rPr lang="en-US" altLang="zh-HK" sz="2400" dirty="0">
                    <a:latin typeface="Times New Roman" panose="02020603050405020304" pitchFamily="18" charset="0"/>
                    <a:cs typeface="Times New Roman" panose="02020603050405020304" pitchFamily="18" charset="0"/>
                  </a:rPr>
                  <a:t>Since </a:t>
                </a:r>
                <a14:m>
                  <m:oMath xmlns:m="http://schemas.openxmlformats.org/officeDocument/2006/math">
                    <m:sSub>
                      <m:sSubPr>
                        <m:ctrlPr>
                          <a:rPr lang="en-US" altLang="zh-HK" sz="2400" i="1" smtClean="0">
                            <a:latin typeface="Cambria Math" panose="02040503050406030204" pitchFamily="18" charset="0"/>
                          </a:rPr>
                        </m:ctrlPr>
                      </m:sSubPr>
                      <m:e>
                        <m:r>
                          <a:rPr lang="en-US" altLang="zh-HK" sz="2400" i="1">
                            <a:latin typeface="Cambria Math" panose="02040503050406030204" pitchFamily="18" charset="0"/>
                          </a:rPr>
                          <m:t>𝑆</m:t>
                        </m:r>
                      </m:e>
                      <m:sub>
                        <m:r>
                          <a:rPr lang="en-US" altLang="zh-HK" sz="2400" i="1">
                            <a:latin typeface="Cambria Math" panose="02040503050406030204" pitchFamily="18" charset="0"/>
                          </a:rPr>
                          <m:t>𝐻</m:t>
                        </m:r>
                      </m:sub>
                    </m:sSub>
                    <m:r>
                      <a:rPr lang="en-US" altLang="zh-HK" sz="2400" b="0" i="1" smtClean="0">
                        <a:latin typeface="Cambria Math" panose="02040503050406030204" pitchFamily="18" charset="0"/>
                      </a:rPr>
                      <m:t>&gt;</m:t>
                    </m:r>
                    <m:sSub>
                      <m:sSubPr>
                        <m:ctrlPr>
                          <a:rPr lang="en-US" altLang="zh-HK" sz="2400" i="1">
                            <a:latin typeface="Cambria Math" panose="02040503050406030204" pitchFamily="18" charset="0"/>
                          </a:rPr>
                        </m:ctrlPr>
                      </m:sSubPr>
                      <m:e>
                        <m:r>
                          <a:rPr lang="en-US" altLang="zh-HK" sz="2400" i="1">
                            <a:latin typeface="Cambria Math" panose="02040503050406030204" pitchFamily="18" charset="0"/>
                          </a:rPr>
                          <m:t>𝑆</m:t>
                        </m:r>
                      </m:e>
                      <m:sub>
                        <m:r>
                          <a:rPr lang="en-US" altLang="zh-HK" sz="2400" b="0" i="1" smtClean="0">
                            <a:latin typeface="Cambria Math" panose="02040503050406030204" pitchFamily="18" charset="0"/>
                          </a:rPr>
                          <m:t>𝐿</m:t>
                        </m:r>
                      </m:sub>
                    </m:sSub>
                  </m:oMath>
                </a14:m>
                <a:r>
                  <a:rPr lang="en-US" altLang="zh-HK" sz="2400" dirty="0">
                    <a:latin typeface="Times New Roman" panose="02020603050405020304" pitchFamily="18" charset="0"/>
                    <a:cs typeface="Times New Roman" panose="02020603050405020304" pitchFamily="18" charset="0"/>
                  </a:rPr>
                  <a:t>, the above inequality becomes</a:t>
                </a:r>
              </a:p>
            </p:txBody>
          </p:sp>
        </mc:Choice>
        <mc:Fallback xmlns="">
          <p:sp>
            <p:nvSpPr>
              <p:cNvPr id="6" name="Rectangle 3">
                <a:extLst>
                  <a:ext uri="{FF2B5EF4-FFF2-40B4-BE49-F238E27FC236}">
                    <a16:creationId xmlns:a16="http://schemas.microsoft.com/office/drawing/2014/main" id="{786FAE6C-971C-B1F9-1978-3B00026C1292}"/>
                  </a:ext>
                </a:extLst>
              </p:cNvPr>
              <p:cNvSpPr>
                <a:spLocks noRot="1" noChangeAspect="1" noMove="1" noResize="1" noEditPoints="1" noAdjustHandles="1" noChangeArrowheads="1" noChangeShapeType="1" noTextEdit="1"/>
              </p:cNvSpPr>
              <p:nvPr/>
            </p:nvSpPr>
            <p:spPr>
              <a:xfrm>
                <a:off x="160019" y="3526745"/>
                <a:ext cx="8610600" cy="510717"/>
              </a:xfrm>
              <a:prstGeom prst="rect">
                <a:avLst/>
              </a:prstGeom>
              <a:blipFill>
                <a:blip r:embed="rId5"/>
                <a:stretch>
                  <a:fillRect l="-920" b="-27711"/>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7" name="Rectangle 2">
                <a:extLst>
                  <a:ext uri="{FF2B5EF4-FFF2-40B4-BE49-F238E27FC236}">
                    <a16:creationId xmlns:a16="http://schemas.microsoft.com/office/drawing/2014/main" id="{3E6E8385-4656-5F32-0E1F-7AFF349064E3}"/>
                  </a:ext>
                </a:extLst>
              </p:cNvPr>
              <p:cNvSpPr/>
              <p:nvPr/>
            </p:nvSpPr>
            <p:spPr>
              <a:xfrm>
                <a:off x="1492816" y="4180231"/>
                <a:ext cx="5498557" cy="553998"/>
              </a:xfrm>
              <a:prstGeom prst="rect">
                <a:avLst/>
              </a:prstGeom>
            </p:spPr>
            <p:txBody>
              <a:bodyPr wrap="none">
                <a:spAutoFit/>
              </a:bodyPr>
              <a:lstStyle/>
              <a:p>
                <a:pPr algn="just">
                  <a:lnSpc>
                    <a:spcPct val="125000"/>
                  </a:lnSpc>
                </a:pPr>
                <a14:m>
                  <m:oMathPara xmlns:m="http://schemas.openxmlformats.org/officeDocument/2006/math">
                    <m:oMathParaPr>
                      <m:jc m:val="center"/>
                    </m:oMathParaPr>
                    <m:oMath xmlns:m="http://schemas.openxmlformats.org/officeDocument/2006/math">
                      <m:d>
                        <m:dPr>
                          <m:begChr m:val="["/>
                          <m:endChr m:val="]"/>
                          <m:ctrlPr>
                            <a:rPr lang="en-US" altLang="zh-HK" sz="2400" i="1">
                              <a:latin typeface="Cambria Math" panose="02040503050406030204" pitchFamily="18" charset="0"/>
                            </a:rPr>
                          </m:ctrlPr>
                        </m:dPr>
                        <m:e>
                          <m:r>
                            <a:rPr lang="en-US" altLang="zh-HK" sz="2400" i="1">
                              <a:latin typeface="Cambria Math" panose="02040503050406030204" pitchFamily="18" charset="0"/>
                            </a:rPr>
                            <m:t>𝑝</m:t>
                          </m:r>
                          <m:d>
                            <m:dPr>
                              <m:ctrlPr>
                                <a:rPr lang="en-US" altLang="zh-HK" sz="2400" i="1">
                                  <a:latin typeface="Cambria Math" panose="02040503050406030204" pitchFamily="18" charset="0"/>
                                </a:rPr>
                              </m:ctrlPr>
                            </m:dPr>
                            <m:e>
                              <m:r>
                                <a:rPr lang="en-US" altLang="zh-HK" sz="2400" i="1">
                                  <a:latin typeface="Cambria Math" panose="02040503050406030204" pitchFamily="18" charset="0"/>
                                </a:rPr>
                                <m:t>𝑁</m:t>
                              </m:r>
                              <m:r>
                                <a:rPr lang="en-US" altLang="zh-HK" sz="2400" i="1">
                                  <a:latin typeface="Cambria Math" panose="02040503050406030204" pitchFamily="18" charset="0"/>
                                </a:rPr>
                                <m:t>+1</m:t>
                              </m:r>
                            </m:e>
                          </m:d>
                          <m:r>
                            <a:rPr lang="en-US" altLang="zh-HK" sz="2400" i="1">
                              <a:latin typeface="Cambria Math" panose="02040503050406030204" pitchFamily="18" charset="0"/>
                            </a:rPr>
                            <m:t>+</m:t>
                          </m:r>
                          <m:d>
                            <m:dPr>
                              <m:ctrlPr>
                                <a:rPr lang="en-US" altLang="zh-HK" sz="2400" i="1">
                                  <a:latin typeface="Cambria Math" panose="02040503050406030204" pitchFamily="18" charset="0"/>
                                </a:rPr>
                              </m:ctrlPr>
                            </m:dPr>
                            <m:e>
                              <m:r>
                                <a:rPr lang="en-US" altLang="zh-HK" sz="2400" i="1">
                                  <a:latin typeface="Cambria Math" panose="02040503050406030204" pitchFamily="18" charset="0"/>
                                </a:rPr>
                                <m:t>𝑁</m:t>
                              </m:r>
                              <m:r>
                                <a:rPr lang="en-US" altLang="zh-HK" sz="2400" i="1">
                                  <a:latin typeface="Cambria Math" panose="02040503050406030204" pitchFamily="18" charset="0"/>
                                </a:rPr>
                                <m:t>+1</m:t>
                              </m:r>
                            </m:e>
                          </m:d>
                          <m:d>
                            <m:dPr>
                              <m:ctrlPr>
                                <a:rPr lang="en-US" altLang="zh-HK" sz="2400" i="1">
                                  <a:latin typeface="Cambria Math" panose="02040503050406030204" pitchFamily="18" charset="0"/>
                                </a:rPr>
                              </m:ctrlPr>
                            </m:dPr>
                            <m:e>
                              <m:r>
                                <a:rPr lang="en-US" altLang="zh-HK" sz="2400" i="1">
                                  <a:latin typeface="Cambria Math" panose="02040503050406030204" pitchFamily="18" charset="0"/>
                                </a:rPr>
                                <m:t>1−</m:t>
                              </m:r>
                              <m:r>
                                <a:rPr lang="en-US" altLang="zh-HK" sz="2400" i="1">
                                  <a:latin typeface="Cambria Math" panose="02040503050406030204" pitchFamily="18" charset="0"/>
                                </a:rPr>
                                <m:t>𝑝</m:t>
                              </m:r>
                            </m:e>
                          </m:d>
                          <m:r>
                            <a:rPr lang="en-US" altLang="zh-HK" sz="2400" i="1">
                              <a:latin typeface="Cambria Math" panose="02040503050406030204" pitchFamily="18" charset="0"/>
                            </a:rPr>
                            <m:t>−</m:t>
                          </m:r>
                          <m:r>
                            <a:rPr lang="en-US" altLang="zh-HK" sz="2400" i="1">
                              <a:latin typeface="Cambria Math" panose="02040503050406030204" pitchFamily="18" charset="0"/>
                            </a:rPr>
                            <m:t>𝑁</m:t>
                          </m:r>
                        </m:e>
                      </m:d>
                      <m:sSub>
                        <m:sSubPr>
                          <m:ctrlPr>
                            <a:rPr lang="en-US" altLang="zh-HK" sz="2400" i="1">
                              <a:latin typeface="Cambria Math" panose="02040503050406030204" pitchFamily="18" charset="0"/>
                            </a:rPr>
                          </m:ctrlPr>
                        </m:sSubPr>
                        <m:e>
                          <m:r>
                            <a:rPr lang="en-US" altLang="zh-HK" sz="2400" i="1">
                              <a:latin typeface="Cambria Math" panose="02040503050406030204" pitchFamily="18" charset="0"/>
                            </a:rPr>
                            <m:t>𝑆</m:t>
                          </m:r>
                        </m:e>
                        <m:sub>
                          <m:r>
                            <a:rPr lang="en-US" altLang="zh-HK" sz="2400" i="1">
                              <a:latin typeface="Cambria Math" panose="02040503050406030204" pitchFamily="18" charset="0"/>
                            </a:rPr>
                            <m:t>𝐿</m:t>
                          </m:r>
                        </m:sub>
                      </m:sSub>
                      <m:r>
                        <a:rPr lang="en-US" altLang="zh-HK" sz="2400" i="1">
                          <a:latin typeface="Cambria Math" panose="02040503050406030204" pitchFamily="18" charset="0"/>
                        </a:rPr>
                        <m:t>≥</m:t>
                      </m:r>
                      <m:r>
                        <a:rPr lang="en-US" altLang="zh-HK" sz="2400" b="0" i="1" smtClean="0">
                          <a:latin typeface="Cambria Math" panose="02040503050406030204" pitchFamily="18" charset="0"/>
                        </a:rPr>
                        <m:t>0</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7" name="Rectangle 2">
                <a:extLst>
                  <a:ext uri="{FF2B5EF4-FFF2-40B4-BE49-F238E27FC236}">
                    <a16:creationId xmlns:a16="http://schemas.microsoft.com/office/drawing/2014/main" id="{3E6E8385-4656-5F32-0E1F-7AFF349064E3}"/>
                  </a:ext>
                </a:extLst>
              </p:cNvPr>
              <p:cNvSpPr>
                <a:spLocks noRot="1" noChangeAspect="1" noMove="1" noResize="1" noEditPoints="1" noAdjustHandles="1" noChangeArrowheads="1" noChangeShapeType="1" noTextEdit="1"/>
              </p:cNvSpPr>
              <p:nvPr/>
            </p:nvSpPr>
            <p:spPr>
              <a:xfrm>
                <a:off x="1492816" y="4180231"/>
                <a:ext cx="5498557" cy="553998"/>
              </a:xfrm>
              <a:prstGeom prst="rect">
                <a:avLst/>
              </a:prstGeom>
              <a:blipFill>
                <a:blip r:embed="rId6"/>
                <a:stretch>
                  <a:fillRect/>
                </a:stretch>
              </a:blipFill>
            </p:spPr>
            <p:txBody>
              <a:bodyPr/>
              <a:lstStyle/>
              <a:p>
                <a:r>
                  <a:rPr lang="zh-HK" altLang="en-US">
                    <a:noFill/>
                  </a:rPr>
                  <a:t> </a:t>
                </a:r>
              </a:p>
            </p:txBody>
          </p:sp>
        </mc:Fallback>
      </mc:AlternateContent>
    </p:spTree>
    <p:extLst>
      <p:ext uri="{BB962C8B-B14F-4D97-AF65-F5344CB8AC3E}">
        <p14:creationId xmlns:p14="http://schemas.microsoft.com/office/powerpoint/2010/main" val="392972482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64F25A5-C5C7-40F5-B990-36C8729467E4}"/>
              </a:ext>
            </a:extLst>
          </p:cNvPr>
          <p:cNvSpPr>
            <a:spLocks noGrp="1"/>
          </p:cNvSpPr>
          <p:nvPr>
            <p:ph type="sldNum" sz="quarter" idx="12"/>
          </p:nvPr>
        </p:nvSpPr>
        <p:spPr/>
        <p:txBody>
          <a:bodyPr/>
          <a:lstStyle/>
          <a:p>
            <a:fld id="{B6F15528-21DE-4FAA-801E-634DDDAF4B2B}" type="slidenum">
              <a:rPr lang="en-US" smtClean="0"/>
              <a:pPr/>
              <a:t>133</a:t>
            </a:fld>
            <a:endParaRPr lang="en-US"/>
          </a:p>
        </p:txBody>
      </p:sp>
      <p:sp>
        <p:nvSpPr>
          <p:cNvPr id="8" name="TextBox 7">
            <a:extLst>
              <a:ext uri="{FF2B5EF4-FFF2-40B4-BE49-F238E27FC236}">
                <a16:creationId xmlns:a16="http://schemas.microsoft.com/office/drawing/2014/main" id="{C9EF68D0-7622-4A1C-9BD6-2E9D54A39DBD}"/>
              </a:ext>
            </a:extLst>
          </p:cNvPr>
          <p:cNvSpPr txBox="1"/>
          <p:nvPr/>
        </p:nvSpPr>
        <p:spPr>
          <a:xfrm flipH="1">
            <a:off x="114297" y="610003"/>
            <a:ext cx="8915402" cy="418384"/>
          </a:xfrm>
          <a:prstGeom prst="rect">
            <a:avLst/>
          </a:prstGeom>
          <a:noFill/>
        </p:spPr>
        <p:txBody>
          <a:bodyPr wrap="square" lIns="0" tIns="0" rIns="0" bIns="0" rtlCol="0">
            <a:spAutoFit/>
          </a:bodyPr>
          <a:lstStyle/>
          <a:p>
            <a:pPr marL="357188" indent="-357188">
              <a:lnSpc>
                <a:spcPct val="125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When the resource is high, total appropriation becomes</a:t>
            </a: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D6078FFB-2D08-403E-80E5-9B57BB0912FE}"/>
                  </a:ext>
                </a:extLst>
              </p:cNvPr>
              <p:cNvSpPr/>
              <p:nvPr/>
            </p:nvSpPr>
            <p:spPr>
              <a:xfrm>
                <a:off x="160019" y="4876998"/>
                <a:ext cx="8915400" cy="510717"/>
              </a:xfrm>
              <a:prstGeom prst="rect">
                <a:avLst/>
              </a:prstGeom>
            </p:spPr>
            <p:txBody>
              <a:bodyPr wrap="square">
                <a:spAutoFit/>
              </a:bodyPr>
              <a:lstStyle/>
              <a:p>
                <a:pPr marL="263525">
                  <a:lnSpc>
                    <a:spcPct val="125000"/>
                  </a:lnSpc>
                </a:pPr>
                <a:r>
                  <a:rPr lang="en-US" altLang="zh-HK" sz="2400" dirty="0">
                    <a:latin typeface="Times New Roman" panose="02020603050405020304" pitchFamily="18" charset="0"/>
                    <a:cs typeface="Times New Roman" panose="02020603050405020304" pitchFamily="18" charset="0"/>
                  </a:rPr>
                  <a:t>that further reduces to </a:t>
                </a:r>
                <a14:m>
                  <m:oMath xmlns:m="http://schemas.openxmlformats.org/officeDocument/2006/math">
                    <m:sSub>
                      <m:sSubPr>
                        <m:ctrlPr>
                          <a:rPr lang="en-US" altLang="zh-HK" sz="2400" i="1">
                            <a:latin typeface="Cambria Math" panose="02040503050406030204" pitchFamily="18" charset="0"/>
                          </a:rPr>
                        </m:ctrlPr>
                      </m:sSubPr>
                      <m:e>
                        <m:r>
                          <a:rPr lang="en-US" altLang="zh-HK" sz="2400" i="1">
                            <a:latin typeface="Cambria Math" panose="02040503050406030204" pitchFamily="18" charset="0"/>
                          </a:rPr>
                          <m:t>𝑆</m:t>
                        </m:r>
                      </m:e>
                      <m:sub>
                        <m:r>
                          <a:rPr lang="en-US" altLang="zh-HK" sz="2400" i="1">
                            <a:latin typeface="Cambria Math" panose="02040503050406030204" pitchFamily="18" charset="0"/>
                          </a:rPr>
                          <m:t>𝐿</m:t>
                        </m:r>
                      </m:sub>
                    </m:sSub>
                    <m:r>
                      <a:rPr lang="en-US" altLang="zh-HK" sz="2400" i="1">
                        <a:latin typeface="Cambria Math" panose="02040503050406030204" pitchFamily="18" charset="0"/>
                      </a:rPr>
                      <m:t>&gt;0</m:t>
                    </m:r>
                  </m:oMath>
                </a14:m>
                <a:r>
                  <a:rPr lang="en-US" altLang="zh-HK" sz="2400" dirty="0">
                    <a:latin typeface="Times New Roman" panose="02020603050405020304" pitchFamily="18" charset="0"/>
                    <a:cs typeface="Times New Roman" panose="02020603050405020304" pitchFamily="18" charset="0"/>
                  </a:rPr>
                  <a:t> which holds by definition.</a:t>
                </a:r>
              </a:p>
            </p:txBody>
          </p:sp>
        </mc:Choice>
        <mc:Fallback xmlns="">
          <p:sp>
            <p:nvSpPr>
              <p:cNvPr id="10" name="Rectangle 9">
                <a:extLst>
                  <a:ext uri="{FF2B5EF4-FFF2-40B4-BE49-F238E27FC236}">
                    <a16:creationId xmlns:a16="http://schemas.microsoft.com/office/drawing/2014/main" id="{D6078FFB-2D08-403E-80E5-9B57BB0912FE}"/>
                  </a:ext>
                </a:extLst>
              </p:cNvPr>
              <p:cNvSpPr>
                <a:spLocks noRot="1" noChangeAspect="1" noMove="1" noResize="1" noEditPoints="1" noAdjustHandles="1" noChangeArrowheads="1" noChangeShapeType="1" noTextEdit="1"/>
              </p:cNvSpPr>
              <p:nvPr/>
            </p:nvSpPr>
            <p:spPr>
              <a:xfrm>
                <a:off x="160019" y="4876998"/>
                <a:ext cx="8915400" cy="510717"/>
              </a:xfrm>
              <a:prstGeom prst="rect">
                <a:avLst/>
              </a:prstGeom>
              <a:blipFill>
                <a:blip r:embed="rId2"/>
                <a:stretch>
                  <a:fillRect b="-26190"/>
                </a:stretch>
              </a:blipFill>
            </p:spPr>
            <p:txBody>
              <a:bodyPr/>
              <a:lstStyle/>
              <a:p>
                <a:r>
                  <a:rPr lang="zh-HK" altLang="en-US">
                    <a:noFill/>
                  </a:rPr>
                  <a:t> </a:t>
                </a:r>
              </a:p>
            </p:txBody>
          </p:sp>
        </mc:Fallback>
      </mc:AlternateContent>
      <p:sp>
        <p:nvSpPr>
          <p:cNvPr id="24" name="Minus Sign 23">
            <a:extLst>
              <a:ext uri="{FF2B5EF4-FFF2-40B4-BE49-F238E27FC236}">
                <a16:creationId xmlns:a16="http://schemas.microsoft.com/office/drawing/2014/main" id="{F04EB9F2-DBCC-465F-9D77-BC883FDCFC03}"/>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56C43EE5-6F5C-4CD0-ACA5-68D2B770E196}"/>
              </a:ext>
            </a:extLst>
          </p:cNvPr>
          <p:cNvSpPr/>
          <p:nvPr/>
        </p:nvSpPr>
        <p:spPr>
          <a:xfrm>
            <a:off x="0" y="128187"/>
            <a:ext cx="3886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r>
              <a:rPr lang="en-US" b="1" dirty="0">
                <a:solidFill>
                  <a:srgbClr val="7030A0"/>
                </a:solidFill>
                <a:latin typeface="Times New Roman" panose="02020603050405020304" pitchFamily="18" charset="0"/>
                <a:cs typeface="Times New Roman" panose="02020603050405020304" pitchFamily="18" charset="0"/>
              </a:rPr>
              <a:t>6.2 Symmetrically uninformed firms</a:t>
            </a:r>
            <a:endParaRPr lang="en-US" b="1" dirty="0">
              <a:solidFill>
                <a:schemeClr val="tx1"/>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 name="Rectangle 1"/>
              <p:cNvSpPr/>
              <p:nvPr/>
            </p:nvSpPr>
            <p:spPr>
              <a:xfrm>
                <a:off x="1752600" y="1028387"/>
                <a:ext cx="5261633" cy="1037463"/>
              </a:xfrm>
              <a:prstGeom prst="rect">
                <a:avLst/>
              </a:prstGeom>
            </p:spPr>
            <p:txBody>
              <a:bodyPr wrap="none">
                <a:spAutoFit/>
              </a:bodyPr>
              <a:lstStyle/>
              <a:p>
                <a:pPr>
                  <a:lnSpc>
                    <a:spcPct val="125000"/>
                  </a:lnSpc>
                </a:pP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cs typeface="Times New Roman" panose="02020603050405020304" pitchFamily="18" charset="0"/>
                            </a:rPr>
                          </m:ctrlPr>
                        </m:sSupPr>
                        <m:e>
                          <m:r>
                            <a:rPr lang="en-US" sz="2400" b="0" i="1" smtClean="0">
                              <a:latin typeface="Cambria Math" panose="02040503050406030204" pitchFamily="18" charset="0"/>
                              <a:cs typeface="Times New Roman" panose="02020603050405020304" pitchFamily="18" charset="0"/>
                            </a:rPr>
                            <m:t>𝑁</m:t>
                          </m:r>
                          <m:r>
                            <a:rPr lang="en-US" sz="2400" i="1">
                              <a:latin typeface="Cambria Math" panose="02040503050406030204" pitchFamily="18" charset="0"/>
                              <a:cs typeface="Times New Roman" panose="02020603050405020304" pitchFamily="18" charset="0"/>
                            </a:rPr>
                            <m:t>𝑥</m:t>
                          </m:r>
                        </m:e>
                        <m:sup>
                          <m:r>
                            <a:rPr lang="en-US" sz="2400" i="1">
                              <a:latin typeface="Cambria Math" panose="02040503050406030204" pitchFamily="18" charset="0"/>
                              <a:cs typeface="Times New Roman" panose="02020603050405020304" pitchFamily="18" charset="0"/>
                            </a:rPr>
                            <m:t>∗</m:t>
                          </m:r>
                        </m:sup>
                      </m:sSup>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b="0" i="1" smtClean="0">
                              <a:latin typeface="Cambria Math" panose="02040503050406030204" pitchFamily="18" charset="0"/>
                            </a:rPr>
                            <m:t>𝑁</m:t>
                          </m:r>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𝐿</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num>
                        <m:den>
                          <m:d>
                            <m:dPr>
                              <m:ctrlPr>
                                <a:rPr lang="en-US" sz="2400" i="1" smtClean="0">
                                  <a:latin typeface="Cambria Math" panose="02040503050406030204" pitchFamily="18" charset="0"/>
                                </a:rPr>
                              </m:ctrlPr>
                            </m:dPr>
                            <m:e>
                              <m:r>
                                <a:rPr lang="en-US" sz="2400" i="1">
                                  <a:latin typeface="Cambria Math" panose="02040503050406030204" pitchFamily="18" charset="0"/>
                                </a:rPr>
                                <m:t>𝑁</m:t>
                              </m:r>
                              <m:r>
                                <a:rPr lang="en-US" sz="2400" i="1">
                                  <a:latin typeface="Cambria Math" panose="02040503050406030204" pitchFamily="18" charset="0"/>
                                </a:rPr>
                                <m:t>+1</m:t>
                              </m:r>
                            </m:e>
                          </m:d>
                          <m:d>
                            <m:dPr>
                              <m:begChr m:val="["/>
                              <m:endChr m:val="]"/>
                              <m:ctrlPr>
                                <a:rPr lang="en-US" sz="2400" i="1" smtClean="0">
                                  <a:latin typeface="Cambria Math" panose="02040503050406030204" pitchFamily="18" charset="0"/>
                                </a:rPr>
                              </m:ctrlPr>
                            </m:dPr>
                            <m:e>
                              <m:r>
                                <a:rPr lang="en-US" sz="2400" i="1">
                                  <a:latin typeface="Cambria Math" panose="02040503050406030204" pitchFamily="18" charset="0"/>
                                </a:rPr>
                                <m:t>𝑝</m:t>
                              </m:r>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𝐿</m:t>
                                  </m:r>
                                </m:sub>
                              </m:sSub>
                              <m:r>
                                <a:rPr lang="en-US" sz="2400" i="1">
                                  <a:latin typeface="Cambria Math" panose="02040503050406030204" pitchFamily="18" charset="0"/>
                                </a:rPr>
                                <m:t>+</m:t>
                              </m:r>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𝑝</m:t>
                                  </m:r>
                                </m:e>
                              </m:d>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e>
                          </m:d>
                        </m:den>
                      </m:f>
                      <m:r>
                        <a:rPr lang="en-US" sz="2400" b="0" i="1" smtClean="0">
                          <a:latin typeface="Cambria Math" panose="02040503050406030204" pitchFamily="18" charset="0"/>
                        </a:rPr>
                        <m:t>≤</m:t>
                      </m:r>
                      <m:sSub>
                        <m:sSubPr>
                          <m:ctrlPr>
                            <a:rPr lang="en-US" altLang="zh-HK" sz="2400" i="1">
                              <a:latin typeface="Cambria Math" panose="02040503050406030204" pitchFamily="18" charset="0"/>
                            </a:rPr>
                          </m:ctrlPr>
                        </m:sSubPr>
                        <m:e>
                          <m:r>
                            <a:rPr lang="en-US" altLang="zh-HK" sz="2400" i="1">
                              <a:latin typeface="Cambria Math" panose="02040503050406030204" pitchFamily="18" charset="0"/>
                            </a:rPr>
                            <m:t>𝑆</m:t>
                          </m:r>
                        </m:e>
                        <m:sub>
                          <m:r>
                            <a:rPr lang="en-US" altLang="zh-HK" sz="2400" b="0" i="1" smtClean="0">
                              <a:latin typeface="Cambria Math" panose="02040503050406030204" pitchFamily="18" charset="0"/>
                            </a:rPr>
                            <m:t>𝐻</m:t>
                          </m:r>
                        </m:sub>
                      </m:sSub>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1752600" y="1028387"/>
                <a:ext cx="5261633" cy="1037463"/>
              </a:xfrm>
              <a:prstGeom prst="rect">
                <a:avLst/>
              </a:prstGeom>
              <a:blipFill>
                <a:blip r:embed="rId3"/>
                <a:stretch>
                  <a:fillRect/>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3" name="Rectangle 2"/>
              <p:cNvSpPr/>
              <p:nvPr/>
            </p:nvSpPr>
            <p:spPr>
              <a:xfrm>
                <a:off x="1324276" y="2801354"/>
                <a:ext cx="5835636" cy="553998"/>
              </a:xfrm>
              <a:prstGeom prst="rect">
                <a:avLst/>
              </a:prstGeom>
            </p:spPr>
            <p:txBody>
              <a:bodyPr wrap="none">
                <a:spAutoFit/>
              </a:bodyPr>
              <a:lstStyle/>
              <a:p>
                <a:pPr algn="just">
                  <a:lnSpc>
                    <a:spcPct val="125000"/>
                  </a:lnSpc>
                </a:pPr>
                <a14:m>
                  <m:oMathPara xmlns:m="http://schemas.openxmlformats.org/officeDocument/2006/math">
                    <m:oMathParaPr>
                      <m:jc m:val="center"/>
                    </m:oMathParaPr>
                    <m:oMath xmlns:m="http://schemas.openxmlformats.org/officeDocument/2006/math">
                      <m:d>
                        <m:dPr>
                          <m:begChr m:val="["/>
                          <m:endChr m:val="]"/>
                          <m:ctrlPr>
                            <a:rPr lang="en-US" altLang="zh-HK" sz="2400" i="1">
                              <a:latin typeface="Cambria Math" panose="02040503050406030204" pitchFamily="18" charset="0"/>
                            </a:rPr>
                          </m:ctrlPr>
                        </m:dPr>
                        <m:e>
                          <m:r>
                            <a:rPr lang="en-US" altLang="zh-HK" sz="2400" i="1">
                              <a:latin typeface="Cambria Math" panose="02040503050406030204" pitchFamily="18" charset="0"/>
                            </a:rPr>
                            <m:t>𝑝</m:t>
                          </m:r>
                          <m:d>
                            <m:dPr>
                              <m:ctrlPr>
                                <a:rPr lang="en-US" altLang="zh-HK" sz="2400" i="1">
                                  <a:latin typeface="Cambria Math" panose="02040503050406030204" pitchFamily="18" charset="0"/>
                                </a:rPr>
                              </m:ctrlPr>
                            </m:dPr>
                            <m:e>
                              <m:r>
                                <a:rPr lang="en-US" altLang="zh-HK" sz="2400" i="1">
                                  <a:latin typeface="Cambria Math" panose="02040503050406030204" pitchFamily="18" charset="0"/>
                                </a:rPr>
                                <m:t>𝑁</m:t>
                              </m:r>
                              <m:r>
                                <a:rPr lang="en-US" altLang="zh-HK" sz="2400" i="1">
                                  <a:latin typeface="Cambria Math" panose="02040503050406030204" pitchFamily="18" charset="0"/>
                                </a:rPr>
                                <m:t>+1</m:t>
                              </m:r>
                            </m:e>
                          </m:d>
                          <m:r>
                            <a:rPr lang="en-US" altLang="zh-HK" sz="2400" i="1">
                              <a:latin typeface="Cambria Math" panose="02040503050406030204" pitchFamily="18" charset="0"/>
                            </a:rPr>
                            <m:t>−</m:t>
                          </m:r>
                          <m:r>
                            <a:rPr lang="en-US" altLang="zh-HK" sz="2400" i="1">
                              <a:latin typeface="Cambria Math" panose="02040503050406030204" pitchFamily="18" charset="0"/>
                            </a:rPr>
                            <m:t>𝑁</m:t>
                          </m:r>
                        </m:e>
                      </m:d>
                      <m:sSub>
                        <m:sSubPr>
                          <m:ctrlPr>
                            <a:rPr lang="en-US" altLang="zh-HK" sz="2400" i="1">
                              <a:latin typeface="Cambria Math" panose="02040503050406030204" pitchFamily="18" charset="0"/>
                            </a:rPr>
                          </m:ctrlPr>
                        </m:sSubPr>
                        <m:e>
                          <m:r>
                            <a:rPr lang="en-US" altLang="zh-HK" sz="2400" i="1">
                              <a:latin typeface="Cambria Math" panose="02040503050406030204" pitchFamily="18" charset="0"/>
                            </a:rPr>
                            <m:t>𝑆</m:t>
                          </m:r>
                        </m:e>
                        <m:sub>
                          <m:r>
                            <a:rPr lang="en-US" altLang="zh-HK" sz="2400" i="1">
                              <a:latin typeface="Cambria Math" panose="02040503050406030204" pitchFamily="18" charset="0"/>
                            </a:rPr>
                            <m:t>𝐿</m:t>
                          </m:r>
                        </m:sub>
                      </m:sSub>
                      <m:r>
                        <a:rPr lang="en-US" altLang="zh-HK" sz="2400" i="1">
                          <a:latin typeface="Cambria Math" panose="02040503050406030204" pitchFamily="18" charset="0"/>
                        </a:rPr>
                        <m:t>+</m:t>
                      </m:r>
                      <m:d>
                        <m:dPr>
                          <m:ctrlPr>
                            <a:rPr lang="en-US" altLang="zh-HK" sz="2400" i="1">
                              <a:latin typeface="Cambria Math" panose="02040503050406030204" pitchFamily="18" charset="0"/>
                            </a:rPr>
                          </m:ctrlPr>
                        </m:dPr>
                        <m:e>
                          <m:r>
                            <a:rPr lang="en-US" altLang="zh-HK" sz="2400" i="1">
                              <a:latin typeface="Cambria Math" panose="02040503050406030204" pitchFamily="18" charset="0"/>
                            </a:rPr>
                            <m:t>𝑁</m:t>
                          </m:r>
                          <m:r>
                            <a:rPr lang="en-US" altLang="zh-HK" sz="2400" i="1">
                              <a:latin typeface="Cambria Math" panose="02040503050406030204" pitchFamily="18" charset="0"/>
                            </a:rPr>
                            <m:t>+1</m:t>
                          </m:r>
                        </m:e>
                      </m:d>
                      <m:d>
                        <m:dPr>
                          <m:ctrlPr>
                            <a:rPr lang="en-US" altLang="zh-HK" sz="2400" i="1">
                              <a:latin typeface="Cambria Math" panose="02040503050406030204" pitchFamily="18" charset="0"/>
                            </a:rPr>
                          </m:ctrlPr>
                        </m:dPr>
                        <m:e>
                          <m:r>
                            <a:rPr lang="en-US" altLang="zh-HK" sz="2400" i="1">
                              <a:latin typeface="Cambria Math" panose="02040503050406030204" pitchFamily="18" charset="0"/>
                            </a:rPr>
                            <m:t>1−</m:t>
                          </m:r>
                          <m:r>
                            <a:rPr lang="en-US" altLang="zh-HK" sz="2400" i="1">
                              <a:latin typeface="Cambria Math" panose="02040503050406030204" pitchFamily="18" charset="0"/>
                            </a:rPr>
                            <m:t>𝑝</m:t>
                          </m:r>
                        </m:e>
                      </m:d>
                      <m:sSub>
                        <m:sSubPr>
                          <m:ctrlPr>
                            <a:rPr lang="en-US" altLang="zh-HK" sz="2400" i="1">
                              <a:latin typeface="Cambria Math" panose="02040503050406030204" pitchFamily="18" charset="0"/>
                            </a:rPr>
                          </m:ctrlPr>
                        </m:sSubPr>
                        <m:e>
                          <m:r>
                            <a:rPr lang="en-US" altLang="zh-HK" sz="2400" i="1">
                              <a:latin typeface="Cambria Math" panose="02040503050406030204" pitchFamily="18" charset="0"/>
                            </a:rPr>
                            <m:t>𝑆</m:t>
                          </m:r>
                        </m:e>
                        <m:sub>
                          <m:r>
                            <a:rPr lang="en-US" altLang="zh-HK" sz="2400" i="1">
                              <a:latin typeface="Cambria Math" panose="02040503050406030204" pitchFamily="18" charset="0"/>
                            </a:rPr>
                            <m:t>𝐻</m:t>
                          </m:r>
                        </m:sub>
                      </m:sSub>
                      <m:r>
                        <a:rPr lang="en-US" altLang="zh-HK" sz="2400" i="1">
                          <a:latin typeface="Cambria Math" panose="02040503050406030204" pitchFamily="18" charset="0"/>
                        </a:rPr>
                        <m:t>≥</m:t>
                      </m:r>
                      <m:r>
                        <a:rPr lang="en-US" altLang="zh-HK" sz="2400" b="0" i="1" smtClean="0">
                          <a:latin typeface="Cambria Math" panose="02040503050406030204" pitchFamily="18" charset="0"/>
                        </a:rPr>
                        <m:t>0</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3" name="Rectangle 2"/>
              <p:cNvSpPr>
                <a:spLocks noRot="1" noChangeAspect="1" noMove="1" noResize="1" noEditPoints="1" noAdjustHandles="1" noChangeArrowheads="1" noChangeShapeType="1" noTextEdit="1"/>
              </p:cNvSpPr>
              <p:nvPr/>
            </p:nvSpPr>
            <p:spPr>
              <a:xfrm>
                <a:off x="1324276" y="2801354"/>
                <a:ext cx="5835636" cy="553998"/>
              </a:xfrm>
              <a:prstGeom prst="rect">
                <a:avLst/>
              </a:prstGeom>
              <a:blipFill>
                <a:blip r:embed="rId4"/>
                <a:stretch>
                  <a:fillRect/>
                </a:stretch>
              </a:blipFill>
            </p:spPr>
            <p:txBody>
              <a:bodyPr/>
              <a:lstStyle/>
              <a:p>
                <a:r>
                  <a:rPr lang="zh-HK" altLang="en-US">
                    <a:noFill/>
                  </a:rPr>
                  <a:t> </a:t>
                </a:r>
              </a:p>
            </p:txBody>
          </p:sp>
        </mc:Fallback>
      </mc:AlternateContent>
      <p:sp>
        <p:nvSpPr>
          <p:cNvPr id="4" name="Rectangle 3"/>
          <p:cNvSpPr/>
          <p:nvPr/>
        </p:nvSpPr>
        <p:spPr>
          <a:xfrm>
            <a:off x="160019" y="2121695"/>
            <a:ext cx="8610600" cy="510717"/>
          </a:xfrm>
          <a:prstGeom prst="rect">
            <a:avLst/>
          </a:prstGeom>
        </p:spPr>
        <p:txBody>
          <a:bodyPr wrap="square">
            <a:spAutoFit/>
          </a:bodyPr>
          <a:lstStyle/>
          <a:p>
            <a:pPr marL="263525">
              <a:lnSpc>
                <a:spcPct val="125000"/>
              </a:lnSpc>
            </a:pPr>
            <a:r>
              <a:rPr lang="en-US" altLang="zh-HK" sz="2400" dirty="0">
                <a:latin typeface="Times New Roman" panose="02020603050405020304" pitchFamily="18" charset="0"/>
                <a:cs typeface="Times New Roman" panose="02020603050405020304" pitchFamily="18" charset="0"/>
              </a:rPr>
              <a:t>which we simplify to</a:t>
            </a:r>
          </a:p>
        </p:txBody>
      </p:sp>
      <mc:AlternateContent xmlns:mc="http://schemas.openxmlformats.org/markup-compatibility/2006" xmlns:a14="http://schemas.microsoft.com/office/drawing/2010/main">
        <mc:Choice Requires="a14">
          <p:sp>
            <p:nvSpPr>
              <p:cNvPr id="6" name="Rectangle 3">
                <a:extLst>
                  <a:ext uri="{FF2B5EF4-FFF2-40B4-BE49-F238E27FC236}">
                    <a16:creationId xmlns:a16="http://schemas.microsoft.com/office/drawing/2014/main" id="{786FAE6C-971C-B1F9-1978-3B00026C1292}"/>
                  </a:ext>
                </a:extLst>
              </p:cNvPr>
              <p:cNvSpPr/>
              <p:nvPr/>
            </p:nvSpPr>
            <p:spPr>
              <a:xfrm>
                <a:off x="160019" y="3526745"/>
                <a:ext cx="8610600" cy="510717"/>
              </a:xfrm>
              <a:prstGeom prst="rect">
                <a:avLst/>
              </a:prstGeom>
            </p:spPr>
            <p:txBody>
              <a:bodyPr wrap="square">
                <a:spAutoFit/>
              </a:bodyPr>
              <a:lstStyle/>
              <a:p>
                <a:pPr marL="342900" indent="-342900">
                  <a:lnSpc>
                    <a:spcPct val="125000"/>
                  </a:lnSpc>
                  <a:buFont typeface="Arial" panose="020B0604020202020204" pitchFamily="34" charset="0"/>
                  <a:buChar char="•"/>
                </a:pPr>
                <a:r>
                  <a:rPr lang="en-US" altLang="zh-HK" sz="2400" dirty="0">
                    <a:latin typeface="Times New Roman" panose="02020603050405020304" pitchFamily="18" charset="0"/>
                    <a:cs typeface="Times New Roman" panose="02020603050405020304" pitchFamily="18" charset="0"/>
                  </a:rPr>
                  <a:t>Since </a:t>
                </a:r>
                <a14:m>
                  <m:oMath xmlns:m="http://schemas.openxmlformats.org/officeDocument/2006/math">
                    <m:sSub>
                      <m:sSubPr>
                        <m:ctrlPr>
                          <a:rPr lang="en-US" altLang="zh-HK" sz="2400" i="1" smtClean="0">
                            <a:latin typeface="Cambria Math" panose="02040503050406030204" pitchFamily="18" charset="0"/>
                          </a:rPr>
                        </m:ctrlPr>
                      </m:sSubPr>
                      <m:e>
                        <m:r>
                          <a:rPr lang="en-US" altLang="zh-HK" sz="2400" i="1">
                            <a:latin typeface="Cambria Math" panose="02040503050406030204" pitchFamily="18" charset="0"/>
                          </a:rPr>
                          <m:t>𝑆</m:t>
                        </m:r>
                      </m:e>
                      <m:sub>
                        <m:r>
                          <a:rPr lang="en-US" altLang="zh-HK" sz="2400" i="1">
                            <a:latin typeface="Cambria Math" panose="02040503050406030204" pitchFamily="18" charset="0"/>
                          </a:rPr>
                          <m:t>𝐻</m:t>
                        </m:r>
                      </m:sub>
                    </m:sSub>
                    <m:r>
                      <a:rPr lang="en-US" altLang="zh-HK" sz="2400" b="0" i="1" smtClean="0">
                        <a:latin typeface="Cambria Math" panose="02040503050406030204" pitchFamily="18" charset="0"/>
                      </a:rPr>
                      <m:t>&gt;</m:t>
                    </m:r>
                    <m:sSub>
                      <m:sSubPr>
                        <m:ctrlPr>
                          <a:rPr lang="en-US" altLang="zh-HK" sz="2400" i="1">
                            <a:latin typeface="Cambria Math" panose="02040503050406030204" pitchFamily="18" charset="0"/>
                          </a:rPr>
                        </m:ctrlPr>
                      </m:sSubPr>
                      <m:e>
                        <m:r>
                          <a:rPr lang="en-US" altLang="zh-HK" sz="2400" i="1">
                            <a:latin typeface="Cambria Math" panose="02040503050406030204" pitchFamily="18" charset="0"/>
                          </a:rPr>
                          <m:t>𝑆</m:t>
                        </m:r>
                      </m:e>
                      <m:sub>
                        <m:r>
                          <a:rPr lang="en-US" altLang="zh-HK" sz="2400" b="0" i="1" smtClean="0">
                            <a:latin typeface="Cambria Math" panose="02040503050406030204" pitchFamily="18" charset="0"/>
                          </a:rPr>
                          <m:t>𝐿</m:t>
                        </m:r>
                      </m:sub>
                    </m:sSub>
                  </m:oMath>
                </a14:m>
                <a:r>
                  <a:rPr lang="en-US" altLang="zh-HK" sz="2400" dirty="0">
                    <a:latin typeface="Times New Roman" panose="02020603050405020304" pitchFamily="18" charset="0"/>
                    <a:cs typeface="Times New Roman" panose="02020603050405020304" pitchFamily="18" charset="0"/>
                  </a:rPr>
                  <a:t>, the above inequality becomes</a:t>
                </a:r>
              </a:p>
            </p:txBody>
          </p:sp>
        </mc:Choice>
        <mc:Fallback xmlns="">
          <p:sp>
            <p:nvSpPr>
              <p:cNvPr id="6" name="Rectangle 3">
                <a:extLst>
                  <a:ext uri="{FF2B5EF4-FFF2-40B4-BE49-F238E27FC236}">
                    <a16:creationId xmlns:a16="http://schemas.microsoft.com/office/drawing/2014/main" id="{786FAE6C-971C-B1F9-1978-3B00026C1292}"/>
                  </a:ext>
                </a:extLst>
              </p:cNvPr>
              <p:cNvSpPr>
                <a:spLocks noRot="1" noChangeAspect="1" noMove="1" noResize="1" noEditPoints="1" noAdjustHandles="1" noChangeArrowheads="1" noChangeShapeType="1" noTextEdit="1"/>
              </p:cNvSpPr>
              <p:nvPr/>
            </p:nvSpPr>
            <p:spPr>
              <a:xfrm>
                <a:off x="160019" y="3526745"/>
                <a:ext cx="8610600" cy="510717"/>
              </a:xfrm>
              <a:prstGeom prst="rect">
                <a:avLst/>
              </a:prstGeom>
              <a:blipFill>
                <a:blip r:embed="rId5"/>
                <a:stretch>
                  <a:fillRect l="-920" b="-27711"/>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7" name="Rectangle 2">
                <a:extLst>
                  <a:ext uri="{FF2B5EF4-FFF2-40B4-BE49-F238E27FC236}">
                    <a16:creationId xmlns:a16="http://schemas.microsoft.com/office/drawing/2014/main" id="{3E6E8385-4656-5F32-0E1F-7AFF349064E3}"/>
                  </a:ext>
                </a:extLst>
              </p:cNvPr>
              <p:cNvSpPr/>
              <p:nvPr/>
            </p:nvSpPr>
            <p:spPr>
              <a:xfrm>
                <a:off x="1492816" y="4180231"/>
                <a:ext cx="5498557" cy="553998"/>
              </a:xfrm>
              <a:prstGeom prst="rect">
                <a:avLst/>
              </a:prstGeom>
            </p:spPr>
            <p:txBody>
              <a:bodyPr wrap="none">
                <a:spAutoFit/>
              </a:bodyPr>
              <a:lstStyle/>
              <a:p>
                <a:pPr algn="just">
                  <a:lnSpc>
                    <a:spcPct val="125000"/>
                  </a:lnSpc>
                </a:pPr>
                <a14:m>
                  <m:oMathPara xmlns:m="http://schemas.openxmlformats.org/officeDocument/2006/math">
                    <m:oMathParaPr>
                      <m:jc m:val="center"/>
                    </m:oMathParaPr>
                    <m:oMath xmlns:m="http://schemas.openxmlformats.org/officeDocument/2006/math">
                      <m:d>
                        <m:dPr>
                          <m:begChr m:val="["/>
                          <m:endChr m:val="]"/>
                          <m:ctrlPr>
                            <a:rPr lang="en-US" altLang="zh-HK" sz="2400" i="1">
                              <a:latin typeface="Cambria Math" panose="02040503050406030204" pitchFamily="18" charset="0"/>
                            </a:rPr>
                          </m:ctrlPr>
                        </m:dPr>
                        <m:e>
                          <m:r>
                            <a:rPr lang="en-US" altLang="zh-HK" sz="2400" i="1">
                              <a:latin typeface="Cambria Math" panose="02040503050406030204" pitchFamily="18" charset="0"/>
                            </a:rPr>
                            <m:t>𝑝</m:t>
                          </m:r>
                          <m:d>
                            <m:dPr>
                              <m:ctrlPr>
                                <a:rPr lang="en-US" altLang="zh-HK" sz="2400" i="1">
                                  <a:latin typeface="Cambria Math" panose="02040503050406030204" pitchFamily="18" charset="0"/>
                                </a:rPr>
                              </m:ctrlPr>
                            </m:dPr>
                            <m:e>
                              <m:r>
                                <a:rPr lang="en-US" altLang="zh-HK" sz="2400" i="1">
                                  <a:latin typeface="Cambria Math" panose="02040503050406030204" pitchFamily="18" charset="0"/>
                                </a:rPr>
                                <m:t>𝑁</m:t>
                              </m:r>
                              <m:r>
                                <a:rPr lang="en-US" altLang="zh-HK" sz="2400" i="1">
                                  <a:latin typeface="Cambria Math" panose="02040503050406030204" pitchFamily="18" charset="0"/>
                                </a:rPr>
                                <m:t>+1</m:t>
                              </m:r>
                            </m:e>
                          </m:d>
                          <m:r>
                            <a:rPr lang="en-US" altLang="zh-HK" sz="2400" i="1">
                              <a:latin typeface="Cambria Math" panose="02040503050406030204" pitchFamily="18" charset="0"/>
                            </a:rPr>
                            <m:t>−</m:t>
                          </m:r>
                          <m:r>
                            <a:rPr lang="en-US" altLang="zh-HK" sz="2400" i="1">
                              <a:latin typeface="Cambria Math" panose="02040503050406030204" pitchFamily="18" charset="0"/>
                            </a:rPr>
                            <m:t>𝑁</m:t>
                          </m:r>
                          <m:r>
                            <a:rPr lang="en-US" altLang="zh-HK" sz="2400" i="1">
                              <a:latin typeface="Cambria Math" panose="02040503050406030204" pitchFamily="18" charset="0"/>
                            </a:rPr>
                            <m:t>+</m:t>
                          </m:r>
                          <m:d>
                            <m:dPr>
                              <m:ctrlPr>
                                <a:rPr lang="en-US" altLang="zh-HK" sz="2400" i="1">
                                  <a:latin typeface="Cambria Math" panose="02040503050406030204" pitchFamily="18" charset="0"/>
                                </a:rPr>
                              </m:ctrlPr>
                            </m:dPr>
                            <m:e>
                              <m:r>
                                <a:rPr lang="en-US" altLang="zh-HK" sz="2400" i="1">
                                  <a:latin typeface="Cambria Math" panose="02040503050406030204" pitchFamily="18" charset="0"/>
                                </a:rPr>
                                <m:t>𝑁</m:t>
                              </m:r>
                              <m:r>
                                <a:rPr lang="en-US" altLang="zh-HK" sz="2400" i="1">
                                  <a:latin typeface="Cambria Math" panose="02040503050406030204" pitchFamily="18" charset="0"/>
                                </a:rPr>
                                <m:t>+1</m:t>
                              </m:r>
                            </m:e>
                          </m:d>
                          <m:d>
                            <m:dPr>
                              <m:ctrlPr>
                                <a:rPr lang="en-US" altLang="zh-HK" sz="2400" i="1">
                                  <a:latin typeface="Cambria Math" panose="02040503050406030204" pitchFamily="18" charset="0"/>
                                </a:rPr>
                              </m:ctrlPr>
                            </m:dPr>
                            <m:e>
                              <m:r>
                                <a:rPr lang="en-US" altLang="zh-HK" sz="2400" i="1">
                                  <a:latin typeface="Cambria Math" panose="02040503050406030204" pitchFamily="18" charset="0"/>
                                </a:rPr>
                                <m:t>1−</m:t>
                              </m:r>
                              <m:r>
                                <a:rPr lang="en-US" altLang="zh-HK" sz="2400" i="1">
                                  <a:latin typeface="Cambria Math" panose="02040503050406030204" pitchFamily="18" charset="0"/>
                                </a:rPr>
                                <m:t>𝑝</m:t>
                              </m:r>
                            </m:e>
                          </m:d>
                        </m:e>
                      </m:d>
                      <m:sSub>
                        <m:sSubPr>
                          <m:ctrlPr>
                            <a:rPr lang="en-US" altLang="zh-HK" sz="2400" i="1">
                              <a:latin typeface="Cambria Math" panose="02040503050406030204" pitchFamily="18" charset="0"/>
                            </a:rPr>
                          </m:ctrlPr>
                        </m:sSubPr>
                        <m:e>
                          <m:r>
                            <a:rPr lang="en-US" altLang="zh-HK" sz="2400" i="1">
                              <a:latin typeface="Cambria Math" panose="02040503050406030204" pitchFamily="18" charset="0"/>
                            </a:rPr>
                            <m:t>𝑆</m:t>
                          </m:r>
                        </m:e>
                        <m:sub>
                          <m:r>
                            <a:rPr lang="en-US" altLang="zh-HK" sz="2400" i="1">
                              <a:latin typeface="Cambria Math" panose="02040503050406030204" pitchFamily="18" charset="0"/>
                            </a:rPr>
                            <m:t>𝐿</m:t>
                          </m:r>
                        </m:sub>
                      </m:sSub>
                      <m:r>
                        <a:rPr lang="en-US" altLang="zh-HK" sz="2400" i="1">
                          <a:latin typeface="Cambria Math" panose="02040503050406030204" pitchFamily="18" charset="0"/>
                        </a:rPr>
                        <m:t>≥</m:t>
                      </m:r>
                      <m:r>
                        <a:rPr lang="en-US" altLang="zh-HK" sz="2400" b="0" i="1" smtClean="0">
                          <a:latin typeface="Cambria Math" panose="02040503050406030204" pitchFamily="18" charset="0"/>
                        </a:rPr>
                        <m:t>0</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7" name="Rectangle 2">
                <a:extLst>
                  <a:ext uri="{FF2B5EF4-FFF2-40B4-BE49-F238E27FC236}">
                    <a16:creationId xmlns:a16="http://schemas.microsoft.com/office/drawing/2014/main" id="{3E6E8385-4656-5F32-0E1F-7AFF349064E3}"/>
                  </a:ext>
                </a:extLst>
              </p:cNvPr>
              <p:cNvSpPr>
                <a:spLocks noRot="1" noChangeAspect="1" noMove="1" noResize="1" noEditPoints="1" noAdjustHandles="1" noChangeArrowheads="1" noChangeShapeType="1" noTextEdit="1"/>
              </p:cNvSpPr>
              <p:nvPr/>
            </p:nvSpPr>
            <p:spPr>
              <a:xfrm>
                <a:off x="1492816" y="4180231"/>
                <a:ext cx="5498557" cy="553998"/>
              </a:xfrm>
              <a:prstGeom prst="rect">
                <a:avLst/>
              </a:prstGeom>
              <a:blipFill>
                <a:blip r:embed="rId6"/>
                <a:stretch>
                  <a:fillRect/>
                </a:stretch>
              </a:blipFill>
            </p:spPr>
            <p:txBody>
              <a:bodyPr/>
              <a:lstStyle/>
              <a:p>
                <a:r>
                  <a:rPr lang="zh-HK" altLang="en-US">
                    <a:noFill/>
                  </a:rPr>
                  <a:t> </a:t>
                </a:r>
              </a:p>
            </p:txBody>
          </p:sp>
        </mc:Fallback>
      </mc:AlternateContent>
    </p:spTree>
    <p:extLst>
      <p:ext uri="{BB962C8B-B14F-4D97-AF65-F5344CB8AC3E}">
        <p14:creationId xmlns:p14="http://schemas.microsoft.com/office/powerpoint/2010/main" val="280498559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64F25A5-C5C7-40F5-B990-36C8729467E4}"/>
              </a:ext>
            </a:extLst>
          </p:cNvPr>
          <p:cNvSpPr>
            <a:spLocks noGrp="1"/>
          </p:cNvSpPr>
          <p:nvPr>
            <p:ph type="sldNum" sz="quarter" idx="12"/>
          </p:nvPr>
        </p:nvSpPr>
        <p:spPr/>
        <p:txBody>
          <a:bodyPr/>
          <a:lstStyle/>
          <a:p>
            <a:fld id="{B6F15528-21DE-4FAA-801E-634DDDAF4B2B}" type="slidenum">
              <a:rPr lang="en-US" smtClean="0"/>
              <a:pPr/>
              <a:t>134</a:t>
            </a:fld>
            <a:endParaRPr lang="en-US"/>
          </a:p>
        </p:txBody>
      </p:sp>
      <p:sp>
        <p:nvSpPr>
          <p:cNvPr id="21" name="Rectangle 20">
            <a:extLst>
              <a:ext uri="{FF2B5EF4-FFF2-40B4-BE49-F238E27FC236}">
                <a16:creationId xmlns:a16="http://schemas.microsoft.com/office/drawing/2014/main" id="{56C43EE5-6F5C-4CD0-ACA5-68D2B770E196}"/>
              </a:ext>
            </a:extLst>
          </p:cNvPr>
          <p:cNvSpPr/>
          <p:nvPr/>
        </p:nvSpPr>
        <p:spPr>
          <a:xfrm>
            <a:off x="0" y="128187"/>
            <a:ext cx="8077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r>
              <a:rPr lang="en-US" b="1" dirty="0">
                <a:solidFill>
                  <a:srgbClr val="7030A0"/>
                </a:solidFill>
                <a:latin typeface="Times New Roman" panose="02020603050405020304" pitchFamily="18" charset="0"/>
                <a:cs typeface="Times New Roman" panose="02020603050405020304" pitchFamily="18" charset="0"/>
              </a:rPr>
              <a:t>6.2.1 Comparing equilibrium appropriation in different information contexts – I</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9EF68D0-7622-4A1C-9BD6-2E9D54A39DBD}"/>
                  </a:ext>
                </a:extLst>
              </p:cNvPr>
              <p:cNvSpPr txBox="1"/>
              <p:nvPr/>
            </p:nvSpPr>
            <p:spPr>
              <a:xfrm flipH="1">
                <a:off x="114297" y="617553"/>
                <a:ext cx="8915402" cy="880049"/>
              </a:xfrm>
              <a:prstGeom prst="rect">
                <a:avLst/>
              </a:prstGeom>
              <a:noFill/>
            </p:spPr>
            <p:txBody>
              <a:bodyPr wrap="square" lIns="0" tIns="0" rIns="0" bIns="0" rtlCol="0">
                <a:spAutoFit/>
              </a:bodyPr>
              <a:lstStyle/>
              <a:p>
                <a:pPr marL="357188" indent="-357188">
                  <a:lnSpc>
                    <a:spcPct val="125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Comparing equilibrium appropriation under incomplete information, </a:t>
                </a:r>
                <a14:m>
                  <m:oMath xmlns:m="http://schemas.openxmlformats.org/officeDocument/2006/math">
                    <m:sSup>
                      <m:sSupPr>
                        <m:ctrlPr>
                          <a:rPr lang="en-US" sz="2400" i="1">
                            <a:latin typeface="Cambria Math" panose="02040503050406030204" pitchFamily="18" charset="0"/>
                            <a:cs typeface="Times New Roman" panose="02020603050405020304" pitchFamily="18" charset="0"/>
                          </a:rPr>
                        </m:ctrlPr>
                      </m:sSupPr>
                      <m:e>
                        <m:r>
                          <a:rPr lang="en-US" sz="2400" i="1">
                            <a:latin typeface="Cambria Math" panose="02040503050406030204" pitchFamily="18" charset="0"/>
                            <a:cs typeface="Times New Roman" panose="02020603050405020304" pitchFamily="18" charset="0"/>
                          </a:rPr>
                          <m:t>𝑥</m:t>
                        </m:r>
                      </m:e>
                      <m:sup>
                        <m:r>
                          <a:rPr lang="en-US" sz="2400" i="1">
                            <a:latin typeface="Cambria Math" panose="02040503050406030204" pitchFamily="18" charset="0"/>
                            <a:cs typeface="Times New Roman" panose="02020603050405020304" pitchFamily="18" charset="0"/>
                          </a:rPr>
                          <m:t>∗</m:t>
                        </m:r>
                      </m:sup>
                    </m:sSup>
                  </m:oMath>
                </a14:m>
                <a:r>
                  <a:rPr lang="en-US" sz="2400" dirty="0">
                    <a:latin typeface="Times New Roman" panose="02020603050405020304" pitchFamily="18" charset="0"/>
                    <a:cs typeface="Times New Roman" panose="02020603050405020304" pitchFamily="18" charset="0"/>
                  </a:rPr>
                  <a:t>, against its complete information counterpart,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𝐻</m:t>
                        </m:r>
                      </m:sub>
                    </m:sSub>
                  </m:oMath>
                </a14:m>
                <a:r>
                  <a:rPr lang="en-US" sz="2400" dirty="0">
                    <a:latin typeface="Times New Roman" panose="02020603050405020304" pitchFamily="18" charset="0"/>
                    <a:cs typeface="Times New Roman" panose="02020603050405020304" pitchFamily="18" charset="0"/>
                  </a:rPr>
                  <a:t>, we have</a:t>
                </a:r>
              </a:p>
            </p:txBody>
          </p:sp>
        </mc:Choice>
        <mc:Fallback xmlns="">
          <p:sp>
            <p:nvSpPr>
              <p:cNvPr id="8" name="TextBox 7">
                <a:extLst>
                  <a:ext uri="{FF2B5EF4-FFF2-40B4-BE49-F238E27FC236}">
                    <a16:creationId xmlns:a16="http://schemas.microsoft.com/office/drawing/2014/main" id="{C9EF68D0-7622-4A1C-9BD6-2E9D54A39DBD}"/>
                  </a:ext>
                </a:extLst>
              </p:cNvPr>
              <p:cNvSpPr txBox="1">
                <a:spLocks noRot="1" noChangeAspect="1" noMove="1" noResize="1" noEditPoints="1" noAdjustHandles="1" noChangeArrowheads="1" noChangeShapeType="1" noTextEdit="1"/>
              </p:cNvSpPr>
              <p:nvPr/>
            </p:nvSpPr>
            <p:spPr>
              <a:xfrm flipH="1">
                <a:off x="114297" y="617553"/>
                <a:ext cx="8915402" cy="880049"/>
              </a:xfrm>
              <a:prstGeom prst="rect">
                <a:avLst/>
              </a:prstGeom>
              <a:blipFill>
                <a:blip r:embed="rId2"/>
                <a:stretch>
                  <a:fillRect l="-1984" t="-4828" r="-821" b="-20000"/>
                </a:stretch>
              </a:blipFill>
            </p:spPr>
            <p:txBody>
              <a:bodyPr/>
              <a:lstStyle/>
              <a:p>
                <a:r>
                  <a:rPr lang="en-US">
                    <a:noFill/>
                  </a:rPr>
                  <a:t> </a:t>
                </a:r>
              </a:p>
            </p:txBody>
          </p:sp>
        </mc:Fallback>
      </mc:AlternateContent>
      <p:sp>
        <p:nvSpPr>
          <p:cNvPr id="10" name="Rectangle 9">
            <a:extLst>
              <a:ext uri="{FF2B5EF4-FFF2-40B4-BE49-F238E27FC236}">
                <a16:creationId xmlns:a16="http://schemas.microsoft.com/office/drawing/2014/main" id="{D6078FFB-2D08-403E-80E5-9B57BB0912FE}"/>
              </a:ext>
            </a:extLst>
          </p:cNvPr>
          <p:cNvSpPr/>
          <p:nvPr/>
        </p:nvSpPr>
        <p:spPr>
          <a:xfrm>
            <a:off x="114297" y="3806501"/>
            <a:ext cx="8915400" cy="553998"/>
          </a:xfrm>
          <a:prstGeom prst="rect">
            <a:avLst/>
          </a:prstGeom>
        </p:spPr>
        <p:txBody>
          <a:bodyPr wrap="square">
            <a:spAutoFit/>
          </a:bodyPr>
          <a:lstStyle/>
          <a:p>
            <a:pPr marL="357188" indent="-357188">
              <a:lnSpc>
                <a:spcPct val="125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which is positive if</a:t>
            </a:r>
          </a:p>
        </p:txBody>
      </p:sp>
      <p:sp>
        <p:nvSpPr>
          <p:cNvPr id="24" name="Minus Sign 23">
            <a:extLst>
              <a:ext uri="{FF2B5EF4-FFF2-40B4-BE49-F238E27FC236}">
                <a16:creationId xmlns:a16="http://schemas.microsoft.com/office/drawing/2014/main" id="{F04EB9F2-DBCC-465F-9D77-BC883FDCFC03}"/>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2" name="Rectangle 1"/>
              <p:cNvSpPr/>
              <p:nvPr/>
            </p:nvSpPr>
            <p:spPr>
              <a:xfrm>
                <a:off x="1581147" y="1538222"/>
                <a:ext cx="6057900" cy="2309607"/>
              </a:xfrm>
              <a:prstGeom prst="rect">
                <a:avLst/>
              </a:prstGeom>
            </p:spPr>
            <p:txBody>
              <a:bodyPr wrap="square">
                <a:spAutoFit/>
              </a:bodyPr>
              <a:lstStyle/>
              <a:p>
                <a:pPr algn="just">
                  <a:lnSpc>
                    <a:spcPct val="125000"/>
                  </a:lnSpc>
                </a:pPr>
                <a14:m>
                  <m:oMathPara xmlns:m="http://schemas.openxmlformats.org/officeDocument/2006/math">
                    <m:oMathParaPr>
                      <m:jc m:val="center"/>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𝐻</m:t>
                          </m:r>
                        </m:sub>
                      </m:sSub>
                      <m:r>
                        <a:rPr lang="en-US" sz="2400" i="1">
                          <a:latin typeface="Cambria Math" panose="02040503050406030204" pitchFamily="18" charset="0"/>
                        </a:rPr>
                        <m:t>−</m:t>
                      </m:r>
                      <m:sSup>
                        <m:sSupPr>
                          <m:ctrlPr>
                            <a:rPr lang="en-US" sz="2400" i="1">
                              <a:latin typeface="Cambria Math" panose="02040503050406030204" pitchFamily="18" charset="0"/>
                              <a:cs typeface="Times New Roman" panose="02020603050405020304" pitchFamily="18" charset="0"/>
                            </a:rPr>
                          </m:ctrlPr>
                        </m:sSupPr>
                        <m:e>
                          <m:r>
                            <a:rPr lang="en-US" sz="2400" i="1">
                              <a:latin typeface="Cambria Math" panose="02040503050406030204" pitchFamily="18" charset="0"/>
                              <a:cs typeface="Times New Roman" panose="02020603050405020304" pitchFamily="18" charset="0"/>
                            </a:rPr>
                            <m:t>𝑥</m:t>
                          </m:r>
                        </m:e>
                        <m:sup>
                          <m:r>
                            <a:rPr lang="en-US" sz="2400" i="1">
                              <a:latin typeface="Cambria Math" panose="02040503050406030204" pitchFamily="18" charset="0"/>
                              <a:cs typeface="Times New Roman" panose="02020603050405020304" pitchFamily="18" charset="0"/>
                            </a:rPr>
                            <m:t>∗</m:t>
                          </m:r>
                        </m:sup>
                      </m:sSup>
                      <m:r>
                        <a:rPr lang="en-US" sz="2400" i="1">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num>
                        <m:den>
                          <m:r>
                            <a:rPr lang="en-US" sz="2400" i="1">
                              <a:latin typeface="Cambria Math" panose="02040503050406030204" pitchFamily="18" charset="0"/>
                            </a:rPr>
                            <m:t>𝑁</m:t>
                          </m:r>
                          <m:r>
                            <a:rPr lang="en-US" sz="2400" i="1">
                              <a:latin typeface="Cambria Math" panose="02040503050406030204" pitchFamily="18" charset="0"/>
                            </a:rPr>
                            <m:t>+1</m:t>
                          </m:r>
                        </m:den>
                      </m:f>
                      <m:r>
                        <a:rPr lang="en-US" sz="2400" i="1">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𝐿</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num>
                        <m:den>
                          <m:d>
                            <m:dPr>
                              <m:ctrlPr>
                                <a:rPr lang="en-US" sz="2400" i="1">
                                  <a:latin typeface="Cambria Math" panose="02040503050406030204" pitchFamily="18" charset="0"/>
                                </a:rPr>
                              </m:ctrlPr>
                            </m:dPr>
                            <m:e>
                              <m:r>
                                <a:rPr lang="en-US" sz="2400" i="1">
                                  <a:latin typeface="Cambria Math" panose="02040503050406030204" pitchFamily="18" charset="0"/>
                                </a:rPr>
                                <m:t>𝑁</m:t>
                              </m:r>
                              <m:r>
                                <a:rPr lang="en-US" sz="2400" i="1">
                                  <a:latin typeface="Cambria Math" panose="02040503050406030204" pitchFamily="18" charset="0"/>
                                </a:rPr>
                                <m:t>+1</m:t>
                              </m:r>
                            </m:e>
                          </m:d>
                          <m:d>
                            <m:dPr>
                              <m:begChr m:val="["/>
                              <m:endChr m:val="]"/>
                              <m:ctrlPr>
                                <a:rPr lang="en-US" sz="2400" i="1">
                                  <a:latin typeface="Cambria Math" panose="02040503050406030204" pitchFamily="18" charset="0"/>
                                </a:rPr>
                              </m:ctrlPr>
                            </m:dPr>
                            <m:e>
                              <m:r>
                                <a:rPr lang="en-US" sz="2400" i="1">
                                  <a:latin typeface="Cambria Math" panose="02040503050406030204" pitchFamily="18" charset="0"/>
                                </a:rPr>
                                <m:t>𝑝</m:t>
                              </m:r>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𝐿</m:t>
                                  </m:r>
                                </m:sub>
                              </m:sSub>
                              <m:r>
                                <a:rPr lang="en-US" sz="2400" i="1">
                                  <a:latin typeface="Cambria Math" panose="02040503050406030204" pitchFamily="18" charset="0"/>
                                </a:rPr>
                                <m:t>+</m:t>
                              </m:r>
                              <m:d>
                                <m:dPr>
                                  <m:ctrlPr>
                                    <a:rPr lang="en-US" sz="2400" i="1" smtClean="0">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𝑝</m:t>
                                  </m:r>
                                </m:e>
                              </m:d>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e>
                          </m:d>
                        </m:den>
                      </m:f>
                      <m:r>
                        <a:rPr lang="en-US" sz="2400" i="1">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d>
                            <m:dPr>
                              <m:begChr m:val="["/>
                              <m:endChr m:val="]"/>
                              <m:ctrlPr>
                                <a:rPr lang="en-US" sz="2400" i="1" smtClean="0">
                                  <a:latin typeface="Cambria Math" panose="02040503050406030204" pitchFamily="18" charset="0"/>
                                </a:rPr>
                              </m:ctrlPr>
                            </m:dPr>
                            <m:e>
                              <m:r>
                                <a:rPr lang="en-US" sz="2400" i="1">
                                  <a:latin typeface="Cambria Math" panose="02040503050406030204" pitchFamily="18" charset="0"/>
                                </a:rPr>
                                <m:t>1−</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𝐿</m:t>
                                      </m:r>
                                    </m:sub>
                                  </m:sSub>
                                </m:num>
                                <m:den>
                                  <m:r>
                                    <a:rPr lang="en-US" sz="2400" i="1">
                                      <a:latin typeface="Cambria Math" panose="02040503050406030204" pitchFamily="18" charset="0"/>
                                    </a:rPr>
                                    <m:t>𝑝</m:t>
                                  </m:r>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𝐿</m:t>
                                      </m:r>
                                    </m:sub>
                                  </m:sSub>
                                  <m:r>
                                    <a:rPr lang="en-US" sz="2400" i="1" smtClean="0">
                                      <a:latin typeface="Cambria Math" panose="02040503050406030204" pitchFamily="18" charset="0"/>
                                    </a:rPr>
                                    <m:t>+</m:t>
                                  </m:r>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𝑝</m:t>
                                      </m:r>
                                    </m:e>
                                  </m:d>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den>
                              </m:f>
                            </m:e>
                          </m:d>
                        </m:num>
                        <m:den>
                          <m:r>
                            <a:rPr lang="en-US" sz="2400" i="1">
                              <a:latin typeface="Cambria Math" panose="02040503050406030204" pitchFamily="18" charset="0"/>
                            </a:rPr>
                            <m:t>𝑁</m:t>
                          </m:r>
                          <m:r>
                            <a:rPr lang="en-US" sz="2400" i="1">
                              <a:latin typeface="Cambria Math" panose="02040503050406030204" pitchFamily="18" charset="0"/>
                            </a:rPr>
                            <m:t>+1</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1581147" y="1538222"/>
                <a:ext cx="6057900" cy="2309607"/>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p:cNvSpPr/>
              <p:nvPr/>
            </p:nvSpPr>
            <p:spPr>
              <a:xfrm>
                <a:off x="3045508" y="4234514"/>
                <a:ext cx="3507692" cy="1041567"/>
              </a:xfrm>
              <a:prstGeom prst="rect">
                <a:avLst/>
              </a:prstGeom>
            </p:spPr>
            <p:txBody>
              <a:bodyPr wrap="none">
                <a:spAutoFit/>
              </a:bodyPr>
              <a:lstStyle/>
              <a:p>
                <a:pPr>
                  <a:lnSpc>
                    <a:spcPct val="125000"/>
                  </a:lnSpc>
                </a:pPr>
                <a14:m>
                  <m:oMathPara xmlns:m="http://schemas.openxmlformats.org/officeDocument/2006/math">
                    <m:oMathParaPr>
                      <m:jc m:val="left"/>
                    </m:oMathParaPr>
                    <m:oMath xmlns:m="http://schemas.openxmlformats.org/officeDocument/2006/math">
                      <m:r>
                        <a:rPr lang="en-US" sz="2400" i="1">
                          <a:latin typeface="Cambria Math" panose="02040503050406030204" pitchFamily="18" charset="0"/>
                        </a:rPr>
                        <m:t>1−</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𝐿</m:t>
                              </m:r>
                            </m:sub>
                          </m:sSub>
                        </m:num>
                        <m:den>
                          <m:r>
                            <a:rPr lang="en-US" sz="2400" i="1">
                              <a:latin typeface="Cambria Math" panose="02040503050406030204" pitchFamily="18" charset="0"/>
                            </a:rPr>
                            <m:t>𝑝</m:t>
                          </m:r>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𝐿</m:t>
                              </m:r>
                            </m:sub>
                          </m:sSub>
                          <m:r>
                            <a:rPr lang="en-US" sz="2400" i="1">
                              <a:latin typeface="Cambria Math" panose="02040503050406030204" pitchFamily="18" charset="0"/>
                            </a:rPr>
                            <m:t>+(1−</m:t>
                          </m:r>
                          <m:r>
                            <a:rPr lang="en-US" sz="2400" i="1">
                              <a:latin typeface="Cambria Math" panose="02040503050406030204" pitchFamily="18" charset="0"/>
                            </a:rPr>
                            <m:t>𝑝</m:t>
                          </m:r>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den>
                      </m:f>
                      <m:r>
                        <a:rPr lang="en-US" sz="2400" i="1">
                          <a:latin typeface="Cambria Math" panose="02040503050406030204" pitchFamily="18" charset="0"/>
                        </a:rPr>
                        <m:t>&gt;0</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3" name="Rectangle 2"/>
              <p:cNvSpPr>
                <a:spLocks noRot="1" noChangeAspect="1" noMove="1" noResize="1" noEditPoints="1" noAdjustHandles="1" noChangeArrowheads="1" noChangeShapeType="1" noTextEdit="1"/>
              </p:cNvSpPr>
              <p:nvPr/>
            </p:nvSpPr>
            <p:spPr>
              <a:xfrm>
                <a:off x="3045508" y="4234514"/>
                <a:ext cx="3507692" cy="104156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C7E947CB-1000-4D4A-A91C-29750C4EBCCF}"/>
                  </a:ext>
                </a:extLst>
              </p:cNvPr>
              <p:cNvSpPr/>
              <p:nvPr/>
            </p:nvSpPr>
            <p:spPr>
              <a:xfrm>
                <a:off x="138681" y="5500535"/>
                <a:ext cx="8572503" cy="553998"/>
              </a:xfrm>
              <a:prstGeom prst="rect">
                <a:avLst/>
              </a:prstGeom>
            </p:spPr>
            <p:txBody>
              <a:bodyPr wrap="square">
                <a:spAutoFit/>
              </a:bodyPr>
              <a:lstStyle/>
              <a:p>
                <a:pPr marL="342900" indent="-342900">
                  <a:lnSpc>
                    <a:spcPct val="125000"/>
                  </a:lnSpc>
                  <a:buFont typeface="Wingdings" panose="05000000000000000000" pitchFamily="2" charset="2"/>
                  <a:buChar char="Ø"/>
                </a:pPr>
                <a:r>
                  <a:rPr lang="en-CA" sz="2400" dirty="0">
                    <a:latin typeface="Times New Roman" panose="02020603050405020304" pitchFamily="18" charset="0"/>
                    <a:cs typeface="Times New Roman" panose="02020603050405020304" pitchFamily="18" charset="0"/>
                  </a:rPr>
                  <a:t>or rearranging, </a:t>
                </a:r>
                <a14:m>
                  <m:oMath xmlns:m="http://schemas.openxmlformats.org/officeDocument/2006/math">
                    <m:r>
                      <a:rPr lang="en-US" sz="2400" i="1">
                        <a:latin typeface="Cambria Math" panose="02040503050406030204" pitchFamily="18" charset="0"/>
                      </a:rPr>
                      <m:t>𝑝</m:t>
                    </m:r>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𝐿</m:t>
                        </m:r>
                      </m:sub>
                    </m:sSub>
                    <m:r>
                      <a:rPr lang="en-US" sz="2400" i="1">
                        <a:latin typeface="Cambria Math" panose="02040503050406030204" pitchFamily="18" charset="0"/>
                      </a:rPr>
                      <m:t>+(1−</m:t>
                    </m:r>
                    <m:r>
                      <a:rPr lang="en-US" sz="2400" i="1">
                        <a:latin typeface="Cambria Math" panose="02040503050406030204" pitchFamily="18" charset="0"/>
                      </a:rPr>
                      <m:t>𝑝</m:t>
                    </m:r>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r>
                      <a:rPr lang="en-US" sz="2400" i="1">
                        <a:latin typeface="Cambria Math" panose="02040503050406030204" pitchFamily="18" charset="0"/>
                      </a:rPr>
                      <m:t>&gt;</m:t>
                    </m:r>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𝐿</m:t>
                        </m:r>
                      </m:sub>
                    </m:sSub>
                  </m:oMath>
                </a14:m>
                <a:r>
                  <a:rPr lang="en-US" sz="2400" dirty="0">
                    <a:latin typeface="Times New Roman" panose="02020603050405020304" pitchFamily="18" charset="0"/>
                    <a:cs typeface="Times New Roman" panose="02020603050405020304" pitchFamily="18" charset="0"/>
                  </a:rPr>
                  <a:t> that simplifies to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r>
                      <a:rPr lang="en-CA" sz="2400" i="1">
                        <a:latin typeface="Cambria Math" panose="02040503050406030204" pitchFamily="18" charset="0"/>
                      </a:rPr>
                      <m:t>&gt;</m:t>
                    </m:r>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𝐿</m:t>
                        </m:r>
                      </m:sub>
                    </m:sSub>
                  </m:oMath>
                </a14:m>
                <a:r>
                  <a:rPr lang="en-US" sz="2400" dirty="0">
                    <a:latin typeface="Times New Roman" panose="02020603050405020304" pitchFamily="18" charset="0"/>
                    <a:cs typeface="Times New Roman" panose="02020603050405020304" pitchFamily="18" charset="0"/>
                  </a:rPr>
                  <a:t>.</a:t>
                </a:r>
              </a:p>
            </p:txBody>
          </p:sp>
        </mc:Choice>
        <mc:Fallback xmlns="">
          <p:sp>
            <p:nvSpPr>
              <p:cNvPr id="14" name="Rectangle 13">
                <a:extLst>
                  <a:ext uri="{FF2B5EF4-FFF2-40B4-BE49-F238E27FC236}">
                    <a16:creationId xmlns:a16="http://schemas.microsoft.com/office/drawing/2014/main" id="{C7E947CB-1000-4D4A-A91C-29750C4EBCCF}"/>
                  </a:ext>
                </a:extLst>
              </p:cNvPr>
              <p:cNvSpPr>
                <a:spLocks noRot="1" noChangeAspect="1" noMove="1" noResize="1" noEditPoints="1" noAdjustHandles="1" noChangeArrowheads="1" noChangeShapeType="1" noTextEdit="1"/>
              </p:cNvSpPr>
              <p:nvPr/>
            </p:nvSpPr>
            <p:spPr>
              <a:xfrm>
                <a:off x="138681" y="5500535"/>
                <a:ext cx="8572503" cy="553998"/>
              </a:xfrm>
              <a:prstGeom prst="rect">
                <a:avLst/>
              </a:prstGeom>
              <a:blipFill>
                <a:blip r:embed="rId5"/>
                <a:stretch>
                  <a:fillRect l="-996" r="-427" b="-16484"/>
                </a:stretch>
              </a:blipFill>
            </p:spPr>
            <p:txBody>
              <a:bodyPr/>
              <a:lstStyle/>
              <a:p>
                <a:r>
                  <a:rPr lang="en-US">
                    <a:noFill/>
                  </a:rPr>
                  <a:t> </a:t>
                </a:r>
              </a:p>
            </p:txBody>
          </p:sp>
        </mc:Fallback>
      </mc:AlternateContent>
    </p:spTree>
    <p:extLst>
      <p:ext uri="{BB962C8B-B14F-4D97-AF65-F5344CB8AC3E}">
        <p14:creationId xmlns:p14="http://schemas.microsoft.com/office/powerpoint/2010/main" val="100791584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64F25A5-C5C7-40F5-B990-36C8729467E4}"/>
              </a:ext>
            </a:extLst>
          </p:cNvPr>
          <p:cNvSpPr>
            <a:spLocks noGrp="1"/>
          </p:cNvSpPr>
          <p:nvPr>
            <p:ph type="sldNum" sz="quarter" idx="12"/>
          </p:nvPr>
        </p:nvSpPr>
        <p:spPr/>
        <p:txBody>
          <a:bodyPr/>
          <a:lstStyle/>
          <a:p>
            <a:fld id="{B6F15528-21DE-4FAA-801E-634DDDAF4B2B}" type="slidenum">
              <a:rPr lang="en-US" smtClean="0"/>
              <a:pPr/>
              <a:t>135</a:t>
            </a:fld>
            <a:endParaRPr lang="en-US"/>
          </a:p>
        </p:txBody>
      </p:sp>
      <p:sp>
        <p:nvSpPr>
          <p:cNvPr id="21" name="Rectangle 20">
            <a:extLst>
              <a:ext uri="{FF2B5EF4-FFF2-40B4-BE49-F238E27FC236}">
                <a16:creationId xmlns:a16="http://schemas.microsoft.com/office/drawing/2014/main" id="{56C43EE5-6F5C-4CD0-ACA5-68D2B770E196}"/>
              </a:ext>
            </a:extLst>
          </p:cNvPr>
          <p:cNvSpPr/>
          <p:nvPr/>
        </p:nvSpPr>
        <p:spPr>
          <a:xfrm>
            <a:off x="0" y="128187"/>
            <a:ext cx="8077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r>
              <a:rPr lang="en-US" b="1" dirty="0">
                <a:solidFill>
                  <a:srgbClr val="7030A0"/>
                </a:solidFill>
                <a:latin typeface="Times New Roman" panose="02020603050405020304" pitchFamily="18" charset="0"/>
                <a:cs typeface="Times New Roman" panose="02020603050405020304" pitchFamily="18" charset="0"/>
              </a:rPr>
              <a:t>6.2.1 Comparing equilibrium appropriation in different information contexts – I</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9EF68D0-7622-4A1C-9BD6-2E9D54A39DBD}"/>
                  </a:ext>
                </a:extLst>
              </p:cNvPr>
              <p:cNvSpPr txBox="1"/>
              <p:nvPr/>
            </p:nvSpPr>
            <p:spPr>
              <a:xfrm flipH="1">
                <a:off x="114297" y="617553"/>
                <a:ext cx="8915402" cy="880049"/>
              </a:xfrm>
              <a:prstGeom prst="rect">
                <a:avLst/>
              </a:prstGeom>
              <a:noFill/>
            </p:spPr>
            <p:txBody>
              <a:bodyPr wrap="square" lIns="0" tIns="0" rIns="0" bIns="0" rtlCol="0">
                <a:spAutoFit/>
              </a:bodyPr>
              <a:lstStyle/>
              <a:p>
                <a:pPr marL="357188" indent="-357188">
                  <a:lnSpc>
                    <a:spcPct val="125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Comparing equilibrium appropriation under incomplete information, </a:t>
                </a:r>
                <a14:m>
                  <m:oMath xmlns:m="http://schemas.openxmlformats.org/officeDocument/2006/math">
                    <m:sSup>
                      <m:sSupPr>
                        <m:ctrlPr>
                          <a:rPr lang="en-US" sz="2400" i="1">
                            <a:latin typeface="Cambria Math" panose="02040503050406030204" pitchFamily="18" charset="0"/>
                            <a:cs typeface="Times New Roman" panose="02020603050405020304" pitchFamily="18" charset="0"/>
                          </a:rPr>
                        </m:ctrlPr>
                      </m:sSupPr>
                      <m:e>
                        <m:r>
                          <a:rPr lang="en-US" sz="2400" i="1">
                            <a:latin typeface="Cambria Math" panose="02040503050406030204" pitchFamily="18" charset="0"/>
                            <a:cs typeface="Times New Roman" panose="02020603050405020304" pitchFamily="18" charset="0"/>
                          </a:rPr>
                          <m:t>𝑥</m:t>
                        </m:r>
                      </m:e>
                      <m:sup>
                        <m:r>
                          <a:rPr lang="en-US" sz="2400" i="1">
                            <a:latin typeface="Cambria Math" panose="02040503050406030204" pitchFamily="18" charset="0"/>
                            <a:cs typeface="Times New Roman" panose="02020603050405020304" pitchFamily="18" charset="0"/>
                          </a:rPr>
                          <m:t>∗</m:t>
                        </m:r>
                      </m:sup>
                    </m:sSup>
                  </m:oMath>
                </a14:m>
                <a:r>
                  <a:rPr lang="en-US" sz="2400" dirty="0">
                    <a:latin typeface="Times New Roman" panose="02020603050405020304" pitchFamily="18" charset="0"/>
                    <a:cs typeface="Times New Roman" panose="02020603050405020304" pitchFamily="18" charset="0"/>
                  </a:rPr>
                  <a:t>, against its complete information counterpart,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𝐿</m:t>
                        </m:r>
                      </m:sub>
                    </m:sSub>
                  </m:oMath>
                </a14:m>
                <a:r>
                  <a:rPr lang="en-US" sz="2400" dirty="0">
                    <a:latin typeface="Times New Roman" panose="02020603050405020304" pitchFamily="18" charset="0"/>
                    <a:cs typeface="Times New Roman" panose="02020603050405020304" pitchFamily="18" charset="0"/>
                  </a:rPr>
                  <a:t>, we have</a:t>
                </a:r>
              </a:p>
            </p:txBody>
          </p:sp>
        </mc:Choice>
        <mc:Fallback xmlns="">
          <p:sp>
            <p:nvSpPr>
              <p:cNvPr id="8" name="TextBox 7">
                <a:extLst>
                  <a:ext uri="{FF2B5EF4-FFF2-40B4-BE49-F238E27FC236}">
                    <a16:creationId xmlns:a16="http://schemas.microsoft.com/office/drawing/2014/main" id="{C9EF68D0-7622-4A1C-9BD6-2E9D54A39DBD}"/>
                  </a:ext>
                </a:extLst>
              </p:cNvPr>
              <p:cNvSpPr txBox="1">
                <a:spLocks noRot="1" noChangeAspect="1" noMove="1" noResize="1" noEditPoints="1" noAdjustHandles="1" noChangeArrowheads="1" noChangeShapeType="1" noTextEdit="1"/>
              </p:cNvSpPr>
              <p:nvPr/>
            </p:nvSpPr>
            <p:spPr>
              <a:xfrm flipH="1">
                <a:off x="114297" y="617553"/>
                <a:ext cx="8915402" cy="880049"/>
              </a:xfrm>
              <a:prstGeom prst="rect">
                <a:avLst/>
              </a:prstGeom>
              <a:blipFill>
                <a:blip r:embed="rId2"/>
                <a:stretch>
                  <a:fillRect l="-1984" t="-4828" r="-821" b="-20000"/>
                </a:stretch>
              </a:blipFill>
            </p:spPr>
            <p:txBody>
              <a:bodyPr/>
              <a:lstStyle/>
              <a:p>
                <a:r>
                  <a:rPr lang="en-US">
                    <a:noFill/>
                  </a:rPr>
                  <a:t> </a:t>
                </a:r>
              </a:p>
            </p:txBody>
          </p:sp>
        </mc:Fallback>
      </mc:AlternateContent>
      <p:sp>
        <p:nvSpPr>
          <p:cNvPr id="10" name="Rectangle 9">
            <a:extLst>
              <a:ext uri="{FF2B5EF4-FFF2-40B4-BE49-F238E27FC236}">
                <a16:creationId xmlns:a16="http://schemas.microsoft.com/office/drawing/2014/main" id="{D6078FFB-2D08-403E-80E5-9B57BB0912FE}"/>
              </a:ext>
            </a:extLst>
          </p:cNvPr>
          <p:cNvSpPr/>
          <p:nvPr/>
        </p:nvSpPr>
        <p:spPr>
          <a:xfrm>
            <a:off x="114297" y="3806501"/>
            <a:ext cx="8915400" cy="510717"/>
          </a:xfrm>
          <a:prstGeom prst="rect">
            <a:avLst/>
          </a:prstGeom>
        </p:spPr>
        <p:txBody>
          <a:bodyPr wrap="square">
            <a:spAutoFit/>
          </a:bodyPr>
          <a:lstStyle/>
          <a:p>
            <a:pPr marL="357188" indent="-357188">
              <a:lnSpc>
                <a:spcPct val="125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which is negative if</a:t>
            </a:r>
          </a:p>
        </p:txBody>
      </p:sp>
      <p:sp>
        <p:nvSpPr>
          <p:cNvPr id="24" name="Minus Sign 23">
            <a:extLst>
              <a:ext uri="{FF2B5EF4-FFF2-40B4-BE49-F238E27FC236}">
                <a16:creationId xmlns:a16="http://schemas.microsoft.com/office/drawing/2014/main" id="{F04EB9F2-DBCC-465F-9D77-BC883FDCFC03}"/>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2" name="Rectangle 1"/>
              <p:cNvSpPr/>
              <p:nvPr/>
            </p:nvSpPr>
            <p:spPr>
              <a:xfrm>
                <a:off x="1581147" y="1538222"/>
                <a:ext cx="6057900" cy="2313710"/>
              </a:xfrm>
              <a:prstGeom prst="rect">
                <a:avLst/>
              </a:prstGeom>
            </p:spPr>
            <p:txBody>
              <a:bodyPr wrap="square">
                <a:spAutoFit/>
              </a:bodyPr>
              <a:lstStyle/>
              <a:p>
                <a:pPr algn="just">
                  <a:lnSpc>
                    <a:spcPct val="125000"/>
                  </a:lnSpc>
                </a:pPr>
                <a14:m>
                  <m:oMathPara xmlns:m="http://schemas.openxmlformats.org/officeDocument/2006/math">
                    <m:oMathParaPr>
                      <m:jc m:val="center"/>
                    </m:oMathParaPr>
                    <m:oMath xmlns:m="http://schemas.openxmlformats.org/officeDocument/2006/math">
                      <m:sSub>
                        <m:sSubPr>
                          <m:ctrlPr>
                            <a:rPr lang="en-US" sz="2400" i="1" smtClean="0">
                              <a:latin typeface="Cambria Math" panose="02040503050406030204" pitchFamily="18" charset="0"/>
                            </a:rPr>
                          </m:ctrlPr>
                        </m:sSubPr>
                        <m:e>
                          <m:r>
                            <a:rPr lang="en-US" sz="2400" i="1">
                              <a:latin typeface="Cambria Math" panose="02040503050406030204" pitchFamily="18" charset="0"/>
                            </a:rPr>
                            <m:t>𝑥</m:t>
                          </m:r>
                        </m:e>
                        <m:sub>
                          <m:r>
                            <a:rPr lang="en-CA" sz="2400" b="0" i="1" smtClean="0">
                              <a:latin typeface="Cambria Math" panose="02040503050406030204" pitchFamily="18" charset="0"/>
                            </a:rPr>
                            <m:t>𝐿</m:t>
                          </m:r>
                        </m:sub>
                      </m:sSub>
                      <m:r>
                        <a:rPr lang="en-US" sz="2400" i="1">
                          <a:latin typeface="Cambria Math" panose="02040503050406030204" pitchFamily="18" charset="0"/>
                        </a:rPr>
                        <m:t>−</m:t>
                      </m:r>
                      <m:sSup>
                        <m:sSupPr>
                          <m:ctrlPr>
                            <a:rPr lang="en-US" sz="2400" i="1">
                              <a:latin typeface="Cambria Math" panose="02040503050406030204" pitchFamily="18" charset="0"/>
                              <a:cs typeface="Times New Roman" panose="02020603050405020304" pitchFamily="18" charset="0"/>
                            </a:rPr>
                          </m:ctrlPr>
                        </m:sSupPr>
                        <m:e>
                          <m:r>
                            <a:rPr lang="en-US" sz="2400" i="1">
                              <a:latin typeface="Cambria Math" panose="02040503050406030204" pitchFamily="18" charset="0"/>
                              <a:cs typeface="Times New Roman" panose="02020603050405020304" pitchFamily="18" charset="0"/>
                            </a:rPr>
                            <m:t>𝑥</m:t>
                          </m:r>
                        </m:e>
                        <m:sup>
                          <m:r>
                            <a:rPr lang="en-US" sz="2400" i="1">
                              <a:latin typeface="Cambria Math" panose="02040503050406030204" pitchFamily="18" charset="0"/>
                              <a:cs typeface="Times New Roman" panose="02020603050405020304" pitchFamily="18" charset="0"/>
                            </a:rPr>
                            <m:t>∗</m:t>
                          </m:r>
                        </m:sup>
                      </m:sSup>
                      <m:r>
                        <a:rPr lang="en-US" sz="2400" i="1">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CA" sz="2400" b="0" i="1" smtClean="0">
                                  <a:latin typeface="Cambria Math" panose="02040503050406030204" pitchFamily="18" charset="0"/>
                                </a:rPr>
                                <m:t>𝐿</m:t>
                              </m:r>
                            </m:sub>
                          </m:sSub>
                        </m:num>
                        <m:den>
                          <m:r>
                            <a:rPr lang="en-US" sz="2400" i="1">
                              <a:latin typeface="Cambria Math" panose="02040503050406030204" pitchFamily="18" charset="0"/>
                            </a:rPr>
                            <m:t>𝑁</m:t>
                          </m:r>
                          <m:r>
                            <a:rPr lang="en-US" sz="2400" i="1">
                              <a:latin typeface="Cambria Math" panose="02040503050406030204" pitchFamily="18" charset="0"/>
                            </a:rPr>
                            <m:t>+1</m:t>
                          </m:r>
                        </m:den>
                      </m:f>
                      <m:r>
                        <a:rPr lang="en-US" sz="2400" i="1">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𝐿</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num>
                        <m:den>
                          <m:d>
                            <m:dPr>
                              <m:ctrlPr>
                                <a:rPr lang="en-US" sz="2400" i="1">
                                  <a:latin typeface="Cambria Math" panose="02040503050406030204" pitchFamily="18" charset="0"/>
                                </a:rPr>
                              </m:ctrlPr>
                            </m:dPr>
                            <m:e>
                              <m:r>
                                <a:rPr lang="en-US" sz="2400" i="1">
                                  <a:latin typeface="Cambria Math" panose="02040503050406030204" pitchFamily="18" charset="0"/>
                                </a:rPr>
                                <m:t>𝑁</m:t>
                              </m:r>
                              <m:r>
                                <a:rPr lang="en-US" sz="2400" i="1">
                                  <a:latin typeface="Cambria Math" panose="02040503050406030204" pitchFamily="18" charset="0"/>
                                </a:rPr>
                                <m:t>+1</m:t>
                              </m:r>
                            </m:e>
                          </m:d>
                          <m:d>
                            <m:dPr>
                              <m:begChr m:val="["/>
                              <m:endChr m:val="]"/>
                              <m:ctrlPr>
                                <a:rPr lang="en-US" sz="2400" i="1">
                                  <a:latin typeface="Cambria Math" panose="02040503050406030204" pitchFamily="18" charset="0"/>
                                </a:rPr>
                              </m:ctrlPr>
                            </m:dPr>
                            <m:e>
                              <m:r>
                                <a:rPr lang="en-US" sz="2400" i="1">
                                  <a:latin typeface="Cambria Math" panose="02040503050406030204" pitchFamily="18" charset="0"/>
                                </a:rPr>
                                <m:t>𝑝</m:t>
                              </m:r>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𝐿</m:t>
                                  </m:r>
                                </m:sub>
                              </m:sSub>
                              <m:r>
                                <a:rPr lang="en-US" sz="2400" i="1">
                                  <a:latin typeface="Cambria Math" panose="02040503050406030204" pitchFamily="18" charset="0"/>
                                </a:rPr>
                                <m:t>+(1−</m:t>
                              </m:r>
                              <m:r>
                                <a:rPr lang="en-US" sz="2400" i="1">
                                  <a:latin typeface="Cambria Math" panose="02040503050406030204" pitchFamily="18" charset="0"/>
                                </a:rPr>
                                <m:t>𝑝</m:t>
                              </m:r>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e>
                          </m:d>
                        </m:den>
                      </m:f>
                      <m:r>
                        <a:rPr lang="en-US" sz="2400" i="1">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CA" sz="2400" i="1">
                                  <a:latin typeface="Cambria Math" panose="02040503050406030204" pitchFamily="18" charset="0"/>
                                </a:rPr>
                                <m:t>𝐿</m:t>
                              </m:r>
                            </m:sub>
                          </m:sSub>
                          <m:d>
                            <m:dPr>
                              <m:begChr m:val="["/>
                              <m:endChr m:val="]"/>
                              <m:ctrlPr>
                                <a:rPr lang="en-US" sz="2400" i="1" smtClean="0">
                                  <a:latin typeface="Cambria Math" panose="02040503050406030204" pitchFamily="18" charset="0"/>
                                </a:rPr>
                              </m:ctrlPr>
                            </m:dPr>
                            <m:e>
                              <m:r>
                                <a:rPr lang="en-US" sz="2400" i="1">
                                  <a:latin typeface="Cambria Math" panose="02040503050406030204" pitchFamily="18" charset="0"/>
                                </a:rPr>
                                <m:t>1−</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num>
                                <m:den>
                                  <m:r>
                                    <a:rPr lang="en-US" sz="2400" i="1">
                                      <a:latin typeface="Cambria Math" panose="02040503050406030204" pitchFamily="18" charset="0"/>
                                    </a:rPr>
                                    <m:t>𝑝</m:t>
                                  </m:r>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𝐿</m:t>
                                      </m:r>
                                    </m:sub>
                                  </m:sSub>
                                  <m:r>
                                    <a:rPr lang="en-US" sz="2400" i="1">
                                      <a:latin typeface="Cambria Math" panose="02040503050406030204" pitchFamily="18" charset="0"/>
                                    </a:rPr>
                                    <m:t>+(1−</m:t>
                                  </m:r>
                                  <m:r>
                                    <a:rPr lang="en-US" sz="2400" i="1">
                                      <a:latin typeface="Cambria Math" panose="02040503050406030204" pitchFamily="18" charset="0"/>
                                    </a:rPr>
                                    <m:t>𝑝</m:t>
                                  </m:r>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den>
                              </m:f>
                            </m:e>
                          </m:d>
                        </m:num>
                        <m:den>
                          <m:r>
                            <a:rPr lang="en-US" sz="2400" i="1">
                              <a:latin typeface="Cambria Math" panose="02040503050406030204" pitchFamily="18" charset="0"/>
                            </a:rPr>
                            <m:t>𝑁</m:t>
                          </m:r>
                          <m:r>
                            <a:rPr lang="en-US" sz="2400" i="1">
                              <a:latin typeface="Cambria Math" panose="02040503050406030204" pitchFamily="18" charset="0"/>
                            </a:rPr>
                            <m:t>+1</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1581147" y="1538222"/>
                <a:ext cx="6057900" cy="231371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p:cNvSpPr/>
              <p:nvPr/>
            </p:nvSpPr>
            <p:spPr>
              <a:xfrm>
                <a:off x="3045508" y="4234514"/>
                <a:ext cx="3507692" cy="1041567"/>
              </a:xfrm>
              <a:prstGeom prst="rect">
                <a:avLst/>
              </a:prstGeom>
            </p:spPr>
            <p:txBody>
              <a:bodyPr wrap="none">
                <a:spAutoFit/>
              </a:bodyPr>
              <a:lstStyle/>
              <a:p>
                <a:pPr>
                  <a:lnSpc>
                    <a:spcPct val="125000"/>
                  </a:lnSpc>
                </a:pPr>
                <a14:m>
                  <m:oMathPara xmlns:m="http://schemas.openxmlformats.org/officeDocument/2006/math">
                    <m:oMathParaPr>
                      <m:jc m:val="left"/>
                    </m:oMathParaPr>
                    <m:oMath xmlns:m="http://schemas.openxmlformats.org/officeDocument/2006/math">
                      <m:r>
                        <a:rPr lang="en-US" sz="2400" i="1" smtClean="0">
                          <a:latin typeface="Cambria Math" panose="02040503050406030204" pitchFamily="18" charset="0"/>
                        </a:rPr>
                        <m:t>1−</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CA" sz="2400" b="0" i="1" smtClean="0">
                                  <a:latin typeface="Cambria Math" panose="02040503050406030204" pitchFamily="18" charset="0"/>
                                </a:rPr>
                                <m:t>𝐻</m:t>
                              </m:r>
                            </m:sub>
                          </m:sSub>
                        </m:num>
                        <m:den>
                          <m:r>
                            <a:rPr lang="en-US" sz="2400" i="1">
                              <a:latin typeface="Cambria Math" panose="02040503050406030204" pitchFamily="18" charset="0"/>
                            </a:rPr>
                            <m:t>𝑝</m:t>
                          </m:r>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𝐿</m:t>
                              </m:r>
                            </m:sub>
                          </m:sSub>
                          <m:r>
                            <a:rPr lang="en-US" sz="2400" i="1">
                              <a:latin typeface="Cambria Math" panose="02040503050406030204" pitchFamily="18" charset="0"/>
                            </a:rPr>
                            <m:t>+</m:t>
                          </m:r>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𝑝</m:t>
                              </m:r>
                            </m:e>
                          </m:d>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den>
                      </m:f>
                      <m:r>
                        <a:rPr lang="en-CA" sz="2400" b="0" i="1" smtClean="0">
                          <a:latin typeface="Cambria Math" panose="02040503050406030204" pitchFamily="18" charset="0"/>
                        </a:rPr>
                        <m:t>&lt;</m:t>
                      </m:r>
                      <m:r>
                        <a:rPr lang="en-US" sz="2400" i="1">
                          <a:latin typeface="Cambria Math" panose="02040503050406030204" pitchFamily="18" charset="0"/>
                        </a:rPr>
                        <m:t>0</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3" name="Rectangle 2"/>
              <p:cNvSpPr>
                <a:spLocks noRot="1" noChangeAspect="1" noMove="1" noResize="1" noEditPoints="1" noAdjustHandles="1" noChangeArrowheads="1" noChangeShapeType="1" noTextEdit="1"/>
              </p:cNvSpPr>
              <p:nvPr/>
            </p:nvSpPr>
            <p:spPr>
              <a:xfrm>
                <a:off x="3045508" y="4234514"/>
                <a:ext cx="3507692" cy="104156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C7E947CB-1000-4D4A-A91C-29750C4EBCCF}"/>
                  </a:ext>
                </a:extLst>
              </p:cNvPr>
              <p:cNvSpPr/>
              <p:nvPr/>
            </p:nvSpPr>
            <p:spPr>
              <a:xfrm>
                <a:off x="138681" y="5500535"/>
                <a:ext cx="8572503" cy="510717"/>
              </a:xfrm>
              <a:prstGeom prst="rect">
                <a:avLst/>
              </a:prstGeom>
            </p:spPr>
            <p:txBody>
              <a:bodyPr wrap="square">
                <a:spAutoFit/>
              </a:bodyPr>
              <a:lstStyle/>
              <a:p>
                <a:pPr marL="357188" indent="-357188">
                  <a:lnSpc>
                    <a:spcPct val="125000"/>
                  </a:lnSpc>
                  <a:buFont typeface="Wingdings" panose="05000000000000000000" pitchFamily="2" charset="2"/>
                  <a:buChar char="Ø"/>
                </a:pPr>
                <a:r>
                  <a:rPr lang="en-CA" sz="2400" dirty="0">
                    <a:latin typeface="Times New Roman" panose="02020603050405020304" pitchFamily="18" charset="0"/>
                    <a:cs typeface="Times New Roman" panose="02020603050405020304" pitchFamily="18" charset="0"/>
                  </a:rPr>
                  <a:t>or rearranging, </a:t>
                </a:r>
                <a14:m>
                  <m:oMath xmlns:m="http://schemas.openxmlformats.org/officeDocument/2006/math">
                    <m:r>
                      <a:rPr lang="en-US" sz="2400" i="1">
                        <a:latin typeface="Cambria Math" panose="02040503050406030204" pitchFamily="18" charset="0"/>
                      </a:rPr>
                      <m:t>𝑝</m:t>
                    </m:r>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𝐿</m:t>
                        </m:r>
                      </m:sub>
                    </m:sSub>
                    <m:r>
                      <a:rPr lang="en-US" sz="2400" i="1">
                        <a:latin typeface="Cambria Math" panose="02040503050406030204" pitchFamily="18" charset="0"/>
                      </a:rPr>
                      <m:t>+</m:t>
                    </m:r>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𝑝</m:t>
                        </m:r>
                      </m:e>
                    </m:d>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r>
                      <a:rPr lang="en-CA" sz="2400" b="0" i="1" smtClean="0">
                        <a:latin typeface="Cambria Math" panose="02040503050406030204" pitchFamily="18" charset="0"/>
                      </a:rPr>
                      <m:t>&lt;</m:t>
                    </m:r>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CA" sz="2400" b="0" i="1" smtClean="0">
                            <a:latin typeface="Cambria Math" panose="02040503050406030204" pitchFamily="18" charset="0"/>
                          </a:rPr>
                          <m:t>𝐻</m:t>
                        </m:r>
                      </m:sub>
                    </m:sSub>
                  </m:oMath>
                </a14:m>
                <a:r>
                  <a:rPr lang="en-US" sz="2400" dirty="0">
                    <a:latin typeface="Times New Roman" panose="02020603050405020304" pitchFamily="18" charset="0"/>
                    <a:cs typeface="Times New Roman" panose="02020603050405020304" pitchFamily="18" charset="0"/>
                  </a:rPr>
                  <a:t> that simplifies to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r>
                      <a:rPr lang="en-CA" sz="2400" i="1">
                        <a:latin typeface="Cambria Math" panose="02040503050406030204" pitchFamily="18" charset="0"/>
                      </a:rPr>
                      <m:t>&gt;</m:t>
                    </m:r>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𝐿</m:t>
                        </m:r>
                      </m:sub>
                    </m:sSub>
                  </m:oMath>
                </a14:m>
                <a:r>
                  <a:rPr lang="en-US" sz="2400" dirty="0">
                    <a:latin typeface="Times New Roman" panose="02020603050405020304" pitchFamily="18" charset="0"/>
                    <a:cs typeface="Times New Roman" panose="02020603050405020304" pitchFamily="18" charset="0"/>
                  </a:rPr>
                  <a:t>.</a:t>
                </a:r>
              </a:p>
            </p:txBody>
          </p:sp>
        </mc:Choice>
        <mc:Fallback xmlns="">
          <p:sp>
            <p:nvSpPr>
              <p:cNvPr id="14" name="Rectangle 13">
                <a:extLst>
                  <a:ext uri="{FF2B5EF4-FFF2-40B4-BE49-F238E27FC236}">
                    <a16:creationId xmlns:a16="http://schemas.microsoft.com/office/drawing/2014/main" id="{C7E947CB-1000-4D4A-A91C-29750C4EBCCF}"/>
                  </a:ext>
                </a:extLst>
              </p:cNvPr>
              <p:cNvSpPr>
                <a:spLocks noRot="1" noChangeAspect="1" noMove="1" noResize="1" noEditPoints="1" noAdjustHandles="1" noChangeArrowheads="1" noChangeShapeType="1" noTextEdit="1"/>
              </p:cNvSpPr>
              <p:nvPr/>
            </p:nvSpPr>
            <p:spPr>
              <a:xfrm>
                <a:off x="138681" y="5500535"/>
                <a:ext cx="8572503" cy="510717"/>
              </a:xfrm>
              <a:prstGeom prst="rect">
                <a:avLst/>
              </a:prstGeom>
              <a:blipFill>
                <a:blip r:embed="rId5"/>
                <a:stretch>
                  <a:fillRect l="-996" r="-1067" b="-26190"/>
                </a:stretch>
              </a:blipFill>
            </p:spPr>
            <p:txBody>
              <a:bodyPr/>
              <a:lstStyle/>
              <a:p>
                <a:r>
                  <a:rPr lang="en-US">
                    <a:noFill/>
                  </a:rPr>
                  <a:t> </a:t>
                </a:r>
              </a:p>
            </p:txBody>
          </p:sp>
        </mc:Fallback>
      </mc:AlternateContent>
    </p:spTree>
    <p:extLst>
      <p:ext uri="{BB962C8B-B14F-4D97-AF65-F5344CB8AC3E}">
        <p14:creationId xmlns:p14="http://schemas.microsoft.com/office/powerpoint/2010/main" val="187419334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64F25A5-C5C7-40F5-B990-36C8729467E4}"/>
              </a:ext>
            </a:extLst>
          </p:cNvPr>
          <p:cNvSpPr>
            <a:spLocks noGrp="1"/>
          </p:cNvSpPr>
          <p:nvPr>
            <p:ph type="sldNum" sz="quarter" idx="12"/>
          </p:nvPr>
        </p:nvSpPr>
        <p:spPr/>
        <p:txBody>
          <a:bodyPr/>
          <a:lstStyle/>
          <a:p>
            <a:fld id="{B6F15528-21DE-4FAA-801E-634DDDAF4B2B}" type="slidenum">
              <a:rPr lang="en-US" smtClean="0"/>
              <a:pPr/>
              <a:t>136</a:t>
            </a:fld>
            <a:endParaRPr lang="en-US"/>
          </a:p>
        </p:txBody>
      </p:sp>
      <p:sp>
        <p:nvSpPr>
          <p:cNvPr id="21" name="Rectangle 20">
            <a:extLst>
              <a:ext uri="{FF2B5EF4-FFF2-40B4-BE49-F238E27FC236}">
                <a16:creationId xmlns:a16="http://schemas.microsoft.com/office/drawing/2014/main" id="{56C43EE5-6F5C-4CD0-ACA5-68D2B770E196}"/>
              </a:ext>
            </a:extLst>
          </p:cNvPr>
          <p:cNvSpPr/>
          <p:nvPr/>
        </p:nvSpPr>
        <p:spPr>
          <a:xfrm>
            <a:off x="0" y="128187"/>
            <a:ext cx="8077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r>
              <a:rPr lang="en-US" b="1" dirty="0">
                <a:solidFill>
                  <a:srgbClr val="7030A0"/>
                </a:solidFill>
                <a:latin typeface="Times New Roman" panose="02020603050405020304" pitchFamily="18" charset="0"/>
                <a:cs typeface="Times New Roman" panose="02020603050405020304" pitchFamily="18" charset="0"/>
              </a:rPr>
              <a:t>6.2.1 Comparing equilibrium appropriation in different information contexts – I</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9EF68D0-7622-4A1C-9BD6-2E9D54A39DBD}"/>
                  </a:ext>
                </a:extLst>
              </p:cNvPr>
              <p:cNvSpPr txBox="1"/>
              <p:nvPr/>
            </p:nvSpPr>
            <p:spPr>
              <a:xfrm flipH="1">
                <a:off x="228598" y="617268"/>
                <a:ext cx="8915402" cy="1341714"/>
              </a:xfrm>
              <a:prstGeom prst="rect">
                <a:avLst/>
              </a:prstGeom>
              <a:noFill/>
            </p:spPr>
            <p:txBody>
              <a:bodyPr wrap="square" lIns="0" tIns="0" rIns="0" bIns="0" rtlCol="0">
                <a:spAutoFit/>
              </a:bodyPr>
              <a:lstStyle/>
              <a:p>
                <a:pPr marL="357188" indent="-357188">
                  <a:lnSpc>
                    <a:spcPct val="125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From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𝐻</m:t>
                        </m:r>
                      </m:sub>
                    </m:sSub>
                    <m:r>
                      <a:rPr lang="en-US" sz="2400" i="1">
                        <a:latin typeface="Cambria Math" panose="02040503050406030204" pitchFamily="18" charset="0"/>
                      </a:rPr>
                      <m:t>&gt;</m:t>
                    </m:r>
                    <m:sSup>
                      <m:sSupPr>
                        <m:ctrlPr>
                          <a:rPr lang="en-US" sz="2400" i="1">
                            <a:latin typeface="Cambria Math" panose="02040503050406030204" pitchFamily="18" charset="0"/>
                            <a:cs typeface="Times New Roman" panose="02020603050405020304" pitchFamily="18" charset="0"/>
                          </a:rPr>
                        </m:ctrlPr>
                      </m:sSupPr>
                      <m:e>
                        <m:r>
                          <a:rPr lang="en-US" sz="2400" i="1">
                            <a:latin typeface="Cambria Math" panose="02040503050406030204" pitchFamily="18" charset="0"/>
                            <a:cs typeface="Times New Roman" panose="02020603050405020304" pitchFamily="18" charset="0"/>
                          </a:rPr>
                          <m:t>𝑥</m:t>
                        </m:r>
                      </m:e>
                      <m:sup>
                        <m:r>
                          <a:rPr lang="en-US" sz="2400" i="1">
                            <a:latin typeface="Cambria Math" panose="02040503050406030204" pitchFamily="18" charset="0"/>
                            <a:cs typeface="Times New Roman" panose="02020603050405020304" pitchFamily="18" charset="0"/>
                          </a:rPr>
                          <m:t>∗</m:t>
                        </m:r>
                      </m:sup>
                    </m:sSup>
                    <m:r>
                      <a:rPr lang="en-CA" sz="2400" b="0" i="1" smtClean="0">
                        <a:latin typeface="Cambria Math" panose="02040503050406030204" pitchFamily="18" charset="0"/>
                        <a:cs typeface="Times New Roman" panose="02020603050405020304" pitchFamily="18" charset="0"/>
                      </a:rPr>
                      <m:t>&gt;</m:t>
                    </m:r>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𝐿</m:t>
                        </m:r>
                      </m:sub>
                    </m:sSub>
                  </m:oMath>
                </a14:m>
                <a:r>
                  <a:rPr lang="en-US" sz="2400" dirty="0">
                    <a:latin typeface="Times New Roman" panose="02020603050405020304" pitchFamily="18" charset="0"/>
                    <a:cs typeface="Times New Roman" panose="02020603050405020304" pitchFamily="18" charset="0"/>
                  </a:rPr>
                  <a:t>, every firm exploits the resources more (less) intensively when informed of the stock being high (low) than when facing some uncertainty about the stock’s value.</a:t>
                </a:r>
              </a:p>
            </p:txBody>
          </p:sp>
        </mc:Choice>
        <mc:Fallback xmlns="">
          <p:sp>
            <p:nvSpPr>
              <p:cNvPr id="8" name="TextBox 7">
                <a:extLst>
                  <a:ext uri="{FF2B5EF4-FFF2-40B4-BE49-F238E27FC236}">
                    <a16:creationId xmlns:a16="http://schemas.microsoft.com/office/drawing/2014/main" id="{C9EF68D0-7622-4A1C-9BD6-2E9D54A39DBD}"/>
                  </a:ext>
                </a:extLst>
              </p:cNvPr>
              <p:cNvSpPr txBox="1">
                <a:spLocks noRot="1" noChangeAspect="1" noMove="1" noResize="1" noEditPoints="1" noAdjustHandles="1" noChangeArrowheads="1" noChangeShapeType="1" noTextEdit="1"/>
              </p:cNvSpPr>
              <p:nvPr/>
            </p:nvSpPr>
            <p:spPr>
              <a:xfrm flipH="1">
                <a:off x="228598" y="617268"/>
                <a:ext cx="8915402" cy="1341714"/>
              </a:xfrm>
              <a:prstGeom prst="rect">
                <a:avLst/>
              </a:prstGeom>
              <a:blipFill>
                <a:blip r:embed="rId2"/>
                <a:stretch>
                  <a:fillRect l="-1914" t="-3182" b="-13182"/>
                </a:stretch>
              </a:blipFill>
            </p:spPr>
            <p:txBody>
              <a:bodyPr/>
              <a:lstStyle/>
              <a:p>
                <a:r>
                  <a:rPr lang="en-US">
                    <a:noFill/>
                  </a:rPr>
                  <a:t> </a:t>
                </a:r>
              </a:p>
            </p:txBody>
          </p:sp>
        </mc:Fallback>
      </mc:AlternateContent>
      <p:sp>
        <p:nvSpPr>
          <p:cNvPr id="24" name="Minus Sign 23">
            <a:extLst>
              <a:ext uri="{FF2B5EF4-FFF2-40B4-BE49-F238E27FC236}">
                <a16:creationId xmlns:a16="http://schemas.microsoft.com/office/drawing/2014/main" id="{F04EB9F2-DBCC-465F-9D77-BC883FDCFC03}"/>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DE1C7C3A-4AEA-4A50-AE2C-1FA8F8E4B15B}"/>
              </a:ext>
            </a:extLst>
          </p:cNvPr>
          <p:cNvPicPr>
            <a:picLocks noChangeAspect="1"/>
          </p:cNvPicPr>
          <p:nvPr/>
        </p:nvPicPr>
        <p:blipFill>
          <a:blip r:embed="rId3"/>
          <a:stretch>
            <a:fillRect/>
          </a:stretch>
        </p:blipFill>
        <p:spPr>
          <a:xfrm>
            <a:off x="1676400" y="2112945"/>
            <a:ext cx="6172200" cy="3672328"/>
          </a:xfrm>
          <a:prstGeom prst="rect">
            <a:avLst/>
          </a:prstGeom>
        </p:spPr>
      </p:pic>
      <p:sp>
        <p:nvSpPr>
          <p:cNvPr id="14" name="TextBox 13">
            <a:extLst>
              <a:ext uri="{FF2B5EF4-FFF2-40B4-BE49-F238E27FC236}">
                <a16:creationId xmlns:a16="http://schemas.microsoft.com/office/drawing/2014/main" id="{260F4091-358C-4800-9BA6-D0D1FD746F62}"/>
              </a:ext>
            </a:extLst>
          </p:cNvPr>
          <p:cNvSpPr txBox="1"/>
          <p:nvPr/>
        </p:nvSpPr>
        <p:spPr>
          <a:xfrm flipH="1">
            <a:off x="704849" y="5830050"/>
            <a:ext cx="7734298" cy="346249"/>
          </a:xfrm>
          <a:prstGeom prst="rect">
            <a:avLst/>
          </a:prstGeom>
          <a:noFill/>
        </p:spPr>
        <p:txBody>
          <a:bodyPr wrap="square" lIns="0" tIns="0" rIns="0" bIns="0" rtlCol="0">
            <a:spAutoFit/>
          </a:bodyPr>
          <a:lstStyle/>
          <a:p>
            <a:pPr>
              <a:lnSpc>
                <a:spcPct val="125000"/>
              </a:lnSpc>
            </a:pPr>
            <a:r>
              <a:rPr lang="en-US" dirty="0">
                <a:latin typeface="Times New Roman" panose="02020603050405020304" pitchFamily="18" charset="0"/>
                <a:cs typeface="Times New Roman" panose="02020603050405020304" pitchFamily="18" charset="0"/>
              </a:rPr>
              <a:t>Figure 6.1: Equilibrium appropriation under complete and incomplete information</a:t>
            </a:r>
          </a:p>
        </p:txBody>
      </p:sp>
    </p:spTree>
    <p:extLst>
      <p:ext uri="{BB962C8B-B14F-4D97-AF65-F5344CB8AC3E}">
        <p14:creationId xmlns:p14="http://schemas.microsoft.com/office/powerpoint/2010/main" val="252348443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64F25A5-C5C7-40F5-B990-36C8729467E4}"/>
              </a:ext>
            </a:extLst>
          </p:cNvPr>
          <p:cNvSpPr>
            <a:spLocks noGrp="1"/>
          </p:cNvSpPr>
          <p:nvPr>
            <p:ph type="sldNum" sz="quarter" idx="12"/>
          </p:nvPr>
        </p:nvSpPr>
        <p:spPr/>
        <p:txBody>
          <a:bodyPr/>
          <a:lstStyle/>
          <a:p>
            <a:fld id="{B6F15528-21DE-4FAA-801E-634DDDAF4B2B}" type="slidenum">
              <a:rPr lang="en-US" smtClean="0"/>
              <a:pPr/>
              <a:t>137</a:t>
            </a:fld>
            <a:endParaRPr lang="en-US"/>
          </a:p>
        </p:txBody>
      </p:sp>
      <p:sp>
        <p:nvSpPr>
          <p:cNvPr id="21" name="Rectangle 20">
            <a:extLst>
              <a:ext uri="{FF2B5EF4-FFF2-40B4-BE49-F238E27FC236}">
                <a16:creationId xmlns:a16="http://schemas.microsoft.com/office/drawing/2014/main" id="{56C43EE5-6F5C-4CD0-ACA5-68D2B770E196}"/>
              </a:ext>
            </a:extLst>
          </p:cNvPr>
          <p:cNvSpPr/>
          <p:nvPr/>
        </p:nvSpPr>
        <p:spPr>
          <a:xfrm>
            <a:off x="0" y="128187"/>
            <a:ext cx="8077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r>
              <a:rPr lang="en-US" b="1" dirty="0">
                <a:solidFill>
                  <a:srgbClr val="7030A0"/>
                </a:solidFill>
                <a:latin typeface="Times New Roman" panose="02020603050405020304" pitchFamily="18" charset="0"/>
                <a:cs typeface="Times New Roman" panose="02020603050405020304" pitchFamily="18" charset="0"/>
              </a:rPr>
              <a:t>6.2.1 Comparing equilibrium appropriation in different information contexts – I</a:t>
            </a:r>
          </a:p>
        </p:txBody>
      </p:sp>
      <p:sp>
        <p:nvSpPr>
          <p:cNvPr id="24" name="Minus Sign 23">
            <a:extLst>
              <a:ext uri="{FF2B5EF4-FFF2-40B4-BE49-F238E27FC236}">
                <a16:creationId xmlns:a16="http://schemas.microsoft.com/office/drawing/2014/main" id="{F04EB9F2-DBCC-465F-9D77-BC883FDCFC03}"/>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89E4B3C-1DF7-400C-B0AA-319F44FAB8EC}"/>
              </a:ext>
            </a:extLst>
          </p:cNvPr>
          <p:cNvSpPr txBox="1"/>
          <p:nvPr/>
        </p:nvSpPr>
        <p:spPr>
          <a:xfrm flipH="1">
            <a:off x="152400" y="655234"/>
            <a:ext cx="8153400" cy="418384"/>
          </a:xfrm>
          <a:prstGeom prst="rect">
            <a:avLst/>
          </a:prstGeom>
          <a:noFill/>
        </p:spPr>
        <p:txBody>
          <a:bodyPr wrap="square" lIns="0" tIns="0" rIns="0" bIns="0" rtlCol="0">
            <a:spAutoFit/>
          </a:bodyPr>
          <a:lstStyle/>
          <a:p>
            <a:pPr marL="357188" indent="-357188">
              <a:lnSpc>
                <a:spcPct val="125000"/>
              </a:lnSpc>
              <a:buFont typeface="Wingdings" panose="05000000000000000000" pitchFamily="2" charset="2"/>
              <a:buChar char="Ø"/>
            </a:pPr>
            <a:r>
              <a:rPr lang="en-US" sz="2400" dirty="0">
                <a:solidFill>
                  <a:srgbClr val="7030A0"/>
                </a:solidFill>
                <a:latin typeface="Times New Roman" panose="02020603050405020304" pitchFamily="18" charset="0"/>
                <a:cs typeface="Times New Roman" panose="02020603050405020304" pitchFamily="18" charset="0"/>
              </a:rPr>
              <a:t>Figure 6.1</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F52C03ED-4B69-423B-B5F1-F7E453EA2066}"/>
                  </a:ext>
                </a:extLst>
              </p:cNvPr>
              <p:cNvSpPr txBox="1"/>
              <p:nvPr/>
            </p:nvSpPr>
            <p:spPr>
              <a:xfrm flipH="1">
                <a:off x="381000" y="1183941"/>
                <a:ext cx="8610600" cy="2308324"/>
              </a:xfrm>
              <a:prstGeom prst="rect">
                <a:avLst/>
              </a:prstGeom>
              <a:noFill/>
            </p:spPr>
            <p:txBody>
              <a:bodyPr wrap="square" lIns="0" tIns="0" rIns="0" bIns="0" rtlCol="0">
                <a:spAutoFit/>
              </a:bodyPr>
              <a:lstStyle/>
              <a:p>
                <a:pPr marL="342900" indent="-342900">
                  <a:lnSpc>
                    <a:spcPct val="125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Equilibrium appropriation under incomplete information </a:t>
                </a:r>
                <a14:m>
                  <m:oMath xmlns:m="http://schemas.openxmlformats.org/officeDocument/2006/math">
                    <m:sSup>
                      <m:sSupPr>
                        <m:ctrlPr>
                          <a:rPr lang="en-US" sz="2400" i="1">
                            <a:latin typeface="Cambria Math" panose="02040503050406030204" pitchFamily="18" charset="0"/>
                            <a:cs typeface="Times New Roman" panose="02020603050405020304" pitchFamily="18" charset="0"/>
                          </a:rPr>
                        </m:ctrlPr>
                      </m:sSupPr>
                      <m:e>
                        <m:r>
                          <a:rPr lang="en-US" sz="2400" i="1">
                            <a:latin typeface="Cambria Math" panose="02040503050406030204" pitchFamily="18" charset="0"/>
                            <a:cs typeface="Times New Roman" panose="02020603050405020304" pitchFamily="18" charset="0"/>
                          </a:rPr>
                          <m:t>𝑥</m:t>
                        </m:r>
                      </m:e>
                      <m:sup>
                        <m:r>
                          <a:rPr lang="en-US" sz="2400" i="1">
                            <a:latin typeface="Cambria Math" panose="02040503050406030204" pitchFamily="18" charset="0"/>
                            <a:cs typeface="Times New Roman" panose="02020603050405020304" pitchFamily="18" charset="0"/>
                          </a:rPr>
                          <m:t>∗</m:t>
                        </m:r>
                      </m:sup>
                    </m:sSup>
                  </m:oMath>
                </a14:m>
                <a:r>
                  <a:rPr lang="en-US" sz="2400" dirty="0">
                    <a:latin typeface="Times New Roman" panose="02020603050405020304" pitchFamily="18" charset="0"/>
                    <a:cs typeface="Times New Roman" panose="02020603050405020304" pitchFamily="18" charset="0"/>
                  </a:rPr>
                  <a:t> lies between complete information when stock is high and low,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𝐻</m:t>
                        </m:r>
                      </m:sub>
                    </m:sSub>
                    <m:r>
                      <a:rPr lang="en-US" sz="2400" i="1">
                        <a:latin typeface="Cambria Math" panose="02040503050406030204" pitchFamily="18" charset="0"/>
                      </a:rPr>
                      <m:t>&gt;</m:t>
                    </m:r>
                    <m:sSup>
                      <m:sSupPr>
                        <m:ctrlPr>
                          <a:rPr lang="en-US" sz="2400" i="1">
                            <a:latin typeface="Cambria Math" panose="02040503050406030204" pitchFamily="18" charset="0"/>
                            <a:cs typeface="Times New Roman" panose="02020603050405020304" pitchFamily="18" charset="0"/>
                          </a:rPr>
                        </m:ctrlPr>
                      </m:sSupPr>
                      <m:e>
                        <m:r>
                          <a:rPr lang="en-US" sz="2400" i="1">
                            <a:latin typeface="Cambria Math" panose="02040503050406030204" pitchFamily="18" charset="0"/>
                            <a:cs typeface="Times New Roman" panose="02020603050405020304" pitchFamily="18" charset="0"/>
                          </a:rPr>
                          <m:t>𝑥</m:t>
                        </m:r>
                      </m:e>
                      <m:sup>
                        <m:r>
                          <a:rPr lang="en-US" sz="2400" i="1">
                            <a:latin typeface="Cambria Math" panose="02040503050406030204" pitchFamily="18" charset="0"/>
                            <a:cs typeface="Times New Roman" panose="02020603050405020304" pitchFamily="18" charset="0"/>
                          </a:rPr>
                          <m:t>∗</m:t>
                        </m:r>
                      </m:sup>
                    </m:sSup>
                    <m:r>
                      <a:rPr lang="en-US" sz="2400">
                        <a:latin typeface="Cambria Math" panose="02040503050406030204" pitchFamily="18" charset="0"/>
                        <a:cs typeface="Times New Roman" panose="02020603050405020304" pitchFamily="18" charset="0"/>
                      </a:rPr>
                      <m:t>&gt;</m:t>
                    </m:r>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𝐿</m:t>
                        </m:r>
                      </m:sub>
                    </m:sSub>
                  </m:oMath>
                </a14:m>
                <a:r>
                  <a:rPr lang="en-US" sz="2400" dirty="0">
                    <a:latin typeface="Times New Roman" panose="02020603050405020304" pitchFamily="18" charset="0"/>
                    <a:cs typeface="Times New Roman" panose="02020603050405020304" pitchFamily="18" charset="0"/>
                  </a:rPr>
                  <a:t>, and </a:t>
                </a:r>
                <a14:m>
                  <m:oMath xmlns:m="http://schemas.openxmlformats.org/officeDocument/2006/math">
                    <m:sSup>
                      <m:sSupPr>
                        <m:ctrlPr>
                          <a:rPr lang="en-US" sz="2400" i="1">
                            <a:latin typeface="Cambria Math" panose="02040503050406030204" pitchFamily="18" charset="0"/>
                            <a:cs typeface="Times New Roman" panose="02020603050405020304" pitchFamily="18" charset="0"/>
                          </a:rPr>
                        </m:ctrlPr>
                      </m:sSupPr>
                      <m:e>
                        <m:r>
                          <a:rPr lang="en-US" sz="2400" i="1">
                            <a:latin typeface="Cambria Math" panose="02040503050406030204" pitchFamily="18" charset="0"/>
                            <a:cs typeface="Times New Roman" panose="02020603050405020304" pitchFamily="18" charset="0"/>
                          </a:rPr>
                          <m:t>𝑥</m:t>
                        </m:r>
                      </m:e>
                      <m:sup>
                        <m:r>
                          <a:rPr lang="en-US" sz="2400" i="1">
                            <a:latin typeface="Cambria Math" panose="02040503050406030204" pitchFamily="18" charset="0"/>
                            <a:cs typeface="Times New Roman" panose="02020603050405020304" pitchFamily="18" charset="0"/>
                          </a:rPr>
                          <m:t>∗</m:t>
                        </m:r>
                      </m:sup>
                    </m:sSup>
                  </m:oMath>
                </a14:m>
                <a:r>
                  <a:rPr lang="en-US" sz="2400" dirty="0">
                    <a:latin typeface="Times New Roman" panose="02020603050405020304" pitchFamily="18" charset="0"/>
                    <a:cs typeface="Times New Roman" panose="02020603050405020304" pitchFamily="18" charset="0"/>
                  </a:rPr>
                  <a:t> increases in the probability that the stock is high.</a:t>
                </a:r>
              </a:p>
              <a:p>
                <a:pPr marL="342900" indent="-342900">
                  <a:lnSpc>
                    <a:spcPct val="125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When </a:t>
                </a:r>
                <a14:m>
                  <m:oMath xmlns:m="http://schemas.openxmlformats.org/officeDocument/2006/math">
                    <m:r>
                      <a:rPr lang="en-US" sz="2400" b="0" i="1" smtClean="0">
                        <a:latin typeface="Cambria Math" panose="02040503050406030204" pitchFamily="18" charset="0"/>
                        <a:cs typeface="Times New Roman" panose="02020603050405020304" pitchFamily="18" charset="0"/>
                      </a:rPr>
                      <m:t>𝑝</m:t>
                    </m:r>
                    <m:r>
                      <a:rPr lang="en-US" sz="2400" b="0" i="1" smtClean="0">
                        <a:latin typeface="Cambria Math" panose="02040503050406030204" pitchFamily="18" charset="0"/>
                        <a:cs typeface="Times New Roman" panose="02020603050405020304" pitchFamily="18" charset="0"/>
                      </a:rPr>
                      <m:t>=0</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sSup>
                      <m:sSupPr>
                        <m:ctrlPr>
                          <a:rPr lang="en-US" sz="2400" i="1">
                            <a:latin typeface="Cambria Math" panose="02040503050406030204" pitchFamily="18" charset="0"/>
                            <a:cs typeface="Times New Roman" panose="02020603050405020304" pitchFamily="18" charset="0"/>
                          </a:rPr>
                        </m:ctrlPr>
                      </m:sSupPr>
                      <m:e>
                        <m:r>
                          <a:rPr lang="en-US" sz="2400" i="1">
                            <a:latin typeface="Cambria Math" panose="02040503050406030204" pitchFamily="18" charset="0"/>
                            <a:cs typeface="Times New Roman" panose="02020603050405020304" pitchFamily="18" charset="0"/>
                          </a:rPr>
                          <m:t>𝑥</m:t>
                        </m:r>
                      </m:e>
                      <m:sup>
                        <m:r>
                          <a:rPr lang="en-US" sz="2400" i="1">
                            <a:latin typeface="Cambria Math" panose="02040503050406030204" pitchFamily="18" charset="0"/>
                            <a:cs typeface="Times New Roman" panose="02020603050405020304" pitchFamily="18" charset="0"/>
                          </a:rPr>
                          <m:t>∗</m:t>
                        </m:r>
                      </m:sup>
                    </m:sSup>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𝐿</m:t>
                        </m:r>
                      </m:sub>
                    </m:sSub>
                  </m:oMath>
                </a14:m>
                <a:r>
                  <a:rPr lang="en-US" sz="2400" dirty="0">
                    <a:latin typeface="Times New Roman" panose="02020603050405020304" pitchFamily="18" charset="0"/>
                    <a:cs typeface="Times New Roman" panose="02020603050405020304" pitchFamily="18" charset="0"/>
                  </a:rPr>
                  <a:t> but when </a:t>
                </a:r>
                <a14:m>
                  <m:oMath xmlns:m="http://schemas.openxmlformats.org/officeDocument/2006/math">
                    <m:r>
                      <a:rPr lang="en-US" sz="2400" i="1">
                        <a:latin typeface="Cambria Math" panose="02040503050406030204" pitchFamily="18" charset="0"/>
                        <a:cs typeface="Times New Roman" panose="02020603050405020304" pitchFamily="18" charset="0"/>
                      </a:rPr>
                      <m:t>𝑝</m:t>
                    </m:r>
                    <m:r>
                      <a:rPr lang="en-US" sz="2400" i="1">
                        <a:latin typeface="Cambria Math" panose="02040503050406030204" pitchFamily="18" charset="0"/>
                        <a:cs typeface="Times New Roman" panose="02020603050405020304" pitchFamily="18" charset="0"/>
                      </a:rPr>
                      <m:t>=1</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sSup>
                      <m:sSupPr>
                        <m:ctrlPr>
                          <a:rPr lang="en-US" sz="2400" i="1">
                            <a:latin typeface="Cambria Math" panose="02040503050406030204" pitchFamily="18" charset="0"/>
                            <a:cs typeface="Times New Roman" panose="02020603050405020304" pitchFamily="18" charset="0"/>
                          </a:rPr>
                        </m:ctrlPr>
                      </m:sSupPr>
                      <m:e>
                        <m:r>
                          <a:rPr lang="en-US" sz="2400" i="1">
                            <a:latin typeface="Cambria Math" panose="02040503050406030204" pitchFamily="18" charset="0"/>
                            <a:cs typeface="Times New Roman" panose="02020603050405020304" pitchFamily="18" charset="0"/>
                          </a:rPr>
                          <m:t>𝑥</m:t>
                        </m:r>
                      </m:e>
                      <m:sup>
                        <m:r>
                          <a:rPr lang="en-US" sz="2400" i="1">
                            <a:latin typeface="Cambria Math" panose="02040503050406030204" pitchFamily="18" charset="0"/>
                            <a:cs typeface="Times New Roman" panose="02020603050405020304" pitchFamily="18" charset="0"/>
                          </a:rPr>
                          <m:t>∗</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𝐻</m:t>
                        </m:r>
                      </m:sub>
                    </m:sSub>
                  </m:oMath>
                </a14:m>
                <a:r>
                  <a:rPr lang="en-US" sz="2400" dirty="0">
                    <a:latin typeface="Times New Roman" panose="02020603050405020304" pitchFamily="18" charset="0"/>
                    <a:cs typeface="Times New Roman" panose="02020603050405020304" pitchFamily="18" charset="0"/>
                  </a:rPr>
                  <a:t>.</a:t>
                </a:r>
              </a:p>
              <a:p>
                <a:pPr marL="342900" indent="-342900">
                  <a:lnSpc>
                    <a:spcPct val="125000"/>
                  </a:lnSpc>
                  <a:buFont typeface="Arial" panose="020B0604020202020204" pitchFamily="34" charset="0"/>
                  <a:buChar char="•"/>
                </a:pPr>
                <a:r>
                  <a:rPr lang="en-CA" sz="2400" dirty="0">
                    <a:latin typeface="Times New Roman" panose="02020603050405020304" pitchFamily="18" charset="0"/>
                    <a:cs typeface="Times New Roman" panose="02020603050405020304" pitchFamily="18" charset="0"/>
                  </a:rPr>
                  <a:t>For illustration purposes, consider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r>
                      <a:rPr lang="en-US" sz="2400" i="1">
                        <a:latin typeface="Cambria Math" panose="02040503050406030204" pitchFamily="18" charset="0"/>
                      </a:rPr>
                      <m:t>=10</m:t>
                    </m:r>
                  </m:oMath>
                </a14:m>
                <a:r>
                  <a:rPr lang="en-CA"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𝐿</m:t>
                        </m:r>
                      </m:sub>
                    </m:sSub>
                    <m:r>
                      <a:rPr lang="en-US" sz="2400" i="1">
                        <a:latin typeface="Cambria Math" panose="02040503050406030204" pitchFamily="18" charset="0"/>
                      </a:rPr>
                      <m:t>=5</m:t>
                    </m:r>
                  </m:oMath>
                </a14:m>
                <a:r>
                  <a:rPr lang="en-US" sz="2400" dirty="0">
                    <a:latin typeface="Times New Roman" panose="02020603050405020304" pitchFamily="18" charset="0"/>
                    <a:cs typeface="Times New Roman" panose="02020603050405020304" pitchFamily="18" charset="0"/>
                  </a:rPr>
                  <a:t>, and </a:t>
                </a:r>
                <a14:m>
                  <m:oMath xmlns:m="http://schemas.openxmlformats.org/officeDocument/2006/math">
                    <m:r>
                      <a:rPr lang="en-US" sz="2400" i="1">
                        <a:latin typeface="Cambria Math" panose="02040503050406030204" pitchFamily="18" charset="0"/>
                      </a:rPr>
                      <m:t>𝑁</m:t>
                    </m:r>
                    <m:r>
                      <a:rPr lang="en-US" sz="2400" i="1">
                        <a:latin typeface="Cambria Math" panose="02040503050406030204" pitchFamily="18" charset="0"/>
                      </a:rPr>
                      <m:t>=2</m:t>
                    </m:r>
                  </m:oMath>
                </a14:m>
                <a:r>
                  <a:rPr lang="en-US" sz="2400" dirty="0">
                    <a:latin typeface="Times New Roman" panose="02020603050405020304" pitchFamily="18" charset="0"/>
                    <a:cs typeface="Times New Roman" panose="02020603050405020304" pitchFamily="18" charset="0"/>
                  </a:rPr>
                  <a:t>.</a:t>
                </a:r>
              </a:p>
            </p:txBody>
          </p:sp>
        </mc:Choice>
        <mc:Fallback xmlns="">
          <p:sp>
            <p:nvSpPr>
              <p:cNvPr id="13" name="TextBox 12">
                <a:extLst>
                  <a:ext uri="{FF2B5EF4-FFF2-40B4-BE49-F238E27FC236}">
                    <a16:creationId xmlns:a16="http://schemas.microsoft.com/office/drawing/2014/main" id="{F52C03ED-4B69-423B-B5F1-F7E453EA2066}"/>
                  </a:ext>
                </a:extLst>
              </p:cNvPr>
              <p:cNvSpPr txBox="1">
                <a:spLocks noRot="1" noChangeAspect="1" noMove="1" noResize="1" noEditPoints="1" noAdjustHandles="1" noChangeArrowheads="1" noChangeShapeType="1" noTextEdit="1"/>
              </p:cNvSpPr>
              <p:nvPr/>
            </p:nvSpPr>
            <p:spPr>
              <a:xfrm flipH="1">
                <a:off x="381000" y="1183941"/>
                <a:ext cx="8610600" cy="2308324"/>
              </a:xfrm>
              <a:prstGeom prst="rect">
                <a:avLst/>
              </a:prstGeom>
              <a:blipFill>
                <a:blip r:embed="rId2"/>
                <a:stretch>
                  <a:fillRect l="-2054" t="-1847" b="-52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Rectangle 1"/>
              <p:cNvSpPr/>
              <p:nvPr/>
            </p:nvSpPr>
            <p:spPr>
              <a:xfrm>
                <a:off x="1694159" y="3485820"/>
                <a:ext cx="5755678" cy="2810513"/>
              </a:xfrm>
              <a:prstGeom prst="rect">
                <a:avLst/>
              </a:prstGeom>
            </p:spPr>
            <p:txBody>
              <a:bodyPr wrap="none">
                <a:spAutoFit/>
              </a:bodyPr>
              <a:lstStyle/>
              <a:p>
                <a:pPr>
                  <a:lnSpc>
                    <a:spcPct val="125000"/>
                  </a:lnSpc>
                </a:pP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cs typeface="Times New Roman" panose="02020603050405020304" pitchFamily="18" charset="0"/>
                            </a:rPr>
                          </m:ctrlPr>
                        </m:sSupPr>
                        <m:e>
                          <m:r>
                            <a:rPr lang="en-US" sz="2400" i="1">
                              <a:latin typeface="Cambria Math" panose="02040503050406030204" pitchFamily="18" charset="0"/>
                              <a:cs typeface="Times New Roman" panose="02020603050405020304" pitchFamily="18" charset="0"/>
                            </a:rPr>
                            <m:t>𝑥</m:t>
                          </m:r>
                        </m:e>
                        <m:sup>
                          <m:r>
                            <a:rPr lang="en-US" sz="2400" i="1">
                              <a:latin typeface="Cambria Math" panose="02040503050406030204" pitchFamily="18" charset="0"/>
                              <a:cs typeface="Times New Roman" panose="02020603050405020304" pitchFamily="18" charset="0"/>
                            </a:rPr>
                            <m:t>∗</m:t>
                          </m:r>
                        </m:sup>
                      </m:sSup>
                      <m:r>
                        <a:rPr lang="en-US" sz="2400" i="1">
                          <a:latin typeface="Cambria Math" panose="02040503050406030204" pitchFamily="18" charset="0"/>
                        </a:rPr>
                        <m:t>=</m:t>
                      </m:r>
                      <m:f>
                        <m:fPr>
                          <m:ctrlPr>
                            <a:rPr lang="en-US" sz="2400" i="1">
                              <a:latin typeface="Cambria Math" panose="02040503050406030204" pitchFamily="18" charset="0"/>
                            </a:rPr>
                          </m:ctrlPr>
                        </m:fPr>
                        <m:num>
                          <m:r>
                            <a:rPr lang="en-CA" sz="2400" b="0" i="1" smtClean="0">
                              <a:latin typeface="Cambria Math" panose="02040503050406030204" pitchFamily="18" charset="0"/>
                            </a:rPr>
                            <m:t>5</m:t>
                          </m:r>
                          <m:r>
                            <a:rPr lang="en-US" sz="2400" i="1" smtClean="0">
                              <a:latin typeface="Cambria Math" panose="02040503050406030204" pitchFamily="18" charset="0"/>
                              <a:ea typeface="Cambria Math" panose="02040503050406030204" pitchFamily="18" charset="0"/>
                            </a:rPr>
                            <m:t>×</m:t>
                          </m:r>
                          <m:r>
                            <a:rPr lang="en-CA" sz="2400" b="0" i="1" smtClean="0">
                              <a:latin typeface="Cambria Math" panose="02040503050406030204" pitchFamily="18" charset="0"/>
                              <a:ea typeface="Cambria Math" panose="02040503050406030204" pitchFamily="18" charset="0"/>
                            </a:rPr>
                            <m:t>10</m:t>
                          </m:r>
                        </m:num>
                        <m:den>
                          <m:d>
                            <m:dPr>
                              <m:ctrlPr>
                                <a:rPr lang="en-US" sz="2400" i="1">
                                  <a:latin typeface="Cambria Math" panose="02040503050406030204" pitchFamily="18" charset="0"/>
                                </a:rPr>
                              </m:ctrlPr>
                            </m:dPr>
                            <m:e>
                              <m:r>
                                <a:rPr lang="en-CA" sz="2400" b="0" i="1" smtClean="0">
                                  <a:latin typeface="Cambria Math" panose="02040503050406030204" pitchFamily="18" charset="0"/>
                                </a:rPr>
                                <m:t>2</m:t>
                              </m:r>
                              <m:r>
                                <a:rPr lang="en-US" sz="2400" i="1">
                                  <a:latin typeface="Cambria Math" panose="02040503050406030204" pitchFamily="18" charset="0"/>
                                </a:rPr>
                                <m:t>+1</m:t>
                              </m:r>
                            </m:e>
                          </m:d>
                          <m:d>
                            <m:dPr>
                              <m:begChr m:val="["/>
                              <m:endChr m:val="]"/>
                              <m:ctrlPr>
                                <a:rPr lang="en-US" sz="2400" i="1">
                                  <a:latin typeface="Cambria Math" panose="02040503050406030204" pitchFamily="18" charset="0"/>
                                </a:rPr>
                              </m:ctrlPr>
                            </m:dPr>
                            <m:e>
                              <m:r>
                                <a:rPr lang="en-CA" sz="2400" b="0" i="1" smtClean="0">
                                  <a:latin typeface="Cambria Math" panose="02040503050406030204" pitchFamily="18" charset="0"/>
                                </a:rPr>
                                <m:t>5</m:t>
                              </m:r>
                              <m:r>
                                <a:rPr lang="en-US" sz="2400" i="1">
                                  <a:latin typeface="Cambria Math" panose="02040503050406030204" pitchFamily="18" charset="0"/>
                                </a:rPr>
                                <m:t>𝑝</m:t>
                              </m:r>
                              <m:r>
                                <a:rPr lang="en-US" sz="2400" i="1">
                                  <a:latin typeface="Cambria Math" panose="02040503050406030204" pitchFamily="18" charset="0"/>
                                </a:rPr>
                                <m:t>+10(1−</m:t>
                              </m:r>
                              <m:r>
                                <a:rPr lang="en-US" sz="2400" i="1">
                                  <a:latin typeface="Cambria Math" panose="02040503050406030204" pitchFamily="18" charset="0"/>
                                </a:rPr>
                                <m:t>𝑝</m:t>
                              </m:r>
                              <m:r>
                                <a:rPr lang="en-US" sz="2400" i="1">
                                  <a:latin typeface="Cambria Math" panose="02040503050406030204" pitchFamily="18" charset="0"/>
                                </a:rPr>
                                <m:t>)</m:t>
                              </m:r>
                            </m:e>
                          </m:d>
                        </m:den>
                      </m:f>
                      <m:r>
                        <a:rPr lang="en-CA" sz="2400" b="0" i="1" smtClean="0">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10</m:t>
                          </m:r>
                        </m:num>
                        <m:den>
                          <m:r>
                            <a:rPr lang="en-CA" sz="2400" b="0" i="1" smtClean="0">
                              <a:latin typeface="Cambria Math" panose="02040503050406030204" pitchFamily="18" charset="0"/>
                            </a:rPr>
                            <m:t>3</m:t>
                          </m:r>
                          <m:d>
                            <m:dPr>
                              <m:ctrlPr>
                                <a:rPr lang="en-CA" sz="2400" b="0" i="1" smtClean="0">
                                  <a:latin typeface="Cambria Math" panose="02040503050406030204" pitchFamily="18" charset="0"/>
                                </a:rPr>
                              </m:ctrlPr>
                            </m:dPr>
                            <m:e>
                              <m:r>
                                <a:rPr lang="en-CA" sz="2400" b="0" i="1" smtClean="0">
                                  <a:latin typeface="Cambria Math" panose="02040503050406030204" pitchFamily="18" charset="0"/>
                                </a:rPr>
                                <m:t>2</m:t>
                              </m:r>
                              <m:r>
                                <a:rPr lang="en-US" sz="2400" i="1">
                                  <a:latin typeface="Cambria Math" panose="02040503050406030204" pitchFamily="18" charset="0"/>
                                </a:rPr>
                                <m:t>−</m:t>
                              </m:r>
                              <m:r>
                                <a:rPr lang="en-US" sz="2400" i="1">
                                  <a:latin typeface="Cambria Math" panose="02040503050406030204" pitchFamily="18" charset="0"/>
                                </a:rPr>
                                <m:t>𝑝</m:t>
                              </m:r>
                            </m:e>
                          </m:d>
                        </m:den>
                      </m:f>
                    </m:oMath>
                  </m:oMathPara>
                </a14:m>
                <a:endParaRPr lang="en-US" sz="2400" dirty="0"/>
              </a:p>
              <a:p>
                <a:pPr algn="just">
                  <a:lnSpc>
                    <a:spcPct val="125000"/>
                  </a:lnSpc>
                </a:pPr>
                <a14:m>
                  <m:oMathPara xmlns:m="http://schemas.openxmlformats.org/officeDocument/2006/math">
                    <m:oMathParaPr>
                      <m:jc m:val="center"/>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𝐻</m:t>
                          </m:r>
                        </m:sub>
                      </m:sSub>
                      <m:r>
                        <a:rPr lang="en-US" sz="2400" i="1">
                          <a:latin typeface="Cambria Math" panose="02040503050406030204" pitchFamily="18" charset="0"/>
                        </a:rPr>
                        <m:t>=</m:t>
                      </m:r>
                      <m:f>
                        <m:fPr>
                          <m:ctrlPr>
                            <a:rPr lang="en-US" sz="2400" i="1">
                              <a:latin typeface="Cambria Math" panose="02040503050406030204" pitchFamily="18" charset="0"/>
                            </a:rPr>
                          </m:ctrlPr>
                        </m:fPr>
                        <m:num>
                          <m:r>
                            <a:rPr lang="en-CA" sz="2400" i="1">
                              <a:latin typeface="Cambria Math" panose="02040503050406030204" pitchFamily="18" charset="0"/>
                            </a:rPr>
                            <m:t>10</m:t>
                          </m:r>
                        </m:num>
                        <m:den>
                          <m:r>
                            <a:rPr lang="en-CA" sz="2400" i="1">
                              <a:latin typeface="Cambria Math" panose="02040503050406030204" pitchFamily="18" charset="0"/>
                            </a:rPr>
                            <m:t>2</m:t>
                          </m:r>
                          <m:r>
                            <a:rPr lang="en-US" sz="2400" i="1">
                              <a:latin typeface="Cambria Math" panose="02040503050406030204" pitchFamily="18" charset="0"/>
                            </a:rPr>
                            <m:t>+1</m:t>
                          </m:r>
                        </m:den>
                      </m:f>
                      <m:r>
                        <a:rPr lang="en-US" sz="2400" i="1">
                          <a:latin typeface="Cambria Math" panose="02040503050406030204" pitchFamily="18" charset="0"/>
                        </a:rPr>
                        <m:t>=</m:t>
                      </m:r>
                      <m:r>
                        <a:rPr lang="en-CA" sz="2400" i="1">
                          <a:latin typeface="Cambria Math" panose="02040503050406030204" pitchFamily="18" charset="0"/>
                        </a:rPr>
                        <m:t>3</m:t>
                      </m:r>
                      <m:f>
                        <m:fPr>
                          <m:ctrlPr>
                            <a:rPr lang="en-US" sz="2400" i="1">
                              <a:latin typeface="Cambria Math" panose="02040503050406030204" pitchFamily="18" charset="0"/>
                            </a:rPr>
                          </m:ctrlPr>
                        </m:fPr>
                        <m:num>
                          <m:r>
                            <a:rPr lang="en-CA" sz="2400" i="1">
                              <a:latin typeface="Cambria Math" panose="02040503050406030204" pitchFamily="18" charset="0"/>
                            </a:rPr>
                            <m:t>1</m:t>
                          </m:r>
                        </m:num>
                        <m:den>
                          <m:r>
                            <a:rPr lang="en-US" sz="2400" i="1">
                              <a:latin typeface="Cambria Math" panose="02040503050406030204" pitchFamily="18" charset="0"/>
                            </a:rPr>
                            <m:t>3</m:t>
                          </m:r>
                        </m:den>
                      </m:f>
                      <m:r>
                        <a:rPr lang="en-US" sz="2400" i="1">
                          <a:latin typeface="Cambria Math" panose="02040503050406030204" pitchFamily="18" charset="0"/>
                          <a:ea typeface="Cambria Math" panose="02040503050406030204" pitchFamily="18" charset="0"/>
                        </a:rPr>
                        <m:t>≈</m:t>
                      </m:r>
                      <m:r>
                        <a:rPr lang="en-CA" sz="2400" i="1">
                          <a:latin typeface="Cambria Math" panose="02040503050406030204" pitchFamily="18" charset="0"/>
                          <a:ea typeface="Cambria Math" panose="02040503050406030204" pitchFamily="18" charset="0"/>
                        </a:rPr>
                        <m:t>3.33</m:t>
                      </m:r>
                    </m:oMath>
                  </m:oMathPara>
                </a14:m>
                <a:endParaRPr lang="en-CA" sz="2400" dirty="0">
                  <a:latin typeface="Times New Roman" panose="02020603050405020304" pitchFamily="18" charset="0"/>
                  <a:ea typeface="Cambria Math" panose="02040503050406030204" pitchFamily="18" charset="0"/>
                </a:endParaRPr>
              </a:p>
              <a:p>
                <a:pPr algn="just">
                  <a:lnSpc>
                    <a:spcPct val="125000"/>
                  </a:lnSpc>
                </a:pPr>
                <a14:m>
                  <m:oMathPara xmlns:m="http://schemas.openxmlformats.org/officeDocument/2006/math">
                    <m:oMathParaPr>
                      <m:jc m:val="center"/>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𝐿</m:t>
                          </m:r>
                        </m:sub>
                      </m:sSub>
                      <m:r>
                        <a:rPr lang="en-US" sz="2400" i="1">
                          <a:latin typeface="Cambria Math" panose="02040503050406030204" pitchFamily="18" charset="0"/>
                        </a:rPr>
                        <m:t>=</m:t>
                      </m:r>
                      <m:f>
                        <m:fPr>
                          <m:ctrlPr>
                            <a:rPr lang="en-US" sz="2400" i="1">
                              <a:latin typeface="Cambria Math" panose="02040503050406030204" pitchFamily="18" charset="0"/>
                            </a:rPr>
                          </m:ctrlPr>
                        </m:fPr>
                        <m:num>
                          <m:r>
                            <a:rPr lang="en-CA" sz="2400" i="1">
                              <a:latin typeface="Cambria Math" panose="02040503050406030204" pitchFamily="18" charset="0"/>
                            </a:rPr>
                            <m:t>5</m:t>
                          </m:r>
                        </m:num>
                        <m:den>
                          <m:r>
                            <a:rPr lang="en-CA" sz="2400" i="1">
                              <a:latin typeface="Cambria Math" panose="02040503050406030204" pitchFamily="18" charset="0"/>
                            </a:rPr>
                            <m:t>2</m:t>
                          </m:r>
                          <m:r>
                            <a:rPr lang="en-US" sz="2400" i="1">
                              <a:latin typeface="Cambria Math" panose="02040503050406030204" pitchFamily="18" charset="0"/>
                            </a:rPr>
                            <m:t>+1</m:t>
                          </m:r>
                        </m:den>
                      </m:f>
                      <m:r>
                        <a:rPr lang="en-US" sz="2400" i="1">
                          <a:latin typeface="Cambria Math" panose="02040503050406030204" pitchFamily="18" charset="0"/>
                        </a:rPr>
                        <m:t>=</m:t>
                      </m:r>
                      <m:r>
                        <a:rPr lang="en-CA" sz="2400" i="1">
                          <a:latin typeface="Cambria Math" panose="02040503050406030204" pitchFamily="18" charset="0"/>
                        </a:rPr>
                        <m:t>1</m:t>
                      </m:r>
                      <m:f>
                        <m:fPr>
                          <m:ctrlPr>
                            <a:rPr lang="en-US" sz="2400" i="1">
                              <a:latin typeface="Cambria Math" panose="02040503050406030204" pitchFamily="18" charset="0"/>
                            </a:rPr>
                          </m:ctrlPr>
                        </m:fPr>
                        <m:num>
                          <m:r>
                            <a:rPr lang="en-CA" sz="2400" i="1">
                              <a:latin typeface="Cambria Math" panose="02040503050406030204" pitchFamily="18" charset="0"/>
                            </a:rPr>
                            <m:t>2</m:t>
                          </m:r>
                        </m:num>
                        <m:den>
                          <m:r>
                            <a:rPr lang="en-US" sz="2400" i="1">
                              <a:latin typeface="Cambria Math" panose="02040503050406030204" pitchFamily="18" charset="0"/>
                            </a:rPr>
                            <m:t>3</m:t>
                          </m:r>
                        </m:den>
                      </m:f>
                      <m:r>
                        <a:rPr lang="en-US" sz="2400" i="1">
                          <a:latin typeface="Cambria Math" panose="02040503050406030204" pitchFamily="18" charset="0"/>
                          <a:ea typeface="Cambria Math" panose="02040503050406030204" pitchFamily="18" charset="0"/>
                        </a:rPr>
                        <m:t>≈</m:t>
                      </m:r>
                      <m:r>
                        <a:rPr lang="en-CA" sz="2400" i="1">
                          <a:latin typeface="Cambria Math" panose="02040503050406030204" pitchFamily="18" charset="0"/>
                          <a:ea typeface="Cambria Math" panose="02040503050406030204" pitchFamily="18" charset="0"/>
                        </a:rPr>
                        <m:t>1.67</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1694159" y="3485820"/>
                <a:ext cx="5755678" cy="2810513"/>
              </a:xfrm>
              <a:prstGeom prst="rect">
                <a:avLst/>
              </a:prstGeom>
              <a:blipFill>
                <a:blip r:embed="rId3"/>
                <a:stretch>
                  <a:fillRect/>
                </a:stretch>
              </a:blipFill>
            </p:spPr>
            <p:txBody>
              <a:bodyPr/>
              <a:lstStyle/>
              <a:p>
                <a:r>
                  <a:rPr lang="zh-HK" altLang="en-US">
                    <a:noFill/>
                  </a:rPr>
                  <a:t> </a:t>
                </a:r>
              </a:p>
            </p:txBody>
          </p:sp>
        </mc:Fallback>
      </mc:AlternateContent>
    </p:spTree>
    <p:extLst>
      <p:ext uri="{BB962C8B-B14F-4D97-AF65-F5344CB8AC3E}">
        <p14:creationId xmlns:p14="http://schemas.microsoft.com/office/powerpoint/2010/main" val="298328745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64F25A5-C5C7-40F5-B990-36C8729467E4}"/>
              </a:ext>
            </a:extLst>
          </p:cNvPr>
          <p:cNvSpPr>
            <a:spLocks noGrp="1"/>
          </p:cNvSpPr>
          <p:nvPr>
            <p:ph type="sldNum" sz="quarter" idx="12"/>
          </p:nvPr>
        </p:nvSpPr>
        <p:spPr/>
        <p:txBody>
          <a:bodyPr/>
          <a:lstStyle/>
          <a:p>
            <a:fld id="{B6F15528-21DE-4FAA-801E-634DDDAF4B2B}" type="slidenum">
              <a:rPr lang="en-US" smtClean="0"/>
              <a:pPr/>
              <a:t>138</a:t>
            </a:fld>
            <a:endParaRPr lang="en-US"/>
          </a:p>
        </p:txBody>
      </p:sp>
      <p:sp>
        <p:nvSpPr>
          <p:cNvPr id="21" name="Rectangle 20">
            <a:extLst>
              <a:ext uri="{FF2B5EF4-FFF2-40B4-BE49-F238E27FC236}">
                <a16:creationId xmlns:a16="http://schemas.microsoft.com/office/drawing/2014/main" id="{56C43EE5-6F5C-4CD0-ACA5-68D2B770E196}"/>
              </a:ext>
            </a:extLst>
          </p:cNvPr>
          <p:cNvSpPr/>
          <p:nvPr/>
        </p:nvSpPr>
        <p:spPr>
          <a:xfrm>
            <a:off x="0" y="128187"/>
            <a:ext cx="2743200" cy="369332"/>
          </a:xfrm>
          <a:prstGeom prst="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wrap="square">
            <a:spAutoFit/>
          </a:bodyPr>
          <a:lstStyle/>
          <a:p>
            <a:r>
              <a:rPr lang="en-US" b="1" dirty="0">
                <a:solidFill>
                  <a:srgbClr val="7030A0"/>
                </a:solidFill>
                <a:latin typeface="Times New Roman" panose="02020603050405020304" pitchFamily="18" charset="0"/>
                <a:cs typeface="Times New Roman" panose="02020603050405020304" pitchFamily="18" charset="0"/>
              </a:rPr>
              <a:t>6.2.2 Comparative Statics</a:t>
            </a:r>
          </a:p>
        </p:txBody>
      </p:sp>
      <p:sp>
        <p:nvSpPr>
          <p:cNvPr id="24" name="Minus Sign 23">
            <a:extLst>
              <a:ext uri="{FF2B5EF4-FFF2-40B4-BE49-F238E27FC236}">
                <a16:creationId xmlns:a16="http://schemas.microsoft.com/office/drawing/2014/main" id="{F04EB9F2-DBCC-465F-9D77-BC883FDCFC03}"/>
              </a:ext>
            </a:extLst>
          </p:cNvPr>
          <p:cNvSpPr/>
          <p:nvPr/>
        </p:nvSpPr>
        <p:spPr>
          <a:xfrm>
            <a:off x="-1257301" y="6236316"/>
            <a:ext cx="11658599" cy="120034"/>
          </a:xfrm>
          <a:prstGeom prst="mathMinu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F52C03ED-4B69-423B-B5F1-F7E453EA2066}"/>
                  </a:ext>
                </a:extLst>
              </p:cNvPr>
              <p:cNvSpPr txBox="1"/>
              <p:nvPr/>
            </p:nvSpPr>
            <p:spPr>
              <a:xfrm flipH="1">
                <a:off x="228600" y="649503"/>
                <a:ext cx="6553200" cy="418384"/>
              </a:xfrm>
              <a:prstGeom prst="rect">
                <a:avLst/>
              </a:prstGeom>
              <a:noFill/>
            </p:spPr>
            <p:txBody>
              <a:bodyPr wrap="square" lIns="0" tIns="0" rIns="0" bIns="0" rtlCol="0">
                <a:spAutoFit/>
              </a:bodyPr>
              <a:lstStyle/>
              <a:p>
                <a:pPr marL="357188" indent="-357188">
                  <a:lnSpc>
                    <a:spcPct val="125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Differentiating </a:t>
                </a:r>
                <a14:m>
                  <m:oMath xmlns:m="http://schemas.openxmlformats.org/officeDocument/2006/math">
                    <m:sSup>
                      <m:sSupPr>
                        <m:ctrlPr>
                          <a:rPr lang="en-US" sz="2400" i="1">
                            <a:latin typeface="Cambria Math" panose="02040503050406030204" pitchFamily="18" charset="0"/>
                            <a:cs typeface="Times New Roman" panose="02020603050405020304" pitchFamily="18" charset="0"/>
                          </a:rPr>
                        </m:ctrlPr>
                      </m:sSupPr>
                      <m:e>
                        <m:r>
                          <a:rPr lang="en-US" sz="2400" i="1">
                            <a:latin typeface="Cambria Math" panose="02040503050406030204" pitchFamily="18" charset="0"/>
                            <a:cs typeface="Times New Roman" panose="02020603050405020304" pitchFamily="18" charset="0"/>
                          </a:rPr>
                          <m:t>𝑥</m:t>
                        </m:r>
                      </m:e>
                      <m:sup>
                        <m:r>
                          <a:rPr lang="en-US" sz="2400" i="1">
                            <a:latin typeface="Cambria Math" panose="02040503050406030204" pitchFamily="18" charset="0"/>
                            <a:cs typeface="Times New Roman" panose="02020603050405020304" pitchFamily="18" charset="0"/>
                          </a:rPr>
                          <m:t>∗</m:t>
                        </m:r>
                      </m:sup>
                    </m:sSup>
                  </m:oMath>
                </a14:m>
                <a:r>
                  <a:rPr lang="en-US" sz="2400" dirty="0">
                    <a:latin typeface="Times New Roman" panose="02020603050405020304" pitchFamily="18" charset="0"/>
                    <a:cs typeface="Times New Roman" panose="02020603050405020304" pitchFamily="18" charset="0"/>
                  </a:rPr>
                  <a:t> with respect to </a:t>
                </a:r>
                <a14:m>
                  <m:oMath xmlns:m="http://schemas.openxmlformats.org/officeDocument/2006/math">
                    <m:r>
                      <a:rPr lang="en-CA" sz="2400" b="0" i="1" smtClean="0">
                        <a:latin typeface="Cambria Math" panose="02040503050406030204" pitchFamily="18" charset="0"/>
                      </a:rPr>
                      <m:t>𝑝</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𝐿</m:t>
                        </m:r>
                      </m:sub>
                    </m:sSub>
                  </m:oMath>
                </a14:m>
                <a:r>
                  <a:rPr lang="en-US" sz="2400" dirty="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𝑆</m:t>
                        </m:r>
                      </m:e>
                      <m:sub>
                        <m:r>
                          <a:rPr lang="en-US" sz="2400" i="1">
                            <a:latin typeface="Cambria Math" panose="02040503050406030204" pitchFamily="18" charset="0"/>
                          </a:rPr>
                          <m:t>𝐻</m:t>
                        </m:r>
                      </m:sub>
                    </m:sSub>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13" name="TextBox 12">
                <a:extLst>
                  <a:ext uri="{FF2B5EF4-FFF2-40B4-BE49-F238E27FC236}">
                    <a16:creationId xmlns:a16="http://schemas.microsoft.com/office/drawing/2014/main" id="{F52C03ED-4B69-423B-B5F1-F7E453EA2066}"/>
                  </a:ext>
                </a:extLst>
              </p:cNvPr>
              <p:cNvSpPr txBox="1">
                <a:spLocks noRot="1" noChangeAspect="1" noMove="1" noResize="1" noEditPoints="1" noAdjustHandles="1" noChangeArrowheads="1" noChangeShapeType="1" noTextEdit="1"/>
              </p:cNvSpPr>
              <p:nvPr/>
            </p:nvSpPr>
            <p:spPr>
              <a:xfrm flipH="1">
                <a:off x="228600" y="649503"/>
                <a:ext cx="6553200" cy="418384"/>
              </a:xfrm>
              <a:prstGeom prst="rect">
                <a:avLst/>
              </a:prstGeom>
              <a:blipFill>
                <a:blip r:embed="rId2"/>
                <a:stretch>
                  <a:fillRect l="-2698" t="-11765" b="-441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Rectangle 1"/>
              <p:cNvSpPr/>
              <p:nvPr/>
            </p:nvSpPr>
            <p:spPr>
              <a:xfrm>
                <a:off x="2225925" y="3366525"/>
                <a:ext cx="4804392" cy="1023422"/>
              </a:xfrm>
              <a:prstGeom prst="rect">
                <a:avLst/>
              </a:prstGeom>
            </p:spPr>
            <p:txBody>
              <a:bodyPr wrap="none">
                <a:spAutoFit/>
              </a:bodyPr>
              <a:lstStyle/>
              <a:p>
                <a:pPr>
                  <a:lnSpc>
                    <a:spcPct val="125000"/>
                  </a:lnSpc>
                </a:pPr>
                <a14:m>
                  <m:oMathPara xmlns:m="http://schemas.openxmlformats.org/officeDocument/2006/math">
                    <m:oMathParaPr>
                      <m:jc m:val="centerGroup"/>
                    </m:oMathParaPr>
                    <m:oMath xmlns:m="http://schemas.openxmlformats.org/officeDocument/2006/math">
                      <m:f>
                        <m:fPr>
                          <m:ctrlPr>
                            <a:rPr lang="en-US" sz="2200" i="1">
                              <a:latin typeface="Cambria Math" panose="02040503050406030204" pitchFamily="18" charset="0"/>
                            </a:rPr>
                          </m:ctrlPr>
                        </m:fPr>
                        <m:num>
                          <m:r>
                            <a:rPr lang="en-US" sz="2200" i="1">
                              <a:latin typeface="Cambria Math" panose="02040503050406030204" pitchFamily="18" charset="0"/>
                            </a:rPr>
                            <m:t>𝜕</m:t>
                          </m:r>
                          <m:sSup>
                            <m:sSupPr>
                              <m:ctrlPr>
                                <a:rPr lang="en-US" sz="2200" i="1">
                                  <a:latin typeface="Cambria Math" panose="02040503050406030204" pitchFamily="18" charset="0"/>
                                  <a:cs typeface="Times New Roman" panose="02020603050405020304" pitchFamily="18" charset="0"/>
                                </a:rPr>
                              </m:ctrlPr>
                            </m:sSupPr>
                            <m:e>
                              <m:r>
                                <a:rPr lang="en-US" sz="2200" i="1">
                                  <a:latin typeface="Cambria Math" panose="02040503050406030204" pitchFamily="18" charset="0"/>
                                  <a:cs typeface="Times New Roman" panose="02020603050405020304" pitchFamily="18" charset="0"/>
                                </a:rPr>
                                <m:t>𝑥</m:t>
                              </m:r>
                            </m:e>
                            <m:sup>
                              <m:r>
                                <a:rPr lang="en-US" sz="2200" i="1">
                                  <a:latin typeface="Cambria Math" panose="02040503050406030204" pitchFamily="18" charset="0"/>
                                  <a:cs typeface="Times New Roman" panose="02020603050405020304" pitchFamily="18" charset="0"/>
                                </a:rPr>
                                <m:t>∗</m:t>
                              </m:r>
                            </m:sup>
                          </m:sSup>
                        </m:num>
                        <m:den>
                          <m:r>
                            <a:rPr lang="en-US" sz="2200" i="1">
                              <a:latin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rPr>
                                <m:t>𝑆</m:t>
                              </m:r>
                            </m:e>
                            <m:sub>
                              <m:r>
                                <a:rPr lang="en-US" sz="2200" i="1">
                                  <a:latin typeface="Cambria Math" panose="02040503050406030204" pitchFamily="18" charset="0"/>
                                </a:rPr>
                                <m:t>𝐿</m:t>
                              </m:r>
                            </m:sub>
                          </m:sSub>
                        </m:den>
                      </m:f>
                      <m:r>
                        <a:rPr lang="en-US" sz="2200" i="1">
                          <a:latin typeface="Cambria Math" panose="02040503050406030204" pitchFamily="18" charset="0"/>
                        </a:rPr>
                        <m:t>=</m:t>
                      </m:r>
                      <m:f>
                        <m:fPr>
                          <m:ctrlPr>
                            <a:rPr lang="en-US" sz="2200" i="1">
                              <a:latin typeface="Cambria Math" panose="02040503050406030204" pitchFamily="18" charset="0"/>
                            </a:rPr>
                          </m:ctrlPr>
                        </m:fPr>
                        <m:num>
                          <m:r>
                            <a:rPr lang="en-US" sz="2200" i="1">
                              <a:latin typeface="Cambria Math" panose="02040503050406030204" pitchFamily="18" charset="0"/>
                            </a:rPr>
                            <m:t>(1−</m:t>
                          </m:r>
                          <m:r>
                            <a:rPr lang="en-US" sz="2200" i="1">
                              <a:latin typeface="Cambria Math" panose="02040503050406030204" pitchFamily="18" charset="0"/>
                            </a:rPr>
                            <m:t>𝑝</m:t>
                          </m:r>
                          <m:r>
                            <a:rPr lang="en-US" sz="2200" i="1">
                              <a:latin typeface="Cambria Math" panose="02040503050406030204" pitchFamily="18" charset="0"/>
                            </a:rPr>
                            <m:t>)</m:t>
                          </m:r>
                          <m:sSubSup>
                            <m:sSubSupPr>
                              <m:ctrlPr>
                                <a:rPr lang="en-US" sz="2200" i="1" smtClean="0">
                                  <a:latin typeface="Cambria Math" panose="02040503050406030204" pitchFamily="18" charset="0"/>
                                </a:rPr>
                              </m:ctrlPr>
                            </m:sSubSupPr>
                            <m:e>
                              <m:r>
                                <a:rPr lang="en-US" sz="2200" i="1">
                                  <a:latin typeface="Cambria Math" panose="02040503050406030204" pitchFamily="18" charset="0"/>
                                </a:rPr>
                                <m:t>𝑆</m:t>
                              </m:r>
                            </m:e>
                            <m:sub>
                              <m:r>
                                <a:rPr lang="en-US" sz="2200" i="1">
                                  <a:latin typeface="Cambria Math" panose="02040503050406030204" pitchFamily="18" charset="0"/>
                                </a:rPr>
                                <m:t>𝐻</m:t>
                              </m:r>
                            </m:sub>
                            <m:sup>
                              <m:r>
                                <a:rPr lang="en-US" sz="2200" i="1">
                                  <a:latin typeface="Cambria Math" panose="02040503050406030204" pitchFamily="18" charset="0"/>
                                </a:rPr>
                                <m:t>2</m:t>
                              </m:r>
                            </m:sup>
                          </m:sSubSup>
                        </m:num>
                        <m:den>
                          <m:d>
                            <m:dPr>
                              <m:ctrlPr>
                                <a:rPr lang="en-US" sz="2200" i="1">
                                  <a:latin typeface="Cambria Math" panose="02040503050406030204" pitchFamily="18" charset="0"/>
                                </a:rPr>
                              </m:ctrlPr>
                            </m:dPr>
                            <m:e>
                              <m:r>
                                <a:rPr lang="en-US" sz="2200" i="1">
                                  <a:latin typeface="Cambria Math" panose="02040503050406030204" pitchFamily="18" charset="0"/>
                                </a:rPr>
                                <m:t>𝑁</m:t>
                              </m:r>
                              <m:r>
                                <a:rPr lang="en-US" sz="2200" i="1">
                                  <a:latin typeface="Cambria Math" panose="02040503050406030204" pitchFamily="18" charset="0"/>
                                </a:rPr>
                                <m:t>+1</m:t>
                              </m:r>
                            </m:e>
                          </m:d>
                          <m:sSup>
                            <m:sSupPr>
                              <m:ctrlPr>
                                <a:rPr lang="en-US" sz="2200" i="1">
                                  <a:latin typeface="Cambria Math" panose="02040503050406030204" pitchFamily="18" charset="0"/>
                                </a:rPr>
                              </m:ctrlPr>
                            </m:sSupPr>
                            <m:e>
                              <m:d>
                                <m:dPr>
                                  <m:begChr m:val="["/>
                                  <m:endChr m:val="]"/>
                                  <m:ctrlPr>
                                    <a:rPr lang="en-US" sz="2200" i="1">
                                      <a:latin typeface="Cambria Math" panose="02040503050406030204" pitchFamily="18" charset="0"/>
                                    </a:rPr>
                                  </m:ctrlPr>
                                </m:dPr>
                                <m:e>
                                  <m:r>
                                    <a:rPr lang="en-US" sz="2200" i="1">
                                      <a:latin typeface="Cambria Math" panose="02040503050406030204" pitchFamily="18" charset="0"/>
                                    </a:rPr>
                                    <m:t>𝑝</m:t>
                                  </m:r>
                                  <m:sSub>
                                    <m:sSubPr>
                                      <m:ctrlPr>
                                        <a:rPr lang="en-US" sz="2200" i="1">
                                          <a:latin typeface="Cambria Math" panose="02040503050406030204" pitchFamily="18" charset="0"/>
                                        </a:rPr>
                                      </m:ctrlPr>
                                    </m:sSubPr>
                                    <m:e>
                                      <m:r>
                                        <a:rPr lang="en-US" sz="2200" i="1">
                                          <a:latin typeface="Cambria Math" panose="02040503050406030204" pitchFamily="18" charset="0"/>
                                        </a:rPr>
                                        <m:t>𝑆</m:t>
                                      </m:r>
                                    </m:e>
                                    <m:sub>
                                      <m:r>
                                        <a:rPr lang="en-US" sz="2200" i="1">
                                          <a:latin typeface="Cambria Math" panose="02040503050406030204" pitchFamily="18" charset="0"/>
                                        </a:rPr>
                                        <m:t>𝐿</m:t>
                                      </m:r>
                                    </m:sub>
                                  </m:sSub>
                                  <m:r>
                                    <a:rPr lang="en-US" sz="2200" i="1">
                                      <a:latin typeface="Cambria Math" panose="02040503050406030204" pitchFamily="18" charset="0"/>
                                    </a:rPr>
                                    <m:t>+(1−</m:t>
                                  </m:r>
                                  <m:r>
                                    <a:rPr lang="en-US" sz="2200" i="1">
                                      <a:latin typeface="Cambria Math" panose="02040503050406030204" pitchFamily="18" charset="0"/>
                                    </a:rPr>
                                    <m:t>𝑝</m:t>
                                  </m:r>
                                  <m:r>
                                    <a:rPr lang="en-US" sz="2200" i="1">
                                      <a:latin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rPr>
                                        <m:t>𝑆</m:t>
                                      </m:r>
                                    </m:e>
                                    <m:sub>
                                      <m:r>
                                        <a:rPr lang="en-US" sz="2200" i="1">
                                          <a:latin typeface="Cambria Math" panose="02040503050406030204" pitchFamily="18" charset="0"/>
                                        </a:rPr>
                                        <m:t>𝐻</m:t>
                                      </m:r>
                                    </m:sub>
                                  </m:sSub>
                                </m:e>
                              </m:d>
                            </m:e>
                            <m:sup>
                              <m:r>
                                <a:rPr lang="en-US" sz="2200" i="1">
                                  <a:latin typeface="Cambria Math" panose="02040503050406030204" pitchFamily="18" charset="0"/>
                                </a:rPr>
                                <m:t>2</m:t>
                              </m:r>
                            </m:sup>
                          </m:sSup>
                        </m:den>
                      </m:f>
                      <m:r>
                        <a:rPr lang="en-US" sz="2200" i="1">
                          <a:latin typeface="Cambria Math" panose="02040503050406030204" pitchFamily="18" charset="0"/>
                        </a:rPr>
                        <m:t>&gt;0</m:t>
                      </m:r>
                    </m:oMath>
                  </m:oMathPara>
                </a14:m>
                <a:endParaRPr lang="en-US" sz="2200" dirty="0"/>
              </a:p>
            </p:txBody>
          </p:sp>
        </mc:Choice>
        <mc:Fallback xmlns="">
          <p:sp>
            <p:nvSpPr>
              <p:cNvPr id="2" name="Rectangle 1"/>
              <p:cNvSpPr>
                <a:spLocks noRot="1" noChangeAspect="1" noMove="1" noResize="1" noEditPoints="1" noAdjustHandles="1" noChangeArrowheads="1" noChangeShapeType="1" noTextEdit="1"/>
              </p:cNvSpPr>
              <p:nvPr/>
            </p:nvSpPr>
            <p:spPr>
              <a:xfrm>
                <a:off x="2225925" y="3366525"/>
                <a:ext cx="4804392" cy="102342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p:cNvSpPr/>
              <p:nvPr/>
            </p:nvSpPr>
            <p:spPr>
              <a:xfrm>
                <a:off x="2193672" y="2269272"/>
                <a:ext cx="4836645" cy="1023422"/>
              </a:xfrm>
              <a:prstGeom prst="rect">
                <a:avLst/>
              </a:prstGeom>
            </p:spPr>
            <p:txBody>
              <a:bodyPr wrap="none">
                <a:spAutoFit/>
              </a:bodyPr>
              <a:lstStyle/>
              <a:p>
                <a:pPr>
                  <a:lnSpc>
                    <a:spcPct val="125000"/>
                  </a:lnSpc>
                </a:pPr>
                <a14:m>
                  <m:oMathPara xmlns:m="http://schemas.openxmlformats.org/officeDocument/2006/math">
                    <m:oMathParaPr>
                      <m:jc m:val="centerGroup"/>
                    </m:oMathParaPr>
                    <m:oMath xmlns:m="http://schemas.openxmlformats.org/officeDocument/2006/math">
                      <m:f>
                        <m:fPr>
                          <m:ctrlPr>
                            <a:rPr lang="en-US" sz="2200" i="1" smtClean="0">
                              <a:latin typeface="Cambria Math" panose="02040503050406030204" pitchFamily="18" charset="0"/>
                            </a:rPr>
                          </m:ctrlPr>
                        </m:fPr>
                        <m:num>
                          <m:r>
                            <a:rPr lang="en-US" sz="2200" i="1">
                              <a:latin typeface="Cambria Math" panose="02040503050406030204" pitchFamily="18" charset="0"/>
                            </a:rPr>
                            <m:t>𝜕</m:t>
                          </m:r>
                          <m:sSup>
                            <m:sSupPr>
                              <m:ctrlPr>
                                <a:rPr lang="en-US" sz="2200" i="1">
                                  <a:latin typeface="Cambria Math" panose="02040503050406030204" pitchFamily="18" charset="0"/>
                                  <a:cs typeface="Times New Roman" panose="02020603050405020304" pitchFamily="18" charset="0"/>
                                </a:rPr>
                              </m:ctrlPr>
                            </m:sSupPr>
                            <m:e>
                              <m:r>
                                <a:rPr lang="en-US" sz="2200" i="1">
                                  <a:latin typeface="Cambria Math" panose="02040503050406030204" pitchFamily="18" charset="0"/>
                                  <a:cs typeface="Times New Roman" panose="02020603050405020304" pitchFamily="18" charset="0"/>
                                </a:rPr>
                                <m:t>𝑥</m:t>
                              </m:r>
                            </m:e>
                            <m:sup>
                              <m:r>
                                <a:rPr lang="en-US" sz="2200" i="1">
                                  <a:latin typeface="Cambria Math" panose="02040503050406030204" pitchFamily="18" charset="0"/>
                                  <a:cs typeface="Times New Roman" panose="02020603050405020304" pitchFamily="18" charset="0"/>
                                </a:rPr>
                                <m:t>∗</m:t>
                              </m:r>
                            </m:sup>
                          </m:sSup>
                        </m:num>
                        <m:den>
                          <m:r>
                            <a:rPr lang="en-US" sz="2200" i="1">
                              <a:latin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rPr>
                                <m:t>𝑆</m:t>
                              </m:r>
                            </m:e>
                            <m:sub>
                              <m:r>
                                <a:rPr lang="en-US" sz="2200" i="1">
                                  <a:latin typeface="Cambria Math" panose="02040503050406030204" pitchFamily="18" charset="0"/>
                                </a:rPr>
                                <m:t>𝐻</m:t>
                              </m:r>
                            </m:sub>
                          </m:sSub>
                        </m:den>
                      </m:f>
                      <m:r>
                        <a:rPr lang="en-US" sz="2200" i="1">
                          <a:latin typeface="Cambria Math" panose="02040503050406030204" pitchFamily="18" charset="0"/>
                        </a:rPr>
                        <m:t>=</m:t>
                      </m:r>
                      <m:f>
                        <m:fPr>
                          <m:ctrlPr>
                            <a:rPr lang="en-US" sz="2200" i="1">
                              <a:latin typeface="Cambria Math" panose="02040503050406030204" pitchFamily="18" charset="0"/>
                            </a:rPr>
                          </m:ctrlPr>
                        </m:fPr>
                        <m:num>
                          <m:r>
                            <a:rPr lang="en-US" sz="2200" i="1">
                              <a:latin typeface="Cambria Math" panose="02040503050406030204" pitchFamily="18" charset="0"/>
                            </a:rPr>
                            <m:t>𝑝</m:t>
                          </m:r>
                          <m:sSubSup>
                            <m:sSubSupPr>
                              <m:ctrlPr>
                                <a:rPr lang="en-US" sz="2200" i="1">
                                  <a:latin typeface="Cambria Math" panose="02040503050406030204" pitchFamily="18" charset="0"/>
                                </a:rPr>
                              </m:ctrlPr>
                            </m:sSubSupPr>
                            <m:e>
                              <m:r>
                                <a:rPr lang="en-US" sz="2200" i="1">
                                  <a:latin typeface="Cambria Math" panose="02040503050406030204" pitchFamily="18" charset="0"/>
                                </a:rPr>
                                <m:t>𝑆</m:t>
                              </m:r>
                            </m:e>
                            <m:sub>
                              <m:r>
                                <a:rPr lang="en-CA" sz="2200" b="0" i="1" smtClean="0">
                                  <a:latin typeface="Cambria Math" panose="02040503050406030204" pitchFamily="18" charset="0"/>
                                </a:rPr>
                                <m:t>𝐿</m:t>
                              </m:r>
                            </m:sub>
                            <m:sup>
                              <m:r>
                                <a:rPr lang="en-US" sz="2200" i="1">
                                  <a:latin typeface="Cambria Math" panose="02040503050406030204" pitchFamily="18" charset="0"/>
                                </a:rPr>
                                <m:t>2</m:t>
                              </m:r>
                            </m:sup>
                          </m:sSubSup>
                        </m:num>
                        <m:den>
                          <m:d>
                            <m:dPr>
                              <m:ctrlPr>
                                <a:rPr lang="en-US" sz="2200" i="1">
                                  <a:latin typeface="Cambria Math" panose="02040503050406030204" pitchFamily="18" charset="0"/>
                                </a:rPr>
                              </m:ctrlPr>
                            </m:dPr>
                            <m:e>
                              <m:r>
                                <a:rPr lang="en-US" sz="2200" i="1">
                                  <a:latin typeface="Cambria Math" panose="02040503050406030204" pitchFamily="18" charset="0"/>
                                </a:rPr>
                                <m:t>𝑁</m:t>
                              </m:r>
                              <m:r>
                                <a:rPr lang="en-US" sz="2200" i="1">
                                  <a:latin typeface="Cambria Math" panose="02040503050406030204" pitchFamily="18" charset="0"/>
                                </a:rPr>
                                <m:t>+1</m:t>
                              </m:r>
                            </m:e>
                          </m:d>
                          <m:sSup>
                            <m:sSupPr>
                              <m:ctrlPr>
                                <a:rPr lang="en-US" sz="2200" i="1">
                                  <a:latin typeface="Cambria Math" panose="02040503050406030204" pitchFamily="18" charset="0"/>
                                </a:rPr>
                              </m:ctrlPr>
                            </m:sSupPr>
                            <m:e>
                              <m:d>
                                <m:dPr>
                                  <m:begChr m:val="["/>
                                  <m:endChr m:val="]"/>
                                  <m:ctrlPr>
                                    <a:rPr lang="en-US" sz="2200" i="1">
                                      <a:latin typeface="Cambria Math" panose="02040503050406030204" pitchFamily="18" charset="0"/>
                                    </a:rPr>
                                  </m:ctrlPr>
                                </m:dPr>
                                <m:e>
                                  <m:r>
                                    <a:rPr lang="en-US" sz="2200" i="1">
                                      <a:latin typeface="Cambria Math" panose="02040503050406030204" pitchFamily="18" charset="0"/>
                                    </a:rPr>
                                    <m:t>𝑝</m:t>
                                  </m:r>
                                  <m:sSub>
                                    <m:sSubPr>
                                      <m:ctrlPr>
                                        <a:rPr lang="en-US" sz="2200" i="1">
                                          <a:latin typeface="Cambria Math" panose="02040503050406030204" pitchFamily="18" charset="0"/>
                                        </a:rPr>
                                      </m:ctrlPr>
                                    </m:sSubPr>
                                    <m:e>
                                      <m:r>
                                        <a:rPr lang="en-US" sz="2200" i="1">
                                          <a:latin typeface="Cambria Math" panose="02040503050406030204" pitchFamily="18" charset="0"/>
                                        </a:rPr>
                                        <m:t>𝑆</m:t>
                                      </m:r>
                                    </m:e>
                                    <m:sub>
                                      <m:r>
                                        <a:rPr lang="en-US" sz="2200" i="1">
                                          <a:latin typeface="Cambria Math" panose="02040503050406030204" pitchFamily="18" charset="0"/>
                                        </a:rPr>
                                        <m:t>𝐿</m:t>
                                      </m:r>
                                    </m:sub>
                                  </m:sSub>
                                  <m:r>
                                    <a:rPr lang="en-US" sz="2200" i="1">
                                      <a:latin typeface="Cambria Math" panose="02040503050406030204" pitchFamily="18" charset="0"/>
                                    </a:rPr>
                                    <m:t>+(1−</m:t>
                                  </m:r>
                                  <m:r>
                                    <a:rPr lang="en-US" sz="2200" i="1">
                                      <a:latin typeface="Cambria Math" panose="02040503050406030204" pitchFamily="18" charset="0"/>
                                    </a:rPr>
                                    <m:t>𝑝</m:t>
                                  </m:r>
                                  <m:r>
                                    <a:rPr lang="en-US" sz="2200" i="1">
                                      <a:latin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rPr>
                                        <m:t>𝑆</m:t>
                                      </m:r>
                                    </m:e>
                                    <m:sub>
                                      <m:r>
                                        <a:rPr lang="en-US" sz="2200" i="1">
                                          <a:latin typeface="Cambria Math" panose="02040503050406030204" pitchFamily="18" charset="0"/>
                                        </a:rPr>
                                        <m:t>𝐻</m:t>
                                      </m:r>
                                    </m:sub>
                                  </m:sSub>
                                </m:e>
                              </m:d>
                            </m:e>
                            <m:sup>
                              <m:r>
                                <a:rPr lang="en-US" sz="2200" i="1">
                                  <a:latin typeface="Cambria Math" panose="02040503050406030204" pitchFamily="18" charset="0"/>
                                </a:rPr>
                                <m:t>2</m:t>
                              </m:r>
                            </m:sup>
                          </m:sSup>
                        </m:den>
                      </m:f>
                      <m:r>
                        <a:rPr lang="en-US" sz="2200">
                          <a:latin typeface="Cambria Math" panose="02040503050406030204" pitchFamily="18" charset="0"/>
                        </a:rPr>
                        <m:t>&gt;0</m:t>
                      </m:r>
                    </m:oMath>
                  </m:oMathPara>
                </a14:m>
                <a:endParaRPr lang="en-US" sz="2200" dirty="0"/>
              </a:p>
            </p:txBody>
          </p:sp>
        </mc:Choice>
        <mc:Fallback xmlns="">
          <p:sp>
            <p:nvSpPr>
              <p:cNvPr id="3" name="Rectangle 2"/>
              <p:cNvSpPr>
                <a:spLocks noRot="1" noChangeAspect="1" noMove="1" noResize="1" noEditPoints="1" noAdjustHandles="1" noChangeArrowheads="1" noChangeShapeType="1" noTextEdit="1"/>
              </p:cNvSpPr>
              <p:nvPr/>
            </p:nvSpPr>
            <p:spPr>
              <a:xfrm>
                <a:off x="2193672" y="2269272"/>
                <a:ext cx="4836645" cy="102342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2225925" y="1250007"/>
                <a:ext cx="4804392" cy="974882"/>
              </a:xfrm>
              <a:prstGeom prst="rect">
                <a:avLst/>
              </a:prstGeom>
            </p:spPr>
            <p:txBody>
              <a:bodyPr wrap="none">
                <a:spAutoFit/>
              </a:bodyPr>
              <a:lstStyle/>
              <a:p>
                <a:pPr>
                  <a:lnSpc>
                    <a:spcPct val="125000"/>
                  </a:lnSpc>
                </a:pPr>
                <a14:m>
                  <m:oMathPara xmlns:m="http://schemas.openxmlformats.org/officeDocument/2006/math">
                    <m:oMathParaPr>
                      <m:jc m:val="centerGroup"/>
                    </m:oMathParaPr>
                    <m:oMath xmlns:m="http://schemas.openxmlformats.org/officeDocument/2006/math">
                      <m:f>
                        <m:fPr>
                          <m:ctrlPr>
                            <a:rPr lang="en-US" sz="2200" i="1">
                              <a:latin typeface="Cambria Math" panose="02040503050406030204" pitchFamily="18" charset="0"/>
                            </a:rPr>
                          </m:ctrlPr>
                        </m:fPr>
                        <m:num>
                          <m:r>
                            <a:rPr lang="en-US" sz="2200" i="1">
                              <a:latin typeface="Cambria Math" panose="02040503050406030204" pitchFamily="18" charset="0"/>
                            </a:rPr>
                            <m:t>𝜕</m:t>
                          </m:r>
                          <m:sSup>
                            <m:sSupPr>
                              <m:ctrlPr>
                                <a:rPr lang="en-US" sz="2200" i="1">
                                  <a:latin typeface="Cambria Math" panose="02040503050406030204" pitchFamily="18" charset="0"/>
                                  <a:cs typeface="Times New Roman" panose="02020603050405020304" pitchFamily="18" charset="0"/>
                                </a:rPr>
                              </m:ctrlPr>
                            </m:sSupPr>
                            <m:e>
                              <m:r>
                                <a:rPr lang="en-US" sz="2200" i="1">
                                  <a:latin typeface="Cambria Math" panose="02040503050406030204" pitchFamily="18" charset="0"/>
                                  <a:cs typeface="Times New Roman" panose="02020603050405020304" pitchFamily="18" charset="0"/>
                                </a:rPr>
                                <m:t>𝑥</m:t>
                              </m:r>
                            </m:e>
                            <m:sup>
                              <m:r>
                                <a:rPr lang="en-US" sz="2200" i="1">
                                  <a:latin typeface="Cambria Math" panose="02040503050406030204" pitchFamily="18" charset="0"/>
                                  <a:cs typeface="Times New Roman" panose="02020603050405020304" pitchFamily="18" charset="0"/>
                                </a:rPr>
                                <m:t>∗</m:t>
                              </m:r>
                            </m:sup>
                          </m:sSup>
                        </m:num>
                        <m:den>
                          <m:r>
                            <a:rPr lang="en-US" sz="2200" i="1">
                              <a:latin typeface="Cambria Math" panose="02040503050406030204" pitchFamily="18" charset="0"/>
                            </a:rPr>
                            <m:t>𝜕</m:t>
                          </m:r>
                          <m:r>
                            <a:rPr lang="en-US" sz="2200" i="1">
                              <a:latin typeface="Cambria Math" panose="02040503050406030204" pitchFamily="18" charset="0"/>
                            </a:rPr>
                            <m:t>𝑝</m:t>
                          </m:r>
                        </m:den>
                      </m:f>
                      <m:r>
                        <a:rPr lang="en-US" sz="2200" i="1">
                          <a:latin typeface="Cambria Math" panose="02040503050406030204" pitchFamily="18" charset="0"/>
                        </a:rPr>
                        <m:t>=</m:t>
                      </m:r>
                      <m:f>
                        <m:fPr>
                          <m:ctrlPr>
                            <a:rPr lang="en-US" sz="2200" i="1">
                              <a:latin typeface="Cambria Math" panose="02040503050406030204" pitchFamily="18" charset="0"/>
                            </a:rPr>
                          </m:ctrlPr>
                        </m:fPr>
                        <m:num>
                          <m:sSub>
                            <m:sSubPr>
                              <m:ctrlPr>
                                <a:rPr lang="en-US" sz="2200" i="1">
                                  <a:latin typeface="Cambria Math" panose="02040503050406030204" pitchFamily="18" charset="0"/>
                                </a:rPr>
                              </m:ctrlPr>
                            </m:sSubPr>
                            <m:e>
                              <m:r>
                                <a:rPr lang="en-US" sz="2200" i="1">
                                  <a:latin typeface="Cambria Math" panose="02040503050406030204" pitchFamily="18" charset="0"/>
                                </a:rPr>
                                <m:t>(</m:t>
                              </m:r>
                              <m:r>
                                <a:rPr lang="en-US" sz="2200" i="1">
                                  <a:latin typeface="Cambria Math" panose="02040503050406030204" pitchFamily="18" charset="0"/>
                                </a:rPr>
                                <m:t>𝑆</m:t>
                              </m:r>
                            </m:e>
                            <m:sub>
                              <m:r>
                                <a:rPr lang="en-US" sz="2200" i="1">
                                  <a:latin typeface="Cambria Math" panose="02040503050406030204" pitchFamily="18" charset="0"/>
                                </a:rPr>
                                <m:t>𝐻</m:t>
                              </m:r>
                            </m:sub>
                          </m:sSub>
                          <m:sSub>
                            <m:sSubPr>
                              <m:ctrlPr>
                                <a:rPr lang="en-US" sz="2200" i="1">
                                  <a:latin typeface="Cambria Math" panose="02040503050406030204" pitchFamily="18" charset="0"/>
                                </a:rPr>
                              </m:ctrlPr>
                            </m:sSubPr>
                            <m:e>
                              <m:r>
                                <a:rPr lang="en-US" sz="2200" i="1">
                                  <a:latin typeface="Cambria Math" panose="02040503050406030204" pitchFamily="18" charset="0"/>
                                </a:rPr>
                                <m:t>−</m:t>
                              </m:r>
                              <m:r>
                                <a:rPr lang="en-US" sz="2200" i="1">
                                  <a:latin typeface="Cambria Math" panose="02040503050406030204" pitchFamily="18" charset="0"/>
                                </a:rPr>
                                <m:t>𝑆</m:t>
                              </m:r>
                            </m:e>
                            <m:sub>
                              <m:r>
                                <a:rPr lang="en-US" sz="2200" i="1">
                                  <a:latin typeface="Cambria Math" panose="02040503050406030204" pitchFamily="18" charset="0"/>
                                </a:rPr>
                                <m:t>𝐿</m:t>
                              </m:r>
                            </m:sub>
                          </m:sSub>
                          <m:r>
                            <a:rPr lang="en-US" sz="2200" i="1">
                              <a:latin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rPr>
                                <m:t>𝑆</m:t>
                              </m:r>
                            </m:e>
                            <m:sub>
                              <m:r>
                                <a:rPr lang="en-US" sz="2200" i="1">
                                  <a:latin typeface="Cambria Math" panose="02040503050406030204" pitchFamily="18" charset="0"/>
                                </a:rPr>
                                <m:t>𝐿</m:t>
                              </m:r>
                            </m:sub>
                          </m:sSub>
                          <m:sSub>
                            <m:sSubPr>
                              <m:ctrlPr>
                                <a:rPr lang="en-US" sz="2200" i="1">
                                  <a:latin typeface="Cambria Math" panose="02040503050406030204" pitchFamily="18" charset="0"/>
                                </a:rPr>
                              </m:ctrlPr>
                            </m:sSubPr>
                            <m:e>
                              <m:r>
                                <a:rPr lang="en-US" sz="2200" i="1">
                                  <a:latin typeface="Cambria Math" panose="02040503050406030204" pitchFamily="18" charset="0"/>
                                </a:rPr>
                                <m:t>𝑆</m:t>
                              </m:r>
                            </m:e>
                            <m:sub>
                              <m:r>
                                <a:rPr lang="en-US" sz="2200" i="1">
                                  <a:latin typeface="Cambria Math" panose="02040503050406030204" pitchFamily="18" charset="0"/>
                                </a:rPr>
                                <m:t>𝐻</m:t>
                              </m:r>
                            </m:sub>
                          </m:sSub>
                        </m:num>
                        <m:den>
                          <m:d>
                            <m:dPr>
                              <m:ctrlPr>
                                <a:rPr lang="en-US" sz="2200" i="1">
                                  <a:latin typeface="Cambria Math" panose="02040503050406030204" pitchFamily="18" charset="0"/>
                                </a:rPr>
                              </m:ctrlPr>
                            </m:dPr>
                            <m:e>
                              <m:r>
                                <a:rPr lang="en-US" sz="2200" i="1">
                                  <a:latin typeface="Cambria Math" panose="02040503050406030204" pitchFamily="18" charset="0"/>
                                </a:rPr>
                                <m:t>𝑁</m:t>
                              </m:r>
                              <m:r>
                                <a:rPr lang="en-US" sz="2200" i="1">
                                  <a:latin typeface="Cambria Math" panose="02040503050406030204" pitchFamily="18" charset="0"/>
                                </a:rPr>
                                <m:t>+1</m:t>
                              </m:r>
                            </m:e>
                          </m:d>
                          <m:sSup>
                            <m:sSupPr>
                              <m:ctrlPr>
                                <a:rPr lang="en-US" sz="2200" i="1">
                                  <a:latin typeface="Cambria Math" panose="02040503050406030204" pitchFamily="18" charset="0"/>
                                </a:rPr>
                              </m:ctrlPr>
                            </m:sSupPr>
                            <m:e>
                              <m:d>
                                <m:dPr>
                                  <m:begChr m:val="["/>
                                  <m:endChr m:val="]"/>
                                  <m:ctrlPr>
                                    <a:rPr lang="en-US" sz="2200" i="1">
                                      <a:latin typeface="Cambria Math" panose="02040503050406030204" pitchFamily="18" charset="0"/>
                                    </a:rPr>
                                  </m:ctrlPr>
                                </m:dPr>
                                <m:e>
                                  <m:r>
                                    <a:rPr lang="en-US" sz="2200" i="1">
                                      <a:latin typeface="Cambria Math" panose="02040503050406030204" pitchFamily="18" charset="0"/>
                                    </a:rPr>
                                    <m:t>𝑝</m:t>
                                  </m:r>
                                  <m:sSub>
                                    <m:sSubPr>
                                      <m:ctrlPr>
                                        <a:rPr lang="en-US" sz="2200" i="1">
                                          <a:latin typeface="Cambria Math" panose="02040503050406030204" pitchFamily="18" charset="0"/>
                                        </a:rPr>
                                      </m:ctrlPr>
                                    </m:sSubPr>
                                    <m:e>
                                      <m:r>
                                        <a:rPr lang="en-US" sz="2200" i="1">
                                          <a:latin typeface="Cambria Math" panose="02040503050406030204" pitchFamily="18" charset="0"/>
                                        </a:rPr>
                                        <m:t>𝑆</m:t>
                                      </m:r>
                                    </m:e>
                                    <m:sub>
                                      <m:r>
                                        <a:rPr lang="en-US" sz="2200" i="1">
                                          <a:latin typeface="Cambria Math" panose="02040503050406030204" pitchFamily="18" charset="0"/>
                                        </a:rPr>
                                        <m:t>𝐿</m:t>
                                      </m:r>
                                    </m:sub>
                                  </m:sSub>
                                  <m:r>
                                    <a:rPr lang="en-US" sz="2200" i="1">
                                      <a:latin typeface="Cambria Math" panose="02040503050406030204" pitchFamily="18" charset="0"/>
                                    </a:rPr>
                                    <m:t>+(1−</m:t>
                                  </m:r>
                                  <m:r>
                                    <a:rPr lang="en-US" sz="2200" i="1">
                                      <a:latin typeface="Cambria Math" panose="02040503050406030204" pitchFamily="18" charset="0"/>
                                    </a:rPr>
                                    <m:t>𝑝</m:t>
                                  </m:r>
                                  <m:r>
                                    <a:rPr lang="en-US" sz="2200" i="1">
                                      <a:latin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rPr>
                                        <m:t>𝑆</m:t>
                                      </m:r>
                                    </m:e>
                                    <m:sub>
                                      <m:r>
                                        <a:rPr lang="en-US" sz="2200" i="1">
                                          <a:latin typeface="Cambria Math" panose="02040503050406030204" pitchFamily="18" charset="0"/>
                                        </a:rPr>
                                        <m:t>𝐻</m:t>
                                      </m:r>
                                    </m:sub>
                                  </m:sSub>
                                </m:e>
                              </m:d>
                            </m:e>
                            <m:sup>
                              <m:r>
                                <a:rPr lang="en-US" sz="2200" i="1">
                                  <a:latin typeface="Cambria Math" panose="02040503050406030204" pitchFamily="18" charset="0"/>
                                </a:rPr>
                                <m:t>2</m:t>
                              </m:r>
                            </m:sup>
                          </m:sSup>
                        </m:den>
                      </m:f>
                      <m:r>
                        <a:rPr lang="en-US" sz="2200" i="1">
                          <a:latin typeface="Cambria Math" panose="02040503050406030204" pitchFamily="18" charset="0"/>
                        </a:rPr>
                        <m:t>&gt;0</m:t>
                      </m:r>
                    </m:oMath>
                  </m:oMathPara>
                </a14:m>
                <a:endParaRPr lang="en-US" sz="2200" dirty="0"/>
              </a:p>
            </p:txBody>
          </p:sp>
        </mc:Choice>
        <mc:Fallback xmlns="">
          <p:sp>
            <p:nvSpPr>
              <p:cNvPr id="4" name="Rectangle 3"/>
              <p:cNvSpPr>
                <a:spLocks noRot="1" noChangeAspect="1" noMove="1" noResize="1" noEditPoints="1" noAdjustHandles="1" noChangeArrowheads="1" noChangeShapeType="1" noTextEdit="1"/>
              </p:cNvSpPr>
              <p:nvPr/>
            </p:nvSpPr>
            <p:spPr>
              <a:xfrm>
                <a:off x="2225925" y="1250007"/>
                <a:ext cx="4804392" cy="97488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4FA94BEC-2692-4C8E-B9A9-CD483796776D}"/>
                  </a:ext>
                </a:extLst>
              </p:cNvPr>
              <p:cNvSpPr txBox="1"/>
              <p:nvPr/>
            </p:nvSpPr>
            <p:spPr>
              <a:xfrm flipH="1">
                <a:off x="459095" y="4616258"/>
                <a:ext cx="8305800" cy="1461939"/>
              </a:xfrm>
              <a:prstGeom prst="rect">
                <a:avLst/>
              </a:prstGeom>
              <a:noFill/>
            </p:spPr>
            <p:txBody>
              <a:bodyPr wrap="square" lIns="0" tIns="0" rIns="0" bIns="0" rtlCol="0">
                <a:spAutoFit/>
              </a:bodyPr>
              <a:lstStyle/>
              <a:p>
                <a:pPr marL="357188" indent="-357188">
                  <a:lnSpc>
                    <a:spcPct val="125000"/>
                  </a:lnSpc>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Equilibrium appropriation increases as the stock becomes more abundant, either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𝑆</m:t>
                        </m:r>
                      </m:e>
                      <m:sub>
                        <m:r>
                          <a:rPr lang="en-CA" sz="2200" b="0" i="1" smtClean="0">
                            <a:latin typeface="Cambria Math" panose="02040503050406030204" pitchFamily="18" charset="0"/>
                          </a:rPr>
                          <m:t>𝐻</m:t>
                        </m:r>
                      </m:sub>
                    </m:sSub>
                  </m:oMath>
                </a14:m>
                <a:r>
                  <a:rPr lang="en-US" sz="2200" dirty="0">
                    <a:latin typeface="Times New Roman" panose="02020603050405020304" pitchFamily="18" charset="0"/>
                    <a:cs typeface="Times New Roman" panose="02020603050405020304" pitchFamily="18" charset="0"/>
                  </a:rPr>
                  <a:t> or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𝑆</m:t>
                        </m:r>
                      </m:e>
                      <m:sub>
                        <m:r>
                          <a:rPr lang="en-CA" sz="2200" b="0" i="1" smtClean="0">
                            <a:latin typeface="Cambria Math" panose="02040503050406030204" pitchFamily="18" charset="0"/>
                          </a:rPr>
                          <m:t>𝐿</m:t>
                        </m:r>
                      </m:sub>
                    </m:sSub>
                  </m:oMath>
                </a14:m>
                <a:r>
                  <a:rPr lang="en-US" sz="2200" dirty="0">
                    <a:latin typeface="Times New Roman" panose="02020603050405020304" pitchFamily="18" charset="0"/>
                    <a:cs typeface="Times New Roman" panose="02020603050405020304" pitchFamily="18" charset="0"/>
                  </a:rPr>
                  <a:t>, and in probability </a:t>
                </a:r>
                <a14:m>
                  <m:oMath xmlns:m="http://schemas.openxmlformats.org/officeDocument/2006/math">
                    <m:r>
                      <a:rPr lang="en-US" sz="2200" i="1">
                        <a:latin typeface="Cambria Math" panose="02040503050406030204" pitchFamily="18" charset="0"/>
                      </a:rPr>
                      <m:t>𝑝</m:t>
                    </m:r>
                  </m:oMath>
                </a14:m>
                <a:r>
                  <a:rPr lang="en-US" sz="2200" dirty="0">
                    <a:latin typeface="Times New Roman" panose="02020603050405020304" pitchFamily="18" charset="0"/>
                    <a:cs typeface="Times New Roman" panose="02020603050405020304" pitchFamily="18" charset="0"/>
                  </a:rPr>
                  <a:t> that the stock is high.</a:t>
                </a:r>
              </a:p>
              <a:p>
                <a:pPr marL="357188" indent="-357188">
                  <a:lnSpc>
                    <a:spcPct val="125000"/>
                  </a:lnSpc>
                  <a:buFont typeface="Arial" panose="020B0604020202020204" pitchFamily="34" charset="0"/>
                  <a:buChar char="•"/>
                </a:pPr>
                <a:endParaRPr lang="en-CA" sz="1000" dirty="0">
                  <a:latin typeface="Times New Roman" panose="02020603050405020304" pitchFamily="18" charset="0"/>
                  <a:cs typeface="Times New Roman" panose="02020603050405020304" pitchFamily="18" charset="0"/>
                </a:endParaRPr>
              </a:p>
              <a:p>
                <a:pPr marL="357188" indent="-357188">
                  <a:lnSpc>
                    <a:spcPct val="125000"/>
                  </a:lnSpc>
                  <a:buFont typeface="Arial" panose="020B0604020202020204" pitchFamily="34" charset="0"/>
                  <a:buChar char="•"/>
                </a:pPr>
                <a:r>
                  <a:rPr lang="en-CA" sz="2200" dirty="0">
                    <a:latin typeface="Times New Roman" panose="02020603050405020304" pitchFamily="18" charset="0"/>
                    <a:cs typeface="Times New Roman" panose="02020603050405020304" pitchFamily="18" charset="0"/>
                  </a:rPr>
                  <a:t>Yet, </a:t>
                </a:r>
                <a14:m>
                  <m:oMath xmlns:m="http://schemas.openxmlformats.org/officeDocument/2006/math">
                    <m:sSup>
                      <m:sSupPr>
                        <m:ctrlPr>
                          <a:rPr lang="en-US" sz="2200" i="1">
                            <a:latin typeface="Cambria Math" panose="02040503050406030204" pitchFamily="18" charset="0"/>
                            <a:cs typeface="Times New Roman" panose="02020603050405020304" pitchFamily="18" charset="0"/>
                          </a:rPr>
                        </m:ctrlPr>
                      </m:sSupPr>
                      <m:e>
                        <m:r>
                          <a:rPr lang="en-US" sz="2200" i="1">
                            <a:latin typeface="Cambria Math" panose="02040503050406030204" pitchFamily="18" charset="0"/>
                            <a:cs typeface="Times New Roman" panose="02020603050405020304" pitchFamily="18" charset="0"/>
                          </a:rPr>
                          <m:t>𝑥</m:t>
                        </m:r>
                      </m:e>
                      <m:sup>
                        <m:r>
                          <a:rPr lang="en-US" sz="2200" i="1">
                            <a:latin typeface="Cambria Math" panose="02040503050406030204" pitchFamily="18" charset="0"/>
                            <a:cs typeface="Times New Roman" panose="02020603050405020304" pitchFamily="18" charset="0"/>
                          </a:rPr>
                          <m:t>∗</m:t>
                        </m:r>
                      </m:sup>
                    </m:sSup>
                  </m:oMath>
                </a14:m>
                <a:r>
                  <a:rPr lang="en-US" sz="2200" dirty="0">
                    <a:latin typeface="Times New Roman" panose="02020603050405020304" pitchFamily="18" charset="0"/>
                    <a:cs typeface="Times New Roman" panose="02020603050405020304" pitchFamily="18" charset="0"/>
                  </a:rPr>
                  <a:t> decreases in the number of firms competing for the commons.</a:t>
                </a:r>
              </a:p>
            </p:txBody>
          </p:sp>
        </mc:Choice>
        <mc:Fallback xmlns="">
          <p:sp>
            <p:nvSpPr>
              <p:cNvPr id="12" name="TextBox 11">
                <a:extLst>
                  <a:ext uri="{FF2B5EF4-FFF2-40B4-BE49-F238E27FC236}">
                    <a16:creationId xmlns:a16="http://schemas.microsoft.com/office/drawing/2014/main" id="{4FA94BEC-2692-4C8E-B9A9-CD483796776D}"/>
                  </a:ext>
                </a:extLst>
              </p:cNvPr>
              <p:cNvSpPr txBox="1">
                <a:spLocks noRot="1" noChangeAspect="1" noMove="1" noResize="1" noEditPoints="1" noAdjustHandles="1" noChangeArrowheads="1" noChangeShapeType="1" noTextEdit="1"/>
              </p:cNvSpPr>
              <p:nvPr/>
            </p:nvSpPr>
            <p:spPr>
              <a:xfrm flipH="1">
                <a:off x="459095" y="4616258"/>
                <a:ext cx="8305800" cy="1461939"/>
              </a:xfrm>
              <a:prstGeom prst="rect">
                <a:avLst/>
              </a:prstGeom>
              <a:blipFill>
                <a:blip r:embed="rId6"/>
                <a:stretch>
                  <a:fillRect l="-1908" t="-2500" b="-7917"/>
                </a:stretch>
              </a:blipFill>
            </p:spPr>
            <p:txBody>
              <a:bodyPr/>
              <a:lstStyle/>
              <a:p>
                <a:r>
                  <a:rPr lang="en-US">
                    <a:noFill/>
                  </a:rPr>
                  <a:t> </a:t>
                </a:r>
              </a:p>
            </p:txBody>
          </p:sp>
        </mc:Fallback>
      </mc:AlternateContent>
    </p:spTree>
    <p:extLst>
      <p:ext uri="{BB962C8B-B14F-4D97-AF65-F5344CB8AC3E}">
        <p14:creationId xmlns:p14="http://schemas.microsoft.com/office/powerpoint/2010/main" val="3610393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30C84FE62715144A76E791CF9956B47" ma:contentTypeVersion="4" ma:contentTypeDescription="Create a new document." ma:contentTypeScope="" ma:versionID="b61f37bf3d25a85f99f9e38c642946b8">
  <xsd:schema xmlns:xsd="http://www.w3.org/2001/XMLSchema" xmlns:xs="http://www.w3.org/2001/XMLSchema" xmlns:p="http://schemas.microsoft.com/office/2006/metadata/properties" xmlns:ns3="2f231e91-8804-49cb-9268-5ba78d05dc5a" targetNamespace="http://schemas.microsoft.com/office/2006/metadata/properties" ma:root="true" ma:fieldsID="26c794c2be0f7aefc6687fbc20be2460" ns3:_="">
    <xsd:import namespace="2f231e91-8804-49cb-9268-5ba78d05dc5a"/>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231e91-8804-49cb-9268-5ba78d05dc5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546851B-5922-4CF1-802F-20CD4CC24C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231e91-8804-49cb-9268-5ba78d05dc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0DA46F9-5B92-46ED-B817-1AD74FA0F671}">
  <ds:schemaRefs>
    <ds:schemaRef ds:uri="http://purl.org/dc/elements/1.1/"/>
    <ds:schemaRef ds:uri="http://schemas.microsoft.com/office/2006/documentManagement/types"/>
    <ds:schemaRef ds:uri="http://www.w3.org/XML/1998/namespace"/>
    <ds:schemaRef ds:uri="http://schemas.microsoft.com/office/2006/metadata/properties"/>
    <ds:schemaRef ds:uri="http://schemas.microsoft.com/office/infopath/2007/PartnerControls"/>
    <ds:schemaRef ds:uri="http://purl.org/dc/terms/"/>
    <ds:schemaRef ds:uri="http://schemas.openxmlformats.org/package/2006/metadata/core-properties"/>
    <ds:schemaRef ds:uri="2f231e91-8804-49cb-9268-5ba78d05dc5a"/>
    <ds:schemaRef ds:uri="http://purl.org/dc/dcmitype/"/>
  </ds:schemaRefs>
</ds:datastoreItem>
</file>

<file path=customXml/itemProps3.xml><?xml version="1.0" encoding="utf-8"?>
<ds:datastoreItem xmlns:ds="http://schemas.openxmlformats.org/officeDocument/2006/customXml" ds:itemID="{489C532F-EF3E-46AB-B42C-26F19BE1854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Retrospect</Template>
  <TotalTime>8841</TotalTime>
  <Words>8121</Words>
  <Application>Microsoft Office PowerPoint</Application>
  <PresentationFormat>On-screen Show (4:3)</PresentationFormat>
  <Paragraphs>997</Paragraphs>
  <Slides>138</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138</vt:i4>
      </vt:variant>
    </vt:vector>
  </HeadingPairs>
  <TitlesOfParts>
    <vt:vector size="145" baseType="lpstr">
      <vt:lpstr>Arial</vt:lpstr>
      <vt:lpstr>Calibri</vt:lpstr>
      <vt:lpstr>Cambria Math</vt:lpstr>
      <vt:lpstr>Times New Roman</vt:lpstr>
      <vt:lpstr>transat</vt:lpstr>
      <vt:lpstr>Wingdings</vt:lpstr>
      <vt:lpstr>Office Theme</vt:lpstr>
      <vt:lpstr>Common Pool Resources:  Strategic Behavior, Inefficiencies, and Incomplete Information</vt:lpstr>
      <vt:lpstr>Outline</vt:lpstr>
      <vt:lpstr>What are  Common Pool Resources?</vt:lpstr>
      <vt:lpstr>PowerPoint Presentation</vt:lpstr>
      <vt:lpstr>Bluefin tuna in the eastern Atlantic and the Mediterranean</vt:lpstr>
      <vt:lpstr>Bluefin tuna in the eastern Atlantic and the Mediterranean</vt:lpstr>
      <vt:lpstr>The State of North Atlantic Salmon NASCO</vt:lpstr>
      <vt:lpstr> What are the distinctive features these examples, and generally CPRs, exhibit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Modeling the Common Pool Resources CPR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Outline</vt:lpstr>
      <vt:lpstr>Symmetrically uninformed firms – Everyone is in the dark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Demand Theory</dc:title>
  <dc:creator>Sherzod</dc:creator>
  <cp:lastModifiedBy>Espinola-Arredondo, Ana</cp:lastModifiedBy>
  <cp:revision>619</cp:revision>
  <cp:lastPrinted>2020-05-10T07:35:49Z</cp:lastPrinted>
  <dcterms:created xsi:type="dcterms:W3CDTF">2006-08-16T00:00:00Z</dcterms:created>
  <dcterms:modified xsi:type="dcterms:W3CDTF">2025-05-05T18:44:01Z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0x010100030C84FE62715144A76E791CF9956B47</vt:lpwstr>
  </property>
</Properties>
</file>