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62"/>
  </p:notesMasterIdLst>
  <p:handoutMasterIdLst>
    <p:handoutMasterId r:id="rId63"/>
  </p:handoutMasterIdLst>
  <p:sldIdLst>
    <p:sldId id="311" r:id="rId2"/>
    <p:sldId id="266" r:id="rId3"/>
    <p:sldId id="334" r:id="rId4"/>
    <p:sldId id="267" r:id="rId5"/>
    <p:sldId id="268" r:id="rId6"/>
    <p:sldId id="269" r:id="rId7"/>
    <p:sldId id="270" r:id="rId8"/>
    <p:sldId id="271" r:id="rId9"/>
    <p:sldId id="321" r:id="rId10"/>
    <p:sldId id="324" r:id="rId11"/>
    <p:sldId id="322" r:id="rId12"/>
    <p:sldId id="320" r:id="rId13"/>
    <p:sldId id="273" r:id="rId14"/>
    <p:sldId id="274" r:id="rId15"/>
    <p:sldId id="323" r:id="rId16"/>
    <p:sldId id="325" r:id="rId17"/>
    <p:sldId id="275" r:id="rId18"/>
    <p:sldId id="276" r:id="rId19"/>
    <p:sldId id="326" r:id="rId20"/>
    <p:sldId id="277" r:id="rId21"/>
    <p:sldId id="327" r:id="rId22"/>
    <p:sldId id="328" r:id="rId23"/>
    <p:sldId id="279" r:id="rId24"/>
    <p:sldId id="329" r:id="rId25"/>
    <p:sldId id="280" r:id="rId26"/>
    <p:sldId id="330" r:id="rId27"/>
    <p:sldId id="281" r:id="rId28"/>
    <p:sldId id="282" r:id="rId29"/>
    <p:sldId id="283" r:id="rId30"/>
    <p:sldId id="284" r:id="rId31"/>
    <p:sldId id="285" r:id="rId32"/>
    <p:sldId id="312" r:id="rId33"/>
    <p:sldId id="286" r:id="rId34"/>
    <p:sldId id="287" r:id="rId35"/>
    <p:sldId id="288" r:id="rId36"/>
    <p:sldId id="290" r:id="rId37"/>
    <p:sldId id="291" r:id="rId38"/>
    <p:sldId id="292" r:id="rId39"/>
    <p:sldId id="313" r:id="rId40"/>
    <p:sldId id="293" r:id="rId41"/>
    <p:sldId id="294" r:id="rId42"/>
    <p:sldId id="315" r:id="rId43"/>
    <p:sldId id="331" r:id="rId44"/>
    <p:sldId id="298" r:id="rId45"/>
    <p:sldId id="299" r:id="rId46"/>
    <p:sldId id="302" r:id="rId47"/>
    <p:sldId id="303" r:id="rId48"/>
    <p:sldId id="305" r:id="rId49"/>
    <p:sldId id="318" r:id="rId50"/>
    <p:sldId id="332" r:id="rId51"/>
    <p:sldId id="306" r:id="rId52"/>
    <p:sldId id="314" r:id="rId53"/>
    <p:sldId id="307" r:id="rId54"/>
    <p:sldId id="308" r:id="rId55"/>
    <p:sldId id="309" r:id="rId56"/>
    <p:sldId id="310" r:id="rId57"/>
    <p:sldId id="335" r:id="rId58"/>
    <p:sldId id="316" r:id="rId59"/>
    <p:sldId id="333" r:id="rId60"/>
    <p:sldId id="319" r:id="rId61"/>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4" clrIdx="0">
    <p:extLst>
      <p:ext uri="{19B8F6BF-5375-455C-9EA6-DF929625EA0E}">
        <p15:presenceInfo xmlns:p15="http://schemas.microsoft.com/office/powerpoint/2012/main" userId="S-1-5-21-1292428093-1336601894-682003330-77256" providerId="AD"/>
      </p:ext>
    </p:extLst>
  </p:cmAuthor>
  <p:cmAuthor id="2" name="Vitaly Terekhov" initials="VT" lastIdx="3" clrIdx="1">
    <p:extLst>
      <p:ext uri="{19B8F6BF-5375-455C-9EA6-DF929625EA0E}">
        <p15:presenceInfo xmlns:p15="http://schemas.microsoft.com/office/powerpoint/2012/main" userId="S::V.Terekhov@marianopolis.com::d29cf180-11a1-43b8-807f-d5a9faad9a0a" providerId="AD"/>
      </p:ext>
    </p:extLst>
  </p:cmAuthor>
  <p:cmAuthor id="3" name="CE" initials="CE" lastIdx="2" clrIdx="2">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B2C"/>
    <a:srgbClr val="4E4E4E"/>
    <a:srgbClr val="EDE5EF"/>
    <a:srgbClr val="E3EDF1"/>
    <a:srgbClr val="FFEACD"/>
    <a:srgbClr val="F8DCDD"/>
    <a:srgbClr val="F6D6D7"/>
    <a:srgbClr val="EFB3B4"/>
    <a:srgbClr val="F2D6D6"/>
    <a:srgbClr val="F3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B0679-C722-4B3D-87B9-B602825F82B9}" v="17" dt="2024-11-19T20:28:27.5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86385" autoAdjust="0"/>
  </p:normalViewPr>
  <p:slideViewPr>
    <p:cSldViewPr snapToGrid="0">
      <p:cViewPr varScale="1">
        <p:scale>
          <a:sx n="82" d="100"/>
          <a:sy n="82" d="100"/>
        </p:scale>
        <p:origin x="2106" y="90"/>
      </p:cViewPr>
      <p:guideLst>
        <p:guide orient="horz" pos="2448"/>
        <p:guide pos="3168"/>
      </p:guideLst>
    </p:cSldViewPr>
  </p:slideViewPr>
  <p:outlineViewPr>
    <p:cViewPr>
      <p:scale>
        <a:sx n="33" d="100"/>
        <a:sy n="33" d="100"/>
      </p:scale>
      <p:origin x="0" y="-15252"/>
    </p:cViewPr>
  </p:outlineViewPr>
  <p:notesTextViewPr>
    <p:cViewPr>
      <p:scale>
        <a:sx n="1" d="1"/>
        <a:sy n="1" d="1"/>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71"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616B0679-C722-4B3D-87B9-B602825F82B9}"/>
    <pc:docChg chg="custSel addSld delSld modSld sldOrd">
      <pc:chgData name="Espinola-Arredondo, Ana Fabiola" userId="2389861a-9b00-4e05-a52a-bbe4d3cfc079" providerId="ADAL" clId="{616B0679-C722-4B3D-87B9-B602825F82B9}" dt="2024-11-19T20:29:19.072" v="125" actId="114"/>
      <pc:docMkLst>
        <pc:docMk/>
      </pc:docMkLst>
      <pc:sldChg chg="modSp mod">
        <pc:chgData name="Espinola-Arredondo, Ana Fabiola" userId="2389861a-9b00-4e05-a52a-bbe4d3cfc079" providerId="ADAL" clId="{616B0679-C722-4B3D-87B9-B602825F82B9}" dt="2024-11-19T17:52:41.308" v="7" actId="14100"/>
        <pc:sldMkLst>
          <pc:docMk/>
          <pc:sldMk cId="110480179" sldId="271"/>
        </pc:sldMkLst>
        <pc:spChg chg="mod">
          <ac:chgData name="Espinola-Arredondo, Ana Fabiola" userId="2389861a-9b00-4e05-a52a-bbe4d3cfc079" providerId="ADAL" clId="{616B0679-C722-4B3D-87B9-B602825F82B9}" dt="2024-11-19T17:52:41.308" v="7" actId="14100"/>
          <ac:spMkLst>
            <pc:docMk/>
            <pc:sldMk cId="110480179" sldId="271"/>
            <ac:spMk id="3" creationId="{00000000-0000-0000-0000-000000000000}"/>
          </ac:spMkLst>
        </pc:spChg>
      </pc:sldChg>
      <pc:sldChg chg="addSp modSp mod modAnim">
        <pc:chgData name="Espinola-Arredondo, Ana Fabiola" userId="2389861a-9b00-4e05-a52a-bbe4d3cfc079" providerId="ADAL" clId="{616B0679-C722-4B3D-87B9-B602825F82B9}" dt="2024-11-19T17:56:44.632" v="30"/>
        <pc:sldMkLst>
          <pc:docMk/>
          <pc:sldMk cId="2431296579" sldId="274"/>
        </pc:sldMkLst>
        <pc:spChg chg="mod">
          <ac:chgData name="Espinola-Arredondo, Ana Fabiola" userId="2389861a-9b00-4e05-a52a-bbe4d3cfc079" providerId="ADAL" clId="{616B0679-C722-4B3D-87B9-B602825F82B9}" dt="2024-11-19T17:56:26.638" v="22" actId="14100"/>
          <ac:spMkLst>
            <pc:docMk/>
            <pc:sldMk cId="2431296579" sldId="274"/>
            <ac:spMk id="3" creationId="{00000000-0000-0000-0000-000000000000}"/>
          </ac:spMkLst>
        </pc:spChg>
        <pc:spChg chg="add mod">
          <ac:chgData name="Espinola-Arredondo, Ana Fabiola" userId="2389861a-9b00-4e05-a52a-bbe4d3cfc079" providerId="ADAL" clId="{616B0679-C722-4B3D-87B9-B602825F82B9}" dt="2024-11-19T17:56:40.249" v="29" actId="403"/>
          <ac:spMkLst>
            <pc:docMk/>
            <pc:sldMk cId="2431296579" sldId="274"/>
            <ac:spMk id="5" creationId="{3D0E3BFA-D71B-489C-4425-036756F1E930}"/>
          </ac:spMkLst>
        </pc:spChg>
      </pc:sldChg>
      <pc:sldChg chg="addSp modSp mod modAnim">
        <pc:chgData name="Espinola-Arredondo, Ana Fabiola" userId="2389861a-9b00-4e05-a52a-bbe4d3cfc079" providerId="ADAL" clId="{616B0679-C722-4B3D-87B9-B602825F82B9}" dt="2024-11-19T20:07:51.042" v="66"/>
        <pc:sldMkLst>
          <pc:docMk/>
          <pc:sldMk cId="3970520301" sldId="283"/>
        </pc:sldMkLst>
        <pc:spChg chg="mod">
          <ac:chgData name="Espinola-Arredondo, Ana Fabiola" userId="2389861a-9b00-4e05-a52a-bbe4d3cfc079" providerId="ADAL" clId="{616B0679-C722-4B3D-87B9-B602825F82B9}" dt="2024-11-19T20:07:10.813" v="54" actId="1076"/>
          <ac:spMkLst>
            <pc:docMk/>
            <pc:sldMk cId="3970520301" sldId="283"/>
            <ac:spMk id="3" creationId="{00000000-0000-0000-0000-000000000000}"/>
          </ac:spMkLst>
        </pc:spChg>
        <pc:spChg chg="add mod">
          <ac:chgData name="Espinola-Arredondo, Ana Fabiola" userId="2389861a-9b00-4e05-a52a-bbe4d3cfc079" providerId="ADAL" clId="{616B0679-C722-4B3D-87B9-B602825F82B9}" dt="2024-11-19T20:07:45.992" v="65" actId="114"/>
          <ac:spMkLst>
            <pc:docMk/>
            <pc:sldMk cId="3970520301" sldId="283"/>
            <ac:spMk id="5" creationId="{D1D4BD94-FA84-864D-7321-818900C50998}"/>
          </ac:spMkLst>
        </pc:spChg>
      </pc:sldChg>
      <pc:sldChg chg="modSp mod">
        <pc:chgData name="Espinola-Arredondo, Ana Fabiola" userId="2389861a-9b00-4e05-a52a-bbe4d3cfc079" providerId="ADAL" clId="{616B0679-C722-4B3D-87B9-B602825F82B9}" dt="2024-11-19T20:09:58.898" v="71" actId="207"/>
        <pc:sldMkLst>
          <pc:docMk/>
          <pc:sldMk cId="178077657" sldId="287"/>
        </pc:sldMkLst>
        <pc:spChg chg="mod">
          <ac:chgData name="Espinola-Arredondo, Ana Fabiola" userId="2389861a-9b00-4e05-a52a-bbe4d3cfc079" providerId="ADAL" clId="{616B0679-C722-4B3D-87B9-B602825F82B9}" dt="2024-11-19T20:09:58.898" v="71" actId="207"/>
          <ac:spMkLst>
            <pc:docMk/>
            <pc:sldMk cId="178077657" sldId="287"/>
            <ac:spMk id="3" creationId="{00000000-0000-0000-0000-000000000000}"/>
          </ac:spMkLst>
        </pc:spChg>
      </pc:sldChg>
      <pc:sldChg chg="del">
        <pc:chgData name="Espinola-Arredondo, Ana Fabiola" userId="2389861a-9b00-4e05-a52a-bbe4d3cfc079" providerId="ADAL" clId="{616B0679-C722-4B3D-87B9-B602825F82B9}" dt="2024-11-19T20:10:04.109" v="72" actId="47"/>
        <pc:sldMkLst>
          <pc:docMk/>
          <pc:sldMk cId="4139457334" sldId="289"/>
        </pc:sldMkLst>
      </pc:sldChg>
      <pc:sldChg chg="modSp mod">
        <pc:chgData name="Espinola-Arredondo, Ana Fabiola" userId="2389861a-9b00-4e05-a52a-bbe4d3cfc079" providerId="ADAL" clId="{616B0679-C722-4B3D-87B9-B602825F82B9}" dt="2024-11-19T20:14:09.349" v="79" actId="1076"/>
        <pc:sldMkLst>
          <pc:docMk/>
          <pc:sldMk cId="2384160714" sldId="298"/>
        </pc:sldMkLst>
        <pc:spChg chg="mod">
          <ac:chgData name="Espinola-Arredondo, Ana Fabiola" userId="2389861a-9b00-4e05-a52a-bbe4d3cfc079" providerId="ADAL" clId="{616B0679-C722-4B3D-87B9-B602825F82B9}" dt="2024-11-19T20:14:03.738" v="77" actId="403"/>
          <ac:spMkLst>
            <pc:docMk/>
            <pc:sldMk cId="2384160714" sldId="298"/>
            <ac:spMk id="4" creationId="{00000000-0000-0000-0000-000000000000}"/>
          </ac:spMkLst>
        </pc:spChg>
        <pc:picChg chg="mod">
          <ac:chgData name="Espinola-Arredondo, Ana Fabiola" userId="2389861a-9b00-4e05-a52a-bbe4d3cfc079" providerId="ADAL" clId="{616B0679-C722-4B3D-87B9-B602825F82B9}" dt="2024-11-19T20:14:09.349" v="79" actId="1076"/>
          <ac:picMkLst>
            <pc:docMk/>
            <pc:sldMk cId="2384160714" sldId="298"/>
            <ac:picMk id="7" creationId="{3EAEEF65-CC47-457F-AE84-AACF6501E185}"/>
          </ac:picMkLst>
        </pc:picChg>
      </pc:sldChg>
      <pc:sldChg chg="modSp mod">
        <pc:chgData name="Espinola-Arredondo, Ana Fabiola" userId="2389861a-9b00-4e05-a52a-bbe4d3cfc079" providerId="ADAL" clId="{616B0679-C722-4B3D-87B9-B602825F82B9}" dt="2024-11-19T20:18:29.053" v="80" actId="20577"/>
        <pc:sldMkLst>
          <pc:docMk/>
          <pc:sldMk cId="1327000428" sldId="306"/>
        </pc:sldMkLst>
        <pc:spChg chg="mod">
          <ac:chgData name="Espinola-Arredondo, Ana Fabiola" userId="2389861a-9b00-4e05-a52a-bbe4d3cfc079" providerId="ADAL" clId="{616B0679-C722-4B3D-87B9-B602825F82B9}" dt="2024-11-19T20:18:29.053" v="80" actId="20577"/>
          <ac:spMkLst>
            <pc:docMk/>
            <pc:sldMk cId="1327000428" sldId="306"/>
            <ac:spMk id="3" creationId="{00000000-0000-0000-0000-000000000000}"/>
          </ac:spMkLst>
        </pc:spChg>
      </pc:sldChg>
      <pc:sldChg chg="modSp mod">
        <pc:chgData name="Espinola-Arredondo, Ana Fabiola" userId="2389861a-9b00-4e05-a52a-bbe4d3cfc079" providerId="ADAL" clId="{616B0679-C722-4B3D-87B9-B602825F82B9}" dt="2024-11-19T20:20:29.494" v="86" actId="20577"/>
        <pc:sldMkLst>
          <pc:docMk/>
          <pc:sldMk cId="3429354341" sldId="308"/>
        </pc:sldMkLst>
        <pc:spChg chg="mod">
          <ac:chgData name="Espinola-Arredondo, Ana Fabiola" userId="2389861a-9b00-4e05-a52a-bbe4d3cfc079" providerId="ADAL" clId="{616B0679-C722-4B3D-87B9-B602825F82B9}" dt="2024-11-19T20:20:29.494" v="86" actId="20577"/>
          <ac:spMkLst>
            <pc:docMk/>
            <pc:sldMk cId="3429354341" sldId="308"/>
            <ac:spMk id="3" creationId="{00000000-0000-0000-0000-000000000000}"/>
          </ac:spMkLst>
        </pc:spChg>
      </pc:sldChg>
      <pc:sldChg chg="addSp modSp mod modAnim">
        <pc:chgData name="Espinola-Arredondo, Ana Fabiola" userId="2389861a-9b00-4e05-a52a-bbe4d3cfc079" providerId="ADAL" clId="{616B0679-C722-4B3D-87B9-B602825F82B9}" dt="2024-11-19T20:23:32.232" v="102" actId="1076"/>
        <pc:sldMkLst>
          <pc:docMk/>
          <pc:sldMk cId="574727299" sldId="310"/>
        </pc:sldMkLst>
        <pc:spChg chg="mod">
          <ac:chgData name="Espinola-Arredondo, Ana Fabiola" userId="2389861a-9b00-4e05-a52a-bbe4d3cfc079" providerId="ADAL" clId="{616B0679-C722-4B3D-87B9-B602825F82B9}" dt="2024-11-19T20:23:00.535" v="99" actId="6549"/>
          <ac:spMkLst>
            <pc:docMk/>
            <pc:sldMk cId="574727299" sldId="310"/>
            <ac:spMk id="3" creationId="{00000000-0000-0000-0000-000000000000}"/>
          </ac:spMkLst>
        </pc:spChg>
        <pc:picChg chg="add mod">
          <ac:chgData name="Espinola-Arredondo, Ana Fabiola" userId="2389861a-9b00-4e05-a52a-bbe4d3cfc079" providerId="ADAL" clId="{616B0679-C722-4B3D-87B9-B602825F82B9}" dt="2024-11-19T20:22:49.044" v="97" actId="1076"/>
          <ac:picMkLst>
            <pc:docMk/>
            <pc:sldMk cId="574727299" sldId="310"/>
            <ac:picMk id="4" creationId="{5A3AF55C-C267-1241-24F8-C80B5576AEED}"/>
          </ac:picMkLst>
        </pc:picChg>
        <pc:picChg chg="add mod">
          <ac:chgData name="Espinola-Arredondo, Ana Fabiola" userId="2389861a-9b00-4e05-a52a-bbe4d3cfc079" providerId="ADAL" clId="{616B0679-C722-4B3D-87B9-B602825F82B9}" dt="2024-11-19T20:23:32.232" v="102" actId="1076"/>
          <ac:picMkLst>
            <pc:docMk/>
            <pc:sldMk cId="574727299" sldId="310"/>
            <ac:picMk id="5" creationId="{77255A4E-6F35-466D-95F6-8C1A448AEAD9}"/>
          </ac:picMkLst>
        </pc:picChg>
      </pc:sldChg>
      <pc:sldChg chg="modSp mod">
        <pc:chgData name="Espinola-Arredondo, Ana Fabiola" userId="2389861a-9b00-4e05-a52a-bbe4d3cfc079" providerId="ADAL" clId="{616B0679-C722-4B3D-87B9-B602825F82B9}" dt="2024-11-19T20:18:33.435" v="81" actId="20577"/>
        <pc:sldMkLst>
          <pc:docMk/>
          <pc:sldMk cId="2592169720" sldId="314"/>
        </pc:sldMkLst>
        <pc:spChg chg="mod">
          <ac:chgData name="Espinola-Arredondo, Ana Fabiola" userId="2389861a-9b00-4e05-a52a-bbe4d3cfc079" providerId="ADAL" clId="{616B0679-C722-4B3D-87B9-B602825F82B9}" dt="2024-11-19T20:18:33.435" v="81" actId="20577"/>
          <ac:spMkLst>
            <pc:docMk/>
            <pc:sldMk cId="2592169720" sldId="314"/>
            <ac:spMk id="3" creationId="{00000000-0000-0000-0000-000000000000}"/>
          </ac:spMkLst>
        </pc:spChg>
      </pc:sldChg>
      <pc:sldChg chg="addSp modSp mod">
        <pc:chgData name="Espinola-Arredondo, Ana Fabiola" userId="2389861a-9b00-4e05-a52a-bbe4d3cfc079" providerId="ADAL" clId="{616B0679-C722-4B3D-87B9-B602825F82B9}" dt="2024-11-19T20:28:33.862" v="122" actId="1076"/>
        <pc:sldMkLst>
          <pc:docMk/>
          <pc:sldMk cId="943134560" sldId="316"/>
        </pc:sldMkLst>
        <pc:spChg chg="mod">
          <ac:chgData name="Espinola-Arredondo, Ana Fabiola" userId="2389861a-9b00-4e05-a52a-bbe4d3cfc079" providerId="ADAL" clId="{616B0679-C722-4B3D-87B9-B602825F82B9}" dt="2024-11-19T20:27:09.626" v="113" actId="14100"/>
          <ac:spMkLst>
            <pc:docMk/>
            <pc:sldMk cId="943134560" sldId="316"/>
            <ac:spMk id="3" creationId="{B9E2E5B2-C742-4885-B0D5-ACEA52DCCB07}"/>
          </ac:spMkLst>
        </pc:spChg>
        <pc:picChg chg="add mod">
          <ac:chgData name="Espinola-Arredondo, Ana Fabiola" userId="2389861a-9b00-4e05-a52a-bbe4d3cfc079" providerId="ADAL" clId="{616B0679-C722-4B3D-87B9-B602825F82B9}" dt="2024-11-19T20:28:30.368" v="120" actId="1076"/>
          <ac:picMkLst>
            <pc:docMk/>
            <pc:sldMk cId="943134560" sldId="316"/>
            <ac:picMk id="4" creationId="{435985A7-020A-E830-61E7-D496C42ED98E}"/>
          </ac:picMkLst>
        </pc:picChg>
        <pc:picChg chg="add mod">
          <ac:chgData name="Espinola-Arredondo, Ana Fabiola" userId="2389861a-9b00-4e05-a52a-bbe4d3cfc079" providerId="ADAL" clId="{616B0679-C722-4B3D-87B9-B602825F82B9}" dt="2024-11-19T20:28:32.277" v="121" actId="1076"/>
          <ac:picMkLst>
            <pc:docMk/>
            <pc:sldMk cId="943134560" sldId="316"/>
            <ac:picMk id="5" creationId="{3E979CF7-657B-15E9-E541-0916D0FB991B}"/>
          </ac:picMkLst>
        </pc:picChg>
        <pc:picChg chg="add mod">
          <ac:chgData name="Espinola-Arredondo, Ana Fabiola" userId="2389861a-9b00-4e05-a52a-bbe4d3cfc079" providerId="ADAL" clId="{616B0679-C722-4B3D-87B9-B602825F82B9}" dt="2024-11-19T20:28:33.862" v="122" actId="1076"/>
          <ac:picMkLst>
            <pc:docMk/>
            <pc:sldMk cId="943134560" sldId="316"/>
            <ac:picMk id="6" creationId="{7A4C4B01-DA3F-2A86-E284-19FF627CF757}"/>
          </ac:picMkLst>
        </pc:picChg>
      </pc:sldChg>
      <pc:sldChg chg="modSp mod">
        <pc:chgData name="Espinola-Arredondo, Ana Fabiola" userId="2389861a-9b00-4e05-a52a-bbe4d3cfc079" providerId="ADAL" clId="{616B0679-C722-4B3D-87B9-B602825F82B9}" dt="2024-11-19T20:26:02.219" v="108" actId="14100"/>
        <pc:sldMkLst>
          <pc:docMk/>
          <pc:sldMk cId="4122669936" sldId="319"/>
        </pc:sldMkLst>
        <pc:spChg chg="mod">
          <ac:chgData name="Espinola-Arredondo, Ana Fabiola" userId="2389861a-9b00-4e05-a52a-bbe4d3cfc079" providerId="ADAL" clId="{616B0679-C722-4B3D-87B9-B602825F82B9}" dt="2024-11-19T20:26:02.219" v="108" actId="14100"/>
          <ac:spMkLst>
            <pc:docMk/>
            <pc:sldMk cId="4122669936" sldId="319"/>
            <ac:spMk id="3" creationId="{B9E2E5B2-C742-4885-B0D5-ACEA52DCCB07}"/>
          </ac:spMkLst>
        </pc:spChg>
      </pc:sldChg>
      <pc:sldChg chg="modSp mod ord">
        <pc:chgData name="Espinola-Arredondo, Ana Fabiola" userId="2389861a-9b00-4e05-a52a-bbe4d3cfc079" providerId="ADAL" clId="{616B0679-C722-4B3D-87B9-B602825F82B9}" dt="2024-11-19T17:54:31.671" v="16"/>
        <pc:sldMkLst>
          <pc:docMk/>
          <pc:sldMk cId="2888012965" sldId="321"/>
        </pc:sldMkLst>
        <pc:spChg chg="mod">
          <ac:chgData name="Espinola-Arredondo, Ana Fabiola" userId="2389861a-9b00-4e05-a52a-bbe4d3cfc079" providerId="ADAL" clId="{616B0679-C722-4B3D-87B9-B602825F82B9}" dt="2024-11-19T17:53:42.811" v="14" actId="14100"/>
          <ac:spMkLst>
            <pc:docMk/>
            <pc:sldMk cId="2888012965" sldId="321"/>
            <ac:spMk id="3" creationId="{00000000-0000-0000-0000-000000000000}"/>
          </ac:spMkLst>
        </pc:spChg>
        <pc:picChg chg="mod">
          <ac:chgData name="Espinola-Arredondo, Ana Fabiola" userId="2389861a-9b00-4e05-a52a-bbe4d3cfc079" providerId="ADAL" clId="{616B0679-C722-4B3D-87B9-B602825F82B9}" dt="2024-11-19T17:53:33.060" v="11" actId="1076"/>
          <ac:picMkLst>
            <pc:docMk/>
            <pc:sldMk cId="2888012965" sldId="321"/>
            <ac:picMk id="4" creationId="{DD383CF5-8A73-E9B6-37F1-E9E7CD264808}"/>
          </ac:picMkLst>
        </pc:picChg>
      </pc:sldChg>
      <pc:sldChg chg="ord">
        <pc:chgData name="Espinola-Arredondo, Ana Fabiola" userId="2389861a-9b00-4e05-a52a-bbe4d3cfc079" providerId="ADAL" clId="{616B0679-C722-4B3D-87B9-B602825F82B9}" dt="2024-11-19T17:54:38.608" v="20"/>
        <pc:sldMkLst>
          <pc:docMk/>
          <pc:sldMk cId="2439763566" sldId="322"/>
        </pc:sldMkLst>
      </pc:sldChg>
      <pc:sldChg chg="ord">
        <pc:chgData name="Espinola-Arredondo, Ana Fabiola" userId="2389861a-9b00-4e05-a52a-bbe4d3cfc079" providerId="ADAL" clId="{616B0679-C722-4B3D-87B9-B602825F82B9}" dt="2024-11-19T17:54:34.762" v="18"/>
        <pc:sldMkLst>
          <pc:docMk/>
          <pc:sldMk cId="4105064730" sldId="324"/>
        </pc:sldMkLst>
      </pc:sldChg>
      <pc:sldChg chg="addSp modSp mod modAnim">
        <pc:chgData name="Espinola-Arredondo, Ana Fabiola" userId="2389861a-9b00-4e05-a52a-bbe4d3cfc079" providerId="ADAL" clId="{616B0679-C722-4B3D-87B9-B602825F82B9}" dt="2024-11-19T17:59:41.373" v="35"/>
        <pc:sldMkLst>
          <pc:docMk/>
          <pc:sldMk cId="958537375" sldId="326"/>
        </pc:sldMkLst>
        <pc:cxnChg chg="add mod">
          <ac:chgData name="Espinola-Arredondo, Ana Fabiola" userId="2389861a-9b00-4e05-a52a-bbe4d3cfc079" providerId="ADAL" clId="{616B0679-C722-4B3D-87B9-B602825F82B9}" dt="2024-11-19T17:59:27.102" v="34" actId="1582"/>
          <ac:cxnSpMkLst>
            <pc:docMk/>
            <pc:sldMk cId="958537375" sldId="326"/>
            <ac:cxnSpMk id="3" creationId="{3562158A-D642-653B-E51C-1249AB4C7621}"/>
          </ac:cxnSpMkLst>
        </pc:cxnChg>
      </pc:sldChg>
      <pc:sldChg chg="addSp delSp modSp mod modAnim">
        <pc:chgData name="Espinola-Arredondo, Ana Fabiola" userId="2389861a-9b00-4e05-a52a-bbe4d3cfc079" providerId="ADAL" clId="{616B0679-C722-4B3D-87B9-B602825F82B9}" dt="2024-11-19T18:02:07.661" v="49"/>
        <pc:sldMkLst>
          <pc:docMk/>
          <pc:sldMk cId="3735117351" sldId="327"/>
        </pc:sldMkLst>
        <pc:spChg chg="add del mod">
          <ac:chgData name="Espinola-Arredondo, Ana Fabiola" userId="2389861a-9b00-4e05-a52a-bbe4d3cfc079" providerId="ADAL" clId="{616B0679-C722-4B3D-87B9-B602825F82B9}" dt="2024-11-19T18:01:29.471" v="41" actId="478"/>
          <ac:spMkLst>
            <pc:docMk/>
            <pc:sldMk cId="3735117351" sldId="327"/>
            <ac:spMk id="5" creationId="{E08C2A6A-E707-9733-1C37-CE72BC562327}"/>
          </ac:spMkLst>
        </pc:spChg>
        <pc:picChg chg="mod">
          <ac:chgData name="Espinola-Arredondo, Ana Fabiola" userId="2389861a-9b00-4e05-a52a-bbe4d3cfc079" providerId="ADAL" clId="{616B0679-C722-4B3D-87B9-B602825F82B9}" dt="2024-11-19T18:01:47.464" v="45" actId="1076"/>
          <ac:picMkLst>
            <pc:docMk/>
            <pc:sldMk cId="3735117351" sldId="327"/>
            <ac:picMk id="7" creationId="{0B14A6A9-8117-3ED9-2810-2F5CA3E179C3}"/>
          </ac:picMkLst>
        </pc:picChg>
        <pc:picChg chg="add mod">
          <ac:chgData name="Espinola-Arredondo, Ana Fabiola" userId="2389861a-9b00-4e05-a52a-bbe4d3cfc079" providerId="ADAL" clId="{616B0679-C722-4B3D-87B9-B602825F82B9}" dt="2024-11-19T18:01:54.271" v="47" actId="1076"/>
          <ac:picMkLst>
            <pc:docMk/>
            <pc:sldMk cId="3735117351" sldId="327"/>
            <ac:picMk id="1026" creationId="{7662DB36-DC95-A5C3-6684-0E9E7958D6DF}"/>
          </ac:picMkLst>
        </pc:picChg>
        <pc:cxnChg chg="add mod">
          <ac:chgData name="Espinola-Arredondo, Ana Fabiola" userId="2389861a-9b00-4e05-a52a-bbe4d3cfc079" providerId="ADAL" clId="{616B0679-C722-4B3D-87B9-B602825F82B9}" dt="2024-11-19T18:00:31.463" v="38" actId="1582"/>
          <ac:cxnSpMkLst>
            <pc:docMk/>
            <pc:sldMk cId="3735117351" sldId="327"/>
            <ac:cxnSpMk id="4" creationId="{F8FCB71A-4C48-C863-A0A8-43644B3BD04A}"/>
          </ac:cxnSpMkLst>
        </pc:cxnChg>
      </pc:sldChg>
      <pc:sldChg chg="modSp mod">
        <pc:chgData name="Espinola-Arredondo, Ana Fabiola" userId="2389861a-9b00-4e05-a52a-bbe4d3cfc079" providerId="ADAL" clId="{616B0679-C722-4B3D-87B9-B602825F82B9}" dt="2024-11-19T20:29:19.072" v="125" actId="114"/>
        <pc:sldMkLst>
          <pc:docMk/>
          <pc:sldMk cId="199176653" sldId="333"/>
        </pc:sldMkLst>
        <pc:spChg chg="mod">
          <ac:chgData name="Espinola-Arredondo, Ana Fabiola" userId="2389861a-9b00-4e05-a52a-bbe4d3cfc079" providerId="ADAL" clId="{616B0679-C722-4B3D-87B9-B602825F82B9}" dt="2024-11-19T20:29:19.072" v="125" actId="114"/>
          <ac:spMkLst>
            <pc:docMk/>
            <pc:sldMk cId="199176653" sldId="333"/>
            <ac:spMk id="3" creationId="{B9E2E5B2-C742-4885-B0D5-ACEA52DCCB07}"/>
          </ac:spMkLst>
        </pc:spChg>
      </pc:sldChg>
      <pc:sldChg chg="modSp add mod">
        <pc:chgData name="Espinola-Arredondo, Ana Fabiola" userId="2389861a-9b00-4e05-a52a-bbe4d3cfc079" providerId="ADAL" clId="{616B0679-C722-4B3D-87B9-B602825F82B9}" dt="2024-11-19T20:23:38.604" v="103" actId="6549"/>
        <pc:sldMkLst>
          <pc:docMk/>
          <pc:sldMk cId="4119774638" sldId="335"/>
        </pc:sldMkLst>
        <pc:spChg chg="mod">
          <ac:chgData name="Espinola-Arredondo, Ana Fabiola" userId="2389861a-9b00-4e05-a52a-bbe4d3cfc079" providerId="ADAL" clId="{616B0679-C722-4B3D-87B9-B602825F82B9}" dt="2024-11-19T20:23:38.604" v="103" actId="6549"/>
          <ac:spMkLst>
            <pc:docMk/>
            <pc:sldMk cId="4119774638" sldId="335"/>
            <ac:spMk id="3" creationId="{00000000-0000-0000-0000-000000000000}"/>
          </ac:spMkLst>
        </pc:spChg>
      </pc:sldChg>
    </pc:docChg>
  </pc:docChgLst>
  <pc:docChgLst>
    <pc:chgData name="Espinola-Arredondo, Ana Fabiola" userId="2389861a-9b00-4e05-a52a-bbe4d3cfc079" providerId="ADAL" clId="{967A9DBA-306E-451C-BBB5-C4F406DD721C}"/>
    <pc:docChg chg="undo custSel addSld delSld modSld">
      <pc:chgData name="Espinola-Arredondo, Ana Fabiola" userId="2389861a-9b00-4e05-a52a-bbe4d3cfc079" providerId="ADAL" clId="{967A9DBA-306E-451C-BBB5-C4F406DD721C}" dt="2024-11-17T23:16:40.885" v="357" actId="2696"/>
      <pc:docMkLst>
        <pc:docMk/>
      </pc:docMkLst>
      <pc:sldChg chg="modSp mod">
        <pc:chgData name="Espinola-Arredondo, Ana Fabiola" userId="2389861a-9b00-4e05-a52a-bbe4d3cfc079" providerId="ADAL" clId="{967A9DBA-306E-451C-BBB5-C4F406DD721C}" dt="2024-11-17T23:09:35.624" v="354" actId="14100"/>
        <pc:sldMkLst>
          <pc:docMk/>
          <pc:sldMk cId="3244868728" sldId="266"/>
        </pc:sldMkLst>
        <pc:spChg chg="mod">
          <ac:chgData name="Espinola-Arredondo, Ana Fabiola" userId="2389861a-9b00-4e05-a52a-bbe4d3cfc079" providerId="ADAL" clId="{967A9DBA-306E-451C-BBB5-C4F406DD721C}" dt="2024-11-17T23:09:33.961" v="353" actId="1076"/>
          <ac:spMkLst>
            <pc:docMk/>
            <pc:sldMk cId="3244868728" sldId="266"/>
            <ac:spMk id="2" creationId="{00000000-0000-0000-0000-000000000000}"/>
          </ac:spMkLst>
        </pc:spChg>
        <pc:spChg chg="mod">
          <ac:chgData name="Espinola-Arredondo, Ana Fabiola" userId="2389861a-9b00-4e05-a52a-bbe4d3cfc079" providerId="ADAL" clId="{967A9DBA-306E-451C-BBB5-C4F406DD721C}" dt="2024-11-17T23:09:35.624" v="354" actId="14100"/>
          <ac:spMkLst>
            <pc:docMk/>
            <pc:sldMk cId="3244868728" sldId="266"/>
            <ac:spMk id="24" creationId="{00000000-0000-0000-0000-000000000000}"/>
          </ac:spMkLst>
        </pc:spChg>
      </pc:sldChg>
      <pc:sldChg chg="modSp mod">
        <pc:chgData name="Espinola-Arredondo, Ana Fabiola" userId="2389861a-9b00-4e05-a52a-bbe4d3cfc079" providerId="ADAL" clId="{967A9DBA-306E-451C-BBB5-C4F406DD721C}" dt="2024-11-17T23:14:28.384" v="355" actId="1076"/>
        <pc:sldMkLst>
          <pc:docMk/>
          <pc:sldMk cId="1723434596" sldId="281"/>
        </pc:sldMkLst>
        <pc:spChg chg="mod">
          <ac:chgData name="Espinola-Arredondo, Ana Fabiola" userId="2389861a-9b00-4e05-a52a-bbe4d3cfc079" providerId="ADAL" clId="{967A9DBA-306E-451C-BBB5-C4F406DD721C}" dt="2024-11-17T23:14:28.384" v="355" actId="1076"/>
          <ac:spMkLst>
            <pc:docMk/>
            <pc:sldMk cId="1723434596" sldId="281"/>
            <ac:spMk id="2" creationId="{00000000-0000-0000-0000-000000000000}"/>
          </ac:spMkLst>
        </pc:spChg>
      </pc:sldChg>
      <pc:sldChg chg="modSp mod">
        <pc:chgData name="Espinola-Arredondo, Ana Fabiola" userId="2389861a-9b00-4e05-a52a-bbe4d3cfc079" providerId="ADAL" clId="{967A9DBA-306E-451C-BBB5-C4F406DD721C}" dt="2024-11-17T23:16:02.003" v="356" actId="1076"/>
        <pc:sldMkLst>
          <pc:docMk/>
          <pc:sldMk cId="574727299" sldId="310"/>
        </pc:sldMkLst>
        <pc:spChg chg="mod">
          <ac:chgData name="Espinola-Arredondo, Ana Fabiola" userId="2389861a-9b00-4e05-a52a-bbe4d3cfc079" providerId="ADAL" clId="{967A9DBA-306E-451C-BBB5-C4F406DD721C}" dt="2024-11-17T23:16:02.003" v="356" actId="1076"/>
          <ac:spMkLst>
            <pc:docMk/>
            <pc:sldMk cId="574727299" sldId="310"/>
            <ac:spMk id="2" creationId="{00000000-0000-0000-0000-000000000000}"/>
          </ac:spMkLst>
        </pc:spChg>
      </pc:sldChg>
      <pc:sldChg chg="del">
        <pc:chgData name="Espinola-Arredondo, Ana Fabiola" userId="2389861a-9b00-4e05-a52a-bbe4d3cfc079" providerId="ADAL" clId="{967A9DBA-306E-451C-BBB5-C4F406DD721C}" dt="2024-11-17T23:16:40.885" v="357" actId="2696"/>
        <pc:sldMkLst>
          <pc:docMk/>
          <pc:sldMk cId="2313575210" sldId="317"/>
        </pc:sldMkLst>
      </pc:sldChg>
      <pc:sldChg chg="add">
        <pc:chgData name="Espinola-Arredondo, Ana Fabiola" userId="2389861a-9b00-4e05-a52a-bbe4d3cfc079" providerId="ADAL" clId="{967A9DBA-306E-451C-BBB5-C4F406DD721C}" dt="2024-11-17T23:02:15.503" v="0" actId="2890"/>
        <pc:sldMkLst>
          <pc:docMk/>
          <pc:sldMk cId="3224312680" sldId="33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11/19/2024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088699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875919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097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1334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4998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29197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09497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898593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56715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100912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711376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5747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126985646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dirty="0"/>
              <a:t>Click icon to add picture</a:t>
            </a:r>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71768236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1107543"/>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7435850" y="3019425"/>
            <a:ext cx="1931988" cy="1346200"/>
          </a:xfrm>
        </p:spPr>
        <p:txBody>
          <a:bodyPr/>
          <a:lstStyle/>
          <a:p>
            <a:endParaRPr lang="en-US" dirty="0"/>
          </a:p>
        </p:txBody>
      </p:sp>
    </p:spTree>
    <p:extLst>
      <p:ext uri="{BB962C8B-B14F-4D97-AF65-F5344CB8AC3E}">
        <p14:creationId xmlns:p14="http://schemas.microsoft.com/office/powerpoint/2010/main" val="1640119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1107543"/>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7435850" y="3019425"/>
            <a:ext cx="1931988" cy="1346200"/>
          </a:xfrm>
        </p:spPr>
        <p:txBody>
          <a:bodyPr/>
          <a:lstStyle/>
          <a:p>
            <a:endParaRPr lang="en-US" dirty="0"/>
          </a:p>
        </p:txBody>
      </p:sp>
      <p:sp>
        <p:nvSpPr>
          <p:cNvPr id="8" name="Content Placeholder 7">
            <a:extLst>
              <a:ext uri="{FF2B5EF4-FFF2-40B4-BE49-F238E27FC236}">
                <a16:creationId xmlns:a16="http://schemas.microsoft.com/office/drawing/2014/main" id="{A45636CB-A43F-29EB-0665-84EAECCD91EB}"/>
              </a:ext>
            </a:extLst>
          </p:cNvPr>
          <p:cNvSpPr>
            <a:spLocks noGrp="1"/>
          </p:cNvSpPr>
          <p:nvPr>
            <p:ph sz="quarter" idx="14"/>
          </p:nvPr>
        </p:nvSpPr>
        <p:spPr>
          <a:xfrm>
            <a:off x="4143375" y="54292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382200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1">
    <p:bg>
      <p:bgPr>
        <a:solidFill>
          <a:schemeClr val="lt1"/>
        </a:solidFill>
        <a:effectLst/>
      </p:bgPr>
    </p:bg>
    <p:spTree>
      <p:nvGrpSpPr>
        <p:cNvPr id="1" name="Shape 81"/>
        <p:cNvGrpSpPr/>
        <p:nvPr/>
      </p:nvGrpSpPr>
      <p:grpSpPr>
        <a:xfrm>
          <a:off x="0" y="0"/>
          <a:ext cx="0" cy="0"/>
          <a:chOff x="0" y="0"/>
          <a:chExt cx="0" cy="0"/>
        </a:xfrm>
      </p:grpSpPr>
      <p:sp>
        <p:nvSpPr>
          <p:cNvPr id="2" name="Title 1"/>
          <p:cNvSpPr>
            <a:spLocks noGrp="1"/>
          </p:cNvSpPr>
          <p:nvPr>
            <p:ph type="title"/>
          </p:nvPr>
        </p:nvSpPr>
        <p:spPr>
          <a:xfrm>
            <a:off x="23515" y="722508"/>
            <a:ext cx="9996324" cy="97795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6" name="Content Placeholder 5"/>
          <p:cNvSpPr>
            <a:spLocks noGrp="1"/>
          </p:cNvSpPr>
          <p:nvPr>
            <p:ph sz="quarter" idx="10"/>
          </p:nvPr>
        </p:nvSpPr>
        <p:spPr>
          <a:xfrm>
            <a:off x="117582" y="1933292"/>
            <a:ext cx="9804186" cy="5658416"/>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14400" indent="-449263">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379538" indent="-465138">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28800" indent="-449263">
              <a:spcBef>
                <a:spcPts val="624"/>
              </a:spcBef>
              <a:buClr>
                <a:srgbClr val="4E4E4E"/>
              </a:buClr>
              <a:buFont typeface="Courier New" panose="02070309020205020404" pitchFamily="49" charset="0"/>
              <a:buChar char="o"/>
              <a:defRPr sz="2200">
                <a:solidFill>
                  <a:schemeClr val="tx1"/>
                </a:solidFill>
                <a:latin typeface="Arial" pitchFamily="34" charset="0"/>
                <a:cs typeface="Arial" pitchFamily="34" charset="0"/>
              </a:defRPr>
            </a:lvl4pPr>
            <a:lvl5pPr marL="2293938" indent="-465138">
              <a:spcBef>
                <a:spcPts val="624"/>
              </a:spcBef>
              <a:buClr>
                <a:srgbClr val="4E4E4E"/>
              </a:buClr>
              <a:buFont typeface="Wingdings" panose="05000000000000000000" pitchFamily="2" charset="2"/>
              <a:buChar char="Ø"/>
              <a:defRPr sz="2000">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10">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10">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2104671262"/>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3" r:id="rId6"/>
    <p:sldLayoutId id="2147483684" r:id="rId7"/>
    <p:sldLayoutId id="2147483656" r:id="rId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statista.com/outlook/hmo/pharmaceuticals/united-states"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diatribe.org/diabetes-medications/why-are-drug-prices-so-high-us"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9.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9.png"/><Relationship Id="rId4" Type="http://schemas.openxmlformats.org/officeDocument/2006/relationships/image" Target="../media/image60.png"/><Relationship Id="rId9" Type="http://schemas.openxmlformats.org/officeDocument/2006/relationships/image" Target="../media/image6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Monopoly</a:t>
            </a:r>
          </a:p>
        </p:txBody>
      </p:sp>
      <p:pic>
        <p:nvPicPr>
          <p:cNvPr id="5" name="Picture Placeholder 4" descr="Cover: Economics, Seventh Edition by Paul Krugman and Robin Wells.">
            <a:extLst>
              <a:ext uri="{FF2B5EF4-FFF2-40B4-BE49-F238E27FC236}">
                <a16:creationId xmlns:a16="http://schemas.microsoft.com/office/drawing/2014/main" id="{F051B5EB-5EAA-B316-0B50-DFA08055446F}"/>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870589"/>
            <a:ext cx="4570071" cy="6185850"/>
          </a:xfrm>
        </p:spPr>
      </p:pic>
      <p:sp>
        <p:nvSpPr>
          <p:cNvPr id="9" name="Sub Title 1"/>
          <p:cNvSpPr>
            <a:spLocks noGrp="1"/>
          </p:cNvSpPr>
          <p:nvPr>
            <p:ph sz="quarter" idx="10"/>
          </p:nvPr>
        </p:nvSpPr>
        <p:spPr/>
        <p:txBody>
          <a:bodyPr/>
          <a:lstStyle/>
          <a:p>
            <a:pPr lvl="0"/>
            <a:r>
              <a:rPr lang="en-US" dirty="0"/>
              <a:t>16</a:t>
            </a:r>
          </a:p>
        </p:txBody>
      </p:sp>
    </p:spTree>
    <p:extLst>
      <p:ext uri="{BB962C8B-B14F-4D97-AF65-F5344CB8AC3E}">
        <p14:creationId xmlns:p14="http://schemas.microsoft.com/office/powerpoint/2010/main" val="4113981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 y="0"/>
            <a:ext cx="10058400" cy="815797"/>
          </a:xfrm>
        </p:spPr>
        <p:txBody>
          <a:bodyPr/>
          <a:lstStyle/>
          <a:p>
            <a:r>
              <a:rPr lang="en-US" dirty="0"/>
              <a:t>Important Dates</a:t>
            </a:r>
            <a:endParaRPr lang="en-US" dirty="0">
              <a:latin typeface="Arial" panose="020B0604020202020204" pitchFamily="34" charset="0"/>
              <a:cs typeface="Arial" panose="020B0604020202020204" pitchFamily="34" charset="0"/>
            </a:endParaRPr>
          </a:p>
        </p:txBody>
      </p:sp>
      <p:sp>
        <p:nvSpPr>
          <p:cNvPr id="24" name="Content Placeholder 2"/>
          <p:cNvSpPr>
            <a:spLocks noGrp="1"/>
          </p:cNvSpPr>
          <p:nvPr>
            <p:ph sz="quarter" idx="10"/>
          </p:nvPr>
        </p:nvSpPr>
        <p:spPr>
          <a:xfrm>
            <a:off x="117582" y="1004711"/>
            <a:ext cx="9804186" cy="6013309"/>
          </a:xfrm>
        </p:spPr>
        <p:txBody>
          <a:bodyPr>
            <a:normAutofit/>
          </a:bodyPr>
          <a:lstStyle/>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Homework #13 is due tomorrow Wednesday November 20</a:t>
            </a:r>
            <a:r>
              <a:rPr lang="en-US" baseline="30000" dirty="0">
                <a:latin typeface="Arial" panose="020B0604020202020204" pitchFamily="34" charset="0"/>
                <a:cs typeface="Arial" panose="020B0604020202020204" pitchFamily="34" charset="0"/>
              </a:rPr>
              <a:t>th</a:t>
            </a:r>
            <a:r>
              <a:rPr lang="en-US" baseline="30000" dirty="0"/>
              <a:t>.</a:t>
            </a:r>
          </a:p>
          <a:p>
            <a:pPr marL="862013" lvl="1" indent="-354013">
              <a:spcAft>
                <a:spcPts val="600"/>
              </a:spcAft>
              <a:buFont typeface="Arial" charset="0"/>
              <a:buChar char="•"/>
            </a:pPr>
            <a:r>
              <a:rPr lang="en-US" baseline="30000" dirty="0"/>
              <a:t>Chapters 14 and 15 (Production &amp; Perfect Competition)</a:t>
            </a:r>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Quiz #6 is due tomorrow Wednesday November 20</a:t>
            </a:r>
            <a:r>
              <a:rPr lang="en-US" baseline="30000" dirty="0">
                <a:latin typeface="Arial" panose="020B0604020202020204" pitchFamily="34" charset="0"/>
                <a:cs typeface="Arial" panose="020B0604020202020204" pitchFamily="34" charset="0"/>
              </a:rPr>
              <a:t>th</a:t>
            </a:r>
            <a:r>
              <a:rPr lang="en-US" baseline="30000" dirty="0"/>
              <a:t>.</a:t>
            </a:r>
          </a:p>
          <a:p>
            <a:pPr marL="862013" lvl="1" indent="-354013">
              <a:spcAft>
                <a:spcPts val="600"/>
              </a:spcAft>
              <a:buFont typeface="Arial" charset="0"/>
              <a:buChar char="•"/>
            </a:pPr>
            <a:r>
              <a:rPr lang="en-US" baseline="30000" dirty="0">
                <a:latin typeface="Arial" panose="020B0604020202020204" pitchFamily="34" charset="0"/>
                <a:cs typeface="Arial" panose="020B0604020202020204" pitchFamily="34" charset="0"/>
              </a:rPr>
              <a:t>Chapters 12 and 13</a:t>
            </a:r>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Homework #14 is due on Friday December 6</a:t>
            </a:r>
            <a:r>
              <a:rPr lang="en-US" baseline="30000" dirty="0">
                <a:latin typeface="Arial" panose="020B0604020202020204" pitchFamily="34" charset="0"/>
                <a:cs typeface="Arial" panose="020B0604020202020204" pitchFamily="34" charset="0"/>
              </a:rPr>
              <a:t>th</a:t>
            </a:r>
            <a:r>
              <a:rPr lang="en-US" baseline="30000" dirty="0"/>
              <a:t>.</a:t>
            </a:r>
          </a:p>
          <a:p>
            <a:pPr marL="862013" lvl="1" indent="-354013">
              <a:spcAft>
                <a:spcPts val="600"/>
              </a:spcAft>
              <a:buFont typeface="Arial" charset="0"/>
              <a:buChar char="•"/>
            </a:pPr>
            <a:r>
              <a:rPr lang="en-US" baseline="30000" dirty="0">
                <a:latin typeface="Arial" panose="020B0604020202020204" pitchFamily="34" charset="0"/>
                <a:cs typeface="Arial" panose="020B0604020202020204" pitchFamily="34" charset="0"/>
              </a:rPr>
              <a:t>Chapters 16 and 17</a:t>
            </a:r>
            <a:endParaRPr lang="en-US" baseline="30000" dirty="0"/>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Review Session: Tuesday December 3</a:t>
            </a:r>
            <a:r>
              <a:rPr lang="en-US" baseline="30000" dirty="0">
                <a:latin typeface="Arial" panose="020B0604020202020204" pitchFamily="34" charset="0"/>
                <a:cs typeface="Arial" panose="020B0604020202020204" pitchFamily="34" charset="0"/>
              </a:rPr>
              <a:t>rd</a:t>
            </a:r>
            <a:endParaRPr lang="en-US" dirty="0">
              <a:latin typeface="Arial" panose="020B0604020202020204" pitchFamily="34" charset="0"/>
              <a:cs typeface="Arial" panose="020B0604020202020204" pitchFamily="34" charset="0"/>
            </a:endParaRPr>
          </a:p>
          <a:p>
            <a:pPr marL="354013" indent="-354013">
              <a:spcAft>
                <a:spcPts val="600"/>
              </a:spcAft>
              <a:buFont typeface="Arial" charset="0"/>
              <a:buChar char="•"/>
            </a:pPr>
            <a:endParaRPr lang="en-US" dirty="0">
              <a:latin typeface="Arial" panose="020B0604020202020204" pitchFamily="34" charset="0"/>
              <a:cs typeface="Arial" panose="020B0604020202020204" pitchFamily="34" charset="0"/>
            </a:endParaRPr>
          </a:p>
          <a:p>
            <a:pPr marL="354013" indent="-354013">
              <a:spcAft>
                <a:spcPts val="600"/>
              </a:spcAft>
              <a:buFont typeface="Arial" charset="0"/>
              <a:buChar char="•"/>
            </a:pPr>
            <a:r>
              <a:rPr lang="en-US" dirty="0">
                <a:solidFill>
                  <a:srgbClr val="0070C0"/>
                </a:solidFill>
                <a:latin typeface="Arial" panose="020B0604020202020204" pitchFamily="34" charset="0"/>
                <a:cs typeface="Arial" panose="020B0604020202020204" pitchFamily="34" charset="0"/>
              </a:rPr>
              <a:t>Final Exam is on Wednesday December 11</a:t>
            </a:r>
            <a:r>
              <a:rPr lang="en-US" baseline="30000" dirty="0">
                <a:solidFill>
                  <a:srgbClr val="0070C0"/>
                </a:solidFill>
                <a:latin typeface="Arial" panose="020B0604020202020204" pitchFamily="34" charset="0"/>
                <a:cs typeface="Arial" panose="020B0604020202020204" pitchFamily="34" charset="0"/>
              </a:rPr>
              <a:t>th</a:t>
            </a:r>
            <a:r>
              <a:rPr lang="en-US" baseline="30000" dirty="0"/>
              <a:t>.</a:t>
            </a:r>
          </a:p>
          <a:p>
            <a:pPr marL="862013" lvl="1" indent="-354013">
              <a:spcAft>
                <a:spcPts val="600"/>
              </a:spcAft>
              <a:buFont typeface="Arial" charset="0"/>
              <a:buChar char="•"/>
            </a:pPr>
            <a:r>
              <a:rPr lang="en-US" baseline="30000" dirty="0">
                <a:latin typeface="Arial" panose="020B0604020202020204" pitchFamily="34" charset="0"/>
                <a:cs typeface="Arial" panose="020B0604020202020204" pitchFamily="34" charset="0"/>
              </a:rPr>
              <a:t>Chapters 13, 14, 15, 16 and 17</a:t>
            </a:r>
          </a:p>
          <a:p>
            <a:pPr marL="862013" lvl="1" indent="-354013">
              <a:spcAft>
                <a:spcPts val="600"/>
              </a:spcAft>
              <a:buFont typeface="Arial" charset="0"/>
              <a:buChar char="•"/>
            </a:pPr>
            <a:endParaRPr lang="en-US" baseline="30000" dirty="0">
              <a:latin typeface="Arial" panose="020B0604020202020204" pitchFamily="34" charset="0"/>
              <a:cs typeface="Arial" panose="020B0604020202020204" pitchFamily="34" charset="0"/>
            </a:endParaRPr>
          </a:p>
          <a:p>
            <a:pPr marL="862013" lvl="1" indent="-354013">
              <a:spcAft>
                <a:spcPts val="600"/>
              </a:spcAft>
              <a:buFont typeface="Arial" charset="0"/>
              <a:buChar char="•"/>
            </a:pPr>
            <a:endParaRPr lang="en-US" baseline="30000" dirty="0">
              <a:latin typeface="Arial" panose="020B0604020202020204" pitchFamily="34" charset="0"/>
              <a:cs typeface="Arial" panose="020B0604020202020204" pitchFamily="34" charset="0"/>
            </a:endParaRPr>
          </a:p>
          <a:p>
            <a:pPr marL="862013" lvl="1" indent="-354013">
              <a:spcAft>
                <a:spcPts val="600"/>
              </a:spcAft>
              <a:buFont typeface="Arial" charset="0"/>
              <a:buChar char="•"/>
            </a:pPr>
            <a:endParaRPr lang="en-US" baseline="30000" dirty="0"/>
          </a:p>
          <a:p>
            <a:pPr marL="508000" lvl="1" indent="0">
              <a:spcAft>
                <a:spcPts val="600"/>
              </a:spcAft>
              <a:buNone/>
            </a:pPr>
            <a:endParaRPr lang="en-US" baseline="30000" dirty="0"/>
          </a:p>
        </p:txBody>
      </p:sp>
    </p:spTree>
    <p:extLst>
      <p:ext uri="{BB962C8B-B14F-4D97-AF65-F5344CB8AC3E}">
        <p14:creationId xmlns:p14="http://schemas.microsoft.com/office/powerpoint/2010/main" val="324486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WHAT YOU WILL LEARN IN THIS CHAPTER</a:t>
            </a:r>
          </a:p>
        </p:txBody>
      </p:sp>
      <p:sp>
        <p:nvSpPr>
          <p:cNvPr id="24" name="Content Placeholder 2"/>
          <p:cNvSpPr>
            <a:spLocks noGrp="1"/>
          </p:cNvSpPr>
          <p:nvPr>
            <p:ph sz="quarter" idx="10"/>
          </p:nvPr>
        </p:nvSpPr>
        <p:spPr>
          <a:xfrm>
            <a:off x="117582" y="1933290"/>
            <a:ext cx="9804186" cy="5084730"/>
          </a:xfrm>
        </p:spPr>
        <p:txBody>
          <a:bodyPr>
            <a:normAutofit fontScale="85000" lnSpcReduction="10000"/>
          </a:bodyPr>
          <a:lstStyle/>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What is the significance of monopoly, a type of industry in which only one producer, a monopolist, operates?</a:t>
            </a:r>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How does being a monopolist affect a firm’s price and output decisions?</a:t>
            </a:r>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Why does the presence of monopoly typically reduce social welfare?</a:t>
            </a:r>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What tools do policy makers use to address the problem of monopoly?</a:t>
            </a:r>
          </a:p>
          <a:p>
            <a:pPr marL="354013" indent="-354013">
              <a:spcAft>
                <a:spcPts val="600"/>
              </a:spcAft>
              <a:buFont typeface="Arial" charset="0"/>
              <a:buChar char="•"/>
            </a:pPr>
            <a:r>
              <a:rPr lang="en-US" dirty="0">
                <a:latin typeface="Arial" panose="020B0604020202020204" pitchFamily="34" charset="0"/>
                <a:cs typeface="Arial" panose="020B0604020202020204" pitchFamily="34" charset="0"/>
              </a:rPr>
              <a:t>What is price discrimination, and why is it so prevalent in certain industries?</a:t>
            </a:r>
          </a:p>
          <a:p>
            <a:pPr marL="354013" indent="-354013">
              <a:spcAft>
                <a:spcPts val="600"/>
              </a:spcAft>
              <a:buFont typeface="Arial" charset="0"/>
              <a:buChar char="•"/>
            </a:pPr>
            <a:r>
              <a:rPr lang="en-US" dirty="0"/>
              <a:t>How do digital giants like Amazon, Google, and </a:t>
            </a:r>
            <a:r>
              <a:rPr lang="en-US" sz="3100" b="0" i="0" u="none" strike="noStrike" baseline="0" dirty="0">
                <a:latin typeface="MyriadPro-Regular"/>
              </a:rPr>
              <a:t>Meta</a:t>
            </a:r>
            <a:r>
              <a:rPr lang="en-US" dirty="0"/>
              <a:t> fit into our model of monopoly, and what special challenges do they represent?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4312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lstStyle/>
          <a:p>
            <a:r>
              <a:rPr lang="en-US" dirty="0">
                <a:latin typeface="Arial" panose="020B0604020202020204" pitchFamily="34" charset="0"/>
                <a:cs typeface="Arial" panose="020B0604020202020204" pitchFamily="34" charset="0"/>
              </a:rPr>
              <a:t>TYPES OF MARKET STRUCTURE</a:t>
            </a:r>
          </a:p>
        </p:txBody>
      </p:sp>
      <p:sp>
        <p:nvSpPr>
          <p:cNvPr id="3" name="Content Placeholder 2"/>
          <p:cNvSpPr>
            <a:spLocks noGrp="1"/>
          </p:cNvSpPr>
          <p:nvPr>
            <p:ph sz="quarter" idx="10"/>
          </p:nvPr>
        </p:nvSpPr>
        <p:spPr>
          <a:xfrm>
            <a:off x="127107" y="1195405"/>
            <a:ext cx="9804186" cy="3212886"/>
          </a:xfrm>
        </p:spPr>
        <p:txBody>
          <a:bodyPr>
            <a:noAutofit/>
          </a:bodyPr>
          <a:lstStyle/>
          <a:p>
            <a:pPr marL="354013" indent="-354013">
              <a:spcAft>
                <a:spcPts val="600"/>
              </a:spcAft>
            </a:pPr>
            <a:r>
              <a:rPr lang="en-US" sz="2400" dirty="0">
                <a:latin typeface="Arial" panose="020B0604020202020204" pitchFamily="34" charset="0"/>
                <a:cs typeface="Arial" panose="020B0604020202020204" pitchFamily="34" charset="0"/>
              </a:rPr>
              <a:t>In order to develop models and make predictions about how producers will behave, economists have developed </a:t>
            </a:r>
            <a:r>
              <a:rPr lang="en-US" sz="2400" b="1" dirty="0">
                <a:latin typeface="Arial" panose="020B0604020202020204" pitchFamily="34" charset="0"/>
                <a:cs typeface="Arial" panose="020B0604020202020204" pitchFamily="34" charset="0"/>
              </a:rPr>
              <a:t>four principal models</a:t>
            </a:r>
            <a:r>
              <a:rPr lang="en-US" sz="2400" dirty="0">
                <a:latin typeface="Arial" panose="020B0604020202020204" pitchFamily="34" charset="0"/>
                <a:cs typeface="Arial" panose="020B0604020202020204" pitchFamily="34" charset="0"/>
              </a:rPr>
              <a:t> of market structure: </a:t>
            </a:r>
          </a:p>
          <a:p>
            <a:pPr marL="720725" lvl="1" indent="-366713">
              <a:spcAft>
                <a:spcPts val="600"/>
              </a:spcAft>
            </a:pPr>
            <a:r>
              <a:rPr lang="en-US" sz="2200" b="1" dirty="0"/>
              <a:t>perfect competition</a:t>
            </a:r>
          </a:p>
          <a:p>
            <a:pPr marL="720725" lvl="1" indent="-366713">
              <a:spcAft>
                <a:spcPts val="600"/>
              </a:spcAft>
            </a:pPr>
            <a:r>
              <a:rPr lang="en-US" sz="2200" b="1" dirty="0"/>
              <a:t>monopoly</a:t>
            </a:r>
          </a:p>
          <a:p>
            <a:pPr marL="720725" lvl="1" indent="-366713">
              <a:spcAft>
                <a:spcPts val="600"/>
              </a:spcAft>
            </a:pPr>
            <a:r>
              <a:rPr lang="en-US" sz="2200" b="1" dirty="0"/>
              <a:t>oligopoly</a:t>
            </a:r>
          </a:p>
          <a:p>
            <a:pPr marL="720725" lvl="1" indent="-366713">
              <a:spcAft>
                <a:spcPts val="2400"/>
              </a:spcAft>
            </a:pPr>
            <a:r>
              <a:rPr lang="en-US" sz="2200" b="1" dirty="0"/>
              <a:t>monopolistic competition</a:t>
            </a:r>
            <a:endParaRPr lang="en-US" sz="2200" dirty="0"/>
          </a:p>
        </p:txBody>
      </p:sp>
      <p:sp>
        <p:nvSpPr>
          <p:cNvPr id="5" name="TextBox 4">
            <a:extLst>
              <a:ext uri="{FF2B5EF4-FFF2-40B4-BE49-F238E27FC236}">
                <a16:creationId xmlns:a16="http://schemas.microsoft.com/office/drawing/2014/main" id="{EA04DD47-2FBD-3C7C-B439-0B45B224D4D6}"/>
              </a:ext>
            </a:extLst>
          </p:cNvPr>
          <p:cNvSpPr txBox="1"/>
          <p:nvPr/>
        </p:nvSpPr>
        <p:spPr>
          <a:xfrm>
            <a:off x="0" y="4787899"/>
            <a:ext cx="9696831" cy="2011487"/>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354013" indent="-354013" eaLnBrk="1" hangingPunct="1">
              <a:spcBef>
                <a:spcPts val="624"/>
              </a:spcBef>
              <a:spcAft>
                <a:spcPts val="600"/>
              </a:spcAft>
              <a:buClr>
                <a:srgbClr val="4E4E4E"/>
              </a:buClr>
              <a:buFont typeface="Arial" pitchFamily="34" charset="0"/>
              <a:buChar char="•"/>
              <a:defRPr sz="2400">
                <a:solidFill>
                  <a:schemeClr val="tx1"/>
                </a:solidFill>
                <a:latin typeface="Arial" panose="020B0604020202020204" pitchFamily="34" charset="0"/>
                <a:ea typeface="Helvetica Neue"/>
                <a:cs typeface="Arial" panose="020B0604020202020204" pitchFamily="34" charset="0"/>
                <a:sym typeface="Helvetica Neue"/>
              </a:defRPr>
            </a:lvl1pPr>
            <a:lvl2pPr marL="720725" indent="-366713" eaLnBrk="1" hangingPunct="1">
              <a:spcBef>
                <a:spcPts val="624"/>
              </a:spcBef>
              <a:spcAft>
                <a:spcPts val="600"/>
              </a:spcAft>
              <a:buClr>
                <a:srgbClr val="4E4E4E"/>
              </a:buClr>
              <a:buFont typeface="Arial" pitchFamily="34" charset="0"/>
              <a:buChar char="–"/>
              <a:defRPr sz="2200" b="1">
                <a:solidFill>
                  <a:schemeClr val="tx1"/>
                </a:solidFill>
                <a:latin typeface="Arial" pitchFamily="34" charset="0"/>
                <a:ea typeface="Helvetica Neue"/>
                <a:cs typeface="Arial" pitchFamily="34" charset="0"/>
                <a:sym typeface="Helvetica Neue"/>
              </a:defRPr>
            </a:lvl2pPr>
            <a:lvl3pPr marL="1473200" indent="-457200" eaLnBrk="1" hangingPunct="1">
              <a:spcBef>
                <a:spcPts val="624"/>
              </a:spcBef>
              <a:buClr>
                <a:srgbClr val="4E4E4E"/>
              </a:buClr>
              <a:buFont typeface="Wingdings" pitchFamily="2" charset="2"/>
              <a:buChar char="§"/>
              <a:defRPr sz="2400">
                <a:solidFill>
                  <a:schemeClr val="tx1"/>
                </a:solidFill>
                <a:latin typeface="Arial" pitchFamily="34" charset="0"/>
                <a:ea typeface="Helvetica Neue"/>
                <a:cs typeface="Arial" pitchFamily="34" charset="0"/>
                <a:sym typeface="Helvetica Neue"/>
              </a:defRPr>
            </a:lvl3pPr>
            <a:lvl4pPr marL="1866900" indent="-342900" eaLnBrk="1" hangingPunct="1">
              <a:spcBef>
                <a:spcPts val="624"/>
              </a:spcBef>
              <a:buClr>
                <a:srgbClr val="4E4E4E"/>
              </a:buClr>
              <a:buFont typeface="Wingdings" pitchFamily="2" charset="2"/>
              <a:buChar char="q"/>
              <a:defRPr sz="2000">
                <a:solidFill>
                  <a:schemeClr val="tx1"/>
                </a:solidFill>
                <a:latin typeface="Arial" pitchFamily="34" charset="0"/>
                <a:ea typeface="Helvetica Neue"/>
                <a:cs typeface="Arial" pitchFamily="34" charset="0"/>
                <a:sym typeface="Helvetica Neue"/>
              </a:defRPr>
            </a:lvl4pPr>
            <a:lvl5pPr marL="2374900" indent="-342900" eaLnBrk="1" hangingPunct="1">
              <a:spcBef>
                <a:spcPts val="624"/>
              </a:spcBef>
              <a:buClr>
                <a:srgbClr val="4E4E4E"/>
              </a:buClr>
              <a:buFont typeface="Arial" pitchFamily="34" charset="0"/>
              <a:buChar char="•"/>
              <a:defRPr sz="2200">
                <a:solidFill>
                  <a:schemeClr val="tx1"/>
                </a:solidFill>
                <a:latin typeface="Arial" pitchFamily="34" charset="0"/>
                <a:ea typeface="Helvetica Neue"/>
                <a:cs typeface="Arial" pitchFamily="34" charset="0"/>
                <a:sym typeface="Helvetica Neue"/>
              </a:defRPr>
            </a:lvl5pPr>
            <a:lvl6pPr marL="2801767" indent="-122066"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6pPr>
            <a:lvl7pPr marL="3311180" indent="-123480"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7pPr>
            <a:lvl8pPr marL="3820592" indent="-124891"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8pPr>
            <a:lvl9pPr marL="4330004" indent="-126303"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9pPr>
          </a:lstStyle>
          <a:p>
            <a:pPr marL="354012" lvl="1" indent="0">
              <a:buNone/>
            </a:pPr>
            <a:r>
              <a:rPr lang="en-US" sz="2400" b="0" dirty="0"/>
              <a:t>This system of market structures is based on two dimensions: </a:t>
            </a:r>
          </a:p>
          <a:p>
            <a:pPr lvl="1"/>
            <a:r>
              <a:rPr lang="en-US" sz="2400" dirty="0"/>
              <a:t>The number of firms in the market (one, few, or many). </a:t>
            </a:r>
          </a:p>
          <a:p>
            <a:pPr lvl="1"/>
            <a:r>
              <a:rPr lang="en-US" sz="2400" dirty="0"/>
              <a:t>Whether the goods offered are identical or differentiated.</a:t>
            </a:r>
          </a:p>
        </p:txBody>
      </p:sp>
    </p:spTree>
    <p:extLst>
      <p:ext uri="{BB962C8B-B14F-4D97-AF65-F5344CB8AC3E}">
        <p14:creationId xmlns:p14="http://schemas.microsoft.com/office/powerpoint/2010/main" val="272647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Arial" panose="020B0604020202020204" pitchFamily="34" charset="0"/>
                <a:cs typeface="Arial" panose="020B0604020202020204" pitchFamily="34" charset="0"/>
              </a:rPr>
              <a:t>TYPES OF MARKET STRUCTURE, VISUALLY</a:t>
            </a:r>
          </a:p>
        </p:txBody>
      </p:sp>
      <p:pic>
        <p:nvPicPr>
          <p:cNvPr id="3" name="Picture Placeholder 5" descr="A matrix shows the market structure based on the number of producers and whether the products are differentiated or undifferentiated.&#10;The matrix has two columns and three rows. The column headers, from left to right, are No and Yes, corresponding to the question Are products differentiated? The row headers, from top to bottom, are One, Few, and Many corresponding to the question How many producers are there? The data in the matrix are listed as follows:&#10;• One producer with no product differentiation is a Monopoly.&#10;• One producer with product differentiation is Not applicable.&#10;• Few producers with or without product differentiation is an Oligopoly.&#10;• Many producers with no product differentiation is Perfect competition.&#10;• Many producers with product differentiation is Monopolistic competition.">
            <a:extLst>
              <a:ext uri="{FF2B5EF4-FFF2-40B4-BE49-F238E27FC236}">
                <a16:creationId xmlns:a16="http://schemas.microsoft.com/office/drawing/2014/main" id="{0D321BB9-3E9C-B5D3-9185-EE7C98ABA723}"/>
              </a:ext>
            </a:extLst>
          </p:cNvPr>
          <p:cNvPicPr>
            <a:picLocks noChangeAspect="1"/>
          </p:cNvPicPr>
          <p:nvPr/>
        </p:nvPicPr>
        <p:blipFill>
          <a:blip r:embed="rId2">
            <a:extLst>
              <a:ext uri="{28A0092B-C50C-407E-A947-70E740481C1C}">
                <a14:useLocalDpi xmlns:a14="http://schemas.microsoft.com/office/drawing/2010/main" val="0"/>
              </a:ext>
            </a:extLst>
          </a:blip>
          <a:srcRect l="14" r="14"/>
          <a:stretch/>
        </p:blipFill>
        <p:spPr>
          <a:xfrm>
            <a:off x="1398588" y="2033588"/>
            <a:ext cx="6654800" cy="4984750"/>
          </a:xfrm>
          <a:prstGeom prst="rect">
            <a:avLst/>
          </a:prstGeom>
          <a:noFill/>
          <a:ln>
            <a:noFill/>
          </a:ln>
        </p:spPr>
      </p:pic>
      <p:sp>
        <p:nvSpPr>
          <p:cNvPr id="5" name="Content Placeholder 4">
            <a:extLst>
              <a:ext uri="{FF2B5EF4-FFF2-40B4-BE49-F238E27FC236}">
                <a16:creationId xmlns:a16="http://schemas.microsoft.com/office/drawing/2014/main" id="{0102E903-320F-2B8D-23EF-7682D542716C}"/>
              </a:ext>
            </a:extLst>
          </p:cNvPr>
          <p:cNvSpPr txBox="1">
            <a:spLocks noGrp="1"/>
          </p:cNvSpPr>
          <p:nvPr>
            <p:ph sz="quarter" idx="10"/>
          </p:nvPr>
        </p:nvSpPr>
        <p:spPr>
          <a:xfrm>
            <a:off x="4410857" y="1161115"/>
            <a:ext cx="1125599" cy="492412"/>
          </a:xfrm>
          <a:prstGeom prst="rect">
            <a:avLst/>
          </a:prstGeom>
          <a:noFill/>
        </p:spPr>
        <p:txBody>
          <a:bodyPr wrap="none" rtlCol="0">
            <a:spAutoFit/>
          </a:bodyPr>
          <a:lstStyle/>
          <a:p>
            <a:pPr marL="0" indent="0" algn="ctr">
              <a:buNone/>
            </a:pPr>
            <a:r>
              <a:rPr lang="en-US" sz="2000" dirty="0"/>
              <a:t>Figure 1</a:t>
            </a:r>
          </a:p>
        </p:txBody>
      </p:sp>
    </p:spTree>
    <p:extLst>
      <p:ext uri="{BB962C8B-B14F-4D97-AF65-F5344CB8AC3E}">
        <p14:creationId xmlns:p14="http://schemas.microsoft.com/office/powerpoint/2010/main" val="1919544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48"/>
            <a:ext cx="10058400" cy="815797"/>
          </a:xfrm>
        </p:spPr>
        <p:txBody>
          <a:bodyPr/>
          <a:lstStyle/>
          <a:p>
            <a:r>
              <a:rPr lang="en-US" dirty="0">
                <a:latin typeface="Arial" panose="020B0604020202020204" pitchFamily="34" charset="0"/>
                <a:cs typeface="Arial" panose="020B0604020202020204" pitchFamily="34" charset="0"/>
              </a:rPr>
              <a:t>THE MEANING OF MONOPOLY</a:t>
            </a:r>
          </a:p>
        </p:txBody>
      </p:sp>
      <p:sp>
        <p:nvSpPr>
          <p:cNvPr id="3" name="Content Placeholder 2"/>
          <p:cNvSpPr>
            <a:spLocks noGrp="1"/>
          </p:cNvSpPr>
          <p:nvPr>
            <p:ph sz="quarter" idx="10"/>
          </p:nvPr>
        </p:nvSpPr>
        <p:spPr>
          <a:xfrm>
            <a:off x="127107" y="2214646"/>
            <a:ext cx="9804186" cy="2339072"/>
          </a:xfrm>
        </p:spPr>
        <p:txBody>
          <a:bodyPr>
            <a:normAutofit/>
          </a:bodyPr>
          <a:lstStyle/>
          <a:p>
            <a:pPr marL="354013" indent="-354013">
              <a:spcAft>
                <a:spcPts val="600"/>
              </a:spcAft>
            </a:pPr>
            <a:r>
              <a:rPr lang="en-US" b="1" dirty="0">
                <a:latin typeface="Arial" panose="020B0604020202020204" pitchFamily="34" charset="0"/>
                <a:cs typeface="Arial" panose="020B0604020202020204" pitchFamily="34" charset="0"/>
              </a:rPr>
              <a:t>Monopolist: </a:t>
            </a:r>
            <a:r>
              <a:rPr lang="en-US" dirty="0">
                <a:latin typeface="Arial" panose="020B0604020202020204" pitchFamily="34" charset="0"/>
                <a:cs typeface="Arial" panose="020B0604020202020204" pitchFamily="34" charset="0"/>
              </a:rPr>
              <a:t>a firm that is the only producer of a good with no close substitutes.</a:t>
            </a:r>
          </a:p>
          <a:p>
            <a:pPr marL="354013" indent="-354013">
              <a:spcAft>
                <a:spcPts val="600"/>
              </a:spcAft>
            </a:pPr>
            <a:r>
              <a:rPr lang="en-US" b="1" dirty="0"/>
              <a:t>M</a:t>
            </a:r>
            <a:r>
              <a:rPr lang="en-US" b="1" dirty="0">
                <a:latin typeface="Arial" panose="020B0604020202020204" pitchFamily="34" charset="0"/>
                <a:cs typeface="Arial" panose="020B0604020202020204" pitchFamily="34" charset="0"/>
              </a:rPr>
              <a:t>onopoly: </a:t>
            </a:r>
            <a:r>
              <a:rPr lang="en-US" dirty="0">
                <a:latin typeface="Arial" panose="020B0604020202020204" pitchFamily="34" charset="0"/>
                <a:cs typeface="Arial" panose="020B0604020202020204" pitchFamily="34" charset="0"/>
              </a:rPr>
              <a:t>an industry controlled by a monopolist.</a:t>
            </a:r>
          </a:p>
          <a:p>
            <a:pPr marL="354013" indent="-354013">
              <a:spcAft>
                <a:spcPts val="600"/>
              </a:spcAft>
            </a:pPr>
            <a:r>
              <a:rPr lang="en-US" b="1" dirty="0">
                <a:latin typeface="Arial" panose="020B0604020202020204" pitchFamily="34" charset="0"/>
                <a:cs typeface="Arial" panose="020B0604020202020204" pitchFamily="34" charset="0"/>
              </a:rPr>
              <a:t>Market power: </a:t>
            </a:r>
            <a:r>
              <a:rPr lang="en-US" dirty="0">
                <a:latin typeface="Arial" panose="020B0604020202020204" pitchFamily="34" charset="0"/>
                <a:cs typeface="Arial" panose="020B0604020202020204" pitchFamily="34" charset="0"/>
              </a:rPr>
              <a:t>the ability of a firm to raise prices.</a:t>
            </a:r>
            <a:endParaRPr lang="en-US" b="1" i="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9BB778C-CB91-C7B2-CB90-4BF7B3C2CFD6}"/>
              </a:ext>
            </a:extLst>
          </p:cNvPr>
          <p:cNvPicPr>
            <a:picLocks noChangeAspect="1"/>
          </p:cNvPicPr>
          <p:nvPr/>
        </p:nvPicPr>
        <p:blipFill>
          <a:blip r:embed="rId2"/>
          <a:stretch>
            <a:fillRect/>
          </a:stretch>
        </p:blipFill>
        <p:spPr>
          <a:xfrm>
            <a:off x="3399692" y="4486785"/>
            <a:ext cx="2672862" cy="2909068"/>
          </a:xfrm>
          <a:prstGeom prst="rect">
            <a:avLst/>
          </a:prstGeom>
        </p:spPr>
      </p:pic>
      <p:pic>
        <p:nvPicPr>
          <p:cNvPr id="5" name="Picture 4">
            <a:extLst>
              <a:ext uri="{FF2B5EF4-FFF2-40B4-BE49-F238E27FC236}">
                <a16:creationId xmlns:a16="http://schemas.microsoft.com/office/drawing/2014/main" id="{9C1E138D-28C4-119E-376A-C50944173781}"/>
              </a:ext>
            </a:extLst>
          </p:cNvPr>
          <p:cNvPicPr>
            <a:picLocks noChangeAspect="1"/>
          </p:cNvPicPr>
          <p:nvPr/>
        </p:nvPicPr>
        <p:blipFill>
          <a:blip r:embed="rId3"/>
          <a:stretch>
            <a:fillRect/>
          </a:stretch>
        </p:blipFill>
        <p:spPr>
          <a:xfrm>
            <a:off x="6470590" y="561692"/>
            <a:ext cx="3343275" cy="1371600"/>
          </a:xfrm>
          <a:prstGeom prst="rect">
            <a:avLst/>
          </a:prstGeom>
        </p:spPr>
      </p:pic>
    </p:spTree>
    <p:extLst>
      <p:ext uri="{BB962C8B-B14F-4D97-AF65-F5344CB8AC3E}">
        <p14:creationId xmlns:p14="http://schemas.microsoft.com/office/powerpoint/2010/main" val="4067408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68669"/>
            <a:ext cx="9996324" cy="1107543"/>
          </a:xfrm>
        </p:spPr>
        <p:txBody>
          <a:bodyPr/>
          <a:lstStyle/>
          <a:p>
            <a:r>
              <a:rPr lang="en-US" dirty="0">
                <a:latin typeface="Arial" panose="020B0604020202020204" pitchFamily="34" charset="0"/>
                <a:cs typeface="Arial" panose="020B0604020202020204" pitchFamily="34" charset="0"/>
              </a:rPr>
              <a:t>WHAT A MONOPOLIST DOES</a:t>
            </a:r>
          </a:p>
        </p:txBody>
      </p:sp>
      <p:sp>
        <p:nvSpPr>
          <p:cNvPr id="5" name="Content Placeholder 4"/>
          <p:cNvSpPr>
            <a:spLocks noGrp="1"/>
          </p:cNvSpPr>
          <p:nvPr>
            <p:ph sz="quarter" idx="10"/>
          </p:nvPr>
        </p:nvSpPr>
        <p:spPr>
          <a:xfrm>
            <a:off x="136632" y="2110519"/>
            <a:ext cx="4006743" cy="3478751"/>
          </a:xfrm>
        </p:spPr>
        <p:txBody>
          <a:bodyPr/>
          <a:lstStyle/>
          <a:p>
            <a:pPr marL="354013" indent="-354013"/>
            <a:r>
              <a:rPr lang="en-US" b="1" dirty="0">
                <a:latin typeface="Arial" panose="020B0604020202020204" pitchFamily="34" charset="0"/>
                <a:cs typeface="Arial" panose="020B0604020202020204" pitchFamily="34" charset="0"/>
              </a:rPr>
              <a:t>A monopolist reduces the quantity supplied to </a:t>
            </a:r>
            <a:r>
              <a:rPr lang="en-US" b="1" i="1" dirty="0">
                <a:latin typeface="Arial" panose="020B0604020202020204" pitchFamily="34" charset="0"/>
                <a:cs typeface="Arial" panose="020B0604020202020204" pitchFamily="34" charset="0"/>
              </a:rPr>
              <a:t>Q</a:t>
            </a:r>
            <a:r>
              <a:rPr lang="en-US" b="1" i="1" baseline="-20000" dirty="0">
                <a:latin typeface="Arial" panose="020B0604020202020204" pitchFamily="34" charset="0"/>
                <a:cs typeface="Arial" panose="020B0604020202020204" pitchFamily="34" charset="0"/>
              </a:rPr>
              <a:t>M</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and moves up the demand curve from </a:t>
            </a:r>
            <a:r>
              <a:rPr lang="en-US" b="1" i="1" dirty="0">
                <a:latin typeface="Arial" panose="020B0604020202020204" pitchFamily="34" charset="0"/>
                <a:cs typeface="Arial" panose="020B0604020202020204" pitchFamily="34" charset="0"/>
              </a:rPr>
              <a:t>C</a:t>
            </a:r>
            <a:r>
              <a:rPr lang="en-US" b="1" dirty="0">
                <a:latin typeface="Arial" panose="020B0604020202020204" pitchFamily="34" charset="0"/>
                <a:cs typeface="Arial" panose="020B0604020202020204" pitchFamily="34" charset="0"/>
              </a:rPr>
              <a:t> to </a:t>
            </a:r>
            <a:r>
              <a:rPr lang="en-US" b="1" i="1" dirty="0">
                <a:latin typeface="Arial" panose="020B0604020202020204" pitchFamily="34" charset="0"/>
                <a:cs typeface="Arial" panose="020B0604020202020204" pitchFamily="34" charset="0"/>
              </a:rPr>
              <a:t>M, </a:t>
            </a:r>
            <a:r>
              <a:rPr lang="en-US" b="1" dirty="0">
                <a:latin typeface="Arial" panose="020B0604020202020204" pitchFamily="34" charset="0"/>
                <a:cs typeface="Arial" panose="020B0604020202020204" pitchFamily="34" charset="0"/>
              </a:rPr>
              <a:t>raising the price to </a:t>
            </a:r>
            <a:r>
              <a:rPr lang="en-US" b="1" i="1" dirty="0">
                <a:latin typeface="Arial" panose="020B0604020202020204" pitchFamily="34" charset="0"/>
                <a:cs typeface="Arial" panose="020B0604020202020204" pitchFamily="34" charset="0"/>
              </a:rPr>
              <a:t>P</a:t>
            </a:r>
            <a:r>
              <a:rPr lang="en-US" b="1" i="1" baseline="-20000" dirty="0">
                <a:latin typeface="Arial" panose="020B0604020202020204" pitchFamily="34" charset="0"/>
                <a:cs typeface="Arial" panose="020B0604020202020204" pitchFamily="34" charset="0"/>
              </a:rPr>
              <a:t>M</a:t>
            </a:r>
            <a:r>
              <a:rPr lang="en-US" b="1" i="1" dirty="0">
                <a:latin typeface="Arial" panose="020B0604020202020204" pitchFamily="34" charset="0"/>
                <a:cs typeface="Arial" panose="020B0604020202020204" pitchFamily="34" charset="0"/>
              </a:rPr>
              <a:t>.</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8054" y="2030154"/>
            <a:ext cx="3818094" cy="3288934"/>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8054" y="2028518"/>
            <a:ext cx="3818094" cy="4103026"/>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7022" y="2028518"/>
            <a:ext cx="4676961" cy="4103026"/>
          </a:xfrm>
          <a:prstGeom prst="rect">
            <a:avLst/>
          </a:prstGeom>
        </p:spPr>
      </p:pic>
      <p:sp>
        <p:nvSpPr>
          <p:cNvPr id="12" name="Content Placeholder 11">
            <a:extLst>
              <a:ext uri="{FF2B5EF4-FFF2-40B4-BE49-F238E27FC236}">
                <a16:creationId xmlns:a16="http://schemas.microsoft.com/office/drawing/2014/main" id="{EC541D4A-2288-D429-6F7A-4ADA84B0E7F4}"/>
              </a:ext>
            </a:extLst>
          </p:cNvPr>
          <p:cNvSpPr txBox="1">
            <a:spLocks noGrp="1"/>
          </p:cNvSpPr>
          <p:nvPr>
            <p:ph sz="quarter" idx="14"/>
          </p:nvPr>
        </p:nvSpPr>
        <p:spPr>
          <a:xfrm>
            <a:off x="6248510" y="1589081"/>
            <a:ext cx="1125599" cy="492412"/>
          </a:xfrm>
          <a:prstGeom prst="rect">
            <a:avLst/>
          </a:prstGeom>
          <a:noFill/>
        </p:spPr>
        <p:txBody>
          <a:bodyPr wrap="none" rtlCol="0">
            <a:spAutoFit/>
          </a:bodyPr>
          <a:lstStyle/>
          <a:p>
            <a:r>
              <a:rPr lang="en-US" sz="2000" dirty="0">
                <a:solidFill>
                  <a:schemeClr val="tx1"/>
                </a:solidFill>
              </a:rPr>
              <a:t>Figure 2</a:t>
            </a:r>
          </a:p>
        </p:txBody>
      </p:sp>
      <p:pic>
        <p:nvPicPr>
          <p:cNvPr id="2" name="Picture 1" descr="A line graph shows a monopolistic movement along the demand curve to a lower quantity at a higher price.&#10;The horizontal axis is labeled Quantity and shows markings at Q subscript M and Q subscript C from left to right. The vertical axis is labeled Price and shows markings at P subscript C and P subscript M from bottom to top. An upward-sloping linear supply curve intersects a downward-sloping linear demand curve at the point C: (Q subscript C, P subscript C).&#10;A point at a lower quantity and a higher price is marked on the demand curve at M: (Q subscript M, P subscript M).&#10;An arrow points up along the demand curve from point C to point M.&#10;• A callout to a leftward arrow along the horizontal axis from Q subscript C to Q subscript M reads: 1. Compared to perfect competition, a monopolist reduces output (ellipses).&#10;• A callout to an upward arrow along the vertical axis from P subscript C to P subscript M reads: 2. (ellipses) and raises prices.">
            <a:extLst>
              <a:ext uri="{FF2B5EF4-FFF2-40B4-BE49-F238E27FC236}">
                <a16:creationId xmlns:a16="http://schemas.microsoft.com/office/drawing/2014/main" id="{DB85CEA1-2481-03BE-DE9B-734AC03F0D48}"/>
              </a:ext>
            </a:extLst>
          </p:cNvPr>
          <p:cNvPicPr>
            <a:picLocks noChangeAspect="1"/>
          </p:cNvPicPr>
          <p:nvPr/>
        </p:nvPicPr>
        <p:blipFill>
          <a:blip r:embed="rId5"/>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281810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WHY DO MONOPOLIES EXIST?</a:t>
            </a:r>
          </a:p>
        </p:txBody>
      </p:sp>
      <p:sp>
        <p:nvSpPr>
          <p:cNvPr id="3" name="Content Placeholder 2"/>
          <p:cNvSpPr>
            <a:spLocks noGrp="1"/>
          </p:cNvSpPr>
          <p:nvPr>
            <p:ph sz="quarter" idx="10"/>
          </p:nvPr>
        </p:nvSpPr>
        <p:spPr>
          <a:xfrm>
            <a:off x="127107" y="1863970"/>
            <a:ext cx="9804186" cy="4396154"/>
          </a:xfrm>
        </p:spPr>
        <p:txBody>
          <a:bodyPr>
            <a:normAutofit/>
          </a:bodyPr>
          <a:lstStyle/>
          <a:p>
            <a:pPr marL="354013" indent="-354013">
              <a:spcAft>
                <a:spcPts val="1200"/>
              </a:spcAft>
            </a:pPr>
            <a:r>
              <a:rPr lang="en-US" sz="3600" dirty="0">
                <a:latin typeface="Arial" panose="020B0604020202020204" pitchFamily="34" charset="0"/>
                <a:cs typeface="Arial" panose="020B0604020202020204" pitchFamily="34" charset="0"/>
              </a:rPr>
              <a:t>If a monopolist makes profits, why don’t other firms grab a piece of action and drive prices and profits down? </a:t>
            </a:r>
          </a:p>
          <a:p>
            <a:pPr marL="354013" indent="-354013">
              <a:spcAft>
                <a:spcPts val="1200"/>
              </a:spcAft>
            </a:pPr>
            <a:r>
              <a:rPr lang="en-US" sz="3600" dirty="0">
                <a:latin typeface="Arial" panose="020B0604020202020204" pitchFamily="34" charset="0"/>
                <a:cs typeface="Arial" panose="020B0604020202020204" pitchFamily="34" charset="0"/>
              </a:rPr>
              <a:t>For a monopoly to persist, something must keep others from going into the same business: a</a:t>
            </a:r>
            <a:r>
              <a:rPr lang="en-US" sz="3600" b="1" dirty="0">
                <a:latin typeface="Arial" panose="020B0604020202020204" pitchFamily="34" charset="0"/>
                <a:cs typeface="Arial" panose="020B0604020202020204" pitchFamily="34" charset="0"/>
              </a:rPr>
              <a:t> barrier to entry.</a:t>
            </a:r>
          </a:p>
        </p:txBody>
      </p:sp>
    </p:spTree>
    <p:extLst>
      <p:ext uri="{BB962C8B-B14F-4D97-AF65-F5344CB8AC3E}">
        <p14:creationId xmlns:p14="http://schemas.microsoft.com/office/powerpoint/2010/main" val="110480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 y="388821"/>
            <a:ext cx="9941169" cy="5422161"/>
          </a:xfrm>
        </p:spPr>
        <p:txBody>
          <a:bodyPr>
            <a:normAutofit/>
          </a:bodyPr>
          <a:lstStyle/>
          <a:p>
            <a:pPr marL="354013" indent="-354013">
              <a:spcAft>
                <a:spcPts val="1200"/>
              </a:spcAft>
            </a:pPr>
            <a:r>
              <a:rPr lang="en-US" sz="3200" b="0" i="0" dirty="0">
                <a:solidFill>
                  <a:srgbClr val="000000"/>
                </a:solidFill>
                <a:effectLst/>
                <a:latin typeface="+mj-lt"/>
              </a:rPr>
              <a:t>Microsoft Windows version 3.0 in 1990 cemented Microsoft's position as a software monopoly. </a:t>
            </a:r>
          </a:p>
          <a:p>
            <a:pPr marL="354013" indent="-354013">
              <a:spcAft>
                <a:spcPts val="1200"/>
              </a:spcAft>
            </a:pPr>
            <a:r>
              <a:rPr lang="en-US" sz="3200" b="0" i="0" dirty="0">
                <a:solidFill>
                  <a:srgbClr val="000000"/>
                </a:solidFill>
                <a:effectLst/>
                <a:latin typeface="+mj-lt"/>
              </a:rPr>
              <a:t>Soon after Windows 3.0 was released, Microsoft released Excel 3.0 for Windows and Word for Windows 2.0.</a:t>
            </a:r>
          </a:p>
          <a:p>
            <a:pPr marL="354013" indent="-354013">
              <a:spcAft>
                <a:spcPts val="1200"/>
              </a:spcAft>
            </a:pPr>
            <a:r>
              <a:rPr lang="en-US" sz="3200" b="0" i="0" dirty="0">
                <a:solidFill>
                  <a:srgbClr val="000000"/>
                </a:solidFill>
                <a:effectLst/>
                <a:latin typeface="+mj-lt"/>
              </a:rPr>
              <a:t>These products received great reviews and became the top sellers of their categories. (New York Times, 11/5/95)</a:t>
            </a:r>
            <a:endParaRPr lang="en-US" sz="3200" b="1" dirty="0">
              <a:latin typeface="+mj-lt"/>
            </a:endParaRPr>
          </a:p>
        </p:txBody>
      </p:sp>
      <p:pic>
        <p:nvPicPr>
          <p:cNvPr id="4" name="Picture 3">
            <a:extLst>
              <a:ext uri="{FF2B5EF4-FFF2-40B4-BE49-F238E27FC236}">
                <a16:creationId xmlns:a16="http://schemas.microsoft.com/office/drawing/2014/main" id="{DD383CF5-8A73-E9B6-37F1-E9E7CD264808}"/>
              </a:ext>
            </a:extLst>
          </p:cNvPr>
          <p:cNvPicPr>
            <a:picLocks noChangeAspect="1"/>
          </p:cNvPicPr>
          <p:nvPr/>
        </p:nvPicPr>
        <p:blipFill>
          <a:blip r:embed="rId2"/>
          <a:stretch>
            <a:fillRect/>
          </a:stretch>
        </p:blipFill>
        <p:spPr>
          <a:xfrm>
            <a:off x="5134707" y="4459165"/>
            <a:ext cx="4806462" cy="2703635"/>
          </a:xfrm>
          <a:prstGeom prst="rect">
            <a:avLst/>
          </a:prstGeom>
        </p:spPr>
      </p:pic>
    </p:spTree>
    <p:extLst>
      <p:ext uri="{BB962C8B-B14F-4D97-AF65-F5344CB8AC3E}">
        <p14:creationId xmlns:p14="http://schemas.microsoft.com/office/powerpoint/2010/main" val="288801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86665F-59F2-ADB1-445F-3B80E8DB476D}"/>
              </a:ext>
            </a:extLst>
          </p:cNvPr>
          <p:cNvPicPr>
            <a:picLocks noChangeAspect="1"/>
          </p:cNvPicPr>
          <p:nvPr/>
        </p:nvPicPr>
        <p:blipFill>
          <a:blip r:embed="rId2"/>
          <a:stretch>
            <a:fillRect/>
          </a:stretch>
        </p:blipFill>
        <p:spPr>
          <a:xfrm>
            <a:off x="351692" y="279165"/>
            <a:ext cx="9448800" cy="7024312"/>
          </a:xfrm>
          <a:prstGeom prst="rect">
            <a:avLst/>
          </a:prstGeom>
        </p:spPr>
      </p:pic>
    </p:spTree>
    <p:extLst>
      <p:ext uri="{BB962C8B-B14F-4D97-AF65-F5344CB8AC3E}">
        <p14:creationId xmlns:p14="http://schemas.microsoft.com/office/powerpoint/2010/main" val="4105064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E740EB-579D-3046-7838-E7E866909C75}"/>
              </a:ext>
            </a:extLst>
          </p:cNvPr>
          <p:cNvPicPr>
            <a:picLocks noChangeAspect="1"/>
          </p:cNvPicPr>
          <p:nvPr/>
        </p:nvPicPr>
        <p:blipFill>
          <a:blip r:embed="rId2"/>
          <a:stretch>
            <a:fillRect/>
          </a:stretch>
        </p:blipFill>
        <p:spPr>
          <a:xfrm>
            <a:off x="304800" y="140677"/>
            <a:ext cx="9284677" cy="7069015"/>
          </a:xfrm>
          <a:prstGeom prst="rect">
            <a:avLst/>
          </a:prstGeom>
        </p:spPr>
      </p:pic>
    </p:spTree>
    <p:extLst>
      <p:ext uri="{BB962C8B-B14F-4D97-AF65-F5344CB8AC3E}">
        <p14:creationId xmlns:p14="http://schemas.microsoft.com/office/powerpoint/2010/main" val="2439763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WHY DO MONOPOLIES EXIST?</a:t>
            </a:r>
          </a:p>
        </p:txBody>
      </p:sp>
      <p:sp>
        <p:nvSpPr>
          <p:cNvPr id="3" name="Content Placeholder 2"/>
          <p:cNvSpPr>
            <a:spLocks noGrp="1"/>
          </p:cNvSpPr>
          <p:nvPr>
            <p:ph sz="quarter" idx="10"/>
          </p:nvPr>
        </p:nvSpPr>
        <p:spPr>
          <a:xfrm>
            <a:off x="0" y="1970631"/>
            <a:ext cx="9804186" cy="5422161"/>
          </a:xfrm>
        </p:spPr>
        <p:txBody>
          <a:bodyPr>
            <a:normAutofit/>
          </a:bodyPr>
          <a:lstStyle/>
          <a:p>
            <a:pPr marL="354013" indent="-354013">
              <a:spcAft>
                <a:spcPts val="1200"/>
              </a:spcAft>
            </a:pPr>
            <a:r>
              <a:rPr lang="en-US" dirty="0"/>
              <a:t>There are five principal types of barriers to entry:</a:t>
            </a:r>
          </a:p>
          <a:p>
            <a:pPr marL="720725" indent="-366713">
              <a:spcAft>
                <a:spcPts val="1200"/>
              </a:spcAft>
              <a:buFont typeface="Arial" panose="020B0604020202020204" pitchFamily="34" charset="0"/>
              <a:buChar char="–"/>
            </a:pPr>
            <a:r>
              <a:rPr lang="en-US" b="1" dirty="0"/>
              <a:t>Control of a scarce resource or input</a:t>
            </a:r>
          </a:p>
          <a:p>
            <a:pPr marL="720725" indent="-366713">
              <a:spcAft>
                <a:spcPts val="1200"/>
              </a:spcAft>
              <a:buFont typeface="Arial" panose="020B0604020202020204" pitchFamily="34" charset="0"/>
              <a:buChar char="–"/>
            </a:pPr>
            <a:r>
              <a:rPr lang="en-US" b="1" dirty="0"/>
              <a:t>Increasing returns to scale</a:t>
            </a:r>
          </a:p>
          <a:p>
            <a:pPr marL="720725" indent="-366713">
              <a:spcAft>
                <a:spcPts val="1200"/>
              </a:spcAft>
              <a:buFont typeface="Arial" panose="020B0604020202020204" pitchFamily="34" charset="0"/>
              <a:buChar char="–"/>
            </a:pPr>
            <a:r>
              <a:rPr lang="en-US" b="1" dirty="0"/>
              <a:t>Technological superiority</a:t>
            </a:r>
          </a:p>
          <a:p>
            <a:pPr marL="720725" indent="-366713">
              <a:spcAft>
                <a:spcPts val="1200"/>
              </a:spcAft>
              <a:buFont typeface="Arial" panose="020B0604020202020204" pitchFamily="34" charset="0"/>
              <a:buChar char="–"/>
            </a:pPr>
            <a:r>
              <a:rPr lang="en-US" b="1" dirty="0"/>
              <a:t>Network externalities</a:t>
            </a:r>
          </a:p>
          <a:p>
            <a:pPr marL="720725" indent="-366713">
              <a:spcAft>
                <a:spcPts val="1200"/>
              </a:spcAft>
              <a:buFont typeface="Arial" panose="020B0604020202020204" pitchFamily="34" charset="0"/>
              <a:buChar char="–"/>
            </a:pPr>
            <a:r>
              <a:rPr lang="en-US" b="1" dirty="0"/>
              <a:t>Government-made barriers</a:t>
            </a:r>
          </a:p>
        </p:txBody>
      </p:sp>
    </p:spTree>
    <p:extLst>
      <p:ext uri="{BB962C8B-B14F-4D97-AF65-F5344CB8AC3E}">
        <p14:creationId xmlns:p14="http://schemas.microsoft.com/office/powerpoint/2010/main" val="285643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73143"/>
            <a:ext cx="9996324" cy="1107543"/>
          </a:xfrm>
        </p:spPr>
        <p:txBody>
          <a:bodyPr/>
          <a:lstStyle/>
          <a:p>
            <a:r>
              <a:rPr lang="en-US" dirty="0">
                <a:latin typeface="Arial" panose="020B0604020202020204" pitchFamily="34" charset="0"/>
                <a:cs typeface="Arial" panose="020B0604020202020204" pitchFamily="34" charset="0"/>
              </a:rPr>
              <a:t>BARRIER #1: CONTROL OF A SCARCE RESOURCE OR INPUT</a:t>
            </a:r>
          </a:p>
        </p:txBody>
      </p:sp>
      <p:sp>
        <p:nvSpPr>
          <p:cNvPr id="5" name="Content Placeholder 4"/>
          <p:cNvSpPr>
            <a:spLocks noGrp="1"/>
          </p:cNvSpPr>
          <p:nvPr>
            <p:ph sz="quarter" idx="10"/>
          </p:nvPr>
        </p:nvSpPr>
        <p:spPr>
          <a:xfrm>
            <a:off x="96069" y="1552223"/>
            <a:ext cx="9804186" cy="1894948"/>
          </a:xfrm>
        </p:spPr>
        <p:txBody>
          <a:bodyPr/>
          <a:lstStyle/>
          <a:p>
            <a:pPr marL="354013" indent="-354013"/>
            <a:r>
              <a:rPr lang="en-US" dirty="0"/>
              <a:t>A monopolist that controls a crucial resource or input can prevent other firms from entering its market.</a:t>
            </a:r>
          </a:p>
        </p:txBody>
      </p:sp>
      <p:sp>
        <p:nvSpPr>
          <p:cNvPr id="6" name="TextBox 5">
            <a:extLst>
              <a:ext uri="{FF2B5EF4-FFF2-40B4-BE49-F238E27FC236}">
                <a16:creationId xmlns:a16="http://schemas.microsoft.com/office/drawing/2014/main" id="{39376085-3B27-2611-50F5-7C5569916D88}"/>
              </a:ext>
            </a:extLst>
          </p:cNvPr>
          <p:cNvSpPr txBox="1"/>
          <p:nvPr/>
        </p:nvSpPr>
        <p:spPr>
          <a:xfrm>
            <a:off x="0" y="2873940"/>
            <a:ext cx="10058400" cy="2565567"/>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354013" indent="-354013" eaLnBrk="1" hangingPunct="1">
              <a:spcBef>
                <a:spcPts val="624"/>
              </a:spcBef>
              <a:buClr>
                <a:srgbClr val="4E4E4E"/>
              </a:buClr>
              <a:buFont typeface="Arial" pitchFamily="34" charset="0"/>
              <a:buChar char="•"/>
              <a:defRPr sz="2800">
                <a:solidFill>
                  <a:schemeClr val="tx1"/>
                </a:solidFill>
                <a:latin typeface="Arial" pitchFamily="34" charset="0"/>
                <a:ea typeface="Helvetica Neue"/>
                <a:cs typeface="Arial" pitchFamily="34" charset="0"/>
                <a:sym typeface="Helvetica Neue"/>
              </a:defRPr>
            </a:lvl1pPr>
            <a:lvl2pPr marL="965200" indent="-457200" eaLnBrk="1" hangingPunct="1">
              <a:spcBef>
                <a:spcPts val="624"/>
              </a:spcBef>
              <a:buClr>
                <a:srgbClr val="4E4E4E"/>
              </a:buClr>
              <a:buFont typeface="Arial" pitchFamily="34" charset="0"/>
              <a:buChar char="–"/>
              <a:defRPr sz="2600">
                <a:solidFill>
                  <a:schemeClr val="tx1"/>
                </a:solidFill>
                <a:latin typeface="Arial" pitchFamily="34" charset="0"/>
                <a:ea typeface="Helvetica Neue"/>
                <a:cs typeface="Arial" pitchFamily="34" charset="0"/>
                <a:sym typeface="Helvetica Neue"/>
              </a:defRPr>
            </a:lvl2pPr>
            <a:lvl3pPr marL="1473200" indent="-457200" eaLnBrk="1" hangingPunct="1">
              <a:spcBef>
                <a:spcPts val="624"/>
              </a:spcBef>
              <a:buClr>
                <a:srgbClr val="4E4E4E"/>
              </a:buClr>
              <a:buFont typeface="Wingdings" pitchFamily="2" charset="2"/>
              <a:buChar char="§"/>
              <a:defRPr sz="2400">
                <a:solidFill>
                  <a:schemeClr val="tx1"/>
                </a:solidFill>
                <a:latin typeface="Arial" pitchFamily="34" charset="0"/>
                <a:ea typeface="Helvetica Neue"/>
                <a:cs typeface="Arial" pitchFamily="34" charset="0"/>
                <a:sym typeface="Helvetica Neue"/>
              </a:defRPr>
            </a:lvl3pPr>
            <a:lvl4pPr marL="1866900" indent="-342900" eaLnBrk="1" hangingPunct="1">
              <a:spcBef>
                <a:spcPts val="624"/>
              </a:spcBef>
              <a:buClr>
                <a:srgbClr val="4E4E4E"/>
              </a:buClr>
              <a:buFont typeface="Wingdings" pitchFamily="2" charset="2"/>
              <a:buChar char="q"/>
              <a:defRPr sz="2000">
                <a:solidFill>
                  <a:schemeClr val="tx1"/>
                </a:solidFill>
                <a:latin typeface="Arial" pitchFamily="34" charset="0"/>
                <a:ea typeface="Helvetica Neue"/>
                <a:cs typeface="Arial" pitchFamily="34" charset="0"/>
                <a:sym typeface="Helvetica Neue"/>
              </a:defRPr>
            </a:lvl4pPr>
            <a:lvl5pPr marL="2374900" indent="-342900" eaLnBrk="1" hangingPunct="1">
              <a:spcBef>
                <a:spcPts val="624"/>
              </a:spcBef>
              <a:buClr>
                <a:srgbClr val="4E4E4E"/>
              </a:buClr>
              <a:buFont typeface="Arial" pitchFamily="34" charset="0"/>
              <a:buChar char="•"/>
              <a:defRPr sz="2200">
                <a:solidFill>
                  <a:schemeClr val="tx1"/>
                </a:solidFill>
                <a:latin typeface="Arial" pitchFamily="34" charset="0"/>
                <a:ea typeface="Helvetica Neue"/>
                <a:cs typeface="Arial" pitchFamily="34" charset="0"/>
                <a:sym typeface="Helvetica Neue"/>
              </a:defRPr>
            </a:lvl5pPr>
            <a:lvl6pPr marL="2801767" indent="-122066"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6pPr>
            <a:lvl7pPr marL="3311180" indent="-123480"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7pPr>
            <a:lvl8pPr marL="3820592" indent="-124891"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8pPr>
            <a:lvl9pPr marL="4330004" indent="-126303"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9pPr>
          </a:lstStyle>
          <a:p>
            <a:r>
              <a:rPr lang="en-US" dirty="0"/>
              <a:t>The barriers to entry in the oil and gas sector are extremely strong and include high resource ownership, high startup costs, patents and copyrights in association with proprietary technology, government, environmental regulations, and high fixed operating costs.</a:t>
            </a:r>
          </a:p>
        </p:txBody>
      </p:sp>
      <p:pic>
        <p:nvPicPr>
          <p:cNvPr id="3" name="Picture 2">
            <a:extLst>
              <a:ext uri="{FF2B5EF4-FFF2-40B4-BE49-F238E27FC236}">
                <a16:creationId xmlns:a16="http://schemas.microsoft.com/office/drawing/2014/main" id="{69B95B22-7DA8-6045-4C93-B4827C762FD9}"/>
              </a:ext>
            </a:extLst>
          </p:cNvPr>
          <p:cNvPicPr>
            <a:picLocks noChangeAspect="1"/>
          </p:cNvPicPr>
          <p:nvPr/>
        </p:nvPicPr>
        <p:blipFill>
          <a:blip r:embed="rId2"/>
          <a:stretch>
            <a:fillRect/>
          </a:stretch>
        </p:blipFill>
        <p:spPr>
          <a:xfrm>
            <a:off x="5486399" y="4840425"/>
            <a:ext cx="4278923" cy="2558832"/>
          </a:xfrm>
          <a:prstGeom prst="rect">
            <a:avLst/>
          </a:prstGeom>
        </p:spPr>
      </p:pic>
    </p:spTree>
    <p:extLst>
      <p:ext uri="{BB962C8B-B14F-4D97-AF65-F5344CB8AC3E}">
        <p14:creationId xmlns:p14="http://schemas.microsoft.com/office/powerpoint/2010/main" val="83688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BARRIER #2: INCREASING RETURNS TO SCALE</a:t>
            </a:r>
          </a:p>
        </p:txBody>
      </p:sp>
      <p:sp>
        <p:nvSpPr>
          <p:cNvPr id="3" name="Content Placeholder 2"/>
          <p:cNvSpPr>
            <a:spLocks noGrp="1"/>
          </p:cNvSpPr>
          <p:nvPr>
            <p:ph sz="quarter" idx="10"/>
          </p:nvPr>
        </p:nvSpPr>
        <p:spPr>
          <a:xfrm>
            <a:off x="48009" y="1490133"/>
            <a:ext cx="9804186" cy="3281160"/>
          </a:xfrm>
        </p:spPr>
        <p:txBody>
          <a:bodyPr>
            <a:noAutofit/>
          </a:bodyPr>
          <a:lstStyle/>
          <a:p>
            <a:pPr marL="354013" indent="-354013">
              <a:spcAft>
                <a:spcPts val="1200"/>
              </a:spcAft>
            </a:pPr>
            <a:r>
              <a:rPr lang="en-US" sz="2400" b="1" dirty="0"/>
              <a:t>Increasing returns to scale</a:t>
            </a:r>
            <a:r>
              <a:rPr lang="en-US" sz="2400" dirty="0"/>
              <a:t> (economies of scale):</a:t>
            </a:r>
            <a:r>
              <a:rPr lang="en-US" sz="2400" b="1" dirty="0"/>
              <a:t> </a:t>
            </a:r>
            <a:r>
              <a:rPr lang="en-US" sz="2400" dirty="0"/>
              <a:t>When average total cost falls as output increases, firms tend to grow larger.</a:t>
            </a:r>
          </a:p>
          <a:p>
            <a:pPr marL="720725" indent="-366713">
              <a:spcAft>
                <a:spcPts val="1200"/>
              </a:spcAft>
              <a:buFont typeface="Arial" panose="020B0604020202020204" pitchFamily="34" charset="0"/>
              <a:buChar char="‒"/>
            </a:pPr>
            <a:r>
              <a:rPr lang="en-US" sz="2200" dirty="0"/>
              <a:t>The source of increasing returns to scale is large fixed costs.</a:t>
            </a:r>
          </a:p>
          <a:p>
            <a:pPr marL="720725" indent="-366713">
              <a:spcAft>
                <a:spcPts val="1200"/>
              </a:spcAft>
              <a:buFont typeface="Arial" panose="020B0604020202020204" pitchFamily="34" charset="0"/>
              <a:buChar char="‒"/>
            </a:pPr>
            <a:r>
              <a:rPr lang="en-US" sz="2200" dirty="0"/>
              <a:t>In such an industry, larger companies are more profitable and drive out smaller ones.</a:t>
            </a:r>
          </a:p>
          <a:p>
            <a:pPr marL="720725" indent="-366713">
              <a:spcAft>
                <a:spcPts val="1200"/>
              </a:spcAft>
              <a:buFont typeface="Arial" panose="020B0604020202020204" pitchFamily="34" charset="0"/>
              <a:buChar char="‒"/>
            </a:pPr>
            <a:r>
              <a:rPr lang="en-US" sz="2200" dirty="0"/>
              <a:t>Increasing returns to scale can give rise to and sustain monopoly.</a:t>
            </a:r>
          </a:p>
        </p:txBody>
      </p:sp>
      <p:sp>
        <p:nvSpPr>
          <p:cNvPr id="5" name="TextBox 4">
            <a:extLst>
              <a:ext uri="{FF2B5EF4-FFF2-40B4-BE49-F238E27FC236}">
                <a16:creationId xmlns:a16="http://schemas.microsoft.com/office/drawing/2014/main" id="{3D0E3BFA-D71B-489C-4425-036756F1E930}"/>
              </a:ext>
            </a:extLst>
          </p:cNvPr>
          <p:cNvSpPr txBox="1"/>
          <p:nvPr/>
        </p:nvSpPr>
        <p:spPr>
          <a:xfrm>
            <a:off x="278424" y="5182235"/>
            <a:ext cx="9275884" cy="1723549"/>
          </a:xfrm>
          <a:prstGeom prst="rect">
            <a:avLst/>
          </a:prstGeom>
          <a:noFill/>
        </p:spPr>
        <p:txBody>
          <a:bodyPr wrap="square">
            <a:spAutoFit/>
          </a:bodyPr>
          <a:lstStyle/>
          <a:p>
            <a:pPr marL="354013" indent="-354013">
              <a:spcAft>
                <a:spcPts val="1200"/>
              </a:spcAft>
            </a:pPr>
            <a:r>
              <a:rPr lang="en-US" sz="2400" dirty="0"/>
              <a:t>A monopoly created and sustained by increasing returns to scale is called a </a:t>
            </a:r>
            <a:r>
              <a:rPr lang="en-US" sz="2400" b="1" dirty="0"/>
              <a:t>natural monopoly</a:t>
            </a:r>
            <a:r>
              <a:rPr lang="en-US" sz="2400" dirty="0"/>
              <a:t>.</a:t>
            </a:r>
            <a:endParaRPr lang="en-US" sz="2400" dirty="0">
              <a:latin typeface="Arial" panose="020B0604020202020204" pitchFamily="34" charset="0"/>
              <a:cs typeface="Arial" panose="020B0604020202020204" pitchFamily="34" charset="0"/>
            </a:endParaRPr>
          </a:p>
          <a:p>
            <a:pPr marL="720725" indent="-366713">
              <a:spcAft>
                <a:spcPts val="1200"/>
              </a:spcAft>
              <a:buFont typeface="Arial" panose="020B0604020202020204" pitchFamily="34" charset="0"/>
              <a:buChar char="‒"/>
            </a:pPr>
            <a:r>
              <a:rPr lang="en-US" sz="2400" dirty="0"/>
              <a:t>The most visible natural monopolies are utilities—water, natural gas, power generation, and fiber optic cable.</a:t>
            </a:r>
          </a:p>
        </p:txBody>
      </p:sp>
    </p:spTree>
    <p:extLst>
      <p:ext uri="{BB962C8B-B14F-4D97-AF65-F5344CB8AC3E}">
        <p14:creationId xmlns:p14="http://schemas.microsoft.com/office/powerpoint/2010/main" val="243129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450"/>
            <a:ext cx="10058400" cy="815797"/>
          </a:xfrm>
        </p:spPr>
        <p:txBody>
          <a:bodyPr>
            <a:normAutofit fontScale="90000"/>
          </a:bodyPr>
          <a:lstStyle/>
          <a:p>
            <a:r>
              <a:rPr lang="en-US" dirty="0"/>
              <a:t>H</a:t>
            </a:r>
            <a:r>
              <a:rPr lang="en-US" dirty="0">
                <a:latin typeface="Arial" panose="020B0604020202020204" pitchFamily="34" charset="0"/>
                <a:cs typeface="Arial" panose="020B0604020202020204" pitchFamily="34" charset="0"/>
              </a:rPr>
              <a:t>igh fixed cost companies are airlines, automobile manufacturers, and pharmaceutical companies</a:t>
            </a:r>
          </a:p>
        </p:txBody>
      </p:sp>
      <p:pic>
        <p:nvPicPr>
          <p:cNvPr id="6" name="Picture 5">
            <a:extLst>
              <a:ext uri="{FF2B5EF4-FFF2-40B4-BE49-F238E27FC236}">
                <a16:creationId xmlns:a16="http://schemas.microsoft.com/office/drawing/2014/main" id="{A8FAF040-F7B5-C76C-5E2D-130E65269D25}"/>
              </a:ext>
            </a:extLst>
          </p:cNvPr>
          <p:cNvPicPr>
            <a:picLocks noChangeAspect="1"/>
          </p:cNvPicPr>
          <p:nvPr/>
        </p:nvPicPr>
        <p:blipFill>
          <a:blip r:embed="rId2"/>
          <a:stretch>
            <a:fillRect/>
          </a:stretch>
        </p:blipFill>
        <p:spPr>
          <a:xfrm>
            <a:off x="633046" y="1804516"/>
            <a:ext cx="3520587" cy="2514705"/>
          </a:xfrm>
          <a:prstGeom prst="rect">
            <a:avLst/>
          </a:prstGeom>
        </p:spPr>
      </p:pic>
      <p:pic>
        <p:nvPicPr>
          <p:cNvPr id="7" name="Picture 6">
            <a:extLst>
              <a:ext uri="{FF2B5EF4-FFF2-40B4-BE49-F238E27FC236}">
                <a16:creationId xmlns:a16="http://schemas.microsoft.com/office/drawing/2014/main" id="{4B54414E-873B-9808-EECD-4AD2AD94FCC0}"/>
              </a:ext>
            </a:extLst>
          </p:cNvPr>
          <p:cNvPicPr>
            <a:picLocks noChangeAspect="1"/>
          </p:cNvPicPr>
          <p:nvPr/>
        </p:nvPicPr>
        <p:blipFill>
          <a:blip r:embed="rId3"/>
          <a:stretch>
            <a:fillRect/>
          </a:stretch>
        </p:blipFill>
        <p:spPr>
          <a:xfrm>
            <a:off x="3453545" y="3886200"/>
            <a:ext cx="3779594" cy="2536527"/>
          </a:xfrm>
          <a:prstGeom prst="rect">
            <a:avLst/>
          </a:prstGeom>
        </p:spPr>
      </p:pic>
      <p:pic>
        <p:nvPicPr>
          <p:cNvPr id="8" name="Picture 7">
            <a:extLst>
              <a:ext uri="{FF2B5EF4-FFF2-40B4-BE49-F238E27FC236}">
                <a16:creationId xmlns:a16="http://schemas.microsoft.com/office/drawing/2014/main" id="{0CC94CBE-5F32-0F38-7073-A0DDA7125826}"/>
              </a:ext>
            </a:extLst>
          </p:cNvPr>
          <p:cNvPicPr>
            <a:picLocks noChangeAspect="1"/>
          </p:cNvPicPr>
          <p:nvPr/>
        </p:nvPicPr>
        <p:blipFill>
          <a:blip r:embed="rId4"/>
          <a:stretch>
            <a:fillRect/>
          </a:stretch>
        </p:blipFill>
        <p:spPr>
          <a:xfrm>
            <a:off x="5880653" y="1899109"/>
            <a:ext cx="3934494" cy="2755959"/>
          </a:xfrm>
          <a:prstGeom prst="rect">
            <a:avLst/>
          </a:prstGeom>
        </p:spPr>
      </p:pic>
    </p:spTree>
    <p:extLst>
      <p:ext uri="{BB962C8B-B14F-4D97-AF65-F5344CB8AC3E}">
        <p14:creationId xmlns:p14="http://schemas.microsoft.com/office/powerpoint/2010/main" val="534073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CED83C-4438-8937-7646-4F1DBF70781D}"/>
              </a:ext>
            </a:extLst>
          </p:cNvPr>
          <p:cNvSpPr>
            <a:spLocks noGrp="1"/>
          </p:cNvSpPr>
          <p:nvPr>
            <p:ph type="title"/>
          </p:nvPr>
        </p:nvSpPr>
        <p:spPr>
          <a:xfrm>
            <a:off x="82062" y="0"/>
            <a:ext cx="10058400" cy="815797"/>
          </a:xfrm>
        </p:spPr>
        <p:txBody>
          <a:bodyPr>
            <a:normAutofit/>
          </a:bodyPr>
          <a:lstStyle/>
          <a:p>
            <a:r>
              <a:rPr lang="en-US" b="0" i="0" dirty="0">
                <a:solidFill>
                  <a:srgbClr val="0F2741"/>
                </a:solidFill>
                <a:effectLst/>
                <a:latin typeface="Open Sans" panose="020B0606030504020204" pitchFamily="34" charset="0"/>
                <a:hlinkClick r:id="rId2"/>
              </a:rPr>
              <a:t>Pharmaceuticals U.S.</a:t>
            </a:r>
            <a:endParaRPr lang="en-US" dirty="0"/>
          </a:p>
        </p:txBody>
      </p:sp>
      <p:pic>
        <p:nvPicPr>
          <p:cNvPr id="9" name="Picture 8">
            <a:extLst>
              <a:ext uri="{FF2B5EF4-FFF2-40B4-BE49-F238E27FC236}">
                <a16:creationId xmlns:a16="http://schemas.microsoft.com/office/drawing/2014/main" id="{9A9DC636-A67E-2813-E3B8-93633D1CAEAA}"/>
              </a:ext>
            </a:extLst>
          </p:cNvPr>
          <p:cNvPicPr>
            <a:picLocks noChangeAspect="1"/>
          </p:cNvPicPr>
          <p:nvPr/>
        </p:nvPicPr>
        <p:blipFill>
          <a:blip r:embed="rId3"/>
          <a:stretch>
            <a:fillRect/>
          </a:stretch>
        </p:blipFill>
        <p:spPr>
          <a:xfrm>
            <a:off x="0" y="815797"/>
            <a:ext cx="10058400" cy="6558018"/>
          </a:xfrm>
          <a:prstGeom prst="rect">
            <a:avLst/>
          </a:prstGeom>
        </p:spPr>
      </p:pic>
    </p:spTree>
    <p:extLst>
      <p:ext uri="{BB962C8B-B14F-4D97-AF65-F5344CB8AC3E}">
        <p14:creationId xmlns:p14="http://schemas.microsoft.com/office/powerpoint/2010/main" val="2970238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5819"/>
            <a:ext cx="9996324" cy="1107543"/>
          </a:xfrm>
        </p:spPr>
        <p:txBody>
          <a:bodyPr/>
          <a:lstStyle/>
          <a:p>
            <a:r>
              <a:rPr lang="en-US" dirty="0">
                <a:latin typeface="Arial" panose="020B0604020202020204" pitchFamily="34" charset="0"/>
                <a:cs typeface="Arial" panose="020B0604020202020204" pitchFamily="34" charset="0"/>
              </a:rPr>
              <a:t>BARRIER #2 IN A GRAPH</a:t>
            </a:r>
          </a:p>
        </p:txBody>
      </p:sp>
      <p:sp>
        <p:nvSpPr>
          <p:cNvPr id="4" name="Content Placeholder 3"/>
          <p:cNvSpPr>
            <a:spLocks noGrp="1"/>
          </p:cNvSpPr>
          <p:nvPr>
            <p:ph sz="quarter" idx="10"/>
          </p:nvPr>
        </p:nvSpPr>
        <p:spPr>
          <a:xfrm>
            <a:off x="136632" y="2110519"/>
            <a:ext cx="4892568" cy="4713191"/>
          </a:xfrm>
        </p:spPr>
        <p:txBody>
          <a:bodyPr/>
          <a:lstStyle/>
          <a:p>
            <a:pPr marL="354013" indent="-354013"/>
            <a:r>
              <a:rPr lang="en-US" b="1" dirty="0">
                <a:latin typeface="Arial" panose="020B0604020202020204" pitchFamily="34" charset="0"/>
                <a:cs typeface="Arial" panose="020B0604020202020204" pitchFamily="34" charset="0"/>
              </a:rPr>
              <a:t>A given quantity of output is produced more cheaply by one large firm than by two or more smaller firms.</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1632" y="2566534"/>
            <a:ext cx="3725654" cy="3079770"/>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632" y="2566534"/>
            <a:ext cx="3725654" cy="3079770"/>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1693" y="2571927"/>
            <a:ext cx="4659037" cy="3316068"/>
          </a:xfrm>
          <a:prstGeom prst="rect">
            <a:avLst/>
          </a:prstGeom>
        </p:spPr>
      </p:pic>
      <p:sp>
        <p:nvSpPr>
          <p:cNvPr id="12" name="Content Placeholder 11">
            <a:extLst>
              <a:ext uri="{FF2B5EF4-FFF2-40B4-BE49-F238E27FC236}">
                <a16:creationId xmlns:a16="http://schemas.microsoft.com/office/drawing/2014/main" id="{C0F6B1EA-DB98-942F-16A9-65AB74BD4211}"/>
              </a:ext>
            </a:extLst>
          </p:cNvPr>
          <p:cNvSpPr txBox="1">
            <a:spLocks noGrp="1"/>
          </p:cNvSpPr>
          <p:nvPr>
            <p:ph sz="quarter" idx="14"/>
          </p:nvPr>
        </p:nvSpPr>
        <p:spPr>
          <a:xfrm>
            <a:off x="6258411" y="1602844"/>
            <a:ext cx="1125599" cy="492412"/>
          </a:xfrm>
          <a:prstGeom prst="rect">
            <a:avLst/>
          </a:prstGeom>
          <a:noFill/>
        </p:spPr>
        <p:txBody>
          <a:bodyPr wrap="none" rtlCol="0">
            <a:spAutoFit/>
          </a:bodyPr>
          <a:lstStyle/>
          <a:p>
            <a:r>
              <a:rPr lang="en-US" sz="2000" dirty="0">
                <a:solidFill>
                  <a:schemeClr val="tx1"/>
                </a:solidFill>
              </a:rPr>
              <a:t>Figure 3</a:t>
            </a:r>
          </a:p>
        </p:txBody>
      </p:sp>
      <p:pic>
        <p:nvPicPr>
          <p:cNvPr id="3" name="Picture 2" descr="A line graph shows how an increase in returns leads to a natural monopoly.&#10;The horizontal axis is labeled Quantity, and the vertical axis is labeled Price, cost. A concave upward average total cost curve labeled A T C intersects a downward-sloping demand curve labeled D. Arrows point down along the A T C curve from the left of the curve toward the intersection.&#10;• Text on the graph associated with the arrows pointing along the A T C curve to the intersection reads: Natural monopoly: average total cost is falling over the relevant output range.&#10;• A callout to the price level of the intersection reads: Natural monopolist’s break-even price.&#10;• The horizontal distance between the vertical axis and the quantity at point of intersection is labeled Relevant output range.">
            <a:extLst>
              <a:ext uri="{FF2B5EF4-FFF2-40B4-BE49-F238E27FC236}">
                <a16:creationId xmlns:a16="http://schemas.microsoft.com/office/drawing/2014/main" id="{BE4FEE3B-5904-1181-C6C8-E019034D8351}"/>
              </a:ext>
            </a:extLst>
          </p:cNvPr>
          <p:cNvPicPr>
            <a:picLocks noChangeAspect="1"/>
          </p:cNvPicPr>
          <p:nvPr/>
        </p:nvPicPr>
        <p:blipFill>
          <a:blip r:embed="rId5"/>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35616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BARRIER #3: TECHNOLOGICAL SUPERIORITY</a:t>
            </a:r>
          </a:p>
        </p:txBody>
      </p:sp>
      <p:sp>
        <p:nvSpPr>
          <p:cNvPr id="3" name="Content Placeholder 2"/>
          <p:cNvSpPr>
            <a:spLocks noGrp="1"/>
          </p:cNvSpPr>
          <p:nvPr>
            <p:ph sz="quarter" idx="10"/>
          </p:nvPr>
        </p:nvSpPr>
        <p:spPr>
          <a:xfrm>
            <a:off x="0" y="1581600"/>
            <a:ext cx="9804186" cy="3572986"/>
          </a:xfrm>
        </p:spPr>
        <p:txBody>
          <a:bodyPr>
            <a:normAutofit/>
          </a:bodyPr>
          <a:lstStyle/>
          <a:p>
            <a:pPr marL="354013" indent="-354013"/>
            <a:r>
              <a:rPr lang="en-US" dirty="0">
                <a:latin typeface="Arial" panose="020B0604020202020204" pitchFamily="34" charset="0"/>
                <a:cs typeface="Arial" panose="020B0604020202020204" pitchFamily="34" charset="0"/>
              </a:rPr>
              <a:t>A firm that maintains a consistent technological advantage over potential competitors can establish itself as a monopolist.</a:t>
            </a:r>
          </a:p>
          <a:p>
            <a:pPr marL="354013" indent="-354013"/>
            <a:r>
              <a:rPr lang="en-US" dirty="0"/>
              <a:t>Example: Intel was technologically superior over other firms from the 1970s to the 1990s.</a:t>
            </a:r>
          </a:p>
          <a:p>
            <a:pPr marL="354013" indent="-354013"/>
            <a:r>
              <a:rPr lang="en-US" dirty="0"/>
              <a:t>Technological superiority is typically not a barrier to entry over the longer term.</a:t>
            </a:r>
          </a:p>
        </p:txBody>
      </p:sp>
    </p:spTree>
    <p:extLst>
      <p:ext uri="{BB962C8B-B14F-4D97-AF65-F5344CB8AC3E}">
        <p14:creationId xmlns:p14="http://schemas.microsoft.com/office/powerpoint/2010/main" val="3530189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CA17551-B6D0-514D-7C1A-0A3B87795C0F}"/>
              </a:ext>
            </a:extLst>
          </p:cNvPr>
          <p:cNvPicPr>
            <a:picLocks noChangeAspect="1"/>
          </p:cNvPicPr>
          <p:nvPr/>
        </p:nvPicPr>
        <p:blipFill>
          <a:blip r:embed="rId2"/>
          <a:stretch>
            <a:fillRect/>
          </a:stretch>
        </p:blipFill>
        <p:spPr>
          <a:xfrm>
            <a:off x="0" y="1"/>
            <a:ext cx="10058399" cy="7303476"/>
          </a:xfrm>
          <a:prstGeom prst="rect">
            <a:avLst/>
          </a:prstGeom>
        </p:spPr>
      </p:pic>
      <p:cxnSp>
        <p:nvCxnSpPr>
          <p:cNvPr id="3" name="Straight Arrow Connector 2">
            <a:extLst>
              <a:ext uri="{FF2B5EF4-FFF2-40B4-BE49-F238E27FC236}">
                <a16:creationId xmlns:a16="http://schemas.microsoft.com/office/drawing/2014/main" id="{3562158A-D642-653B-E51C-1249AB4C7621}"/>
              </a:ext>
            </a:extLst>
          </p:cNvPr>
          <p:cNvCxnSpPr/>
          <p:nvPr/>
        </p:nvCxnSpPr>
        <p:spPr>
          <a:xfrm>
            <a:off x="8546123" y="1992923"/>
            <a:ext cx="902677" cy="1359877"/>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5853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BARRIER #4: NETWORK EXTERNALITY</a:t>
            </a:r>
          </a:p>
        </p:txBody>
      </p:sp>
      <p:sp>
        <p:nvSpPr>
          <p:cNvPr id="3" name="Content Placeholder 2"/>
          <p:cNvSpPr>
            <a:spLocks noGrp="1"/>
          </p:cNvSpPr>
          <p:nvPr>
            <p:ph sz="quarter" idx="10"/>
          </p:nvPr>
        </p:nvSpPr>
        <p:spPr>
          <a:xfrm>
            <a:off x="117582" y="1629508"/>
            <a:ext cx="9804186" cy="5251938"/>
          </a:xfrm>
        </p:spPr>
        <p:txBody>
          <a:bodyPr>
            <a:normAutofit/>
          </a:bodyPr>
          <a:lstStyle/>
          <a:p>
            <a:pPr marL="354013" indent="-354013"/>
            <a:r>
              <a:rPr lang="en-US" b="1" dirty="0">
                <a:latin typeface="Arial" panose="020B0604020202020204" pitchFamily="34" charset="0"/>
                <a:cs typeface="Arial" panose="020B0604020202020204" pitchFamily="34" charset="0"/>
              </a:rPr>
              <a:t>Network externality: </a:t>
            </a:r>
            <a:r>
              <a:rPr lang="en-US" dirty="0">
                <a:latin typeface="Arial" panose="020B0604020202020204" pitchFamily="34" charset="0"/>
                <a:cs typeface="Arial" panose="020B0604020202020204" pitchFamily="34" charset="0"/>
              </a:rPr>
              <a:t>the value of a good or service to an individual increases as more individuals use the same good or service.</a:t>
            </a:r>
          </a:p>
          <a:p>
            <a:pPr marL="354013" indent="-354013"/>
            <a:r>
              <a:rPr lang="en-US" dirty="0"/>
              <a:t>The firm with the largest network of customers may become a monopolist.</a:t>
            </a:r>
            <a:endParaRPr lang="en-US" dirty="0">
              <a:latin typeface="Arial" panose="020B0604020202020204" pitchFamily="34" charset="0"/>
              <a:cs typeface="Arial" panose="020B0604020202020204" pitchFamily="34" charset="0"/>
            </a:endParaRPr>
          </a:p>
          <a:p>
            <a:pPr marL="354013" indent="-354013"/>
            <a:r>
              <a:rPr lang="en-US" dirty="0"/>
              <a:t>Examples: eBay, Meta, Amazon, Netflix, Google, Venmo, and TikTok.</a:t>
            </a:r>
          </a:p>
        </p:txBody>
      </p:sp>
    </p:spTree>
    <p:extLst>
      <p:ext uri="{BB962C8B-B14F-4D97-AF65-F5344CB8AC3E}">
        <p14:creationId xmlns:p14="http://schemas.microsoft.com/office/powerpoint/2010/main" val="46571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54" y="84471"/>
            <a:ext cx="10058400" cy="815797"/>
          </a:xfrm>
        </p:spPr>
        <p:txBody>
          <a:bodyPr>
            <a:normAutofit fontScale="90000"/>
          </a:bodyPr>
          <a:lstStyle/>
          <a:p>
            <a:r>
              <a:rPr lang="en-US" dirty="0">
                <a:latin typeface="Arial" panose="020B0604020202020204" pitchFamily="34" charset="0"/>
                <a:cs typeface="Arial" panose="020B0604020202020204" pitchFamily="34" charset="0"/>
              </a:rPr>
              <a:t>Revenue generated by Netflix from 1st quarter 2013 to 3rd quarter 2024(in million U.S. dollars)</a:t>
            </a:r>
          </a:p>
        </p:txBody>
      </p:sp>
      <p:pic>
        <p:nvPicPr>
          <p:cNvPr id="7" name="Picture 6">
            <a:extLst>
              <a:ext uri="{FF2B5EF4-FFF2-40B4-BE49-F238E27FC236}">
                <a16:creationId xmlns:a16="http://schemas.microsoft.com/office/drawing/2014/main" id="{0B14A6A9-8117-3ED9-2810-2F5CA3E179C3}"/>
              </a:ext>
            </a:extLst>
          </p:cNvPr>
          <p:cNvPicPr>
            <a:picLocks noChangeAspect="1"/>
          </p:cNvPicPr>
          <p:nvPr/>
        </p:nvPicPr>
        <p:blipFill>
          <a:blip r:embed="rId2"/>
          <a:stretch>
            <a:fillRect/>
          </a:stretch>
        </p:blipFill>
        <p:spPr>
          <a:xfrm>
            <a:off x="0" y="1392637"/>
            <a:ext cx="10005646" cy="5967047"/>
          </a:xfrm>
          <a:prstGeom prst="rect">
            <a:avLst/>
          </a:prstGeom>
        </p:spPr>
      </p:pic>
      <p:cxnSp>
        <p:nvCxnSpPr>
          <p:cNvPr id="4" name="Straight Arrow Connector 3">
            <a:extLst>
              <a:ext uri="{FF2B5EF4-FFF2-40B4-BE49-F238E27FC236}">
                <a16:creationId xmlns:a16="http://schemas.microsoft.com/office/drawing/2014/main" id="{F8FCB71A-4C48-C863-A0A8-43644B3BD04A}"/>
              </a:ext>
            </a:extLst>
          </p:cNvPr>
          <p:cNvCxnSpPr/>
          <p:nvPr/>
        </p:nvCxnSpPr>
        <p:spPr>
          <a:xfrm flipV="1">
            <a:off x="6342185" y="3176954"/>
            <a:ext cx="890953" cy="527538"/>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pic>
        <p:nvPicPr>
          <p:cNvPr id="1026" name="Picture 2" descr="Blue Mouth, Disposable Face Mask for ...">
            <a:extLst>
              <a:ext uri="{FF2B5EF4-FFF2-40B4-BE49-F238E27FC236}">
                <a16:creationId xmlns:a16="http://schemas.microsoft.com/office/drawing/2014/main" id="{7662DB36-DC95-A5C3-6684-0E9E7958D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589" y="2373401"/>
            <a:ext cx="1434916" cy="803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11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6345B7-0ADC-1FFF-F147-403C2CAFB78E}"/>
              </a:ext>
            </a:extLst>
          </p:cNvPr>
          <p:cNvPicPr>
            <a:picLocks noChangeAspect="1"/>
          </p:cNvPicPr>
          <p:nvPr/>
        </p:nvPicPr>
        <p:blipFill>
          <a:blip r:embed="rId2"/>
          <a:stretch>
            <a:fillRect/>
          </a:stretch>
        </p:blipFill>
        <p:spPr>
          <a:xfrm>
            <a:off x="561974" y="187569"/>
            <a:ext cx="9344025" cy="7010399"/>
          </a:xfrm>
          <a:prstGeom prst="rect">
            <a:avLst/>
          </a:prstGeom>
        </p:spPr>
      </p:pic>
    </p:spTree>
    <p:extLst>
      <p:ext uri="{BB962C8B-B14F-4D97-AF65-F5344CB8AC3E}">
        <p14:creationId xmlns:p14="http://schemas.microsoft.com/office/powerpoint/2010/main" val="3484968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BARRIER #5: GOVERNMENT-CREATED BARRIER</a:t>
            </a:r>
          </a:p>
        </p:txBody>
      </p:sp>
      <p:sp>
        <p:nvSpPr>
          <p:cNvPr id="3" name="Content Placeholder 2"/>
          <p:cNvSpPr>
            <a:spLocks noGrp="1"/>
          </p:cNvSpPr>
          <p:nvPr>
            <p:ph sz="quarter" idx="10"/>
          </p:nvPr>
        </p:nvSpPr>
        <p:spPr>
          <a:xfrm>
            <a:off x="117582" y="1933292"/>
            <a:ext cx="9804186" cy="3701698"/>
          </a:xfrm>
        </p:spPr>
        <p:txBody>
          <a:bodyPr>
            <a:normAutofit lnSpcReduction="10000"/>
          </a:bodyPr>
          <a:lstStyle/>
          <a:p>
            <a:pPr marL="354013" indent="-354013">
              <a:spcAft>
                <a:spcPts val="600"/>
              </a:spcAft>
            </a:pPr>
            <a:r>
              <a:rPr lang="en-US"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patent </a:t>
            </a:r>
            <a:r>
              <a:rPr lang="en-US" dirty="0">
                <a:latin typeface="Arial" panose="020B0604020202020204" pitchFamily="34" charset="0"/>
                <a:cs typeface="Arial" panose="020B0604020202020204" pitchFamily="34" charset="0"/>
              </a:rPr>
              <a:t>gives an inventor a temporary monopoly in the use or sale of an invention.</a:t>
            </a:r>
          </a:p>
          <a:p>
            <a:pPr marL="354013" indent="-354013">
              <a:spcAft>
                <a:spcPts val="600"/>
              </a:spcAft>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copyright</a:t>
            </a:r>
            <a:r>
              <a:rPr lang="en-US" dirty="0">
                <a:latin typeface="Arial" panose="020B0604020202020204" pitchFamily="34" charset="0"/>
                <a:cs typeface="Arial" panose="020B0604020202020204" pitchFamily="34" charset="0"/>
              </a:rPr>
              <a:t> gives the creator of a literary or artistic work sole rights to profit from that work.</a:t>
            </a:r>
          </a:p>
          <a:p>
            <a:pPr marL="354013" indent="-354013">
              <a:spcAft>
                <a:spcPts val="600"/>
              </a:spcAft>
            </a:pPr>
            <a:r>
              <a:rPr lang="en-US" dirty="0"/>
              <a:t>The justification for patents and copyrights is a matter of incentives: The law allows a monopoly to exist temporarily by granting property rights that encourage invention and creation.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3783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39"/>
            <a:ext cx="10058400" cy="815797"/>
          </a:xfrm>
        </p:spPr>
        <p:txBody>
          <a:bodyPr>
            <a:normAutofit fontScale="90000"/>
          </a:bodyPr>
          <a:lstStyle/>
          <a:p>
            <a:r>
              <a:rPr lang="en-US" dirty="0">
                <a:latin typeface="Arial" panose="020B0604020202020204" pitchFamily="34" charset="0"/>
                <a:cs typeface="Arial" panose="020B0604020202020204" pitchFamily="34" charset="0"/>
              </a:rPr>
              <a:t>Companies with the most U.S patents granted in 2023</a:t>
            </a:r>
          </a:p>
        </p:txBody>
      </p:sp>
      <p:pic>
        <p:nvPicPr>
          <p:cNvPr id="7" name="Picture 6">
            <a:extLst>
              <a:ext uri="{FF2B5EF4-FFF2-40B4-BE49-F238E27FC236}">
                <a16:creationId xmlns:a16="http://schemas.microsoft.com/office/drawing/2014/main" id="{15852D33-5DB8-8F78-B7E1-2C50F028C413}"/>
              </a:ext>
            </a:extLst>
          </p:cNvPr>
          <p:cNvPicPr>
            <a:picLocks noChangeAspect="1"/>
          </p:cNvPicPr>
          <p:nvPr/>
        </p:nvPicPr>
        <p:blipFill>
          <a:blip r:embed="rId2"/>
          <a:stretch>
            <a:fillRect/>
          </a:stretch>
        </p:blipFill>
        <p:spPr>
          <a:xfrm>
            <a:off x="0" y="815798"/>
            <a:ext cx="10058400" cy="6956602"/>
          </a:xfrm>
          <a:prstGeom prst="rect">
            <a:avLst/>
          </a:prstGeom>
        </p:spPr>
      </p:pic>
    </p:spTree>
    <p:extLst>
      <p:ext uri="{BB962C8B-B14F-4D97-AF65-F5344CB8AC3E}">
        <p14:creationId xmlns:p14="http://schemas.microsoft.com/office/powerpoint/2010/main" val="3914222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579"/>
            <a:ext cx="9996324" cy="1006857"/>
          </a:xfrm>
        </p:spPr>
        <p:txBody>
          <a:bodyPr/>
          <a:lstStyle/>
          <a:p>
            <a:r>
              <a:rPr lang="en-US" dirty="0">
                <a:latin typeface="Arial" panose="020B0604020202020204" pitchFamily="34" charset="0"/>
                <a:cs typeface="Arial" panose="020B0604020202020204" pitchFamily="34" charset="0"/>
              </a:rPr>
              <a:t>GLOBAL COMPARISON: DRUG PRICES</a:t>
            </a:r>
          </a:p>
        </p:txBody>
      </p:sp>
      <p:sp>
        <p:nvSpPr>
          <p:cNvPr id="4" name="Content Placeholder 3"/>
          <p:cNvSpPr>
            <a:spLocks noGrp="1"/>
          </p:cNvSpPr>
          <p:nvPr>
            <p:ph sz="quarter" idx="10"/>
          </p:nvPr>
        </p:nvSpPr>
        <p:spPr>
          <a:xfrm>
            <a:off x="62076" y="901144"/>
            <a:ext cx="9221377" cy="1806887"/>
          </a:xfrm>
        </p:spPr>
        <p:txBody>
          <a:bodyPr/>
          <a:lstStyle/>
          <a:p>
            <a:pPr marL="354013" lvl="0" indent="-354013"/>
            <a:r>
              <a:rPr lang="en-US" sz="2600" dirty="0">
                <a:solidFill>
                  <a:srgbClr val="000000"/>
                </a:solidFill>
                <a:latin typeface="Arial" panose="020B0604020202020204" pitchFamily="34" charset="0"/>
                <a:cs typeface="Arial" panose="020B0604020202020204" pitchFamily="34" charset="0"/>
              </a:rPr>
              <a:t>Different drug prices in different countries reflect willingness to pay; they also reflect that </a:t>
            </a:r>
            <a:r>
              <a:rPr lang="en-US" sz="2600" b="1" dirty="0">
                <a:solidFill>
                  <a:srgbClr val="000000"/>
                </a:solidFill>
                <a:latin typeface="Arial" panose="020B0604020202020204" pitchFamily="34" charset="0"/>
                <a:cs typeface="Arial" panose="020B0604020202020204" pitchFamily="34" charset="0"/>
              </a:rPr>
              <a:t>governments in other countries regulate drug prices more actively than the U.S. government does.</a:t>
            </a:r>
          </a:p>
        </p:txBody>
      </p:sp>
      <p:pic>
        <p:nvPicPr>
          <p:cNvPr id="5" name="Picture 4">
            <a:extLst>
              <a:ext uri="{FF2B5EF4-FFF2-40B4-BE49-F238E27FC236}">
                <a16:creationId xmlns:a16="http://schemas.microsoft.com/office/drawing/2014/main" id="{81275649-5FA7-C4D3-97AE-50C200027698}"/>
              </a:ext>
            </a:extLst>
          </p:cNvPr>
          <p:cNvPicPr>
            <a:picLocks noChangeAspect="1"/>
          </p:cNvPicPr>
          <p:nvPr/>
        </p:nvPicPr>
        <p:blipFill>
          <a:blip r:embed="rId2"/>
          <a:stretch>
            <a:fillRect/>
          </a:stretch>
        </p:blipFill>
        <p:spPr>
          <a:xfrm>
            <a:off x="0" y="2708031"/>
            <a:ext cx="10058400" cy="5064369"/>
          </a:xfrm>
          <a:prstGeom prst="rect">
            <a:avLst/>
          </a:prstGeom>
        </p:spPr>
      </p:pic>
    </p:spTree>
    <p:extLst>
      <p:ext uri="{BB962C8B-B14F-4D97-AF65-F5344CB8AC3E}">
        <p14:creationId xmlns:p14="http://schemas.microsoft.com/office/powerpoint/2010/main" val="107670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579"/>
            <a:ext cx="9996324" cy="1006857"/>
          </a:xfrm>
        </p:spPr>
        <p:txBody>
          <a:bodyPr/>
          <a:lstStyle/>
          <a:p>
            <a:r>
              <a:rPr lang="en-US" dirty="0">
                <a:hlinkClick r:id="rId2"/>
              </a:rPr>
              <a:t>The price of diabetes and weight loss drugs in the U.S. are some of the highest in the world. </a:t>
            </a:r>
            <a:endParaRPr lang="en-US"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D735DF9-FBC2-7D20-7E9E-B204411457E8}"/>
              </a:ext>
            </a:extLst>
          </p:cNvPr>
          <p:cNvPicPr>
            <a:picLocks noChangeAspect="1"/>
          </p:cNvPicPr>
          <p:nvPr/>
        </p:nvPicPr>
        <p:blipFill>
          <a:blip r:embed="rId3"/>
          <a:stretch>
            <a:fillRect/>
          </a:stretch>
        </p:blipFill>
        <p:spPr>
          <a:xfrm>
            <a:off x="0" y="1746404"/>
            <a:ext cx="10058400" cy="5568795"/>
          </a:xfrm>
          <a:prstGeom prst="rect">
            <a:avLst/>
          </a:prstGeom>
        </p:spPr>
      </p:pic>
    </p:spTree>
    <p:extLst>
      <p:ext uri="{BB962C8B-B14F-4D97-AF65-F5344CB8AC3E}">
        <p14:creationId xmlns:p14="http://schemas.microsoft.com/office/powerpoint/2010/main" val="1589124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96324" cy="1107543"/>
          </a:xfrm>
        </p:spPr>
        <p:txBody>
          <a:bodyPr/>
          <a:lstStyle/>
          <a:p>
            <a:r>
              <a:rPr lang="en-US" dirty="0">
                <a:latin typeface="Arial" panose="020B0604020202020204" pitchFamily="34" charset="0"/>
                <a:cs typeface="Arial" panose="020B0604020202020204" pitchFamily="34" charset="0"/>
              </a:rPr>
              <a:t>HOW A MONOPOLIST MAXIMIZES PROFIT</a:t>
            </a:r>
          </a:p>
        </p:txBody>
      </p:sp>
      <p:sp>
        <p:nvSpPr>
          <p:cNvPr id="4" name="Content Placeholder 3"/>
          <p:cNvSpPr>
            <a:spLocks noGrp="1"/>
          </p:cNvSpPr>
          <p:nvPr>
            <p:ph sz="quarter" idx="10"/>
          </p:nvPr>
        </p:nvSpPr>
        <p:spPr>
          <a:xfrm>
            <a:off x="136632" y="1457360"/>
            <a:ext cx="9804186" cy="1357300"/>
          </a:xfrm>
        </p:spPr>
        <p:txBody>
          <a:bodyPr/>
          <a:lstStyle/>
          <a:p>
            <a:pPr marL="354013" indent="-354013"/>
            <a:r>
              <a:rPr lang="en-US" b="1" dirty="0">
                <a:latin typeface="Arial" panose="020B0604020202020204" pitchFamily="34" charset="0"/>
                <a:cs typeface="Arial" panose="020B0604020202020204" pitchFamily="34" charset="0"/>
              </a:rPr>
              <a:t>Competitive firms cannot choose price.</a:t>
            </a:r>
          </a:p>
          <a:p>
            <a:pPr marL="354013" indent="-354013"/>
            <a:r>
              <a:rPr lang="en-US" b="1" dirty="0">
                <a:latin typeface="Arial" panose="020B0604020202020204" pitchFamily="34" charset="0"/>
                <a:cs typeface="Arial" panose="020B0604020202020204" pitchFamily="34" charset="0"/>
              </a:rPr>
              <a:t>Monopolists can.</a:t>
            </a:r>
          </a:p>
          <a:p>
            <a:pPr marL="0" indent="0" algn="ctr">
              <a:buNone/>
            </a:pPr>
            <a:r>
              <a:rPr lang="en-US" sz="2000" dirty="0"/>
              <a:t>Figure 4 (</a:t>
            </a:r>
            <a:r>
              <a:rPr lang="en-US" sz="2000" dirty="0" err="1"/>
              <a:t>a,b</a:t>
            </a:r>
            <a:r>
              <a:rPr lang="en-US" sz="2000" dirty="0"/>
              <a:t>)</a:t>
            </a:r>
          </a:p>
        </p:txBody>
      </p:sp>
      <p:pic>
        <p:nvPicPr>
          <p:cNvPr id="5" name="Picture 4" descr="A graph shows the demand curve of an individual perfectly competitive producer.&#10;The graph is titled &quot;(a) Demand Curve of an Individual Perfectly Competitive Producer.&quot; The horizontal x-axis is labeled &quot;Quantity.&quot; The vertical y-axis is labeled &quot;Price&quot; and has a marking labeled &quot;Market price.&quot;&#10;• A horizontal demand curve labeled &quot;D subscript C&quot; extends from the vertical axis at the level of:&#10;• Market pri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41" y="3092796"/>
            <a:ext cx="4508552" cy="3831211"/>
          </a:xfrm>
          <a:prstGeom prst="rect">
            <a:avLst/>
          </a:prstGeom>
        </p:spPr>
      </p:pic>
      <p:pic>
        <p:nvPicPr>
          <p:cNvPr id="6" name="Picture 5" descr="A graph shows the demand curve of a monopolist.&#10;The graph is titled &quot;(b) Demand Curve of a Monopolist.&quot; The horizontal x-axis is labeled &quot;Quantity&quot; and the vertical y-axis is labeled &quot;Price.&quot;&#10;• A downward-sloping demand curve labeled &quot;D subscript M&quot; is plotted on the grap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0475" y="3275227"/>
            <a:ext cx="4201633" cy="3630126"/>
          </a:xfrm>
          <a:prstGeom prst="rect">
            <a:avLst/>
          </a:prstGeom>
        </p:spPr>
      </p:pic>
    </p:spTree>
    <p:extLst>
      <p:ext uri="{BB962C8B-B14F-4D97-AF65-F5344CB8AC3E}">
        <p14:creationId xmlns:p14="http://schemas.microsoft.com/office/powerpoint/2010/main" val="172343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PROFIT-MAXIMIZING RULE</a:t>
            </a:r>
          </a:p>
        </p:txBody>
      </p:sp>
      <p:sp>
        <p:nvSpPr>
          <p:cNvPr id="3" name="Content Placeholder 2"/>
          <p:cNvSpPr>
            <a:spLocks noGrp="1"/>
          </p:cNvSpPr>
          <p:nvPr>
            <p:ph sz="quarter" idx="10"/>
          </p:nvPr>
        </p:nvSpPr>
        <p:spPr/>
        <p:txBody>
          <a:bodyPr/>
          <a:lstStyle/>
          <a:p>
            <a:pPr marL="354013" indent="-354013">
              <a:spcAft>
                <a:spcPts val="1200"/>
              </a:spcAft>
            </a:pPr>
            <a:r>
              <a:rPr lang="en-US" b="1" dirty="0">
                <a:latin typeface="Arial" panose="020B0604020202020204" pitchFamily="34" charset="0"/>
                <a:cs typeface="Arial" panose="020B0604020202020204" pitchFamily="34" charset="0"/>
              </a:rPr>
              <a:t>All firms follow the same rule: Profit is maximized at the </a:t>
            </a:r>
            <a:r>
              <a:rPr lang="en-US" b="1" i="1" dirty="0">
                <a:latin typeface="Arial" panose="020B0604020202020204" pitchFamily="34" charset="0"/>
                <a:cs typeface="Arial" panose="020B0604020202020204" pitchFamily="34" charset="0"/>
              </a:rPr>
              <a:t>Q</a:t>
            </a:r>
            <a:r>
              <a:rPr lang="en-US" b="1" dirty="0">
                <a:latin typeface="Arial" panose="020B0604020202020204" pitchFamily="34" charset="0"/>
                <a:cs typeface="Arial" panose="020B0604020202020204" pitchFamily="34" charset="0"/>
              </a:rPr>
              <a:t> where </a:t>
            </a:r>
            <a:r>
              <a:rPr lang="en-US" b="1" i="1" dirty="0">
                <a:latin typeface="Arial" panose="020B0604020202020204" pitchFamily="34" charset="0"/>
                <a:cs typeface="Arial" panose="020B0604020202020204" pitchFamily="34" charset="0"/>
              </a:rPr>
              <a:t>MR</a:t>
            </a:r>
            <a:r>
              <a:rPr lang="en-US" b="1" dirty="0">
                <a:latin typeface="Arial" panose="020B0604020202020204" pitchFamily="34" charset="0"/>
                <a:cs typeface="Arial" panose="020B0604020202020204" pitchFamily="34" charset="0"/>
              </a:rPr>
              <a:t> = </a:t>
            </a:r>
            <a:r>
              <a:rPr lang="en-US" b="1" i="1" dirty="0">
                <a:latin typeface="Arial" panose="020B0604020202020204" pitchFamily="34" charset="0"/>
                <a:cs typeface="Arial" panose="020B0604020202020204" pitchFamily="34" charset="0"/>
              </a:rPr>
              <a:t>MC.</a:t>
            </a:r>
            <a:endParaRPr lang="en-US" b="1" dirty="0">
              <a:latin typeface="Arial" panose="020B0604020202020204" pitchFamily="34" charset="0"/>
              <a:cs typeface="Arial" panose="020B0604020202020204" pitchFamily="34" charset="0"/>
            </a:endParaRPr>
          </a:p>
          <a:p>
            <a:pPr marL="354013" indent="-354013"/>
            <a:r>
              <a:rPr lang="en-US" b="1" dirty="0">
                <a:latin typeface="Arial" panose="020B0604020202020204" pitchFamily="34" charset="0"/>
                <a:cs typeface="Arial" panose="020B0604020202020204" pitchFamily="34" charset="0"/>
              </a:rPr>
              <a:t>So what does </a:t>
            </a:r>
            <a:r>
              <a:rPr lang="en-US" b="1" i="1" dirty="0">
                <a:latin typeface="Arial" panose="020B0604020202020204" pitchFamily="34" charset="0"/>
                <a:cs typeface="Arial" panose="020B0604020202020204" pitchFamily="34" charset="0"/>
              </a:rPr>
              <a:t>MR</a:t>
            </a:r>
            <a:r>
              <a:rPr lang="en-US" b="1" dirty="0">
                <a:latin typeface="Arial" panose="020B0604020202020204" pitchFamily="34" charset="0"/>
                <a:cs typeface="Arial" panose="020B0604020202020204" pitchFamily="34" charset="0"/>
              </a:rPr>
              <a:t> look like?</a:t>
            </a:r>
          </a:p>
          <a:p>
            <a:pPr marL="354013" indent="-354013"/>
            <a:r>
              <a:rPr lang="en-US" b="1" i="1" dirty="0">
                <a:latin typeface="Arial" panose="020B0604020202020204" pitchFamily="34" charset="0"/>
                <a:cs typeface="Arial" panose="020B0604020202020204" pitchFamily="34" charset="0"/>
              </a:rPr>
              <a:t>MR</a:t>
            </a:r>
            <a:r>
              <a:rPr lang="en-US" b="1" dirty="0">
                <a:latin typeface="Arial" panose="020B0604020202020204" pitchFamily="34" charset="0"/>
                <a:cs typeface="Arial" panose="020B0604020202020204" pitchFamily="34" charset="0"/>
              </a:rPr>
              <a:t> = ∆</a:t>
            </a:r>
            <a:r>
              <a:rPr lang="en-US" b="1" i="1" dirty="0">
                <a:latin typeface="Arial" panose="020B0604020202020204" pitchFamily="34" charset="0"/>
                <a:cs typeface="Arial" panose="020B0604020202020204" pitchFamily="34" charset="0"/>
              </a:rPr>
              <a:t>TR </a:t>
            </a:r>
            <a:r>
              <a:rPr lang="en-US" b="1" dirty="0">
                <a:latin typeface="Arial" panose="020B0604020202020204" pitchFamily="34" charset="0"/>
                <a:cs typeface="Arial" panose="020B0604020202020204" pitchFamily="34" charset="0"/>
              </a:rPr>
              <a:t>/ ∆</a:t>
            </a:r>
            <a:r>
              <a:rPr lang="en-US" b="1" i="1" dirty="0">
                <a:latin typeface="Arial" panose="020B0604020202020204" pitchFamily="34" charset="0"/>
                <a:cs typeface="Arial" panose="020B0604020202020204" pitchFamily="34" charset="0"/>
              </a:rPr>
              <a:t>Q</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5267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MARGINAL REVENUE AND THE DEMAND CURVE</a:t>
            </a:r>
          </a:p>
        </p:txBody>
      </p:sp>
      <p:sp>
        <p:nvSpPr>
          <p:cNvPr id="3" name="Content Placeholder 2"/>
          <p:cNvSpPr>
            <a:spLocks noGrp="1"/>
          </p:cNvSpPr>
          <p:nvPr>
            <p:ph sz="quarter" idx="10"/>
          </p:nvPr>
        </p:nvSpPr>
        <p:spPr>
          <a:xfrm>
            <a:off x="0" y="1311969"/>
            <a:ext cx="9804186" cy="4197878"/>
          </a:xfrm>
        </p:spPr>
        <p:txBody>
          <a:bodyPr>
            <a:normAutofit lnSpcReduction="10000"/>
          </a:bodyPr>
          <a:lstStyle/>
          <a:p>
            <a:pPr marL="354013" indent="-354013">
              <a:spcAft>
                <a:spcPts val="1800"/>
              </a:spcAft>
            </a:pPr>
            <a:r>
              <a:rPr lang="en-US" b="1" i="1" dirty="0">
                <a:latin typeface="Arial" panose="020B0604020202020204" pitchFamily="34" charset="0"/>
                <a:cs typeface="Arial" panose="020B0604020202020204" pitchFamily="34" charset="0"/>
              </a:rPr>
              <a:t>MR </a:t>
            </a:r>
            <a:r>
              <a:rPr lang="en-US" b="1" dirty="0">
                <a:latin typeface="Arial" panose="020B0604020202020204" pitchFamily="34" charset="0"/>
                <a:cs typeface="Arial" panose="020B0604020202020204" pitchFamily="34" charset="0"/>
              </a:rPr>
              <a:t>is below the demand curve …</a:t>
            </a:r>
          </a:p>
          <a:p>
            <a:pPr marL="354013" indent="-354013">
              <a:spcAft>
                <a:spcPts val="1800"/>
              </a:spcAft>
            </a:pPr>
            <a:r>
              <a:rPr lang="en-US" b="1" dirty="0">
                <a:latin typeface="Arial" panose="020B0604020202020204" pitchFamily="34" charset="0"/>
                <a:cs typeface="Arial" panose="020B0604020202020204" pitchFamily="34" charset="0"/>
              </a:rPr>
              <a:t>An increase in production by a monopolist has two opposing effects on revenue:</a:t>
            </a:r>
          </a:p>
          <a:p>
            <a:pPr marL="720725" lvl="1" indent="-366713">
              <a:spcBef>
                <a:spcPts val="0"/>
              </a:spcBef>
              <a:spcAft>
                <a:spcPts val="1800"/>
              </a:spcAft>
            </a:pPr>
            <a:r>
              <a:rPr lang="en-US" b="1" dirty="0">
                <a:latin typeface="Arial" panose="020B0604020202020204" pitchFamily="34" charset="0"/>
                <a:ea typeface="Century Gothic" charset="0"/>
                <a:cs typeface="Arial" panose="020B0604020202020204" pitchFamily="34" charset="0"/>
              </a:rPr>
              <a:t>A quantity effect: </a:t>
            </a:r>
            <a:r>
              <a:rPr lang="en-US" dirty="0">
                <a:latin typeface="Arial" panose="020B0604020202020204" pitchFamily="34" charset="0"/>
                <a:ea typeface="Century Gothic" charset="0"/>
                <a:cs typeface="Arial" panose="020B0604020202020204" pitchFamily="34" charset="0"/>
              </a:rPr>
              <a:t>one more unit is sold, increasing total revenue by the price at which the unit is sold.</a:t>
            </a:r>
          </a:p>
          <a:p>
            <a:pPr marL="720725" lvl="1" indent="-366713">
              <a:spcBef>
                <a:spcPts val="0"/>
              </a:spcBef>
              <a:spcAft>
                <a:spcPts val="1800"/>
              </a:spcAft>
            </a:pPr>
            <a:r>
              <a:rPr lang="en-US" b="1" dirty="0">
                <a:latin typeface="Arial" panose="020B0604020202020204" pitchFamily="34" charset="0"/>
                <a:ea typeface="Century Gothic" charset="0"/>
                <a:cs typeface="Arial" panose="020B0604020202020204" pitchFamily="34" charset="0"/>
              </a:rPr>
              <a:t>A price</a:t>
            </a:r>
            <a:r>
              <a:rPr lang="en-US"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effect:</a:t>
            </a:r>
            <a:r>
              <a:rPr lang="en-US" dirty="0">
                <a:latin typeface="Arial" panose="020B0604020202020204" pitchFamily="34" charset="0"/>
                <a:ea typeface="Century Gothic" charset="0"/>
                <a:cs typeface="Arial" panose="020B0604020202020204" pitchFamily="34" charset="0"/>
              </a:rPr>
              <a:t> to sell the last unit, the monopolist must cut the market price on </a:t>
            </a:r>
            <a:r>
              <a:rPr lang="en-US" i="1" dirty="0">
                <a:latin typeface="Arial" panose="020B0604020202020204" pitchFamily="34" charset="0"/>
                <a:ea typeface="Century Gothic" charset="0"/>
                <a:cs typeface="Arial" panose="020B0604020202020204" pitchFamily="34" charset="0"/>
              </a:rPr>
              <a:t>all</a:t>
            </a:r>
            <a:r>
              <a:rPr lang="en-US" dirty="0">
                <a:latin typeface="Arial" panose="020B0604020202020204" pitchFamily="34" charset="0"/>
                <a:ea typeface="Century Gothic" charset="0"/>
                <a:cs typeface="Arial" panose="020B0604020202020204" pitchFamily="34" charset="0"/>
              </a:rPr>
              <a:t> units sold; this decreases total revenue.</a:t>
            </a:r>
          </a:p>
        </p:txBody>
      </p:sp>
      <p:sp>
        <p:nvSpPr>
          <p:cNvPr id="5" name="TextBox 4">
            <a:extLst>
              <a:ext uri="{FF2B5EF4-FFF2-40B4-BE49-F238E27FC236}">
                <a16:creationId xmlns:a16="http://schemas.microsoft.com/office/drawing/2014/main" id="{D1D4BD94-FA84-864D-7321-818900C50998}"/>
              </a:ext>
            </a:extLst>
          </p:cNvPr>
          <p:cNvSpPr txBox="1"/>
          <p:nvPr/>
        </p:nvSpPr>
        <p:spPr>
          <a:xfrm>
            <a:off x="98561" y="5298165"/>
            <a:ext cx="9607063" cy="1815882"/>
          </a:xfrm>
          <a:prstGeom prst="rect">
            <a:avLst/>
          </a:prstGeom>
          <a:noFill/>
        </p:spPr>
        <p:txBody>
          <a:bodyPr wrap="square">
            <a:spAutoFit/>
          </a:bodyPr>
          <a:lstStyle/>
          <a:p>
            <a:pPr marL="354013" lvl="1" indent="0">
              <a:spcBef>
                <a:spcPts val="0"/>
              </a:spcBef>
              <a:spcAft>
                <a:spcPts val="1800"/>
              </a:spcAft>
              <a:buNone/>
            </a:pPr>
            <a:r>
              <a:rPr lang="en-US" sz="2800" dirty="0">
                <a:ea typeface="Century Gothic" charset="0"/>
              </a:rPr>
              <a:t>A monopolist’s marginal revenue curve </a:t>
            </a:r>
            <a:r>
              <a:rPr lang="en-US" sz="2800" i="1" dirty="0">
                <a:solidFill>
                  <a:srgbClr val="FF0000"/>
                </a:solidFill>
                <a:ea typeface="Century Gothic" charset="0"/>
              </a:rPr>
              <a:t>is always below </a:t>
            </a:r>
            <a:r>
              <a:rPr lang="en-US" sz="2800" dirty="0">
                <a:ea typeface="Century Gothic" charset="0"/>
              </a:rPr>
              <a:t>the demand curve because of the price effect: To sell an additional unit, the monopolist must cut the market price on all units sold.</a:t>
            </a:r>
            <a:endParaRPr lang="en-US" sz="2800" dirty="0">
              <a:latin typeface="Arial" panose="020B0604020202020204" pitchFamily="34" charset="0"/>
              <a:ea typeface="Century Gothic" charset="0"/>
              <a:cs typeface="Arial" panose="020B0604020202020204" pitchFamily="34" charset="0"/>
            </a:endParaRPr>
          </a:p>
        </p:txBody>
      </p:sp>
    </p:spTree>
    <p:extLst>
      <p:ext uri="{BB962C8B-B14F-4D97-AF65-F5344CB8AC3E}">
        <p14:creationId xmlns:p14="http://schemas.microsoft.com/office/powerpoint/2010/main" val="397052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28" y="384212"/>
            <a:ext cx="5689816" cy="1363565"/>
          </a:xfrm>
        </p:spPr>
        <p:txBody>
          <a:bodyPr/>
          <a:lstStyle/>
          <a:p>
            <a:r>
              <a:rPr lang="en-US" sz="3200" dirty="0">
                <a:latin typeface="Arial" panose="020B0604020202020204" pitchFamily="34" charset="0"/>
                <a:cs typeface="Arial" panose="020B0604020202020204" pitchFamily="34" charset="0"/>
              </a:rPr>
              <a:t>DEMAND, TOTAL REVENUE, AND MARGINAL REVENUE</a:t>
            </a:r>
          </a:p>
        </p:txBody>
      </p:sp>
      <p:sp>
        <p:nvSpPr>
          <p:cNvPr id="5" name="Content Placeholder 4"/>
          <p:cNvSpPr>
            <a:spLocks noGrp="1"/>
          </p:cNvSpPr>
          <p:nvPr>
            <p:ph sz="quarter" idx="10"/>
          </p:nvPr>
        </p:nvSpPr>
        <p:spPr>
          <a:xfrm>
            <a:off x="136632" y="2110520"/>
            <a:ext cx="5558112" cy="1363566"/>
          </a:xfrm>
        </p:spPr>
        <p:txBody>
          <a:bodyPr/>
          <a:lstStyle/>
          <a:p>
            <a:pPr marL="0" indent="0">
              <a:buNone/>
            </a:pPr>
            <a:r>
              <a:rPr lang="en-IN" sz="2200" b="1" dirty="0">
                <a:latin typeface="Arial" panose="020B0604020202020204" pitchFamily="34" charset="0"/>
                <a:cs typeface="Arial" panose="020B0604020202020204" pitchFamily="34" charset="0"/>
              </a:rPr>
              <a:t>TABLE 1 </a:t>
            </a:r>
            <a:r>
              <a:rPr lang="en-IN" sz="2200" dirty="0">
                <a:latin typeface="Arial" panose="020B0604020202020204" pitchFamily="34" charset="0"/>
                <a:cs typeface="Arial" panose="020B0604020202020204" pitchFamily="34" charset="0"/>
              </a:rPr>
              <a:t>Demand, Total Revenue, and Marginal Revenue for the De Beers Monopoly</a:t>
            </a:r>
          </a:p>
        </p:txBody>
      </p:sp>
      <p:pic>
        <p:nvPicPr>
          <p:cNvPr id="8" name="Picture Placeholder 7" descr="A table shows the price, quantity, total revenue, and marginal revenue of the De Beers monopoly on the diamond market.&#10;The table has four columns labeled Price of diamond of diamond P, Quantity of diamonds of diamonds Q, Total revenue T R equals P times Q, and Marginal revenue M R equals delta T R over delta Q. The data in the rows are listed as follows:&#10;• Row 1: Price of diamond, 1,000 dollars; Quantity of diamonds, 0; Total revenue, 0 dollars; Marginal revenue, null.&#10;• Row 2: Price of diamond, 950 dollars; Quantity of diamonds, 1; Total revenue, 950 dollars; Marginal revenue, 950 dollars.&#10;• Row 3: Price of diamond, 900 dollars; Quantity of diamonds, 2; Total revenue, 1,800 dollars; Marginal revenue, 850 dollars.&#10;• Row 4: Price of diamond, 850 dollars; Quantity of diamonds, 3; Total revenue, 2,550 dollars; Marginal revenue, 750 dollars.&#10;• Row 5: Price of diamond, 800 dollars; Quantity of diamonds, 4; Total revenue, 3,200 dollars; Marginal revenue, 650 dollars.&#10;• Row 6: Price of diamond, 750 dollars; Quantity of diamonds, 5; Total revenue, 3,750 dollars; Marginal revenue, 550 dollars.&#10;• Row 7: Price of diamond, 700 dollars; Quantity of diamonds, 6; Total revenue, 4,200 dollars; Marginal revenue, 450 dollars.&#10;• Row 8: Price of diamond, 650 dollars; Quantity of diamonds, 7; Total revenue, 4,550 dollars; Marginal revenue, 350 dollars.&#10;• Row 9: Price of diamond, 600 dollars; Quantity of diamonds, 8; Total revenue, 4,800 dollars; Marginal revenue, 250 dollars.&#10;• Row 10: Price of diamond, 550 dollars; Quantity of diamonds, 9; Total revenue, 4,950 dollars; Marginal revenue, 150 dollars.&#10;• Row 11: Price of diamond, 500 dollars; Quantity of diamonds, 10; Total revenue, 5,000 dollars; Marginal revenue, 50 dollars.&#10;• Row 12: Price of diamond, 450 dollars; Quantity of diamonds, 11; Total revenue, 4,950 dollars; Marginal revenue, negative 50 dollars.&#10;• Row 13: Price of diamond, 400 dollars; Quantity of diamonds, 12; Total revenue, 4,800 dollars; Marginal revenue, negative 150 dollars.&#10;• Row 14: Price of diamond, 350 dollars; Quantity of diamonds, 13; Total revenue, 4,550 dollars; Marginal revenue, negative 250 dollars.&#10;• Row 15: Price of diamond, 300 dollars; Quantity of diamonds, 14; Total revenue, 4,200 dollars; Marginal revenue, negative 350 dollars.&#10;• Row 16: Price of diamond, 250 dollars; Quantity of diamonds, 15; Total revenue, 3,750 dollars; Marginal revenue, negative 450 dollars.&#10;• Row 17: Price of diamond, 200 dollars; Quantity of diamonds, 16; Total revenue, 3,200 dollars; Marginal revenue, negative 550 dollars.&#10;• Row 18: Price of diamond, 150 dollars; Quantity of diamonds, 17; Total revenue, 2,550 dollars; Marginal revenue, negative 650 dollars.&#10;• Row 19: Price of diamond, 100 dollars; Quantity of diamonds, 18; Total revenue, 1,800 dollars; Marginal revenue, negative 750 dollars.&#10;• Row 20: Price of diamond, 50 dollars; Quantity of diamonds, 19; Total revenue, 950 dollars; Marginal revenue, negative 850 dollars.&#10;• Row 21: Price of diamond, 0 dollars; Quantity of diamonds, 20; Total revenue, 0 dollars; Marginal revenue, negative 950 dollars.">
            <a:extLst>
              <a:ext uri="{FF2B5EF4-FFF2-40B4-BE49-F238E27FC236}">
                <a16:creationId xmlns:a16="http://schemas.microsoft.com/office/drawing/2014/main" id="{C6427CA0-9839-2F26-E4BA-7BA853F5A30A}"/>
              </a:ext>
            </a:extLst>
          </p:cNvPr>
          <p:cNvPicPr>
            <a:picLocks noGrp="1" noChangeAspect="1"/>
          </p:cNvPicPr>
          <p:nvPr>
            <p:ph type="pic" sz="quarter" idx="11"/>
          </p:nvPr>
        </p:nvPicPr>
        <p:blipFill rotWithShape="1">
          <a:blip r:embed="rId2"/>
          <a:srcRect t="6054"/>
          <a:stretch/>
        </p:blipFill>
        <p:spPr>
          <a:xfrm>
            <a:off x="5798916" y="551429"/>
            <a:ext cx="4122852" cy="6669542"/>
          </a:xfrm>
          <a:prstGeom prst="rect">
            <a:avLst/>
          </a:prstGeom>
        </p:spPr>
      </p:pic>
      <p:sp>
        <p:nvSpPr>
          <p:cNvPr id="2" name="Oval 1">
            <a:extLst>
              <a:ext uri="{FF2B5EF4-FFF2-40B4-BE49-F238E27FC236}">
                <a16:creationId xmlns:a16="http://schemas.microsoft.com/office/drawing/2014/main" id="{189088A9-2471-DF76-66EA-FA445DB0784F}"/>
              </a:ext>
            </a:extLst>
          </p:cNvPr>
          <p:cNvSpPr/>
          <p:nvPr/>
        </p:nvSpPr>
        <p:spPr>
          <a:xfrm>
            <a:off x="6025662" y="1887415"/>
            <a:ext cx="3598984" cy="515816"/>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770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1</a:t>
            </a:r>
          </a:p>
        </p:txBody>
      </p:sp>
      <p:sp>
        <p:nvSpPr>
          <p:cNvPr id="3" name="Content Placeholder 2"/>
          <p:cNvSpPr>
            <a:spLocks noGrp="1"/>
          </p:cNvSpPr>
          <p:nvPr>
            <p:ph sz="quarter" idx="10"/>
          </p:nvPr>
        </p:nvSpPr>
        <p:spPr>
          <a:xfrm>
            <a:off x="117582" y="1933292"/>
            <a:ext cx="9804186" cy="3873148"/>
          </a:xfrm>
        </p:spPr>
        <p:txBody>
          <a:bodyPr>
            <a:normAutofit/>
          </a:bodyPr>
          <a:lstStyle/>
          <a:p>
            <a:pPr marL="354013" indent="-354013"/>
            <a:r>
              <a:rPr lang="en-US" dirty="0">
                <a:latin typeface="Arial" panose="020B0604020202020204" pitchFamily="34" charset="0"/>
                <a:cs typeface="Arial" panose="020B0604020202020204" pitchFamily="34" charset="0"/>
              </a:rPr>
              <a:t>Suppose that a monopolist can sell 5 units of output at a price of $5, or 6 units of output at a price of $4. What is the marginal revenue of the sixth unit?</a:t>
            </a:r>
          </a:p>
          <a:p>
            <a:pPr marL="811213">
              <a:buFont typeface="+mj-lt"/>
              <a:buAutoNum type="alphaLcParenR"/>
            </a:pPr>
            <a:r>
              <a:rPr lang="en-US" sz="2600" dirty="0">
                <a:latin typeface="Arial" panose="020B0604020202020204" pitchFamily="34" charset="0"/>
                <a:cs typeface="Arial" panose="020B0604020202020204" pitchFamily="34" charset="0"/>
              </a:rPr>
              <a:t>$24</a:t>
            </a:r>
          </a:p>
          <a:p>
            <a:pPr marL="811213">
              <a:buFont typeface="+mj-lt"/>
              <a:buAutoNum type="alphaLcParenR"/>
            </a:pPr>
            <a:r>
              <a:rPr lang="en-US" sz="2600" dirty="0">
                <a:latin typeface="Arial" panose="020B0604020202020204" pitchFamily="34" charset="0"/>
                <a:cs typeface="Arial" panose="020B0604020202020204" pitchFamily="34" charset="0"/>
              </a:rPr>
              <a:t>$49</a:t>
            </a:r>
          </a:p>
          <a:p>
            <a:pPr marL="811213">
              <a:buFont typeface="+mj-lt"/>
              <a:buAutoNum type="alphaLcParenR"/>
            </a:pPr>
            <a:r>
              <a:rPr lang="en-US" sz="2600" dirty="0">
                <a:latin typeface="Arial" panose="020B0604020202020204" pitchFamily="34" charset="0"/>
                <a:cs typeface="Arial" panose="020B0604020202020204" pitchFamily="34" charset="0"/>
              </a:rPr>
              <a:t>–$1</a:t>
            </a:r>
          </a:p>
          <a:p>
            <a:pPr marL="811213">
              <a:buFont typeface="+mj-lt"/>
              <a:buAutoNum type="alphaLcParenR"/>
            </a:pPr>
            <a:r>
              <a:rPr lang="en-US" sz="2600" dirty="0">
                <a:latin typeface="Arial" panose="020B0604020202020204" pitchFamily="34" charset="0"/>
                <a:cs typeface="Arial" panose="020B0604020202020204" pitchFamily="34" charset="0"/>
              </a:rPr>
              <a:t>$10</a:t>
            </a:r>
          </a:p>
        </p:txBody>
      </p:sp>
      <p:graphicFrame>
        <p:nvGraphicFramePr>
          <p:cNvPr id="4" name="Table 4">
            <a:extLst>
              <a:ext uri="{FF2B5EF4-FFF2-40B4-BE49-F238E27FC236}">
                <a16:creationId xmlns:a16="http://schemas.microsoft.com/office/drawing/2014/main" id="{1624DC23-CBA0-C2D1-1065-392A95EAAC9A}"/>
              </a:ext>
            </a:extLst>
          </p:cNvPr>
          <p:cNvGraphicFramePr>
            <a:graphicFrameLocks noGrp="1"/>
          </p:cNvGraphicFramePr>
          <p:nvPr>
            <p:extLst>
              <p:ext uri="{D42A27DB-BD31-4B8C-83A1-F6EECF244321}">
                <p14:modId xmlns:p14="http://schemas.microsoft.com/office/powerpoint/2010/main" val="794385055"/>
              </p:ext>
            </p:extLst>
          </p:nvPr>
        </p:nvGraphicFramePr>
        <p:xfrm>
          <a:off x="3118338" y="3859706"/>
          <a:ext cx="5427786" cy="1959708"/>
        </p:xfrm>
        <a:graphic>
          <a:graphicData uri="http://schemas.openxmlformats.org/drawingml/2006/table">
            <a:tbl>
              <a:tblPr firstRow="1" bandRow="1">
                <a:tableStyleId>{5C22544A-7EE6-4342-B048-85BDC9FD1C3A}</a:tableStyleId>
              </a:tblPr>
              <a:tblGrid>
                <a:gridCol w="1809262">
                  <a:extLst>
                    <a:ext uri="{9D8B030D-6E8A-4147-A177-3AD203B41FA5}">
                      <a16:colId xmlns:a16="http://schemas.microsoft.com/office/drawing/2014/main" val="2842496035"/>
                    </a:ext>
                  </a:extLst>
                </a:gridCol>
                <a:gridCol w="1809262">
                  <a:extLst>
                    <a:ext uri="{9D8B030D-6E8A-4147-A177-3AD203B41FA5}">
                      <a16:colId xmlns:a16="http://schemas.microsoft.com/office/drawing/2014/main" val="356146902"/>
                    </a:ext>
                  </a:extLst>
                </a:gridCol>
                <a:gridCol w="1809262">
                  <a:extLst>
                    <a:ext uri="{9D8B030D-6E8A-4147-A177-3AD203B41FA5}">
                      <a16:colId xmlns:a16="http://schemas.microsoft.com/office/drawing/2014/main" val="3816379877"/>
                    </a:ext>
                  </a:extLst>
                </a:gridCol>
              </a:tblGrid>
              <a:tr h="653236">
                <a:tc>
                  <a:txBody>
                    <a:bodyPr/>
                    <a:lstStyle/>
                    <a:p>
                      <a:pPr algn="ctr"/>
                      <a:r>
                        <a:rPr lang="en-US" b="1" dirty="0"/>
                        <a:t>Units</a:t>
                      </a:r>
                    </a:p>
                  </a:txBody>
                  <a:tcPr/>
                </a:tc>
                <a:tc>
                  <a:txBody>
                    <a:bodyPr/>
                    <a:lstStyle/>
                    <a:p>
                      <a:pPr algn="ctr"/>
                      <a:r>
                        <a:rPr lang="en-US" b="1" dirty="0"/>
                        <a:t>Price</a:t>
                      </a:r>
                    </a:p>
                  </a:txBody>
                  <a:tcPr/>
                </a:tc>
                <a:tc>
                  <a:txBody>
                    <a:bodyPr/>
                    <a:lstStyle/>
                    <a:p>
                      <a:pPr algn="ctr"/>
                      <a:r>
                        <a:rPr lang="en-US" b="1" dirty="0"/>
                        <a:t>Revenue</a:t>
                      </a:r>
                    </a:p>
                  </a:txBody>
                  <a:tcPr/>
                </a:tc>
                <a:extLst>
                  <a:ext uri="{0D108BD9-81ED-4DB2-BD59-A6C34878D82A}">
                    <a16:rowId xmlns:a16="http://schemas.microsoft.com/office/drawing/2014/main" val="2508959357"/>
                  </a:ext>
                </a:extLst>
              </a:tr>
              <a:tr h="653236">
                <a:tc>
                  <a:txBody>
                    <a:bodyPr/>
                    <a:lstStyle/>
                    <a:p>
                      <a:pPr algn="ctr"/>
                      <a:r>
                        <a:rPr lang="en-US" b="1" dirty="0"/>
                        <a:t>5</a:t>
                      </a:r>
                    </a:p>
                  </a:txBody>
                  <a:tcPr/>
                </a:tc>
                <a:tc>
                  <a:txBody>
                    <a:bodyPr/>
                    <a:lstStyle/>
                    <a:p>
                      <a:pPr algn="ctr"/>
                      <a:r>
                        <a:rPr lang="en-US" b="1" dirty="0"/>
                        <a:t>$5</a:t>
                      </a:r>
                    </a:p>
                  </a:txBody>
                  <a:tcPr/>
                </a:tc>
                <a:tc>
                  <a:txBody>
                    <a:bodyPr/>
                    <a:lstStyle/>
                    <a:p>
                      <a:pPr algn="ctr"/>
                      <a:r>
                        <a:rPr lang="en-US" b="1" dirty="0"/>
                        <a:t>25</a:t>
                      </a:r>
                    </a:p>
                  </a:txBody>
                  <a:tcPr/>
                </a:tc>
                <a:extLst>
                  <a:ext uri="{0D108BD9-81ED-4DB2-BD59-A6C34878D82A}">
                    <a16:rowId xmlns:a16="http://schemas.microsoft.com/office/drawing/2014/main" val="2179526334"/>
                  </a:ext>
                </a:extLst>
              </a:tr>
              <a:tr h="653236">
                <a:tc>
                  <a:txBody>
                    <a:bodyPr/>
                    <a:lstStyle/>
                    <a:p>
                      <a:pPr algn="ctr"/>
                      <a:r>
                        <a:rPr lang="en-US" b="1" dirty="0"/>
                        <a:t>6</a:t>
                      </a:r>
                    </a:p>
                  </a:txBody>
                  <a:tcPr/>
                </a:tc>
                <a:tc>
                  <a:txBody>
                    <a:bodyPr/>
                    <a:lstStyle/>
                    <a:p>
                      <a:pPr algn="ctr"/>
                      <a:r>
                        <a:rPr lang="en-US" b="1" dirty="0"/>
                        <a:t>$4</a:t>
                      </a:r>
                    </a:p>
                  </a:txBody>
                  <a:tcPr/>
                </a:tc>
                <a:tc>
                  <a:txBody>
                    <a:bodyPr/>
                    <a:lstStyle/>
                    <a:p>
                      <a:pPr algn="ctr"/>
                      <a:r>
                        <a:rPr lang="en-US" b="1" dirty="0"/>
                        <a:t>24</a:t>
                      </a:r>
                    </a:p>
                  </a:txBody>
                  <a:tcPr/>
                </a:tc>
                <a:extLst>
                  <a:ext uri="{0D108BD9-81ED-4DB2-BD59-A6C34878D82A}">
                    <a16:rowId xmlns:a16="http://schemas.microsoft.com/office/drawing/2014/main" val="3532231795"/>
                  </a:ext>
                </a:extLst>
              </a:tr>
            </a:tbl>
          </a:graphicData>
        </a:graphic>
      </p:graphicFrame>
    </p:spTree>
    <p:extLst>
      <p:ext uri="{BB962C8B-B14F-4D97-AF65-F5344CB8AC3E}">
        <p14:creationId xmlns:p14="http://schemas.microsoft.com/office/powerpoint/2010/main" val="4277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1</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933292"/>
            <a:ext cx="9804186" cy="3564538"/>
          </a:xfrm>
        </p:spPr>
        <p:txBody>
          <a:bodyPr>
            <a:normAutofit/>
          </a:bodyPr>
          <a:lstStyle/>
          <a:p>
            <a:pPr marL="354013" indent="-354013"/>
            <a:r>
              <a:rPr lang="en-US" dirty="0">
                <a:latin typeface="Arial" panose="020B0604020202020204" pitchFamily="34" charset="0"/>
                <a:cs typeface="Arial" panose="020B0604020202020204" pitchFamily="34" charset="0"/>
              </a:rPr>
              <a:t>Suppose that a monopolist can sell 5 units of output at a price of $5, or 6 units of output at a price of $4. What is the marginal revenue of the sixth unit?</a:t>
            </a:r>
          </a:p>
          <a:p>
            <a:pPr marL="811213">
              <a:buFont typeface="+mj-lt"/>
              <a:buAutoNum type="alphaLcParenR"/>
            </a:pPr>
            <a:r>
              <a:rPr lang="en-US" sz="2600" dirty="0">
                <a:latin typeface="Arial" panose="020B0604020202020204" pitchFamily="34" charset="0"/>
                <a:cs typeface="Arial" panose="020B0604020202020204" pitchFamily="34" charset="0"/>
              </a:rPr>
              <a:t>$24</a:t>
            </a:r>
          </a:p>
          <a:p>
            <a:pPr marL="811213">
              <a:buFont typeface="+mj-lt"/>
              <a:buAutoNum type="alphaLcParenR"/>
            </a:pPr>
            <a:r>
              <a:rPr lang="en-US" sz="2600" dirty="0">
                <a:latin typeface="Arial" panose="020B0604020202020204" pitchFamily="34" charset="0"/>
                <a:cs typeface="Arial" panose="020B0604020202020204" pitchFamily="34" charset="0"/>
              </a:rPr>
              <a:t>$49</a:t>
            </a:r>
          </a:p>
          <a:p>
            <a:pPr marL="811213">
              <a:buFont typeface="+mj-lt"/>
              <a:buAutoNum type="alphaLcParenR"/>
            </a:pPr>
            <a:r>
              <a:rPr lang="en-US" sz="2600" b="1" dirty="0">
                <a:latin typeface="Arial" panose="020B0604020202020204" pitchFamily="34" charset="0"/>
                <a:cs typeface="Arial" panose="020B0604020202020204" pitchFamily="34" charset="0"/>
              </a:rPr>
              <a:t>–$1 (correct answer)</a:t>
            </a:r>
          </a:p>
          <a:p>
            <a:pPr marL="811213">
              <a:buFont typeface="+mj-lt"/>
              <a:buAutoNum type="alphaLcParenR"/>
            </a:pPr>
            <a:r>
              <a:rPr lang="en-US" sz="2600" dirty="0">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1627275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4743450" cy="2889372"/>
          </a:xfrm>
        </p:spPr>
        <p:txBody>
          <a:bodyPr>
            <a:normAutofit/>
          </a:bodyPr>
          <a:lstStyle/>
          <a:p>
            <a:r>
              <a:rPr lang="en-US" sz="3200" dirty="0">
                <a:latin typeface="Arial" panose="020B0604020202020204" pitchFamily="34" charset="0"/>
                <a:cs typeface="Arial" panose="020B0604020202020204" pitchFamily="34" charset="0"/>
              </a:rPr>
              <a:t>A MONOPOLIST’S DEMAND, TOTAL REVENUE, AND MARGINAL REVENUE CURVES</a:t>
            </a:r>
          </a:p>
        </p:txBody>
      </p:sp>
      <p:sp>
        <p:nvSpPr>
          <p:cNvPr id="6" name="Content Placeholder 5">
            <a:extLst>
              <a:ext uri="{FF2B5EF4-FFF2-40B4-BE49-F238E27FC236}">
                <a16:creationId xmlns:a16="http://schemas.microsoft.com/office/drawing/2014/main" id="{44DAA660-3AF9-9DCC-1F26-418669194E75}"/>
              </a:ext>
            </a:extLst>
          </p:cNvPr>
          <p:cNvSpPr txBox="1">
            <a:spLocks noGrp="1"/>
          </p:cNvSpPr>
          <p:nvPr>
            <p:ph sz="quarter" idx="10"/>
          </p:nvPr>
        </p:nvSpPr>
        <p:spPr>
          <a:xfrm>
            <a:off x="6149523" y="617472"/>
            <a:ext cx="1721916" cy="492412"/>
          </a:xfrm>
          <a:prstGeom prst="rect">
            <a:avLst/>
          </a:prstGeom>
          <a:noFill/>
        </p:spPr>
        <p:txBody>
          <a:bodyPr wrap="none" rtlCol="0">
            <a:spAutoFit/>
          </a:bodyPr>
          <a:lstStyle/>
          <a:p>
            <a:pPr marL="0" indent="0">
              <a:buNone/>
            </a:pPr>
            <a:r>
              <a:rPr lang="en-US" sz="2000" dirty="0"/>
              <a:t>Figure 5 (a,b)</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611" y="1401294"/>
            <a:ext cx="4153113" cy="2736991"/>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9958" y="4343005"/>
            <a:ext cx="3711766" cy="287669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709" y="1407592"/>
            <a:ext cx="4153113" cy="2997354"/>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2056" y="4342807"/>
            <a:ext cx="3711766" cy="2876698"/>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60709" y="1191681"/>
            <a:ext cx="4153113" cy="3213265"/>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2056" y="4342807"/>
            <a:ext cx="3711766" cy="2876698"/>
          </a:xfrm>
          <a:prstGeom prst="rect">
            <a:avLst/>
          </a:prstGeom>
        </p:spPr>
      </p:pic>
      <p:pic>
        <p:nvPicPr>
          <p:cNvPr id="3" name="Picture 2" descr="Two line graphs show the demand, marginal revenue, and total revenue of the De Beers monopoly.&#10;Graph (a) is titled Demand and Marginal Revenue. The horizontal axis is labeled Quantity of diamonds and ranges from 0 to 20 with markings at 9 and 10. The vertical axis is labeled Price, marginal revenue of diamond and ranges from negative 400 to 1,000 dollars with markings at negative 200, 0, 50, 500, and 550 dollars. A downward-sloping linear demand curve D begins on the vertical axis at (0, 1,000) and descends, passing through the following points:&#10;• A: (9, 550)&#10;• B: (10, 500).&#10;An arrow points down and to the right along the demand curve from point A to point B. A steeper downward-sloping linear marginal revenue line M R begins on the vertical axis at (0, 1,000) and descends, passing through the point C: (9.5, 50).&#10;The M R curve crosses the horizontal axis at the point (10, 0).&#10;• A callout pointing to C reads Marginal revenue equals 50 dollars.&#10;• A shaded rectangular area labeled Price effect equals negative 450 dollars extends from the vertical axis to the demand curve and is bounded by the points:&#10;◦ (0, 550)&#10;◦ (0, 500)&#10;◦ (9, 550)&#10;◦ (9, 500).&#10;• A shaded area labeled Quantity effect equals positive 500 dollars extends from the horizontal axis to the demand curve and is bounded by the points:&#10;◦ (9, 0)&#10;◦ (10, 0)&#10;◦ (9, 500)&#10;◦ (10, 500).&#10;Graph (b) is titled Total revenue. The horizontal axis is labeled Quantity of diamonds and ranges from 0 to 20 in increments of 10 diamonds. The vertical axis is labeled Total revenue and ranges from 0 to 5,000 dollars in increments of 1,000 dollars. A concave downward dome-shaped total revenue curve, labeled T R, begins at the origin and increases to reach a peak at (10, 5,000). After the peak, the curve falls to end at the horizontal axis at (20, 0).&#10;• The increasing section of the curve is labeled Quantity effect dominates price effect.&#10;• The decreasing section of the curve is labeled Price effect dominates quantity effect.">
            <a:extLst>
              <a:ext uri="{FF2B5EF4-FFF2-40B4-BE49-F238E27FC236}">
                <a16:creationId xmlns:a16="http://schemas.microsoft.com/office/drawing/2014/main" id="{BF78DBE7-DA09-D78A-A964-44C6F26C8642}"/>
              </a:ext>
            </a:extLst>
          </p:cNvPr>
          <p:cNvPicPr>
            <a:picLocks noChangeAspect="1"/>
          </p:cNvPicPr>
          <p:nvPr/>
        </p:nvPicPr>
        <p:blipFill>
          <a:blip r:embed="rId9"/>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352863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PROFIT MAXIMIZATION FOR A MONOPOLY</a:t>
            </a:r>
          </a:p>
        </p:txBody>
      </p:sp>
      <p:sp>
        <p:nvSpPr>
          <p:cNvPr id="3" name="Content Placeholder 2"/>
          <p:cNvSpPr>
            <a:spLocks noGrp="1"/>
          </p:cNvSpPr>
          <p:nvPr>
            <p:ph sz="quarter" idx="10"/>
          </p:nvPr>
        </p:nvSpPr>
        <p:spPr>
          <a:xfrm>
            <a:off x="117582" y="1933291"/>
            <a:ext cx="9804186" cy="5288123"/>
          </a:xfrm>
        </p:spPr>
        <p:txBody>
          <a:bodyPr>
            <a:normAutofit lnSpcReduction="10000"/>
          </a:bodyPr>
          <a:lstStyle/>
          <a:p>
            <a:pPr marL="354013" indent="-354013">
              <a:spcAft>
                <a:spcPts val="1200"/>
              </a:spcAft>
            </a:pPr>
            <a:r>
              <a:rPr lang="en-US" dirty="0">
                <a:latin typeface="Arial" panose="020B0604020202020204" pitchFamily="34" charset="0"/>
                <a:cs typeface="Arial" panose="020B0604020202020204" pitchFamily="34" charset="0"/>
              </a:rPr>
              <a:t>Profit maximization consists of two steps:</a:t>
            </a:r>
          </a:p>
          <a:p>
            <a:pPr marL="811213">
              <a:spcAft>
                <a:spcPts val="1200"/>
              </a:spcAft>
              <a:buFont typeface="+mj-lt"/>
              <a:buAutoNum type="arabicPeriod"/>
            </a:pPr>
            <a:r>
              <a:rPr lang="en-US" sz="2600" b="1" dirty="0">
                <a:latin typeface="Arial" panose="020B0604020202020204" pitchFamily="34" charset="0"/>
                <a:cs typeface="Arial" panose="020B0604020202020204" pitchFamily="34" charset="0"/>
              </a:rPr>
              <a:t>Choosing a quantity</a:t>
            </a:r>
          </a:p>
          <a:p>
            <a:pPr marL="354013" indent="-354013">
              <a:spcAft>
                <a:spcPts val="1200"/>
              </a:spcAft>
            </a:pPr>
            <a:r>
              <a:rPr lang="en-US" b="1" dirty="0">
                <a:latin typeface="Arial" panose="020B0604020202020204" pitchFamily="34" charset="0"/>
                <a:cs typeface="Arial" panose="020B0604020202020204" pitchFamily="34" charset="0"/>
              </a:rPr>
              <a:t>Rule: Choose </a:t>
            </a:r>
            <a:r>
              <a:rPr lang="en-US" b="1" i="1" dirty="0">
                <a:latin typeface="Arial" panose="020B0604020202020204" pitchFamily="34" charset="0"/>
                <a:cs typeface="Arial" panose="020B0604020202020204" pitchFamily="34" charset="0"/>
              </a:rPr>
              <a:t>Q</a:t>
            </a:r>
            <a:r>
              <a:rPr lang="en-US" b="1" dirty="0">
                <a:latin typeface="Arial" panose="020B0604020202020204" pitchFamily="34" charset="0"/>
                <a:cs typeface="Arial" panose="020B0604020202020204" pitchFamily="34" charset="0"/>
              </a:rPr>
              <a:t> where </a:t>
            </a:r>
            <a:r>
              <a:rPr lang="en-US" b="1" i="1" dirty="0">
                <a:latin typeface="Arial" panose="020B0604020202020204" pitchFamily="34" charset="0"/>
                <a:cs typeface="Arial" panose="020B0604020202020204" pitchFamily="34" charset="0"/>
              </a:rPr>
              <a:t>MR = MC</a:t>
            </a:r>
          </a:p>
          <a:p>
            <a:pPr marL="811213">
              <a:spcAft>
                <a:spcPts val="1200"/>
              </a:spcAft>
              <a:buFont typeface="+mj-lt"/>
              <a:buAutoNum type="arabicPeriod" startAt="2"/>
            </a:pPr>
            <a:r>
              <a:rPr lang="en-US" sz="2600" b="1" dirty="0">
                <a:latin typeface="Arial" panose="020B0604020202020204" pitchFamily="34" charset="0"/>
                <a:cs typeface="Arial" panose="020B0604020202020204" pitchFamily="34" charset="0"/>
              </a:rPr>
              <a:t>Choosing a price</a:t>
            </a:r>
          </a:p>
          <a:p>
            <a:pPr marL="1165225" lvl="2" indent="-354013">
              <a:spcAft>
                <a:spcPts val="1200"/>
              </a:spcAft>
            </a:pPr>
            <a:r>
              <a:rPr lang="en-US" dirty="0">
                <a:latin typeface="Arial" panose="020B0604020202020204" pitchFamily="34" charset="0"/>
                <a:ea typeface="Century Gothic" charset="0"/>
                <a:cs typeface="Arial" panose="020B0604020202020204" pitchFamily="34" charset="0"/>
              </a:rPr>
              <a:t>Choose the highest price you can get away with, which is the highest price consumers will pay for that quantity.</a:t>
            </a:r>
          </a:p>
          <a:p>
            <a:pPr marL="1165225" lvl="2" indent="-354013">
              <a:spcAft>
                <a:spcPts val="1200"/>
              </a:spcAft>
            </a:pPr>
            <a:endParaRPr lang="en-US" dirty="0">
              <a:latin typeface="Arial" panose="020B0604020202020204" pitchFamily="34" charset="0"/>
              <a:ea typeface="Century Gothic" charset="0"/>
              <a:cs typeface="Arial" panose="020B0604020202020204" pitchFamily="34" charset="0"/>
            </a:endParaRPr>
          </a:p>
          <a:p>
            <a:pPr marL="354013" indent="-354013">
              <a:spcAft>
                <a:spcPts val="1200"/>
              </a:spcAft>
            </a:pPr>
            <a:r>
              <a:rPr lang="en-US" b="1" dirty="0">
                <a:latin typeface="Arial" panose="020B0604020202020204" pitchFamily="34" charset="0"/>
                <a:cs typeface="Arial" panose="020B0604020202020204" pitchFamily="34" charset="0"/>
              </a:rPr>
              <a:t>Rule: Once you’ve picked your quantity, </a:t>
            </a:r>
            <a:r>
              <a:rPr lang="en-US" b="1" dirty="0">
                <a:solidFill>
                  <a:srgbClr val="FF0000"/>
                </a:solidFill>
                <a:latin typeface="Arial" panose="020B0604020202020204" pitchFamily="34" charset="0"/>
                <a:cs typeface="Arial" panose="020B0604020202020204" pitchFamily="34" charset="0"/>
              </a:rPr>
              <a:t>follow the graph to the demand curve</a:t>
            </a:r>
            <a:r>
              <a:rPr lang="en-US" b="1" dirty="0">
                <a:latin typeface="Arial" panose="020B0604020202020204" pitchFamily="34" charset="0"/>
                <a:cs typeface="Arial" panose="020B0604020202020204" pitchFamily="34" charset="0"/>
              </a:rPr>
              <a:t>, which shows you how much consumers will pay.</a:t>
            </a:r>
          </a:p>
        </p:txBody>
      </p:sp>
    </p:spTree>
    <p:extLst>
      <p:ext uri="{BB962C8B-B14F-4D97-AF65-F5344CB8AC3E}">
        <p14:creationId xmlns:p14="http://schemas.microsoft.com/office/powerpoint/2010/main" val="178077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THE MONOPOLIST’S PROFIT-MAXIMIZING OUTPUT AND PRICE</a:t>
            </a:r>
          </a:p>
        </p:txBody>
      </p:sp>
      <p:sp>
        <p:nvSpPr>
          <p:cNvPr id="4" name="Content Placeholder 3"/>
          <p:cNvSpPr>
            <a:spLocks noGrp="1"/>
          </p:cNvSpPr>
          <p:nvPr>
            <p:ph sz="quarter" idx="10"/>
          </p:nvPr>
        </p:nvSpPr>
        <p:spPr>
          <a:xfrm>
            <a:off x="96069" y="2098331"/>
            <a:ext cx="9804186" cy="994991"/>
          </a:xfrm>
        </p:spPr>
        <p:txBody>
          <a:bodyPr/>
          <a:lstStyle/>
          <a:p>
            <a:pPr marL="0" indent="0">
              <a:buNone/>
            </a:pPr>
            <a:r>
              <a:rPr lang="en-US" dirty="0">
                <a:latin typeface="Arial" panose="020B0604020202020204" pitchFamily="34" charset="0"/>
                <a:cs typeface="Arial" panose="020B0604020202020204" pitchFamily="34" charset="0"/>
              </a:rPr>
              <a:t>Note: Here the </a:t>
            </a:r>
            <a:r>
              <a:rPr lang="en-US" i="1" dirty="0">
                <a:latin typeface="Arial" panose="020B0604020202020204" pitchFamily="34" charset="0"/>
                <a:cs typeface="Arial" panose="020B0604020202020204" pitchFamily="34" charset="0"/>
              </a:rPr>
              <a:t>MC</a:t>
            </a:r>
            <a:r>
              <a:rPr lang="en-US" dirty="0">
                <a:latin typeface="Arial" panose="020B0604020202020204" pitchFamily="34" charset="0"/>
                <a:cs typeface="Arial" panose="020B0604020202020204" pitchFamily="34" charset="0"/>
              </a:rPr>
              <a:t> curve is simplified to be constant. We will relax this simplification later.</a:t>
            </a:r>
            <a:endParaRPr lang="en-US" dirty="0"/>
          </a:p>
          <a:p>
            <a:pPr marL="0" indent="0" algn="ctr">
              <a:buNone/>
            </a:pPr>
            <a:r>
              <a:rPr lang="en-US" sz="2000" dirty="0"/>
              <a:t>Figure 6</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3106" y="3746921"/>
            <a:ext cx="5332188" cy="361147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3106" y="3746921"/>
            <a:ext cx="5332188" cy="3611475"/>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3106" y="3746921"/>
            <a:ext cx="5332188" cy="3611475"/>
          </a:xfrm>
          <a:prstGeom prst="rect">
            <a:avLst/>
          </a:prstGeom>
        </p:spPr>
      </p:pic>
      <p:pic>
        <p:nvPicPr>
          <p:cNvPr id="3" name="Picture 2" descr="A line graph shows the demand, marginal revenue, and marginal cost curves for finding a monopolist’s profit-maximizing output and price.&#10;The horizontal axis is labeled Quantity of diamonds and ranges from 0 to 20 with markings at 8, 10, and 16, where 8 is labeled Q subscript M and 16 is labeled Q subscript C. The vertical axis is labeled Price, cost, marginal revenue of diamond and ranges from negative 400 to 1,000 dollars with markings at negative 200, 0, 200, and 600 dollars, where 200 is labeled P subscript C and 600 is labeled P subscript M. A downward sloping linear demand curve labeled D begins on the vertical axis at (0, 1,000) and descends to end on the horizontal axis at point D at (20, 0), passing through the following points:&#10;• B: (8, 600)&#10;• C: (16, 200).&#10;A steeply downward sloping linear marginal revenue curve labeled M R begins on the vertical axis at (0, 1,000) and descends, crossing the horizontal axis at (10, 0). A horizontal linear marginal cost curve labeled M C equals A T C extends from the vertical axis at 200 dollars and intersects the marginal revenue curve at point A: (8, 200). Point A is labeled Monopolist’s optimal point. Point B at (8, 600) is marked on the demand curve directly above point A.&#10;A rectangular area labeled monopoly profit extends from the vertical axis and is bounded by the points:&#10;• P subscript M: (0, 600)&#10;• P subscript C: (0, 200)&#10;• A: (8, 200)&#10;• B: (8, 600).&#10;The demand curve intersects the marginal cost curve at point C: (16, 200), labeled Perfectly competitive industry’s optimal point.">
            <a:extLst>
              <a:ext uri="{FF2B5EF4-FFF2-40B4-BE49-F238E27FC236}">
                <a16:creationId xmlns:a16="http://schemas.microsoft.com/office/drawing/2014/main" id="{F9151EE8-112E-5C18-8367-F3C3B3476784}"/>
              </a:ext>
            </a:extLst>
          </p:cNvPr>
          <p:cNvPicPr>
            <a:picLocks noChangeAspect="1"/>
          </p:cNvPicPr>
          <p:nvPr/>
        </p:nvPicPr>
        <p:blipFill>
          <a:blip r:embed="rId5"/>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361450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2969"/>
            <a:ext cx="9996324" cy="1107543"/>
          </a:xfrm>
        </p:spPr>
        <p:txBody>
          <a:bodyPr/>
          <a:lstStyle/>
          <a:p>
            <a:r>
              <a:rPr lang="en-US" dirty="0">
                <a:latin typeface="Arial" panose="020B0604020202020204" pitchFamily="34" charset="0"/>
                <a:cs typeface="Arial" panose="020B0604020202020204" pitchFamily="34" charset="0"/>
              </a:rPr>
              <a:t>GRAPHING THE MONOPOLIST’S PROFIT</a:t>
            </a:r>
          </a:p>
        </p:txBody>
      </p:sp>
      <p:sp>
        <p:nvSpPr>
          <p:cNvPr id="4" name="Content Placeholder 3"/>
          <p:cNvSpPr>
            <a:spLocks noGrp="1"/>
          </p:cNvSpPr>
          <p:nvPr>
            <p:ph sz="quarter" idx="10"/>
          </p:nvPr>
        </p:nvSpPr>
        <p:spPr>
          <a:xfrm>
            <a:off x="136632" y="2110519"/>
            <a:ext cx="4412508" cy="2903663"/>
          </a:xfrm>
        </p:spPr>
        <p:txBody>
          <a:bodyPr/>
          <a:lstStyle/>
          <a:p>
            <a:pPr marL="354013" indent="-354013"/>
            <a:r>
              <a:rPr lang="en-US" b="1" dirty="0">
                <a:latin typeface="Arial" panose="020B0604020202020204" pitchFamily="34" charset="0"/>
                <a:cs typeface="Arial" panose="020B0604020202020204" pitchFamily="34" charset="0"/>
              </a:rPr>
              <a:t>As long as the monopoly has strong barriers to entry, profit will stay.</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889" y="2155286"/>
            <a:ext cx="4981207" cy="3874272"/>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5889" y="2155286"/>
            <a:ext cx="4981207" cy="3874272"/>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5888" y="2155286"/>
            <a:ext cx="4981207" cy="3874272"/>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5887" y="2155286"/>
            <a:ext cx="4981207" cy="3917968"/>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5886" y="2155286"/>
            <a:ext cx="4981207" cy="3917968"/>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5885" y="2155286"/>
            <a:ext cx="4981207" cy="3917968"/>
          </a:xfrm>
          <a:prstGeom prst="rect">
            <a:avLst/>
          </a:prstGeom>
        </p:spPr>
      </p:pic>
      <p:sp>
        <p:nvSpPr>
          <p:cNvPr id="15" name="Content Placeholder 14">
            <a:extLst>
              <a:ext uri="{FF2B5EF4-FFF2-40B4-BE49-F238E27FC236}">
                <a16:creationId xmlns:a16="http://schemas.microsoft.com/office/drawing/2014/main" id="{A0EEED89-54F7-08D3-EF2D-55B233A422CD}"/>
              </a:ext>
            </a:extLst>
          </p:cNvPr>
          <p:cNvSpPr txBox="1">
            <a:spLocks noGrp="1"/>
          </p:cNvSpPr>
          <p:nvPr>
            <p:ph sz="quarter" idx="14"/>
          </p:nvPr>
        </p:nvSpPr>
        <p:spPr>
          <a:xfrm>
            <a:off x="6478528" y="1554309"/>
            <a:ext cx="1125599" cy="492412"/>
          </a:xfrm>
          <a:prstGeom prst="rect">
            <a:avLst/>
          </a:prstGeom>
          <a:noFill/>
        </p:spPr>
        <p:txBody>
          <a:bodyPr wrap="none" rtlCol="0">
            <a:spAutoFit/>
          </a:bodyPr>
          <a:lstStyle/>
          <a:p>
            <a:r>
              <a:rPr lang="en-US" sz="2000" dirty="0">
                <a:solidFill>
                  <a:schemeClr val="tx1"/>
                </a:solidFill>
              </a:rPr>
              <a:t>Figure 7</a:t>
            </a:r>
          </a:p>
        </p:txBody>
      </p:sp>
      <p:pic>
        <p:nvPicPr>
          <p:cNvPr id="3" name="Picture 2" descr="A line graph shows the demand, marginal revenue, average total cost, and marginal cost of a monopoly.&#10;The horizontal axis is labeled Quantity and shows a marking at Q subscript M. The vertical axis is labeled Price, cost, marginal revenue and shows markings at A T C subscript M and P subscript M from bottom to top. The graph plots a demand curve, an average total cost curve, a marginal cost curve, and a marginal revenue curve.&#10;• A concave upward marginal cost curve labeled M C begins at the lower left corner of the graph and falls to reach a minimum before increasing linearly. The increasing section of the M C curve intersects a concave upward average total cost curve labeled A T C at its minimum.&#10;• A steeply downward-sloping linear marginal revenue curve labeled M R intersects the M C curve above the average total cost curve at point A which corresponds to the quantity Q subscript M.&#10;• A vertical dotted line extends from the horizontal axis at the quantity Q subscript M and intersects the A T C curve at point C: (Q subscript M, A T C subscript M).&#10;• The demand curve D intersects the vertical dotted line from Q subscript M at point B: (Q subscript M, P subscript M).&#10;• A rectangular area labeled Monopoly profit lies between A T C subscript M and P subscript M along the vertical axis and points B and C.">
            <a:extLst>
              <a:ext uri="{FF2B5EF4-FFF2-40B4-BE49-F238E27FC236}">
                <a16:creationId xmlns:a16="http://schemas.microsoft.com/office/drawing/2014/main" id="{AB725720-967D-BD6E-096B-CEC5F863145E}"/>
              </a:ext>
            </a:extLst>
          </p:cNvPr>
          <p:cNvPicPr>
            <a:picLocks noChangeAspect="1"/>
          </p:cNvPicPr>
          <p:nvPr/>
        </p:nvPicPr>
        <p:blipFill>
          <a:blip r:embed="rId8"/>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413417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PITFALLS: IS THERE A MONOPOLY SUPPLY CURVE?</a:t>
            </a:r>
          </a:p>
        </p:txBody>
      </p:sp>
      <p:sp>
        <p:nvSpPr>
          <p:cNvPr id="3" name="Content Placeholder 2"/>
          <p:cNvSpPr>
            <a:spLocks noGrp="1"/>
          </p:cNvSpPr>
          <p:nvPr>
            <p:ph sz="quarter" idx="10"/>
          </p:nvPr>
        </p:nvSpPr>
        <p:spPr>
          <a:xfrm>
            <a:off x="117582" y="1933292"/>
            <a:ext cx="9804186" cy="4268216"/>
          </a:xfrm>
        </p:spPr>
        <p:txBody>
          <a:bodyPr>
            <a:normAutofit/>
          </a:bodyPr>
          <a:lstStyle/>
          <a:p>
            <a:pPr marL="354013" indent="-354013">
              <a:spcAft>
                <a:spcPts val="1200"/>
              </a:spcAft>
            </a:pPr>
            <a:r>
              <a:rPr lang="en-US" dirty="0">
                <a:latin typeface="Arial" panose="020B0604020202020204" pitchFamily="34" charset="0"/>
                <a:cs typeface="Arial" panose="020B0604020202020204" pitchFamily="34" charset="0"/>
              </a:rPr>
              <a:t>You might be tempted to ask about the supply curve of a monopolist. But this is a meaningless question.</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b="1" dirty="0">
                <a:latin typeface="Arial" panose="020B0604020202020204" pitchFamily="34" charset="0"/>
                <a:cs typeface="Arial" panose="020B0604020202020204" pitchFamily="34" charset="0"/>
              </a:rPr>
              <a:t>Monopolists don’t have supply curves—</a:t>
            </a:r>
            <a:r>
              <a:rPr lang="en-US" dirty="0">
                <a:latin typeface="Arial" panose="020B0604020202020204" pitchFamily="34" charset="0"/>
                <a:cs typeface="Arial" panose="020B0604020202020204" pitchFamily="34" charset="0"/>
              </a:rPr>
              <a:t>since they control prices </a:t>
            </a:r>
            <a:r>
              <a:rPr lang="en-US" b="1" dirty="0">
                <a:latin typeface="Arial" panose="020B0604020202020204" pitchFamily="34" charset="0"/>
                <a:cs typeface="Arial" panose="020B0604020202020204" pitchFamily="34" charset="0"/>
              </a:rPr>
              <a:t>there is no set relationship between price and quantity supplied.</a:t>
            </a:r>
          </a:p>
        </p:txBody>
      </p:sp>
    </p:spTree>
    <p:extLst>
      <p:ext uri="{BB962C8B-B14F-4D97-AF65-F5344CB8AC3E}">
        <p14:creationId xmlns:p14="http://schemas.microsoft.com/office/powerpoint/2010/main" val="49470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2</a:t>
            </a:r>
          </a:p>
        </p:txBody>
      </p:sp>
      <p:sp>
        <p:nvSpPr>
          <p:cNvPr id="3" name="Content Placeholder 2"/>
          <p:cNvSpPr>
            <a:spLocks noGrp="1"/>
          </p:cNvSpPr>
          <p:nvPr>
            <p:ph sz="quarter" idx="10"/>
          </p:nvPr>
        </p:nvSpPr>
        <p:spPr>
          <a:xfrm>
            <a:off x="117582" y="1933292"/>
            <a:ext cx="9804186" cy="4216048"/>
          </a:xfrm>
        </p:spPr>
        <p:txBody>
          <a:bodyPr>
            <a:noAutofit/>
          </a:bodyPr>
          <a:lstStyle/>
          <a:p>
            <a:pPr marL="354013" indent="-354013">
              <a:spcAft>
                <a:spcPts val="1200"/>
              </a:spcAft>
            </a:pPr>
            <a:r>
              <a:rPr lang="en-US" sz="2600" dirty="0">
                <a:latin typeface="Arial" panose="020B0604020202020204" pitchFamily="34" charset="0"/>
                <a:cs typeface="Arial" panose="020B0604020202020204" pitchFamily="34" charset="0"/>
              </a:rPr>
              <a:t>If the market for some good were converted from a competitive industry to a monopoly, which of these would occur as a result?</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Prices would fall on the output produced by the monopolist.</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Some consumer surplus would be reallocated to the monopolist as profit.</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The overall level of profit earned in the industry would decrease.</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More output would be produced by the monopolist.</a:t>
            </a:r>
          </a:p>
        </p:txBody>
      </p:sp>
    </p:spTree>
    <p:extLst>
      <p:ext uri="{BB962C8B-B14F-4D97-AF65-F5344CB8AC3E}">
        <p14:creationId xmlns:p14="http://schemas.microsoft.com/office/powerpoint/2010/main" val="2827057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2</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933292"/>
            <a:ext cx="9804186" cy="4536088"/>
          </a:xfrm>
        </p:spPr>
        <p:txBody>
          <a:bodyPr>
            <a:noAutofit/>
          </a:bodyPr>
          <a:lstStyle/>
          <a:p>
            <a:pPr marL="354013" indent="-354013">
              <a:spcAft>
                <a:spcPts val="1200"/>
              </a:spcAft>
            </a:pPr>
            <a:r>
              <a:rPr lang="en-US" sz="2600" dirty="0">
                <a:latin typeface="Arial" panose="020B0604020202020204" pitchFamily="34" charset="0"/>
                <a:cs typeface="Arial" panose="020B0604020202020204" pitchFamily="34" charset="0"/>
              </a:rPr>
              <a:t>If the market for some good were converted from a competitive industry to a monopoly, which of these would occur as a result?</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Prices would fall on the output produced by the monopolist.</a:t>
            </a:r>
          </a:p>
          <a:p>
            <a:pPr marL="811213">
              <a:spcAft>
                <a:spcPts val="1200"/>
              </a:spcAft>
              <a:buFont typeface="+mj-lt"/>
              <a:buAutoNum type="alphaLcParenR"/>
            </a:pPr>
            <a:r>
              <a:rPr lang="en-US" sz="2400" b="1" dirty="0">
                <a:latin typeface="Arial" panose="020B0604020202020204" pitchFamily="34" charset="0"/>
                <a:cs typeface="Arial" panose="020B0604020202020204" pitchFamily="34" charset="0"/>
              </a:rPr>
              <a:t>Some consumer surplus would be re-allocated to the monopolist as profit. (correct answer)</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The overall level of profit earned in the industry would decrease.</a:t>
            </a:r>
          </a:p>
          <a:p>
            <a:pPr marL="811213">
              <a:spcAft>
                <a:spcPts val="1200"/>
              </a:spcAft>
              <a:buFont typeface="+mj-lt"/>
              <a:buAutoNum type="alphaLcParenR"/>
            </a:pPr>
            <a:r>
              <a:rPr lang="en-US" sz="2400" dirty="0">
                <a:latin typeface="Arial" panose="020B0604020202020204" pitchFamily="34" charset="0"/>
                <a:cs typeface="Arial" panose="020B0604020202020204" pitchFamily="34" charset="0"/>
              </a:rPr>
              <a:t>More output would be produced by the monopolist.</a:t>
            </a:r>
          </a:p>
        </p:txBody>
      </p:sp>
    </p:spTree>
    <p:extLst>
      <p:ext uri="{BB962C8B-B14F-4D97-AF65-F5344CB8AC3E}">
        <p14:creationId xmlns:p14="http://schemas.microsoft.com/office/powerpoint/2010/main" val="210346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MONOPOLY AND PUBLIC POLICY</a:t>
            </a:r>
          </a:p>
        </p:txBody>
      </p:sp>
      <p:sp>
        <p:nvSpPr>
          <p:cNvPr id="3" name="Content Placeholder 2"/>
          <p:cNvSpPr>
            <a:spLocks noGrp="1"/>
          </p:cNvSpPr>
          <p:nvPr>
            <p:ph sz="quarter" idx="10"/>
          </p:nvPr>
        </p:nvSpPr>
        <p:spPr>
          <a:xfrm>
            <a:off x="117582" y="1933291"/>
            <a:ext cx="9804186" cy="4268726"/>
          </a:xfrm>
        </p:spPr>
        <p:txBody>
          <a:bodyPr>
            <a:normAutofit lnSpcReduction="10000"/>
          </a:bodyPr>
          <a:lstStyle/>
          <a:p>
            <a:pPr marL="354013" lvl="0" indent="-354013">
              <a:spcAft>
                <a:spcPts val="1200"/>
              </a:spcAft>
            </a:pPr>
            <a:r>
              <a:rPr lang="en-US" dirty="0"/>
              <a:t>A monopolist, by reducing output and raising prices, benefits at the expense of consumers.</a:t>
            </a:r>
          </a:p>
          <a:p>
            <a:pPr marL="354013" lvl="0" indent="-354013">
              <a:spcAft>
                <a:spcPts val="1200"/>
              </a:spcAft>
            </a:pPr>
            <a:r>
              <a:rPr lang="en-US" dirty="0"/>
              <a:t>Monopoly is a source of inefficiency: the losses to consumers from monopoly behavior are larger than the gains to the monopolist.</a:t>
            </a:r>
          </a:p>
          <a:p>
            <a:pPr marL="354013" lvl="0" indent="-354013">
              <a:spcAft>
                <a:spcPts val="1200"/>
              </a:spcAft>
            </a:pPr>
            <a:r>
              <a:rPr lang="en-US" dirty="0"/>
              <a:t>Monopoly leads to net losses to society’s welfare.</a:t>
            </a:r>
          </a:p>
          <a:p>
            <a:pPr marL="354013" lvl="0" indent="-354013">
              <a:spcAft>
                <a:spcPts val="1200"/>
              </a:spcAft>
            </a:pPr>
            <a:r>
              <a:rPr lang="en-US" dirty="0"/>
              <a:t>Governments often try to either prevent or to limit monopolies.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3976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1519"/>
            <a:ext cx="9996324" cy="1107543"/>
          </a:xfrm>
        </p:spPr>
        <p:txBody>
          <a:bodyPr/>
          <a:lstStyle/>
          <a:p>
            <a:r>
              <a:rPr lang="en-US" dirty="0">
                <a:latin typeface="Arial" panose="020B0604020202020204" pitchFamily="34" charset="0"/>
                <a:cs typeface="Arial" panose="020B0604020202020204" pitchFamily="34" charset="0"/>
              </a:rPr>
              <a:t>MONOPOLY CAUSES INEFFICIENCY</a:t>
            </a:r>
          </a:p>
        </p:txBody>
      </p:sp>
      <p:sp>
        <p:nvSpPr>
          <p:cNvPr id="21" name="Content Placeholder 20">
            <a:extLst>
              <a:ext uri="{FF2B5EF4-FFF2-40B4-BE49-F238E27FC236}">
                <a16:creationId xmlns:a16="http://schemas.microsoft.com/office/drawing/2014/main" id="{4F0A6FA2-351C-1B3C-EB97-4DDA1CE3739D}"/>
              </a:ext>
            </a:extLst>
          </p:cNvPr>
          <p:cNvSpPr txBox="1">
            <a:spLocks noGrp="1"/>
          </p:cNvSpPr>
          <p:nvPr>
            <p:ph sz="quarter" idx="10"/>
          </p:nvPr>
        </p:nvSpPr>
        <p:spPr>
          <a:xfrm>
            <a:off x="4280535" y="966596"/>
            <a:ext cx="1125599" cy="492412"/>
          </a:xfrm>
          <a:prstGeom prst="rect">
            <a:avLst/>
          </a:prstGeom>
          <a:noFill/>
        </p:spPr>
        <p:txBody>
          <a:bodyPr wrap="none" rtlCol="0">
            <a:spAutoFit/>
          </a:bodyPr>
          <a:lstStyle/>
          <a:p>
            <a:pPr marL="0" indent="0">
              <a:buNone/>
            </a:pPr>
            <a:r>
              <a:rPr lang="en-US" sz="2000" dirty="0"/>
              <a:t>Figure 8</a:t>
            </a:r>
          </a:p>
        </p:txBody>
      </p:sp>
      <p:pic>
        <p:nvPicPr>
          <p:cNvPr id="6" name="Picture 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437" y="1497461"/>
            <a:ext cx="4691640" cy="3359381"/>
          </a:xfrm>
          <a:prstGeom prst="rect">
            <a:avLst/>
          </a:prstGeom>
        </p:spPr>
      </p:pic>
      <p:pic>
        <p:nvPicPr>
          <p:cNvPr id="7" name="Picture 2b">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238" y="1419127"/>
            <a:ext cx="5093929" cy="3359381"/>
          </a:xfrm>
          <a:prstGeom prst="rect">
            <a:avLst/>
          </a:prstGeom>
        </p:spPr>
      </p:pic>
      <p:pic>
        <p:nvPicPr>
          <p:cNvPr id="9" name="Picture 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436" y="1497458"/>
            <a:ext cx="4691640" cy="3359381"/>
          </a:xfrm>
          <a:prstGeom prst="rect">
            <a:avLst/>
          </a:prstGeom>
        </p:spPr>
      </p:pic>
      <p:pic>
        <p:nvPicPr>
          <p:cNvPr id="10" name="Picture 4">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437" y="1496368"/>
            <a:ext cx="4691640" cy="3406401"/>
          </a:xfrm>
          <a:prstGeom prst="rect">
            <a:avLst/>
          </a:prstGeom>
        </p:spPr>
      </p:pic>
      <p:pic>
        <p:nvPicPr>
          <p:cNvPr id="11" name="Picture 5">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894" y="1496370"/>
            <a:ext cx="4691640" cy="3406401"/>
          </a:xfrm>
          <a:prstGeom prst="rect">
            <a:avLst/>
          </a:prstGeom>
        </p:spPr>
      </p:pic>
      <p:pic>
        <p:nvPicPr>
          <p:cNvPr id="12" name="Picture 3b">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81238" y="1419128"/>
            <a:ext cx="5093929" cy="3359381"/>
          </a:xfrm>
          <a:prstGeom prst="rect">
            <a:avLst/>
          </a:prstGeom>
        </p:spPr>
      </p:pic>
      <p:pic>
        <p:nvPicPr>
          <p:cNvPr id="13" name="Picture 4b">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81238" y="1420409"/>
            <a:ext cx="5093929" cy="3359381"/>
          </a:xfrm>
          <a:prstGeom prst="rect">
            <a:avLst/>
          </a:prstGeom>
        </p:spPr>
      </p:pic>
      <p:pic>
        <p:nvPicPr>
          <p:cNvPr id="14" name="Picture 5b">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81238" y="1421849"/>
            <a:ext cx="5093929" cy="3406401"/>
          </a:xfrm>
          <a:prstGeom prst="rect">
            <a:avLst/>
          </a:prstGeom>
        </p:spPr>
      </p:pic>
      <p:pic>
        <p:nvPicPr>
          <p:cNvPr id="17" name="Picture 6b">
            <a:extLs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81238" y="1421848"/>
            <a:ext cx="5093929" cy="3406401"/>
          </a:xfrm>
          <a:prstGeom prst="rect">
            <a:avLst/>
          </a:prstGeom>
        </p:spPr>
      </p:pic>
      <p:pic>
        <p:nvPicPr>
          <p:cNvPr id="15" name="Picture 7b">
            <a:extLs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81238" y="1421843"/>
            <a:ext cx="5093929" cy="3406401"/>
          </a:xfrm>
          <a:prstGeom prst="rect">
            <a:avLst/>
          </a:prstGeom>
        </p:spPr>
      </p:pic>
      <p:pic>
        <p:nvPicPr>
          <p:cNvPr id="18" name="Picture 8b">
            <a:extLs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1238" y="1423630"/>
            <a:ext cx="5093929" cy="3406401"/>
          </a:xfrm>
          <a:prstGeom prst="rect">
            <a:avLst/>
          </a:prstGeom>
        </p:spPr>
      </p:pic>
      <p:pic>
        <p:nvPicPr>
          <p:cNvPr id="3" name="Picture 2" descr="Two line graphs show how monopolies cause economic inefficiency through loss of consumer surplus and creation of deadweight loss.&#10;Graph (a) is titled Total Surplus with Perfect Competition. The horizontal axis is labeled Quantity and shows a marking at Q subscript C. The vertical axis is labeled Price, cost and shows a marking at P subscript C. A horizontal linear marginal cost curve labeled M C equals A T C intersects a downward sloping linear demand curve labeled D at point (Q subscript C, P subscript C).&#10;• A triangular blue shaded area below the demand curve and above the marginal cost curve, from the vertical axis to the point of intersection, is labeled C S subscript C. A callout to this triangular area reads, Consumer surplus with perfect competition.&#10;Graph (b) is titled Total surplus with Monopoly. The horizontal axis is labeled Quantity and shows a marking at Q subscript M. The vertical axis is labeled Price, cost, marginal revenue and shows a marking at P subscript M. A horizontal linear marginal cost curve labeled M C equals A T C extends from the vertical axis at the price level P subscript C. A downward-sloping linear demand curve D intersects the M C equals A T C curve at point (Q subscript C, P subscript C).&#10;A steeply downward-sloping linear marginal revenue curve labeled M R descends at half the slope of demand and intersects the M C equals A T C curve at a point (Q subscript M, P subscript C).&#10;A dotted line extends from the quantity Q subscript M to the demand curve at the point (Q subscript M, P subscript M).&#10;Three shaded areas are defined on the graph between the curves as follows:.&#10;• The blue shaded triangular area below the demand curve and above the price level P subscript M, from the vertical axis to the point (Q subscript M, P subscript M), is labeled C S subscript M. A callout to this triangular area reads, Consumer surplus with monopoly.&#10;• The green shaded rectangular area below the price level P subscript M and above the M C equals A T C curve, from the vertical axis to the quantity level Q subscript M, is labeled P S subscript M. A callout to this rectangular area reads, Profit.&#10;• The yellow shaded triangular area below the demand curve and above the M C equals A T C curve from the quantity level Q subscript M to the point (Q subscript C, P subscript C) is labeled D W L. A callout to this rectangular area reads, Deadweight loss.">
            <a:extLst>
              <a:ext uri="{FF2B5EF4-FFF2-40B4-BE49-F238E27FC236}">
                <a16:creationId xmlns:a16="http://schemas.microsoft.com/office/drawing/2014/main" id="{17B181BB-7ED4-3B44-FE56-556B4175D78E}"/>
              </a:ext>
            </a:extLst>
          </p:cNvPr>
          <p:cNvPicPr>
            <a:picLocks noChangeAspect="1"/>
          </p:cNvPicPr>
          <p:nvPr/>
        </p:nvPicPr>
        <p:blipFill>
          <a:blip r:embed="rId13"/>
          <a:stretch>
            <a:fillRect/>
          </a:stretch>
        </p:blipFill>
        <p:spPr>
          <a:xfrm>
            <a:off x="9439609" y="2223203"/>
            <a:ext cx="380354" cy="211307"/>
          </a:xfrm>
          <a:prstGeom prst="rect">
            <a:avLst/>
          </a:prstGeom>
        </p:spPr>
      </p:pic>
      <p:sp>
        <p:nvSpPr>
          <p:cNvPr id="22" name="Content Placeholder 21">
            <a:extLst>
              <a:ext uri="{FF2B5EF4-FFF2-40B4-BE49-F238E27FC236}">
                <a16:creationId xmlns:a16="http://schemas.microsoft.com/office/drawing/2014/main" id="{7EE4A50F-1EFE-14F5-171B-C55DE081B360}"/>
              </a:ext>
            </a:extLst>
          </p:cNvPr>
          <p:cNvSpPr txBox="1">
            <a:spLocks noGrp="1"/>
          </p:cNvSpPr>
          <p:nvPr>
            <p:ph sz="quarter" idx="14"/>
          </p:nvPr>
        </p:nvSpPr>
        <p:spPr>
          <a:xfrm>
            <a:off x="217488" y="4951413"/>
            <a:ext cx="9758362" cy="2305729"/>
          </a:xfrm>
          <a:prstGeom prst="rect">
            <a:avLst/>
          </a:prstGeom>
          <a:noFill/>
        </p:spPr>
        <p:txBody>
          <a:bodyPr wrap="square" rtlCol="0">
            <a:spAutoFit/>
          </a:bodyPr>
          <a:lstStyle/>
          <a:p>
            <a:r>
              <a:rPr lang="en-US" sz="2200" b="1" dirty="0">
                <a:solidFill>
                  <a:schemeClr val="tx1"/>
                </a:solidFill>
              </a:rPr>
              <a:t>Panel (a), perfect competition: </a:t>
            </a:r>
            <a:r>
              <a:rPr lang="en-US" sz="2200" dirty="0">
                <a:solidFill>
                  <a:schemeClr val="tx1"/>
                </a:solidFill>
              </a:rPr>
              <a:t>since price equals the producer’s </a:t>
            </a:r>
            <a:r>
              <a:rPr lang="en-US" sz="2200" i="1" dirty="0">
                <a:solidFill>
                  <a:schemeClr val="tx1"/>
                </a:solidFill>
              </a:rPr>
              <a:t>ATC</a:t>
            </a:r>
            <a:r>
              <a:rPr lang="en-US" sz="2200" dirty="0">
                <a:solidFill>
                  <a:schemeClr val="tx1"/>
                </a:solidFill>
              </a:rPr>
              <a:t>, there’s no profit and no producer surplus. Total surplus, equal to consumer surplus, is the entire shaded area.</a:t>
            </a:r>
          </a:p>
          <a:p>
            <a:r>
              <a:rPr lang="en-US" sz="2200" b="1" dirty="0">
                <a:solidFill>
                  <a:schemeClr val="tx1"/>
                </a:solidFill>
              </a:rPr>
              <a:t>Panel (b), monopoly:</a:t>
            </a:r>
            <a:r>
              <a:rPr lang="en-US" sz="2200" dirty="0">
                <a:solidFill>
                  <a:schemeClr val="tx1"/>
                </a:solidFill>
              </a:rPr>
              <a:t> the monopolist decreases output to </a:t>
            </a:r>
            <a:r>
              <a:rPr lang="en-US" sz="2200" i="1" dirty="0">
                <a:solidFill>
                  <a:schemeClr val="tx1"/>
                </a:solidFill>
              </a:rPr>
              <a:t>Q</a:t>
            </a:r>
            <a:r>
              <a:rPr lang="en-US" sz="2200" baseline="-25000" dirty="0">
                <a:solidFill>
                  <a:schemeClr val="tx1"/>
                </a:solidFill>
              </a:rPr>
              <a:t>M</a:t>
            </a:r>
            <a:r>
              <a:rPr lang="en-US" sz="2200" dirty="0">
                <a:solidFill>
                  <a:schemeClr val="tx1"/>
                </a:solidFill>
              </a:rPr>
              <a:t> and charges </a:t>
            </a:r>
            <a:r>
              <a:rPr lang="en-US" sz="2200" i="1" dirty="0">
                <a:solidFill>
                  <a:schemeClr val="tx1"/>
                </a:solidFill>
              </a:rPr>
              <a:t>P</a:t>
            </a:r>
            <a:r>
              <a:rPr lang="en-US" sz="2200" baseline="-25000" dirty="0">
                <a:solidFill>
                  <a:schemeClr val="tx1"/>
                </a:solidFill>
              </a:rPr>
              <a:t>M</a:t>
            </a:r>
            <a:r>
              <a:rPr lang="en-US" sz="2200" dirty="0">
                <a:solidFill>
                  <a:schemeClr val="tx1"/>
                </a:solidFill>
              </a:rPr>
              <a:t>. The blue area shows consumer surplus; the green area shows profit; and the yellow area is a deadweight loss. As a result, total surplus falls.</a:t>
            </a:r>
            <a:endParaRPr lang="en-CA" sz="2200" dirty="0">
              <a:solidFill>
                <a:schemeClr val="tx1"/>
              </a:solidFill>
            </a:endParaRPr>
          </a:p>
        </p:txBody>
      </p:sp>
    </p:spTree>
    <p:extLst>
      <p:ext uri="{BB962C8B-B14F-4D97-AF65-F5344CB8AC3E}">
        <p14:creationId xmlns:p14="http://schemas.microsoft.com/office/powerpoint/2010/main" val="342385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7"/>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5"/>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CDDCA-015D-4F89-95A7-D41E9B12E372}"/>
              </a:ext>
            </a:extLst>
          </p:cNvPr>
          <p:cNvSpPr>
            <a:spLocks noGrp="1"/>
          </p:cNvSpPr>
          <p:nvPr>
            <p:ph type="title"/>
          </p:nvPr>
        </p:nvSpPr>
        <p:spPr/>
        <p:txBody>
          <a:bodyPr/>
          <a:lstStyle/>
          <a:p>
            <a:r>
              <a:rPr lang="en-US" dirty="0"/>
              <a:t>POLICY REMEDIES TO MONOPOLY</a:t>
            </a:r>
            <a:endParaRPr lang="en-CA" dirty="0"/>
          </a:p>
        </p:txBody>
      </p:sp>
      <p:sp>
        <p:nvSpPr>
          <p:cNvPr id="3" name="Content Placeholder 2">
            <a:extLst>
              <a:ext uri="{FF2B5EF4-FFF2-40B4-BE49-F238E27FC236}">
                <a16:creationId xmlns:a16="http://schemas.microsoft.com/office/drawing/2014/main" id="{1A06267B-D38D-4618-9B39-3CA77BE4CCCB}"/>
              </a:ext>
            </a:extLst>
          </p:cNvPr>
          <p:cNvSpPr>
            <a:spLocks noGrp="1"/>
          </p:cNvSpPr>
          <p:nvPr>
            <p:ph sz="quarter" idx="10"/>
          </p:nvPr>
        </p:nvSpPr>
        <p:spPr>
          <a:xfrm>
            <a:off x="117582" y="1336431"/>
            <a:ext cx="9804186" cy="5380892"/>
          </a:xfrm>
        </p:spPr>
        <p:txBody>
          <a:bodyPr>
            <a:normAutofit/>
          </a:bodyPr>
          <a:lstStyle/>
          <a:p>
            <a:pPr marL="354013" indent="-354013"/>
            <a:r>
              <a:rPr lang="en-US" sz="3600" dirty="0"/>
              <a:t>If it’s a natural monopoly or a network externality industry, bigger is better for a consumer. These monopolies provide value for consumers.</a:t>
            </a:r>
          </a:p>
          <a:p>
            <a:pPr marL="354013" indent="-354013"/>
            <a:endParaRPr lang="en-US" sz="3600" dirty="0"/>
          </a:p>
          <a:p>
            <a:pPr marL="354013" indent="-354013"/>
            <a:r>
              <a:rPr lang="en-US" sz="3600" dirty="0"/>
              <a:t>If neither of those conditions apply, the best policy is to prevent monopoly from arising or to break it up if it already exists.</a:t>
            </a:r>
          </a:p>
        </p:txBody>
      </p:sp>
    </p:spTree>
    <p:extLst>
      <p:ext uri="{BB962C8B-B14F-4D97-AF65-F5344CB8AC3E}">
        <p14:creationId xmlns:p14="http://schemas.microsoft.com/office/powerpoint/2010/main" val="5687413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CDDCA-015D-4F89-95A7-D41E9B12E372}"/>
              </a:ext>
            </a:extLst>
          </p:cNvPr>
          <p:cNvSpPr>
            <a:spLocks noGrp="1"/>
          </p:cNvSpPr>
          <p:nvPr>
            <p:ph type="title"/>
          </p:nvPr>
        </p:nvSpPr>
        <p:spPr/>
        <p:txBody>
          <a:bodyPr/>
          <a:lstStyle/>
          <a:p>
            <a:r>
              <a:rPr lang="en-US" dirty="0"/>
              <a:t>POLICY REMEDIES TO MONOPOLY</a:t>
            </a:r>
            <a:endParaRPr lang="en-CA" dirty="0"/>
          </a:p>
        </p:txBody>
      </p:sp>
      <p:sp>
        <p:nvSpPr>
          <p:cNvPr id="3" name="Content Placeholder 2">
            <a:extLst>
              <a:ext uri="{FF2B5EF4-FFF2-40B4-BE49-F238E27FC236}">
                <a16:creationId xmlns:a16="http://schemas.microsoft.com/office/drawing/2014/main" id="{1A06267B-D38D-4618-9B39-3CA77BE4CCCB}"/>
              </a:ext>
            </a:extLst>
          </p:cNvPr>
          <p:cNvSpPr>
            <a:spLocks noGrp="1"/>
          </p:cNvSpPr>
          <p:nvPr>
            <p:ph sz="quarter" idx="10"/>
          </p:nvPr>
        </p:nvSpPr>
        <p:spPr>
          <a:xfrm>
            <a:off x="117582" y="1336431"/>
            <a:ext cx="9804186" cy="5193323"/>
          </a:xfrm>
        </p:spPr>
        <p:txBody>
          <a:bodyPr>
            <a:normAutofit lnSpcReduction="10000"/>
          </a:bodyPr>
          <a:lstStyle/>
          <a:p>
            <a:pPr marL="354013" indent="-354013"/>
            <a:r>
              <a:rPr lang="en-US" sz="3200" dirty="0"/>
              <a:t>Example: By 1878, John D. Rockefeller’s Standard Oil controlled almost all U.S. oil refining. But in 1911, a court order broke the company into a number of smaller units, including the companies that later became Exxon and Mobil (and merged in 1999 to become ExxonMobil).</a:t>
            </a:r>
          </a:p>
          <a:p>
            <a:pPr marL="354013" indent="-354013"/>
            <a:endParaRPr lang="en-US" sz="3200" dirty="0"/>
          </a:p>
          <a:p>
            <a:pPr marL="354013" indent="-354013"/>
            <a:endParaRPr lang="en-US" sz="3200" dirty="0"/>
          </a:p>
          <a:p>
            <a:pPr marL="354013" indent="-354013"/>
            <a:r>
              <a:rPr lang="en-US" sz="3200" dirty="0"/>
              <a:t>The government policies used to prevent or limit monopolies are known as </a:t>
            </a:r>
            <a:r>
              <a:rPr lang="en-US" sz="3200" b="1" dirty="0"/>
              <a:t>antitrust policies.</a:t>
            </a:r>
          </a:p>
        </p:txBody>
      </p:sp>
    </p:spTree>
    <p:extLst>
      <p:ext uri="{BB962C8B-B14F-4D97-AF65-F5344CB8AC3E}">
        <p14:creationId xmlns:p14="http://schemas.microsoft.com/office/powerpoint/2010/main" val="2693054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0959"/>
            <a:ext cx="9996324" cy="1107543"/>
          </a:xfrm>
        </p:spPr>
        <p:txBody>
          <a:bodyPr/>
          <a:lstStyle/>
          <a:p>
            <a:r>
              <a:rPr lang="en-US" dirty="0">
                <a:latin typeface="Arial" panose="020B0604020202020204" pitchFamily="34" charset="0"/>
                <a:cs typeface="Arial" panose="020B0604020202020204" pitchFamily="34" charset="0"/>
              </a:rPr>
              <a:t>DEALING WITH NATURAL MONOPOLY</a:t>
            </a:r>
          </a:p>
        </p:txBody>
      </p:sp>
      <p:sp>
        <p:nvSpPr>
          <p:cNvPr id="4" name="Content Placeholder 3"/>
          <p:cNvSpPr>
            <a:spLocks noGrp="1"/>
          </p:cNvSpPr>
          <p:nvPr>
            <p:ph sz="quarter" idx="10"/>
          </p:nvPr>
        </p:nvSpPr>
        <p:spPr>
          <a:xfrm>
            <a:off x="133524" y="1238563"/>
            <a:ext cx="9862800" cy="3641550"/>
          </a:xfrm>
        </p:spPr>
        <p:txBody>
          <a:bodyPr/>
          <a:lstStyle/>
          <a:p>
            <a:pPr marL="354013" indent="-354013">
              <a:spcAft>
                <a:spcPts val="1200"/>
              </a:spcAft>
            </a:pPr>
            <a:r>
              <a:rPr lang="en-US" sz="2400" dirty="0"/>
              <a:t>Natural monopolies are a different story: a large producer has lower average total cost than small producers and shouldn’t be broken up. </a:t>
            </a:r>
          </a:p>
          <a:p>
            <a:pPr marL="354013" indent="-354013">
              <a:spcAft>
                <a:spcPts val="1200"/>
              </a:spcAft>
            </a:pPr>
            <a:r>
              <a:rPr lang="en-US" sz="2400" dirty="0"/>
              <a:t>Yet, even a natural monopolist causes inefficiencies. </a:t>
            </a:r>
            <a:r>
              <a:rPr lang="en-US" sz="2400" dirty="0">
                <a:latin typeface="Arial" panose="020B0604020202020204" pitchFamily="34" charset="0"/>
                <a:cs typeface="Arial" panose="020B0604020202020204" pitchFamily="34" charset="0"/>
              </a:rPr>
              <a:t>Two </a:t>
            </a:r>
            <a:r>
              <a:rPr lang="en-US" sz="2400" dirty="0"/>
              <a:t>policy options:</a:t>
            </a:r>
            <a:endParaRPr lang="en-US" sz="2400" dirty="0">
              <a:latin typeface="Arial" panose="020B0604020202020204" pitchFamily="34" charset="0"/>
              <a:cs typeface="Arial" panose="020B0604020202020204" pitchFamily="34" charset="0"/>
            </a:endParaRPr>
          </a:p>
          <a:p>
            <a:pPr marL="720725" lvl="1" indent="-366713">
              <a:spcAft>
                <a:spcPts val="1200"/>
              </a:spcAft>
            </a:pPr>
            <a:r>
              <a:rPr lang="en-US" sz="2400" b="1" dirty="0">
                <a:ea typeface="Century Gothic" charset="0"/>
              </a:rPr>
              <a:t>Public ownership: </a:t>
            </a:r>
            <a:r>
              <a:rPr lang="en-US" sz="2400" dirty="0">
                <a:ea typeface="Century Gothic" charset="0"/>
              </a:rPr>
              <a:t>the government establishes a public agency to provide the good and protect consumers’ interests. </a:t>
            </a:r>
          </a:p>
          <a:p>
            <a:pPr marL="720725" lvl="1" indent="-366713">
              <a:spcAft>
                <a:spcPts val="1200"/>
              </a:spcAft>
            </a:pPr>
            <a:r>
              <a:rPr lang="en-US" sz="2400" b="1" dirty="0">
                <a:ea typeface="Century Gothic" charset="0"/>
              </a:rPr>
              <a:t>Regulation: </a:t>
            </a:r>
            <a:r>
              <a:rPr lang="en-US" sz="2400" dirty="0">
                <a:ea typeface="Century Gothic" charset="0"/>
              </a:rPr>
              <a:t>a price ceiling imposed on a monopolist does not create shortages if it is not set too low.</a:t>
            </a:r>
          </a:p>
        </p:txBody>
      </p:sp>
      <p:pic>
        <p:nvPicPr>
          <p:cNvPr id="7" name="Picture Placeholder 4" descr="A photo shows an Amtrak train.">
            <a:extLst>
              <a:ext uri="{FF2B5EF4-FFF2-40B4-BE49-F238E27FC236}">
                <a16:creationId xmlns:a16="http://schemas.microsoft.com/office/drawing/2014/main" id="{3EAEEF65-CC47-457F-AE84-AACF6501E185}"/>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6359564" y="4879221"/>
            <a:ext cx="3565312" cy="2430671"/>
          </a:xfrm>
          <a:prstGeom prst="rect">
            <a:avLst/>
          </a:prstGeom>
        </p:spPr>
      </p:pic>
    </p:spTree>
    <p:extLst>
      <p:ext uri="{BB962C8B-B14F-4D97-AF65-F5344CB8AC3E}">
        <p14:creationId xmlns:p14="http://schemas.microsoft.com/office/powerpoint/2010/main" val="23841607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2491"/>
            <a:ext cx="9996324" cy="1107543"/>
          </a:xfrm>
        </p:spPr>
        <p:txBody>
          <a:bodyPr/>
          <a:lstStyle/>
          <a:p>
            <a:r>
              <a:rPr lang="en-US" dirty="0">
                <a:latin typeface="Arial" panose="020B0604020202020204" pitchFamily="34" charset="0"/>
                <a:cs typeface="Arial" panose="020B0604020202020204" pitchFamily="34" charset="0"/>
              </a:rPr>
              <a:t>UNREGULATED AND REGULATED NATURAL MONOPOLY</a:t>
            </a:r>
          </a:p>
        </p:txBody>
      </p:sp>
      <p:sp>
        <p:nvSpPr>
          <p:cNvPr id="4" name="Content Placeholder 3"/>
          <p:cNvSpPr>
            <a:spLocks noGrp="1"/>
          </p:cNvSpPr>
          <p:nvPr>
            <p:ph sz="quarter" idx="10"/>
          </p:nvPr>
        </p:nvSpPr>
        <p:spPr>
          <a:xfrm>
            <a:off x="96068" y="1525406"/>
            <a:ext cx="9804186" cy="1852064"/>
          </a:xfrm>
        </p:spPr>
        <p:txBody>
          <a:bodyPr/>
          <a:lstStyle/>
          <a:p>
            <a:pPr marL="0" indent="0">
              <a:spcAft>
                <a:spcPts val="3600"/>
              </a:spcAft>
              <a:buNone/>
            </a:pPr>
            <a:r>
              <a:rPr lang="en-US" dirty="0">
                <a:latin typeface="Arial" panose="020B0604020202020204" pitchFamily="34" charset="0"/>
                <a:cs typeface="Arial" panose="020B0604020202020204" pitchFamily="34" charset="0"/>
              </a:rPr>
              <a:t>If the monopoly’s price is regulated at P</a:t>
            </a:r>
            <a:r>
              <a:rPr lang="en-US" baseline="-25000" dirty="0">
                <a:latin typeface="Arial" panose="020B0604020202020204" pitchFamily="34" charset="0"/>
                <a:cs typeface="Arial" panose="020B0604020202020204" pitchFamily="34" charset="0"/>
              </a:rPr>
              <a:t>R</a:t>
            </a:r>
            <a:r>
              <a:rPr lang="en-US" dirty="0">
                <a:latin typeface="Arial" panose="020B0604020202020204" pitchFamily="34" charset="0"/>
                <a:cs typeface="Arial" panose="020B0604020202020204" pitchFamily="34" charset="0"/>
              </a:rPr>
              <a:t>, consumer surplus rises (and profits fall).</a:t>
            </a:r>
          </a:p>
          <a:p>
            <a:pPr marL="0" indent="0" algn="ctr">
              <a:buNone/>
            </a:pPr>
            <a:r>
              <a:rPr lang="en-US" sz="2000" dirty="0"/>
              <a:t>Figure 9</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38" y="3616263"/>
            <a:ext cx="9859924" cy="356081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38" y="3616263"/>
            <a:ext cx="9859924" cy="356081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38" y="3615623"/>
            <a:ext cx="9859924" cy="3607670"/>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238" y="3615623"/>
            <a:ext cx="9859924" cy="3607670"/>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238" y="3615623"/>
            <a:ext cx="9859924" cy="360767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238" y="3615623"/>
            <a:ext cx="9859924" cy="3607670"/>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238" y="3615623"/>
            <a:ext cx="9859924" cy="360767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38" y="3615623"/>
            <a:ext cx="9859924" cy="3607670"/>
          </a:xfrm>
          <a:prstGeom prst="rect">
            <a:avLst/>
          </a:prstGeom>
        </p:spPr>
      </p:pic>
      <p:pic>
        <p:nvPicPr>
          <p:cNvPr id="3" name="Picture 2" descr="Two line graphs compare total surplus with unregulated and regulated natural monopoly.&#10;Graph (a) is titled Total Surplus with an Unregulated Natural Monopolist. The horizontal axis is labeled Quantity and shows markings at Q subscript M and Q subscript R from left to right. The vertical axis is labeled Price, cost, marginal revenue and shows markings at P subscript R and P subscript M from bottom to top. A horizontal linear marginal cost curve M C extends from the vertical axis. A steeply downward-sloping linear marginal revenue curve labeled M R intersects the M C curve at a point corresponding the quantity Q subscript M. A downward-sloping linear demand curve labeled D begins from the same point as the M R curve and crosses the M C curve at the far right of the graph. The demand curve passes through points:&#10;• (Q subscript M, P subscript M)&#10;• (Q subscript R, P subscript R)&#10;A concave upward average total cost curve labeled A T C descends to pass below the demand curve and above the M C curve. A horizontal dotted line extends from the quantity Q subscript M and intersects the demand curve at point (Q subscript M, P subscript M). The A T C curve intersects the horizontal dotted line at a price level between P subscript R and P subscript M.&#10;Two areas between the curves are defined as follows:&#10;• A green shaded rectangular area above the price level of the A T C curve at the quantity Q subscript M and below the price level P subscript M, from the vertical axis to the quantity Q subscript M, is labeled Profit.&#10;• A blue shaded triangular area below the demand curve and above the price level P subscript M from the vertical axis to the point (Q subscript M, P subscript M) on the demand curve is labeled Consumer surplus.&#10;Graph (b) is titled Total Surplus with a Regulated Natural Monopolist. The horizontal axis is labeled Quantity and shows markings at Q subscript M and Q asterisk subscript R from left to right. The vertical axis is labeled Price, cost, marginal revenue and shows markings at P asterisk subscript R and P subscript M from bottom to top. A horizontal linear marginal cost curve M C extends from the vertical axis. A steeply downward-sloping linear marginal revenue curve labeled M R intersects the M C curve at a point corresponding the quantity Q subscript M. A downward-sloping linear demand curve labeled D begins from the same point as the M R curve and crosses the M C curve at the far right of the graph. The demand curve passes through points:&#10;• (Q subscript M, P subscript M)&#10;• (Q asterisk subscript R, P asterisk subscript R)&#10;A concave upward average total cost curve labeled A T C descends to pass below the demand curve and above the M C curve before intersecting the demand curve at (Q asterisk subscript R, P asterisk subscript R). A horizontal dotted line extends from the quantity Q subscript M and intersects the demand curve at the point:&#10;• (Q subscript M, P subscript M).&#10;The area between the curves is defined as follows:&#10;• A blue shaded triangular area between the demand curve and the price level P asterisk subscript R, from the vertical axis to the intersection between A T C and demand at (Q asterisk subscript R, P asterisk subscript R) is labeled Consumer surplus.">
            <a:extLst>
              <a:ext uri="{FF2B5EF4-FFF2-40B4-BE49-F238E27FC236}">
                <a16:creationId xmlns:a16="http://schemas.microsoft.com/office/drawing/2014/main" id="{BB894B7F-0A36-C812-5897-F85811D8F1E4}"/>
              </a:ext>
            </a:extLst>
          </p:cNvPr>
          <p:cNvPicPr>
            <a:picLocks noChangeAspect="1"/>
          </p:cNvPicPr>
          <p:nvPr/>
        </p:nvPicPr>
        <p:blipFill>
          <a:blip r:embed="rId10"/>
          <a:stretch>
            <a:fillRect/>
          </a:stretch>
        </p:blipFill>
        <p:spPr>
          <a:xfrm>
            <a:off x="9296732" y="3166163"/>
            <a:ext cx="380354" cy="211307"/>
          </a:xfrm>
          <a:prstGeom prst="rect">
            <a:avLst/>
          </a:prstGeom>
        </p:spPr>
      </p:pic>
    </p:spTree>
    <p:extLst>
      <p:ext uri="{BB962C8B-B14F-4D97-AF65-F5344CB8AC3E}">
        <p14:creationId xmlns:p14="http://schemas.microsoft.com/office/powerpoint/2010/main" val="37951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PRICE DISCRIMINATION</a:t>
            </a:r>
          </a:p>
        </p:txBody>
      </p:sp>
      <p:sp>
        <p:nvSpPr>
          <p:cNvPr id="3" name="Content Placeholder 2"/>
          <p:cNvSpPr>
            <a:spLocks noGrp="1"/>
          </p:cNvSpPr>
          <p:nvPr>
            <p:ph sz="quarter" idx="10"/>
          </p:nvPr>
        </p:nvSpPr>
        <p:spPr>
          <a:xfrm>
            <a:off x="117582" y="1933291"/>
            <a:ext cx="9804186" cy="4197877"/>
          </a:xfrm>
        </p:spPr>
        <p:txBody>
          <a:bodyPr>
            <a:normAutofit/>
          </a:bodyPr>
          <a:lstStyle/>
          <a:p>
            <a:pPr marL="354013" indent="-354013">
              <a:spcAft>
                <a:spcPts val="1200"/>
              </a:spcAft>
            </a:pPr>
            <a:r>
              <a:rPr lang="en-US" dirty="0">
                <a:latin typeface="Arial" panose="020B0604020202020204" pitchFamily="34" charset="0"/>
                <a:cs typeface="Arial" panose="020B0604020202020204" pitchFamily="34" charset="0"/>
              </a:rPr>
              <a:t>So far we’ve been assuming our firm is a </a:t>
            </a:r>
            <a:r>
              <a:rPr lang="en-US" b="1" dirty="0">
                <a:latin typeface="Arial" panose="020B0604020202020204" pitchFamily="34" charset="0"/>
                <a:cs typeface="Arial" panose="020B0604020202020204" pitchFamily="34" charset="0"/>
              </a:rPr>
              <a:t>single-price monopolist: </a:t>
            </a:r>
            <a:r>
              <a:rPr lang="en-US" dirty="0">
                <a:latin typeface="Arial" panose="020B0604020202020204" pitchFamily="34" charset="0"/>
                <a:cs typeface="Arial" panose="020B0604020202020204" pitchFamily="34" charset="0"/>
              </a:rPr>
              <a:t>it offers its product to all consumers at the same price.</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Some firms practice </a:t>
            </a:r>
            <a:r>
              <a:rPr lang="en-US" b="1" dirty="0">
                <a:latin typeface="Arial" panose="020B0604020202020204" pitchFamily="34" charset="0"/>
                <a:cs typeface="Arial" panose="020B0604020202020204" pitchFamily="34" charset="0"/>
              </a:rPr>
              <a:t>price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discrimination:</a:t>
            </a:r>
            <a:r>
              <a:rPr lang="en-US" dirty="0">
                <a:latin typeface="Arial" panose="020B0604020202020204" pitchFamily="34" charset="0"/>
                <a:cs typeface="Arial" panose="020B0604020202020204" pitchFamily="34" charset="0"/>
              </a:rPr>
              <a:t> they charge different prices to different consumers for the same good.</a:t>
            </a:r>
          </a:p>
        </p:txBody>
      </p:sp>
    </p:spTree>
    <p:extLst>
      <p:ext uri="{BB962C8B-B14F-4D97-AF65-F5344CB8AC3E}">
        <p14:creationId xmlns:p14="http://schemas.microsoft.com/office/powerpoint/2010/main" val="2036614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PRICE DISCRIMINATION AND PROFIT MAXIMIZATION</a:t>
            </a:r>
          </a:p>
        </p:txBody>
      </p:sp>
      <p:sp>
        <p:nvSpPr>
          <p:cNvPr id="3" name="Content Placeholder 2"/>
          <p:cNvSpPr>
            <a:spLocks noGrp="1"/>
          </p:cNvSpPr>
          <p:nvPr>
            <p:ph sz="quarter" idx="10"/>
          </p:nvPr>
        </p:nvSpPr>
        <p:spPr>
          <a:xfrm>
            <a:off x="117582" y="1933291"/>
            <a:ext cx="9804186" cy="4044599"/>
          </a:xfrm>
        </p:spPr>
        <p:txBody>
          <a:bodyPr>
            <a:noAutofit/>
          </a:bodyPr>
          <a:lstStyle/>
          <a:p>
            <a:pPr marL="354013" indent="-354013">
              <a:spcAft>
                <a:spcPts val="1200"/>
              </a:spcAft>
              <a:tabLst>
                <a:tab pos="465138" algn="l"/>
              </a:tabLst>
              <a:defRPr/>
            </a:pPr>
            <a:r>
              <a:rPr lang="en-US" sz="2400" dirty="0">
                <a:latin typeface="Arial" panose="020B0604020202020204" pitchFamily="34" charset="0"/>
                <a:cs typeface="Arial" panose="020B0604020202020204" pitchFamily="34" charset="0"/>
              </a:rPr>
              <a:t>Recall the profit-maximizing rule for firms with monopoly power:</a:t>
            </a:r>
          </a:p>
          <a:p>
            <a:pPr marL="720725" lvl="1" indent="-366713">
              <a:spcAft>
                <a:spcPts val="1200"/>
              </a:spcAft>
              <a:defRPr/>
            </a:pPr>
            <a:r>
              <a:rPr lang="en-US" sz="2200" b="1" dirty="0">
                <a:latin typeface="Arial" panose="020B0604020202020204" pitchFamily="34" charset="0"/>
                <a:ea typeface="Century Gothic" charset="0"/>
                <a:cs typeface="Arial" panose="020B0604020202020204" pitchFamily="34" charset="0"/>
              </a:rPr>
              <a:t>Produce the </a:t>
            </a:r>
            <a:r>
              <a:rPr lang="en-US" sz="2200" b="1" i="1" dirty="0">
                <a:latin typeface="Arial" panose="020B0604020202020204" pitchFamily="34" charset="0"/>
                <a:ea typeface="Century Gothic" charset="0"/>
                <a:cs typeface="Arial" panose="020B0604020202020204" pitchFamily="34" charset="0"/>
              </a:rPr>
              <a:t>Q</a:t>
            </a:r>
            <a:r>
              <a:rPr lang="en-US" sz="2200" b="1" dirty="0">
                <a:latin typeface="Arial" panose="020B0604020202020204" pitchFamily="34" charset="0"/>
                <a:ea typeface="Century Gothic" charset="0"/>
                <a:cs typeface="Arial" panose="020B0604020202020204" pitchFamily="34" charset="0"/>
              </a:rPr>
              <a:t> at which </a:t>
            </a:r>
            <a:r>
              <a:rPr lang="en-US" sz="2200" b="1" i="1" dirty="0">
                <a:latin typeface="Arial" panose="020B0604020202020204" pitchFamily="34" charset="0"/>
                <a:ea typeface="Century Gothic" charset="0"/>
                <a:cs typeface="Arial" panose="020B0604020202020204" pitchFamily="34" charset="0"/>
              </a:rPr>
              <a:t>MR = MC.</a:t>
            </a:r>
            <a:endParaRPr lang="en-US" sz="2200" b="1" dirty="0">
              <a:latin typeface="Arial" panose="020B0604020202020204" pitchFamily="34" charset="0"/>
              <a:ea typeface="Century Gothic" charset="0"/>
              <a:cs typeface="Arial" panose="020B0604020202020204" pitchFamily="34" charset="0"/>
            </a:endParaRPr>
          </a:p>
          <a:p>
            <a:pPr marL="720725" lvl="1" indent="-366713">
              <a:spcAft>
                <a:spcPts val="1200"/>
              </a:spcAft>
              <a:defRPr/>
            </a:pPr>
            <a:r>
              <a:rPr lang="en-US" sz="2200" b="1" dirty="0">
                <a:latin typeface="Arial" panose="020B0604020202020204" pitchFamily="34" charset="0"/>
                <a:ea typeface="Century Gothic" charset="0"/>
                <a:cs typeface="Arial" panose="020B0604020202020204" pitchFamily="34" charset="0"/>
              </a:rPr>
              <a:t>Based on that </a:t>
            </a:r>
            <a:r>
              <a:rPr lang="en-US" sz="2200" b="1" i="1" dirty="0">
                <a:latin typeface="Arial" panose="020B0604020202020204" pitchFamily="34" charset="0"/>
                <a:ea typeface="Century Gothic" charset="0"/>
                <a:cs typeface="Arial" panose="020B0604020202020204" pitchFamily="34" charset="0"/>
              </a:rPr>
              <a:t>Q</a:t>
            </a:r>
            <a:r>
              <a:rPr lang="en-US" sz="2200" b="1" dirty="0">
                <a:latin typeface="Arial" panose="020B0604020202020204" pitchFamily="34" charset="0"/>
                <a:ea typeface="Century Gothic" charset="0"/>
                <a:cs typeface="Arial" panose="020B0604020202020204" pitchFamily="34" charset="0"/>
              </a:rPr>
              <a:t>, charge as much as the market will bear (found by the position of the demand curve).</a:t>
            </a:r>
          </a:p>
          <a:p>
            <a:pPr marL="354013" indent="-354013">
              <a:spcAft>
                <a:spcPts val="1200"/>
              </a:spcAft>
              <a:tabLst>
                <a:tab pos="465138" algn="l"/>
              </a:tabLst>
              <a:defRPr/>
            </a:pPr>
            <a:r>
              <a:rPr lang="en-US" sz="2400" dirty="0">
                <a:latin typeface="Arial" panose="020B0604020202020204" pitchFamily="34" charset="0"/>
                <a:cs typeface="Arial" panose="020B0604020202020204" pitchFamily="34" charset="0"/>
              </a:rPr>
              <a:t>But what if you sell to more than one market, each with its own demand curve?</a:t>
            </a:r>
          </a:p>
          <a:p>
            <a:pPr marL="720725" lvl="1" indent="-366713" eaLnBrk="1" hangingPunct="1">
              <a:spcAft>
                <a:spcPts val="1200"/>
              </a:spcAft>
              <a:defRPr/>
            </a:pPr>
            <a:r>
              <a:rPr lang="en-US" sz="2200" dirty="0">
                <a:latin typeface="Arial" panose="020B0604020202020204" pitchFamily="34" charset="0"/>
                <a:ea typeface="Century Gothic" charset="0"/>
                <a:cs typeface="Arial" panose="020B0604020202020204" pitchFamily="34" charset="0"/>
              </a:rPr>
              <a:t>Example: senior citizens and young people, business travelers and leisure travelers.</a:t>
            </a:r>
          </a:p>
        </p:txBody>
      </p:sp>
    </p:spTree>
    <p:extLst>
      <p:ext uri="{BB962C8B-B14F-4D97-AF65-F5344CB8AC3E}">
        <p14:creationId xmlns:p14="http://schemas.microsoft.com/office/powerpoint/2010/main" val="1049961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5819"/>
            <a:ext cx="9996324" cy="1107543"/>
          </a:xfrm>
        </p:spPr>
        <p:txBody>
          <a:bodyPr/>
          <a:lstStyle/>
          <a:p>
            <a:r>
              <a:rPr lang="en-US" dirty="0">
                <a:latin typeface="Arial" panose="020B0604020202020204" pitchFamily="34" charset="0"/>
                <a:cs typeface="Arial" panose="020B0604020202020204" pitchFamily="34" charset="0"/>
              </a:rPr>
              <a:t>THE LOGIC OF PRICE DISCRIMINATION</a:t>
            </a:r>
          </a:p>
        </p:txBody>
      </p:sp>
      <p:sp>
        <p:nvSpPr>
          <p:cNvPr id="4" name="Content Placeholder 3"/>
          <p:cNvSpPr>
            <a:spLocks noGrp="1"/>
          </p:cNvSpPr>
          <p:nvPr>
            <p:ph sz="quarter" idx="10"/>
          </p:nvPr>
        </p:nvSpPr>
        <p:spPr>
          <a:xfrm>
            <a:off x="136632" y="2110519"/>
            <a:ext cx="3029478" cy="4924582"/>
          </a:xfrm>
        </p:spPr>
        <p:txBody>
          <a:bodyPr/>
          <a:lstStyle/>
          <a:p>
            <a:pPr marL="0" indent="0">
              <a:buNone/>
            </a:pPr>
            <a:r>
              <a:rPr lang="en-US" dirty="0">
                <a:latin typeface="Arial" panose="020B0604020202020204" pitchFamily="34" charset="0"/>
                <a:cs typeface="Arial" panose="020B0604020202020204" pitchFamily="34" charset="0"/>
              </a:rPr>
              <a:t>If the airline could charge two types of customers two different prices, it would capture of all of the consumer surplus as profit.</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044" y="1688756"/>
            <a:ext cx="7132583" cy="564857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044" y="1688756"/>
            <a:ext cx="7132583" cy="564857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2044" y="1688756"/>
            <a:ext cx="7132583" cy="5648578"/>
          </a:xfrm>
          <a:prstGeom prst="rect">
            <a:avLst/>
          </a:prstGeom>
        </p:spPr>
      </p:pic>
      <p:sp>
        <p:nvSpPr>
          <p:cNvPr id="12" name="Content Placeholder 11">
            <a:extLst>
              <a:ext uri="{FF2B5EF4-FFF2-40B4-BE49-F238E27FC236}">
                <a16:creationId xmlns:a16="http://schemas.microsoft.com/office/drawing/2014/main" id="{E391012B-1D13-0893-3365-63D86825BBC9}"/>
              </a:ext>
            </a:extLst>
          </p:cNvPr>
          <p:cNvSpPr txBox="1">
            <a:spLocks noGrp="1"/>
          </p:cNvSpPr>
          <p:nvPr>
            <p:ph sz="quarter" idx="14"/>
          </p:nvPr>
        </p:nvSpPr>
        <p:spPr>
          <a:xfrm>
            <a:off x="5509070" y="1256273"/>
            <a:ext cx="1268266" cy="492412"/>
          </a:xfrm>
          <a:prstGeom prst="rect">
            <a:avLst/>
          </a:prstGeom>
          <a:noFill/>
        </p:spPr>
        <p:txBody>
          <a:bodyPr wrap="none" rtlCol="0">
            <a:spAutoFit/>
          </a:bodyPr>
          <a:lstStyle/>
          <a:p>
            <a:r>
              <a:rPr lang="en-US" sz="2000" dirty="0">
                <a:solidFill>
                  <a:schemeClr val="tx1"/>
                </a:solidFill>
              </a:rPr>
              <a:t>Figure 10</a:t>
            </a:r>
          </a:p>
        </p:txBody>
      </p:sp>
      <p:pic>
        <p:nvPicPr>
          <p:cNvPr id="3" name="Picture 2" descr="A line graph shows the demand and marginal cost of airline tickets with profits from business travelers and profits from student travelers.&#10;The horizontal axis is labeled Quantity of tickets and ranges from 0 to 4,000 in increments of 2,000 tickets. The vertical axis is labeled Price, cost of ticket and ranges from 0 to 550 dollars with markings at 125 and 150 dollars. A horizontal linear marginal cost curve extends from the vertical axis at 125 dollars. A stair step demand curve steps through the points:&#10;• Horizontally from (0, 550) to (2,000, 550)&#10;• Vertically from (2,000, 550) to (2,000, 150)&#10;• Horizontally from (2,000, 150) to (4,000, 150)&#10;• Vertically down to the horizontal axis at (4,000, 0)&#10;Two rectangular areas are defined between the curves as follows:&#10;• The rectangular area labeled B, Profit from sales to business travelers, lies between the demand curve and the marginal cost curve bounded by the points:&#10;◦ (0, 125)&#10;◦ (0, 550)&#10;◦ (2,000, 550)&#10;◦ (2,000, 125)&#10;• The area of the small rectangular region labeled S, Profit from sales to student travelers lies between the points:&#10;◦ (2,000, 125)&#10;◦ (2,000, 150)&#10;◦ (4,000, 125)&#10;◦ (4,000, 150).">
            <a:extLst>
              <a:ext uri="{FF2B5EF4-FFF2-40B4-BE49-F238E27FC236}">
                <a16:creationId xmlns:a16="http://schemas.microsoft.com/office/drawing/2014/main" id="{B11A4B63-ECA0-0822-6FB3-20C37837DE86}"/>
              </a:ext>
            </a:extLst>
          </p:cNvPr>
          <p:cNvPicPr>
            <a:picLocks noChangeAspect="1"/>
          </p:cNvPicPr>
          <p:nvPr/>
        </p:nvPicPr>
        <p:blipFill>
          <a:blip r:embed="rId5"/>
          <a:stretch>
            <a:fillRect/>
          </a:stretch>
        </p:blipFill>
        <p:spPr>
          <a:xfrm>
            <a:off x="9211005" y="3680534"/>
            <a:ext cx="380354" cy="211307"/>
          </a:xfrm>
          <a:prstGeom prst="rect">
            <a:avLst/>
          </a:prstGeom>
        </p:spPr>
      </p:pic>
    </p:spTree>
    <p:extLst>
      <p:ext uri="{BB962C8B-B14F-4D97-AF65-F5344CB8AC3E}">
        <p14:creationId xmlns:p14="http://schemas.microsoft.com/office/powerpoint/2010/main" val="86258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DA73F-4A67-4491-81B1-B698B6A84312}"/>
              </a:ext>
            </a:extLst>
          </p:cNvPr>
          <p:cNvSpPr>
            <a:spLocks noGrp="1"/>
          </p:cNvSpPr>
          <p:nvPr>
            <p:ph type="title"/>
          </p:nvPr>
        </p:nvSpPr>
        <p:spPr>
          <a:xfrm>
            <a:off x="0" y="0"/>
            <a:ext cx="9996324" cy="1107543"/>
          </a:xfrm>
        </p:spPr>
        <p:txBody>
          <a:bodyPr/>
          <a:lstStyle/>
          <a:p>
            <a:r>
              <a:rPr lang="en-US" dirty="0"/>
              <a:t>PRICE DISCRIMINATION AND ELASTICITY</a:t>
            </a:r>
            <a:endParaRPr lang="en-CA" dirty="0"/>
          </a:p>
        </p:txBody>
      </p:sp>
      <p:sp>
        <p:nvSpPr>
          <p:cNvPr id="3" name="Content Placeholder 2">
            <a:extLst>
              <a:ext uri="{FF2B5EF4-FFF2-40B4-BE49-F238E27FC236}">
                <a16:creationId xmlns:a16="http://schemas.microsoft.com/office/drawing/2014/main" id="{C3CA3A76-42AF-4C2A-AB6C-B62D7865056B}"/>
              </a:ext>
            </a:extLst>
          </p:cNvPr>
          <p:cNvSpPr>
            <a:spLocks noGrp="1"/>
          </p:cNvSpPr>
          <p:nvPr>
            <p:ph sz="quarter" idx="10"/>
          </p:nvPr>
        </p:nvSpPr>
        <p:spPr>
          <a:xfrm>
            <a:off x="136632" y="1573810"/>
            <a:ext cx="9804186" cy="4956199"/>
          </a:xfrm>
        </p:spPr>
        <p:txBody>
          <a:bodyPr/>
          <a:lstStyle/>
          <a:p>
            <a:pPr marL="354013" indent="-354013"/>
            <a:r>
              <a:rPr lang="en-US" dirty="0"/>
              <a:t>Firms would distinguish between groups of customers based on their sensitivity to the price—their price elasticity of demand.</a:t>
            </a:r>
          </a:p>
          <a:p>
            <a:pPr marL="354013" indent="-354013"/>
            <a:endParaRPr lang="en-US" dirty="0"/>
          </a:p>
          <a:p>
            <a:pPr marL="354013" indent="-354013"/>
            <a:r>
              <a:rPr lang="en-US" dirty="0"/>
              <a:t>Example: Business travelers have lower price elasticity of demand than nonbusiness travelers. </a:t>
            </a:r>
          </a:p>
          <a:p>
            <a:pPr marL="354013" indent="-354013"/>
            <a:r>
              <a:rPr lang="en-US" dirty="0"/>
              <a:t>Airlines impose rules that indirectly charge business and nonbusiness travelers different fares: fares are higher if you don’t stay over a Saturday night.</a:t>
            </a:r>
            <a:endParaRPr lang="en-CA" dirty="0"/>
          </a:p>
        </p:txBody>
      </p:sp>
    </p:spTree>
    <p:extLst>
      <p:ext uri="{BB962C8B-B14F-4D97-AF65-F5344CB8AC3E}">
        <p14:creationId xmlns:p14="http://schemas.microsoft.com/office/powerpoint/2010/main" val="2433513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9766F1-B791-396E-4D48-AD937AB87386}"/>
              </a:ext>
            </a:extLst>
          </p:cNvPr>
          <p:cNvPicPr>
            <a:picLocks noChangeAspect="1"/>
          </p:cNvPicPr>
          <p:nvPr/>
        </p:nvPicPr>
        <p:blipFill>
          <a:blip r:embed="rId2"/>
          <a:stretch>
            <a:fillRect/>
          </a:stretch>
        </p:blipFill>
        <p:spPr>
          <a:xfrm>
            <a:off x="0" y="0"/>
            <a:ext cx="10105986" cy="7772400"/>
          </a:xfrm>
          <a:prstGeom prst="rect">
            <a:avLst/>
          </a:prstGeom>
        </p:spPr>
      </p:pic>
    </p:spTree>
    <p:extLst>
      <p:ext uri="{BB962C8B-B14F-4D97-AF65-F5344CB8AC3E}">
        <p14:creationId xmlns:p14="http://schemas.microsoft.com/office/powerpoint/2010/main" val="111621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3</a:t>
            </a:r>
          </a:p>
        </p:txBody>
      </p:sp>
      <p:sp>
        <p:nvSpPr>
          <p:cNvPr id="3" name="Content Placeholder 2"/>
          <p:cNvSpPr>
            <a:spLocks noGrp="1"/>
          </p:cNvSpPr>
          <p:nvPr>
            <p:ph sz="quarter" idx="10"/>
          </p:nvPr>
        </p:nvSpPr>
        <p:spPr>
          <a:xfrm>
            <a:off x="117582" y="1933292"/>
            <a:ext cx="9804186" cy="3976018"/>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Person A reserves a car online weeks before a trip; person B walks up to a Hertz counter after she walks off an airplane after a four-hour flight. </a:t>
            </a:r>
            <a:r>
              <a:rPr lang="en-US" sz="2600" b="1" dirty="0">
                <a:latin typeface="Arial" panose="020B0604020202020204" pitchFamily="34" charset="0"/>
                <a:cs typeface="Arial" panose="020B0604020202020204" pitchFamily="34" charset="0"/>
              </a:rPr>
              <a:t>Who probably has more elastic demand for a Hertz rental car? Who probably gets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B has a more elastic demand and will be charged less.</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B has a more elastic demand and will be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A has a more elastic demand and will be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A has a more elastic demand and will be charged less.</a:t>
            </a:r>
          </a:p>
        </p:txBody>
      </p:sp>
    </p:spTree>
    <p:extLst>
      <p:ext uri="{BB962C8B-B14F-4D97-AF65-F5344CB8AC3E}">
        <p14:creationId xmlns:p14="http://schemas.microsoft.com/office/powerpoint/2010/main" val="13270004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3</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933292"/>
            <a:ext cx="9804186" cy="4410358"/>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Person A reserves a car online weeks before a trip; person B walks up to a Hertz counter after she walks off an airplane after a four-hour flight. </a:t>
            </a:r>
            <a:r>
              <a:rPr lang="en-US" sz="2600" b="1" dirty="0">
                <a:latin typeface="Arial" panose="020B0604020202020204" pitchFamily="34" charset="0"/>
                <a:cs typeface="Arial" panose="020B0604020202020204" pitchFamily="34" charset="0"/>
              </a:rPr>
              <a:t>Who probably has more elastic demand for a Hertz rental car? Who probably gets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B has a more elastic demand and will be charged less. </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B has a more elastic demand and will be charged more.</a:t>
            </a:r>
          </a:p>
          <a:p>
            <a:pPr marL="811213">
              <a:spcAft>
                <a:spcPts val="600"/>
              </a:spcAft>
              <a:buFont typeface="+mj-lt"/>
              <a:buAutoNum type="alphaLcParenR"/>
            </a:pPr>
            <a:r>
              <a:rPr lang="en-US" sz="2400" dirty="0">
                <a:latin typeface="Arial" panose="020B0604020202020204" pitchFamily="34" charset="0"/>
                <a:cs typeface="Arial" panose="020B0604020202020204" pitchFamily="34" charset="0"/>
              </a:rPr>
              <a:t>Person A has a more elastic demand and will be charged more.</a:t>
            </a:r>
          </a:p>
          <a:p>
            <a:pPr marL="811213">
              <a:spcAft>
                <a:spcPts val="600"/>
              </a:spcAft>
              <a:buFont typeface="+mj-lt"/>
              <a:buAutoNum type="alphaLcParenR"/>
            </a:pPr>
            <a:r>
              <a:rPr lang="en-US" sz="2400" b="1" dirty="0">
                <a:latin typeface="Arial" panose="020B0604020202020204" pitchFamily="34" charset="0"/>
                <a:cs typeface="Arial" panose="020B0604020202020204" pitchFamily="34" charset="0"/>
              </a:rPr>
              <a:t>Person A has a more elastic demand and will be charged less.</a:t>
            </a:r>
            <a:r>
              <a:rPr lang="en-US" sz="2400" b="1" dirty="0"/>
              <a:t> (correct answer)</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2169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latin typeface="Arial" panose="020B0604020202020204" pitchFamily="34" charset="0"/>
                <a:cs typeface="Arial" panose="020B0604020202020204" pitchFamily="34" charset="0"/>
              </a:rPr>
              <a:t>PRICE DISCRIMINATION INCREASES SALES AND  PROFITS</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51" y="1603302"/>
            <a:ext cx="9823156" cy="359873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51" y="1601277"/>
            <a:ext cx="9823155" cy="462326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351" y="1595541"/>
            <a:ext cx="9823155" cy="4818907"/>
          </a:xfrm>
          <a:prstGeom prst="rect">
            <a:avLst/>
          </a:prstGeom>
        </p:spPr>
      </p:pic>
      <p:sp>
        <p:nvSpPr>
          <p:cNvPr id="14" name="Content Placeholder 13">
            <a:extLst>
              <a:ext uri="{FF2B5EF4-FFF2-40B4-BE49-F238E27FC236}">
                <a16:creationId xmlns:a16="http://schemas.microsoft.com/office/drawing/2014/main" id="{6F23C031-7080-C381-BE64-776C87B7BB86}"/>
              </a:ext>
            </a:extLst>
          </p:cNvPr>
          <p:cNvSpPr txBox="1">
            <a:spLocks noGrp="1"/>
          </p:cNvSpPr>
          <p:nvPr>
            <p:ph sz="quarter" idx="10"/>
          </p:nvPr>
        </p:nvSpPr>
        <p:spPr>
          <a:xfrm>
            <a:off x="3870480" y="1145180"/>
            <a:ext cx="1268266" cy="492412"/>
          </a:xfrm>
          <a:prstGeom prst="rect">
            <a:avLst/>
          </a:prstGeom>
          <a:noFill/>
        </p:spPr>
        <p:txBody>
          <a:bodyPr wrap="none" rtlCol="0">
            <a:spAutoFit/>
          </a:bodyPr>
          <a:lstStyle/>
          <a:p>
            <a:pPr marL="0" indent="0">
              <a:buNone/>
            </a:pPr>
            <a:r>
              <a:rPr lang="en-US" sz="2000" dirty="0"/>
              <a:t>Figure 11</a:t>
            </a:r>
          </a:p>
        </p:txBody>
      </p:sp>
      <p:pic>
        <p:nvPicPr>
          <p:cNvPr id="3" name="Picture 2" descr="Two graphs show the price discrimination at two and three different prices.&#10;Graph (a) is titled &quot;Price Discrimination with Two Different Prices.&quot; The horizontal x-axis is labeled &quot;Quantity.&quot; The vertical y-axis is labeled &quot;Price, cost&quot; and has markings from bottom to top at P subscript Low and P subscript High.&#10;• A horizontal marginal cost curve labeled &quot;M C&quot; extends from the vertical axis below the P subscript Low point.&#10;• A downward-sloping demand curve begins high on the vertical axis above the M C curve and descends to intersect the M C curve on the right side of the graph.&#10;• Horizontal dashed lines from P subscript High and P subscript Low on the vertical axis extend to meet the demand curve.&#10;◦ The quantity associated with demand at P subscript High is smaller and is labeled &quot;Sales to consumers with a high willingness to pay.&quot;&#10;◦ The quantity associated with demand at P subscript Low is greater and is labeled &quot;Sales to consumers with low willingness to pay.&quot;&#10;◦ The shaded stair step area from P subscript High and P subscript Low to the demand curve, above the marginal cost curve is labeled &quot;Profit with two prices.&quot;&#10;Graph (b) is titled &quot;Price Discrimination with Three Different Prices.&quot; The horizontal x-axis is labeled &quot;Quantity.&quot; The vertical y-axis is labeled &quot;Price, cost&quot; and has markings from bottom to top at P subscript Low, P subscript Medium, and P subscript High.&#10;• A horizontal marginal cost curve labeled &quot;M C&quot; extends from the vertical axis below the P subscript Low point.&#10;• A downward-sloping demand curve begins high on the vertical axis above the M C curve and descends to intersect the M C curve on the right side of the graph.&#10;• Horizontal dashed lines from P subscript High, P subscript Medium, and P subscript Low on the vertical axis extend to meet the demand curve.&#10;◦ The quantity associated with demand at P subscript High is smaller and is labeled &quot;Sales to consumers with a high willingness to pay.&quot;&#10;◦ The quantity associated with demand at P subscript Medium is larger and is labeled &quot;Sales to consumers with a medium willingness to pay.&quot;&#10;◦ The quantity associated with demand at P subscript Low is greater than P subscript Medium and is labeled &quot;Sales to consumers with low willingness to pay.&quot;&#10;• The shaded stair step area from P subscript High, P subscript Medium, and P subscript Low to the demand curve, above the marginal cost curve is labeled &quot;Profit with three prices.&quot;">
            <a:extLst>
              <a:ext uri="{FF2B5EF4-FFF2-40B4-BE49-F238E27FC236}">
                <a16:creationId xmlns:a16="http://schemas.microsoft.com/office/drawing/2014/main" id="{722A064A-6710-2777-4BE5-DA3686298B21}"/>
              </a:ext>
            </a:extLst>
          </p:cNvPr>
          <p:cNvPicPr>
            <a:picLocks noChangeAspect="1"/>
          </p:cNvPicPr>
          <p:nvPr/>
        </p:nvPicPr>
        <p:blipFill>
          <a:blip r:embed="rId5"/>
          <a:stretch>
            <a:fillRect/>
          </a:stretch>
        </p:blipFill>
        <p:spPr>
          <a:xfrm>
            <a:off x="9496756" y="2451803"/>
            <a:ext cx="380354" cy="211307"/>
          </a:xfrm>
          <a:prstGeom prst="rect">
            <a:avLst/>
          </a:prstGeom>
        </p:spPr>
      </p:pic>
    </p:spTree>
    <p:extLst>
      <p:ext uri="{BB962C8B-B14F-4D97-AF65-F5344CB8AC3E}">
        <p14:creationId xmlns:p14="http://schemas.microsoft.com/office/powerpoint/2010/main" val="53161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PERFECT PRICE DISCRIMINATION</a:t>
            </a:r>
          </a:p>
        </p:txBody>
      </p:sp>
      <p:sp>
        <p:nvSpPr>
          <p:cNvPr id="3" name="Content Placeholder 2"/>
          <p:cNvSpPr>
            <a:spLocks noGrp="1"/>
          </p:cNvSpPr>
          <p:nvPr>
            <p:ph sz="quarter" idx="10"/>
          </p:nvPr>
        </p:nvSpPr>
        <p:spPr>
          <a:xfrm>
            <a:off x="117582" y="1933291"/>
            <a:ext cx="9804186" cy="4408893"/>
          </a:xfrm>
        </p:spPr>
        <p:txBody>
          <a:bodyPr>
            <a:normAutofit/>
          </a:bodyPr>
          <a:lstStyle/>
          <a:p>
            <a:pPr marL="354013" indent="-354013">
              <a:spcAft>
                <a:spcPts val="1200"/>
              </a:spcAft>
            </a:pPr>
            <a:r>
              <a:rPr lang="en-US" dirty="0">
                <a:latin typeface="Arial" panose="020B0604020202020204" pitchFamily="34" charset="0"/>
                <a:cs typeface="Arial" panose="020B0604020202020204" pitchFamily="34" charset="0"/>
              </a:rPr>
              <a:t>When </a:t>
            </a:r>
            <a:r>
              <a:rPr lang="en-US" b="1" dirty="0">
                <a:latin typeface="Arial" panose="020B0604020202020204" pitchFamily="34" charset="0"/>
                <a:cs typeface="Arial" panose="020B0604020202020204" pitchFamily="34" charset="0"/>
              </a:rPr>
              <a:t>perfect price discrimination </a:t>
            </a:r>
            <a:r>
              <a:rPr lang="en-US" dirty="0">
                <a:latin typeface="Arial" panose="020B0604020202020204" pitchFamily="34" charset="0"/>
                <a:cs typeface="Arial" panose="020B0604020202020204" pitchFamily="34" charset="0"/>
              </a:rPr>
              <a:t>can be employed, a firm will charge each customer a different price, </a:t>
            </a:r>
            <a:r>
              <a:rPr lang="en-US" b="1" dirty="0">
                <a:latin typeface="Arial" panose="020B0604020202020204" pitchFamily="34" charset="0"/>
                <a:cs typeface="Arial" panose="020B0604020202020204" pitchFamily="34" charset="0"/>
              </a:rPr>
              <a:t>the maximum price each is willing to pay.</a:t>
            </a:r>
          </a:p>
          <a:p>
            <a:pPr marL="354013" indent="-354013">
              <a:spcAft>
                <a:spcPts val="1200"/>
              </a:spcAft>
            </a:pPr>
            <a:endParaRPr lang="en-US" b="1"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Under perfect price discrimination, the firm captures all consumer surplus as profit.</a:t>
            </a:r>
          </a:p>
        </p:txBody>
      </p:sp>
    </p:spTree>
    <p:extLst>
      <p:ext uri="{BB962C8B-B14F-4D97-AF65-F5344CB8AC3E}">
        <p14:creationId xmlns:p14="http://schemas.microsoft.com/office/powerpoint/2010/main" val="3429354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5209"/>
            <a:ext cx="9996324" cy="1107543"/>
          </a:xfrm>
        </p:spPr>
        <p:txBody>
          <a:bodyPr/>
          <a:lstStyle/>
          <a:p>
            <a:r>
              <a:rPr lang="en-US" dirty="0">
                <a:latin typeface="Arial" panose="020B0604020202020204" pitchFamily="34" charset="0"/>
                <a:cs typeface="Arial" panose="020B0604020202020204" pitchFamily="34" charset="0"/>
              </a:rPr>
              <a:t>GRAPHING PERFECT PRICE DISCRIMINATION</a:t>
            </a:r>
          </a:p>
        </p:txBody>
      </p:sp>
      <p:sp>
        <p:nvSpPr>
          <p:cNvPr id="4" name="Content Placeholder 3"/>
          <p:cNvSpPr>
            <a:spLocks noGrp="1"/>
          </p:cNvSpPr>
          <p:nvPr>
            <p:ph sz="quarter" idx="10"/>
          </p:nvPr>
        </p:nvSpPr>
        <p:spPr>
          <a:xfrm>
            <a:off x="136632" y="1457844"/>
            <a:ext cx="9804186" cy="1805873"/>
          </a:xfrm>
        </p:spPr>
        <p:txBody>
          <a:bodyPr/>
          <a:lstStyle/>
          <a:p>
            <a:pPr marL="354013" indent="-354013">
              <a:lnSpc>
                <a:spcPct val="90000"/>
              </a:lnSpc>
            </a:pPr>
            <a:r>
              <a:rPr lang="en-US" b="1" dirty="0">
                <a:latin typeface="Arial" panose="020B0604020202020204" pitchFamily="34" charset="0"/>
                <a:cs typeface="Arial" panose="020B0604020202020204" pitchFamily="34" charset="0"/>
              </a:rPr>
              <a:t>There is no deadweight loss </a:t>
            </a:r>
            <a:r>
              <a:rPr lang="en-US" dirty="0">
                <a:latin typeface="Arial" panose="020B0604020202020204" pitchFamily="34" charset="0"/>
                <a:cs typeface="Arial" panose="020B0604020202020204" pitchFamily="34" charset="0"/>
              </a:rPr>
              <a:t>because all mutually beneficial transactions are exploited.</a:t>
            </a:r>
          </a:p>
          <a:p>
            <a:pPr marL="354013" indent="-354013">
              <a:lnSpc>
                <a:spcPct val="90000"/>
              </a:lnSpc>
            </a:pPr>
            <a:r>
              <a:rPr lang="en-US" dirty="0">
                <a:latin typeface="Arial" panose="020B0604020202020204" pitchFamily="34" charset="0"/>
                <a:cs typeface="Arial" panose="020B0604020202020204" pitchFamily="34" charset="0"/>
              </a:rPr>
              <a:t>There is </a:t>
            </a:r>
            <a:r>
              <a:rPr lang="en-US" b="1" dirty="0">
                <a:latin typeface="Arial" panose="020B0604020202020204" pitchFamily="34" charset="0"/>
                <a:cs typeface="Arial" panose="020B0604020202020204" pitchFamily="34" charset="0"/>
              </a:rPr>
              <a:t>zero</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consumer</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surplus</a:t>
            </a:r>
            <a:r>
              <a:rPr lang="en-US" dirty="0">
                <a:latin typeface="Arial" panose="020B0604020202020204" pitchFamily="34" charset="0"/>
                <a:cs typeface="Arial" panose="020B0604020202020204" pitchFamily="34" charset="0"/>
              </a:rPr>
              <a:t> because the entire surplus is captured by the monopolist in the form of profit.</a:t>
            </a:r>
            <a:endParaRPr lang="en-US" dirty="0"/>
          </a:p>
          <a:p>
            <a:pPr marL="0" indent="0" algn="ctr">
              <a:lnSpc>
                <a:spcPct val="90000"/>
              </a:lnSpc>
              <a:buNone/>
            </a:pPr>
            <a:r>
              <a:rPr lang="en-US" sz="2000" dirty="0"/>
              <a:t>Figure 11</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3600" y="3558827"/>
            <a:ext cx="5028347" cy="3844235"/>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3600" y="3568763"/>
            <a:ext cx="5028347" cy="3844235"/>
          </a:xfrm>
          <a:prstGeom prst="rect">
            <a:avLst/>
          </a:prstGeom>
        </p:spPr>
      </p:pic>
      <p:pic>
        <p:nvPicPr>
          <p:cNvPr id="3" name="Picture 2" descr="A line graph shows the profit with perfect price discrimination.&#10;The graph is titled &quot;(c) Perfect Price Discrimination.&quot; The horizontal x-axis is labeled &quot;Quantity&quot; and the vertical y-axis is labeled &quot;Price, cost.&quot;&#10;• A horizontal marginal cost curve labeled &quot;M C&quot; extends from low on the vertical axis.&#10;• A downward-sloping linear demand curve begins high on the vertical axis above the M C curve and descends to intersect the M C curve on the right of the graph.&#10;• The triangular area above the marginal cost and below the demand curve, from the vertical axis to the point of intersection, is labeled &quot;Profit with perfect price discrimination.&quot;">
            <a:extLst>
              <a:ext uri="{FF2B5EF4-FFF2-40B4-BE49-F238E27FC236}">
                <a16:creationId xmlns:a16="http://schemas.microsoft.com/office/drawing/2014/main" id="{A793D538-AD3B-F40A-EE0C-7DE88B745106}"/>
              </a:ext>
            </a:extLst>
          </p:cNvPr>
          <p:cNvPicPr>
            <a:picLocks noChangeAspect="1"/>
          </p:cNvPicPr>
          <p:nvPr/>
        </p:nvPicPr>
        <p:blipFill>
          <a:blip r:embed="rId4"/>
          <a:stretch>
            <a:fillRect/>
          </a:stretch>
        </p:blipFill>
        <p:spPr>
          <a:xfrm>
            <a:off x="9211005" y="3780547"/>
            <a:ext cx="380354" cy="211307"/>
          </a:xfrm>
          <a:prstGeom prst="rect">
            <a:avLst/>
          </a:prstGeom>
        </p:spPr>
      </p:pic>
    </p:spTree>
    <p:extLst>
      <p:ext uri="{BB962C8B-B14F-4D97-AF65-F5344CB8AC3E}">
        <p14:creationId xmlns:p14="http://schemas.microsoft.com/office/powerpoint/2010/main" val="377178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9963"/>
            <a:ext cx="10058400" cy="815797"/>
          </a:xfrm>
        </p:spPr>
        <p:txBody>
          <a:bodyPr>
            <a:noAutofit/>
          </a:bodyPr>
          <a:lstStyle/>
          <a:p>
            <a:r>
              <a:rPr lang="en-US" dirty="0">
                <a:latin typeface="Arial" panose="020B0604020202020204" pitchFamily="34" charset="0"/>
                <a:cs typeface="Arial" panose="020B0604020202020204" pitchFamily="34" charset="0"/>
              </a:rPr>
              <a:t>COMMON TECHNIQUES FOR PRICE DISCRIMINATION</a:t>
            </a:r>
          </a:p>
        </p:txBody>
      </p:sp>
      <p:sp>
        <p:nvSpPr>
          <p:cNvPr id="3" name="Content Placeholder 2"/>
          <p:cNvSpPr>
            <a:spLocks noGrp="1"/>
          </p:cNvSpPr>
          <p:nvPr>
            <p:ph sz="quarter" idx="10"/>
          </p:nvPr>
        </p:nvSpPr>
        <p:spPr>
          <a:xfrm>
            <a:off x="117582" y="1659467"/>
            <a:ext cx="9804186" cy="5503333"/>
          </a:xfrm>
        </p:spPr>
        <p:txBody>
          <a:bodyPr>
            <a:noAutofit/>
          </a:bodyPr>
          <a:lstStyle/>
          <a:p>
            <a:pPr marL="354013" indent="-354013">
              <a:spcAft>
                <a:spcPts val="600"/>
              </a:spcAft>
            </a:pPr>
            <a:r>
              <a:rPr lang="en-US" sz="2000" b="1" dirty="0">
                <a:latin typeface="Arial" panose="020B0604020202020204" pitchFamily="34" charset="0"/>
                <a:cs typeface="Arial" panose="020B0604020202020204" pitchFamily="34" charset="0"/>
              </a:rPr>
              <a:t>Advance purchase restrictions</a:t>
            </a:r>
          </a:p>
          <a:p>
            <a:pPr marL="720725" indent="-366713">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Prices are lower for those who purchase well in advance</a:t>
            </a:r>
            <a:r>
              <a:rPr lang="en-US" sz="2000" dirty="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p>
            <a:pPr marL="354013" indent="-354013">
              <a:spcAft>
                <a:spcPts val="600"/>
              </a:spcAft>
            </a:pPr>
            <a:endParaRPr lang="en-US" sz="2000" b="1" dirty="0">
              <a:latin typeface="Arial" panose="020B0604020202020204" pitchFamily="34" charset="0"/>
              <a:cs typeface="Arial" panose="020B0604020202020204" pitchFamily="34" charset="0"/>
            </a:endParaRPr>
          </a:p>
          <a:p>
            <a:pPr marL="354013" indent="-354013">
              <a:spcAft>
                <a:spcPts val="600"/>
              </a:spcAft>
            </a:pPr>
            <a:endParaRPr lang="en-US" sz="2000" b="1" dirty="0"/>
          </a:p>
          <a:p>
            <a:pPr marL="354013" indent="-354013">
              <a:spcAft>
                <a:spcPts val="600"/>
              </a:spcAft>
            </a:pPr>
            <a:endParaRPr lang="en-US" sz="2000" b="1" dirty="0">
              <a:latin typeface="Arial" panose="020B0604020202020204" pitchFamily="34" charset="0"/>
              <a:cs typeface="Arial" panose="020B0604020202020204" pitchFamily="34" charset="0"/>
            </a:endParaRPr>
          </a:p>
          <a:p>
            <a:pPr marL="354013" indent="-354013">
              <a:spcAft>
                <a:spcPts val="600"/>
              </a:spcAft>
            </a:pPr>
            <a:endParaRPr lang="en-US" sz="2000" b="1" dirty="0"/>
          </a:p>
          <a:p>
            <a:pPr marL="354013" indent="-354013">
              <a:spcAft>
                <a:spcPts val="600"/>
              </a:spcAft>
            </a:pPr>
            <a:r>
              <a:rPr lang="en-US" sz="2000" b="1" dirty="0">
                <a:latin typeface="Arial" panose="020B0604020202020204" pitchFamily="34" charset="0"/>
                <a:cs typeface="Arial" panose="020B0604020202020204" pitchFamily="34" charset="0"/>
              </a:rPr>
              <a:t>Volume discounts</a:t>
            </a:r>
          </a:p>
          <a:p>
            <a:pPr marL="720725" indent="-366713">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price is lower if you buy a large quantity</a:t>
            </a:r>
            <a:r>
              <a:rPr lang="en-US" sz="2000" dirty="0">
                <a:solidFill>
                  <a:srgbClr val="FF0000"/>
                </a:solidFill>
                <a:latin typeface="Arial" panose="020B0604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5A3AF55C-C267-1241-24F8-C80B5576AEED}"/>
              </a:ext>
            </a:extLst>
          </p:cNvPr>
          <p:cNvPicPr>
            <a:picLocks noChangeAspect="1"/>
          </p:cNvPicPr>
          <p:nvPr/>
        </p:nvPicPr>
        <p:blipFill>
          <a:blip r:embed="rId3"/>
          <a:stretch>
            <a:fillRect/>
          </a:stretch>
        </p:blipFill>
        <p:spPr>
          <a:xfrm>
            <a:off x="5656752" y="2708030"/>
            <a:ext cx="3278188" cy="1966913"/>
          </a:xfrm>
          <a:prstGeom prst="rect">
            <a:avLst/>
          </a:prstGeom>
        </p:spPr>
      </p:pic>
      <p:pic>
        <p:nvPicPr>
          <p:cNvPr id="5" name="Picture 4">
            <a:extLst>
              <a:ext uri="{FF2B5EF4-FFF2-40B4-BE49-F238E27FC236}">
                <a16:creationId xmlns:a16="http://schemas.microsoft.com/office/drawing/2014/main" id="{77255A4E-6F35-466D-95F6-8C1A448AEAD9}"/>
              </a:ext>
            </a:extLst>
          </p:cNvPr>
          <p:cNvPicPr>
            <a:picLocks noChangeAspect="1"/>
          </p:cNvPicPr>
          <p:nvPr/>
        </p:nvPicPr>
        <p:blipFill>
          <a:blip r:embed="rId4"/>
          <a:stretch>
            <a:fillRect/>
          </a:stretch>
        </p:blipFill>
        <p:spPr>
          <a:xfrm>
            <a:off x="6013939" y="5192041"/>
            <a:ext cx="3810000" cy="2143125"/>
          </a:xfrm>
          <a:prstGeom prst="rect">
            <a:avLst/>
          </a:prstGeom>
        </p:spPr>
      </p:pic>
    </p:spTree>
    <p:extLst>
      <p:ext uri="{BB962C8B-B14F-4D97-AF65-F5344CB8AC3E}">
        <p14:creationId xmlns:p14="http://schemas.microsoft.com/office/powerpoint/2010/main" val="57472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9963"/>
            <a:ext cx="10058400" cy="815797"/>
          </a:xfrm>
        </p:spPr>
        <p:txBody>
          <a:bodyPr>
            <a:noAutofit/>
          </a:bodyPr>
          <a:lstStyle/>
          <a:p>
            <a:r>
              <a:rPr lang="en-US" dirty="0">
                <a:latin typeface="Arial" panose="020B0604020202020204" pitchFamily="34" charset="0"/>
                <a:cs typeface="Arial" panose="020B0604020202020204" pitchFamily="34" charset="0"/>
              </a:rPr>
              <a:t>COMMON TECHNIQUES FOR PRICE DISCRIMINATION</a:t>
            </a:r>
          </a:p>
        </p:txBody>
      </p:sp>
      <p:sp>
        <p:nvSpPr>
          <p:cNvPr id="3" name="Content Placeholder 2"/>
          <p:cNvSpPr>
            <a:spLocks noGrp="1"/>
          </p:cNvSpPr>
          <p:nvPr>
            <p:ph sz="quarter" idx="10"/>
          </p:nvPr>
        </p:nvSpPr>
        <p:spPr>
          <a:xfrm>
            <a:off x="117582" y="1659467"/>
            <a:ext cx="9804186" cy="5503333"/>
          </a:xfrm>
        </p:spPr>
        <p:txBody>
          <a:bodyPr>
            <a:noAutofit/>
          </a:bodyPr>
          <a:lstStyle/>
          <a:p>
            <a:pPr marL="354013" indent="-354013">
              <a:spcAft>
                <a:spcPts val="600"/>
              </a:spcAft>
            </a:pPr>
            <a:r>
              <a:rPr lang="en-US" sz="2000" b="1" dirty="0">
                <a:latin typeface="Arial" panose="020B0604020202020204" pitchFamily="34" charset="0"/>
                <a:cs typeface="Arial" panose="020B0604020202020204" pitchFamily="34" charset="0"/>
              </a:rPr>
              <a:t>Two-part tariffs</a:t>
            </a:r>
          </a:p>
          <a:p>
            <a:pPr marL="720725" indent="-366713">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A customer pays a flat fee upfront and then a per-unit fee on each item purchased</a:t>
            </a:r>
            <a:r>
              <a:rPr lang="en-US" sz="2000" dirty="0">
                <a:solidFill>
                  <a:srgbClr val="FF0000"/>
                </a:solidFill>
                <a:latin typeface="Arial" panose="020B0604020202020204" pitchFamily="34" charset="0"/>
                <a:cs typeface="Arial" panose="020B0604020202020204" pitchFamily="34" charset="0"/>
              </a:rPr>
              <a:t>.</a:t>
            </a:r>
          </a:p>
          <a:p>
            <a:pPr marL="354013" indent="-354013">
              <a:spcAft>
                <a:spcPts val="600"/>
              </a:spcAft>
            </a:pPr>
            <a:r>
              <a:rPr lang="en-US" sz="2000" b="1" dirty="0"/>
              <a:t>Sales and outlet stores</a:t>
            </a:r>
          </a:p>
          <a:p>
            <a:pPr marL="720725" indent="-366713">
              <a:spcAft>
                <a:spcPts val="600"/>
              </a:spcAft>
              <a:buFont typeface="Arial" panose="020B0604020202020204" pitchFamily="34" charset="0"/>
              <a:buChar char="–"/>
            </a:pPr>
            <a:r>
              <a:rPr lang="en-US" sz="2000" dirty="0"/>
              <a:t>Holding regular sales such as Black Friday sales, Labor Day sales, and so on; building an outlet store at a distance from the center of the city.</a:t>
            </a:r>
          </a:p>
          <a:p>
            <a:pPr marL="354013" indent="-354013">
              <a:spcAft>
                <a:spcPts val="600"/>
              </a:spcAft>
            </a:pPr>
            <a:r>
              <a:rPr lang="en-US" sz="2000" b="1" dirty="0"/>
              <a:t>Digital personalized pricing</a:t>
            </a:r>
          </a:p>
          <a:p>
            <a:pPr marL="720725" indent="-366713">
              <a:spcAft>
                <a:spcPts val="600"/>
              </a:spcAft>
              <a:buFont typeface="Arial" panose="020B0604020202020204" pitchFamily="34" charset="0"/>
              <a:buChar char="–"/>
            </a:pPr>
            <a:r>
              <a:rPr lang="en-US" sz="2000" dirty="0"/>
              <a:t>Online retailers gather personal information on shoppers and adjust prices accordingly.</a:t>
            </a:r>
          </a:p>
        </p:txBody>
      </p:sp>
    </p:spTree>
    <p:extLst>
      <p:ext uri="{BB962C8B-B14F-4D97-AF65-F5344CB8AC3E}">
        <p14:creationId xmlns:p14="http://schemas.microsoft.com/office/powerpoint/2010/main" val="41197746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94D8-38CB-4F41-B72D-D074E8F5A225}"/>
              </a:ext>
            </a:extLst>
          </p:cNvPr>
          <p:cNvSpPr>
            <a:spLocks noGrp="1"/>
          </p:cNvSpPr>
          <p:nvPr>
            <p:ph type="title"/>
          </p:nvPr>
        </p:nvSpPr>
        <p:spPr>
          <a:xfrm>
            <a:off x="0" y="101316"/>
            <a:ext cx="10058400" cy="815797"/>
          </a:xfrm>
        </p:spPr>
        <p:txBody>
          <a:bodyPr/>
          <a:lstStyle/>
          <a:p>
            <a:r>
              <a:rPr lang="en-US" dirty="0"/>
              <a:t>A NEW GENERATION OF MARKET POWER</a:t>
            </a:r>
            <a:endParaRPr lang="en-CA" dirty="0"/>
          </a:p>
        </p:txBody>
      </p:sp>
      <p:sp>
        <p:nvSpPr>
          <p:cNvPr id="3" name="Content Placeholder 2">
            <a:extLst>
              <a:ext uri="{FF2B5EF4-FFF2-40B4-BE49-F238E27FC236}">
                <a16:creationId xmlns:a16="http://schemas.microsoft.com/office/drawing/2014/main" id="{B9E2E5B2-C742-4885-B0D5-ACEA52DCCB07}"/>
              </a:ext>
            </a:extLst>
          </p:cNvPr>
          <p:cNvSpPr>
            <a:spLocks noGrp="1"/>
          </p:cNvSpPr>
          <p:nvPr>
            <p:ph sz="quarter" idx="10"/>
          </p:nvPr>
        </p:nvSpPr>
        <p:spPr>
          <a:xfrm>
            <a:off x="117582" y="939382"/>
            <a:ext cx="9804186" cy="6117909"/>
          </a:xfrm>
        </p:spPr>
        <p:txBody>
          <a:bodyPr>
            <a:noAutofit/>
          </a:bodyPr>
          <a:lstStyle/>
          <a:p>
            <a:pPr marL="354013" indent="-354013"/>
            <a:r>
              <a:rPr lang="en-US" sz="3200" dirty="0"/>
              <a:t>The rise of the digital economy and the network externalities provide new ways of gaining market power and of becoming a monopolist: Facebook, Microsoft, Apple, Google, eBay, Uber, and PayPal.</a:t>
            </a:r>
          </a:p>
          <a:p>
            <a:pPr marL="354013" indent="-354013"/>
            <a:endParaRPr lang="en-US" sz="3200" dirty="0"/>
          </a:p>
          <a:p>
            <a:pPr marL="354013" indent="-354013"/>
            <a:endParaRPr lang="en-US" sz="3200" dirty="0"/>
          </a:p>
          <a:p>
            <a:pPr marL="354013" indent="-354013"/>
            <a:endParaRPr lang="en-US" sz="3200" dirty="0"/>
          </a:p>
          <a:p>
            <a:pPr marL="354013" indent="-354013"/>
            <a:endParaRPr lang="en-US" sz="3200" dirty="0"/>
          </a:p>
          <a:p>
            <a:pPr marL="354013" indent="-354013"/>
            <a:r>
              <a:rPr lang="en-US" sz="3200" dirty="0"/>
              <a:t>“Bigger is better”: the biggest firm in the industry gets bigger, while smaller firms shrink.</a:t>
            </a:r>
          </a:p>
        </p:txBody>
      </p:sp>
      <p:pic>
        <p:nvPicPr>
          <p:cNvPr id="4" name="Picture 3">
            <a:extLst>
              <a:ext uri="{FF2B5EF4-FFF2-40B4-BE49-F238E27FC236}">
                <a16:creationId xmlns:a16="http://schemas.microsoft.com/office/drawing/2014/main" id="{435985A7-020A-E830-61E7-D496C42ED98E}"/>
              </a:ext>
            </a:extLst>
          </p:cNvPr>
          <p:cNvPicPr>
            <a:picLocks noChangeAspect="1"/>
          </p:cNvPicPr>
          <p:nvPr/>
        </p:nvPicPr>
        <p:blipFill>
          <a:blip r:embed="rId2"/>
          <a:stretch>
            <a:fillRect/>
          </a:stretch>
        </p:blipFill>
        <p:spPr>
          <a:xfrm>
            <a:off x="0" y="3188674"/>
            <a:ext cx="3247412" cy="2069261"/>
          </a:xfrm>
          <a:prstGeom prst="rect">
            <a:avLst/>
          </a:prstGeom>
        </p:spPr>
      </p:pic>
      <p:pic>
        <p:nvPicPr>
          <p:cNvPr id="5" name="Picture 4">
            <a:extLst>
              <a:ext uri="{FF2B5EF4-FFF2-40B4-BE49-F238E27FC236}">
                <a16:creationId xmlns:a16="http://schemas.microsoft.com/office/drawing/2014/main" id="{3E979CF7-657B-15E9-E541-0916D0FB991B}"/>
              </a:ext>
            </a:extLst>
          </p:cNvPr>
          <p:cNvPicPr>
            <a:picLocks noChangeAspect="1"/>
          </p:cNvPicPr>
          <p:nvPr/>
        </p:nvPicPr>
        <p:blipFill>
          <a:blip r:embed="rId3"/>
          <a:stretch>
            <a:fillRect/>
          </a:stretch>
        </p:blipFill>
        <p:spPr>
          <a:xfrm>
            <a:off x="3719512" y="3351766"/>
            <a:ext cx="2619375" cy="1743075"/>
          </a:xfrm>
          <a:prstGeom prst="rect">
            <a:avLst/>
          </a:prstGeom>
        </p:spPr>
      </p:pic>
      <p:pic>
        <p:nvPicPr>
          <p:cNvPr id="6" name="Picture 5">
            <a:extLst>
              <a:ext uri="{FF2B5EF4-FFF2-40B4-BE49-F238E27FC236}">
                <a16:creationId xmlns:a16="http://schemas.microsoft.com/office/drawing/2014/main" id="{7A4C4B01-DA3F-2A86-E284-19FF627CF757}"/>
              </a:ext>
            </a:extLst>
          </p:cNvPr>
          <p:cNvPicPr>
            <a:picLocks noChangeAspect="1"/>
          </p:cNvPicPr>
          <p:nvPr/>
        </p:nvPicPr>
        <p:blipFill>
          <a:blip r:embed="rId4"/>
          <a:stretch>
            <a:fillRect/>
          </a:stretch>
        </p:blipFill>
        <p:spPr>
          <a:xfrm>
            <a:off x="6810987" y="3351766"/>
            <a:ext cx="2857500" cy="1600200"/>
          </a:xfrm>
          <a:prstGeom prst="rect">
            <a:avLst/>
          </a:prstGeom>
        </p:spPr>
      </p:pic>
    </p:spTree>
    <p:extLst>
      <p:ext uri="{BB962C8B-B14F-4D97-AF65-F5344CB8AC3E}">
        <p14:creationId xmlns:p14="http://schemas.microsoft.com/office/powerpoint/2010/main" val="9431345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94D8-38CB-4F41-B72D-D074E8F5A225}"/>
              </a:ext>
            </a:extLst>
          </p:cNvPr>
          <p:cNvSpPr>
            <a:spLocks noGrp="1"/>
          </p:cNvSpPr>
          <p:nvPr>
            <p:ph type="title"/>
          </p:nvPr>
        </p:nvSpPr>
        <p:spPr>
          <a:xfrm>
            <a:off x="0" y="101316"/>
            <a:ext cx="10058400" cy="815797"/>
          </a:xfrm>
        </p:spPr>
        <p:txBody>
          <a:bodyPr/>
          <a:lstStyle/>
          <a:p>
            <a:r>
              <a:rPr lang="en-US" dirty="0"/>
              <a:t>A NEW GENERATION OF MARKET POWER</a:t>
            </a:r>
            <a:endParaRPr lang="en-CA" dirty="0"/>
          </a:p>
        </p:txBody>
      </p:sp>
      <p:sp>
        <p:nvSpPr>
          <p:cNvPr id="3" name="Content Placeholder 2">
            <a:extLst>
              <a:ext uri="{FF2B5EF4-FFF2-40B4-BE49-F238E27FC236}">
                <a16:creationId xmlns:a16="http://schemas.microsoft.com/office/drawing/2014/main" id="{B9E2E5B2-C742-4885-B0D5-ACEA52DCCB07}"/>
              </a:ext>
            </a:extLst>
          </p:cNvPr>
          <p:cNvSpPr>
            <a:spLocks noGrp="1"/>
          </p:cNvSpPr>
          <p:nvPr>
            <p:ph sz="quarter" idx="10"/>
          </p:nvPr>
        </p:nvSpPr>
        <p:spPr>
          <a:xfrm>
            <a:off x="0" y="1279352"/>
            <a:ext cx="9804186" cy="5930340"/>
          </a:xfrm>
        </p:spPr>
        <p:txBody>
          <a:bodyPr>
            <a:noAutofit/>
          </a:bodyPr>
          <a:lstStyle/>
          <a:p>
            <a:pPr marL="354013" indent="-354013"/>
            <a:r>
              <a:rPr lang="en-US" sz="3200" dirty="0"/>
              <a:t>The dominant firm creates a deadweight loss and another inefficiency: </a:t>
            </a:r>
            <a:r>
              <a:rPr lang="en-US" sz="3200" i="1" dirty="0">
                <a:solidFill>
                  <a:srgbClr val="0070C0"/>
                </a:solidFill>
              </a:rPr>
              <a:t>stifling innovation</a:t>
            </a:r>
            <a:r>
              <a:rPr lang="en-US" sz="3200" dirty="0"/>
              <a:t>.</a:t>
            </a:r>
          </a:p>
          <a:p>
            <a:pPr marL="354013" indent="-354013"/>
            <a:endParaRPr lang="en-US" sz="3200" dirty="0"/>
          </a:p>
          <a:p>
            <a:pPr marL="354013" indent="-354013"/>
            <a:endParaRPr lang="en-US" sz="3200" dirty="0"/>
          </a:p>
          <a:p>
            <a:pPr marL="354013" indent="-354013"/>
            <a:endParaRPr lang="en-US" sz="3200" dirty="0"/>
          </a:p>
          <a:p>
            <a:pPr marL="354013" indent="-354013"/>
            <a:r>
              <a:rPr lang="en-US" sz="3200" dirty="0"/>
              <a:t>A federal court found Microsoft guilty of using its market dominance against rivals. </a:t>
            </a:r>
          </a:p>
          <a:p>
            <a:pPr marL="354013" indent="-354013"/>
            <a:r>
              <a:rPr lang="en-US" sz="3200" dirty="0"/>
              <a:t>The EU’s antitrust authorities accused Google of </a:t>
            </a:r>
            <a:r>
              <a:rPr lang="en-US" sz="3200" i="1" dirty="0">
                <a:solidFill>
                  <a:srgbClr val="0070C0"/>
                </a:solidFill>
              </a:rPr>
              <a:t>stifling innovation </a:t>
            </a:r>
            <a:r>
              <a:rPr lang="en-US" sz="3200" dirty="0"/>
              <a:t>by blocking rivals across platforms.</a:t>
            </a:r>
          </a:p>
        </p:txBody>
      </p:sp>
    </p:spTree>
    <p:extLst>
      <p:ext uri="{BB962C8B-B14F-4D97-AF65-F5344CB8AC3E}">
        <p14:creationId xmlns:p14="http://schemas.microsoft.com/office/powerpoint/2010/main" val="199176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94D8-38CB-4F41-B72D-D074E8F5A225}"/>
              </a:ext>
            </a:extLst>
          </p:cNvPr>
          <p:cNvSpPr>
            <a:spLocks noGrp="1"/>
          </p:cNvSpPr>
          <p:nvPr>
            <p:ph type="title"/>
          </p:nvPr>
        </p:nvSpPr>
        <p:spPr>
          <a:xfrm>
            <a:off x="0" y="101316"/>
            <a:ext cx="10058400" cy="815797"/>
          </a:xfrm>
        </p:spPr>
        <p:txBody>
          <a:bodyPr/>
          <a:lstStyle/>
          <a:p>
            <a:r>
              <a:rPr lang="en-US" dirty="0"/>
              <a:t>MONOPSONY</a:t>
            </a:r>
            <a:endParaRPr lang="en-CA" dirty="0"/>
          </a:p>
        </p:txBody>
      </p:sp>
      <p:sp>
        <p:nvSpPr>
          <p:cNvPr id="3" name="Content Placeholder 2">
            <a:extLst>
              <a:ext uri="{FF2B5EF4-FFF2-40B4-BE49-F238E27FC236}">
                <a16:creationId xmlns:a16="http://schemas.microsoft.com/office/drawing/2014/main" id="{B9E2E5B2-C742-4885-B0D5-ACEA52DCCB07}"/>
              </a:ext>
            </a:extLst>
          </p:cNvPr>
          <p:cNvSpPr>
            <a:spLocks noGrp="1"/>
          </p:cNvSpPr>
          <p:nvPr>
            <p:ph sz="quarter" idx="10"/>
          </p:nvPr>
        </p:nvSpPr>
        <p:spPr>
          <a:xfrm>
            <a:off x="0" y="1292627"/>
            <a:ext cx="9804186" cy="5764665"/>
          </a:xfrm>
        </p:spPr>
        <p:txBody>
          <a:bodyPr>
            <a:noAutofit/>
          </a:bodyPr>
          <a:lstStyle/>
          <a:p>
            <a:pPr marL="354013" indent="-354013">
              <a:spcAft>
                <a:spcPts val="600"/>
              </a:spcAft>
            </a:pPr>
            <a:r>
              <a:rPr lang="en-US" dirty="0"/>
              <a:t>A </a:t>
            </a:r>
            <a:r>
              <a:rPr lang="en-US" b="1" dirty="0"/>
              <a:t>monopsony </a:t>
            </a:r>
            <a:r>
              <a:rPr lang="en-US" dirty="0"/>
              <a:t>exists when there is only one buyer of a good.</a:t>
            </a:r>
          </a:p>
          <a:p>
            <a:pPr marL="354013" indent="-354013">
              <a:spcAft>
                <a:spcPts val="600"/>
              </a:spcAft>
            </a:pPr>
            <a:r>
              <a:rPr lang="en-US" dirty="0"/>
              <a:t>The classic example is a single employer in a small town that is hiring workers.</a:t>
            </a:r>
          </a:p>
          <a:p>
            <a:pPr marL="354013" indent="-354013">
              <a:spcAft>
                <a:spcPts val="600"/>
              </a:spcAft>
            </a:pPr>
            <a:endParaRPr lang="en-US" dirty="0"/>
          </a:p>
          <a:p>
            <a:pPr marL="354013" indent="-354013">
              <a:spcAft>
                <a:spcPts val="600"/>
              </a:spcAft>
            </a:pPr>
            <a:r>
              <a:rPr lang="en-US" dirty="0">
                <a:effectLst/>
                <a:ea typeface="Malgun Gothic" panose="020B0503020000020004" pitchFamily="34" charset="-127"/>
              </a:rPr>
              <a:t>A monopsonist distorts the competitive market equilibrium and creates a deadweight loss. </a:t>
            </a:r>
          </a:p>
          <a:p>
            <a:pPr marL="720725" lvl="1" indent="-366713" algn="just">
              <a:spcBef>
                <a:spcPts val="200"/>
              </a:spcBef>
              <a:tabLst>
                <a:tab pos="1085850" algn="l"/>
              </a:tabLst>
            </a:pPr>
            <a:r>
              <a:rPr lang="en-US" dirty="0">
                <a:effectLst/>
                <a:ea typeface="Malgun Gothic" panose="020B0503020000020004" pitchFamily="34" charset="-127"/>
              </a:rPr>
              <a:t>Apple is currently the subject of several anti-trust cases, with many claiming that the Apple App Store is an example of monopsony behavior arising from a network externality</a:t>
            </a:r>
            <a:r>
              <a:rPr lang="en-US" sz="2400" dirty="0">
                <a:effectLst/>
                <a:ea typeface="Malgun Gothic" panose="020B0503020000020004" pitchFamily="34" charset="-127"/>
              </a:rPr>
              <a:t>.</a:t>
            </a:r>
          </a:p>
        </p:txBody>
      </p:sp>
    </p:spTree>
    <p:extLst>
      <p:ext uri="{BB962C8B-B14F-4D97-AF65-F5344CB8AC3E}">
        <p14:creationId xmlns:p14="http://schemas.microsoft.com/office/powerpoint/2010/main" val="4122669936"/>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KRUGMAN</Template>
  <TotalTime>16205</TotalTime>
  <Words>2890</Words>
  <Application>Microsoft Office PowerPoint</Application>
  <PresentationFormat>Custom</PresentationFormat>
  <Paragraphs>257</Paragraphs>
  <Slides>60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Arial</vt:lpstr>
      <vt:lpstr>Calibri</vt:lpstr>
      <vt:lpstr>Courier New</vt:lpstr>
      <vt:lpstr>Helvetica Neue</vt:lpstr>
      <vt:lpstr>MyriadPro-Regular</vt:lpstr>
      <vt:lpstr>Open Sans</vt:lpstr>
      <vt:lpstr>Segoe UI</vt:lpstr>
      <vt:lpstr>Wingdings</vt:lpstr>
      <vt:lpstr>KRUGMAN</vt:lpstr>
      <vt:lpstr>Monopoly</vt:lpstr>
      <vt:lpstr>Important Dates</vt:lpstr>
      <vt:lpstr>WHAT YOU WILL LEARN IN THIS CHAPTER</vt:lpstr>
      <vt:lpstr>TYPES OF MARKET STRUCTURE</vt:lpstr>
      <vt:lpstr>TYPES OF MARKET STRUCTURE, VISUALLY</vt:lpstr>
      <vt:lpstr>THE MEANING OF MONOPOLY</vt:lpstr>
      <vt:lpstr>WHAT A MONOPOLIST DOES</vt:lpstr>
      <vt:lpstr>WHY DO MONOPOLIES EXIST?</vt:lpstr>
      <vt:lpstr>PowerPoint Presentation</vt:lpstr>
      <vt:lpstr>PowerPoint Presentation</vt:lpstr>
      <vt:lpstr>PowerPoint Presentation</vt:lpstr>
      <vt:lpstr>WHY DO MONOPOLIES EXIST?</vt:lpstr>
      <vt:lpstr>BARRIER #1: CONTROL OF A SCARCE RESOURCE OR INPUT</vt:lpstr>
      <vt:lpstr>BARRIER #2: INCREASING RETURNS TO SCALE</vt:lpstr>
      <vt:lpstr>High fixed cost companies are airlines, automobile manufacturers, and pharmaceutical companies</vt:lpstr>
      <vt:lpstr>Pharmaceuticals U.S.</vt:lpstr>
      <vt:lpstr>BARRIER #2 IN A GRAPH</vt:lpstr>
      <vt:lpstr>BARRIER #3: TECHNOLOGICAL SUPERIORITY</vt:lpstr>
      <vt:lpstr>PowerPoint Presentation</vt:lpstr>
      <vt:lpstr>BARRIER #4: NETWORK EXTERNALITY</vt:lpstr>
      <vt:lpstr>Revenue generated by Netflix from 1st quarter 2013 to 3rd quarter 2024(in million U.S. dollars)</vt:lpstr>
      <vt:lpstr>PowerPoint Presentation</vt:lpstr>
      <vt:lpstr>BARRIER #5: GOVERNMENT-CREATED BARRIER</vt:lpstr>
      <vt:lpstr>Companies with the most U.S patents granted in 2023</vt:lpstr>
      <vt:lpstr>GLOBAL COMPARISON: DRUG PRICES</vt:lpstr>
      <vt:lpstr>The price of diabetes and weight loss drugs in the U.S. are some of the highest in the world. </vt:lpstr>
      <vt:lpstr>HOW A MONOPOLIST MAXIMIZES PROFIT</vt:lpstr>
      <vt:lpstr>PROFIT-MAXIMIZING RULE</vt:lpstr>
      <vt:lpstr>MARGINAL REVENUE AND THE DEMAND CURVE</vt:lpstr>
      <vt:lpstr>DEMAND, TOTAL REVENUE, AND MARGINAL REVENUE</vt:lpstr>
      <vt:lpstr>LEARN BY DOING: PRACTICE QUESTION 1</vt:lpstr>
      <vt:lpstr>LEARN BY DOING: PRACTICE QUESTION 1 (ANSWER)</vt:lpstr>
      <vt:lpstr>A MONOPOLIST’S DEMAND, TOTAL REVENUE, AND MARGINAL REVENUE CURVES</vt:lpstr>
      <vt:lpstr>PROFIT MAXIMIZATION FOR A MONOPOLY</vt:lpstr>
      <vt:lpstr>THE MONOPOLIST’S PROFIT-MAXIMIZING OUTPUT AND PRICE</vt:lpstr>
      <vt:lpstr>GRAPHING THE MONOPOLIST’S PROFIT</vt:lpstr>
      <vt:lpstr>PITFALLS: IS THERE A MONOPOLY SUPPLY CURVE?</vt:lpstr>
      <vt:lpstr>LEARN BY DOING: PRACTICE QUESTION 2</vt:lpstr>
      <vt:lpstr>LEARN BY DOING: PRACTICE QUESTION 2 (ANSWER)</vt:lpstr>
      <vt:lpstr>MONOPOLY AND PUBLIC POLICY</vt:lpstr>
      <vt:lpstr>MONOPOLY CAUSES INEFFICIENCY</vt:lpstr>
      <vt:lpstr>POLICY REMEDIES TO MONOPOLY</vt:lpstr>
      <vt:lpstr>POLICY REMEDIES TO MONOPOLY</vt:lpstr>
      <vt:lpstr>DEALING WITH NATURAL MONOPOLY</vt:lpstr>
      <vt:lpstr>UNREGULATED AND REGULATED NATURAL MONOPOLY</vt:lpstr>
      <vt:lpstr>PRICE DISCRIMINATION</vt:lpstr>
      <vt:lpstr>PRICE DISCRIMINATION AND PROFIT MAXIMIZATION</vt:lpstr>
      <vt:lpstr>THE LOGIC OF PRICE DISCRIMINATION</vt:lpstr>
      <vt:lpstr>PRICE DISCRIMINATION AND ELASTICITY</vt:lpstr>
      <vt:lpstr>PowerPoint Presentation</vt:lpstr>
      <vt:lpstr>LEARN BY DOING: PRACTICE QUESTION 3</vt:lpstr>
      <vt:lpstr>LEARN BY DOING: PRACTICE QUESTION 3 (ANSWER)</vt:lpstr>
      <vt:lpstr>PRICE DISCRIMINATION INCREASES SALES AND  PROFITS</vt:lpstr>
      <vt:lpstr>PERFECT PRICE DISCRIMINATION</vt:lpstr>
      <vt:lpstr>GRAPHING PERFECT PRICE DISCRIMINATION</vt:lpstr>
      <vt:lpstr>COMMON TECHNIQUES FOR PRICE DISCRIMINATION</vt:lpstr>
      <vt:lpstr>COMMON TECHNIQUES FOR PRICE DISCRIMINATION</vt:lpstr>
      <vt:lpstr>A NEW GENERATION OF MARKET POWER</vt:lpstr>
      <vt:lpstr>A NEW GENERATION OF MARKET POWER</vt:lpstr>
      <vt:lpstr>MONOPSONY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Monopoly</dc:title>
  <dc:creator>Krugman</dc:creator>
  <cp:lastModifiedBy>Espinola-Arredondo, Ana Fabiola</cp:lastModifiedBy>
  <cp:revision>521</cp:revision>
  <dcterms:modified xsi:type="dcterms:W3CDTF">2024-11-19T20:29:21Z</dcterms:modified>
</cp:coreProperties>
</file>