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62"/>
  </p:notesMasterIdLst>
  <p:handoutMasterIdLst>
    <p:handoutMasterId r:id="rId63"/>
  </p:handoutMasterIdLst>
  <p:sldIdLst>
    <p:sldId id="303" r:id="rId2"/>
    <p:sldId id="266" r:id="rId3"/>
    <p:sldId id="268" r:id="rId4"/>
    <p:sldId id="310" r:id="rId5"/>
    <p:sldId id="269" r:id="rId6"/>
    <p:sldId id="271" r:id="rId7"/>
    <p:sldId id="272" r:id="rId8"/>
    <p:sldId id="311" r:id="rId9"/>
    <p:sldId id="275" r:id="rId10"/>
    <p:sldId id="273" r:id="rId11"/>
    <p:sldId id="304" r:id="rId12"/>
    <p:sldId id="274" r:id="rId13"/>
    <p:sldId id="305" r:id="rId14"/>
    <p:sldId id="276" r:id="rId15"/>
    <p:sldId id="277" r:id="rId16"/>
    <p:sldId id="278" r:id="rId17"/>
    <p:sldId id="279" r:id="rId18"/>
    <p:sldId id="280" r:id="rId19"/>
    <p:sldId id="306" r:id="rId20"/>
    <p:sldId id="281" r:id="rId21"/>
    <p:sldId id="282" r:id="rId22"/>
    <p:sldId id="283" r:id="rId23"/>
    <p:sldId id="284" r:id="rId24"/>
    <p:sldId id="285" r:id="rId25"/>
    <p:sldId id="286" r:id="rId26"/>
    <p:sldId id="287" r:id="rId27"/>
    <p:sldId id="288" r:id="rId28"/>
    <p:sldId id="313" r:id="rId29"/>
    <p:sldId id="307" r:id="rId30"/>
    <p:sldId id="289" r:id="rId31"/>
    <p:sldId id="290" r:id="rId32"/>
    <p:sldId id="291" r:id="rId33"/>
    <p:sldId id="292" r:id="rId34"/>
    <p:sldId id="294" r:id="rId35"/>
    <p:sldId id="293" r:id="rId36"/>
    <p:sldId id="308" r:id="rId37"/>
    <p:sldId id="295" r:id="rId38"/>
    <p:sldId id="312" r:id="rId39"/>
    <p:sldId id="296" r:id="rId40"/>
    <p:sldId id="309" r:id="rId41"/>
    <p:sldId id="297" r:id="rId42"/>
    <p:sldId id="298" r:id="rId43"/>
    <p:sldId id="299" r:id="rId44"/>
    <p:sldId id="300" r:id="rId45"/>
    <p:sldId id="301" r:id="rId46"/>
    <p:sldId id="302" r:id="rId47"/>
    <p:sldId id="314" r:id="rId48"/>
    <p:sldId id="267" r:id="rId49"/>
    <p:sldId id="316" r:id="rId50"/>
    <p:sldId id="317" r:id="rId51"/>
    <p:sldId id="270" r:id="rId52"/>
    <p:sldId id="318" r:id="rId53"/>
    <p:sldId id="319" r:id="rId54"/>
    <p:sldId id="320" r:id="rId55"/>
    <p:sldId id="321" r:id="rId56"/>
    <p:sldId id="322" r:id="rId57"/>
    <p:sldId id="323" r:id="rId58"/>
    <p:sldId id="324" r:id="rId59"/>
    <p:sldId id="326" r:id="rId60"/>
    <p:sldId id="327" r:id="rId61"/>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6A04D6-3748-6523-717D-0D7A36662F5D}" name="Casey Dirienzo" initials="CD" userId="S::cdirienzo@elon.edu::df7802a3-2c69-4ef4-b330-7a85ceabde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vi Radhakrishnan" initials="RR" lastIdx="7" clrIdx="0">
    <p:extLst>
      <p:ext uri="{19B8F6BF-5375-455C-9EA6-DF929625EA0E}">
        <p15:presenceInfo xmlns:p15="http://schemas.microsoft.com/office/powerpoint/2012/main" userId="S-1-5-21-1292428093-1336601894-682003330-77256" providerId="AD"/>
      </p:ext>
    </p:extLst>
  </p:cmAuthor>
  <p:cmAuthor id="2" name="Vitaly Terekhov" initials="VT" lastIdx="5" clrIdx="1">
    <p:extLst>
      <p:ext uri="{19B8F6BF-5375-455C-9EA6-DF929625EA0E}">
        <p15:presenceInfo xmlns:p15="http://schemas.microsoft.com/office/powerpoint/2012/main" userId="S::V.Terekhov@marianopolis.com::d29cf180-11a1-43b8-807f-d5a9faad9a0a" providerId="AD"/>
      </p:ext>
    </p:extLst>
  </p:cmAuthor>
  <p:cmAuthor id="3" name="CE" initials="CE" lastIdx="4" clrIdx="2">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1B2C"/>
    <a:srgbClr val="4E4E4E"/>
    <a:srgbClr val="EDE5EF"/>
    <a:srgbClr val="E3EDF1"/>
    <a:srgbClr val="FFEACD"/>
    <a:srgbClr val="F8DCDD"/>
    <a:srgbClr val="F6D6D7"/>
    <a:srgbClr val="EFB3B4"/>
    <a:srgbClr val="F2D6D6"/>
    <a:srgbClr val="F3B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BBC392-89FA-4BE3-AA5C-ADAEFBD06B45}" v="172" dt="2024-11-14T20:07:14.4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04" autoAdjust="0"/>
    <p:restoredTop sz="89659" autoAdjust="0"/>
  </p:normalViewPr>
  <p:slideViewPr>
    <p:cSldViewPr snapToGrid="0">
      <p:cViewPr varScale="1">
        <p:scale>
          <a:sx n="85" d="100"/>
          <a:sy n="85" d="100"/>
        </p:scale>
        <p:origin x="1812" y="96"/>
      </p:cViewPr>
      <p:guideLst>
        <p:guide orient="horz" pos="2448"/>
        <p:guide pos="3168"/>
      </p:guideLst>
    </p:cSldViewPr>
  </p:slideViewPr>
  <p:outlineViewPr>
    <p:cViewPr>
      <p:scale>
        <a:sx n="33" d="100"/>
        <a:sy n="33" d="100"/>
      </p:scale>
      <p:origin x="0" y="-6120"/>
    </p:cViewPr>
  </p:outlineViewPr>
  <p:notesTextViewPr>
    <p:cViewPr>
      <p:scale>
        <a:sx n="1" d="1"/>
        <a:sy n="1" d="1"/>
      </p:scale>
      <p:origin x="0" y="0"/>
    </p:cViewPr>
  </p:notesTextViewPr>
  <p:notesViewPr>
    <p:cSldViewPr snapToGrid="0">
      <p:cViewPr varScale="1">
        <p:scale>
          <a:sx n="53" d="100"/>
          <a:sy n="53" d="100"/>
        </p:scale>
        <p:origin x="-21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6.xml"/><Relationship Id="rId71"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1EBBC392-89FA-4BE3-AA5C-ADAEFBD06B45}"/>
    <pc:docChg chg="undo custSel addSld delSld modSld sldOrd">
      <pc:chgData name="Espinola-Arredondo, Ana Fabiola" userId="2389861a-9b00-4e05-a52a-bbe4d3cfc079" providerId="ADAL" clId="{1EBBC392-89FA-4BE3-AA5C-ADAEFBD06B45}" dt="2024-11-14T20:14:13.274" v="491" actId="47"/>
      <pc:docMkLst>
        <pc:docMk/>
      </pc:docMkLst>
      <pc:sldChg chg="add">
        <pc:chgData name="Espinola-Arredondo, Ana Fabiola" userId="2389861a-9b00-4e05-a52a-bbe4d3cfc079" providerId="ADAL" clId="{1EBBC392-89FA-4BE3-AA5C-ADAEFBD06B45}" dt="2024-11-14T20:07:14.444" v="482"/>
        <pc:sldMkLst>
          <pc:docMk/>
          <pc:sldMk cId="3827284056" sldId="267"/>
        </pc:sldMkLst>
      </pc:sldChg>
      <pc:sldChg chg="add">
        <pc:chgData name="Espinola-Arredondo, Ana Fabiola" userId="2389861a-9b00-4e05-a52a-bbe4d3cfc079" providerId="ADAL" clId="{1EBBC392-89FA-4BE3-AA5C-ADAEFBD06B45}" dt="2024-11-14T20:07:14.444" v="482"/>
        <pc:sldMkLst>
          <pc:docMk/>
          <pc:sldMk cId="2714580388" sldId="270"/>
        </pc:sldMkLst>
      </pc:sldChg>
      <pc:sldChg chg="addSp delSp modSp mod delAnim modAnim">
        <pc:chgData name="Espinola-Arredondo, Ana Fabiola" userId="2389861a-9b00-4e05-a52a-bbe4d3cfc079" providerId="ADAL" clId="{1EBBC392-89FA-4BE3-AA5C-ADAEFBD06B45}" dt="2024-11-14T17:26:57.823" v="366"/>
        <pc:sldMkLst>
          <pc:docMk/>
          <pc:sldMk cId="681968259" sldId="273"/>
        </pc:sldMkLst>
        <pc:spChg chg="mod">
          <ac:chgData name="Espinola-Arredondo, Ana Fabiola" userId="2389861a-9b00-4e05-a52a-bbe4d3cfc079" providerId="ADAL" clId="{1EBBC392-89FA-4BE3-AA5C-ADAEFBD06B45}" dt="2024-10-30T18:33:11.905" v="26" actId="1076"/>
          <ac:spMkLst>
            <pc:docMk/>
            <pc:sldMk cId="681968259" sldId="273"/>
            <ac:spMk id="3" creationId="{00000000-0000-0000-0000-000000000000}"/>
          </ac:spMkLst>
        </pc:spChg>
        <pc:spChg chg="add del mod">
          <ac:chgData name="Espinola-Arredondo, Ana Fabiola" userId="2389861a-9b00-4e05-a52a-bbe4d3cfc079" providerId="ADAL" clId="{1EBBC392-89FA-4BE3-AA5C-ADAEFBD06B45}" dt="2024-11-14T17:22:37.230" v="256" actId="478"/>
          <ac:spMkLst>
            <pc:docMk/>
            <pc:sldMk cId="681968259" sldId="273"/>
            <ac:spMk id="4" creationId="{8749A0EB-D20C-2473-80B9-20E810AB444F}"/>
          </ac:spMkLst>
        </pc:spChg>
        <pc:spChg chg="add del mod">
          <ac:chgData name="Espinola-Arredondo, Ana Fabiola" userId="2389861a-9b00-4e05-a52a-bbe4d3cfc079" providerId="ADAL" clId="{1EBBC392-89FA-4BE3-AA5C-ADAEFBD06B45}" dt="2024-11-14T17:22:42.212" v="257" actId="478"/>
          <ac:spMkLst>
            <pc:docMk/>
            <pc:sldMk cId="681968259" sldId="273"/>
            <ac:spMk id="5" creationId="{D87532C5-FB6D-FD1E-1367-85C3AA612CB0}"/>
          </ac:spMkLst>
        </pc:spChg>
        <pc:spChg chg="add del mod">
          <ac:chgData name="Espinola-Arredondo, Ana Fabiola" userId="2389861a-9b00-4e05-a52a-bbe4d3cfc079" providerId="ADAL" clId="{1EBBC392-89FA-4BE3-AA5C-ADAEFBD06B45}" dt="2024-11-14T17:22:44.919" v="258" actId="478"/>
          <ac:spMkLst>
            <pc:docMk/>
            <pc:sldMk cId="681968259" sldId="273"/>
            <ac:spMk id="6" creationId="{722DA944-D8A9-0A59-11D8-21AF2B8E7AA2}"/>
          </ac:spMkLst>
        </pc:spChg>
        <pc:graphicFrameChg chg="add mod modGraphic">
          <ac:chgData name="Espinola-Arredondo, Ana Fabiola" userId="2389861a-9b00-4e05-a52a-bbe4d3cfc079" providerId="ADAL" clId="{1EBBC392-89FA-4BE3-AA5C-ADAEFBD06B45}" dt="2024-11-14T17:26:17.635" v="358" actId="20577"/>
          <ac:graphicFrameMkLst>
            <pc:docMk/>
            <pc:sldMk cId="681968259" sldId="273"/>
            <ac:graphicFrameMk id="7" creationId="{1CC61769-C18E-7C29-CE1E-37ABC7417F2D}"/>
          </ac:graphicFrameMkLst>
        </pc:graphicFrameChg>
        <pc:cxnChg chg="add mod">
          <ac:chgData name="Espinola-Arredondo, Ana Fabiola" userId="2389861a-9b00-4e05-a52a-bbe4d3cfc079" providerId="ADAL" clId="{1EBBC392-89FA-4BE3-AA5C-ADAEFBD06B45}" dt="2024-11-14T17:26:40.570" v="361" actId="1076"/>
          <ac:cxnSpMkLst>
            <pc:docMk/>
            <pc:sldMk cId="681968259" sldId="273"/>
            <ac:cxnSpMk id="9" creationId="{095654DC-C3CF-15C2-444E-FDEF4D993B74}"/>
          </ac:cxnSpMkLst>
        </pc:cxnChg>
        <pc:cxnChg chg="add mod">
          <ac:chgData name="Espinola-Arredondo, Ana Fabiola" userId="2389861a-9b00-4e05-a52a-bbe4d3cfc079" providerId="ADAL" clId="{1EBBC392-89FA-4BE3-AA5C-ADAEFBD06B45}" dt="2024-11-14T17:26:37.482" v="360" actId="1076"/>
          <ac:cxnSpMkLst>
            <pc:docMk/>
            <pc:sldMk cId="681968259" sldId="273"/>
            <ac:cxnSpMk id="11" creationId="{A826B0A2-C055-E50C-61BC-C2C68E17333B}"/>
          </ac:cxnSpMkLst>
        </pc:cxnChg>
        <pc:cxnChg chg="add mod">
          <ac:chgData name="Espinola-Arredondo, Ana Fabiola" userId="2389861a-9b00-4e05-a52a-bbe4d3cfc079" providerId="ADAL" clId="{1EBBC392-89FA-4BE3-AA5C-ADAEFBD06B45}" dt="2024-11-14T17:26:51.883" v="364" actId="14100"/>
          <ac:cxnSpMkLst>
            <pc:docMk/>
            <pc:sldMk cId="681968259" sldId="273"/>
            <ac:cxnSpMk id="13" creationId="{2A91BFB1-6D89-DA51-920A-BA64D8D010E0}"/>
          </ac:cxnSpMkLst>
        </pc:cxnChg>
        <pc:cxnChg chg="add mod">
          <ac:chgData name="Espinola-Arredondo, Ana Fabiola" userId="2389861a-9b00-4e05-a52a-bbe4d3cfc079" providerId="ADAL" clId="{1EBBC392-89FA-4BE3-AA5C-ADAEFBD06B45}" dt="2024-11-14T17:26:53.314" v="365" actId="1076"/>
          <ac:cxnSpMkLst>
            <pc:docMk/>
            <pc:sldMk cId="681968259" sldId="273"/>
            <ac:cxnSpMk id="15" creationId="{33F1BFE4-16FA-9715-B9D2-84E713D23ED0}"/>
          </ac:cxnSpMkLst>
        </pc:cxnChg>
      </pc:sldChg>
      <pc:sldChg chg="modSp mod">
        <pc:chgData name="Espinola-Arredondo, Ana Fabiola" userId="2389861a-9b00-4e05-a52a-bbe4d3cfc079" providerId="ADAL" clId="{1EBBC392-89FA-4BE3-AA5C-ADAEFBD06B45}" dt="2024-10-30T18:35:42.244" v="69" actId="6549"/>
        <pc:sldMkLst>
          <pc:docMk/>
          <pc:sldMk cId="4230544787" sldId="277"/>
        </pc:sldMkLst>
        <pc:spChg chg="mod">
          <ac:chgData name="Espinola-Arredondo, Ana Fabiola" userId="2389861a-9b00-4e05-a52a-bbe4d3cfc079" providerId="ADAL" clId="{1EBBC392-89FA-4BE3-AA5C-ADAEFBD06B45}" dt="2024-10-30T18:35:42.244" v="69" actId="6549"/>
          <ac:spMkLst>
            <pc:docMk/>
            <pc:sldMk cId="4230544787" sldId="277"/>
            <ac:spMk id="2" creationId="{00000000-0000-0000-0000-000000000000}"/>
          </ac:spMkLst>
        </pc:spChg>
      </pc:sldChg>
      <pc:sldChg chg="modSp mod">
        <pc:chgData name="Espinola-Arredondo, Ana Fabiola" userId="2389861a-9b00-4e05-a52a-bbe4d3cfc079" providerId="ADAL" clId="{1EBBC392-89FA-4BE3-AA5C-ADAEFBD06B45}" dt="2024-11-08T17:08:35.706" v="123" actId="27636"/>
        <pc:sldMkLst>
          <pc:docMk/>
          <pc:sldMk cId="3962456364" sldId="278"/>
        </pc:sldMkLst>
        <pc:spChg chg="mod">
          <ac:chgData name="Espinola-Arredondo, Ana Fabiola" userId="2389861a-9b00-4e05-a52a-bbe4d3cfc079" providerId="ADAL" clId="{1EBBC392-89FA-4BE3-AA5C-ADAEFBD06B45}" dt="2024-11-08T17:08:35.706" v="123" actId="27636"/>
          <ac:spMkLst>
            <pc:docMk/>
            <pc:sldMk cId="3962456364" sldId="278"/>
            <ac:spMk id="3" creationId="{00000000-0000-0000-0000-000000000000}"/>
          </ac:spMkLst>
        </pc:spChg>
      </pc:sldChg>
      <pc:sldChg chg="addSp modSp mod modAnim">
        <pc:chgData name="Espinola-Arredondo, Ana Fabiola" userId="2389861a-9b00-4e05-a52a-bbe4d3cfc079" providerId="ADAL" clId="{1EBBC392-89FA-4BE3-AA5C-ADAEFBD06B45}" dt="2024-10-30T18:38:26.456" v="82"/>
        <pc:sldMkLst>
          <pc:docMk/>
          <pc:sldMk cId="3793139418" sldId="279"/>
        </pc:sldMkLst>
        <pc:spChg chg="mod">
          <ac:chgData name="Espinola-Arredondo, Ana Fabiola" userId="2389861a-9b00-4e05-a52a-bbe4d3cfc079" providerId="ADAL" clId="{1EBBC392-89FA-4BE3-AA5C-ADAEFBD06B45}" dt="2024-10-30T18:38:16.978" v="77" actId="1076"/>
          <ac:spMkLst>
            <pc:docMk/>
            <pc:sldMk cId="3793139418" sldId="279"/>
            <ac:spMk id="3" creationId="{00000000-0000-0000-0000-000000000000}"/>
          </ac:spMkLst>
        </pc:spChg>
        <pc:picChg chg="add mod">
          <ac:chgData name="Espinola-Arredondo, Ana Fabiola" userId="2389861a-9b00-4e05-a52a-bbe4d3cfc079" providerId="ADAL" clId="{1EBBC392-89FA-4BE3-AA5C-ADAEFBD06B45}" dt="2024-10-30T18:38:18.681" v="78" actId="1076"/>
          <ac:picMkLst>
            <pc:docMk/>
            <pc:sldMk cId="3793139418" sldId="279"/>
            <ac:picMk id="4" creationId="{C29CF45E-098E-6B0D-9A11-123F67F503F0}"/>
          </ac:picMkLst>
        </pc:picChg>
        <pc:picChg chg="add mod">
          <ac:chgData name="Espinola-Arredondo, Ana Fabiola" userId="2389861a-9b00-4e05-a52a-bbe4d3cfc079" providerId="ADAL" clId="{1EBBC392-89FA-4BE3-AA5C-ADAEFBD06B45}" dt="2024-10-30T18:38:24.754" v="81" actId="14100"/>
          <ac:picMkLst>
            <pc:docMk/>
            <pc:sldMk cId="3793139418" sldId="279"/>
            <ac:picMk id="5" creationId="{AF479191-BCDE-FFC5-2657-78145258ABF6}"/>
          </ac:picMkLst>
        </pc:picChg>
      </pc:sldChg>
      <pc:sldChg chg="addSp modSp mod modAnim">
        <pc:chgData name="Espinola-Arredondo, Ana Fabiola" userId="2389861a-9b00-4e05-a52a-bbe4d3cfc079" providerId="ADAL" clId="{1EBBC392-89FA-4BE3-AA5C-ADAEFBD06B45}" dt="2024-10-30T18:39:40.348" v="98"/>
        <pc:sldMkLst>
          <pc:docMk/>
          <pc:sldMk cId="3731120360" sldId="281"/>
        </pc:sldMkLst>
        <pc:spChg chg="mod">
          <ac:chgData name="Espinola-Arredondo, Ana Fabiola" userId="2389861a-9b00-4e05-a52a-bbe4d3cfc079" providerId="ADAL" clId="{1EBBC392-89FA-4BE3-AA5C-ADAEFBD06B45}" dt="2024-10-30T18:39:12.784" v="87" actId="1076"/>
          <ac:spMkLst>
            <pc:docMk/>
            <pc:sldMk cId="3731120360" sldId="281"/>
            <ac:spMk id="2" creationId="{00000000-0000-0000-0000-000000000000}"/>
          </ac:spMkLst>
        </pc:spChg>
        <pc:spChg chg="mod">
          <ac:chgData name="Espinola-Arredondo, Ana Fabiola" userId="2389861a-9b00-4e05-a52a-bbe4d3cfc079" providerId="ADAL" clId="{1EBBC392-89FA-4BE3-AA5C-ADAEFBD06B45}" dt="2024-10-30T18:39:15.034" v="88" actId="1076"/>
          <ac:spMkLst>
            <pc:docMk/>
            <pc:sldMk cId="3731120360" sldId="281"/>
            <ac:spMk id="3" creationId="{00000000-0000-0000-0000-000000000000}"/>
          </ac:spMkLst>
        </pc:spChg>
        <pc:spChg chg="add mod">
          <ac:chgData name="Espinola-Arredondo, Ana Fabiola" userId="2389861a-9b00-4e05-a52a-bbe4d3cfc079" providerId="ADAL" clId="{1EBBC392-89FA-4BE3-AA5C-ADAEFBD06B45}" dt="2024-10-30T18:39:37.370" v="97" actId="14100"/>
          <ac:spMkLst>
            <pc:docMk/>
            <pc:sldMk cId="3731120360" sldId="281"/>
            <ac:spMk id="5" creationId="{D43CE862-B6D6-7874-3858-957D69932F1E}"/>
          </ac:spMkLst>
        </pc:spChg>
      </pc:sldChg>
      <pc:sldChg chg="addSp modSp mod modAnim">
        <pc:chgData name="Espinola-Arredondo, Ana Fabiola" userId="2389861a-9b00-4e05-a52a-bbe4d3cfc079" providerId="ADAL" clId="{1EBBC392-89FA-4BE3-AA5C-ADAEFBD06B45}" dt="2024-11-14T17:40:31.675" v="419"/>
        <pc:sldMkLst>
          <pc:docMk/>
          <pc:sldMk cId="2632928850" sldId="284"/>
        </pc:sldMkLst>
        <pc:spChg chg="add mod">
          <ac:chgData name="Espinola-Arredondo, Ana Fabiola" userId="2389861a-9b00-4e05-a52a-bbe4d3cfc079" providerId="ADAL" clId="{1EBBC392-89FA-4BE3-AA5C-ADAEFBD06B45}" dt="2024-11-14T17:38:53.159" v="383" actId="1076"/>
          <ac:spMkLst>
            <pc:docMk/>
            <pc:sldMk cId="2632928850" sldId="284"/>
            <ac:spMk id="2" creationId="{4FDFE33A-9894-04DD-231B-475920E34D39}"/>
          </ac:spMkLst>
        </pc:spChg>
        <pc:spChg chg="add mod">
          <ac:chgData name="Espinola-Arredondo, Ana Fabiola" userId="2389861a-9b00-4e05-a52a-bbe4d3cfc079" providerId="ADAL" clId="{1EBBC392-89FA-4BE3-AA5C-ADAEFBD06B45}" dt="2024-11-14T17:40:11.682" v="415" actId="207"/>
          <ac:spMkLst>
            <pc:docMk/>
            <pc:sldMk cId="2632928850" sldId="284"/>
            <ac:spMk id="7" creationId="{D2D6EDF2-DE0A-095B-CAB5-A43428CAD83F}"/>
          </ac:spMkLst>
        </pc:spChg>
        <pc:spChg chg="add mod">
          <ac:chgData name="Espinola-Arredondo, Ana Fabiola" userId="2389861a-9b00-4e05-a52a-bbe4d3cfc079" providerId="ADAL" clId="{1EBBC392-89FA-4BE3-AA5C-ADAEFBD06B45}" dt="2024-11-14T17:40:17.697" v="416" actId="207"/>
          <ac:spMkLst>
            <pc:docMk/>
            <pc:sldMk cId="2632928850" sldId="284"/>
            <ac:spMk id="8" creationId="{87AFCAB7-54D9-B52D-61C9-FA6FCC3988C8}"/>
          </ac:spMkLst>
        </pc:spChg>
      </pc:sldChg>
      <pc:sldChg chg="addSp modSp mod modAnim">
        <pc:chgData name="Espinola-Arredondo, Ana Fabiola" userId="2389861a-9b00-4e05-a52a-bbe4d3cfc079" providerId="ADAL" clId="{1EBBC392-89FA-4BE3-AA5C-ADAEFBD06B45}" dt="2024-11-14T17:55:28.225" v="481"/>
        <pc:sldMkLst>
          <pc:docMk/>
          <pc:sldMk cId="2980819305" sldId="289"/>
        </pc:sldMkLst>
        <pc:spChg chg="add mod">
          <ac:chgData name="Espinola-Arredondo, Ana Fabiola" userId="2389861a-9b00-4e05-a52a-bbe4d3cfc079" providerId="ADAL" clId="{1EBBC392-89FA-4BE3-AA5C-ADAEFBD06B45}" dt="2024-11-14T17:50:54.646" v="462" actId="20577"/>
          <ac:spMkLst>
            <pc:docMk/>
            <pc:sldMk cId="2980819305" sldId="289"/>
            <ac:spMk id="5" creationId="{DC599858-3A99-11F9-708A-6519C0D4C6E9}"/>
          </ac:spMkLst>
        </pc:spChg>
        <pc:spChg chg="add mod">
          <ac:chgData name="Espinola-Arredondo, Ana Fabiola" userId="2389861a-9b00-4e05-a52a-bbe4d3cfc079" providerId="ADAL" clId="{1EBBC392-89FA-4BE3-AA5C-ADAEFBD06B45}" dt="2024-11-14T17:50:39.155" v="457" actId="1035"/>
          <ac:spMkLst>
            <pc:docMk/>
            <pc:sldMk cId="2980819305" sldId="289"/>
            <ac:spMk id="6" creationId="{2779F836-82AD-5A75-14BE-A9B644A6A893}"/>
          </ac:spMkLst>
        </pc:spChg>
        <pc:spChg chg="add mod">
          <ac:chgData name="Espinola-Arredondo, Ana Fabiola" userId="2389861a-9b00-4e05-a52a-bbe4d3cfc079" providerId="ADAL" clId="{1EBBC392-89FA-4BE3-AA5C-ADAEFBD06B45}" dt="2024-11-14T17:53:19.827" v="469" actId="20577"/>
          <ac:spMkLst>
            <pc:docMk/>
            <pc:sldMk cId="2980819305" sldId="289"/>
            <ac:spMk id="7" creationId="{9638C317-33FF-0721-1E33-0CE4E1BB38B9}"/>
          </ac:spMkLst>
        </pc:spChg>
        <pc:cxnChg chg="add mod">
          <ac:chgData name="Espinola-Arredondo, Ana Fabiola" userId="2389861a-9b00-4e05-a52a-bbe4d3cfc079" providerId="ADAL" clId="{1EBBC392-89FA-4BE3-AA5C-ADAEFBD06B45}" dt="2024-11-14T17:54:50.788" v="476" actId="1582"/>
          <ac:cxnSpMkLst>
            <pc:docMk/>
            <pc:sldMk cId="2980819305" sldId="289"/>
            <ac:cxnSpMk id="3" creationId="{E77DAE87-9BDD-0413-239B-F6AC7CC30577}"/>
          </ac:cxnSpMkLst>
        </pc:cxnChg>
        <pc:cxnChg chg="add mod">
          <ac:chgData name="Espinola-Arredondo, Ana Fabiola" userId="2389861a-9b00-4e05-a52a-bbe4d3cfc079" providerId="ADAL" clId="{1EBBC392-89FA-4BE3-AA5C-ADAEFBD06B45}" dt="2024-11-14T17:55:23.858" v="480" actId="1076"/>
          <ac:cxnSpMkLst>
            <pc:docMk/>
            <pc:sldMk cId="2980819305" sldId="289"/>
            <ac:cxnSpMk id="10" creationId="{C4D533E6-844A-D2D7-8D5E-57B6668C21FE}"/>
          </ac:cxnSpMkLst>
        </pc:cxnChg>
      </pc:sldChg>
      <pc:sldChg chg="addSp modSp mod modAnim">
        <pc:chgData name="Espinola-Arredondo, Ana Fabiola" userId="2389861a-9b00-4e05-a52a-bbe4d3cfc079" providerId="ADAL" clId="{1EBBC392-89FA-4BE3-AA5C-ADAEFBD06B45}" dt="2024-10-30T18:47:22.195" v="116"/>
        <pc:sldMkLst>
          <pc:docMk/>
          <pc:sldMk cId="2384511899" sldId="295"/>
        </pc:sldMkLst>
        <pc:spChg chg="mod">
          <ac:chgData name="Espinola-Arredondo, Ana Fabiola" userId="2389861a-9b00-4e05-a52a-bbe4d3cfc079" providerId="ADAL" clId="{1EBBC392-89FA-4BE3-AA5C-ADAEFBD06B45}" dt="2024-10-30T18:46:42.571" v="108" actId="1076"/>
          <ac:spMkLst>
            <pc:docMk/>
            <pc:sldMk cId="2384511899" sldId="295"/>
            <ac:spMk id="3" creationId="{00000000-0000-0000-0000-000000000000}"/>
          </ac:spMkLst>
        </pc:spChg>
        <pc:picChg chg="add mod">
          <ac:chgData name="Espinola-Arredondo, Ana Fabiola" userId="2389861a-9b00-4e05-a52a-bbe4d3cfc079" providerId="ADAL" clId="{1EBBC392-89FA-4BE3-AA5C-ADAEFBD06B45}" dt="2024-10-30T18:46:45.490" v="110" actId="1076"/>
          <ac:picMkLst>
            <pc:docMk/>
            <pc:sldMk cId="2384511899" sldId="295"/>
            <ac:picMk id="4" creationId="{22B0B5F3-0620-2E89-06ED-F1FE9959C696}"/>
          </ac:picMkLst>
        </pc:picChg>
        <pc:cxnChg chg="add mod">
          <ac:chgData name="Espinola-Arredondo, Ana Fabiola" userId="2389861a-9b00-4e05-a52a-bbe4d3cfc079" providerId="ADAL" clId="{1EBBC392-89FA-4BE3-AA5C-ADAEFBD06B45}" dt="2024-10-30T18:47:16.355" v="115" actId="1582"/>
          <ac:cxnSpMkLst>
            <pc:docMk/>
            <pc:sldMk cId="2384511899" sldId="295"/>
            <ac:cxnSpMk id="6" creationId="{E57694E5-116F-F6A3-1654-126DD99A2D09}"/>
          </ac:cxnSpMkLst>
        </pc:cxnChg>
      </pc:sldChg>
      <pc:sldChg chg="ord">
        <pc:chgData name="Espinola-Arredondo, Ana Fabiola" userId="2389861a-9b00-4e05-a52a-bbe4d3cfc079" providerId="ADAL" clId="{1EBBC392-89FA-4BE3-AA5C-ADAEFBD06B45}" dt="2024-11-14T17:38:21.727" v="368"/>
        <pc:sldMkLst>
          <pc:docMk/>
          <pc:sldMk cId="841325012" sldId="307"/>
        </pc:sldMkLst>
      </pc:sldChg>
      <pc:sldChg chg="modSp mod">
        <pc:chgData name="Espinola-Arredondo, Ana Fabiola" userId="2389861a-9b00-4e05-a52a-bbe4d3cfc079" providerId="ADAL" clId="{1EBBC392-89FA-4BE3-AA5C-ADAEFBD06B45}" dt="2024-10-30T18:47:48.428" v="119" actId="6549"/>
        <pc:sldMkLst>
          <pc:docMk/>
          <pc:sldMk cId="2623395213" sldId="309"/>
        </pc:sldMkLst>
        <pc:spChg chg="mod">
          <ac:chgData name="Espinola-Arredondo, Ana Fabiola" userId="2389861a-9b00-4e05-a52a-bbe4d3cfc079" providerId="ADAL" clId="{1EBBC392-89FA-4BE3-AA5C-ADAEFBD06B45}" dt="2024-10-30T18:47:48.428" v="119" actId="6549"/>
          <ac:spMkLst>
            <pc:docMk/>
            <pc:sldMk cId="2623395213" sldId="309"/>
            <ac:spMk id="2" creationId="{BDC581E3-CD32-4FE9-9E69-4E5A8F447E8C}"/>
          </ac:spMkLst>
        </pc:spChg>
      </pc:sldChg>
      <pc:sldChg chg="modSp add mod">
        <pc:chgData name="Espinola-Arredondo, Ana Fabiola" userId="2389861a-9b00-4e05-a52a-bbe4d3cfc079" providerId="ADAL" clId="{1EBBC392-89FA-4BE3-AA5C-ADAEFBD06B45}" dt="2024-10-30T18:47:31.270" v="118" actId="14100"/>
        <pc:sldMkLst>
          <pc:docMk/>
          <pc:sldMk cId="226968840" sldId="312"/>
        </pc:sldMkLst>
        <pc:spChg chg="mod">
          <ac:chgData name="Espinola-Arredondo, Ana Fabiola" userId="2389861a-9b00-4e05-a52a-bbe4d3cfc079" providerId="ADAL" clId="{1EBBC392-89FA-4BE3-AA5C-ADAEFBD06B45}" dt="2024-10-30T18:47:31.270" v="118" actId="14100"/>
          <ac:spMkLst>
            <pc:docMk/>
            <pc:sldMk cId="226968840" sldId="312"/>
            <ac:spMk id="3" creationId="{00000000-0000-0000-0000-000000000000}"/>
          </ac:spMkLst>
        </pc:spChg>
      </pc:sldChg>
      <pc:sldChg chg="addSp modSp add mod modAnim">
        <pc:chgData name="Espinola-Arredondo, Ana Fabiola" userId="2389861a-9b00-4e05-a52a-bbe4d3cfc079" providerId="ADAL" clId="{1EBBC392-89FA-4BE3-AA5C-ADAEFBD06B45}" dt="2024-11-08T17:21:33.272" v="255"/>
        <pc:sldMkLst>
          <pc:docMk/>
          <pc:sldMk cId="3078644168" sldId="313"/>
        </pc:sldMkLst>
        <pc:spChg chg="mod">
          <ac:chgData name="Espinola-Arredondo, Ana Fabiola" userId="2389861a-9b00-4e05-a52a-bbe4d3cfc079" providerId="ADAL" clId="{1EBBC392-89FA-4BE3-AA5C-ADAEFBD06B45}" dt="2024-11-08T17:15:58.218" v="132" actId="1076"/>
          <ac:spMkLst>
            <pc:docMk/>
            <pc:sldMk cId="3078644168" sldId="313"/>
            <ac:spMk id="2" creationId="{00000000-0000-0000-0000-000000000000}"/>
          </ac:spMkLst>
        </pc:spChg>
        <pc:spChg chg="mod">
          <ac:chgData name="Espinola-Arredondo, Ana Fabiola" userId="2389861a-9b00-4e05-a52a-bbe4d3cfc079" providerId="ADAL" clId="{1EBBC392-89FA-4BE3-AA5C-ADAEFBD06B45}" dt="2024-11-08T17:16:00.554" v="133" actId="1076"/>
          <ac:spMkLst>
            <pc:docMk/>
            <pc:sldMk cId="3078644168" sldId="313"/>
            <ac:spMk id="3" creationId="{00000000-0000-0000-0000-000000000000}"/>
          </ac:spMkLst>
        </pc:spChg>
        <pc:spChg chg="add mod">
          <ac:chgData name="Espinola-Arredondo, Ana Fabiola" userId="2389861a-9b00-4e05-a52a-bbe4d3cfc079" providerId="ADAL" clId="{1EBBC392-89FA-4BE3-AA5C-ADAEFBD06B45}" dt="2024-11-08T17:20:01.432" v="235" actId="1076"/>
          <ac:spMkLst>
            <pc:docMk/>
            <pc:sldMk cId="3078644168" sldId="313"/>
            <ac:spMk id="5" creationId="{A8F594C6-5F2B-86D0-008E-1B0AEE20F17E}"/>
          </ac:spMkLst>
        </pc:spChg>
        <pc:spChg chg="add mod">
          <ac:chgData name="Espinola-Arredondo, Ana Fabiola" userId="2389861a-9b00-4e05-a52a-bbe4d3cfc079" providerId="ADAL" clId="{1EBBC392-89FA-4BE3-AA5C-ADAEFBD06B45}" dt="2024-11-08T17:20:56.112" v="245" actId="1076"/>
          <ac:spMkLst>
            <pc:docMk/>
            <pc:sldMk cId="3078644168" sldId="313"/>
            <ac:spMk id="6" creationId="{DEE3050A-655F-9508-09D9-14F4EAD4E1D2}"/>
          </ac:spMkLst>
        </pc:spChg>
        <pc:spChg chg="add mod">
          <ac:chgData name="Espinola-Arredondo, Ana Fabiola" userId="2389861a-9b00-4e05-a52a-bbe4d3cfc079" providerId="ADAL" clId="{1EBBC392-89FA-4BE3-AA5C-ADAEFBD06B45}" dt="2024-11-08T17:21:14.598" v="252" actId="113"/>
          <ac:spMkLst>
            <pc:docMk/>
            <pc:sldMk cId="3078644168" sldId="313"/>
            <ac:spMk id="7" creationId="{ACD5937B-C7D0-B1AD-787E-73DA868996C0}"/>
          </ac:spMkLst>
        </pc:spChg>
        <pc:graphicFrameChg chg="add mod modGraphic">
          <ac:chgData name="Espinola-Arredondo, Ana Fabiola" userId="2389861a-9b00-4e05-a52a-bbe4d3cfc079" providerId="ADAL" clId="{1EBBC392-89FA-4BE3-AA5C-ADAEFBD06B45}" dt="2024-11-08T17:17:53.830" v="184" actId="403"/>
          <ac:graphicFrameMkLst>
            <pc:docMk/>
            <pc:sldMk cId="3078644168" sldId="313"/>
            <ac:graphicFrameMk id="4" creationId="{55A5C2B4-BF75-6C37-F717-B740B19875D4}"/>
          </ac:graphicFrameMkLst>
        </pc:graphicFrameChg>
      </pc:sldChg>
      <pc:sldChg chg="add">
        <pc:chgData name="Espinola-Arredondo, Ana Fabiola" userId="2389861a-9b00-4e05-a52a-bbe4d3cfc079" providerId="ADAL" clId="{1EBBC392-89FA-4BE3-AA5C-ADAEFBD06B45}" dt="2024-11-14T20:07:14.444" v="482"/>
        <pc:sldMkLst>
          <pc:docMk/>
          <pc:sldMk cId="3510538462" sldId="314"/>
        </pc:sldMkLst>
      </pc:sldChg>
      <pc:sldChg chg="add del">
        <pc:chgData name="Espinola-Arredondo, Ana Fabiola" userId="2389861a-9b00-4e05-a52a-bbe4d3cfc079" providerId="ADAL" clId="{1EBBC392-89FA-4BE3-AA5C-ADAEFBD06B45}" dt="2024-11-14T20:07:20.308" v="483" actId="47"/>
        <pc:sldMkLst>
          <pc:docMk/>
          <pc:sldMk cId="3247716455" sldId="315"/>
        </pc:sldMkLst>
      </pc:sldChg>
      <pc:sldChg chg="add">
        <pc:chgData name="Espinola-Arredondo, Ana Fabiola" userId="2389861a-9b00-4e05-a52a-bbe4d3cfc079" providerId="ADAL" clId="{1EBBC392-89FA-4BE3-AA5C-ADAEFBD06B45}" dt="2024-11-14T20:07:14.444" v="482"/>
        <pc:sldMkLst>
          <pc:docMk/>
          <pc:sldMk cId="3399544794" sldId="316"/>
        </pc:sldMkLst>
      </pc:sldChg>
      <pc:sldChg chg="add">
        <pc:chgData name="Espinola-Arredondo, Ana Fabiola" userId="2389861a-9b00-4e05-a52a-bbe4d3cfc079" providerId="ADAL" clId="{1EBBC392-89FA-4BE3-AA5C-ADAEFBD06B45}" dt="2024-11-14T20:07:14.444" v="482"/>
        <pc:sldMkLst>
          <pc:docMk/>
          <pc:sldMk cId="2920791519" sldId="317"/>
        </pc:sldMkLst>
      </pc:sldChg>
      <pc:sldChg chg="modSp add mod">
        <pc:chgData name="Espinola-Arredondo, Ana Fabiola" userId="2389861a-9b00-4e05-a52a-bbe4d3cfc079" providerId="ADAL" clId="{1EBBC392-89FA-4BE3-AA5C-ADAEFBD06B45}" dt="2024-11-14T20:08:26.373" v="484" actId="6549"/>
        <pc:sldMkLst>
          <pc:docMk/>
          <pc:sldMk cId="3976206236" sldId="318"/>
        </pc:sldMkLst>
        <pc:spChg chg="mod">
          <ac:chgData name="Espinola-Arredondo, Ana Fabiola" userId="2389861a-9b00-4e05-a52a-bbe4d3cfc079" providerId="ADAL" clId="{1EBBC392-89FA-4BE3-AA5C-ADAEFBD06B45}" dt="2024-11-14T20:08:26.373" v="484" actId="6549"/>
          <ac:spMkLst>
            <pc:docMk/>
            <pc:sldMk cId="3976206236" sldId="318"/>
            <ac:spMk id="5" creationId="{00000000-0000-0000-0000-000000000000}"/>
          </ac:spMkLst>
        </pc:spChg>
      </pc:sldChg>
      <pc:sldChg chg="add">
        <pc:chgData name="Espinola-Arredondo, Ana Fabiola" userId="2389861a-9b00-4e05-a52a-bbe4d3cfc079" providerId="ADAL" clId="{1EBBC392-89FA-4BE3-AA5C-ADAEFBD06B45}" dt="2024-11-14T20:07:14.444" v="482"/>
        <pc:sldMkLst>
          <pc:docMk/>
          <pc:sldMk cId="1423412760" sldId="319"/>
        </pc:sldMkLst>
      </pc:sldChg>
      <pc:sldChg chg="modSp add mod">
        <pc:chgData name="Espinola-Arredondo, Ana Fabiola" userId="2389861a-9b00-4e05-a52a-bbe4d3cfc079" providerId="ADAL" clId="{1EBBC392-89FA-4BE3-AA5C-ADAEFBD06B45}" dt="2024-11-14T20:08:48.801" v="486" actId="207"/>
        <pc:sldMkLst>
          <pc:docMk/>
          <pc:sldMk cId="1387785697" sldId="320"/>
        </pc:sldMkLst>
        <pc:graphicFrameChg chg="modGraphic">
          <ac:chgData name="Espinola-Arredondo, Ana Fabiola" userId="2389861a-9b00-4e05-a52a-bbe4d3cfc079" providerId="ADAL" clId="{1EBBC392-89FA-4BE3-AA5C-ADAEFBD06B45}" dt="2024-11-14T20:08:48.801" v="486" actId="207"/>
          <ac:graphicFrameMkLst>
            <pc:docMk/>
            <pc:sldMk cId="1387785697" sldId="320"/>
            <ac:graphicFrameMk id="13" creationId="{00000000-0000-0000-0000-000000000000}"/>
          </ac:graphicFrameMkLst>
        </pc:graphicFrameChg>
      </pc:sldChg>
      <pc:sldChg chg="modSp add mod">
        <pc:chgData name="Espinola-Arredondo, Ana Fabiola" userId="2389861a-9b00-4e05-a52a-bbe4d3cfc079" providerId="ADAL" clId="{1EBBC392-89FA-4BE3-AA5C-ADAEFBD06B45}" dt="2024-11-14T20:10:18.996" v="490" actId="14100"/>
        <pc:sldMkLst>
          <pc:docMk/>
          <pc:sldMk cId="1325665869" sldId="321"/>
        </pc:sldMkLst>
        <pc:spChg chg="mod">
          <ac:chgData name="Espinola-Arredondo, Ana Fabiola" userId="2389861a-9b00-4e05-a52a-bbe4d3cfc079" providerId="ADAL" clId="{1EBBC392-89FA-4BE3-AA5C-ADAEFBD06B45}" dt="2024-11-14T20:10:18.996" v="490" actId="14100"/>
          <ac:spMkLst>
            <pc:docMk/>
            <pc:sldMk cId="1325665869" sldId="321"/>
            <ac:spMk id="3" creationId="{00000000-0000-0000-0000-000000000000}"/>
          </ac:spMkLst>
        </pc:spChg>
      </pc:sldChg>
      <pc:sldChg chg="add">
        <pc:chgData name="Espinola-Arredondo, Ana Fabiola" userId="2389861a-9b00-4e05-a52a-bbe4d3cfc079" providerId="ADAL" clId="{1EBBC392-89FA-4BE3-AA5C-ADAEFBD06B45}" dt="2024-11-14T20:07:14.444" v="482"/>
        <pc:sldMkLst>
          <pc:docMk/>
          <pc:sldMk cId="2615877432" sldId="322"/>
        </pc:sldMkLst>
      </pc:sldChg>
      <pc:sldChg chg="add">
        <pc:chgData name="Espinola-Arredondo, Ana Fabiola" userId="2389861a-9b00-4e05-a52a-bbe4d3cfc079" providerId="ADAL" clId="{1EBBC392-89FA-4BE3-AA5C-ADAEFBD06B45}" dt="2024-11-14T20:07:14.444" v="482"/>
        <pc:sldMkLst>
          <pc:docMk/>
          <pc:sldMk cId="372966662" sldId="323"/>
        </pc:sldMkLst>
      </pc:sldChg>
      <pc:sldChg chg="add">
        <pc:chgData name="Espinola-Arredondo, Ana Fabiola" userId="2389861a-9b00-4e05-a52a-bbe4d3cfc079" providerId="ADAL" clId="{1EBBC392-89FA-4BE3-AA5C-ADAEFBD06B45}" dt="2024-11-14T20:07:14.444" v="482"/>
        <pc:sldMkLst>
          <pc:docMk/>
          <pc:sldMk cId="2534215616" sldId="324"/>
        </pc:sldMkLst>
      </pc:sldChg>
      <pc:sldChg chg="add del">
        <pc:chgData name="Espinola-Arredondo, Ana Fabiola" userId="2389861a-9b00-4e05-a52a-bbe4d3cfc079" providerId="ADAL" clId="{1EBBC392-89FA-4BE3-AA5C-ADAEFBD06B45}" dt="2024-11-14T20:14:13.274" v="491" actId="47"/>
        <pc:sldMkLst>
          <pc:docMk/>
          <pc:sldMk cId="172768947" sldId="325"/>
        </pc:sldMkLst>
      </pc:sldChg>
      <pc:sldChg chg="add">
        <pc:chgData name="Espinola-Arredondo, Ana Fabiola" userId="2389861a-9b00-4e05-a52a-bbe4d3cfc079" providerId="ADAL" clId="{1EBBC392-89FA-4BE3-AA5C-ADAEFBD06B45}" dt="2024-11-14T20:07:14.444" v="482"/>
        <pc:sldMkLst>
          <pc:docMk/>
          <pc:sldMk cId="3750888266" sldId="326"/>
        </pc:sldMkLst>
      </pc:sldChg>
      <pc:sldChg chg="add">
        <pc:chgData name="Espinola-Arredondo, Ana Fabiola" userId="2389861a-9b00-4e05-a52a-bbe4d3cfc079" providerId="ADAL" clId="{1EBBC392-89FA-4BE3-AA5C-ADAEFBD06B45}" dt="2024-11-14T20:07:14.444" v="482"/>
        <pc:sldMkLst>
          <pc:docMk/>
          <pc:sldMk cId="2584805575" sldId="32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25CC6-5103-4F2C-A30C-D35EFB7B2A3A}" type="datetimeFigureOut">
              <a:rPr lang="en-US" smtClean="0"/>
              <a:pPr/>
              <a:t>11/14/2024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9150F1-AD90-4255-89B7-CBA487B75218}" type="slidenum">
              <a:rPr lang="en-US" smtClean="0"/>
              <a:pPr/>
              <a:t>‹#›</a:t>
            </a:fld>
            <a:endParaRPr lang="en-US" dirty="0"/>
          </a:p>
        </p:txBody>
      </p:sp>
    </p:spTree>
    <p:extLst>
      <p:ext uri="{BB962C8B-B14F-4D97-AF65-F5344CB8AC3E}">
        <p14:creationId xmlns:p14="http://schemas.microsoft.com/office/powerpoint/2010/main" val="156834337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509411" marR="0" lvl="1" indent="-1411" algn="l" rtl="0">
              <a:spcBef>
                <a:spcPts val="0"/>
              </a:spcBef>
              <a:buNone/>
              <a:defRPr sz="13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13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13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13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13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13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13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13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6174678"/>
      </p:ext>
    </p:extLst>
  </p:cSld>
  <p:clrMap bg1="lt1" tx1="dk1" bg2="dk2" tx2="lt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342499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321865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37368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495797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817063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040183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715530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3937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163721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762440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059893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9248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053386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26962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5638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104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815350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w_pictures">
    <p:spTree>
      <p:nvGrpSpPr>
        <p:cNvPr id="1" name="Shape 15"/>
        <p:cNvGrpSpPr/>
        <p:nvPr/>
      </p:nvGrpSpPr>
      <p:grpSpPr>
        <a:xfrm>
          <a:off x="0" y="0"/>
          <a:ext cx="0" cy="0"/>
          <a:chOff x="0" y="0"/>
          <a:chExt cx="0" cy="0"/>
        </a:xfrm>
      </p:grpSpPr>
      <p:sp>
        <p:nvSpPr>
          <p:cNvPr id="16" name="Textbox 1"/>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a:p>
        </p:txBody>
      </p:sp>
      <p:cxnSp>
        <p:nvCxnSpPr>
          <p:cNvPr id="18" name="Textbox 2"/>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19" name="TextBox 3"/>
          <p:cNvSpPr txBox="1">
            <a:spLocks noGrp="1"/>
          </p:cNvSpPr>
          <p:nvPr>
            <p:ph type="body" idx="2"/>
          </p:nvPr>
        </p:nvSpPr>
        <p:spPr>
          <a:xfrm>
            <a:off x="364260" y="3588682"/>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340642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_w_pictures">
    <p:spTree>
      <p:nvGrpSpPr>
        <p:cNvPr id="1" name="Shape 44"/>
        <p:cNvGrpSpPr/>
        <p:nvPr/>
      </p:nvGrpSpPr>
      <p:grpSpPr>
        <a:xfrm>
          <a:off x="0" y="0"/>
          <a:ext cx="0" cy="0"/>
          <a:chOff x="0" y="0"/>
          <a:chExt cx="0" cy="0"/>
        </a:xfrm>
      </p:grpSpPr>
      <p:cxnSp>
        <p:nvCxnSpPr>
          <p:cNvPr id="47" name="Textbox  47"/>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45" name="Textbox 45"/>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sp>
        <p:nvSpPr>
          <p:cNvPr id="48" name="Textbox 48"/>
          <p:cNvSpPr txBox="1">
            <a:spLocks noGrp="1"/>
          </p:cNvSpPr>
          <p:nvPr>
            <p:ph type="body" idx="2"/>
          </p:nvPr>
        </p:nvSpPr>
        <p:spPr>
          <a:xfrm>
            <a:off x="364260" y="3611880"/>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3477198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1562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dirty="0"/>
              <a:t>Click icon to add picture</a:t>
            </a:r>
          </a:p>
        </p:txBody>
      </p:sp>
      <p:sp>
        <p:nvSpPr>
          <p:cNvPr id="7" name="Picture Placeholder 6"/>
          <p:cNvSpPr>
            <a:spLocks noGrp="1"/>
          </p:cNvSpPr>
          <p:nvPr>
            <p:ph type="pic" sz="quarter" idx="12"/>
          </p:nvPr>
        </p:nvSpPr>
        <p:spPr>
          <a:xfrm>
            <a:off x="6229350" y="5429250"/>
            <a:ext cx="3124200" cy="1885950"/>
          </a:xfrm>
        </p:spPr>
        <p:txBody>
          <a:bodyPr/>
          <a:lstStyle/>
          <a:p>
            <a:r>
              <a:rPr lang="en-US" dirty="0"/>
              <a:t>Click icon to add picture</a:t>
            </a:r>
          </a:p>
        </p:txBody>
      </p:sp>
    </p:spTree>
    <p:extLst>
      <p:ext uri="{BB962C8B-B14F-4D97-AF65-F5344CB8AC3E}">
        <p14:creationId xmlns:p14="http://schemas.microsoft.com/office/powerpoint/2010/main" val="331349707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Part Opener">
    <p:bg>
      <p:bgPr>
        <a:gradFill>
          <a:gsLst>
            <a:gs pos="0">
              <a:srgbClr val="192E47"/>
            </a:gs>
            <a:gs pos="100000">
              <a:srgbClr val="515B6F"/>
            </a:gs>
          </a:gsLst>
          <a:lin ang="3000000" scaled="0"/>
        </a:gradFill>
        <a:effectLst/>
      </p:bgPr>
    </p:bg>
    <p:spTree>
      <p:nvGrpSpPr>
        <p:cNvPr id="1" name="Shape 269"/>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lvl1pPr>
              <a:defRPr sz="3600" b="0"/>
            </a:lvl1pPr>
          </a:lstStyle>
          <a:p>
            <a:r>
              <a:rPr lang="en-US"/>
              <a:t>Click to edit Master title style</a:t>
            </a:r>
            <a:endParaRPr lang="en-US" dirty="0"/>
          </a:p>
        </p:txBody>
      </p:sp>
      <p:sp>
        <p:nvSpPr>
          <p:cNvPr id="4" name="Content Placeholder 3"/>
          <p:cNvSpPr>
            <a:spLocks noGrp="1"/>
          </p:cNvSpPr>
          <p:nvPr>
            <p:ph sz="quarter" idx="10"/>
          </p:nvPr>
        </p:nvSpPr>
        <p:spPr>
          <a:xfrm>
            <a:off x="7954963" y="1006475"/>
            <a:ext cx="1204912" cy="1355725"/>
          </a:xfrm>
        </p:spPr>
        <p:txBody>
          <a:bodyPr wrap="none" lIns="0" tIns="0" rIns="0" bIns="0" anchor="ctr" anchorCtr="0"/>
          <a:lstStyle>
            <a:lvl1pPr algn="ctr">
              <a:defRPr sz="10000" b="1"/>
            </a:lvl1pPr>
          </a:lstStyle>
          <a:p>
            <a:pPr lvl="0"/>
            <a:r>
              <a:rPr lang="en-US"/>
              <a:t>Click to edit Master text styles</a:t>
            </a:r>
          </a:p>
        </p:txBody>
      </p:sp>
      <p:sp>
        <p:nvSpPr>
          <p:cNvPr id="6" name="Picture Placeholder 5"/>
          <p:cNvSpPr>
            <a:spLocks noGrp="1"/>
          </p:cNvSpPr>
          <p:nvPr>
            <p:ph type="pic" sz="quarter" idx="11"/>
          </p:nvPr>
        </p:nvSpPr>
        <p:spPr>
          <a:xfrm>
            <a:off x="152400" y="1920875"/>
            <a:ext cx="3794125" cy="5135563"/>
          </a:xfrm>
        </p:spPr>
        <p:txBody>
          <a:bodyPr/>
          <a:lstStyle/>
          <a:p>
            <a:r>
              <a:rPr lang="en-US" dirty="0"/>
              <a:t>Click icon to add picture</a:t>
            </a:r>
          </a:p>
        </p:txBody>
      </p:sp>
      <p:sp>
        <p:nvSpPr>
          <p:cNvPr id="5" name="Half Frame 4">
            <a:extLst>
              <a:ext uri="{FF2B5EF4-FFF2-40B4-BE49-F238E27FC236}">
                <a16:creationId xmlns:a16="http://schemas.microsoft.com/office/drawing/2014/main" id="{D339AEC4-477A-4D24-9EA1-57F5E139782F}"/>
              </a:ext>
            </a:extLst>
          </p:cNvPr>
          <p:cNvSpPr/>
          <p:nvPr/>
        </p:nvSpPr>
        <p:spPr>
          <a:xfrm rot="16200000">
            <a:off x="7723955" y="767215"/>
            <a:ext cx="1834243" cy="1834243"/>
          </a:xfrm>
          <a:prstGeom prst="halfFrame">
            <a:avLst>
              <a:gd name="adj1" fmla="val 10484"/>
              <a:gd name="adj2" fmla="val 10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6974373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Figure+Caption">
    <p:bg>
      <p:bgPr>
        <a:solidFill>
          <a:schemeClr val="lt1"/>
        </a:solidFill>
        <a:effectLst/>
      </p:bgPr>
    </p:bg>
    <p:spTree>
      <p:nvGrpSpPr>
        <p:cNvPr id="1" name="Shape 81"/>
        <p:cNvGrpSpPr/>
        <p:nvPr/>
      </p:nvGrpSpPr>
      <p:grpSpPr>
        <a:xfrm>
          <a:off x="0" y="0"/>
          <a:ext cx="0" cy="0"/>
          <a:chOff x="0" y="0"/>
          <a:chExt cx="0" cy="0"/>
        </a:xfrm>
      </p:grpSpPr>
      <p:sp>
        <p:nvSpPr>
          <p:cNvPr id="4" name="Title 1"/>
          <p:cNvSpPr>
            <a:spLocks noGrp="1"/>
          </p:cNvSpPr>
          <p:nvPr>
            <p:ph type="title"/>
          </p:nvPr>
        </p:nvSpPr>
        <p:spPr>
          <a:xfrm>
            <a:off x="0" y="737299"/>
            <a:ext cx="9996324"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
        <p:nvSpPr>
          <p:cNvPr id="6" name="Table Placeholder 5"/>
          <p:cNvSpPr>
            <a:spLocks noGrp="1"/>
          </p:cNvSpPr>
          <p:nvPr>
            <p:ph type="tbl" sz="quarter" idx="13"/>
          </p:nvPr>
        </p:nvSpPr>
        <p:spPr>
          <a:xfrm>
            <a:off x="6769100" y="2824163"/>
            <a:ext cx="2760663" cy="1298575"/>
          </a:xfrm>
        </p:spPr>
        <p:txBody>
          <a:bodyPr/>
          <a:lstStyle/>
          <a:p>
            <a:endParaRPr lang="en-US" dirty="0"/>
          </a:p>
        </p:txBody>
      </p:sp>
    </p:spTree>
    <p:extLst>
      <p:ext uri="{BB962C8B-B14F-4D97-AF65-F5344CB8AC3E}">
        <p14:creationId xmlns:p14="http://schemas.microsoft.com/office/powerpoint/2010/main" val="744486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Figure+Caption">
    <p:bg>
      <p:bgPr>
        <a:solidFill>
          <a:schemeClr val="lt1"/>
        </a:solidFill>
        <a:effectLst/>
      </p:bgPr>
    </p:bg>
    <p:spTree>
      <p:nvGrpSpPr>
        <p:cNvPr id="1" name="Shape 81"/>
        <p:cNvGrpSpPr/>
        <p:nvPr/>
      </p:nvGrpSpPr>
      <p:grpSpPr>
        <a:xfrm>
          <a:off x="0" y="0"/>
          <a:ext cx="0" cy="0"/>
          <a:chOff x="0" y="0"/>
          <a:chExt cx="0" cy="0"/>
        </a:xfrm>
      </p:grpSpPr>
      <p:sp>
        <p:nvSpPr>
          <p:cNvPr id="4" name="Title 1"/>
          <p:cNvSpPr>
            <a:spLocks noGrp="1"/>
          </p:cNvSpPr>
          <p:nvPr>
            <p:ph type="title"/>
          </p:nvPr>
        </p:nvSpPr>
        <p:spPr>
          <a:xfrm>
            <a:off x="0" y="737299"/>
            <a:ext cx="9996324" cy="987115"/>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1"/>
          </p:nvPr>
        </p:nvSpPr>
        <p:spPr>
          <a:xfrm>
            <a:off x="190500" y="5200650"/>
            <a:ext cx="3162300" cy="2114550"/>
          </a:xfrm>
        </p:spPr>
        <p:txBody>
          <a:bodyPr/>
          <a:lstStyle/>
          <a:p>
            <a:endParaRPr lang="en-US" dirty="0"/>
          </a:p>
        </p:txBody>
      </p:sp>
      <p:sp>
        <p:nvSpPr>
          <p:cNvPr id="7" name="Picture Placeholder 6"/>
          <p:cNvSpPr>
            <a:spLocks noGrp="1"/>
          </p:cNvSpPr>
          <p:nvPr>
            <p:ph type="pic" sz="quarter" idx="12"/>
          </p:nvPr>
        </p:nvSpPr>
        <p:spPr>
          <a:xfrm>
            <a:off x="6229350" y="5429250"/>
            <a:ext cx="3124200" cy="1885950"/>
          </a:xfrm>
        </p:spPr>
        <p:txBody>
          <a:bodyPr/>
          <a:lstStyle/>
          <a:p>
            <a:endParaRPr lang="en-US" dirty="0"/>
          </a:p>
        </p:txBody>
      </p:sp>
      <p:sp>
        <p:nvSpPr>
          <p:cNvPr id="6" name="Table Placeholder 5"/>
          <p:cNvSpPr>
            <a:spLocks noGrp="1"/>
          </p:cNvSpPr>
          <p:nvPr>
            <p:ph type="tbl" sz="quarter" idx="13"/>
          </p:nvPr>
        </p:nvSpPr>
        <p:spPr>
          <a:xfrm>
            <a:off x="6769100" y="2824163"/>
            <a:ext cx="2760663" cy="1298575"/>
          </a:xfrm>
        </p:spPr>
        <p:txBody>
          <a:bodyPr/>
          <a:lstStyle/>
          <a:p>
            <a:endParaRPr lang="en-US" dirty="0"/>
          </a:p>
        </p:txBody>
      </p:sp>
      <p:sp>
        <p:nvSpPr>
          <p:cNvPr id="8" name="Content Placeholder 7">
            <a:extLst>
              <a:ext uri="{FF2B5EF4-FFF2-40B4-BE49-F238E27FC236}">
                <a16:creationId xmlns:a16="http://schemas.microsoft.com/office/drawing/2014/main" id="{1790C8DD-C392-C011-0FE5-11C5B72954DB}"/>
              </a:ext>
            </a:extLst>
          </p:cNvPr>
          <p:cNvSpPr>
            <a:spLocks noGrp="1"/>
          </p:cNvSpPr>
          <p:nvPr>
            <p:ph sz="quarter" idx="14"/>
          </p:nvPr>
        </p:nvSpPr>
        <p:spPr>
          <a:xfrm>
            <a:off x="3987800" y="563245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607874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1">
    <p:bg>
      <p:bgPr>
        <a:solidFill>
          <a:schemeClr val="lt1"/>
        </a:solidFill>
        <a:effectLst/>
      </p:bgPr>
    </p:bg>
    <p:spTree>
      <p:nvGrpSpPr>
        <p:cNvPr id="1" name="Shape 81"/>
        <p:cNvGrpSpPr/>
        <p:nvPr/>
      </p:nvGrpSpPr>
      <p:grpSpPr>
        <a:xfrm>
          <a:off x="0" y="0"/>
          <a:ext cx="0" cy="0"/>
          <a:chOff x="0" y="0"/>
          <a:chExt cx="0" cy="0"/>
        </a:xfrm>
      </p:grpSpPr>
      <p:sp>
        <p:nvSpPr>
          <p:cNvPr id="2" name="Title 1"/>
          <p:cNvSpPr>
            <a:spLocks noGrp="1"/>
          </p:cNvSpPr>
          <p:nvPr>
            <p:ph type="title"/>
          </p:nvPr>
        </p:nvSpPr>
        <p:spPr>
          <a:xfrm>
            <a:off x="23515" y="722508"/>
            <a:ext cx="9996324" cy="961913"/>
          </a:xfrm>
        </p:spPr>
        <p:txBody>
          <a:bodyPr/>
          <a:lstStyle>
            <a:lvl1pPr>
              <a:spcBef>
                <a:spcPts val="624"/>
              </a:spcBef>
              <a:defRPr sz="3600" b="0">
                <a:solidFill>
                  <a:srgbClr val="002060"/>
                </a:solidFill>
                <a:latin typeface="Arial" pitchFamily="34" charset="0"/>
                <a:cs typeface="Arial" pitchFamily="34" charset="0"/>
              </a:defRPr>
            </a:lvl1pPr>
          </a:lstStyle>
          <a:p>
            <a:r>
              <a:rPr lang="en-US" dirty="0"/>
              <a:t>Click to edit Master title style</a:t>
            </a:r>
          </a:p>
        </p:txBody>
      </p:sp>
      <p:sp>
        <p:nvSpPr>
          <p:cNvPr id="6" name="Content Placeholder 5"/>
          <p:cNvSpPr>
            <a:spLocks noGrp="1"/>
          </p:cNvSpPr>
          <p:nvPr>
            <p:ph sz="quarter" idx="10"/>
          </p:nvPr>
        </p:nvSpPr>
        <p:spPr>
          <a:xfrm>
            <a:off x="117582" y="1933292"/>
            <a:ext cx="9804186" cy="5658416"/>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14400" indent="-449263">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379538" indent="-465138">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28800" indent="-449263">
              <a:spcBef>
                <a:spcPts val="624"/>
              </a:spcBef>
              <a:buClr>
                <a:srgbClr val="4E4E4E"/>
              </a:buClr>
              <a:buFont typeface="Courier New" panose="02070309020205020404" pitchFamily="49" charset="0"/>
              <a:buChar char="o"/>
              <a:defRPr sz="2200">
                <a:solidFill>
                  <a:schemeClr val="tx1"/>
                </a:solidFill>
                <a:latin typeface="Arial" pitchFamily="34" charset="0"/>
                <a:cs typeface="Arial" pitchFamily="34" charset="0"/>
              </a:defRPr>
            </a:lvl4pPr>
            <a:lvl5pPr marL="2293938" indent="-465138">
              <a:spcBef>
                <a:spcPts val="624"/>
              </a:spcBef>
              <a:buClr>
                <a:srgbClr val="4E4E4E"/>
              </a:buClr>
              <a:buFont typeface="Wingdings" panose="05000000000000000000" pitchFamily="2" charset="2"/>
              <a:buChar char="Ø"/>
              <a:defRPr sz="2000">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4" name="Textbox 14" descr="MacLearn_logo_reverse.png"/>
          <p:cNvPicPr preferRelativeResize="0"/>
          <p:nvPr/>
        </p:nvPicPr>
        <p:blipFill rotWithShape="1">
          <a:blip r:embed="rId10">
            <a:alphaModFix/>
          </a:blip>
          <a:srcRect/>
          <a:stretch/>
        </p:blipFill>
        <p:spPr>
          <a:xfrm>
            <a:off x="228600" y="217571"/>
            <a:ext cx="1524000" cy="468227"/>
          </a:xfrm>
          <a:prstGeom prst="rect">
            <a:avLst/>
          </a:prstGeom>
          <a:noFill/>
          <a:ln>
            <a:noFill/>
          </a:ln>
        </p:spPr>
      </p:pic>
      <p:sp>
        <p:nvSpPr>
          <p:cNvPr id="15" name="Textbox 10"/>
          <p:cNvSpPr txBox="1">
            <a:spLocks noGrp="1"/>
          </p:cNvSpPr>
          <p:nvPr>
            <p:ph type="title"/>
          </p:nvPr>
        </p:nvSpPr>
        <p:spPr>
          <a:xfrm>
            <a:off x="2659577" y="311256"/>
            <a:ext cx="6895900" cy="1295400"/>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Helvetica Neue"/>
              <a:buNone/>
              <a:defRPr sz="4900" b="1" i="0" u="none" strike="noStrike" cap="none">
                <a:solidFill>
                  <a:schemeClr val="lt1"/>
                </a:solidFill>
                <a:latin typeface="Helvetica Neue"/>
                <a:ea typeface="Helvetica Neue"/>
                <a:cs typeface="Helvetica Neue"/>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Textbox 11"/>
          <p:cNvSpPr txBox="1">
            <a:spLocks noGrp="1"/>
          </p:cNvSpPr>
          <p:nvPr>
            <p:ph type="body" idx="1"/>
          </p:nvPr>
        </p:nvSpPr>
        <p:spPr>
          <a:xfrm>
            <a:off x="502920" y="1813559"/>
            <a:ext cx="9052559" cy="5129425"/>
          </a:xfrm>
          <a:prstGeom prst="rect">
            <a:avLst/>
          </a:prstGeom>
          <a:noFill/>
          <a:ln>
            <a:noFill/>
          </a:ln>
        </p:spPr>
        <p:txBody>
          <a:bodyPr lIns="91425" tIns="91425" rIns="91425" bIns="91425" anchor="t" anchorCtr="0"/>
          <a:lstStyle>
            <a:lvl1pPr marL="0" marR="0" lvl="0" indent="0" algn="l" rtl="0">
              <a:spcBef>
                <a:spcPts val="720"/>
              </a:spcBef>
              <a:buClr>
                <a:schemeClr val="lt1"/>
              </a:buClr>
              <a:buFont typeface="Arial"/>
              <a:buNone/>
              <a:defRPr sz="3600" b="0"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
        <p:nvSpPr>
          <p:cNvPr id="5" name="Rectangle 4">
            <a:extLst>
              <a:ext uri="{FF2B5EF4-FFF2-40B4-BE49-F238E27FC236}">
                <a16:creationId xmlns:a16="http://schemas.microsoft.com/office/drawing/2014/main" id="{1BED2A51-21A1-42D9-B005-314CCDB2417A}"/>
              </a:ext>
            </a:extLst>
          </p:cNvPr>
          <p:cNvSpPr/>
          <p:nvPr/>
        </p:nvSpPr>
        <p:spPr>
          <a:xfrm>
            <a:off x="3954780" y="7401580"/>
            <a:ext cx="610362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6e, © 2020 Worth Publishers</a:t>
            </a:r>
          </a:p>
        </p:txBody>
      </p:sp>
      <p:sp>
        <p:nvSpPr>
          <p:cNvPr id="7" name="Google Shape;21;p3">
            <a:extLst>
              <a:ext uri="{FF2B5EF4-FFF2-40B4-BE49-F238E27FC236}">
                <a16:creationId xmlns:a16="http://schemas.microsoft.com/office/drawing/2014/main" id="{F29E1933-40A3-4B7B-900D-61FE1B1993B9}"/>
              </a:ext>
            </a:extLst>
          </p:cNvPr>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8" name="Rectangle 7">
            <a:extLst>
              <a:ext uri="{FF2B5EF4-FFF2-40B4-BE49-F238E27FC236}">
                <a16:creationId xmlns:a16="http://schemas.microsoft.com/office/drawing/2014/main" id="{D71AA27C-287D-40B4-97BD-D01D3FBEEC50}"/>
              </a:ext>
            </a:extLst>
          </p:cNvPr>
          <p:cNvSpPr/>
          <p:nvPr/>
        </p:nvSpPr>
        <p:spPr>
          <a:xfrm>
            <a:off x="0" y="7401580"/>
            <a:ext cx="1005840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7e, © 2024 Worth Publishers</a:t>
            </a:r>
          </a:p>
        </p:txBody>
      </p:sp>
      <p:pic>
        <p:nvPicPr>
          <p:cNvPr id="9" name="Google Shape;10;p1" descr="MacLearn_logo_reverse.png">
            <a:extLst>
              <a:ext uri="{FF2B5EF4-FFF2-40B4-BE49-F238E27FC236}">
                <a16:creationId xmlns:a16="http://schemas.microsoft.com/office/drawing/2014/main" id="{9F072656-7BE0-4F2A-9CDB-DB58D1D6752A}"/>
              </a:ext>
            </a:extLst>
          </p:cNvPr>
          <p:cNvPicPr preferRelativeResize="0"/>
          <p:nvPr/>
        </p:nvPicPr>
        <p:blipFill rotWithShape="1">
          <a:blip r:embed="rId10">
            <a:alphaModFix/>
          </a:blip>
          <a:srcRect/>
          <a:stretch/>
        </p:blipFill>
        <p:spPr>
          <a:xfrm>
            <a:off x="76200" y="7424440"/>
            <a:ext cx="1001762" cy="307777"/>
          </a:xfrm>
          <a:prstGeom prst="rect">
            <a:avLst/>
          </a:prstGeom>
          <a:noFill/>
          <a:ln>
            <a:noFill/>
          </a:ln>
        </p:spPr>
      </p:pic>
    </p:spTree>
    <p:extLst>
      <p:ext uri="{BB962C8B-B14F-4D97-AF65-F5344CB8AC3E}">
        <p14:creationId xmlns:p14="http://schemas.microsoft.com/office/powerpoint/2010/main" val="2148956973"/>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3" r:id="rId6"/>
    <p:sldLayoutId id="2147483684" r:id="rId7"/>
    <p:sldLayoutId id="2147483656" r:id="rId8"/>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0.pn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10.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10.png"/><Relationship Id="rId4" Type="http://schemas.openxmlformats.org/officeDocument/2006/relationships/image" Target="../media/image57.png"/><Relationship Id="rId9" Type="http://schemas.openxmlformats.org/officeDocument/2006/relationships/image" Target="../media/image6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a:xfrm>
            <a:off x="4584357" y="3648816"/>
            <a:ext cx="5474042" cy="1295400"/>
          </a:xfrm>
        </p:spPr>
        <p:txBody>
          <a:bodyPr/>
          <a:lstStyle/>
          <a:p>
            <a:pPr lvl="0"/>
            <a:r>
              <a:rPr lang="en-US" dirty="0"/>
              <a:t>Behind the Supply Curve: Inputs and Costs</a:t>
            </a:r>
          </a:p>
        </p:txBody>
      </p:sp>
      <p:pic>
        <p:nvPicPr>
          <p:cNvPr id="5" name="Picture Placeholder 4" descr="Cover: Economics, Seventh Edition by Paul Krugman and Robin Wells.">
            <a:extLst>
              <a:ext uri="{FF2B5EF4-FFF2-40B4-BE49-F238E27FC236}">
                <a16:creationId xmlns:a16="http://schemas.microsoft.com/office/drawing/2014/main" id="{78205F9D-DE4A-DBF2-D100-D960D1B2ED3B}"/>
              </a:ext>
              <a:ext uri="{C183D7F6-B498-43B3-948B-1728B52AA6E4}">
                <adec:decorative xmlns:adec="http://schemas.microsoft.com/office/drawing/2017/decorative" val="0"/>
              </a:ext>
            </a:extLst>
          </p:cNvPr>
          <p:cNvPicPr>
            <a:picLocks noGrp="1" noChangeAspect="1"/>
          </p:cNvPicPr>
          <p:nvPr>
            <p:ph type="pic" sz="quarter" idx="11"/>
          </p:nvPr>
        </p:nvPicPr>
        <p:blipFill>
          <a:blip r:embed="rId3"/>
          <a:srcRect l="2739" r="2739"/>
          <a:stretch>
            <a:fillRect/>
          </a:stretch>
        </p:blipFill>
        <p:spPr>
          <a:xfrm>
            <a:off x="152400" y="1291693"/>
            <a:ext cx="4258962" cy="5764746"/>
          </a:xfrm>
        </p:spPr>
      </p:pic>
      <p:sp>
        <p:nvSpPr>
          <p:cNvPr id="9" name="Sub Title 1"/>
          <p:cNvSpPr>
            <a:spLocks noGrp="1"/>
          </p:cNvSpPr>
          <p:nvPr>
            <p:ph sz="quarter" idx="10"/>
          </p:nvPr>
        </p:nvSpPr>
        <p:spPr/>
        <p:txBody>
          <a:bodyPr/>
          <a:lstStyle/>
          <a:p>
            <a:pPr lvl="0"/>
            <a:r>
              <a:rPr lang="en-US" dirty="0"/>
              <a:t>14</a:t>
            </a:r>
          </a:p>
        </p:txBody>
      </p:sp>
    </p:spTree>
    <p:extLst>
      <p:ext uri="{BB962C8B-B14F-4D97-AF65-F5344CB8AC3E}">
        <p14:creationId xmlns:p14="http://schemas.microsoft.com/office/powerpoint/2010/main" val="1607411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WHAT YOU WILL LEARN IN THIS CHAPTER</a:t>
            </a:r>
          </a:p>
        </p:txBody>
      </p:sp>
      <p:sp>
        <p:nvSpPr>
          <p:cNvPr id="24" name="Content Placeholder 2"/>
          <p:cNvSpPr>
            <a:spLocks noGrp="1"/>
          </p:cNvSpPr>
          <p:nvPr>
            <p:ph sz="quarter" idx="10"/>
          </p:nvPr>
        </p:nvSpPr>
        <p:spPr>
          <a:xfrm>
            <a:off x="117582" y="1933292"/>
            <a:ext cx="9804186" cy="4353208"/>
          </a:xfrm>
        </p:spPr>
        <p:txBody>
          <a:bodyPr>
            <a:normAutofit fontScale="92500" lnSpcReduction="10000"/>
          </a:bodyPr>
          <a:lstStyle/>
          <a:p>
            <a:pPr marL="354013" indent="-354013">
              <a:spcAft>
                <a:spcPts val="1200"/>
              </a:spcAft>
              <a:buFont typeface="Arial" charset="0"/>
              <a:buChar char="•"/>
            </a:pPr>
            <a:r>
              <a:rPr lang="en-US" dirty="0">
                <a:latin typeface="Arial" panose="020B0604020202020204" pitchFamily="34" charset="0"/>
                <a:cs typeface="Arial" panose="020B0604020202020204" pitchFamily="34" charset="0"/>
              </a:rPr>
              <a:t>What is a firm’s production function?</a:t>
            </a:r>
          </a:p>
          <a:p>
            <a:pPr marL="354013" indent="-354013">
              <a:spcAft>
                <a:spcPts val="1200"/>
              </a:spcAft>
              <a:buFont typeface="Arial" charset="0"/>
              <a:buChar char="•"/>
            </a:pPr>
            <a:r>
              <a:rPr lang="en-US" dirty="0">
                <a:latin typeface="Arial" panose="020B0604020202020204" pitchFamily="34" charset="0"/>
                <a:cs typeface="Arial" panose="020B0604020202020204" pitchFamily="34" charset="0"/>
              </a:rPr>
              <a:t>Why is production often subject to diminishing returns to inputs?</a:t>
            </a:r>
          </a:p>
          <a:p>
            <a:pPr marL="354013" indent="-354013">
              <a:spcAft>
                <a:spcPts val="1200"/>
              </a:spcAft>
              <a:buFont typeface="Arial" charset="0"/>
              <a:buChar char="•"/>
            </a:pPr>
            <a:r>
              <a:rPr lang="en-US" dirty="0">
                <a:latin typeface="Arial" panose="020B0604020202020204" pitchFamily="34" charset="0"/>
                <a:cs typeface="Arial" panose="020B0604020202020204" pitchFamily="34" charset="0"/>
              </a:rPr>
              <a:t>What types of costs does a firm face, and how does the firm generate its marginal and average cost curves?</a:t>
            </a:r>
          </a:p>
          <a:p>
            <a:pPr marL="354013" indent="-354013">
              <a:spcAft>
                <a:spcPts val="1200"/>
              </a:spcAft>
              <a:buFont typeface="Arial" charset="0"/>
              <a:buChar char="•"/>
            </a:pPr>
            <a:r>
              <a:rPr lang="en-US" dirty="0">
                <a:latin typeface="Arial" panose="020B0604020202020204" pitchFamily="34" charset="0"/>
                <a:cs typeface="Arial" panose="020B0604020202020204" pitchFamily="34" charset="0"/>
              </a:rPr>
              <a:t>Why does a firm’s costs differ in the short run and in the long run?</a:t>
            </a:r>
          </a:p>
          <a:p>
            <a:pPr marL="354013" indent="-354013">
              <a:spcAft>
                <a:spcPts val="1200"/>
              </a:spcAft>
              <a:buFont typeface="Arial" charset="0"/>
              <a:buChar char="•"/>
            </a:pPr>
            <a:r>
              <a:rPr lang="en-US" dirty="0">
                <a:latin typeface="Arial" panose="020B0604020202020204" pitchFamily="34" charset="0"/>
                <a:cs typeface="Arial" panose="020B0604020202020204" pitchFamily="34" charset="0"/>
              </a:rPr>
              <a:t>What is increasing returns to scale, and what advantage does it give?</a:t>
            </a:r>
          </a:p>
        </p:txBody>
      </p:sp>
    </p:spTree>
    <p:extLst>
      <p:ext uri="{BB962C8B-B14F-4D97-AF65-F5344CB8AC3E}">
        <p14:creationId xmlns:p14="http://schemas.microsoft.com/office/powerpoint/2010/main" val="324486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1252"/>
            <a:ext cx="10058400" cy="815797"/>
          </a:xfrm>
        </p:spPr>
        <p:txBody>
          <a:bodyPr/>
          <a:lstStyle/>
          <a:p>
            <a:r>
              <a:rPr lang="en-US" dirty="0">
                <a:latin typeface="Arial" panose="020B0604020202020204" pitchFamily="34" charset="0"/>
                <a:cs typeface="Arial" panose="020B0604020202020204" pitchFamily="34" charset="0"/>
              </a:rPr>
              <a:t>THE PRODUCTION FUNCTION</a:t>
            </a:r>
          </a:p>
        </p:txBody>
      </p:sp>
      <p:sp>
        <p:nvSpPr>
          <p:cNvPr id="3" name="Content Placeholder 2"/>
          <p:cNvSpPr>
            <a:spLocks noGrp="1"/>
          </p:cNvSpPr>
          <p:nvPr>
            <p:ph sz="quarter" idx="10"/>
          </p:nvPr>
        </p:nvSpPr>
        <p:spPr>
          <a:xfrm>
            <a:off x="117582" y="1569156"/>
            <a:ext cx="9804186" cy="3759200"/>
          </a:xfrm>
        </p:spPr>
        <p:txBody>
          <a:bodyPr>
            <a:normAutofit lnSpcReduction="10000"/>
          </a:bodyPr>
          <a:lstStyle/>
          <a:p>
            <a:pPr marL="354013" lvl="0" indent="-354013"/>
            <a:r>
              <a:rPr lang="en-US" b="1" dirty="0"/>
              <a:t>A firm </a:t>
            </a:r>
            <a:r>
              <a:rPr lang="en-US" dirty="0"/>
              <a:t>is an organization that produces goods or services for sale.</a:t>
            </a:r>
            <a:r>
              <a:rPr lang="en-US" b="1" dirty="0"/>
              <a:t> </a:t>
            </a:r>
          </a:p>
          <a:p>
            <a:pPr marL="354013" lvl="0" indent="-354013"/>
            <a:endParaRPr lang="en-US" b="1" dirty="0"/>
          </a:p>
          <a:p>
            <a:pPr marL="354013" lvl="0" indent="-354013"/>
            <a:r>
              <a:rPr lang="en-US" b="1" dirty="0"/>
              <a:t>Production</a:t>
            </a:r>
            <a:r>
              <a:rPr lang="en-US" b="1" i="1" dirty="0"/>
              <a:t> </a:t>
            </a:r>
            <a:r>
              <a:rPr lang="en-US" dirty="0"/>
              <a:t>is the process of turning inputs into outputs.</a:t>
            </a:r>
          </a:p>
          <a:p>
            <a:pPr marL="354013" lvl="0" indent="-354013"/>
            <a:endParaRPr lang="en-US" dirty="0"/>
          </a:p>
          <a:p>
            <a:pPr marL="354013" indent="-354013">
              <a:spcAft>
                <a:spcPts val="1200"/>
              </a:spcAft>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production function </a:t>
            </a:r>
            <a:r>
              <a:rPr lang="en-US" dirty="0">
                <a:latin typeface="Arial" panose="020B0604020202020204" pitchFamily="34" charset="0"/>
                <a:cs typeface="Arial" panose="020B0604020202020204" pitchFamily="34" charset="0"/>
              </a:rPr>
              <a:t>is the relationship between the quantity of inputs a firm uses and the quantity of output it produces.</a:t>
            </a:r>
          </a:p>
        </p:txBody>
      </p:sp>
      <p:pic>
        <p:nvPicPr>
          <p:cNvPr id="4" name="Picture 3">
            <a:extLst>
              <a:ext uri="{FF2B5EF4-FFF2-40B4-BE49-F238E27FC236}">
                <a16:creationId xmlns:a16="http://schemas.microsoft.com/office/drawing/2014/main" id="{8E3378C4-9EE9-95A7-0735-3775BAEB15F3}"/>
              </a:ext>
            </a:extLst>
          </p:cNvPr>
          <p:cNvPicPr>
            <a:picLocks noChangeAspect="1"/>
          </p:cNvPicPr>
          <p:nvPr/>
        </p:nvPicPr>
        <p:blipFill>
          <a:blip r:embed="rId2"/>
          <a:stretch>
            <a:fillRect/>
          </a:stretch>
        </p:blipFill>
        <p:spPr>
          <a:xfrm>
            <a:off x="4933244" y="4888089"/>
            <a:ext cx="4884209" cy="2442105"/>
          </a:xfrm>
          <a:prstGeom prst="rect">
            <a:avLst/>
          </a:prstGeom>
        </p:spPr>
      </p:pic>
    </p:spTree>
    <p:extLst>
      <p:ext uri="{BB962C8B-B14F-4D97-AF65-F5344CB8AC3E}">
        <p14:creationId xmlns:p14="http://schemas.microsoft.com/office/powerpoint/2010/main" val="806610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THE PRODUCTION FUNCTION</a:t>
            </a:r>
          </a:p>
        </p:txBody>
      </p:sp>
      <p:sp>
        <p:nvSpPr>
          <p:cNvPr id="3" name="Content Placeholder 2"/>
          <p:cNvSpPr>
            <a:spLocks noGrp="1"/>
          </p:cNvSpPr>
          <p:nvPr>
            <p:ph sz="quarter" idx="10"/>
          </p:nvPr>
        </p:nvSpPr>
        <p:spPr>
          <a:xfrm>
            <a:off x="117582" y="1569156"/>
            <a:ext cx="9804186" cy="5718748"/>
          </a:xfrm>
        </p:spPr>
        <p:txBody>
          <a:bodyPr>
            <a:normAutofit/>
          </a:bodyPr>
          <a:lstStyle/>
          <a:p>
            <a:pPr marL="354013" indent="-354013">
              <a:spcAft>
                <a:spcPts val="1200"/>
              </a:spcAft>
            </a:pPr>
            <a:r>
              <a:rPr lang="en-US" sz="2600" dirty="0">
                <a:latin typeface="Arial" panose="020B0604020202020204" pitchFamily="34" charset="0"/>
                <a:cs typeface="Arial" panose="020B0604020202020204" pitchFamily="34" charset="0"/>
              </a:rPr>
              <a:t>A </a:t>
            </a:r>
            <a:r>
              <a:rPr lang="en-US" sz="2600" b="1" dirty="0">
                <a:latin typeface="Arial" panose="020B0604020202020204" pitchFamily="34" charset="0"/>
                <a:cs typeface="Arial" panose="020B0604020202020204" pitchFamily="34" charset="0"/>
              </a:rPr>
              <a:t>fixed input </a:t>
            </a:r>
            <a:r>
              <a:rPr lang="en-US" sz="2600" dirty="0">
                <a:latin typeface="Arial" panose="020B0604020202020204" pitchFamily="34" charset="0"/>
                <a:cs typeface="Arial" panose="020B0604020202020204" pitchFamily="34" charset="0"/>
              </a:rPr>
              <a:t>is an input whose quantity is fixed for a period of time and cannot be varied.</a:t>
            </a:r>
          </a:p>
          <a:p>
            <a:pPr marL="354013" indent="-354013">
              <a:spcAft>
                <a:spcPts val="1200"/>
              </a:spcAft>
            </a:pPr>
            <a:endParaRPr lang="en-US" sz="2600" dirty="0"/>
          </a:p>
          <a:p>
            <a:pPr marL="354013" indent="-354013">
              <a:spcAft>
                <a:spcPts val="1200"/>
              </a:spcAft>
            </a:pPr>
            <a:endParaRPr lang="en-US" sz="2600" dirty="0">
              <a:latin typeface="Arial" panose="020B0604020202020204" pitchFamily="34" charset="0"/>
              <a:cs typeface="Arial" panose="020B0604020202020204" pitchFamily="34" charset="0"/>
            </a:endParaRPr>
          </a:p>
          <a:p>
            <a:pPr marL="354013" indent="-354013">
              <a:spcAft>
                <a:spcPts val="1200"/>
              </a:spcAft>
            </a:pPr>
            <a:endParaRPr lang="en-US" sz="2600" dirty="0">
              <a:latin typeface="Arial" panose="020B0604020202020204" pitchFamily="34" charset="0"/>
              <a:cs typeface="Arial" panose="020B0604020202020204" pitchFamily="34" charset="0"/>
            </a:endParaRPr>
          </a:p>
          <a:p>
            <a:pPr marL="354013" indent="-354013">
              <a:spcAft>
                <a:spcPts val="1200"/>
              </a:spcAft>
            </a:pPr>
            <a:r>
              <a:rPr lang="en-US" sz="2600" dirty="0">
                <a:latin typeface="Arial" panose="020B0604020202020204" pitchFamily="34" charset="0"/>
                <a:cs typeface="Arial" panose="020B0604020202020204" pitchFamily="34" charset="0"/>
              </a:rPr>
              <a:t>A </a:t>
            </a:r>
            <a:r>
              <a:rPr lang="en-US" sz="2600" b="1" dirty="0">
                <a:latin typeface="Arial" panose="020B0604020202020204" pitchFamily="34" charset="0"/>
                <a:cs typeface="Arial" panose="020B0604020202020204" pitchFamily="34" charset="0"/>
              </a:rPr>
              <a:t>variable input </a:t>
            </a:r>
            <a:r>
              <a:rPr lang="en-US" sz="2600" dirty="0">
                <a:latin typeface="Arial" panose="020B0604020202020204" pitchFamily="34" charset="0"/>
                <a:cs typeface="Arial" panose="020B0604020202020204" pitchFamily="34" charset="0"/>
              </a:rPr>
              <a:t>is an input whose quantity the firm can vary at any time.</a:t>
            </a:r>
          </a:p>
        </p:txBody>
      </p:sp>
      <p:pic>
        <p:nvPicPr>
          <p:cNvPr id="4" name="Picture 3">
            <a:extLst>
              <a:ext uri="{FF2B5EF4-FFF2-40B4-BE49-F238E27FC236}">
                <a16:creationId xmlns:a16="http://schemas.microsoft.com/office/drawing/2014/main" id="{951A9360-E190-3AC6-2459-4C4F88D8CBA3}"/>
              </a:ext>
            </a:extLst>
          </p:cNvPr>
          <p:cNvPicPr>
            <a:picLocks noChangeAspect="1"/>
          </p:cNvPicPr>
          <p:nvPr/>
        </p:nvPicPr>
        <p:blipFill>
          <a:blip r:embed="rId2"/>
          <a:stretch>
            <a:fillRect/>
          </a:stretch>
        </p:blipFill>
        <p:spPr>
          <a:xfrm>
            <a:off x="4681864" y="2420054"/>
            <a:ext cx="3661330" cy="2050345"/>
          </a:xfrm>
          <a:prstGeom prst="rect">
            <a:avLst/>
          </a:prstGeom>
        </p:spPr>
      </p:pic>
      <p:pic>
        <p:nvPicPr>
          <p:cNvPr id="5" name="Picture 4">
            <a:extLst>
              <a:ext uri="{FF2B5EF4-FFF2-40B4-BE49-F238E27FC236}">
                <a16:creationId xmlns:a16="http://schemas.microsoft.com/office/drawing/2014/main" id="{6A438580-429A-9CDA-31A2-C8C960DB88C6}"/>
              </a:ext>
            </a:extLst>
          </p:cNvPr>
          <p:cNvPicPr>
            <a:picLocks noChangeAspect="1"/>
          </p:cNvPicPr>
          <p:nvPr/>
        </p:nvPicPr>
        <p:blipFill>
          <a:blip r:embed="rId3"/>
          <a:stretch>
            <a:fillRect/>
          </a:stretch>
        </p:blipFill>
        <p:spPr>
          <a:xfrm>
            <a:off x="2797199" y="5012267"/>
            <a:ext cx="5545995" cy="2380525"/>
          </a:xfrm>
          <a:prstGeom prst="rect">
            <a:avLst/>
          </a:prstGeom>
        </p:spPr>
      </p:pic>
    </p:spTree>
    <p:extLst>
      <p:ext uri="{BB962C8B-B14F-4D97-AF65-F5344CB8AC3E}">
        <p14:creationId xmlns:p14="http://schemas.microsoft.com/office/powerpoint/2010/main" val="231063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 y="0"/>
            <a:ext cx="10058400" cy="815797"/>
          </a:xfrm>
        </p:spPr>
        <p:txBody>
          <a:bodyPr/>
          <a:lstStyle/>
          <a:p>
            <a:r>
              <a:rPr lang="en-US" dirty="0">
                <a:latin typeface="Arial" panose="020B0604020202020204" pitchFamily="34" charset="0"/>
                <a:cs typeface="Arial" panose="020B0604020202020204" pitchFamily="34" charset="0"/>
              </a:rPr>
              <a:t>INPUTS AND OUTPUT</a:t>
            </a:r>
          </a:p>
        </p:txBody>
      </p:sp>
      <p:sp>
        <p:nvSpPr>
          <p:cNvPr id="3" name="Content Placeholder 2"/>
          <p:cNvSpPr>
            <a:spLocks noGrp="1"/>
          </p:cNvSpPr>
          <p:nvPr>
            <p:ph sz="quarter" idx="10"/>
          </p:nvPr>
        </p:nvSpPr>
        <p:spPr>
          <a:xfrm>
            <a:off x="117582" y="1933291"/>
            <a:ext cx="9804186" cy="4253020"/>
          </a:xfrm>
        </p:spPr>
        <p:txBody>
          <a:bodyPr>
            <a:normAutofit fontScale="92500"/>
          </a:bodyPr>
          <a:lstStyle/>
          <a:p>
            <a:pPr marL="354013" indent="-354013">
              <a:spcAft>
                <a:spcPts val="1200"/>
              </a:spcAft>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long run </a:t>
            </a:r>
            <a:r>
              <a:rPr lang="en-US" dirty="0">
                <a:latin typeface="Arial" panose="020B0604020202020204" pitchFamily="34" charset="0"/>
                <a:cs typeface="Arial" panose="020B0604020202020204" pitchFamily="34" charset="0"/>
              </a:rPr>
              <a:t>is the period in which all inputs can be varied.</a:t>
            </a:r>
          </a:p>
          <a:p>
            <a:pPr marL="354013" indent="-354013">
              <a:spcAft>
                <a:spcPts val="1200"/>
              </a:spcAft>
            </a:pPr>
            <a:endParaRPr lang="en-US" dirty="0">
              <a:latin typeface="Arial" panose="020B0604020202020204" pitchFamily="34" charset="0"/>
              <a:cs typeface="Arial" panose="020B0604020202020204" pitchFamily="34" charset="0"/>
            </a:endParaRPr>
          </a:p>
          <a:p>
            <a:pPr marL="354013" indent="-354013">
              <a:spcAft>
                <a:spcPts val="1200"/>
              </a:spcAft>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short</a:t>
            </a:r>
            <a:r>
              <a:rPr lang="en-US" b="1"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run</a:t>
            </a:r>
            <a:r>
              <a:rPr lang="en-US" b="1"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is the period in which at least one input is fixed.</a:t>
            </a:r>
          </a:p>
          <a:p>
            <a:pPr marL="354013" indent="-354013">
              <a:spcAft>
                <a:spcPts val="1200"/>
              </a:spcAft>
            </a:pPr>
            <a:endParaRPr lang="en-US" dirty="0">
              <a:latin typeface="Arial" panose="020B0604020202020204" pitchFamily="34" charset="0"/>
              <a:cs typeface="Arial" panose="020B0604020202020204" pitchFamily="34" charset="0"/>
            </a:endParaRPr>
          </a:p>
          <a:p>
            <a:pPr marL="354013" indent="-354013">
              <a:spcAft>
                <a:spcPts val="1200"/>
              </a:spcAft>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total</a:t>
            </a:r>
            <a:r>
              <a:rPr lang="en-US" b="1"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product</a:t>
            </a:r>
            <a:r>
              <a:rPr lang="en-US" b="1"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curve</a:t>
            </a:r>
            <a:r>
              <a:rPr lang="en-US" b="1"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shows how the quantity of output depends on the quantity of the variable input for a given quantity of the fixed input.</a:t>
            </a:r>
          </a:p>
        </p:txBody>
      </p:sp>
      <p:pic>
        <p:nvPicPr>
          <p:cNvPr id="4" name="Picture 3">
            <a:extLst>
              <a:ext uri="{FF2B5EF4-FFF2-40B4-BE49-F238E27FC236}">
                <a16:creationId xmlns:a16="http://schemas.microsoft.com/office/drawing/2014/main" id="{8C985316-4894-4ADD-1FA0-21519D577C2A}"/>
              </a:ext>
            </a:extLst>
          </p:cNvPr>
          <p:cNvPicPr>
            <a:picLocks noChangeAspect="1"/>
          </p:cNvPicPr>
          <p:nvPr/>
        </p:nvPicPr>
        <p:blipFill rotWithShape="1">
          <a:blip r:embed="rId2"/>
          <a:srcRect l="48240" r="18208"/>
          <a:stretch/>
        </p:blipFill>
        <p:spPr>
          <a:xfrm>
            <a:off x="8069155" y="0"/>
            <a:ext cx="1989245" cy="1817511"/>
          </a:xfrm>
          <a:prstGeom prst="rect">
            <a:avLst/>
          </a:prstGeom>
        </p:spPr>
      </p:pic>
    </p:spTree>
    <p:extLst>
      <p:ext uri="{BB962C8B-B14F-4D97-AF65-F5344CB8AC3E}">
        <p14:creationId xmlns:p14="http://schemas.microsoft.com/office/powerpoint/2010/main" val="222500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415" y="89713"/>
            <a:ext cx="9087567" cy="987115"/>
          </a:xfrm>
        </p:spPr>
        <p:txBody>
          <a:bodyPr/>
          <a:lstStyle/>
          <a:p>
            <a:r>
              <a:rPr lang="en-US" dirty="0">
                <a:latin typeface="Arial" panose="020B0604020202020204" pitchFamily="34" charset="0"/>
                <a:cs typeface="Arial" panose="020B0604020202020204" pitchFamily="34" charset="0"/>
              </a:rPr>
              <a:t>PRODUCTION FUNCTION AND TOTAL PRODUCT CURVE</a:t>
            </a:r>
          </a:p>
        </p:txBody>
      </p:sp>
      <p:sp>
        <p:nvSpPr>
          <p:cNvPr id="5" name="Content Placeholder 4"/>
          <p:cNvSpPr>
            <a:spLocks noGrp="1"/>
          </p:cNvSpPr>
          <p:nvPr>
            <p:ph sz="quarter" idx="10"/>
          </p:nvPr>
        </p:nvSpPr>
        <p:spPr>
          <a:xfrm>
            <a:off x="233463" y="1486760"/>
            <a:ext cx="9591472" cy="1730165"/>
          </a:xfrm>
        </p:spPr>
        <p:txBody>
          <a:bodyPr>
            <a:normAutofit/>
          </a:bodyPr>
          <a:lstStyle/>
          <a:p>
            <a:pPr marL="0" indent="0">
              <a:buNone/>
            </a:pPr>
            <a:r>
              <a:rPr lang="en-US" sz="2000" dirty="0">
                <a:latin typeface="Arial" panose="020B0604020202020204" pitchFamily="34" charset="0"/>
                <a:cs typeface="Arial" panose="020B0604020202020204" pitchFamily="34" charset="0"/>
              </a:rPr>
              <a:t>The curve slopes upward because more wheat is produced as more workers are employed. It becomes flatter because the marginal product of labor declines as more workers are employed.</a:t>
            </a:r>
            <a:endParaRPr lang="en-US" sz="2000" dirty="0"/>
          </a:p>
          <a:p>
            <a:pPr marL="0" indent="0" algn="ctr">
              <a:buNone/>
            </a:pPr>
            <a:r>
              <a:rPr lang="en-US" sz="1800" dirty="0"/>
              <a:t>Figure 1</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542" y="2873985"/>
            <a:ext cx="8849239" cy="4315144"/>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42" y="2873985"/>
            <a:ext cx="8849239" cy="4315144"/>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542" y="2873985"/>
            <a:ext cx="8849239" cy="4315144"/>
          </a:xfrm>
          <a:prstGeom prst="rect">
            <a:avLst/>
          </a:prstGeom>
        </p:spPr>
      </p:pic>
      <p:pic>
        <p:nvPicPr>
          <p:cNvPr id="3" name="Picture 2" descr="A line graph and associated table show the production function and total product curve for a farm.&#10;The table has three columns labeled from left to right as Quantity of labor L (workers), Quantity of wheat Q (bushels), and Marginal product of labor M P L equals delta Q over delta L (bushels per worker). The data in the rows of the table read as follows:&#10;• Row 1: Quantity of labor, 0; Quantity of wheat, 0; Marginal product of labor, null.&#10;• Row 2: Quantity of labor, 1; Quantity of wheat, 19; Marginal product of labor, 19.&#10;• Row 3: Quantity of labor, 2; Quantity of wheat, 36; Marginal product of labor, 17.&#10;• Row 4: Quantity of labor, 3; Quantity of wheat, 51; Marginal product of labor, 15.&#10;• Row 5: Quantity of labor, 4; Quantity of wheat, 64; Marginal product of labor, 13.&#10;• Row 6: Quantity of labor, 5; Quantity of wheat, 75; Marginal product of labor, 11.&#10;• Row 7: Quantity of labor, 6; Quantity of wheat, 84; Marginal product of labor, 9.&#10;• Row 8: Quantity of labor, 7; Quantity of wheat, 91; Marginal product of labor, 7.&#10;• Row 9: Quantity of labor, 8; Quantity of wheat, 96; Marginal product of labor, 5.&#10;The graph has a horizontal axis labeled, Quantity of Labor (workers) and ranges from 0 to 8 in increments of 1 worker. The vertical axis is labeled Quantity of wheat (bushels) and ranges from 0 to 100 in increments of 20 bushels. An increasing concave downward curve labeled, Total product, T P passes through the following points:&#10;• (0, 0)&#10;• (1, 19)&#10;• (2, 36)&#10;• (3, 51)&#10;• (4, 64)&#10;• (5, 75)&#10;• (6, 84)&#10;• (7, 91)&#10;• (8, 96).&#10;A rightward arrow from the steeper section of the curve at (1, 19) to (2, 19) and an upward arrow from (2, 20) to the point on the curve at (2, 36) indicate the increase of the curve between 1 and 2 workers.&#10;• A callout to the segment of the curve between points (1, 19) to (2, 36) reads: Adding a second worker leads to an increase in output of 17 bushels.&#10;A rightward arrow from the flatter section of the curve at (6, 84) to (7, 91) and an upward arrow from (7, 84) to the point on the curve at (7, 91) indicate the increase of the curve between 6 and 7 workers.&#10;• A callout to the segment of the curve between (6, 84) to (7, 91) reads: Adding a seventh worker leads to an increase in output of only 7 bushels.">
            <a:extLst>
              <a:ext uri="{FF2B5EF4-FFF2-40B4-BE49-F238E27FC236}">
                <a16:creationId xmlns:a16="http://schemas.microsoft.com/office/drawing/2014/main" id="{C8FE2263-4688-CEF3-DFEA-0719D1C89B98}"/>
              </a:ext>
            </a:extLst>
          </p:cNvPr>
          <p:cNvPicPr>
            <a:picLocks noChangeAspect="1"/>
          </p:cNvPicPr>
          <p:nvPr/>
        </p:nvPicPr>
        <p:blipFill>
          <a:blip r:embed="rId5"/>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323195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09" y="428065"/>
            <a:ext cx="9087567" cy="961913"/>
          </a:xfrm>
        </p:spPr>
        <p:txBody>
          <a:bodyPr>
            <a:noAutofit/>
          </a:bodyPr>
          <a:lstStyle/>
          <a:p>
            <a:r>
              <a:rPr lang="en-US" dirty="0">
                <a:latin typeface="Arial" panose="020B0604020202020204" pitchFamily="34" charset="0"/>
                <a:cs typeface="Arial" panose="020B0604020202020204" pitchFamily="34" charset="0"/>
              </a:rPr>
              <a:t>PRODUCTION FUNCTION AND TOTAL PRODUCT CURVE</a:t>
            </a:r>
          </a:p>
        </p:txBody>
      </p:sp>
      <p:sp>
        <p:nvSpPr>
          <p:cNvPr id="3" name="Content Placeholder 2"/>
          <p:cNvSpPr>
            <a:spLocks noGrp="1"/>
          </p:cNvSpPr>
          <p:nvPr>
            <p:ph sz="quarter" idx="10"/>
          </p:nvPr>
        </p:nvSpPr>
        <p:spPr>
          <a:xfrm>
            <a:off x="117582" y="1701209"/>
            <a:ext cx="9804186" cy="3898080"/>
          </a:xfrm>
        </p:spPr>
        <p:txBody>
          <a:bodyPr>
            <a:normAutofit/>
          </a:bodyPr>
          <a:lstStyle/>
          <a:p>
            <a:pPr marL="354013" lvl="0" indent="-354013">
              <a:spcAft>
                <a:spcPts val="1200"/>
              </a:spcAft>
            </a:pPr>
            <a:r>
              <a:rPr lang="en-US" dirty="0">
                <a:latin typeface="Arial" panose="020B0604020202020204" pitchFamily="34" charset="0"/>
                <a:cs typeface="Arial" panose="020B0604020202020204" pitchFamily="34" charset="0"/>
              </a:rPr>
              <a:t>The</a:t>
            </a:r>
            <a:r>
              <a:rPr lang="en-US" b="1" dirty="0">
                <a:latin typeface="Arial" panose="020B0604020202020204" pitchFamily="34" charset="0"/>
                <a:cs typeface="Arial" panose="020B0604020202020204" pitchFamily="34" charset="0"/>
              </a:rPr>
              <a:t> marginal product </a:t>
            </a:r>
            <a:r>
              <a:rPr lang="en-US" dirty="0">
                <a:latin typeface="Arial" panose="020B0604020202020204" pitchFamily="34" charset="0"/>
                <a:cs typeface="Arial" panose="020B0604020202020204" pitchFamily="34" charset="0"/>
              </a:rPr>
              <a:t>of an input is the additional quantity of output that is produced by using one more unit of that input.</a:t>
            </a:r>
          </a:p>
          <a:p>
            <a:pPr marL="354013" lvl="0" indent="-354013">
              <a:spcAft>
                <a:spcPts val="1200"/>
              </a:spcAft>
            </a:pPr>
            <a:endParaRPr lang="en-US" dirty="0">
              <a:latin typeface="Arial" panose="020B0604020202020204" pitchFamily="34" charset="0"/>
              <a:cs typeface="Arial" panose="020B0604020202020204" pitchFamily="34" charset="0"/>
            </a:endParaRPr>
          </a:p>
          <a:p>
            <a:pPr marL="354013" indent="-354013">
              <a:spcAft>
                <a:spcPts val="1200"/>
              </a:spcAft>
            </a:pPr>
            <a:r>
              <a:rPr lang="en-US" b="1" dirty="0"/>
              <a:t>Marginal product of labor (MPL) </a:t>
            </a:r>
            <a:r>
              <a:rPr lang="en-US" dirty="0"/>
              <a:t>is the change in output resulting from a one-unit increase in the amount of labor input (</a:t>
            </a:r>
            <a:r>
              <a:rPr lang="en-US" dirty="0">
                <a:ea typeface="Lucida Grande"/>
              </a:rPr>
              <a:t>Δ</a:t>
            </a:r>
            <a:r>
              <a:rPr lang="en-US" dirty="0"/>
              <a:t>Q/</a:t>
            </a:r>
            <a:r>
              <a:rPr lang="en-US" dirty="0">
                <a:ea typeface="Lucida Grande"/>
              </a:rPr>
              <a:t>Δ</a:t>
            </a:r>
            <a:r>
              <a:rPr lang="en-US" dirty="0"/>
              <a:t>L)</a:t>
            </a:r>
          </a:p>
        </p:txBody>
      </p:sp>
    </p:spTree>
    <p:extLst>
      <p:ext uri="{BB962C8B-B14F-4D97-AF65-F5344CB8AC3E}">
        <p14:creationId xmlns:p14="http://schemas.microsoft.com/office/powerpoint/2010/main" val="2396956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09" y="428065"/>
            <a:ext cx="9087567" cy="961913"/>
          </a:xfrm>
        </p:spPr>
        <p:txBody>
          <a:bodyPr>
            <a:noAutofit/>
          </a:bodyPr>
          <a:lstStyle/>
          <a:p>
            <a:r>
              <a:rPr lang="en-US" dirty="0">
                <a:latin typeface="Arial" panose="020B0604020202020204" pitchFamily="34" charset="0"/>
                <a:cs typeface="Arial" panose="020B0604020202020204" pitchFamily="34" charset="0"/>
              </a:rPr>
              <a:t>PRODUCTION FUNCTION AND TOTAL PRODUCT CURVE</a:t>
            </a:r>
          </a:p>
        </p:txBody>
      </p:sp>
      <p:sp>
        <p:nvSpPr>
          <p:cNvPr id="3" name="Content Placeholder 2"/>
          <p:cNvSpPr>
            <a:spLocks noGrp="1"/>
          </p:cNvSpPr>
          <p:nvPr>
            <p:ph sz="quarter" idx="10"/>
          </p:nvPr>
        </p:nvSpPr>
        <p:spPr>
          <a:xfrm>
            <a:off x="117582" y="1524000"/>
            <a:ext cx="9804186" cy="5504121"/>
          </a:xfrm>
        </p:spPr>
        <p:txBody>
          <a:bodyPr>
            <a:normAutofit/>
          </a:bodyPr>
          <a:lstStyle/>
          <a:p>
            <a:pPr marL="354013" indent="-354013">
              <a:spcAft>
                <a:spcPts val="1200"/>
              </a:spcAft>
            </a:pPr>
            <a:r>
              <a:rPr lang="en-US" dirty="0"/>
              <a:t>MPL equals the slope of the total product curve.</a:t>
            </a:r>
          </a:p>
          <a:p>
            <a:pPr marL="354013" lvl="0" indent="-354013">
              <a:spcAft>
                <a:spcPts val="1200"/>
              </a:spcAft>
            </a:pPr>
            <a:r>
              <a:rPr lang="en-US" dirty="0"/>
              <a:t>In Figure 1, MPL declines as more workers are hired. As employment increases, the total product curve gets flatter.</a:t>
            </a:r>
          </a:p>
          <a:p>
            <a:pPr marL="354013" lvl="0" indent="-354013">
              <a:spcAft>
                <a:spcPts val="1200"/>
              </a:spcAft>
            </a:pPr>
            <a:r>
              <a:rPr lang="en-US" dirty="0">
                <a:latin typeface="Arial" panose="020B0604020202020204" pitchFamily="34" charset="0"/>
                <a:cs typeface="Arial" panose="020B0604020202020204" pitchFamily="34" charset="0"/>
              </a:rPr>
              <a:t>Figure 2 shows how MPL depends on the number of workers.</a:t>
            </a:r>
            <a:endParaRPr lang="en-US" dirty="0">
              <a:solidFill>
                <a:srgbClr val="FF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F5885B6-67CA-9CA3-5372-0A203DFE4F77}"/>
              </a:ext>
            </a:extLst>
          </p:cNvPr>
          <p:cNvPicPr>
            <a:picLocks noChangeAspect="1"/>
          </p:cNvPicPr>
          <p:nvPr/>
        </p:nvPicPr>
        <p:blipFill rotWithShape="1">
          <a:blip r:embed="rId2"/>
          <a:srcRect r="42329"/>
          <a:stretch/>
        </p:blipFill>
        <p:spPr>
          <a:xfrm>
            <a:off x="460309" y="4459111"/>
            <a:ext cx="3406579" cy="2880241"/>
          </a:xfrm>
          <a:prstGeom prst="rect">
            <a:avLst/>
          </a:prstGeom>
        </p:spPr>
      </p:pic>
      <p:pic>
        <p:nvPicPr>
          <p:cNvPr id="5" name="Picture Placeholder 5" descr="A line graph shows the marginal product of labor for a farm.&#10;The horizontal axis is labeled Quantity of labor (workers) and ranges from 0 to 8 in increments of 1 worker. The vertical axis is labeled Marginal product of labor (bushels per worker) and shows markings from 5 to 19 in increments of 2 bushels per worker. A downward-sloping linear curve labeled Marginal product of labor, M P L passes through the following approximate points:&#10;• (0.5, 19)&#10;• (1.5, 17)&#10;• (2.5, 15)&#10;• (3.5, 13)&#10;• (4.5, 11)&#10;• (5.5, 9)&#10;• (6.5, 7)&#10;• (7.5, 5).&#10;A callout to the curve reads: There are diminishing returns to labor.">
            <a:extLst>
              <a:ext uri="{FF2B5EF4-FFF2-40B4-BE49-F238E27FC236}">
                <a16:creationId xmlns:a16="http://schemas.microsoft.com/office/drawing/2014/main" id="{BF3516B8-2EFB-606C-9AC0-699ACCEC0CF5}"/>
              </a:ext>
            </a:extLst>
          </p:cNvPr>
          <p:cNvPicPr>
            <a:picLocks noChangeAspect="1"/>
          </p:cNvPicPr>
          <p:nvPr/>
        </p:nvPicPr>
        <p:blipFill rotWithShape="1">
          <a:blip r:embed="rId3">
            <a:extLst>
              <a:ext uri="{28A0092B-C50C-407E-A947-70E740481C1C}">
                <a14:useLocalDpi xmlns:a14="http://schemas.microsoft.com/office/drawing/2010/main" val="0"/>
              </a:ext>
            </a:extLst>
          </a:blip>
          <a:stretch/>
        </p:blipFill>
        <p:spPr>
          <a:xfrm>
            <a:off x="5111912" y="4108993"/>
            <a:ext cx="4946488" cy="3230359"/>
          </a:xfrm>
          <a:prstGeom prst="rect">
            <a:avLst/>
          </a:prstGeom>
        </p:spPr>
      </p:pic>
    </p:spTree>
    <p:extLst>
      <p:ext uri="{BB962C8B-B14F-4D97-AF65-F5344CB8AC3E}">
        <p14:creationId xmlns:p14="http://schemas.microsoft.com/office/powerpoint/2010/main" val="204167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Arial" panose="020B0604020202020204" pitchFamily="34" charset="0"/>
                <a:cs typeface="Arial" panose="020B0604020202020204" pitchFamily="34" charset="0"/>
              </a:rPr>
              <a:t>DIMINISHING RETURNS TO AN INPUT</a:t>
            </a:r>
          </a:p>
        </p:txBody>
      </p:sp>
      <p:sp>
        <p:nvSpPr>
          <p:cNvPr id="5" name="Content Placeholder 4"/>
          <p:cNvSpPr>
            <a:spLocks noGrp="1"/>
          </p:cNvSpPr>
          <p:nvPr>
            <p:ph sz="quarter" idx="10"/>
          </p:nvPr>
        </p:nvSpPr>
        <p:spPr>
          <a:xfrm>
            <a:off x="127107" y="1371327"/>
            <a:ext cx="9804186" cy="1200423"/>
          </a:xfrm>
        </p:spPr>
        <p:txBody>
          <a:bodyPr/>
          <a:lstStyle/>
          <a:p>
            <a:pPr marL="0" indent="0">
              <a:buNone/>
            </a:pPr>
            <a:r>
              <a:rPr lang="en-US" sz="2400" b="1" dirty="0">
                <a:latin typeface="Arial" panose="020B0604020202020204" pitchFamily="34" charset="0"/>
                <a:cs typeface="Arial" panose="020B0604020202020204" pitchFamily="34" charset="0"/>
              </a:rPr>
              <a:t>Diminishing returns to an input:</a:t>
            </a:r>
            <a:r>
              <a:rPr lang="en-US" sz="2400" dirty="0">
                <a:latin typeface="Arial" panose="020B0604020202020204" pitchFamily="34" charset="0"/>
                <a:cs typeface="Arial" panose="020B0604020202020204" pitchFamily="34" charset="0"/>
              </a:rPr>
              <a:t> an increase in the quantity of that input, holding the levels of all other inputs fixed, reduces that input’s marginal product.</a:t>
            </a:r>
          </a:p>
          <a:p>
            <a:pPr marL="0" indent="0" algn="ctr">
              <a:buNone/>
            </a:pPr>
            <a:r>
              <a:rPr lang="en-US" sz="2000" dirty="0"/>
              <a:t>Figure 2</a:t>
            </a:r>
          </a:p>
        </p:txBody>
      </p:sp>
      <p:pic>
        <p:nvPicPr>
          <p:cNvPr id="7" name="Picture Placeholder 5" descr="A line graph shows the marginal product of labor for a farm.&#10;The horizontal axis is labeled Quantity of labor (workers) and ranges from 0 to 8 in increments of 1 worker. The vertical axis is labeled Marginal product of labor (bushels per worker) and shows markings from 5 to 19 in increments of 2 bushels per worker. A downward-sloping linear curve labeled Marginal product of labor, M P L passes through the following approximate points:&#10;• (0.5, 19)&#10;• (1.5, 17)&#10;• (2.5, 15)&#10;• (3.5, 13)&#10;• (4.5, 11)&#10;• (5.5, 9)&#10;• (6.5, 7)&#10;• (7.5, 5).&#10;A callout to the curve reads: There are diminishing returns to labor.">
            <a:extLst>
              <a:ext uri="{FF2B5EF4-FFF2-40B4-BE49-F238E27FC236}">
                <a16:creationId xmlns:a16="http://schemas.microsoft.com/office/drawing/2014/main" id="{51BB59C6-D97C-42C7-91B6-2C3EA17313AE}"/>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tretch/>
        </p:blipFill>
        <p:spPr>
          <a:xfrm>
            <a:off x="1743728" y="2991841"/>
            <a:ext cx="6570945" cy="4291229"/>
          </a:xfrm>
          <a:prstGeom prst="rect">
            <a:avLst/>
          </a:prstGeom>
        </p:spPr>
      </p:pic>
    </p:spTree>
    <p:extLst>
      <p:ext uri="{BB962C8B-B14F-4D97-AF65-F5344CB8AC3E}">
        <p14:creationId xmlns:p14="http://schemas.microsoft.com/office/powerpoint/2010/main" val="3304270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 BY DOING: PRACTICE QUESTION 1</a:t>
            </a:r>
          </a:p>
        </p:txBody>
      </p:sp>
      <p:sp>
        <p:nvSpPr>
          <p:cNvPr id="3" name="Content Placeholder 2"/>
          <p:cNvSpPr>
            <a:spLocks noGrp="1"/>
          </p:cNvSpPr>
          <p:nvPr>
            <p:ph sz="quarter" idx="10"/>
          </p:nvPr>
        </p:nvSpPr>
        <p:spPr>
          <a:xfrm>
            <a:off x="127107" y="1991908"/>
            <a:ext cx="9804186" cy="4387499"/>
          </a:xfrm>
        </p:spPr>
        <p:txBody>
          <a:bodyPr>
            <a:noAutofit/>
          </a:bodyPr>
          <a:lstStyle/>
          <a:p>
            <a:pPr marL="354013" lvl="0" indent="-354013">
              <a:defRPr/>
            </a:pPr>
            <a:r>
              <a:rPr lang="en-US" sz="2400" dirty="0">
                <a:solidFill>
                  <a:srgbClr val="000000"/>
                </a:solidFill>
                <a:latin typeface="Arial" panose="020B0604020202020204" pitchFamily="34" charset="0"/>
                <a:cs typeface="Arial" panose="020B0604020202020204" pitchFamily="34" charset="0"/>
              </a:rPr>
              <a:t>If one worker makes 14 baskets, </a:t>
            </a:r>
          </a:p>
          <a:p>
            <a:pPr marL="354013" lvl="0" indent="-354013">
              <a:defRPr/>
            </a:pPr>
            <a:r>
              <a:rPr lang="en-US" sz="2400" dirty="0">
                <a:solidFill>
                  <a:srgbClr val="000000"/>
                </a:solidFill>
                <a:latin typeface="Arial" panose="020B0604020202020204" pitchFamily="34" charset="0"/>
                <a:cs typeface="Arial" panose="020B0604020202020204" pitchFamily="34" charset="0"/>
              </a:rPr>
              <a:t>two workers make 34 baskets, </a:t>
            </a:r>
          </a:p>
          <a:p>
            <a:pPr marL="354013" lvl="0" indent="-354013">
              <a:defRPr/>
            </a:pPr>
            <a:r>
              <a:rPr lang="en-US" sz="2400" dirty="0">
                <a:solidFill>
                  <a:srgbClr val="000000"/>
                </a:solidFill>
                <a:latin typeface="Arial" panose="020B0604020202020204" pitchFamily="34" charset="0"/>
                <a:cs typeface="Arial" panose="020B0604020202020204" pitchFamily="34" charset="0"/>
              </a:rPr>
              <a:t>three workers make 45 baskets, and </a:t>
            </a:r>
          </a:p>
          <a:p>
            <a:pPr marL="354013" lvl="0" indent="-354013">
              <a:spcAft>
                <a:spcPts val="1800"/>
              </a:spcAft>
              <a:defRPr/>
            </a:pPr>
            <a:r>
              <a:rPr lang="en-US" sz="2400" dirty="0">
                <a:solidFill>
                  <a:srgbClr val="000000"/>
                </a:solidFill>
                <a:latin typeface="Arial" panose="020B0604020202020204" pitchFamily="34" charset="0"/>
                <a:cs typeface="Arial" panose="020B0604020202020204" pitchFamily="34" charset="0"/>
              </a:rPr>
              <a:t>four workers make 50 baskets, </a:t>
            </a:r>
            <a:r>
              <a:rPr lang="en-US" sz="2400" b="1" dirty="0">
                <a:solidFill>
                  <a:srgbClr val="000000"/>
                </a:solidFill>
                <a:latin typeface="Arial" panose="020B0604020202020204" pitchFamily="34" charset="0"/>
                <a:cs typeface="Arial" panose="020B0604020202020204" pitchFamily="34" charset="0"/>
              </a:rPr>
              <a:t>which worker yielded the highest marginal product?</a:t>
            </a:r>
          </a:p>
          <a:p>
            <a:pPr marL="811213" lvl="0">
              <a:buFont typeface="+mj-lt"/>
              <a:buAutoNum type="alphaLcParenR"/>
              <a:defRPr/>
            </a:pPr>
            <a:r>
              <a:rPr lang="en-US" sz="2200" dirty="0">
                <a:solidFill>
                  <a:srgbClr val="000000"/>
                </a:solidFill>
                <a:latin typeface="Arial" panose="020B0604020202020204" pitchFamily="34" charset="0"/>
                <a:cs typeface="Arial" panose="020B0604020202020204" pitchFamily="34" charset="0"/>
              </a:rPr>
              <a:t>the first worker</a:t>
            </a:r>
          </a:p>
          <a:p>
            <a:pPr marL="811213" lvl="0">
              <a:buFont typeface="+mj-lt"/>
              <a:buAutoNum type="alphaLcParenR"/>
              <a:defRPr/>
            </a:pPr>
            <a:r>
              <a:rPr lang="en-US" sz="2200" dirty="0">
                <a:solidFill>
                  <a:srgbClr val="000000"/>
                </a:solidFill>
                <a:latin typeface="Arial" panose="020B0604020202020204" pitchFamily="34" charset="0"/>
                <a:cs typeface="Arial" panose="020B0604020202020204" pitchFamily="34" charset="0"/>
              </a:rPr>
              <a:t>the second worker</a:t>
            </a:r>
          </a:p>
          <a:p>
            <a:pPr marL="811213" lvl="0">
              <a:buFont typeface="+mj-lt"/>
              <a:buAutoNum type="alphaLcParenR"/>
              <a:defRPr/>
            </a:pPr>
            <a:r>
              <a:rPr lang="en-US" sz="2200" dirty="0">
                <a:solidFill>
                  <a:srgbClr val="000000"/>
                </a:solidFill>
                <a:latin typeface="Arial" panose="020B0604020202020204" pitchFamily="34" charset="0"/>
                <a:cs typeface="Arial" panose="020B0604020202020204" pitchFamily="34" charset="0"/>
              </a:rPr>
              <a:t>the third worker</a:t>
            </a:r>
          </a:p>
          <a:p>
            <a:pPr marL="811213" lvl="0">
              <a:buFont typeface="+mj-lt"/>
              <a:buAutoNum type="alphaLcParenR"/>
              <a:defRPr/>
            </a:pPr>
            <a:r>
              <a:rPr lang="en-US" sz="2200" dirty="0">
                <a:solidFill>
                  <a:srgbClr val="000000"/>
                </a:solidFill>
                <a:latin typeface="Arial" panose="020B0604020202020204" pitchFamily="34" charset="0"/>
                <a:cs typeface="Arial" panose="020B0604020202020204" pitchFamily="34" charset="0"/>
              </a:rPr>
              <a:t>the fourth worker</a:t>
            </a:r>
          </a:p>
        </p:txBody>
      </p:sp>
      <p:graphicFrame>
        <p:nvGraphicFramePr>
          <p:cNvPr id="7" name="Table 7">
            <a:extLst>
              <a:ext uri="{FF2B5EF4-FFF2-40B4-BE49-F238E27FC236}">
                <a16:creationId xmlns:a16="http://schemas.microsoft.com/office/drawing/2014/main" id="{1CC61769-C18E-7C29-CE1E-37ABC7417F2D}"/>
              </a:ext>
            </a:extLst>
          </p:cNvPr>
          <p:cNvGraphicFramePr>
            <a:graphicFrameLocks noGrp="1"/>
          </p:cNvGraphicFramePr>
          <p:nvPr>
            <p:extLst>
              <p:ext uri="{D42A27DB-BD31-4B8C-83A1-F6EECF244321}">
                <p14:modId xmlns:p14="http://schemas.microsoft.com/office/powerpoint/2010/main" val="1721678653"/>
              </p:ext>
            </p:extLst>
          </p:nvPr>
        </p:nvGraphicFramePr>
        <p:xfrm>
          <a:off x="4492978" y="4185657"/>
          <a:ext cx="4583289" cy="1906184"/>
        </p:xfrm>
        <a:graphic>
          <a:graphicData uri="http://schemas.openxmlformats.org/drawingml/2006/table">
            <a:tbl>
              <a:tblPr firstRow="1" bandRow="1">
                <a:tableStyleId>{5C22544A-7EE6-4342-B048-85BDC9FD1C3A}</a:tableStyleId>
              </a:tblPr>
              <a:tblGrid>
                <a:gridCol w="1027214">
                  <a:extLst>
                    <a:ext uri="{9D8B030D-6E8A-4147-A177-3AD203B41FA5}">
                      <a16:colId xmlns:a16="http://schemas.microsoft.com/office/drawing/2014/main" val="1033112183"/>
                    </a:ext>
                  </a:extLst>
                </a:gridCol>
                <a:gridCol w="2028312">
                  <a:extLst>
                    <a:ext uri="{9D8B030D-6E8A-4147-A177-3AD203B41FA5}">
                      <a16:colId xmlns:a16="http://schemas.microsoft.com/office/drawing/2014/main" val="39722068"/>
                    </a:ext>
                  </a:extLst>
                </a:gridCol>
                <a:gridCol w="1527763">
                  <a:extLst>
                    <a:ext uri="{9D8B030D-6E8A-4147-A177-3AD203B41FA5}">
                      <a16:colId xmlns:a16="http://schemas.microsoft.com/office/drawing/2014/main" val="4139983772"/>
                    </a:ext>
                  </a:extLst>
                </a:gridCol>
              </a:tblGrid>
              <a:tr h="476546">
                <a:tc>
                  <a:txBody>
                    <a:bodyPr/>
                    <a:lstStyle/>
                    <a:p>
                      <a:pPr algn="ctr"/>
                      <a:r>
                        <a:rPr lang="en-US" dirty="0"/>
                        <a:t>#  Labor</a:t>
                      </a:r>
                    </a:p>
                  </a:txBody>
                  <a:tcPr/>
                </a:tc>
                <a:tc>
                  <a:txBody>
                    <a:bodyPr/>
                    <a:lstStyle/>
                    <a:p>
                      <a:pPr algn="ctr"/>
                      <a:r>
                        <a:rPr lang="en-US" dirty="0"/>
                        <a:t>Total Output</a:t>
                      </a:r>
                    </a:p>
                  </a:txBody>
                  <a:tcPr/>
                </a:tc>
                <a:tc>
                  <a:txBody>
                    <a:bodyPr/>
                    <a:lstStyle/>
                    <a:p>
                      <a:pPr algn="ctr"/>
                      <a:r>
                        <a:rPr lang="en-US" dirty="0"/>
                        <a:t>MP</a:t>
                      </a:r>
                      <a:r>
                        <a:rPr lang="en-US" baseline="-25000" dirty="0"/>
                        <a:t>L</a:t>
                      </a:r>
                    </a:p>
                  </a:txBody>
                  <a:tcPr/>
                </a:tc>
                <a:extLst>
                  <a:ext uri="{0D108BD9-81ED-4DB2-BD59-A6C34878D82A}">
                    <a16:rowId xmlns:a16="http://schemas.microsoft.com/office/drawing/2014/main" val="2675687134"/>
                  </a:ext>
                </a:extLst>
              </a:tr>
              <a:tr h="476546">
                <a:tc>
                  <a:txBody>
                    <a:bodyPr/>
                    <a:lstStyle/>
                    <a:p>
                      <a:pPr algn="ctr"/>
                      <a:r>
                        <a:rPr lang="en-US" dirty="0"/>
                        <a:t>1</a:t>
                      </a:r>
                    </a:p>
                  </a:txBody>
                  <a:tcPr/>
                </a:tc>
                <a:tc>
                  <a:txBody>
                    <a:bodyPr/>
                    <a:lstStyle/>
                    <a:p>
                      <a:pPr algn="ctr"/>
                      <a:r>
                        <a:rPr lang="en-US" dirty="0"/>
                        <a:t>14</a:t>
                      </a:r>
                    </a:p>
                  </a:txBody>
                  <a:tcPr/>
                </a:tc>
                <a:tc>
                  <a:txBody>
                    <a:bodyPr/>
                    <a:lstStyle/>
                    <a:p>
                      <a:pPr algn="ctr"/>
                      <a:r>
                        <a:rPr lang="en-US" dirty="0"/>
                        <a:t>14</a:t>
                      </a:r>
                    </a:p>
                  </a:txBody>
                  <a:tcPr/>
                </a:tc>
                <a:extLst>
                  <a:ext uri="{0D108BD9-81ED-4DB2-BD59-A6C34878D82A}">
                    <a16:rowId xmlns:a16="http://schemas.microsoft.com/office/drawing/2014/main" val="3742590067"/>
                  </a:ext>
                </a:extLst>
              </a:tr>
              <a:tr h="476546">
                <a:tc>
                  <a:txBody>
                    <a:bodyPr/>
                    <a:lstStyle/>
                    <a:p>
                      <a:pPr algn="ctr"/>
                      <a:r>
                        <a:rPr lang="en-US" dirty="0"/>
                        <a:t>2</a:t>
                      </a:r>
                    </a:p>
                  </a:txBody>
                  <a:tcPr/>
                </a:tc>
                <a:tc>
                  <a:txBody>
                    <a:bodyPr/>
                    <a:lstStyle/>
                    <a:p>
                      <a:pPr algn="ctr"/>
                      <a:r>
                        <a:rPr lang="en-US" dirty="0"/>
                        <a:t>34</a:t>
                      </a:r>
                    </a:p>
                  </a:txBody>
                  <a:tcPr/>
                </a:tc>
                <a:tc>
                  <a:txBody>
                    <a:bodyPr/>
                    <a:lstStyle/>
                    <a:p>
                      <a:pPr algn="ctr"/>
                      <a:r>
                        <a:rPr lang="en-US" b="1" dirty="0"/>
                        <a:t>20 (34-14)</a:t>
                      </a:r>
                    </a:p>
                  </a:txBody>
                  <a:tcPr/>
                </a:tc>
                <a:extLst>
                  <a:ext uri="{0D108BD9-81ED-4DB2-BD59-A6C34878D82A}">
                    <a16:rowId xmlns:a16="http://schemas.microsoft.com/office/drawing/2014/main" val="787133101"/>
                  </a:ext>
                </a:extLst>
              </a:tr>
              <a:tr h="476546">
                <a:tc>
                  <a:txBody>
                    <a:bodyPr/>
                    <a:lstStyle/>
                    <a:p>
                      <a:pPr algn="ctr"/>
                      <a:r>
                        <a:rPr lang="en-US" dirty="0"/>
                        <a:t>3</a:t>
                      </a:r>
                    </a:p>
                  </a:txBody>
                  <a:tcPr/>
                </a:tc>
                <a:tc>
                  <a:txBody>
                    <a:bodyPr/>
                    <a:lstStyle/>
                    <a:p>
                      <a:pPr algn="ctr"/>
                      <a:r>
                        <a:rPr lang="en-US" dirty="0"/>
                        <a:t>45</a:t>
                      </a:r>
                    </a:p>
                  </a:txBody>
                  <a:tcPr/>
                </a:tc>
                <a:tc>
                  <a:txBody>
                    <a:bodyPr/>
                    <a:lstStyle/>
                    <a:p>
                      <a:pPr algn="ctr"/>
                      <a:r>
                        <a:rPr lang="en-US" dirty="0"/>
                        <a:t>11 (45-34)</a:t>
                      </a:r>
                    </a:p>
                  </a:txBody>
                  <a:tcPr/>
                </a:tc>
                <a:extLst>
                  <a:ext uri="{0D108BD9-81ED-4DB2-BD59-A6C34878D82A}">
                    <a16:rowId xmlns:a16="http://schemas.microsoft.com/office/drawing/2014/main" val="3991567493"/>
                  </a:ext>
                </a:extLst>
              </a:tr>
            </a:tbl>
          </a:graphicData>
        </a:graphic>
      </p:graphicFrame>
      <p:cxnSp>
        <p:nvCxnSpPr>
          <p:cNvPr id="9" name="Straight Arrow Connector 8">
            <a:extLst>
              <a:ext uri="{FF2B5EF4-FFF2-40B4-BE49-F238E27FC236}">
                <a16:creationId xmlns:a16="http://schemas.microsoft.com/office/drawing/2014/main" id="{095654DC-C3CF-15C2-444E-FDEF4D993B74}"/>
              </a:ext>
            </a:extLst>
          </p:cNvPr>
          <p:cNvCxnSpPr/>
          <p:nvPr/>
        </p:nvCxnSpPr>
        <p:spPr>
          <a:xfrm>
            <a:off x="6756398" y="4864253"/>
            <a:ext cx="970845" cy="3499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826B0A2-C055-E50C-61BC-C2C68E17333B}"/>
              </a:ext>
            </a:extLst>
          </p:cNvPr>
          <p:cNvCxnSpPr/>
          <p:nvPr/>
        </p:nvCxnSpPr>
        <p:spPr>
          <a:xfrm flipV="1">
            <a:off x="6829777" y="5226756"/>
            <a:ext cx="891822" cy="1806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A91BFB1-6D89-DA51-920A-BA64D8D010E0}"/>
              </a:ext>
            </a:extLst>
          </p:cNvPr>
          <p:cNvCxnSpPr>
            <a:cxnSpLocks/>
          </p:cNvCxnSpPr>
          <p:nvPr/>
        </p:nvCxnSpPr>
        <p:spPr>
          <a:xfrm>
            <a:off x="6784622" y="5455054"/>
            <a:ext cx="1016000" cy="2345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3F1BFE4-16FA-9715-B9D2-84E713D23ED0}"/>
              </a:ext>
            </a:extLst>
          </p:cNvPr>
          <p:cNvCxnSpPr/>
          <p:nvPr/>
        </p:nvCxnSpPr>
        <p:spPr>
          <a:xfrm flipV="1">
            <a:off x="6886221" y="5715490"/>
            <a:ext cx="891822" cy="1730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96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2000"/>
                                        <p:tgtEl>
                                          <p:spTgt spid="13"/>
                                        </p:tgtEl>
                                      </p:cBhvr>
                                    </p:animEffect>
                                  </p:childTnLst>
                                </p:cTn>
                              </p:par>
                              <p:par>
                                <p:cTn id="21" presetID="21" presetClass="entr" presetSubtype="1"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heel(1)">
                                      <p:cBhvr>
                                        <p:cTn id="2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LEARN BY DOING: PRACTICE QUESTION 1</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(ANSWER)</a:t>
            </a:r>
          </a:p>
        </p:txBody>
      </p:sp>
      <p:sp>
        <p:nvSpPr>
          <p:cNvPr id="3" name="Content Placeholder 2"/>
          <p:cNvSpPr>
            <a:spLocks noGrp="1"/>
          </p:cNvSpPr>
          <p:nvPr>
            <p:ph sz="quarter" idx="10"/>
          </p:nvPr>
        </p:nvSpPr>
        <p:spPr>
          <a:xfrm>
            <a:off x="117582" y="1933291"/>
            <a:ext cx="9804186" cy="4216049"/>
          </a:xfrm>
        </p:spPr>
        <p:txBody>
          <a:bodyPr>
            <a:noAutofit/>
          </a:bodyPr>
          <a:lstStyle/>
          <a:p>
            <a:pPr marL="354013" lvl="0" indent="-354013">
              <a:defRPr/>
            </a:pPr>
            <a:r>
              <a:rPr lang="en-US" sz="2400" dirty="0">
                <a:solidFill>
                  <a:srgbClr val="000000"/>
                </a:solidFill>
                <a:latin typeface="Arial" panose="020B0604020202020204" pitchFamily="34" charset="0"/>
                <a:cs typeface="Arial" panose="020B0604020202020204" pitchFamily="34" charset="0"/>
              </a:rPr>
              <a:t>If one worker makes 14 baskets, </a:t>
            </a:r>
          </a:p>
          <a:p>
            <a:pPr marL="354013" lvl="0" indent="-354013">
              <a:defRPr/>
            </a:pPr>
            <a:r>
              <a:rPr lang="en-US" sz="2400" dirty="0">
                <a:solidFill>
                  <a:srgbClr val="000000"/>
                </a:solidFill>
                <a:latin typeface="Arial" panose="020B0604020202020204" pitchFamily="34" charset="0"/>
                <a:cs typeface="Arial" panose="020B0604020202020204" pitchFamily="34" charset="0"/>
              </a:rPr>
              <a:t>two workers make 34 baskets, </a:t>
            </a:r>
          </a:p>
          <a:p>
            <a:pPr marL="354013" lvl="0" indent="-354013">
              <a:defRPr/>
            </a:pPr>
            <a:r>
              <a:rPr lang="en-US" sz="2400" dirty="0">
                <a:solidFill>
                  <a:srgbClr val="000000"/>
                </a:solidFill>
                <a:latin typeface="Arial" panose="020B0604020202020204" pitchFamily="34" charset="0"/>
                <a:cs typeface="Arial" panose="020B0604020202020204" pitchFamily="34" charset="0"/>
              </a:rPr>
              <a:t>three workers make 45 baskets, and </a:t>
            </a:r>
          </a:p>
          <a:p>
            <a:pPr marL="354013" lvl="0" indent="-354013">
              <a:spcAft>
                <a:spcPts val="1800"/>
              </a:spcAft>
              <a:defRPr/>
            </a:pPr>
            <a:r>
              <a:rPr lang="en-US" sz="2400" dirty="0">
                <a:solidFill>
                  <a:srgbClr val="000000"/>
                </a:solidFill>
                <a:latin typeface="Arial" panose="020B0604020202020204" pitchFamily="34" charset="0"/>
                <a:cs typeface="Arial" panose="020B0604020202020204" pitchFamily="34" charset="0"/>
              </a:rPr>
              <a:t>four workers make 50 baskets, </a:t>
            </a:r>
            <a:r>
              <a:rPr lang="en-US" sz="2400" b="1" dirty="0">
                <a:solidFill>
                  <a:srgbClr val="000000"/>
                </a:solidFill>
                <a:latin typeface="Arial" panose="020B0604020202020204" pitchFamily="34" charset="0"/>
                <a:cs typeface="Arial" panose="020B0604020202020204" pitchFamily="34" charset="0"/>
              </a:rPr>
              <a:t>which worker yielded the highest marginal product?</a:t>
            </a:r>
          </a:p>
          <a:p>
            <a:pPr marL="811213" lvl="0">
              <a:buFont typeface="+mj-lt"/>
              <a:buAutoNum type="alphaLcParenR"/>
              <a:defRPr/>
            </a:pPr>
            <a:r>
              <a:rPr lang="en-US" sz="2200" dirty="0">
                <a:solidFill>
                  <a:srgbClr val="000000"/>
                </a:solidFill>
                <a:latin typeface="Arial" panose="020B0604020202020204" pitchFamily="34" charset="0"/>
                <a:cs typeface="Arial" panose="020B0604020202020204" pitchFamily="34" charset="0"/>
              </a:rPr>
              <a:t>the first worker</a:t>
            </a:r>
          </a:p>
          <a:p>
            <a:pPr marL="811213" lvl="0">
              <a:buFont typeface="+mj-lt"/>
              <a:buAutoNum type="alphaLcParenR"/>
              <a:defRPr/>
            </a:pPr>
            <a:r>
              <a:rPr lang="en-US" sz="2200" b="1" dirty="0">
                <a:solidFill>
                  <a:srgbClr val="000000"/>
                </a:solidFill>
                <a:latin typeface="Arial" panose="020B0604020202020204" pitchFamily="34" charset="0"/>
                <a:cs typeface="Arial" panose="020B0604020202020204" pitchFamily="34" charset="0"/>
              </a:rPr>
              <a:t>the second worker (correct answer)</a:t>
            </a:r>
          </a:p>
          <a:p>
            <a:pPr marL="811213" lvl="0">
              <a:buFont typeface="+mj-lt"/>
              <a:buAutoNum type="alphaLcParenR"/>
              <a:defRPr/>
            </a:pPr>
            <a:r>
              <a:rPr lang="en-US" sz="2200" dirty="0">
                <a:solidFill>
                  <a:srgbClr val="000000"/>
                </a:solidFill>
                <a:latin typeface="Arial" panose="020B0604020202020204" pitchFamily="34" charset="0"/>
                <a:cs typeface="Arial" panose="020B0604020202020204" pitchFamily="34" charset="0"/>
              </a:rPr>
              <a:t>the third worker</a:t>
            </a:r>
          </a:p>
          <a:p>
            <a:pPr marL="811213" lvl="0">
              <a:buFont typeface="+mj-lt"/>
              <a:buAutoNum type="alphaLcParenR"/>
              <a:defRPr/>
            </a:pPr>
            <a:r>
              <a:rPr lang="en-US" sz="2200" dirty="0">
                <a:solidFill>
                  <a:srgbClr val="000000"/>
                </a:solidFill>
                <a:latin typeface="Arial" panose="020B0604020202020204" pitchFamily="34" charset="0"/>
                <a:cs typeface="Arial" panose="020B0604020202020204" pitchFamily="34" charset="0"/>
              </a:rPr>
              <a:t>the fourth worker</a:t>
            </a:r>
          </a:p>
        </p:txBody>
      </p:sp>
    </p:spTree>
    <p:extLst>
      <p:ext uri="{BB962C8B-B14F-4D97-AF65-F5344CB8AC3E}">
        <p14:creationId xmlns:p14="http://schemas.microsoft.com/office/powerpoint/2010/main" val="3708686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 BY DOING: PRACTICE QUESTION 2</a:t>
            </a:r>
          </a:p>
        </p:txBody>
      </p:sp>
      <p:sp>
        <p:nvSpPr>
          <p:cNvPr id="3" name="Content Placeholder 2"/>
          <p:cNvSpPr>
            <a:spLocks noGrp="1"/>
          </p:cNvSpPr>
          <p:nvPr>
            <p:ph sz="quarter" idx="10"/>
          </p:nvPr>
        </p:nvSpPr>
        <p:spPr>
          <a:xfrm>
            <a:off x="117582" y="1933292"/>
            <a:ext cx="9804186" cy="3446782"/>
          </a:xfrm>
        </p:spPr>
        <p:txBody>
          <a:bodyPr>
            <a:normAutofit/>
          </a:bodyPr>
          <a:lstStyle/>
          <a:p>
            <a:pPr marL="354013" lvl="0" indent="-354013">
              <a:spcAft>
                <a:spcPts val="1200"/>
              </a:spcAft>
            </a:pPr>
            <a:r>
              <a:rPr lang="en-US" b="1" dirty="0">
                <a:solidFill>
                  <a:srgbClr val="000000"/>
                </a:solidFill>
                <a:latin typeface="Arial" panose="020B0604020202020204" pitchFamily="34" charset="0"/>
                <a:cs typeface="Arial" panose="020B0604020202020204" pitchFamily="34" charset="0"/>
              </a:rPr>
              <a:t>Marginal product is the slope of the:</a:t>
            </a:r>
          </a:p>
          <a:p>
            <a:pPr marL="811213" lvl="0">
              <a:spcAft>
                <a:spcPts val="1200"/>
              </a:spcAft>
              <a:buFont typeface="Calibri" pitchFamily="34" charset="0"/>
              <a:buAutoNum type="alphaLcParenR"/>
            </a:pPr>
            <a:r>
              <a:rPr lang="en-US" sz="2600" dirty="0">
                <a:solidFill>
                  <a:srgbClr val="000000"/>
                </a:solidFill>
                <a:latin typeface="Arial" panose="020B0604020202020204" pitchFamily="34" charset="0"/>
                <a:cs typeface="Arial" panose="020B0604020202020204" pitchFamily="34" charset="0"/>
              </a:rPr>
              <a:t>marginal cost curve.</a:t>
            </a:r>
          </a:p>
          <a:p>
            <a:pPr marL="811213" lvl="0">
              <a:spcAft>
                <a:spcPts val="1200"/>
              </a:spcAft>
              <a:buFont typeface="Calibri" pitchFamily="34" charset="0"/>
              <a:buAutoNum type="alphaLcParenR"/>
            </a:pPr>
            <a:r>
              <a:rPr lang="en-US" sz="2600" dirty="0">
                <a:solidFill>
                  <a:srgbClr val="000000"/>
                </a:solidFill>
                <a:latin typeface="Arial" panose="020B0604020202020204" pitchFamily="34" charset="0"/>
                <a:cs typeface="Arial" panose="020B0604020202020204" pitchFamily="34" charset="0"/>
              </a:rPr>
              <a:t>total product curve.</a:t>
            </a:r>
          </a:p>
          <a:p>
            <a:pPr marL="811213" lvl="0">
              <a:spcAft>
                <a:spcPts val="1200"/>
              </a:spcAft>
              <a:buFont typeface="Calibri" pitchFamily="34" charset="0"/>
              <a:buAutoNum type="alphaLcParenR"/>
            </a:pPr>
            <a:r>
              <a:rPr lang="en-US" sz="2600" dirty="0">
                <a:solidFill>
                  <a:srgbClr val="000000"/>
                </a:solidFill>
                <a:latin typeface="Arial" panose="020B0604020202020204" pitchFamily="34" charset="0"/>
                <a:cs typeface="Arial" panose="020B0604020202020204" pitchFamily="34" charset="0"/>
              </a:rPr>
              <a:t>long-run average total cost curve.</a:t>
            </a:r>
          </a:p>
          <a:p>
            <a:pPr marL="811213" lvl="0">
              <a:spcAft>
                <a:spcPts val="1200"/>
              </a:spcAft>
              <a:buFont typeface="Calibri" pitchFamily="34" charset="0"/>
              <a:buAutoNum type="alphaLcParenR"/>
            </a:pPr>
            <a:r>
              <a:rPr lang="en-US" sz="2600" dirty="0">
                <a:solidFill>
                  <a:srgbClr val="000000"/>
                </a:solidFill>
                <a:latin typeface="Arial" panose="020B0604020202020204" pitchFamily="34" charset="0"/>
                <a:cs typeface="Arial" panose="020B0604020202020204" pitchFamily="34" charset="0"/>
              </a:rPr>
              <a:t>total cost curve.</a:t>
            </a: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6503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LEARN BY DOING: PRACTICE QUESTION 2</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(ANSWER)</a:t>
            </a:r>
          </a:p>
        </p:txBody>
      </p:sp>
      <p:sp>
        <p:nvSpPr>
          <p:cNvPr id="3" name="Content Placeholder 2"/>
          <p:cNvSpPr>
            <a:spLocks noGrp="1"/>
          </p:cNvSpPr>
          <p:nvPr>
            <p:ph sz="quarter" idx="10"/>
          </p:nvPr>
        </p:nvSpPr>
        <p:spPr>
          <a:xfrm>
            <a:off x="117582" y="1933291"/>
            <a:ext cx="9804186" cy="3351089"/>
          </a:xfrm>
        </p:spPr>
        <p:txBody>
          <a:bodyPr>
            <a:normAutofit/>
          </a:bodyPr>
          <a:lstStyle/>
          <a:p>
            <a:pPr marL="354013" lvl="0" indent="-354013">
              <a:spcAft>
                <a:spcPts val="1200"/>
              </a:spcAft>
            </a:pPr>
            <a:r>
              <a:rPr lang="en-US" b="1" dirty="0">
                <a:solidFill>
                  <a:srgbClr val="000000"/>
                </a:solidFill>
                <a:latin typeface="Arial" panose="020B0604020202020204" pitchFamily="34" charset="0"/>
                <a:cs typeface="Arial" panose="020B0604020202020204" pitchFamily="34" charset="0"/>
              </a:rPr>
              <a:t>Marginal product is the slope of the:</a:t>
            </a:r>
          </a:p>
          <a:p>
            <a:pPr marL="811213" lvl="0">
              <a:spcAft>
                <a:spcPts val="1200"/>
              </a:spcAft>
              <a:buFont typeface="Calibri" pitchFamily="34" charset="0"/>
              <a:buAutoNum type="alphaLcParenR"/>
            </a:pPr>
            <a:r>
              <a:rPr lang="en-US" sz="2600" dirty="0">
                <a:solidFill>
                  <a:srgbClr val="000000"/>
                </a:solidFill>
                <a:latin typeface="Arial" panose="020B0604020202020204" pitchFamily="34" charset="0"/>
                <a:cs typeface="Arial" panose="020B0604020202020204" pitchFamily="34" charset="0"/>
              </a:rPr>
              <a:t>marginal cost curve.</a:t>
            </a:r>
          </a:p>
          <a:p>
            <a:pPr marL="811213" lvl="0">
              <a:spcAft>
                <a:spcPts val="1200"/>
              </a:spcAft>
              <a:buFont typeface="Calibri" pitchFamily="34" charset="0"/>
              <a:buAutoNum type="alphaLcParenR"/>
            </a:pPr>
            <a:r>
              <a:rPr lang="en-US" sz="2600" b="1" dirty="0">
                <a:solidFill>
                  <a:srgbClr val="000000"/>
                </a:solidFill>
                <a:latin typeface="Arial" panose="020B0604020202020204" pitchFamily="34" charset="0"/>
                <a:cs typeface="Arial" panose="020B0604020202020204" pitchFamily="34" charset="0"/>
              </a:rPr>
              <a:t>total product curve. (correc</a:t>
            </a:r>
            <a:r>
              <a:rPr lang="en-US" sz="2600" b="1" dirty="0">
                <a:solidFill>
                  <a:srgbClr val="000000"/>
                </a:solidFill>
              </a:rPr>
              <a:t>t answer)</a:t>
            </a:r>
            <a:endParaRPr lang="en-US" sz="2600" b="1" dirty="0">
              <a:solidFill>
                <a:srgbClr val="000000"/>
              </a:solidFill>
              <a:latin typeface="Arial" panose="020B0604020202020204" pitchFamily="34" charset="0"/>
              <a:cs typeface="Arial" panose="020B0604020202020204" pitchFamily="34" charset="0"/>
            </a:endParaRPr>
          </a:p>
          <a:p>
            <a:pPr marL="811213" lvl="0">
              <a:spcAft>
                <a:spcPts val="1200"/>
              </a:spcAft>
              <a:buFont typeface="Calibri" pitchFamily="34" charset="0"/>
              <a:buAutoNum type="alphaLcParenR"/>
            </a:pPr>
            <a:r>
              <a:rPr lang="en-US" sz="2600" dirty="0">
                <a:solidFill>
                  <a:srgbClr val="000000"/>
                </a:solidFill>
                <a:latin typeface="Arial" panose="020B0604020202020204" pitchFamily="34" charset="0"/>
                <a:cs typeface="Arial" panose="020B0604020202020204" pitchFamily="34" charset="0"/>
              </a:rPr>
              <a:t>long-run average total cost curve.</a:t>
            </a:r>
          </a:p>
          <a:p>
            <a:pPr marL="811213" lvl="0">
              <a:spcAft>
                <a:spcPts val="1200"/>
              </a:spcAft>
              <a:buFont typeface="Calibri" pitchFamily="34" charset="0"/>
              <a:buAutoNum type="alphaLcParenR"/>
            </a:pPr>
            <a:r>
              <a:rPr lang="en-US" sz="2600" dirty="0">
                <a:solidFill>
                  <a:srgbClr val="000000"/>
                </a:solidFill>
                <a:latin typeface="Arial" panose="020B0604020202020204" pitchFamily="34" charset="0"/>
                <a:cs typeface="Arial" panose="020B0604020202020204" pitchFamily="34" charset="0"/>
              </a:rPr>
              <a:t>total cost curve.</a:t>
            </a: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7604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4558"/>
            <a:ext cx="9996324" cy="1087502"/>
          </a:xfrm>
        </p:spPr>
        <p:txBody>
          <a:bodyPr/>
          <a:lstStyle/>
          <a:p>
            <a:r>
              <a:rPr lang="en-US" dirty="0">
                <a:latin typeface="Arial" panose="020B0604020202020204" pitchFamily="34" charset="0"/>
                <a:cs typeface="Arial" panose="020B0604020202020204" pitchFamily="34" charset="0"/>
              </a:rPr>
              <a:t>TOTAL PRODUCT, MARGINAL PRODUCT, AND FIXED INPUT</a:t>
            </a:r>
          </a:p>
        </p:txBody>
      </p:sp>
      <p:sp>
        <p:nvSpPr>
          <p:cNvPr id="4" name="Content Placeholder 3"/>
          <p:cNvSpPr>
            <a:spLocks noGrp="1"/>
          </p:cNvSpPr>
          <p:nvPr>
            <p:ph sz="quarter" idx="10"/>
          </p:nvPr>
        </p:nvSpPr>
        <p:spPr>
          <a:xfrm>
            <a:off x="127106" y="1523114"/>
            <a:ext cx="9804186" cy="1451832"/>
          </a:xfrm>
        </p:spPr>
        <p:txBody>
          <a:bodyPr/>
          <a:lstStyle/>
          <a:p>
            <a:pPr marL="354013" indent="-354013"/>
            <a:r>
              <a:rPr lang="en-US" sz="2000" dirty="0">
                <a:latin typeface="Arial" panose="020B0604020202020204" pitchFamily="34" charset="0"/>
                <a:cs typeface="Arial" panose="020B0604020202020204" pitchFamily="34" charset="0"/>
              </a:rPr>
              <a:t>With more land (fixed input) each worker can produce more. This shifts the total product curve up.</a:t>
            </a:r>
          </a:p>
          <a:p>
            <a:pPr marL="354013" indent="-354013"/>
            <a:r>
              <a:rPr lang="en-US" sz="2000" dirty="0">
                <a:latin typeface="Arial" panose="020B0604020202020204" pitchFamily="34" charset="0"/>
                <a:cs typeface="Arial" panose="020B0604020202020204" pitchFamily="34" charset="0"/>
              </a:rPr>
              <a:t>So the MPL of each worker is higher when the farm is larger; the MPL curve shifts up, too.</a:t>
            </a:r>
          </a:p>
          <a:p>
            <a:pPr marL="0" indent="0" algn="ctr">
              <a:buNone/>
            </a:pPr>
            <a:r>
              <a:rPr lang="en-US" sz="2000" dirty="0"/>
              <a:t>Figure 3</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47" y="3278844"/>
            <a:ext cx="9767629" cy="3974380"/>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47" y="3278844"/>
            <a:ext cx="9767629" cy="3974380"/>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47" y="3278844"/>
            <a:ext cx="9767629" cy="3974380"/>
          </a:xfrm>
          <a:prstGeom prst="rect">
            <a:avLst/>
          </a:prstGeom>
        </p:spPr>
      </p:pic>
      <p:pic>
        <p:nvPicPr>
          <p:cNvPr id="3" name="Picture 2" descr="Two line graphs show shifts in the total product curves and the marginal product curves.&#10;Graph (a) is titled Total Product Curves. The horizontal axis, labeled Quantity of labor (workers), ranges from 0 to 8 in increments of 1 worker. The vertical axis, labeled Quantity of wheat (bushels), ranges from 0 to 160 in increments of 20. The graph has two concave downward increasing curves, labeled T P subscript 10 and T P subscript 20.&#10;• The curve for T P subscript 10 rises from the origin at (0, 0) and passes through the approximate points:&#10;• (1, 19)&#10;• (2, 36)&#10;• (3, 50)&#10;• (4, 60)&#10;• (5, 65)&#10;• (6, 75)&#10;• (7, 85)&#10;• (8, 90).&#10;• The curve for T P subscript 20 rises from the origin at (0, 0) and passes through the approximate points:&#10;• (1, 30)&#10;• (2, 55)&#10;• (3, 75)&#10;• (4, 90)&#10;• (5, 110)&#10;• (6, 120)&#10;• (7, 140)&#10;• (8, 145).&#10;An upward arrow points from curve T P subscript 10 to T P subscript 20.&#10;Graph (b) is titled Marginal Product Curves. The horizontal axis, labeled Quantity of labor (workers), ranges from 0 to 8 in increments of 1. The vertical axis, labeled Marginal product of labor (bushels per worker), ranges from 0 to 30 in increments of 5. The graph has two downward-sloping linear curves labeled, M P L subscript 10 and M P L subscript 20.&#10;• The curve for M P L subscript 10 descends to pass through the approximate points:&#10;• (0.5, 19)&#10;• (1.5, 17)&#10;• (2.5, 15)&#10;• (3.5, 13)&#10;• (4.5, 11)&#10;• (5.5, 9)&#10;• (6.5, 7)&#10;• (7.5, 5).&#10;• The curve for M P L subscript 20 descends steeply through the approximate points:&#10;• (0.5, 28)&#10;• (1.5, 25.5)&#10;• (2.5, 23)&#10;• (3.5, 20)&#10;• (4.5, 17)&#10;• (5.5, 14)&#10;• (6.5, 12)&#10;• (7.5, 10).&#10;An upward arrow points from M P L subscript 10 to M P L subscript 20.">
            <a:extLst>
              <a:ext uri="{FF2B5EF4-FFF2-40B4-BE49-F238E27FC236}">
                <a16:creationId xmlns:a16="http://schemas.microsoft.com/office/drawing/2014/main" id="{1F461059-1D60-5EBD-D874-104F1DD10F25}"/>
              </a:ext>
            </a:extLst>
          </p:cNvPr>
          <p:cNvPicPr>
            <a:picLocks noChangeAspect="1"/>
          </p:cNvPicPr>
          <p:nvPr/>
        </p:nvPicPr>
        <p:blipFill>
          <a:blip r:embed="rId5"/>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374632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894" y="341524"/>
            <a:ext cx="9087567" cy="1342898"/>
          </a:xfrm>
        </p:spPr>
        <p:txBody>
          <a:bodyPr>
            <a:normAutofit/>
          </a:bodyPr>
          <a:lstStyle/>
          <a:p>
            <a:r>
              <a:rPr lang="en-US" dirty="0">
                <a:latin typeface="Arial" panose="020B0604020202020204" pitchFamily="34" charset="0"/>
                <a:cs typeface="Arial" panose="020B0604020202020204" pitchFamily="34" charset="0"/>
              </a:rPr>
              <a:t>LEARN BY DOING: DISCUSSION</a:t>
            </a:r>
          </a:p>
        </p:txBody>
      </p:sp>
      <p:sp>
        <p:nvSpPr>
          <p:cNvPr id="3" name="Content Placeholder 2"/>
          <p:cNvSpPr>
            <a:spLocks noGrp="1"/>
          </p:cNvSpPr>
          <p:nvPr>
            <p:ph sz="quarter" idx="10"/>
          </p:nvPr>
        </p:nvSpPr>
        <p:spPr>
          <a:xfrm>
            <a:off x="117582" y="1933292"/>
            <a:ext cx="9804186" cy="3894302"/>
          </a:xfrm>
        </p:spPr>
        <p:txBody>
          <a:bodyPr>
            <a:normAutofit/>
          </a:bodyPr>
          <a:lstStyle/>
          <a:p>
            <a:pPr marL="354013" indent="-354013">
              <a:spcAft>
                <a:spcPts val="1200"/>
              </a:spcAft>
            </a:pPr>
            <a:r>
              <a:rPr lang="en-US" sz="2600" b="1" dirty="0">
                <a:latin typeface="Arial" panose="020B0604020202020204" pitchFamily="34" charset="0"/>
                <a:cs typeface="Arial" panose="020B0604020202020204" pitchFamily="34" charset="0"/>
              </a:rPr>
              <a:t>Thomas Malthus (1766–1834) </a:t>
            </a:r>
            <a:r>
              <a:rPr lang="en-US" sz="2600" dirty="0">
                <a:latin typeface="Arial" panose="020B0604020202020204" pitchFamily="34" charset="0"/>
                <a:cs typeface="Arial" panose="020B0604020202020204" pitchFamily="34" charset="0"/>
              </a:rPr>
              <a:t>predicted that as population grew, the economy’s diminishing ability to produce food from a given set of resources would necessarily lead to insufficient food. However, </a:t>
            </a:r>
            <a:r>
              <a:rPr lang="en-US" sz="2600" b="1" dirty="0">
                <a:latin typeface="Arial" panose="020B0604020202020204" pitchFamily="34" charset="0"/>
                <a:cs typeface="Arial" panose="020B0604020202020204" pitchFamily="34" charset="0"/>
              </a:rPr>
              <a:t>population continues to grow, </a:t>
            </a:r>
            <a:r>
              <a:rPr lang="en-US" sz="2600" dirty="0">
                <a:latin typeface="Arial" panose="020B0604020202020204" pitchFamily="34" charset="0"/>
                <a:cs typeface="Arial" panose="020B0604020202020204" pitchFamily="34" charset="0"/>
              </a:rPr>
              <a:t>and</a:t>
            </a:r>
            <a:r>
              <a:rPr lang="en-US" sz="2600" b="1" dirty="0">
                <a:latin typeface="Arial" panose="020B0604020202020204" pitchFamily="34" charset="0"/>
                <a:cs typeface="Arial" panose="020B0604020202020204" pitchFamily="34" charset="0"/>
              </a:rPr>
              <a:t> so does food production.</a:t>
            </a:r>
          </a:p>
          <a:p>
            <a:pPr marL="354013" indent="-354013">
              <a:spcAft>
                <a:spcPts val="1200"/>
              </a:spcAft>
            </a:pPr>
            <a:r>
              <a:rPr lang="en-US" sz="2600" b="1" dirty="0">
                <a:latin typeface="Arial" panose="020B0604020202020204" pitchFamily="34" charset="0"/>
                <a:cs typeface="Arial" panose="020B0604020202020204" pitchFamily="34" charset="0"/>
              </a:rPr>
              <a:t>What aspect of food production did Malthus fail to anticipate?</a:t>
            </a:r>
          </a:p>
        </p:txBody>
      </p:sp>
    </p:spTree>
    <p:extLst>
      <p:ext uri="{BB962C8B-B14F-4D97-AF65-F5344CB8AC3E}">
        <p14:creationId xmlns:p14="http://schemas.microsoft.com/office/powerpoint/2010/main" val="4230544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PITFALLS: WHAT’S A UNIT?</a:t>
            </a:r>
          </a:p>
        </p:txBody>
      </p:sp>
      <p:sp>
        <p:nvSpPr>
          <p:cNvPr id="3" name="Content Placeholder 2"/>
          <p:cNvSpPr>
            <a:spLocks noGrp="1"/>
          </p:cNvSpPr>
          <p:nvPr>
            <p:ph sz="quarter" idx="10"/>
          </p:nvPr>
        </p:nvSpPr>
        <p:spPr>
          <a:xfrm>
            <a:off x="117582" y="1933291"/>
            <a:ext cx="9804186" cy="4862619"/>
          </a:xfrm>
        </p:spPr>
        <p:txBody>
          <a:bodyPr>
            <a:normAutofit/>
          </a:bodyPr>
          <a:lstStyle/>
          <a:p>
            <a:pPr marL="354013" indent="-354013">
              <a:spcAft>
                <a:spcPts val="1800"/>
              </a:spcAft>
            </a:pPr>
            <a:r>
              <a:rPr lang="en-US" dirty="0">
                <a:latin typeface="Arial" panose="020B0604020202020204" pitchFamily="34" charset="0"/>
                <a:cs typeface="Arial" panose="020B0604020202020204" pitchFamily="34" charset="0"/>
              </a:rPr>
              <a:t>The </a:t>
            </a:r>
            <a:r>
              <a:rPr lang="en-US" i="1" dirty="0">
                <a:latin typeface="Arial" panose="020B0604020202020204" pitchFamily="34" charset="0"/>
                <a:cs typeface="Arial" panose="020B0604020202020204" pitchFamily="34" charset="0"/>
              </a:rPr>
              <a:t>MPL</a:t>
            </a:r>
            <a:r>
              <a:rPr lang="en-US" dirty="0">
                <a:latin typeface="Arial" panose="020B0604020202020204" pitchFamily="34" charset="0"/>
                <a:cs typeface="Arial" panose="020B0604020202020204" pitchFamily="34" charset="0"/>
              </a:rPr>
              <a:t> is defined as the increase in the quantity of output when you increase the quantity of that input by one unit.</a:t>
            </a:r>
          </a:p>
          <a:p>
            <a:pPr marL="354013" indent="-354013">
              <a:spcAft>
                <a:spcPts val="1800"/>
              </a:spcAft>
            </a:pPr>
            <a:r>
              <a:rPr lang="en-US" b="1" dirty="0">
                <a:latin typeface="Arial" panose="020B0604020202020204" pitchFamily="34" charset="0"/>
                <a:cs typeface="Arial" panose="020B0604020202020204" pitchFamily="34" charset="0"/>
              </a:rPr>
              <a:t>What do we mean by a unit of labor? </a:t>
            </a:r>
            <a:r>
              <a:rPr lang="en-US" dirty="0">
                <a:latin typeface="Arial" panose="020B0604020202020204" pitchFamily="34" charset="0"/>
                <a:cs typeface="Arial" panose="020B0604020202020204" pitchFamily="34" charset="0"/>
              </a:rPr>
              <a:t>Is it an additional hour of labor, an additional week, or a person-year?</a:t>
            </a:r>
          </a:p>
          <a:p>
            <a:pPr marL="354013" indent="-354013">
              <a:spcAft>
                <a:spcPts val="1800"/>
              </a:spcAft>
            </a:pPr>
            <a:endParaRPr lang="en-US" dirty="0">
              <a:latin typeface="Arial" panose="020B0604020202020204" pitchFamily="34" charset="0"/>
              <a:cs typeface="Arial" panose="020B0604020202020204" pitchFamily="34" charset="0"/>
            </a:endParaRPr>
          </a:p>
          <a:p>
            <a:pPr marL="354013" indent="-354013">
              <a:spcAft>
                <a:spcPts val="1800"/>
              </a:spcAft>
            </a:pPr>
            <a:r>
              <a:rPr lang="en-US" dirty="0">
                <a:latin typeface="Arial" panose="020B0604020202020204" pitchFamily="34" charset="0"/>
                <a:cs typeface="Arial" panose="020B0604020202020204" pitchFamily="34" charset="0"/>
              </a:rPr>
              <a:t>The answer is that it doesn’t matter, as long as you are consistent.</a:t>
            </a:r>
          </a:p>
        </p:txBody>
      </p:sp>
    </p:spTree>
    <p:extLst>
      <p:ext uri="{BB962C8B-B14F-4D97-AF65-F5344CB8AC3E}">
        <p14:creationId xmlns:p14="http://schemas.microsoft.com/office/powerpoint/2010/main" val="3962456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FROM THE PRODUCTION FUNCTION TO COST CURVES</a:t>
            </a:r>
          </a:p>
        </p:txBody>
      </p:sp>
      <p:sp>
        <p:nvSpPr>
          <p:cNvPr id="3" name="Content Placeholder 2"/>
          <p:cNvSpPr>
            <a:spLocks noGrp="1"/>
          </p:cNvSpPr>
          <p:nvPr>
            <p:ph sz="quarter" idx="10"/>
          </p:nvPr>
        </p:nvSpPr>
        <p:spPr>
          <a:xfrm>
            <a:off x="254214" y="1402714"/>
            <a:ext cx="9804186" cy="4625552"/>
          </a:xfrm>
        </p:spPr>
        <p:txBody>
          <a:bodyPr/>
          <a:lstStyle/>
          <a:p>
            <a:pPr marL="354013" lvl="0" indent="-354013">
              <a:spcAft>
                <a:spcPts val="1800"/>
              </a:spcAft>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fixed cost </a:t>
            </a:r>
            <a:r>
              <a:rPr lang="en-US" dirty="0">
                <a:latin typeface="Arial" panose="020B0604020202020204" pitchFamily="34" charset="0"/>
                <a:cs typeface="Arial" panose="020B0604020202020204" pitchFamily="34" charset="0"/>
              </a:rPr>
              <a:t>is a cost that does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depend on the quantity of output produced. </a:t>
            </a:r>
            <a:r>
              <a:rPr lang="en-US" b="1" dirty="0">
                <a:latin typeface="Arial" panose="020B0604020202020204" pitchFamily="34" charset="0"/>
                <a:cs typeface="Arial" panose="020B0604020202020204" pitchFamily="34" charset="0"/>
              </a:rPr>
              <a:t>It is the cost of the fixed input.</a:t>
            </a:r>
          </a:p>
          <a:p>
            <a:pPr marL="354013" lvl="0" indent="-354013">
              <a:spcAft>
                <a:spcPts val="1800"/>
              </a:spcAft>
            </a:pPr>
            <a:endParaRPr lang="en-US" b="1" dirty="0"/>
          </a:p>
          <a:p>
            <a:pPr marL="354013" lvl="0" indent="-354013">
              <a:spcAft>
                <a:spcPts val="1800"/>
              </a:spcAft>
            </a:pPr>
            <a:endParaRPr lang="en-US" b="1" dirty="0">
              <a:latin typeface="Arial" panose="020B0604020202020204" pitchFamily="34" charset="0"/>
              <a:cs typeface="Arial" panose="020B0604020202020204" pitchFamily="34" charset="0"/>
            </a:endParaRPr>
          </a:p>
          <a:p>
            <a:pPr marL="354013" lvl="0" indent="-354013">
              <a:spcAft>
                <a:spcPts val="1800"/>
              </a:spcAft>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variable</a:t>
            </a:r>
            <a:r>
              <a:rPr lang="en-US" b="1"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cost</a:t>
            </a:r>
            <a:r>
              <a:rPr lang="en-US" b="1"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is a cost that depends on the quantity of output produced. </a:t>
            </a:r>
            <a:r>
              <a:rPr lang="en-US" b="1" dirty="0">
                <a:latin typeface="Arial" panose="020B0604020202020204" pitchFamily="34" charset="0"/>
                <a:cs typeface="Arial" panose="020B0604020202020204" pitchFamily="34" charset="0"/>
              </a:rPr>
              <a:t>It is the cost of the variable input.</a:t>
            </a:r>
          </a:p>
        </p:txBody>
      </p:sp>
      <p:pic>
        <p:nvPicPr>
          <p:cNvPr id="4" name="Picture 3">
            <a:extLst>
              <a:ext uri="{FF2B5EF4-FFF2-40B4-BE49-F238E27FC236}">
                <a16:creationId xmlns:a16="http://schemas.microsoft.com/office/drawing/2014/main" id="{C29CF45E-098E-6B0D-9A11-123F67F503F0}"/>
              </a:ext>
            </a:extLst>
          </p:cNvPr>
          <p:cNvPicPr>
            <a:picLocks noChangeAspect="1"/>
          </p:cNvPicPr>
          <p:nvPr/>
        </p:nvPicPr>
        <p:blipFill>
          <a:blip r:embed="rId2"/>
          <a:stretch>
            <a:fillRect/>
          </a:stretch>
        </p:blipFill>
        <p:spPr>
          <a:xfrm>
            <a:off x="3617912" y="2427640"/>
            <a:ext cx="2619375" cy="1743075"/>
          </a:xfrm>
          <a:prstGeom prst="rect">
            <a:avLst/>
          </a:prstGeom>
        </p:spPr>
      </p:pic>
      <p:pic>
        <p:nvPicPr>
          <p:cNvPr id="5" name="Picture 4">
            <a:extLst>
              <a:ext uri="{FF2B5EF4-FFF2-40B4-BE49-F238E27FC236}">
                <a16:creationId xmlns:a16="http://schemas.microsoft.com/office/drawing/2014/main" id="{AF479191-BCDE-FFC5-2657-78145258ABF6}"/>
              </a:ext>
            </a:extLst>
          </p:cNvPr>
          <p:cNvPicPr>
            <a:picLocks noChangeAspect="1"/>
          </p:cNvPicPr>
          <p:nvPr/>
        </p:nvPicPr>
        <p:blipFill>
          <a:blip r:embed="rId3"/>
          <a:stretch>
            <a:fillRect/>
          </a:stretch>
        </p:blipFill>
        <p:spPr>
          <a:xfrm>
            <a:off x="3617912" y="5435474"/>
            <a:ext cx="3302177" cy="1957317"/>
          </a:xfrm>
          <a:prstGeom prst="rect">
            <a:avLst/>
          </a:prstGeom>
        </p:spPr>
      </p:pic>
    </p:spTree>
    <p:extLst>
      <p:ext uri="{BB962C8B-B14F-4D97-AF65-F5344CB8AC3E}">
        <p14:creationId xmlns:p14="http://schemas.microsoft.com/office/powerpoint/2010/main" val="379313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 BY DOING: PRACTICE QUESTION 3</a:t>
            </a:r>
          </a:p>
        </p:txBody>
      </p:sp>
      <p:sp>
        <p:nvSpPr>
          <p:cNvPr id="3" name="Content Placeholder 2"/>
          <p:cNvSpPr>
            <a:spLocks noGrp="1"/>
          </p:cNvSpPr>
          <p:nvPr>
            <p:ph sz="quarter" idx="10"/>
          </p:nvPr>
        </p:nvSpPr>
        <p:spPr>
          <a:xfrm>
            <a:off x="117582" y="1933291"/>
            <a:ext cx="9804186" cy="4113179"/>
          </a:xfrm>
        </p:spPr>
        <p:txBody>
          <a:bodyPr>
            <a:normAutofit/>
          </a:bodyPr>
          <a:lstStyle/>
          <a:p>
            <a:pPr marL="354013" lvl="0" indent="-354013">
              <a:spcAft>
                <a:spcPts val="1200"/>
              </a:spcAft>
            </a:pPr>
            <a:r>
              <a:rPr lang="en-US" dirty="0">
                <a:solidFill>
                  <a:srgbClr val="000000"/>
                </a:solidFill>
                <a:latin typeface="Arial" panose="020B0604020202020204" pitchFamily="34" charset="0"/>
                <a:cs typeface="Arial" panose="020B0604020202020204" pitchFamily="34" charset="0"/>
              </a:rPr>
              <a:t>You own a deli. </a:t>
            </a:r>
            <a:r>
              <a:rPr lang="en-US" b="1" dirty="0">
                <a:solidFill>
                  <a:srgbClr val="000000"/>
                </a:solidFill>
                <a:latin typeface="Arial" panose="020B0604020202020204" pitchFamily="34" charset="0"/>
                <a:cs typeface="Arial" panose="020B0604020202020204" pitchFamily="34" charset="0"/>
              </a:rPr>
              <a:t>Which </a:t>
            </a:r>
            <a:r>
              <a:rPr lang="en-US" b="1" dirty="0">
                <a:latin typeface="Arial" panose="020B0604020202020204" pitchFamily="34" charset="0"/>
                <a:cs typeface="Arial" panose="020B0604020202020204" pitchFamily="34" charset="0"/>
              </a:rPr>
              <a:t>of these is MOST likely </a:t>
            </a:r>
            <a:r>
              <a:rPr lang="en-US" b="1" dirty="0">
                <a:solidFill>
                  <a:srgbClr val="000000"/>
                </a:solidFill>
                <a:latin typeface="Arial" panose="020B0604020202020204" pitchFamily="34" charset="0"/>
                <a:cs typeface="Arial" panose="020B0604020202020204" pitchFamily="34" charset="0"/>
              </a:rPr>
              <a:t>a fixed input at your deli?</a:t>
            </a:r>
          </a:p>
          <a:p>
            <a:pPr marL="720725" lvl="0" indent="-366713">
              <a:spcAft>
                <a:spcPts val="1200"/>
              </a:spcAft>
              <a:buFont typeface="+mj-lt"/>
              <a:buAutoNum type="alphaLcParenR"/>
            </a:pPr>
            <a:r>
              <a:rPr lang="en-US" sz="2600" dirty="0">
                <a:solidFill>
                  <a:srgbClr val="000000"/>
                </a:solidFill>
                <a:latin typeface="Arial" panose="020B0604020202020204" pitchFamily="34" charset="0"/>
                <a:cs typeface="Arial" panose="020B0604020202020204" pitchFamily="34" charset="0"/>
              </a:rPr>
              <a:t>the dining room</a:t>
            </a:r>
          </a:p>
          <a:p>
            <a:pPr marL="720725" lvl="0" indent="-366713">
              <a:spcAft>
                <a:spcPts val="1200"/>
              </a:spcAft>
              <a:buFont typeface="+mj-lt"/>
              <a:buAutoNum type="alphaLcParenR"/>
            </a:pPr>
            <a:r>
              <a:rPr lang="en-US" sz="2600" dirty="0">
                <a:solidFill>
                  <a:srgbClr val="000000"/>
                </a:solidFill>
                <a:latin typeface="Arial" panose="020B0604020202020204" pitchFamily="34" charset="0"/>
                <a:cs typeface="Arial" panose="020B0604020202020204" pitchFamily="34" charset="0"/>
              </a:rPr>
              <a:t>the bread used to make sandwiches</a:t>
            </a:r>
          </a:p>
          <a:p>
            <a:pPr marL="720725" lvl="0" indent="-366713">
              <a:spcAft>
                <a:spcPts val="1200"/>
              </a:spcAft>
              <a:buFont typeface="+mj-lt"/>
              <a:buAutoNum type="alphaLcParenR"/>
            </a:pPr>
            <a:r>
              <a:rPr lang="en-US" sz="2600" dirty="0">
                <a:solidFill>
                  <a:srgbClr val="000000"/>
                </a:solidFill>
                <a:latin typeface="Arial" panose="020B0604020202020204" pitchFamily="34" charset="0"/>
                <a:cs typeface="Arial" panose="020B0604020202020204" pitchFamily="34" charset="0"/>
              </a:rPr>
              <a:t>the tomato base used to make soups</a:t>
            </a:r>
          </a:p>
          <a:p>
            <a:pPr marL="720725" lvl="0" indent="-366713">
              <a:spcAft>
                <a:spcPts val="1200"/>
              </a:spcAft>
              <a:buFont typeface="+mj-lt"/>
              <a:buAutoNum type="alphaLcParenR"/>
            </a:pPr>
            <a:r>
              <a:rPr lang="en-US" sz="2600" dirty="0">
                <a:solidFill>
                  <a:srgbClr val="000000"/>
                </a:solidFill>
                <a:latin typeface="Arial" panose="020B0604020202020204" pitchFamily="34" charset="0"/>
                <a:cs typeface="Arial" panose="020B0604020202020204" pitchFamily="34" charset="0"/>
              </a:rPr>
              <a:t>the employees</a:t>
            </a:r>
          </a:p>
        </p:txBody>
      </p:sp>
    </p:spTree>
    <p:extLst>
      <p:ext uri="{BB962C8B-B14F-4D97-AF65-F5344CB8AC3E}">
        <p14:creationId xmlns:p14="http://schemas.microsoft.com/office/powerpoint/2010/main" val="1115233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LEARN BY DOING: PRACTICE QUESTION 3</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(ANSWER)</a:t>
            </a:r>
          </a:p>
        </p:txBody>
      </p:sp>
      <p:sp>
        <p:nvSpPr>
          <p:cNvPr id="3" name="Content Placeholder 2"/>
          <p:cNvSpPr>
            <a:spLocks noGrp="1"/>
          </p:cNvSpPr>
          <p:nvPr>
            <p:ph sz="quarter" idx="10"/>
          </p:nvPr>
        </p:nvSpPr>
        <p:spPr>
          <a:xfrm>
            <a:off x="117582" y="1933291"/>
            <a:ext cx="9804186" cy="3907439"/>
          </a:xfrm>
        </p:spPr>
        <p:txBody>
          <a:bodyPr>
            <a:normAutofit/>
          </a:bodyPr>
          <a:lstStyle/>
          <a:p>
            <a:pPr marL="354013" lvl="0" indent="-354013">
              <a:spcAft>
                <a:spcPts val="1200"/>
              </a:spcAft>
            </a:pPr>
            <a:r>
              <a:rPr lang="en-US" dirty="0">
                <a:solidFill>
                  <a:srgbClr val="000000"/>
                </a:solidFill>
                <a:latin typeface="Arial" panose="020B0604020202020204" pitchFamily="34" charset="0"/>
                <a:cs typeface="Arial" panose="020B0604020202020204" pitchFamily="34" charset="0"/>
              </a:rPr>
              <a:t>You own a deli. </a:t>
            </a:r>
            <a:r>
              <a:rPr lang="en-US" b="1" dirty="0">
                <a:latin typeface="Arial" panose="020B0604020202020204" pitchFamily="34" charset="0"/>
                <a:cs typeface="Arial" panose="020B0604020202020204" pitchFamily="34" charset="0"/>
              </a:rPr>
              <a:t>Which of these is </a:t>
            </a:r>
            <a:r>
              <a:rPr lang="en-US" b="1" dirty="0"/>
              <a:t>MOST</a:t>
            </a:r>
            <a:r>
              <a:rPr lang="en-US" b="1" dirty="0">
                <a:latin typeface="Arial" panose="020B0604020202020204" pitchFamily="34" charset="0"/>
                <a:cs typeface="Arial" panose="020B0604020202020204" pitchFamily="34" charset="0"/>
              </a:rPr>
              <a:t> likely </a:t>
            </a:r>
            <a:r>
              <a:rPr lang="en-US" b="1" dirty="0">
                <a:solidFill>
                  <a:srgbClr val="000000"/>
                </a:solidFill>
                <a:latin typeface="Arial" panose="020B0604020202020204" pitchFamily="34" charset="0"/>
                <a:cs typeface="Arial" panose="020B0604020202020204" pitchFamily="34" charset="0"/>
              </a:rPr>
              <a:t>a fixed input at your deli?</a:t>
            </a:r>
          </a:p>
          <a:p>
            <a:pPr marL="811213" lvl="0">
              <a:spcAft>
                <a:spcPts val="1200"/>
              </a:spcAft>
              <a:buFont typeface="+mj-lt"/>
              <a:buAutoNum type="alphaLcParenR"/>
            </a:pPr>
            <a:r>
              <a:rPr lang="en-US" sz="2600" b="1" dirty="0">
                <a:solidFill>
                  <a:srgbClr val="000000"/>
                </a:solidFill>
                <a:latin typeface="Arial" panose="020B0604020202020204" pitchFamily="34" charset="0"/>
                <a:cs typeface="Arial" panose="020B0604020202020204" pitchFamily="34" charset="0"/>
              </a:rPr>
              <a:t>the dining room (correct answer)</a:t>
            </a:r>
          </a:p>
          <a:p>
            <a:pPr marL="811213" lvl="0">
              <a:spcAft>
                <a:spcPts val="1200"/>
              </a:spcAft>
              <a:buFont typeface="+mj-lt"/>
              <a:buAutoNum type="alphaLcParenR"/>
            </a:pPr>
            <a:r>
              <a:rPr lang="en-US" sz="2600" dirty="0">
                <a:solidFill>
                  <a:srgbClr val="000000"/>
                </a:solidFill>
                <a:latin typeface="Arial" panose="020B0604020202020204" pitchFamily="34" charset="0"/>
                <a:cs typeface="Arial" panose="020B0604020202020204" pitchFamily="34" charset="0"/>
              </a:rPr>
              <a:t>the bread used to make sandwiches</a:t>
            </a:r>
          </a:p>
          <a:p>
            <a:pPr marL="811213" lvl="0">
              <a:spcAft>
                <a:spcPts val="1200"/>
              </a:spcAft>
              <a:buFont typeface="+mj-lt"/>
              <a:buAutoNum type="alphaLcParenR"/>
            </a:pPr>
            <a:r>
              <a:rPr lang="en-US" sz="2600" dirty="0">
                <a:solidFill>
                  <a:srgbClr val="000000"/>
                </a:solidFill>
                <a:latin typeface="Arial" panose="020B0604020202020204" pitchFamily="34" charset="0"/>
                <a:cs typeface="Arial" panose="020B0604020202020204" pitchFamily="34" charset="0"/>
              </a:rPr>
              <a:t>the tomato base used to make soups</a:t>
            </a:r>
          </a:p>
          <a:p>
            <a:pPr marL="811213" lvl="0">
              <a:spcAft>
                <a:spcPts val="1200"/>
              </a:spcAft>
              <a:buFont typeface="+mj-lt"/>
              <a:buAutoNum type="alphaLcParenR"/>
            </a:pPr>
            <a:r>
              <a:rPr lang="en-US" sz="2600" dirty="0">
                <a:solidFill>
                  <a:srgbClr val="000000"/>
                </a:solidFill>
                <a:latin typeface="Arial" panose="020B0604020202020204" pitchFamily="34" charset="0"/>
                <a:cs typeface="Arial" panose="020B0604020202020204" pitchFamily="34" charset="0"/>
              </a:rPr>
              <a:t>the employees</a:t>
            </a:r>
          </a:p>
        </p:txBody>
      </p:sp>
    </p:spTree>
    <p:extLst>
      <p:ext uri="{BB962C8B-B14F-4D97-AF65-F5344CB8AC3E}">
        <p14:creationId xmlns:p14="http://schemas.microsoft.com/office/powerpoint/2010/main" val="3875653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lstStyle/>
          <a:p>
            <a:r>
              <a:rPr lang="en-US" dirty="0">
                <a:latin typeface="Arial" panose="020B0604020202020204" pitchFamily="34" charset="0"/>
                <a:cs typeface="Arial" panose="020B0604020202020204" pitchFamily="34" charset="0"/>
              </a:rPr>
              <a:t>TOTAL COST CURVE</a:t>
            </a:r>
          </a:p>
        </p:txBody>
      </p:sp>
      <p:sp>
        <p:nvSpPr>
          <p:cNvPr id="3" name="Content Placeholder 2"/>
          <p:cNvSpPr>
            <a:spLocks noGrp="1"/>
          </p:cNvSpPr>
          <p:nvPr>
            <p:ph sz="quarter" idx="10"/>
          </p:nvPr>
        </p:nvSpPr>
        <p:spPr>
          <a:xfrm>
            <a:off x="127107" y="815797"/>
            <a:ext cx="9804186" cy="3274995"/>
          </a:xfrm>
        </p:spPr>
        <p:txBody>
          <a:bodyPr>
            <a:normAutofit/>
          </a:bodyPr>
          <a:lstStyle/>
          <a:p>
            <a:pPr marL="354013" indent="-354013">
              <a:spcAft>
                <a:spcPts val="1200"/>
              </a:spcAft>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total cost </a:t>
            </a:r>
            <a:r>
              <a:rPr lang="en-US" dirty="0">
                <a:latin typeface="Arial" panose="020B0604020202020204" pitchFamily="34" charset="0"/>
                <a:cs typeface="Arial" panose="020B0604020202020204" pitchFamily="34" charset="0"/>
              </a:rPr>
              <a:t>of producing a given quantity of output is the sum of the fixed cost and the variable cost of producing that quantity of output.</a:t>
            </a:r>
          </a:p>
          <a:p>
            <a:pPr marL="2743200" indent="581025">
              <a:spcAft>
                <a:spcPts val="1200"/>
              </a:spcAft>
              <a:buNone/>
            </a:pPr>
            <a:r>
              <a:rPr lang="en-US" b="1" i="1" dirty="0">
                <a:latin typeface="Arial" panose="020B0604020202020204" pitchFamily="34" charset="0"/>
                <a:cs typeface="Arial" panose="020B0604020202020204" pitchFamily="34" charset="0"/>
              </a:rPr>
              <a:t>TC = FC + VC</a:t>
            </a:r>
            <a:endParaRPr lang="en-US" dirty="0">
              <a:latin typeface="Arial" panose="020B0604020202020204" pitchFamily="34" charset="0"/>
              <a:cs typeface="Arial" panose="020B0604020202020204" pitchFamily="34" charset="0"/>
            </a:endParaRPr>
          </a:p>
          <a:p>
            <a:pPr marL="354013" indent="-354013">
              <a:spcAft>
                <a:spcPts val="1200"/>
              </a:spcAft>
            </a:pPr>
            <a:r>
              <a:rPr lang="en-US" dirty="0"/>
              <a:t>The </a:t>
            </a:r>
            <a:r>
              <a:rPr lang="en-US" b="1" dirty="0"/>
              <a:t>total cost curve</a:t>
            </a:r>
            <a:r>
              <a:rPr lang="en-US" dirty="0"/>
              <a:t> shows how total cost depends on the quantity of output.</a:t>
            </a:r>
          </a:p>
        </p:txBody>
      </p:sp>
      <p:sp>
        <p:nvSpPr>
          <p:cNvPr id="5" name="TextBox 4">
            <a:extLst>
              <a:ext uri="{FF2B5EF4-FFF2-40B4-BE49-F238E27FC236}">
                <a16:creationId xmlns:a16="http://schemas.microsoft.com/office/drawing/2014/main" id="{D43CE862-B6D6-7874-3858-957D69932F1E}"/>
              </a:ext>
            </a:extLst>
          </p:cNvPr>
          <p:cNvSpPr txBox="1"/>
          <p:nvPr/>
        </p:nvSpPr>
        <p:spPr>
          <a:xfrm>
            <a:off x="127107" y="4379245"/>
            <a:ext cx="9931293" cy="2935955"/>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354013" indent="-354013" eaLnBrk="1" hangingPunct="1">
              <a:spcBef>
                <a:spcPts val="624"/>
              </a:spcBef>
              <a:spcAft>
                <a:spcPts val="1200"/>
              </a:spcAft>
              <a:buClr>
                <a:srgbClr val="4E4E4E"/>
              </a:buClr>
              <a:buFont typeface="Arial" pitchFamily="34" charset="0"/>
              <a:buChar char="•"/>
              <a:defRPr sz="2800">
                <a:solidFill>
                  <a:schemeClr val="tx1"/>
                </a:solidFill>
                <a:latin typeface="Arial" pitchFamily="34" charset="0"/>
                <a:ea typeface="Helvetica Neue"/>
                <a:cs typeface="Arial" pitchFamily="34" charset="0"/>
                <a:sym typeface="Helvetica Neue"/>
              </a:defRPr>
            </a:lvl1pPr>
            <a:lvl2pPr marL="965200" indent="-457200" eaLnBrk="1" hangingPunct="1">
              <a:spcBef>
                <a:spcPts val="624"/>
              </a:spcBef>
              <a:buClr>
                <a:srgbClr val="4E4E4E"/>
              </a:buClr>
              <a:buFont typeface="Arial" pitchFamily="34" charset="0"/>
              <a:buChar char="–"/>
              <a:defRPr sz="2600">
                <a:solidFill>
                  <a:schemeClr val="tx1"/>
                </a:solidFill>
                <a:latin typeface="Arial" pitchFamily="34" charset="0"/>
                <a:ea typeface="Helvetica Neue"/>
                <a:cs typeface="Arial" pitchFamily="34" charset="0"/>
                <a:sym typeface="Helvetica Neue"/>
              </a:defRPr>
            </a:lvl2pPr>
            <a:lvl3pPr marL="1473200" indent="-457200" eaLnBrk="1" hangingPunct="1">
              <a:spcBef>
                <a:spcPts val="624"/>
              </a:spcBef>
              <a:buClr>
                <a:srgbClr val="4E4E4E"/>
              </a:buClr>
              <a:buFont typeface="Wingdings" pitchFamily="2" charset="2"/>
              <a:buChar char="§"/>
              <a:defRPr sz="2400">
                <a:solidFill>
                  <a:schemeClr val="tx1"/>
                </a:solidFill>
                <a:latin typeface="Arial" pitchFamily="34" charset="0"/>
                <a:ea typeface="Helvetica Neue"/>
                <a:cs typeface="Arial" pitchFamily="34" charset="0"/>
                <a:sym typeface="Helvetica Neue"/>
              </a:defRPr>
            </a:lvl3pPr>
            <a:lvl4pPr marL="1866900" indent="-342900" eaLnBrk="1" hangingPunct="1">
              <a:spcBef>
                <a:spcPts val="624"/>
              </a:spcBef>
              <a:buClr>
                <a:srgbClr val="4E4E4E"/>
              </a:buClr>
              <a:buFont typeface="Wingdings" pitchFamily="2" charset="2"/>
              <a:buChar char="q"/>
              <a:defRPr sz="2000">
                <a:solidFill>
                  <a:schemeClr val="tx1"/>
                </a:solidFill>
                <a:latin typeface="Arial" pitchFamily="34" charset="0"/>
                <a:ea typeface="Helvetica Neue"/>
                <a:cs typeface="Arial" pitchFamily="34" charset="0"/>
                <a:sym typeface="Helvetica Neue"/>
              </a:defRPr>
            </a:lvl4pPr>
            <a:lvl5pPr marL="2374900" indent="-342900" eaLnBrk="1" hangingPunct="1">
              <a:spcBef>
                <a:spcPts val="624"/>
              </a:spcBef>
              <a:buClr>
                <a:srgbClr val="4E4E4E"/>
              </a:buClr>
              <a:buFont typeface="Arial" pitchFamily="34" charset="0"/>
              <a:buChar char="•"/>
              <a:defRPr sz="2200">
                <a:solidFill>
                  <a:schemeClr val="tx1"/>
                </a:solidFill>
                <a:latin typeface="Arial" pitchFamily="34" charset="0"/>
                <a:ea typeface="Helvetica Neue"/>
                <a:cs typeface="Arial" pitchFamily="34" charset="0"/>
                <a:sym typeface="Helvetica Neue"/>
              </a:defRPr>
            </a:lvl5pPr>
            <a:lvl6pPr marL="2801767" indent="-122066"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6pPr>
            <a:lvl7pPr marL="3311180" indent="-123480"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7pPr>
            <a:lvl8pPr marL="3820592" indent="-124891"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8pPr>
            <a:lvl9pPr marL="4330004" indent="-126303" eaLnBrk="1" hangingPunct="1">
              <a:spcBef>
                <a:spcPts val="440"/>
              </a:spcBef>
              <a:buClr>
                <a:schemeClr val="dk1"/>
              </a:buClr>
              <a:buSzPct val="100000"/>
              <a:buFont typeface="Arial"/>
              <a:buChar char="•"/>
              <a:defRPr sz="2200">
                <a:solidFill>
                  <a:schemeClr val="dk1"/>
                </a:solidFill>
                <a:latin typeface="Calibri"/>
                <a:ea typeface="Calibri"/>
                <a:cs typeface="Calibri"/>
                <a:sym typeface="Calibri"/>
              </a:defRPr>
            </a:lvl9pPr>
          </a:lstStyle>
          <a:p>
            <a:r>
              <a:rPr lang="en-US" dirty="0"/>
              <a:t>The total cost curve becomes steeper as more output is produced, a result of diminishing returns.</a:t>
            </a:r>
          </a:p>
          <a:p>
            <a:r>
              <a:rPr lang="en-US" dirty="0"/>
              <a:t>With diminishing returns, additional units of output require more and more labor; therefore, the cost increases.</a:t>
            </a:r>
          </a:p>
        </p:txBody>
      </p:sp>
    </p:spTree>
    <p:extLst>
      <p:ext uri="{BB962C8B-B14F-4D97-AF65-F5344CB8AC3E}">
        <p14:creationId xmlns:p14="http://schemas.microsoft.com/office/powerpoint/2010/main" val="373112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40677"/>
            <a:ext cx="3946324" cy="2213644"/>
          </a:xfrm>
        </p:spPr>
        <p:txBody>
          <a:bodyPr/>
          <a:lstStyle/>
          <a:p>
            <a:r>
              <a:rPr lang="en-US" dirty="0">
                <a:latin typeface="Arial" panose="020B0604020202020204" pitchFamily="34" charset="0"/>
                <a:cs typeface="Arial" panose="020B0604020202020204" pitchFamily="34" charset="0"/>
              </a:rPr>
              <a:t>TOTAL COST CURVE GRAPHED</a:t>
            </a:r>
          </a:p>
        </p:txBody>
      </p:sp>
      <p:sp>
        <p:nvSpPr>
          <p:cNvPr id="5" name="Content Placeholder 4"/>
          <p:cNvSpPr>
            <a:spLocks noGrp="1"/>
          </p:cNvSpPr>
          <p:nvPr>
            <p:ph sz="quarter" idx="10"/>
          </p:nvPr>
        </p:nvSpPr>
        <p:spPr>
          <a:xfrm>
            <a:off x="42040" y="2678060"/>
            <a:ext cx="3717160" cy="4159652"/>
          </a:xfrm>
        </p:spPr>
        <p:txBody>
          <a:bodyPr/>
          <a:lstStyle/>
          <a:p>
            <a:pPr marL="354013" indent="-354013"/>
            <a:r>
              <a:rPr lang="en-US" dirty="0">
                <a:latin typeface="Arial" panose="020B0604020202020204" pitchFamily="34" charset="0"/>
                <a:ea typeface="Century Gothic" charset="0"/>
                <a:cs typeface="Arial" panose="020B0604020202020204" pitchFamily="34" charset="0"/>
              </a:rPr>
              <a:t>The curve gets steeper as output increases due to diminishing returns to labor. (See Figure 4.)</a:t>
            </a:r>
          </a:p>
        </p:txBody>
      </p:sp>
      <p:pic>
        <p:nvPicPr>
          <p:cNvPr id="7" name="Picture Placeholder 3" descr="A line graph and associated table show the total cost curve for a wheat farm.&#10;The horizontal axis is labeled Quantity of wheat (bushels) and shows markings at 0, 19, 36, 51, 64, 75, 84, 91, and 96. The vertical axis is labeled Cost and ranges from 0 to 2000 dollars in increments of 200 dollars. The graph plots a concave upward increasing curve, labeled Total cost, T C, that begins at A at (0, 400), and passes through the approximate points:&#10;• B: (19, 600)&#10;• C: (36, 800)&#10;• D: (51, 1000)&#10;• E: (64, 1200)&#10;• F: (75, 1400)&#10;• G: (84, 1600)&#10;• H: (91, 1800)&#10;• I: (96, 2000).&#10;The table below the graph has six columns. The columns are labeled from left to right as Point on graph, Quantity of labor L (workers), Quantity of wheat Q (bushels), Variable cost V C, Fixed cost F C, and Total cost T C equals F C plus V C. The row values are as follows:&#10;• Row 1: Point on graph, A; Quantity of labor, 0; Quantity of wheat, 0; Variable cost, 0 dollars; Fixed cost, 400 dollars; and Total cost, 400 dollars.&#10;• Row 2: Point on graph, B; Quantity of labor, 1; Quantity of wheat, 19; Variable cost, 200; Fixed cost, 400; and Total cost, 600.&#10;• Row 3: Point on graph, C; Quantity of labor, 2; Quantity of wheat, 36; Variable cost, 400; Fixed cost, 400; and Total cost, 800.&#10;• Row 4: Point on graph, D; Quantity of labor, 3; Quantity of wheat, 51; Variable cost, 600; Fixed cost, 400; and Total cost, 1,000.&#10;• Row 5: Point on graph, E; Quantity of labor, 4; Quantity of wheat, 64; Variable cost, 800; Fixed cost, 400; and Total cost, 1,200.&#10;• Row 6: Point on graph, F; Quantity of labor, 5; Quantity of wheat, 75; Variable cost, 1,000; Fixed cost, 400; and Total cost, 1,400.&#10;• Row 7: Point on graph, G; Quantity of labor, 6; Quantity of wheat, 84; Variable cost, 1,200; Fixed cost, 400; and Total cost, 1,600.&#10;• Row 8: Point on graph, H; Quantity of labor, 7; Quantity of wheat, 91; Variable cost, 1,400; Fixed cost, 400; and Total cost, 1,800.&#10;• Row 9: Point on graph, I; Quantity of labor, 8; Quantity of wheat, 96; Variable cost, 1,600; Fixed cost, 400; and Total cost, 2,000.">
            <a:extLst>
              <a:ext uri="{FF2B5EF4-FFF2-40B4-BE49-F238E27FC236}">
                <a16:creationId xmlns:a16="http://schemas.microsoft.com/office/drawing/2014/main" id="{CBFD1D8E-50CB-4EFC-8D64-8BCDF3E3AF10}"/>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3946324" y="291253"/>
            <a:ext cx="6016080" cy="6858000"/>
          </a:xfrm>
          <a:prstGeom prst="rect">
            <a:avLst/>
          </a:prstGeom>
        </p:spPr>
      </p:pic>
    </p:spTree>
    <p:extLst>
      <p:ext uri="{BB962C8B-B14F-4D97-AF65-F5344CB8AC3E}">
        <p14:creationId xmlns:p14="http://schemas.microsoft.com/office/powerpoint/2010/main" val="2371561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MARGINAL COST</a:t>
            </a:r>
          </a:p>
        </p:txBody>
      </p:sp>
      <p:sp>
        <p:nvSpPr>
          <p:cNvPr id="3" name="Content Placeholder 2"/>
          <p:cNvSpPr>
            <a:spLocks noGrp="1"/>
          </p:cNvSpPr>
          <p:nvPr>
            <p:ph sz="quarter" idx="10"/>
          </p:nvPr>
        </p:nvSpPr>
        <p:spPr/>
        <p:txBody>
          <a:bodyPr>
            <a:normAutofit fontScale="92500"/>
          </a:bodyPr>
          <a:lstStyle/>
          <a:p>
            <a:pPr marL="0" indent="0">
              <a:spcAft>
                <a:spcPts val="1200"/>
              </a:spcAft>
              <a:buNone/>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marginal cost </a:t>
            </a:r>
            <a:r>
              <a:rPr lang="en-US" dirty="0">
                <a:latin typeface="Arial" panose="020B0604020202020204" pitchFamily="34" charset="0"/>
                <a:cs typeface="Arial" panose="020B0604020202020204" pitchFamily="34" charset="0"/>
              </a:rPr>
              <a:t>is the change in total cost generated by one additional unit of output.</a:t>
            </a:r>
          </a:p>
          <a:p>
            <a:pPr marL="2295525" indent="571500">
              <a:spcAft>
                <a:spcPts val="1200"/>
              </a:spcAft>
              <a:buNone/>
            </a:pPr>
            <a:r>
              <a:rPr lang="en-US" b="1" i="1" dirty="0">
                <a:latin typeface="Arial" panose="020B0604020202020204" pitchFamily="34" charset="0"/>
                <a:cs typeface="Arial" panose="020B0604020202020204" pitchFamily="34" charset="0"/>
              </a:rPr>
              <a:t>MC</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t>
            </a:r>
            <a:r>
              <a:rPr lang="en-US" dirty="0">
                <a:latin typeface="Arial" panose="020B0604020202020204" pitchFamily="34" charset="0"/>
                <a:ea typeface="Lucida Grande"/>
                <a:cs typeface="Arial" panose="020B0604020202020204" pitchFamily="34" charset="0"/>
              </a:rPr>
              <a:t>Δ</a:t>
            </a:r>
            <a:r>
              <a:rPr lang="en-US" i="1" dirty="0">
                <a:latin typeface="Arial" panose="020B0604020202020204" pitchFamily="34" charset="0"/>
                <a:cs typeface="Arial" panose="020B0604020202020204" pitchFamily="34" charset="0"/>
              </a:rPr>
              <a:t>TC</a:t>
            </a:r>
            <a:r>
              <a:rPr lang="en-US" dirty="0">
                <a:latin typeface="Arial" panose="020B0604020202020204" pitchFamily="34" charset="0"/>
                <a:cs typeface="Arial" panose="020B0604020202020204" pitchFamily="34" charset="0"/>
              </a:rPr>
              <a:t>/</a:t>
            </a:r>
            <a:r>
              <a:rPr lang="en-US" dirty="0">
                <a:latin typeface="Arial" panose="020B0604020202020204" pitchFamily="34" charset="0"/>
                <a:ea typeface="Lucida Grande"/>
                <a:cs typeface="Arial" panose="020B0604020202020204" pitchFamily="34" charset="0"/>
              </a:rPr>
              <a:t>Δ</a:t>
            </a:r>
            <a:r>
              <a:rPr lang="en-US" i="1" dirty="0">
                <a:latin typeface="Arial" panose="020B0604020202020204" pitchFamily="34" charset="0"/>
                <a:cs typeface="Arial" panose="020B0604020202020204" pitchFamily="34" charset="0"/>
              </a:rPr>
              <a:t>Q</a:t>
            </a:r>
            <a:endParaRPr lang="en-US" dirty="0">
              <a:latin typeface="Arial" panose="020B0604020202020204" pitchFamily="34" charset="0"/>
              <a:cs typeface="Arial" panose="020B0604020202020204" pitchFamily="34" charset="0"/>
            </a:endParaRPr>
          </a:p>
          <a:p>
            <a:pPr marL="0" indent="0">
              <a:spcAft>
                <a:spcPts val="1200"/>
              </a:spcAft>
              <a:buNone/>
            </a:pPr>
            <a:r>
              <a:rPr lang="en-US" dirty="0">
                <a:latin typeface="Arial" panose="020B0604020202020204" pitchFamily="34" charset="0"/>
                <a:cs typeface="Arial" panose="020B0604020202020204" pitchFamily="34" charset="0"/>
              </a:rPr>
              <a:t>where </a:t>
            </a:r>
            <a:r>
              <a:rPr lang="en-US" dirty="0">
                <a:latin typeface="Arial" panose="020B0604020202020204" pitchFamily="34" charset="0"/>
                <a:ea typeface="Lucida Grande"/>
                <a:cs typeface="Arial" panose="020B0604020202020204" pitchFamily="34" charset="0"/>
              </a:rPr>
              <a:t>Δ</a:t>
            </a:r>
            <a:r>
              <a:rPr lang="en-US" dirty="0">
                <a:latin typeface="Arial" panose="020B0604020202020204" pitchFamily="34" charset="0"/>
                <a:cs typeface="Arial" panose="020B0604020202020204" pitchFamily="34" charset="0"/>
              </a:rPr>
              <a:t> = change, </a:t>
            </a:r>
            <a:r>
              <a:rPr lang="en-US" i="1" dirty="0">
                <a:latin typeface="Arial" panose="020B0604020202020204" pitchFamily="34" charset="0"/>
                <a:cs typeface="Arial" panose="020B0604020202020204" pitchFamily="34" charset="0"/>
              </a:rPr>
              <a:t>TC = </a:t>
            </a:r>
            <a:r>
              <a:rPr lang="en-US" dirty="0">
                <a:latin typeface="Arial" panose="020B0604020202020204" pitchFamily="34" charset="0"/>
                <a:cs typeface="Arial" panose="020B0604020202020204" pitchFamily="34" charset="0"/>
              </a:rPr>
              <a:t>total cost, and </a:t>
            </a:r>
            <a:r>
              <a:rPr lang="en-US" i="1" dirty="0">
                <a:latin typeface="Arial" panose="020B0604020202020204" pitchFamily="34" charset="0"/>
                <a:cs typeface="Arial" panose="020B0604020202020204" pitchFamily="34" charset="0"/>
              </a:rPr>
              <a:t>Q = </a:t>
            </a:r>
            <a:r>
              <a:rPr lang="en-US" dirty="0">
                <a:latin typeface="Arial" panose="020B0604020202020204" pitchFamily="34" charset="0"/>
                <a:cs typeface="Arial" panose="020B0604020202020204" pitchFamily="34" charset="0"/>
              </a:rPr>
              <a:t>quantity of output</a:t>
            </a:r>
            <a:r>
              <a:rPr lang="en-US" dirty="0">
                <a:solidFill>
                  <a:srgbClr val="FF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896944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2769"/>
            <a:ext cx="9996324" cy="987115"/>
          </a:xfrm>
        </p:spPr>
        <p:txBody>
          <a:bodyPr/>
          <a:lstStyle/>
          <a:p>
            <a:r>
              <a:rPr lang="en-US" dirty="0">
                <a:latin typeface="Arial" panose="020B0604020202020204" pitchFamily="34" charset="0"/>
                <a:cs typeface="Arial" panose="020B0604020202020204" pitchFamily="34" charset="0"/>
              </a:rPr>
              <a:t>MARGINAL COST EXAMPLE</a:t>
            </a:r>
          </a:p>
        </p:txBody>
      </p:sp>
      <p:sp>
        <p:nvSpPr>
          <p:cNvPr id="5" name="Content Placeholder 4"/>
          <p:cNvSpPr>
            <a:spLocks noGrp="1"/>
          </p:cNvSpPr>
          <p:nvPr>
            <p:ph sz="quarter" idx="10"/>
          </p:nvPr>
        </p:nvSpPr>
        <p:spPr>
          <a:xfrm>
            <a:off x="1785584" y="1125802"/>
            <a:ext cx="6425156" cy="540160"/>
          </a:xfrm>
        </p:spPr>
        <p:txBody>
          <a:bodyPr/>
          <a:lstStyle/>
          <a:p>
            <a:pPr marL="0" indent="0">
              <a:buNone/>
            </a:pPr>
            <a:r>
              <a:rPr lang="en-IN" sz="2200" b="1" dirty="0">
                <a:latin typeface="Arial" panose="020B0604020202020204" pitchFamily="34" charset="0"/>
                <a:cs typeface="Arial" panose="020B0604020202020204" pitchFamily="34" charset="0"/>
              </a:rPr>
              <a:t>TABLE 1 </a:t>
            </a:r>
            <a:r>
              <a:rPr lang="en-IN" sz="2200" dirty="0">
                <a:latin typeface="Arial" panose="020B0604020202020204" pitchFamily="34" charset="0"/>
                <a:cs typeface="Arial" panose="020B0604020202020204" pitchFamily="34" charset="0"/>
              </a:rPr>
              <a:t>Costs at Selena’s Gourmet Salsas</a:t>
            </a:r>
          </a:p>
        </p:txBody>
      </p:sp>
      <p:pic>
        <p:nvPicPr>
          <p:cNvPr id="6" name="Picture Placeholder 3" descr="A table shows the quantity, fixed cost, variable cost, total cost, and marginal costs of producing Selena’s Gourmet Salsas.&#10;The table has five columns labeled Quantity of salsa Q (cases), Fixed cost F C, Variable cost V C, Total cost T C equals F C plus V C, and Marginal cost of case M C equals delta T C over delta Q. The data contained in the rows of the table read as follows:&#10;• Row 1: Quantity, 0; Fixed cost, 108 dollars; Variable cost, 0 dollars; Total cost, 108 dollars; Marginal cost, null.&#10;• Row 2: Quantity, 1; Fixed cost, 108 dollars; Variable cost, 12 dollars; Total cost, 120 dollars; Marginal cost, 12 dollars.&#10;• Row 3: Quantity, 2; Fixed cost, 108 dollars; Variable cost, 48 dollars; Total cost, 156 dollars; Marginal cost, 36 dollars.&#10;• Row 4: Quantity, 3; Fixed cost, 108 dollars; Variable cost, 108 dollars; Total cost, 216 dollars; Marginal cost, 60 dollars.&#10;• Row 5: Quantity, 4; Fixed cost, 108 dollars; Variable cost, 192 dollars; Total cost, 300 dollars; Marginal cost, 84 dollars.&#10;• Row 6: Quantity, 5; Fixed cost, 108 dollars; Variable cost, 300 dollars; Total cost, 408 dollars; Marginal cost, 108 dollars.&#10;• Row 7: Quantity, 6; Fixed cost, 108 dollars; Variable cost, 432 dollars; Total cost, 540 dollars; Marginal cost, 132 dollars.&#10;• Row 8: Quantity, 7; Fixed cost, 108 dollars; Variable cost, 588 dollars; Total cost, 696 dollars; Marginal cost, 156 dollars.&#10;• Row 9: Quantity, 8; Fixed cost, 108 dollars; Variable cost, 768 dollars; Total cost, 876 dollars; Marginal cost, 180 dollars.&#10;• Row 10: Quantity, 9; Fixed cost, 108 dollars; Variable cost, 972 dollars; Total cost, 1,080 dollars; Marginal cost, 204 dollars.&#10;• Row 11: Quantity, 10; Fixed cost, 108 dollars; Variable cost, 1,200 dollars; Total cost, 1,308 dollars; Marginal cost, 228 dollars.">
            <a:extLst>
              <a:ext uri="{FF2B5EF4-FFF2-40B4-BE49-F238E27FC236}">
                <a16:creationId xmlns:a16="http://schemas.microsoft.com/office/drawing/2014/main" id="{3ABD0DA8-E293-47C6-A187-56DF4DADB759}"/>
              </a:ext>
            </a:extLst>
          </p:cNvPr>
          <p:cNvPicPr>
            <a:picLocks noGrp="1" noChangeAspect="1"/>
          </p:cNvPicPr>
          <p:nvPr>
            <p:ph type="pic" idx="4294967295"/>
          </p:nvPr>
        </p:nvPicPr>
        <p:blipFill>
          <a:blip r:embed="rId2">
            <a:extLst>
              <a:ext uri="{28A0092B-C50C-407E-A947-70E740481C1C}">
                <a14:useLocalDpi xmlns:a14="http://schemas.microsoft.com/office/drawing/2010/main" val="0"/>
              </a:ext>
            </a:extLst>
          </a:blip>
          <a:stretch>
            <a:fillRect/>
          </a:stretch>
        </p:blipFill>
        <p:spPr>
          <a:xfrm>
            <a:off x="1666241" y="1665962"/>
            <a:ext cx="6664959" cy="5592002"/>
          </a:xfrm>
          <a:prstGeom prst="rect">
            <a:avLst/>
          </a:prstGeom>
        </p:spPr>
      </p:pic>
      <p:sp>
        <p:nvSpPr>
          <p:cNvPr id="2" name="TextBox 1">
            <a:extLst>
              <a:ext uri="{FF2B5EF4-FFF2-40B4-BE49-F238E27FC236}">
                <a16:creationId xmlns:a16="http://schemas.microsoft.com/office/drawing/2014/main" id="{4FDFE33A-9894-04DD-231B-475920E34D39}"/>
              </a:ext>
            </a:extLst>
          </p:cNvPr>
          <p:cNvSpPr txBox="1"/>
          <p:nvPr/>
        </p:nvSpPr>
        <p:spPr>
          <a:xfrm>
            <a:off x="7799492" y="2518995"/>
            <a:ext cx="1185333" cy="338554"/>
          </a:xfrm>
          <a:prstGeom prst="rect">
            <a:avLst/>
          </a:prstGeom>
          <a:noFill/>
        </p:spPr>
        <p:txBody>
          <a:bodyPr wrap="square" rtlCol="0">
            <a:spAutoFit/>
          </a:bodyPr>
          <a:lstStyle/>
          <a:p>
            <a:r>
              <a:rPr lang="en-US" sz="1600" b="1" dirty="0"/>
              <a:t>120-108</a:t>
            </a:r>
          </a:p>
        </p:txBody>
      </p:sp>
      <p:sp>
        <p:nvSpPr>
          <p:cNvPr id="7" name="TextBox 6">
            <a:extLst>
              <a:ext uri="{FF2B5EF4-FFF2-40B4-BE49-F238E27FC236}">
                <a16:creationId xmlns:a16="http://schemas.microsoft.com/office/drawing/2014/main" id="{D2D6EDF2-DE0A-095B-CAB5-A43428CAD83F}"/>
              </a:ext>
            </a:extLst>
          </p:cNvPr>
          <p:cNvSpPr txBox="1"/>
          <p:nvPr/>
        </p:nvSpPr>
        <p:spPr>
          <a:xfrm>
            <a:off x="7837076" y="3060483"/>
            <a:ext cx="1185333" cy="338554"/>
          </a:xfrm>
          <a:prstGeom prst="rect">
            <a:avLst/>
          </a:prstGeom>
          <a:noFill/>
        </p:spPr>
        <p:txBody>
          <a:bodyPr wrap="square" rtlCol="0">
            <a:spAutoFit/>
          </a:bodyPr>
          <a:lstStyle/>
          <a:p>
            <a:r>
              <a:rPr lang="en-US" sz="1600" b="1" dirty="0">
                <a:solidFill>
                  <a:srgbClr val="00B050"/>
                </a:solidFill>
              </a:rPr>
              <a:t>156-120</a:t>
            </a:r>
          </a:p>
        </p:txBody>
      </p:sp>
      <p:sp>
        <p:nvSpPr>
          <p:cNvPr id="8" name="TextBox 7">
            <a:extLst>
              <a:ext uri="{FF2B5EF4-FFF2-40B4-BE49-F238E27FC236}">
                <a16:creationId xmlns:a16="http://schemas.microsoft.com/office/drawing/2014/main" id="{87AFCAB7-54D9-B52D-61C9-FA6FCC3988C8}"/>
              </a:ext>
            </a:extLst>
          </p:cNvPr>
          <p:cNvSpPr txBox="1"/>
          <p:nvPr/>
        </p:nvSpPr>
        <p:spPr>
          <a:xfrm>
            <a:off x="7878514" y="3527615"/>
            <a:ext cx="1185333" cy="338554"/>
          </a:xfrm>
          <a:prstGeom prst="rect">
            <a:avLst/>
          </a:prstGeom>
          <a:noFill/>
        </p:spPr>
        <p:txBody>
          <a:bodyPr wrap="square" rtlCol="0">
            <a:spAutoFit/>
          </a:bodyPr>
          <a:lstStyle/>
          <a:p>
            <a:r>
              <a:rPr lang="en-US" sz="1600" b="1" dirty="0">
                <a:solidFill>
                  <a:srgbClr val="0070C0"/>
                </a:solidFill>
              </a:rPr>
              <a:t>216-156</a:t>
            </a:r>
          </a:p>
        </p:txBody>
      </p:sp>
    </p:spTree>
    <p:extLst>
      <p:ext uri="{BB962C8B-B14F-4D97-AF65-F5344CB8AC3E}">
        <p14:creationId xmlns:p14="http://schemas.microsoft.com/office/powerpoint/2010/main" val="263292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45946"/>
            <a:ext cx="9996324" cy="987115"/>
          </a:xfrm>
        </p:spPr>
        <p:txBody>
          <a:bodyPr/>
          <a:lstStyle/>
          <a:p>
            <a:r>
              <a:rPr lang="en-US" dirty="0">
                <a:latin typeface="Arial" panose="020B0604020202020204" pitchFamily="34" charset="0"/>
                <a:cs typeface="Arial" panose="020B0604020202020204" pitchFamily="34" charset="0"/>
              </a:rPr>
              <a:t>MARGINAL COST GRAPHS</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455" y="2785501"/>
            <a:ext cx="9716857" cy="3853838"/>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455" y="2785501"/>
            <a:ext cx="9716857" cy="3853838"/>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55" y="2785501"/>
            <a:ext cx="9716857" cy="3853838"/>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455" y="2785501"/>
            <a:ext cx="9716857" cy="3853838"/>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9455" y="2785501"/>
            <a:ext cx="9716857" cy="3853838"/>
          </a:xfrm>
          <a:prstGeom prst="rect">
            <a:avLst/>
          </a:prstGeom>
        </p:spPr>
      </p:pic>
      <p:sp>
        <p:nvSpPr>
          <p:cNvPr id="13" name="Content Placeholder 12">
            <a:extLst>
              <a:ext uri="{FF2B5EF4-FFF2-40B4-BE49-F238E27FC236}">
                <a16:creationId xmlns:a16="http://schemas.microsoft.com/office/drawing/2014/main" id="{2801215B-69FA-32B5-DE9B-E9E20A6E72B6}"/>
              </a:ext>
            </a:extLst>
          </p:cNvPr>
          <p:cNvSpPr txBox="1">
            <a:spLocks noGrp="1"/>
          </p:cNvSpPr>
          <p:nvPr>
            <p:ph sz="quarter" idx="10"/>
          </p:nvPr>
        </p:nvSpPr>
        <p:spPr>
          <a:xfrm>
            <a:off x="4320641" y="2338809"/>
            <a:ext cx="1125598" cy="492412"/>
          </a:xfrm>
          <a:prstGeom prst="rect">
            <a:avLst/>
          </a:prstGeom>
          <a:noFill/>
        </p:spPr>
        <p:txBody>
          <a:bodyPr wrap="none" rtlCol="0">
            <a:spAutoFit/>
          </a:bodyPr>
          <a:lstStyle/>
          <a:p>
            <a:pPr marL="0" indent="0" algn="ctr">
              <a:buNone/>
            </a:pPr>
            <a:r>
              <a:rPr lang="en-US" sz="2000" dirty="0"/>
              <a:t>Figure 6</a:t>
            </a:r>
          </a:p>
        </p:txBody>
      </p:sp>
      <p:pic>
        <p:nvPicPr>
          <p:cNvPr id="2" name="Picture 1" descr="Two line graphs show the total and marginal cost curves for Selena’s Gourmet Salsas.&#10;Graph (a) is titled Total cost. The horizontal axis, labeled Quantity of salsa (cases), ranges from 0 to 10 in increments of 1. The vertical axis, labeled Cost, ranges from 0 to 1400 dollars in increments of 200 dollars. The graph plots an increasing concave upward total cost curve labeled T C that starts at (0, 108) and increases through the approximate points:&#10;• (1, 120)&#10;• (2, 156)&#10;• (3, 216)&#10;• (4, 300)&#10;• (5, 408)&#10;• (6, 540)&#10;• (7, 696)&#10;• (8, 876)&#10;• (9, 1080)&#10;• (10, 1308).&#10;A horizontal arrow from (1, 120) to (2, 120) and a vertical arrow from (2, 120) to (2, 156) connect the points (1, 120) and (2, 156). A callout to the line segment between (1, 120) to (2, 156) reads: Second case of salsa increases total cost by 36 dollars.&#10;Another horizontal arrow from (7, 696) to (8, 696) and a vertical arrow from (8, 696) to (8, 876) connect the points (7, 696) and (8, 876). A callout to the line segment between the points (7, 696) and (8, 876) reads: Eighth case of salsa increases total cost by 180 dollars.&#10;Graph (b) is titled Marginal cost. The horizontal axis, labeled Quantity of salsa, ranges from 0 to 10 in increments of 1. The vertical axis, labeled Cost of case, ranges from 0 to 250 dollars in increments of 50 dollars. The graph plots an upward-sloping linear marginal cost curve labeled M C, that passes through the following approximate points:&#10;• (0.5, 12)&#10;• (1.5, 45)&#10;• (2.5, 60)&#10;• (3.5, 95)&#10;• (4.5, 108)&#10;• (5.5, 140)&#10;• (6.5, 156)&#10;• (7.5, 180)&#10;• (8.5, 204)&#10;• (9.5, 230).">
            <a:extLst>
              <a:ext uri="{FF2B5EF4-FFF2-40B4-BE49-F238E27FC236}">
                <a16:creationId xmlns:a16="http://schemas.microsoft.com/office/drawing/2014/main" id="{F5FD0AA0-B7F1-5912-7F19-B27FE24FCF21}"/>
              </a:ext>
            </a:extLst>
          </p:cNvPr>
          <p:cNvPicPr>
            <a:picLocks noChangeAspect="1"/>
          </p:cNvPicPr>
          <p:nvPr/>
        </p:nvPicPr>
        <p:blipFill>
          <a:blip r:embed="rId7"/>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95852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WHY IS THE MARGINAL COST CURVE UPWARD SLOPING?</a:t>
            </a:r>
          </a:p>
        </p:txBody>
      </p:sp>
      <p:sp>
        <p:nvSpPr>
          <p:cNvPr id="3" name="Content Placeholder 2"/>
          <p:cNvSpPr>
            <a:spLocks noGrp="1"/>
          </p:cNvSpPr>
          <p:nvPr>
            <p:ph sz="quarter" idx="10"/>
          </p:nvPr>
        </p:nvSpPr>
        <p:spPr>
          <a:xfrm>
            <a:off x="117582" y="1933291"/>
            <a:ext cx="9804186" cy="4958828"/>
          </a:xfrm>
        </p:spPr>
        <p:txBody>
          <a:bodyPr>
            <a:normAutofit/>
          </a:bodyPr>
          <a:lstStyle/>
          <a:p>
            <a:pPr marL="354013" indent="-354013">
              <a:spcAft>
                <a:spcPts val="1200"/>
              </a:spcAft>
            </a:pPr>
            <a:r>
              <a:rPr lang="en-US" b="1" dirty="0">
                <a:latin typeface="Arial" panose="020B0604020202020204" pitchFamily="34" charset="0"/>
                <a:cs typeface="Arial" panose="020B0604020202020204" pitchFamily="34" charset="0"/>
              </a:rPr>
              <a:t>Because there are diminishing returns to inputs in this example. </a:t>
            </a:r>
            <a:r>
              <a:rPr lang="en-US" dirty="0">
                <a:latin typeface="Arial" panose="020B0604020202020204" pitchFamily="34" charset="0"/>
                <a:cs typeface="Arial" panose="020B0604020202020204" pitchFamily="34" charset="0"/>
              </a:rPr>
              <a:t>As output increases, the marginal product of the variable input declines.</a:t>
            </a:r>
          </a:p>
          <a:p>
            <a:pPr marL="354013" indent="-354013">
              <a:spcAft>
                <a:spcPts val="1200"/>
              </a:spcAft>
            </a:pPr>
            <a:r>
              <a:rPr lang="en-US" dirty="0">
                <a:latin typeface="Arial" panose="020B0604020202020204" pitchFamily="34" charset="0"/>
                <a:cs typeface="Arial" panose="020B0604020202020204" pitchFamily="34" charset="0"/>
              </a:rPr>
              <a:t>This implies that </a:t>
            </a:r>
            <a:r>
              <a:rPr lang="en-US" b="1" dirty="0">
                <a:latin typeface="Arial" panose="020B0604020202020204" pitchFamily="34" charset="0"/>
                <a:cs typeface="Arial" panose="020B0604020202020204" pitchFamily="34" charset="0"/>
              </a:rPr>
              <a:t>more and more of the variable input must be used to produce each additional unit of output</a:t>
            </a:r>
            <a:r>
              <a:rPr lang="en-US" i="1" dirty="0">
                <a:solidFill>
                  <a:srgbClr val="0070C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as the amount of output already produced rises.</a:t>
            </a:r>
          </a:p>
          <a:p>
            <a:pPr marL="354013" indent="-354013">
              <a:spcAft>
                <a:spcPts val="1200"/>
              </a:spcAft>
            </a:pPr>
            <a:r>
              <a:rPr lang="en-US" dirty="0">
                <a:latin typeface="Arial" panose="020B0604020202020204" pitchFamily="34" charset="0"/>
                <a:cs typeface="Arial" panose="020B0604020202020204" pitchFamily="34" charset="0"/>
              </a:rPr>
              <a:t>And since each unit of the variable input must be paid for, the </a:t>
            </a:r>
            <a:r>
              <a:rPr lang="en-US" b="1" dirty="0">
                <a:latin typeface="Arial" panose="020B0604020202020204" pitchFamily="34" charset="0"/>
                <a:cs typeface="Arial" panose="020B0604020202020204" pitchFamily="34" charset="0"/>
              </a:rPr>
              <a:t>cost per additional unit of output also rises.</a:t>
            </a:r>
          </a:p>
        </p:txBody>
      </p:sp>
    </p:spTree>
    <p:extLst>
      <p:ext uri="{BB962C8B-B14F-4D97-AF65-F5344CB8AC3E}">
        <p14:creationId xmlns:p14="http://schemas.microsoft.com/office/powerpoint/2010/main" val="3412880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AVERAGE COST</a:t>
            </a:r>
          </a:p>
        </p:txBody>
      </p:sp>
      <p:sp>
        <p:nvSpPr>
          <p:cNvPr id="3" name="Content Placeholder 2"/>
          <p:cNvSpPr>
            <a:spLocks noGrp="1"/>
          </p:cNvSpPr>
          <p:nvPr>
            <p:ph sz="quarter" idx="10"/>
          </p:nvPr>
        </p:nvSpPr>
        <p:spPr>
          <a:xfrm>
            <a:off x="117582" y="1933292"/>
            <a:ext cx="9804186" cy="3744494"/>
          </a:xfrm>
        </p:spPr>
        <p:txBody>
          <a:bodyPr>
            <a:normAutofit fontScale="85000" lnSpcReduction="10000"/>
          </a:bodyPr>
          <a:lstStyle/>
          <a:p>
            <a:pPr marL="0" indent="0">
              <a:spcAft>
                <a:spcPts val="1200"/>
              </a:spcAft>
              <a:buNone/>
            </a:pPr>
            <a:r>
              <a:rPr lang="en-US" b="1" dirty="0">
                <a:latin typeface="Arial" panose="020B0604020202020204" pitchFamily="34" charset="0"/>
                <a:cs typeface="Arial" panose="020B0604020202020204" pitchFamily="34" charset="0"/>
              </a:rPr>
              <a:t>Average total cost </a:t>
            </a:r>
            <a:r>
              <a:rPr lang="en-US" dirty="0">
                <a:latin typeface="Arial" panose="020B0604020202020204" pitchFamily="34" charset="0"/>
                <a:cs typeface="Arial" panose="020B0604020202020204" pitchFamily="34" charset="0"/>
              </a:rPr>
              <a:t>(often referred to simply as average cost) = total cost per unit of output produced.</a:t>
            </a:r>
          </a:p>
          <a:p>
            <a:pPr marL="2295525" indent="1028700">
              <a:spcAft>
                <a:spcPts val="1200"/>
              </a:spcAft>
              <a:buNone/>
            </a:pPr>
            <a:r>
              <a:rPr lang="en-US" b="1" i="1" dirty="0">
                <a:latin typeface="Arial" panose="020B0604020202020204" pitchFamily="34" charset="0"/>
                <a:cs typeface="Arial" panose="020B0604020202020204" pitchFamily="34" charset="0"/>
              </a:rPr>
              <a:t>ATC</a:t>
            </a:r>
            <a:r>
              <a:rPr lang="en-US" b="1" dirty="0">
                <a:latin typeface="Arial" panose="020B0604020202020204" pitchFamily="34" charset="0"/>
                <a:cs typeface="Arial" panose="020B0604020202020204" pitchFamily="34" charset="0"/>
              </a:rPr>
              <a:t> = </a:t>
            </a:r>
            <a:r>
              <a:rPr lang="en-US" b="1" i="1" dirty="0">
                <a:latin typeface="Arial" panose="020B0604020202020204" pitchFamily="34" charset="0"/>
                <a:cs typeface="Arial" panose="020B0604020202020204" pitchFamily="34" charset="0"/>
              </a:rPr>
              <a:t>TC/Q</a:t>
            </a:r>
            <a:r>
              <a:rPr lang="en-US" b="1" dirty="0">
                <a:latin typeface="Arial" panose="020B0604020202020204" pitchFamily="34" charset="0"/>
                <a:cs typeface="Arial" panose="020B0604020202020204" pitchFamily="34" charset="0"/>
              </a:rPr>
              <a:t> </a:t>
            </a:r>
          </a:p>
          <a:p>
            <a:pPr marL="0" indent="0">
              <a:spcAft>
                <a:spcPts val="1200"/>
              </a:spcAft>
              <a:buNone/>
            </a:pPr>
            <a:r>
              <a:rPr lang="en-US" b="1" dirty="0">
                <a:latin typeface="Arial" panose="020B0604020202020204" pitchFamily="34" charset="0"/>
                <a:cs typeface="Arial" panose="020B0604020202020204" pitchFamily="34" charset="0"/>
              </a:rPr>
              <a:t>Average</a:t>
            </a:r>
            <a:r>
              <a:rPr lang="en-US"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fixed</a:t>
            </a:r>
            <a:r>
              <a:rPr lang="en-US"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cost</a:t>
            </a: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fixed cost per unit of output produced.</a:t>
            </a:r>
          </a:p>
          <a:p>
            <a:pPr marL="2295525" indent="1028700">
              <a:spcAft>
                <a:spcPts val="1200"/>
              </a:spcAft>
              <a:buNone/>
            </a:pPr>
            <a:r>
              <a:rPr lang="en-US" b="1" i="1" dirty="0">
                <a:latin typeface="Arial" panose="020B0604020202020204" pitchFamily="34" charset="0"/>
                <a:cs typeface="Arial" panose="020B0604020202020204" pitchFamily="34" charset="0"/>
              </a:rPr>
              <a:t>AFC</a:t>
            </a:r>
            <a:r>
              <a:rPr lang="en-US" b="1" dirty="0">
                <a:latin typeface="Arial" panose="020B0604020202020204" pitchFamily="34" charset="0"/>
                <a:cs typeface="Arial" panose="020B0604020202020204" pitchFamily="34" charset="0"/>
              </a:rPr>
              <a:t> = </a:t>
            </a:r>
            <a:r>
              <a:rPr lang="en-US" b="1" i="1" dirty="0">
                <a:latin typeface="Arial" panose="020B0604020202020204" pitchFamily="34" charset="0"/>
                <a:cs typeface="Arial" panose="020B0604020202020204" pitchFamily="34" charset="0"/>
              </a:rPr>
              <a:t>FC/Q</a:t>
            </a:r>
          </a:p>
          <a:p>
            <a:pPr marL="0" indent="0">
              <a:spcAft>
                <a:spcPts val="1200"/>
              </a:spcAft>
              <a:buNone/>
            </a:pPr>
            <a:r>
              <a:rPr lang="en-US" b="1" dirty="0">
                <a:latin typeface="Arial" panose="020B0604020202020204" pitchFamily="34" charset="0"/>
                <a:cs typeface="Arial" panose="020B0604020202020204" pitchFamily="34" charset="0"/>
              </a:rPr>
              <a:t>Average</a:t>
            </a:r>
            <a:r>
              <a:rPr lang="en-US"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variable</a:t>
            </a:r>
            <a:r>
              <a:rPr lang="en-US"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cost</a:t>
            </a: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variable cost per unit of output produced.</a:t>
            </a:r>
          </a:p>
          <a:p>
            <a:pPr marL="2295525" indent="1028700">
              <a:spcAft>
                <a:spcPts val="1200"/>
              </a:spcAft>
              <a:buNone/>
            </a:pPr>
            <a:r>
              <a:rPr lang="en-US" b="1" i="1" dirty="0">
                <a:latin typeface="Arial" panose="020B0604020202020204" pitchFamily="34" charset="0"/>
                <a:cs typeface="Arial" panose="020B0604020202020204" pitchFamily="34" charset="0"/>
              </a:rPr>
              <a:t>AVC</a:t>
            </a:r>
            <a:r>
              <a:rPr lang="en-US" b="1" dirty="0">
                <a:latin typeface="Arial" panose="020B0604020202020204" pitchFamily="34" charset="0"/>
                <a:cs typeface="Arial" panose="020B0604020202020204" pitchFamily="34" charset="0"/>
              </a:rPr>
              <a:t> = </a:t>
            </a:r>
            <a:r>
              <a:rPr lang="en-US" b="1" i="1" dirty="0">
                <a:latin typeface="Arial" panose="020B0604020202020204" pitchFamily="34" charset="0"/>
                <a:cs typeface="Arial" panose="020B0604020202020204" pitchFamily="34" charset="0"/>
              </a:rPr>
              <a:t>VC/Q</a:t>
            </a:r>
          </a:p>
        </p:txBody>
      </p:sp>
    </p:spTree>
    <p:extLst>
      <p:ext uri="{BB962C8B-B14F-4D97-AF65-F5344CB8AC3E}">
        <p14:creationId xmlns:p14="http://schemas.microsoft.com/office/powerpoint/2010/main" val="319792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 BY DOING: PRACTICE QUESTION 4</a:t>
            </a:r>
          </a:p>
        </p:txBody>
      </p:sp>
      <p:sp>
        <p:nvSpPr>
          <p:cNvPr id="3" name="Content Placeholder 2"/>
          <p:cNvSpPr>
            <a:spLocks noGrp="1"/>
          </p:cNvSpPr>
          <p:nvPr>
            <p:ph sz="quarter" idx="10"/>
          </p:nvPr>
        </p:nvSpPr>
        <p:spPr>
          <a:xfrm>
            <a:off x="117582" y="1933290"/>
            <a:ext cx="9804186" cy="4684680"/>
          </a:xfrm>
        </p:spPr>
        <p:txBody>
          <a:bodyPr>
            <a:normAutofit/>
          </a:bodyPr>
          <a:lstStyle/>
          <a:p>
            <a:pPr marL="354013" indent="-354013"/>
            <a:r>
              <a:rPr lang="en-US" dirty="0">
                <a:latin typeface="Arial" panose="020B0604020202020204" pitchFamily="34" charset="0"/>
                <a:cs typeface="Arial" panose="020B0604020202020204" pitchFamily="34" charset="0"/>
              </a:rPr>
              <a:t>You produce widgets. Currently you produce 4 widgets at a total cost of $40.</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Suppose you could produce one more widget (the fifth) at a marginal cost of $5. </a:t>
            </a:r>
            <a:r>
              <a:rPr lang="en-US" b="1" dirty="0">
                <a:latin typeface="Arial" panose="020B0604020202020204" pitchFamily="34" charset="0"/>
                <a:cs typeface="Arial" panose="020B0604020202020204" pitchFamily="34" charset="0"/>
              </a:rPr>
              <a:t>If you do produce that fifth widget, what will your average total cost be? Has your average total cost increased or decreased?</a:t>
            </a:r>
          </a:p>
          <a:p>
            <a:pPr marL="811213">
              <a:buFont typeface="+mj-lt"/>
              <a:buAutoNum type="alphaLcParenR"/>
            </a:pPr>
            <a:r>
              <a:rPr lang="en-US" sz="2600" dirty="0">
                <a:latin typeface="Arial" panose="020B0604020202020204" pitchFamily="34" charset="0"/>
                <a:cs typeface="Arial" panose="020B0604020202020204" pitchFamily="34" charset="0"/>
              </a:rPr>
              <a:t>Your average total cost has decreased to $11.</a:t>
            </a:r>
          </a:p>
          <a:p>
            <a:pPr marL="811213">
              <a:buFont typeface="+mj-lt"/>
              <a:buAutoNum type="alphaLcParenR"/>
            </a:pPr>
            <a:r>
              <a:rPr lang="en-US" sz="2600" dirty="0">
                <a:latin typeface="Arial" panose="020B0604020202020204" pitchFamily="34" charset="0"/>
                <a:cs typeface="Arial" panose="020B0604020202020204" pitchFamily="34" charset="0"/>
              </a:rPr>
              <a:t>Your average total cost has decreased to $9.</a:t>
            </a:r>
          </a:p>
          <a:p>
            <a:pPr marL="811213">
              <a:buFont typeface="+mj-lt"/>
              <a:buAutoNum type="alphaLcParenR"/>
            </a:pPr>
            <a:r>
              <a:rPr lang="en-US" sz="2600" dirty="0">
                <a:latin typeface="Arial" panose="020B0604020202020204" pitchFamily="34" charset="0"/>
                <a:cs typeface="Arial" panose="020B0604020202020204" pitchFamily="34" charset="0"/>
              </a:rPr>
              <a:t>Your average total cost has increased to $9.</a:t>
            </a:r>
          </a:p>
          <a:p>
            <a:pPr marL="811213">
              <a:buFont typeface="+mj-lt"/>
              <a:buAutoNum type="alphaLcParenR"/>
            </a:pPr>
            <a:r>
              <a:rPr lang="en-US" sz="2600" dirty="0">
                <a:latin typeface="Arial" panose="020B0604020202020204" pitchFamily="34" charset="0"/>
                <a:cs typeface="Arial" panose="020B0604020202020204" pitchFamily="34" charset="0"/>
              </a:rPr>
              <a:t>Your average total cost has increased to $11.</a:t>
            </a:r>
          </a:p>
        </p:txBody>
      </p:sp>
    </p:spTree>
    <p:extLst>
      <p:ext uri="{BB962C8B-B14F-4D97-AF65-F5344CB8AC3E}">
        <p14:creationId xmlns:p14="http://schemas.microsoft.com/office/powerpoint/2010/main" val="3174519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107" y="0"/>
            <a:ext cx="10058400" cy="815797"/>
          </a:xfrm>
        </p:spPr>
        <p:txBody>
          <a:bodyPr>
            <a:noAutofit/>
          </a:bodyPr>
          <a:lstStyle/>
          <a:p>
            <a:r>
              <a:rPr lang="en-US" dirty="0">
                <a:latin typeface="Arial" panose="020B0604020202020204" pitchFamily="34" charset="0"/>
                <a:cs typeface="Arial" panose="020B0604020202020204" pitchFamily="34" charset="0"/>
              </a:rPr>
              <a:t>PRACTICE QUESTION 4: (ANSWER)</a:t>
            </a:r>
          </a:p>
        </p:txBody>
      </p:sp>
      <p:sp>
        <p:nvSpPr>
          <p:cNvPr id="3" name="Content Placeholder 2"/>
          <p:cNvSpPr>
            <a:spLocks noGrp="1"/>
          </p:cNvSpPr>
          <p:nvPr>
            <p:ph sz="quarter" idx="10"/>
          </p:nvPr>
        </p:nvSpPr>
        <p:spPr>
          <a:xfrm>
            <a:off x="254214" y="1091653"/>
            <a:ext cx="9804186" cy="2915903"/>
          </a:xfrm>
        </p:spPr>
        <p:txBody>
          <a:bodyPr>
            <a:normAutofit/>
          </a:bodyPr>
          <a:lstStyle/>
          <a:p>
            <a:pPr marL="354013" indent="-354013"/>
            <a:r>
              <a:rPr lang="en-US" dirty="0">
                <a:latin typeface="Arial" panose="020B0604020202020204" pitchFamily="34" charset="0"/>
                <a:cs typeface="Arial" panose="020B0604020202020204" pitchFamily="34" charset="0"/>
              </a:rPr>
              <a:t>You produce widgets. Currently you produce 4 widgets at a total cost of $40.</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Suppose you could produce one more widget (the fifth) at a marginal cost of $5. </a:t>
            </a:r>
            <a:r>
              <a:rPr lang="en-US" b="1" dirty="0">
                <a:latin typeface="Arial" panose="020B0604020202020204" pitchFamily="34" charset="0"/>
                <a:cs typeface="Arial" panose="020B0604020202020204" pitchFamily="34" charset="0"/>
              </a:rPr>
              <a:t>If you do produce that fifth widget, what will your average total cost be? Has your average total cost increased or decreased?</a:t>
            </a:r>
          </a:p>
        </p:txBody>
      </p:sp>
      <p:graphicFrame>
        <p:nvGraphicFramePr>
          <p:cNvPr id="4" name="Table 4">
            <a:extLst>
              <a:ext uri="{FF2B5EF4-FFF2-40B4-BE49-F238E27FC236}">
                <a16:creationId xmlns:a16="http://schemas.microsoft.com/office/drawing/2014/main" id="{55A5C2B4-BF75-6C37-F717-B740B19875D4}"/>
              </a:ext>
            </a:extLst>
          </p:cNvPr>
          <p:cNvGraphicFramePr>
            <a:graphicFrameLocks noGrp="1"/>
          </p:cNvGraphicFramePr>
          <p:nvPr>
            <p:extLst>
              <p:ext uri="{D42A27DB-BD31-4B8C-83A1-F6EECF244321}">
                <p14:modId xmlns:p14="http://schemas.microsoft.com/office/powerpoint/2010/main" val="121243355"/>
              </p:ext>
            </p:extLst>
          </p:nvPr>
        </p:nvGraphicFramePr>
        <p:xfrm>
          <a:off x="1755422" y="4100689"/>
          <a:ext cx="5875866" cy="2072058"/>
        </p:xfrm>
        <a:graphic>
          <a:graphicData uri="http://schemas.openxmlformats.org/drawingml/2006/table">
            <a:tbl>
              <a:tblPr firstRow="1" bandRow="1">
                <a:tableStyleId>{5C22544A-7EE6-4342-B048-85BDC9FD1C3A}</a:tableStyleId>
              </a:tblPr>
              <a:tblGrid>
                <a:gridCol w="1958622">
                  <a:extLst>
                    <a:ext uri="{9D8B030D-6E8A-4147-A177-3AD203B41FA5}">
                      <a16:colId xmlns:a16="http://schemas.microsoft.com/office/drawing/2014/main" val="604035398"/>
                    </a:ext>
                  </a:extLst>
                </a:gridCol>
                <a:gridCol w="1958622">
                  <a:extLst>
                    <a:ext uri="{9D8B030D-6E8A-4147-A177-3AD203B41FA5}">
                      <a16:colId xmlns:a16="http://schemas.microsoft.com/office/drawing/2014/main" val="3107430750"/>
                    </a:ext>
                  </a:extLst>
                </a:gridCol>
                <a:gridCol w="1958622">
                  <a:extLst>
                    <a:ext uri="{9D8B030D-6E8A-4147-A177-3AD203B41FA5}">
                      <a16:colId xmlns:a16="http://schemas.microsoft.com/office/drawing/2014/main" val="3588766667"/>
                    </a:ext>
                  </a:extLst>
                </a:gridCol>
              </a:tblGrid>
              <a:tr h="690686">
                <a:tc>
                  <a:txBody>
                    <a:bodyPr/>
                    <a:lstStyle/>
                    <a:p>
                      <a:pPr algn="ctr"/>
                      <a:r>
                        <a:rPr lang="en-US" sz="2000" dirty="0"/>
                        <a:t>Units</a:t>
                      </a:r>
                    </a:p>
                  </a:txBody>
                  <a:tcPr/>
                </a:tc>
                <a:tc>
                  <a:txBody>
                    <a:bodyPr/>
                    <a:lstStyle/>
                    <a:p>
                      <a:pPr algn="ctr"/>
                      <a:r>
                        <a:rPr lang="en-US" sz="2000" dirty="0"/>
                        <a:t>Total Cost</a:t>
                      </a:r>
                    </a:p>
                  </a:txBody>
                  <a:tcPr/>
                </a:tc>
                <a:tc>
                  <a:txBody>
                    <a:bodyPr/>
                    <a:lstStyle/>
                    <a:p>
                      <a:pPr algn="ctr"/>
                      <a:r>
                        <a:rPr lang="en-US" sz="2000" dirty="0"/>
                        <a:t>Marginal Cost</a:t>
                      </a:r>
                    </a:p>
                  </a:txBody>
                  <a:tcPr/>
                </a:tc>
                <a:extLst>
                  <a:ext uri="{0D108BD9-81ED-4DB2-BD59-A6C34878D82A}">
                    <a16:rowId xmlns:a16="http://schemas.microsoft.com/office/drawing/2014/main" val="1746762479"/>
                  </a:ext>
                </a:extLst>
              </a:tr>
              <a:tr h="690686">
                <a:tc>
                  <a:txBody>
                    <a:bodyPr/>
                    <a:lstStyle/>
                    <a:p>
                      <a:pPr algn="ctr"/>
                      <a:r>
                        <a:rPr lang="en-US" sz="2000" dirty="0"/>
                        <a:t>4</a:t>
                      </a:r>
                    </a:p>
                  </a:txBody>
                  <a:tcPr/>
                </a:tc>
                <a:tc>
                  <a:txBody>
                    <a:bodyPr/>
                    <a:lstStyle/>
                    <a:p>
                      <a:pPr algn="ctr"/>
                      <a:r>
                        <a:rPr lang="en-US" sz="2000" dirty="0"/>
                        <a:t>40</a:t>
                      </a:r>
                    </a:p>
                  </a:txBody>
                  <a:tcPr/>
                </a:tc>
                <a:tc>
                  <a:txBody>
                    <a:bodyPr/>
                    <a:lstStyle/>
                    <a:p>
                      <a:pPr algn="ctr"/>
                      <a:endParaRPr lang="en-US" sz="2000" dirty="0"/>
                    </a:p>
                  </a:txBody>
                  <a:tcPr/>
                </a:tc>
                <a:extLst>
                  <a:ext uri="{0D108BD9-81ED-4DB2-BD59-A6C34878D82A}">
                    <a16:rowId xmlns:a16="http://schemas.microsoft.com/office/drawing/2014/main" val="1341527739"/>
                  </a:ext>
                </a:extLst>
              </a:tr>
              <a:tr h="690686">
                <a:tc>
                  <a:txBody>
                    <a:bodyPr/>
                    <a:lstStyle/>
                    <a:p>
                      <a:pPr algn="ctr"/>
                      <a:r>
                        <a:rPr lang="en-US" sz="2000" dirty="0"/>
                        <a:t>5</a:t>
                      </a:r>
                    </a:p>
                  </a:txBody>
                  <a:tcPr/>
                </a:tc>
                <a:tc>
                  <a:txBody>
                    <a:bodyPr/>
                    <a:lstStyle/>
                    <a:p>
                      <a:pPr algn="ctr"/>
                      <a:r>
                        <a:rPr lang="en-US" sz="2000" b="1" dirty="0">
                          <a:solidFill>
                            <a:srgbClr val="FF0000"/>
                          </a:solidFill>
                        </a:rPr>
                        <a:t>45</a:t>
                      </a:r>
                    </a:p>
                  </a:txBody>
                  <a:tcPr/>
                </a:tc>
                <a:tc>
                  <a:txBody>
                    <a:bodyPr/>
                    <a:lstStyle/>
                    <a:p>
                      <a:pPr algn="ctr"/>
                      <a:r>
                        <a:rPr lang="en-US" sz="2000" dirty="0"/>
                        <a:t>5</a:t>
                      </a:r>
                    </a:p>
                  </a:txBody>
                  <a:tcPr/>
                </a:tc>
                <a:extLst>
                  <a:ext uri="{0D108BD9-81ED-4DB2-BD59-A6C34878D82A}">
                    <a16:rowId xmlns:a16="http://schemas.microsoft.com/office/drawing/2014/main" val="2527334416"/>
                  </a:ext>
                </a:extLst>
              </a:tr>
            </a:tbl>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8F594C6-5F2B-86D0-008E-1B0AEE20F17E}"/>
                  </a:ext>
                </a:extLst>
              </p:cNvPr>
              <p:cNvSpPr txBox="1"/>
              <p:nvPr/>
            </p:nvSpPr>
            <p:spPr>
              <a:xfrm>
                <a:off x="8312588" y="4499780"/>
                <a:ext cx="1216487" cy="6241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𝑨𝑻𝑪</m:t>
                      </m:r>
                      <m:r>
                        <a:rPr lang="en-US" sz="2000" b="1" i="1" smtClean="0">
                          <a:latin typeface="Cambria Math" panose="02040503050406030204" pitchFamily="18" charset="0"/>
                        </a:rPr>
                        <m:t>=</m:t>
                      </m:r>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𝑻𝑪</m:t>
                          </m:r>
                        </m:num>
                        <m:den>
                          <m:r>
                            <a:rPr lang="en-US" sz="2000" b="1" i="1" smtClean="0">
                              <a:latin typeface="Cambria Math" panose="02040503050406030204" pitchFamily="18" charset="0"/>
                            </a:rPr>
                            <m:t>𝑸</m:t>
                          </m:r>
                        </m:den>
                      </m:f>
                    </m:oMath>
                  </m:oMathPara>
                </a14:m>
                <a:endParaRPr lang="en-US" sz="2000" b="1" dirty="0"/>
              </a:p>
            </p:txBody>
          </p:sp>
        </mc:Choice>
        <mc:Fallback xmlns="">
          <p:sp>
            <p:nvSpPr>
              <p:cNvPr id="5" name="TextBox 4">
                <a:extLst>
                  <a:ext uri="{FF2B5EF4-FFF2-40B4-BE49-F238E27FC236}">
                    <a16:creationId xmlns:a16="http://schemas.microsoft.com/office/drawing/2014/main" id="{A8F594C6-5F2B-86D0-008E-1B0AEE20F17E}"/>
                  </a:ext>
                </a:extLst>
              </p:cNvPr>
              <p:cNvSpPr txBox="1">
                <a:spLocks noRot="1" noChangeAspect="1" noMove="1" noResize="1" noEditPoints="1" noAdjustHandles="1" noChangeArrowheads="1" noChangeShapeType="1" noTextEdit="1"/>
              </p:cNvSpPr>
              <p:nvPr/>
            </p:nvSpPr>
            <p:spPr>
              <a:xfrm>
                <a:off x="8312588" y="4499780"/>
                <a:ext cx="1216487" cy="62414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EE3050A-655F-9508-09D9-14F4EAD4E1D2}"/>
                  </a:ext>
                </a:extLst>
              </p:cNvPr>
              <p:cNvSpPr txBox="1"/>
              <p:nvPr/>
            </p:nvSpPr>
            <p:spPr>
              <a:xfrm>
                <a:off x="7070651" y="5842676"/>
                <a:ext cx="2924764" cy="57618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𝑨𝑻𝑪</m:t>
                      </m:r>
                      <m:d>
                        <m:dPr>
                          <m:ctrlPr>
                            <a:rPr lang="en-US" sz="2000" b="1" i="1" smtClean="0">
                              <a:latin typeface="Cambria Math" panose="02040503050406030204" pitchFamily="18" charset="0"/>
                            </a:rPr>
                          </m:ctrlPr>
                        </m:dPr>
                        <m:e>
                          <m:r>
                            <a:rPr lang="en-US" sz="2000" b="1" i="1" smtClean="0">
                              <a:latin typeface="Cambria Math" panose="02040503050406030204" pitchFamily="18" charset="0"/>
                            </a:rPr>
                            <m:t>𝟒</m:t>
                          </m:r>
                          <m:r>
                            <a:rPr lang="en-US" sz="2000" b="1" i="1" smtClean="0">
                              <a:latin typeface="Cambria Math" panose="02040503050406030204" pitchFamily="18" charset="0"/>
                            </a:rPr>
                            <m:t> </m:t>
                          </m:r>
                          <m:r>
                            <a:rPr lang="en-US" sz="2000" b="1" i="1" smtClean="0">
                              <a:latin typeface="Cambria Math" panose="02040503050406030204" pitchFamily="18" charset="0"/>
                            </a:rPr>
                            <m:t>𝒖𝒏𝒊𝒕𝒔</m:t>
                          </m:r>
                        </m:e>
                      </m:d>
                      <m:r>
                        <a:rPr lang="en-US" sz="2000" b="1" i="1" smtClean="0">
                          <a:latin typeface="Cambria Math" panose="02040503050406030204" pitchFamily="18" charset="0"/>
                        </a:rPr>
                        <m:t>=</m:t>
                      </m:r>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𝟒𝟎</m:t>
                          </m:r>
                        </m:num>
                        <m:den>
                          <m:r>
                            <a:rPr lang="en-US" sz="2000" b="1" i="1" smtClean="0">
                              <a:latin typeface="Cambria Math" panose="02040503050406030204" pitchFamily="18" charset="0"/>
                            </a:rPr>
                            <m:t>𝟒</m:t>
                          </m:r>
                        </m:den>
                      </m:f>
                      <m:r>
                        <a:rPr lang="en-US" sz="2000" b="1" i="1" smtClean="0">
                          <a:latin typeface="Cambria Math" panose="02040503050406030204" pitchFamily="18" charset="0"/>
                        </a:rPr>
                        <m:t>=</m:t>
                      </m:r>
                      <m:r>
                        <a:rPr lang="en-US" sz="2000" b="1" i="1" smtClean="0">
                          <a:latin typeface="Cambria Math" panose="02040503050406030204" pitchFamily="18" charset="0"/>
                        </a:rPr>
                        <m:t>𝟏𝟎</m:t>
                      </m:r>
                    </m:oMath>
                  </m:oMathPara>
                </a14:m>
                <a:endParaRPr lang="en-US" b="1" dirty="0"/>
              </a:p>
            </p:txBody>
          </p:sp>
        </mc:Choice>
        <mc:Fallback xmlns="">
          <p:sp>
            <p:nvSpPr>
              <p:cNvPr id="6" name="TextBox 5">
                <a:extLst>
                  <a:ext uri="{FF2B5EF4-FFF2-40B4-BE49-F238E27FC236}">
                    <a16:creationId xmlns:a16="http://schemas.microsoft.com/office/drawing/2014/main" id="{DEE3050A-655F-9508-09D9-14F4EAD4E1D2}"/>
                  </a:ext>
                </a:extLst>
              </p:cNvPr>
              <p:cNvSpPr txBox="1">
                <a:spLocks noRot="1" noChangeAspect="1" noMove="1" noResize="1" noEditPoints="1" noAdjustHandles="1" noChangeArrowheads="1" noChangeShapeType="1" noTextEdit="1"/>
              </p:cNvSpPr>
              <p:nvPr/>
            </p:nvSpPr>
            <p:spPr>
              <a:xfrm>
                <a:off x="7070651" y="5842676"/>
                <a:ext cx="2924764" cy="57618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CD5937B-C7D0-B1AD-787E-73DA868996C0}"/>
                  </a:ext>
                </a:extLst>
              </p:cNvPr>
              <p:cNvSpPr txBox="1"/>
              <p:nvPr/>
            </p:nvSpPr>
            <p:spPr>
              <a:xfrm>
                <a:off x="6762044" y="6599270"/>
                <a:ext cx="3233371" cy="701346"/>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a:defRPr sz="2000" b="1" i="1">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r>
                        <a:rPr lang="en-US" sz="2400" b="1" i="1">
                          <a:latin typeface="Cambria Math" panose="02040503050406030204" pitchFamily="18" charset="0"/>
                        </a:rPr>
                        <m:t>𝑨𝑻𝑪</m:t>
                      </m:r>
                      <m:d>
                        <m:dPr>
                          <m:ctrlPr>
                            <a:rPr lang="en-US" sz="2400" i="1">
                              <a:latin typeface="Cambria Math" panose="02040503050406030204" pitchFamily="18" charset="0"/>
                            </a:rPr>
                          </m:ctrlPr>
                        </m:dPr>
                        <m:e>
                          <m:r>
                            <a:rPr lang="en-US" sz="2400" b="1" i="1">
                              <a:latin typeface="Cambria Math" panose="02040503050406030204" pitchFamily="18" charset="0"/>
                            </a:rPr>
                            <m:t>𝟓</m:t>
                          </m:r>
                          <m:r>
                            <a:rPr lang="en-US" sz="2400" b="1">
                              <a:latin typeface="Cambria Math" panose="02040503050406030204" pitchFamily="18" charset="0"/>
                            </a:rPr>
                            <m:t> </m:t>
                          </m:r>
                          <m:r>
                            <a:rPr lang="en-US" sz="2400" b="1" i="1">
                              <a:latin typeface="Cambria Math" panose="02040503050406030204" pitchFamily="18" charset="0"/>
                            </a:rPr>
                            <m:t>𝒖𝒏𝒊𝒕𝒔</m:t>
                          </m:r>
                        </m:e>
                      </m:d>
                      <m:r>
                        <a:rPr lang="en-US" sz="2400" b="1">
                          <a:latin typeface="Cambria Math" panose="02040503050406030204" pitchFamily="18" charset="0"/>
                        </a:rPr>
                        <m:t>=</m:t>
                      </m:r>
                      <m:f>
                        <m:fPr>
                          <m:ctrlPr>
                            <a:rPr lang="en-US" sz="2400" i="1">
                              <a:latin typeface="Cambria Math" panose="02040503050406030204" pitchFamily="18" charset="0"/>
                            </a:rPr>
                          </m:ctrlPr>
                        </m:fPr>
                        <m:num>
                          <m:r>
                            <a:rPr lang="en-US" sz="2400" b="1" i="1">
                              <a:latin typeface="Cambria Math" panose="02040503050406030204" pitchFamily="18" charset="0"/>
                            </a:rPr>
                            <m:t>𝟒𝟓</m:t>
                          </m:r>
                        </m:num>
                        <m:den>
                          <m:r>
                            <a:rPr lang="en-US" sz="2400" b="1" i="1">
                              <a:latin typeface="Cambria Math" panose="02040503050406030204" pitchFamily="18" charset="0"/>
                            </a:rPr>
                            <m:t>𝟓</m:t>
                          </m:r>
                        </m:den>
                      </m:f>
                      <m:r>
                        <a:rPr lang="en-US" sz="2400" b="1">
                          <a:latin typeface="Cambria Math" panose="02040503050406030204" pitchFamily="18" charset="0"/>
                        </a:rPr>
                        <m:t>=</m:t>
                      </m:r>
                      <m:r>
                        <a:rPr lang="en-US" sz="2400" b="1" i="1">
                          <a:latin typeface="Cambria Math" panose="02040503050406030204" pitchFamily="18" charset="0"/>
                        </a:rPr>
                        <m:t>𝟗</m:t>
                      </m:r>
                    </m:oMath>
                  </m:oMathPara>
                </a14:m>
                <a:endParaRPr lang="en-US" sz="2400" dirty="0"/>
              </a:p>
            </p:txBody>
          </p:sp>
        </mc:Choice>
        <mc:Fallback xmlns="">
          <p:sp>
            <p:nvSpPr>
              <p:cNvPr id="7" name="TextBox 6">
                <a:extLst>
                  <a:ext uri="{FF2B5EF4-FFF2-40B4-BE49-F238E27FC236}">
                    <a16:creationId xmlns:a16="http://schemas.microsoft.com/office/drawing/2014/main" id="{ACD5937B-C7D0-B1AD-787E-73DA868996C0}"/>
                  </a:ext>
                </a:extLst>
              </p:cNvPr>
              <p:cNvSpPr txBox="1">
                <a:spLocks noRot="1" noChangeAspect="1" noMove="1" noResize="1" noEditPoints="1" noAdjustHandles="1" noChangeArrowheads="1" noChangeShapeType="1" noTextEdit="1"/>
              </p:cNvSpPr>
              <p:nvPr/>
            </p:nvSpPr>
            <p:spPr>
              <a:xfrm>
                <a:off x="6762044" y="6599270"/>
                <a:ext cx="3233371" cy="70134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7864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LEARN BY DOING: PRACTICE QUESTION 4</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(ANSWER)</a:t>
            </a:r>
          </a:p>
        </p:txBody>
      </p:sp>
      <p:sp>
        <p:nvSpPr>
          <p:cNvPr id="3" name="Content Placeholder 2"/>
          <p:cNvSpPr>
            <a:spLocks noGrp="1"/>
          </p:cNvSpPr>
          <p:nvPr>
            <p:ph sz="quarter" idx="10"/>
          </p:nvPr>
        </p:nvSpPr>
        <p:spPr>
          <a:xfrm>
            <a:off x="117582" y="1678675"/>
            <a:ext cx="9804186" cy="5595582"/>
          </a:xfrm>
        </p:spPr>
        <p:txBody>
          <a:bodyPr>
            <a:normAutofit/>
          </a:bodyPr>
          <a:lstStyle/>
          <a:p>
            <a:pPr marL="354013" indent="-354013"/>
            <a:r>
              <a:rPr lang="en-US" dirty="0">
                <a:latin typeface="Arial" panose="020B0604020202020204" pitchFamily="34" charset="0"/>
                <a:cs typeface="Arial" panose="020B0604020202020204" pitchFamily="34" charset="0"/>
              </a:rPr>
              <a:t>You produce widgets. Currently you produce 4 widgets at a total cost of $40.</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Suppose you could produce one more widget (the fifth) at a marginal cost of $5. </a:t>
            </a:r>
            <a:r>
              <a:rPr lang="en-US" b="1" dirty="0">
                <a:latin typeface="Arial" panose="020B0604020202020204" pitchFamily="34" charset="0"/>
                <a:cs typeface="Arial" panose="020B0604020202020204" pitchFamily="34" charset="0"/>
              </a:rPr>
              <a:t>If you do produce that fifth widget, what will your average total cost be? Has your average total cost increased or decreased?</a:t>
            </a:r>
          </a:p>
          <a:p>
            <a:pPr marL="811213">
              <a:buFont typeface="+mj-lt"/>
              <a:buAutoNum type="alphaLcParenR"/>
            </a:pPr>
            <a:r>
              <a:rPr lang="en-US" sz="2600" dirty="0">
                <a:latin typeface="Arial" panose="020B0604020202020204" pitchFamily="34" charset="0"/>
                <a:cs typeface="Arial" panose="020B0604020202020204" pitchFamily="34" charset="0"/>
              </a:rPr>
              <a:t>Your average total cost has decreased to $11.</a:t>
            </a:r>
          </a:p>
          <a:p>
            <a:pPr marL="811213">
              <a:buFont typeface="+mj-lt"/>
              <a:buAutoNum type="alphaLcParenR"/>
            </a:pPr>
            <a:r>
              <a:rPr lang="en-US" sz="2600" b="1" dirty="0">
                <a:latin typeface="Arial" panose="020B0604020202020204" pitchFamily="34" charset="0"/>
                <a:cs typeface="Arial" panose="020B0604020202020204" pitchFamily="34" charset="0"/>
              </a:rPr>
              <a:t>Your average total cost has decreased to $9. (correct answer)</a:t>
            </a:r>
          </a:p>
          <a:p>
            <a:pPr marL="811213">
              <a:buFont typeface="+mj-lt"/>
              <a:buAutoNum type="alphaLcParenR"/>
            </a:pPr>
            <a:r>
              <a:rPr lang="en-US" sz="2600" dirty="0">
                <a:latin typeface="Arial" panose="020B0604020202020204" pitchFamily="34" charset="0"/>
                <a:cs typeface="Arial" panose="020B0604020202020204" pitchFamily="34" charset="0"/>
              </a:rPr>
              <a:t>Your average total cost has increased to $9.</a:t>
            </a:r>
          </a:p>
          <a:p>
            <a:pPr marL="811213">
              <a:buFont typeface="+mj-lt"/>
              <a:buAutoNum type="alphaLcParenR"/>
            </a:pPr>
            <a:r>
              <a:rPr lang="en-US" sz="2600" dirty="0">
                <a:latin typeface="Arial" panose="020B0604020202020204" pitchFamily="34" charset="0"/>
                <a:cs typeface="Arial" panose="020B0604020202020204" pitchFamily="34" charset="0"/>
              </a:rPr>
              <a:t>Your average total cost has increased to $11.</a:t>
            </a:r>
          </a:p>
        </p:txBody>
      </p:sp>
    </p:spTree>
    <p:extLst>
      <p:ext uri="{BB962C8B-B14F-4D97-AF65-F5344CB8AC3E}">
        <p14:creationId xmlns:p14="http://schemas.microsoft.com/office/powerpoint/2010/main" val="841325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209321"/>
            <a:ext cx="9996324" cy="1336424"/>
          </a:xfrm>
        </p:spPr>
        <p:txBody>
          <a:bodyPr/>
          <a:lstStyle/>
          <a:p>
            <a:r>
              <a:rPr lang="en-US" dirty="0">
                <a:latin typeface="Arial" panose="020B0604020202020204" pitchFamily="34" charset="0"/>
                <a:cs typeface="Arial" panose="020B0604020202020204" pitchFamily="34" charset="0"/>
              </a:rPr>
              <a:t>AVERAGE COSTS FOR SELENA’S GOURMET SALSAS</a:t>
            </a:r>
          </a:p>
        </p:txBody>
      </p:sp>
      <p:sp>
        <p:nvSpPr>
          <p:cNvPr id="9" name="Content Placeholder 8"/>
          <p:cNvSpPr>
            <a:spLocks noGrp="1"/>
          </p:cNvSpPr>
          <p:nvPr>
            <p:ph sz="quarter" idx="10"/>
          </p:nvPr>
        </p:nvSpPr>
        <p:spPr>
          <a:xfrm>
            <a:off x="136632" y="1376198"/>
            <a:ext cx="9804186" cy="589826"/>
          </a:xfrm>
        </p:spPr>
        <p:txBody>
          <a:bodyPr/>
          <a:lstStyle/>
          <a:p>
            <a:pPr marL="0" indent="0">
              <a:buNone/>
            </a:pPr>
            <a:r>
              <a:rPr lang="en-US" b="1" dirty="0">
                <a:solidFill>
                  <a:prstClr val="black"/>
                </a:solidFill>
                <a:latin typeface="Arial" panose="020B0604020202020204" pitchFamily="34" charset="0"/>
                <a:cs typeface="Arial" panose="020B0604020202020204" pitchFamily="34" charset="0"/>
              </a:rPr>
              <a:t>TABLE</a:t>
            </a:r>
            <a:r>
              <a:rPr lang="en-US" dirty="0">
                <a:solidFill>
                  <a:prstClr val="black"/>
                </a:solidFill>
              </a:rPr>
              <a:t> </a:t>
            </a:r>
            <a:r>
              <a:rPr lang="en-US" b="1" dirty="0">
                <a:solidFill>
                  <a:prstClr val="black"/>
                </a:solidFill>
                <a:latin typeface="Arial" panose="020B0604020202020204" pitchFamily="34" charset="0"/>
                <a:cs typeface="Arial" panose="020B0604020202020204" pitchFamily="34" charset="0"/>
              </a:rPr>
              <a:t>2 Average Costs for Selena’s Gourmet Salsas</a:t>
            </a:r>
            <a:endParaRPr lang="en-US" dirty="0">
              <a:solidFill>
                <a:prstClr val="black"/>
              </a:solidFill>
              <a:latin typeface="Arial" panose="020B0604020202020204" pitchFamily="34" charset="0"/>
              <a:cs typeface="Arial" panose="020B0604020202020204" pitchFamily="34" charset="0"/>
            </a:endParaRPr>
          </a:p>
        </p:txBody>
      </p:sp>
      <p:graphicFrame>
        <p:nvGraphicFramePr>
          <p:cNvPr id="13" name="Table Placeholder 12"/>
          <p:cNvGraphicFramePr>
            <a:graphicFrameLocks noGrp="1"/>
          </p:cNvGraphicFramePr>
          <p:nvPr>
            <p:ph type="tbl" sz="quarter" idx="13"/>
            <p:extLst>
              <p:ext uri="{D42A27DB-BD31-4B8C-83A1-F6EECF244321}">
                <p14:modId xmlns:p14="http://schemas.microsoft.com/office/powerpoint/2010/main" val="990499100"/>
              </p:ext>
            </p:extLst>
          </p:nvPr>
        </p:nvGraphicFramePr>
        <p:xfrm>
          <a:off x="136650" y="2022100"/>
          <a:ext cx="9785120" cy="4546868"/>
        </p:xfrm>
        <a:graphic>
          <a:graphicData uri="http://schemas.openxmlformats.org/drawingml/2006/table">
            <a:tbl>
              <a:tblPr firstRow="1">
                <a:tableStyleId>{5C22544A-7EE6-4342-B048-85BDC9FD1C3A}</a:tableStyleId>
              </a:tblPr>
              <a:tblGrid>
                <a:gridCol w="1521765">
                  <a:extLst>
                    <a:ext uri="{9D8B030D-6E8A-4147-A177-3AD203B41FA5}">
                      <a16:colId xmlns:a16="http://schemas.microsoft.com/office/drawing/2014/main" val="20000"/>
                    </a:ext>
                  </a:extLst>
                </a:gridCol>
                <a:gridCol w="1047237">
                  <a:extLst>
                    <a:ext uri="{9D8B030D-6E8A-4147-A177-3AD203B41FA5}">
                      <a16:colId xmlns:a16="http://schemas.microsoft.com/office/drawing/2014/main" val="20001"/>
                    </a:ext>
                  </a:extLst>
                </a:gridCol>
                <a:gridCol w="2241742">
                  <a:extLst>
                    <a:ext uri="{9D8B030D-6E8A-4147-A177-3AD203B41FA5}">
                      <a16:colId xmlns:a16="http://schemas.microsoft.com/office/drawing/2014/main" val="20002"/>
                    </a:ext>
                  </a:extLst>
                </a:gridCol>
                <a:gridCol w="2438099">
                  <a:extLst>
                    <a:ext uri="{9D8B030D-6E8A-4147-A177-3AD203B41FA5}">
                      <a16:colId xmlns:a16="http://schemas.microsoft.com/office/drawing/2014/main" val="20003"/>
                    </a:ext>
                  </a:extLst>
                </a:gridCol>
                <a:gridCol w="2536277">
                  <a:extLst>
                    <a:ext uri="{9D8B030D-6E8A-4147-A177-3AD203B41FA5}">
                      <a16:colId xmlns:a16="http://schemas.microsoft.com/office/drawing/2014/main" val="20004"/>
                    </a:ext>
                  </a:extLst>
                </a:gridCol>
              </a:tblGrid>
              <a:tr h="880038">
                <a:tc>
                  <a:txBody>
                    <a:bodyPr/>
                    <a:lstStyle/>
                    <a:p>
                      <a:pPr algn="ctr" fontAlgn="ctr"/>
                      <a:r>
                        <a:rPr lang="en-US" sz="1400" b="1" u="none" strike="noStrike" dirty="0">
                          <a:solidFill>
                            <a:schemeClr val="tx1"/>
                          </a:solidFill>
                          <a:effectLst/>
                          <a:latin typeface="Arial" panose="020B0604020202020204" pitchFamily="34" charset="0"/>
                          <a:cs typeface="Arial" panose="020B0604020202020204" pitchFamily="34" charset="0"/>
                        </a:rPr>
                        <a:t>Quantity</a:t>
                      </a:r>
                      <a:r>
                        <a:rPr lang="en-US" sz="1400" b="1" u="none" strike="noStrike" baseline="0" dirty="0">
                          <a:solidFill>
                            <a:schemeClr val="tx1"/>
                          </a:solidFill>
                          <a:effectLst/>
                          <a:latin typeface="Arial" panose="020B0604020202020204" pitchFamily="34" charset="0"/>
                          <a:cs typeface="Arial" panose="020B0604020202020204" pitchFamily="34" charset="0"/>
                        </a:rPr>
                        <a:t> </a:t>
                      </a:r>
                      <a:r>
                        <a:rPr lang="en-US" sz="1400" b="1" u="none" strike="noStrike" dirty="0">
                          <a:solidFill>
                            <a:schemeClr val="tx1"/>
                          </a:solidFill>
                          <a:effectLst/>
                          <a:latin typeface="Arial" panose="020B0604020202020204" pitchFamily="34" charset="0"/>
                          <a:cs typeface="Arial" panose="020B0604020202020204" pitchFamily="34" charset="0"/>
                        </a:rPr>
                        <a:t>of salsa </a:t>
                      </a:r>
                    </a:p>
                    <a:p>
                      <a:pPr algn="ctr" fontAlgn="ctr"/>
                      <a:r>
                        <a:rPr lang="en-US" sz="1400" b="1" i="1" u="none" strike="noStrike" dirty="0">
                          <a:solidFill>
                            <a:schemeClr val="tx1"/>
                          </a:solidFill>
                          <a:effectLst/>
                          <a:latin typeface="Arial" panose="020B0604020202020204" pitchFamily="34" charset="0"/>
                          <a:cs typeface="Arial" panose="020B0604020202020204" pitchFamily="34" charset="0"/>
                        </a:rPr>
                        <a:t>Q</a:t>
                      </a:r>
                      <a:r>
                        <a:rPr lang="en-US" sz="1400" b="1" u="none" strike="noStrike" dirty="0">
                          <a:solidFill>
                            <a:schemeClr val="tx1"/>
                          </a:solidFill>
                          <a:effectLst/>
                          <a:latin typeface="Arial" panose="020B0604020202020204" pitchFamily="34" charset="0"/>
                          <a:cs typeface="Arial" panose="020B0604020202020204" pitchFamily="34" charset="0"/>
                        </a:rPr>
                        <a:t> (cases)</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a:solidFill>
                            <a:schemeClr val="tx1"/>
                          </a:solidFill>
                          <a:effectLst/>
                          <a:latin typeface="Arial" panose="020B0604020202020204" pitchFamily="34" charset="0"/>
                          <a:cs typeface="Arial" panose="020B0604020202020204" pitchFamily="34" charset="0"/>
                        </a:rPr>
                        <a:t>Total</a:t>
                      </a:r>
                      <a:r>
                        <a:rPr lang="en-US" sz="1400" b="1" u="none" strike="noStrike" baseline="0" dirty="0">
                          <a:solidFill>
                            <a:schemeClr val="tx1"/>
                          </a:solidFill>
                          <a:effectLst/>
                          <a:latin typeface="Arial" panose="020B0604020202020204" pitchFamily="34" charset="0"/>
                          <a:cs typeface="Arial" panose="020B0604020202020204" pitchFamily="34" charset="0"/>
                        </a:rPr>
                        <a:t> </a:t>
                      </a:r>
                      <a:r>
                        <a:rPr lang="en-US" sz="1400" b="1" u="none" strike="noStrike" dirty="0">
                          <a:solidFill>
                            <a:schemeClr val="tx1"/>
                          </a:solidFill>
                          <a:effectLst/>
                          <a:latin typeface="Arial" panose="020B0604020202020204" pitchFamily="34" charset="0"/>
                          <a:cs typeface="Arial" panose="020B0604020202020204" pitchFamily="34" charset="0"/>
                        </a:rPr>
                        <a:t>cost </a:t>
                      </a:r>
                    </a:p>
                    <a:p>
                      <a:pPr algn="ctr" fontAlgn="ctr"/>
                      <a:r>
                        <a:rPr lang="en-US" sz="1400" b="1" i="1" u="none" strike="noStrike" dirty="0">
                          <a:solidFill>
                            <a:schemeClr val="tx1"/>
                          </a:solidFill>
                          <a:effectLst/>
                          <a:latin typeface="Arial" panose="020B0604020202020204" pitchFamily="34" charset="0"/>
                          <a:cs typeface="Arial" panose="020B0604020202020204" pitchFamily="34" charset="0"/>
                        </a:rPr>
                        <a:t>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a:solidFill>
                            <a:schemeClr val="tx1"/>
                          </a:solidFill>
                          <a:effectLst/>
                          <a:latin typeface="Arial" panose="020B0604020202020204" pitchFamily="34" charset="0"/>
                          <a:cs typeface="Arial" panose="020B0604020202020204" pitchFamily="34" charset="0"/>
                        </a:rPr>
                        <a:t>Average total</a:t>
                      </a:r>
                      <a:r>
                        <a:rPr lang="en-US" sz="1400" b="1" u="none" strike="noStrike" baseline="0" dirty="0">
                          <a:solidFill>
                            <a:schemeClr val="tx1"/>
                          </a:solidFill>
                          <a:effectLst/>
                          <a:latin typeface="Arial" panose="020B0604020202020204" pitchFamily="34" charset="0"/>
                          <a:cs typeface="Arial" panose="020B0604020202020204" pitchFamily="34" charset="0"/>
                        </a:rPr>
                        <a:t> </a:t>
                      </a:r>
                      <a:r>
                        <a:rPr lang="en-US" sz="1400" b="1" u="none" strike="noStrike" dirty="0">
                          <a:solidFill>
                            <a:schemeClr val="tx1"/>
                          </a:solidFill>
                          <a:effectLst/>
                          <a:latin typeface="Arial" panose="020B0604020202020204" pitchFamily="34" charset="0"/>
                          <a:cs typeface="Arial" panose="020B0604020202020204" pitchFamily="34" charset="0"/>
                        </a:rPr>
                        <a:t>cost of case </a:t>
                      </a:r>
                    </a:p>
                    <a:p>
                      <a:pPr algn="ctr" fontAlgn="ctr"/>
                      <a:r>
                        <a:rPr lang="en-US" sz="1400" b="1" i="1" u="none" strike="noStrike" dirty="0">
                          <a:solidFill>
                            <a:schemeClr val="tx1"/>
                          </a:solidFill>
                          <a:effectLst/>
                          <a:latin typeface="Arial" panose="020B0604020202020204" pitchFamily="34" charset="0"/>
                          <a:cs typeface="Arial" panose="020B0604020202020204" pitchFamily="34" charset="0"/>
                        </a:rPr>
                        <a:t>ATC = TC/Q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a:solidFill>
                            <a:schemeClr val="tx1"/>
                          </a:solidFill>
                          <a:effectLst/>
                          <a:latin typeface="Arial" panose="020B0604020202020204" pitchFamily="34" charset="0"/>
                          <a:cs typeface="Arial" panose="020B0604020202020204" pitchFamily="34" charset="0"/>
                        </a:rPr>
                        <a:t>Average fixed cost of case </a:t>
                      </a:r>
                    </a:p>
                    <a:p>
                      <a:pPr algn="ctr" fontAlgn="ctr"/>
                      <a:r>
                        <a:rPr lang="en-US" sz="1400" b="1" i="1" u="none" strike="noStrike" dirty="0">
                          <a:solidFill>
                            <a:schemeClr val="tx1"/>
                          </a:solidFill>
                          <a:effectLst/>
                          <a:latin typeface="Arial" panose="020B0604020202020204" pitchFamily="34" charset="0"/>
                          <a:cs typeface="Arial" panose="020B0604020202020204" pitchFamily="34" charset="0"/>
                        </a:rPr>
                        <a:t>AFC = FC/Q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a:solidFill>
                            <a:schemeClr val="tx1"/>
                          </a:solidFill>
                          <a:effectLst/>
                          <a:latin typeface="Arial" panose="020B0604020202020204" pitchFamily="34" charset="0"/>
                          <a:cs typeface="Arial" panose="020B0604020202020204" pitchFamily="34" charset="0"/>
                        </a:rPr>
                        <a:t>Average variable</a:t>
                      </a:r>
                      <a:r>
                        <a:rPr lang="en-US" sz="1400" b="1" u="none" strike="noStrike" baseline="0" dirty="0">
                          <a:solidFill>
                            <a:schemeClr val="tx1"/>
                          </a:solidFill>
                          <a:effectLst/>
                          <a:latin typeface="Arial" panose="020B0604020202020204" pitchFamily="34" charset="0"/>
                          <a:cs typeface="Arial" panose="020B0604020202020204" pitchFamily="34" charset="0"/>
                        </a:rPr>
                        <a:t> </a:t>
                      </a:r>
                      <a:r>
                        <a:rPr lang="en-US" sz="1400" b="1" u="none" strike="noStrike" dirty="0">
                          <a:solidFill>
                            <a:schemeClr val="tx1"/>
                          </a:solidFill>
                          <a:effectLst/>
                          <a:latin typeface="Arial" panose="020B0604020202020204" pitchFamily="34" charset="0"/>
                          <a:cs typeface="Arial" panose="020B0604020202020204" pitchFamily="34" charset="0"/>
                        </a:rPr>
                        <a:t>cost of case </a:t>
                      </a:r>
                    </a:p>
                    <a:p>
                      <a:pPr algn="ctr" fontAlgn="ctr"/>
                      <a:r>
                        <a:rPr lang="en-US" sz="1400" b="1" i="1" u="none" strike="noStrike" dirty="0">
                          <a:solidFill>
                            <a:schemeClr val="tx1"/>
                          </a:solidFill>
                          <a:effectLst/>
                          <a:latin typeface="Arial" panose="020B0604020202020204" pitchFamily="34" charset="0"/>
                          <a:cs typeface="Arial" panose="020B0604020202020204" pitchFamily="34" charset="0"/>
                        </a:rPr>
                        <a:t>AVC = VC/Q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$120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$120.00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$108.00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$12.00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2</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156</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78.00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54.00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24.00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3</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216</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72.00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36.00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36.00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4</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300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75.00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27.00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48.00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5</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408</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81.60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21.60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60.00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6</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540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90.00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18.00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72.00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7</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696</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99.43</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15.43</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84.00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8</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876</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109.50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13.50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96.00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9</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1,080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120.00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12.00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108.00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66683">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1,308</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130.80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10.80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u="none" strike="noStrike" dirty="0">
                          <a:solidFill>
                            <a:schemeClr val="tx1"/>
                          </a:solidFill>
                          <a:effectLst/>
                          <a:latin typeface="Arial" panose="020B0604020202020204" pitchFamily="34" charset="0"/>
                          <a:cs typeface="Arial" panose="020B0604020202020204" pitchFamily="34" charset="0"/>
                        </a:rPr>
                        <a:t>120.00</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C599858-3A99-11F9-708A-6519C0D4C6E9}"/>
                  </a:ext>
                </a:extLst>
              </p:cNvPr>
              <p:cNvSpPr txBox="1"/>
              <p:nvPr/>
            </p:nvSpPr>
            <p:spPr>
              <a:xfrm>
                <a:off x="3945708" y="3905053"/>
                <a:ext cx="1052454" cy="55496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600" b="1" i="1" smtClean="0">
                              <a:solidFill>
                                <a:srgbClr val="0070C0"/>
                              </a:solidFill>
                              <a:latin typeface="Cambria Math" panose="02040503050406030204" pitchFamily="18" charset="0"/>
                            </a:rPr>
                          </m:ctrlPr>
                        </m:fPr>
                        <m:num>
                          <m:r>
                            <a:rPr lang="en-US" sz="1600" b="1" i="1" smtClean="0">
                              <a:solidFill>
                                <a:srgbClr val="0070C0"/>
                              </a:solidFill>
                              <a:latin typeface="Cambria Math" panose="02040503050406030204" pitchFamily="18" charset="0"/>
                            </a:rPr>
                            <m:t>𝟑𝟎𝟎</m:t>
                          </m:r>
                        </m:num>
                        <m:den>
                          <m:r>
                            <a:rPr lang="en-US" sz="1600" b="1" i="1" smtClean="0">
                              <a:solidFill>
                                <a:srgbClr val="0070C0"/>
                              </a:solidFill>
                              <a:latin typeface="Cambria Math" panose="02040503050406030204" pitchFamily="18" charset="0"/>
                            </a:rPr>
                            <m:t>𝟒</m:t>
                          </m:r>
                        </m:den>
                      </m:f>
                    </m:oMath>
                  </m:oMathPara>
                </a14:m>
                <a:endParaRPr lang="en-US" sz="1600" b="1" dirty="0">
                  <a:solidFill>
                    <a:srgbClr val="0070C0"/>
                  </a:solidFill>
                </a:endParaRPr>
              </a:p>
            </p:txBody>
          </p:sp>
        </mc:Choice>
        <mc:Fallback xmlns="">
          <p:sp>
            <p:nvSpPr>
              <p:cNvPr id="5" name="TextBox 4">
                <a:extLst>
                  <a:ext uri="{FF2B5EF4-FFF2-40B4-BE49-F238E27FC236}">
                    <a16:creationId xmlns:a16="http://schemas.microsoft.com/office/drawing/2014/main" id="{DC599858-3A99-11F9-708A-6519C0D4C6E9}"/>
                  </a:ext>
                </a:extLst>
              </p:cNvPr>
              <p:cNvSpPr txBox="1">
                <a:spLocks noRot="1" noChangeAspect="1" noMove="1" noResize="1" noEditPoints="1" noAdjustHandles="1" noChangeArrowheads="1" noChangeShapeType="1" noTextEdit="1"/>
              </p:cNvSpPr>
              <p:nvPr/>
            </p:nvSpPr>
            <p:spPr>
              <a:xfrm>
                <a:off x="3945708" y="3905053"/>
                <a:ext cx="1052454" cy="55496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779F836-82AD-5A75-14BE-A9B644A6A893}"/>
                  </a:ext>
                </a:extLst>
              </p:cNvPr>
              <p:cNvSpPr txBox="1"/>
              <p:nvPr/>
            </p:nvSpPr>
            <p:spPr>
              <a:xfrm>
                <a:off x="6311782" y="3961609"/>
                <a:ext cx="1052454" cy="55496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600" b="1" i="1" smtClean="0">
                              <a:solidFill>
                                <a:schemeClr val="bg2"/>
                              </a:solidFill>
                              <a:latin typeface="Cambria Math" panose="02040503050406030204" pitchFamily="18" charset="0"/>
                            </a:rPr>
                          </m:ctrlPr>
                        </m:fPr>
                        <m:num>
                          <m:r>
                            <a:rPr lang="en-US" sz="1600" b="1" i="1" smtClean="0">
                              <a:solidFill>
                                <a:schemeClr val="bg2"/>
                              </a:solidFill>
                              <a:latin typeface="Cambria Math" panose="02040503050406030204" pitchFamily="18" charset="0"/>
                            </a:rPr>
                            <m:t>𝟏𝟎𝟖</m:t>
                          </m:r>
                        </m:num>
                        <m:den>
                          <m:r>
                            <a:rPr lang="en-US" sz="1600" b="1" i="1" smtClean="0">
                              <a:solidFill>
                                <a:schemeClr val="bg2"/>
                              </a:solidFill>
                              <a:latin typeface="Cambria Math" panose="02040503050406030204" pitchFamily="18" charset="0"/>
                            </a:rPr>
                            <m:t>𝟒</m:t>
                          </m:r>
                        </m:den>
                      </m:f>
                    </m:oMath>
                  </m:oMathPara>
                </a14:m>
                <a:endParaRPr lang="en-US" sz="1600" b="1" dirty="0">
                  <a:solidFill>
                    <a:schemeClr val="bg2"/>
                  </a:solidFill>
                </a:endParaRPr>
              </a:p>
            </p:txBody>
          </p:sp>
        </mc:Choice>
        <mc:Fallback xmlns="">
          <p:sp>
            <p:nvSpPr>
              <p:cNvPr id="6" name="TextBox 5">
                <a:extLst>
                  <a:ext uri="{FF2B5EF4-FFF2-40B4-BE49-F238E27FC236}">
                    <a16:creationId xmlns:a16="http://schemas.microsoft.com/office/drawing/2014/main" id="{2779F836-82AD-5A75-14BE-A9B644A6A893}"/>
                  </a:ext>
                </a:extLst>
              </p:cNvPr>
              <p:cNvSpPr txBox="1">
                <a:spLocks noRot="1" noChangeAspect="1" noMove="1" noResize="1" noEditPoints="1" noAdjustHandles="1" noChangeArrowheads="1" noChangeShapeType="1" noTextEdit="1"/>
              </p:cNvSpPr>
              <p:nvPr/>
            </p:nvSpPr>
            <p:spPr>
              <a:xfrm>
                <a:off x="6311782" y="3961609"/>
                <a:ext cx="1052454" cy="55496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638C317-33FF-0721-1E33-0CE4E1BB38B9}"/>
                  </a:ext>
                </a:extLst>
              </p:cNvPr>
              <p:cNvSpPr txBox="1"/>
              <p:nvPr/>
            </p:nvSpPr>
            <p:spPr>
              <a:xfrm>
                <a:off x="8807220" y="3961609"/>
                <a:ext cx="1052454"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chemeClr val="bg2"/>
                          </a:solidFill>
                          <a:latin typeface="Cambria Math" panose="02040503050406030204" pitchFamily="18" charset="0"/>
                        </a:rPr>
                        <m:t>𝟏𝟐</m:t>
                      </m:r>
                      <m:r>
                        <a:rPr lang="en-US" sz="1600" b="1" i="1" smtClean="0">
                          <a:solidFill>
                            <a:schemeClr val="bg2"/>
                          </a:solidFill>
                          <a:latin typeface="Cambria Math" panose="02040503050406030204" pitchFamily="18" charset="0"/>
                          <a:ea typeface="Cambria Math" panose="02040503050406030204" pitchFamily="18" charset="0"/>
                        </a:rPr>
                        <m:t>×</m:t>
                      </m:r>
                      <m:r>
                        <a:rPr lang="en-US" sz="1600" b="1" i="1" smtClean="0">
                          <a:solidFill>
                            <a:schemeClr val="bg2"/>
                          </a:solidFill>
                          <a:latin typeface="Cambria Math" panose="02040503050406030204" pitchFamily="18" charset="0"/>
                        </a:rPr>
                        <m:t>𝟒</m:t>
                      </m:r>
                    </m:oMath>
                  </m:oMathPara>
                </a14:m>
                <a:endParaRPr lang="en-US" sz="1600" b="1" dirty="0">
                  <a:solidFill>
                    <a:schemeClr val="bg2"/>
                  </a:solidFill>
                </a:endParaRPr>
              </a:p>
            </p:txBody>
          </p:sp>
        </mc:Choice>
        <mc:Fallback xmlns="">
          <p:sp>
            <p:nvSpPr>
              <p:cNvPr id="7" name="TextBox 6">
                <a:extLst>
                  <a:ext uri="{FF2B5EF4-FFF2-40B4-BE49-F238E27FC236}">
                    <a16:creationId xmlns:a16="http://schemas.microsoft.com/office/drawing/2014/main" id="{9638C317-33FF-0721-1E33-0CE4E1BB38B9}"/>
                  </a:ext>
                </a:extLst>
              </p:cNvPr>
              <p:cNvSpPr txBox="1">
                <a:spLocks noRot="1" noChangeAspect="1" noMove="1" noResize="1" noEditPoints="1" noAdjustHandles="1" noChangeArrowheads="1" noChangeShapeType="1" noTextEdit="1"/>
              </p:cNvSpPr>
              <p:nvPr/>
            </p:nvSpPr>
            <p:spPr>
              <a:xfrm>
                <a:off x="8807220" y="3961609"/>
                <a:ext cx="1052454" cy="338554"/>
              </a:xfrm>
              <a:prstGeom prst="rect">
                <a:avLst/>
              </a:prstGeom>
              <a:blipFill>
                <a:blip r:embed="rId4"/>
                <a:stretch>
                  <a:fillRect/>
                </a:stretch>
              </a:blipFill>
            </p:spPr>
            <p:txBody>
              <a:bodyPr/>
              <a:lstStyle/>
              <a:p>
                <a:r>
                  <a:rPr lang="en-US">
                    <a:noFill/>
                  </a:rPr>
                  <a:t> </a:t>
                </a:r>
              </a:p>
            </p:txBody>
          </p:sp>
        </mc:Fallback>
      </mc:AlternateContent>
      <p:cxnSp>
        <p:nvCxnSpPr>
          <p:cNvPr id="3" name="Straight Arrow Connector 2">
            <a:extLst>
              <a:ext uri="{FF2B5EF4-FFF2-40B4-BE49-F238E27FC236}">
                <a16:creationId xmlns:a16="http://schemas.microsoft.com/office/drawing/2014/main" id="{E77DAE87-9BDD-0413-239B-F6AC7CC30577}"/>
              </a:ext>
            </a:extLst>
          </p:cNvPr>
          <p:cNvCxnSpPr/>
          <p:nvPr/>
        </p:nvCxnSpPr>
        <p:spPr>
          <a:xfrm>
            <a:off x="3081867" y="3115733"/>
            <a:ext cx="0" cy="2856089"/>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0" name="Straight Arrow Connector 9">
            <a:extLst>
              <a:ext uri="{FF2B5EF4-FFF2-40B4-BE49-F238E27FC236}">
                <a16:creationId xmlns:a16="http://schemas.microsoft.com/office/drawing/2014/main" id="{C4D533E6-844A-D2D7-8D5E-57B6668C21FE}"/>
              </a:ext>
            </a:extLst>
          </p:cNvPr>
          <p:cNvCxnSpPr>
            <a:cxnSpLocks/>
          </p:cNvCxnSpPr>
          <p:nvPr/>
        </p:nvCxnSpPr>
        <p:spPr>
          <a:xfrm flipV="1">
            <a:off x="3081867" y="6124222"/>
            <a:ext cx="0" cy="444746"/>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98081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circle(in)">
                                      <p:cBhvr>
                                        <p:cTn id="25" dur="20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86439"/>
            <a:ext cx="9996324" cy="1437975"/>
          </a:xfrm>
        </p:spPr>
        <p:txBody>
          <a:bodyPr/>
          <a:lstStyle/>
          <a:p>
            <a:r>
              <a:rPr lang="en-US" dirty="0">
                <a:latin typeface="Arial" panose="020B0604020202020204" pitchFamily="34" charset="0"/>
                <a:cs typeface="Arial" panose="020B0604020202020204" pitchFamily="34" charset="0"/>
              </a:rPr>
              <a:t>AVERAGE TOTAL COST CURVE FOR SELENA’S GOURMET SALSAS</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239" y="2361376"/>
            <a:ext cx="6492374" cy="4689560"/>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7239" y="2361376"/>
            <a:ext cx="6492374" cy="4689560"/>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7239" y="2358885"/>
            <a:ext cx="6492374" cy="5026535"/>
          </a:xfrm>
          <a:prstGeom prst="rect">
            <a:avLst/>
          </a:prstGeom>
        </p:spPr>
      </p:pic>
      <p:sp>
        <p:nvSpPr>
          <p:cNvPr id="11" name="Content Placeholder 10">
            <a:extLst>
              <a:ext uri="{FF2B5EF4-FFF2-40B4-BE49-F238E27FC236}">
                <a16:creationId xmlns:a16="http://schemas.microsoft.com/office/drawing/2014/main" id="{AB9A0A90-EA56-B8C8-018A-013BC5398843}"/>
              </a:ext>
            </a:extLst>
          </p:cNvPr>
          <p:cNvSpPr txBox="1">
            <a:spLocks noGrp="1"/>
          </p:cNvSpPr>
          <p:nvPr>
            <p:ph sz="quarter" idx="10"/>
          </p:nvPr>
        </p:nvSpPr>
        <p:spPr>
          <a:xfrm>
            <a:off x="4320610" y="1913439"/>
            <a:ext cx="1125598" cy="492412"/>
          </a:xfrm>
          <a:prstGeom prst="rect">
            <a:avLst/>
          </a:prstGeom>
          <a:noFill/>
        </p:spPr>
        <p:txBody>
          <a:bodyPr wrap="none" rtlCol="0">
            <a:spAutoFit/>
          </a:bodyPr>
          <a:lstStyle/>
          <a:p>
            <a:pPr marL="0" indent="0" algn="ctr">
              <a:buNone/>
            </a:pPr>
            <a:r>
              <a:rPr lang="en-US" sz="2000" dirty="0"/>
              <a:t>Figure 7</a:t>
            </a:r>
          </a:p>
        </p:txBody>
      </p:sp>
      <p:pic>
        <p:nvPicPr>
          <p:cNvPr id="2" name="Picture 1" descr="A line graph shows the average total cost curve for Selena’s Gourmet Salsas.&#10;The horizontal axis, labeled Quantity of salsa (cases), ranges from 0 to 10 in increments of 1. The vertical axis, labeled Cost of case, ranges from 0 to 140 dollars in increments of 20 dollars. A roughly U-shaped concave upward curve is labeled Average total cost, A T C, and passes through the following approximate points:&#10;• (1, 120)&#10;• (2, 78)&#10;• (3, 72)&#10;• (4, 75)&#10;• (5, 81.6)&#10;• (6, 90)&#10;• (7, 99.43)&#10;• (8, 109.5)&#10;• (9, 120)&#10;• (10, 130.8).&#10;The point at (3, 72) is labeled M, Minimum average total cost. A vertical dashed line extends from 3 on the horizontal axis to point M. The value 3 on the horizontal axis is labeled Minimum-cost output.">
            <a:extLst>
              <a:ext uri="{FF2B5EF4-FFF2-40B4-BE49-F238E27FC236}">
                <a16:creationId xmlns:a16="http://schemas.microsoft.com/office/drawing/2014/main" id="{68974001-D3FD-2F42-B671-87A30E12AC5F}"/>
              </a:ext>
            </a:extLst>
          </p:cNvPr>
          <p:cNvPicPr>
            <a:picLocks noChangeAspect="1"/>
          </p:cNvPicPr>
          <p:nvPr/>
        </p:nvPicPr>
        <p:blipFill>
          <a:blip r:embed="rId5"/>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290504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AVERAGE TOTAL COST CURVE</a:t>
            </a:r>
          </a:p>
        </p:txBody>
      </p:sp>
      <p:sp>
        <p:nvSpPr>
          <p:cNvPr id="3" name="Content Placeholder 2"/>
          <p:cNvSpPr>
            <a:spLocks noGrp="1"/>
          </p:cNvSpPr>
          <p:nvPr>
            <p:ph sz="quarter" idx="10"/>
          </p:nvPr>
        </p:nvSpPr>
        <p:spPr>
          <a:xfrm>
            <a:off x="117582" y="1933291"/>
            <a:ext cx="9804186" cy="4563043"/>
          </a:xfrm>
        </p:spPr>
        <p:txBody>
          <a:bodyPr>
            <a:normAutofit/>
          </a:bodyPr>
          <a:lstStyle/>
          <a:p>
            <a:pPr marL="354013" indent="-354013">
              <a:spcAft>
                <a:spcPts val="1200"/>
              </a:spcAft>
            </a:pPr>
            <a:r>
              <a:rPr lang="en-US" b="1" dirty="0">
                <a:latin typeface="Arial" panose="020B0604020202020204" pitchFamily="34" charset="0"/>
                <a:cs typeface="Arial" panose="020B0604020202020204" pitchFamily="34" charset="0"/>
              </a:rPr>
              <a:t>Increasing output has two opposing effects on average total cost:</a:t>
            </a:r>
          </a:p>
          <a:p>
            <a:pPr marL="720725" lvl="1" indent="-366713">
              <a:spcAft>
                <a:spcPts val="1200"/>
              </a:spcAft>
            </a:pPr>
            <a:r>
              <a:rPr lang="en-US" b="1" dirty="0">
                <a:latin typeface="Arial" panose="020B0604020202020204" pitchFamily="34" charset="0"/>
                <a:ea typeface="Century Gothic" charset="0"/>
                <a:cs typeface="Arial" panose="020B0604020202020204" pitchFamily="34" charset="0"/>
              </a:rPr>
              <a:t>The spreading effect:</a:t>
            </a:r>
            <a:r>
              <a:rPr lang="en-US" dirty="0">
                <a:latin typeface="Arial" panose="020B0604020202020204" pitchFamily="34" charset="0"/>
                <a:ea typeface="Century Gothic" charset="0"/>
                <a:cs typeface="Arial" panose="020B0604020202020204" pitchFamily="34" charset="0"/>
              </a:rPr>
              <a:t> The larger the output, the more output over which fixed cost is spread, leading to lower average fixed cost.</a:t>
            </a:r>
          </a:p>
          <a:p>
            <a:pPr marL="720725" lvl="1" indent="-366713">
              <a:spcAft>
                <a:spcPts val="1200"/>
              </a:spcAft>
            </a:pPr>
            <a:r>
              <a:rPr lang="en-US" b="1" dirty="0">
                <a:latin typeface="Arial" panose="020B0604020202020204" pitchFamily="34" charset="0"/>
                <a:ea typeface="Century Gothic" charset="0"/>
                <a:cs typeface="Arial" panose="020B0604020202020204" pitchFamily="34" charset="0"/>
              </a:rPr>
              <a:t>The</a:t>
            </a:r>
            <a:r>
              <a:rPr lang="en-US" i="1" dirty="0">
                <a:latin typeface="Arial" panose="020B0604020202020204" pitchFamily="34" charset="0"/>
                <a:ea typeface="Century Gothic" charset="0"/>
                <a:cs typeface="Arial" panose="020B0604020202020204" pitchFamily="34" charset="0"/>
              </a:rPr>
              <a:t> </a:t>
            </a:r>
            <a:r>
              <a:rPr lang="en-US" b="1" dirty="0">
                <a:latin typeface="Arial" panose="020B0604020202020204" pitchFamily="34" charset="0"/>
                <a:ea typeface="Century Gothic" charset="0"/>
                <a:cs typeface="Arial" panose="020B0604020202020204" pitchFamily="34" charset="0"/>
              </a:rPr>
              <a:t>diminishing</a:t>
            </a:r>
            <a:r>
              <a:rPr lang="en-US" i="1" dirty="0">
                <a:latin typeface="Arial" panose="020B0604020202020204" pitchFamily="34" charset="0"/>
                <a:ea typeface="Century Gothic" charset="0"/>
                <a:cs typeface="Arial" panose="020B0604020202020204" pitchFamily="34" charset="0"/>
              </a:rPr>
              <a:t> </a:t>
            </a:r>
            <a:r>
              <a:rPr lang="en-US" b="1" dirty="0">
                <a:latin typeface="Arial" panose="020B0604020202020204" pitchFamily="34" charset="0"/>
                <a:ea typeface="Century Gothic" charset="0"/>
                <a:cs typeface="Arial" panose="020B0604020202020204" pitchFamily="34" charset="0"/>
              </a:rPr>
              <a:t>returns</a:t>
            </a:r>
            <a:r>
              <a:rPr lang="en-US" i="1" dirty="0">
                <a:latin typeface="Arial" panose="020B0604020202020204" pitchFamily="34" charset="0"/>
                <a:ea typeface="Century Gothic" charset="0"/>
                <a:cs typeface="Arial" panose="020B0604020202020204" pitchFamily="34" charset="0"/>
              </a:rPr>
              <a:t> </a:t>
            </a:r>
            <a:r>
              <a:rPr lang="en-US" b="1" dirty="0">
                <a:latin typeface="Arial" panose="020B0604020202020204" pitchFamily="34" charset="0"/>
                <a:ea typeface="Century Gothic" charset="0"/>
                <a:cs typeface="Arial" panose="020B0604020202020204" pitchFamily="34" charset="0"/>
              </a:rPr>
              <a:t>effect: </a:t>
            </a:r>
            <a:r>
              <a:rPr lang="en-US" dirty="0">
                <a:latin typeface="Arial" panose="020B0604020202020204" pitchFamily="34" charset="0"/>
                <a:ea typeface="Century Gothic" charset="0"/>
                <a:cs typeface="Arial" panose="020B0604020202020204" pitchFamily="34" charset="0"/>
              </a:rPr>
              <a:t>The larger the output, the more variable input required to produce additional units, which leads to higher average variable cost.</a:t>
            </a:r>
          </a:p>
        </p:txBody>
      </p:sp>
    </p:spTree>
    <p:extLst>
      <p:ext uri="{BB962C8B-B14F-4D97-AF65-F5344CB8AC3E}">
        <p14:creationId xmlns:p14="http://schemas.microsoft.com/office/powerpoint/2010/main" val="3861808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581"/>
            <a:ext cx="10058400" cy="1313851"/>
          </a:xfrm>
        </p:spPr>
        <p:txBody>
          <a:bodyPr>
            <a:normAutofit/>
          </a:bodyPr>
          <a:lstStyle/>
          <a:p>
            <a:r>
              <a:rPr lang="en-US" dirty="0">
                <a:latin typeface="Arial" panose="020B0604020202020204" pitchFamily="34" charset="0"/>
                <a:cs typeface="Arial" panose="020B0604020202020204" pitchFamily="34" charset="0"/>
              </a:rPr>
              <a:t>PUTTING THE FOUR COST CURVES TOGETHER</a:t>
            </a:r>
          </a:p>
        </p:txBody>
      </p:sp>
      <p:sp>
        <p:nvSpPr>
          <p:cNvPr id="3" name="Content Placeholder 2"/>
          <p:cNvSpPr>
            <a:spLocks noGrp="1"/>
          </p:cNvSpPr>
          <p:nvPr>
            <p:ph sz="quarter" idx="10"/>
          </p:nvPr>
        </p:nvSpPr>
        <p:spPr>
          <a:xfrm>
            <a:off x="117582" y="1933292"/>
            <a:ext cx="9804186" cy="4353208"/>
          </a:xfrm>
        </p:spPr>
        <p:txBody>
          <a:bodyPr>
            <a:normAutofit lnSpcReduction="10000"/>
          </a:bodyPr>
          <a:lstStyle/>
          <a:p>
            <a:pPr marL="354013" lvl="0" indent="-354013">
              <a:spcAft>
                <a:spcPts val="600"/>
              </a:spcAft>
            </a:pPr>
            <a:r>
              <a:rPr lang="en-US" b="1" dirty="0">
                <a:latin typeface="Arial" panose="020B0604020202020204" pitchFamily="34" charset="0"/>
                <a:cs typeface="Arial" panose="020B0604020202020204" pitchFamily="34" charset="0"/>
              </a:rPr>
              <a:t>Note that:</a:t>
            </a:r>
          </a:p>
          <a:p>
            <a:pPr marL="811213" lvl="0">
              <a:spcAft>
                <a:spcPts val="600"/>
              </a:spcAft>
              <a:buFont typeface="+mj-lt"/>
              <a:buAutoNum type="arabicPeriod"/>
            </a:pPr>
            <a:r>
              <a:rPr lang="en-US" sz="2600" dirty="0">
                <a:latin typeface="Arial" panose="020B0604020202020204" pitchFamily="34" charset="0"/>
                <a:cs typeface="Arial" panose="020B0604020202020204" pitchFamily="34" charset="0"/>
              </a:rPr>
              <a:t>Marginal cost slopes upward because of </a:t>
            </a:r>
            <a:r>
              <a:rPr lang="en-US" sz="2600" b="1" dirty="0">
                <a:latin typeface="Arial" panose="020B0604020202020204" pitchFamily="34" charset="0"/>
                <a:cs typeface="Arial" panose="020B0604020202020204" pitchFamily="34" charset="0"/>
              </a:rPr>
              <a:t>diminishing returns.</a:t>
            </a:r>
          </a:p>
          <a:p>
            <a:pPr marL="811213" lvl="0">
              <a:spcAft>
                <a:spcPts val="600"/>
              </a:spcAft>
              <a:buFont typeface="+mj-lt"/>
              <a:buAutoNum type="arabicPeriod"/>
            </a:pPr>
            <a:r>
              <a:rPr lang="en-US" sz="2600" dirty="0">
                <a:latin typeface="Arial" panose="020B0604020202020204" pitchFamily="34" charset="0"/>
                <a:cs typeface="Arial" panose="020B0604020202020204" pitchFamily="34" charset="0"/>
              </a:rPr>
              <a:t>Average variable cost also </a:t>
            </a:r>
            <a:r>
              <a:rPr lang="en-US" sz="2600" dirty="0"/>
              <a:t>slopes upward </a:t>
            </a:r>
            <a:r>
              <a:rPr lang="en-US" sz="2600" dirty="0">
                <a:latin typeface="Arial" panose="020B0604020202020204" pitchFamily="34" charset="0"/>
                <a:cs typeface="Arial" panose="020B0604020202020204" pitchFamily="34" charset="0"/>
              </a:rPr>
              <a:t>but is flatter than the marginal cost curve.</a:t>
            </a:r>
          </a:p>
          <a:p>
            <a:pPr marL="811213" lvl="0">
              <a:spcAft>
                <a:spcPts val="600"/>
              </a:spcAft>
              <a:buFont typeface="+mj-lt"/>
              <a:buAutoNum type="arabicPeriod"/>
            </a:pPr>
            <a:r>
              <a:rPr lang="en-US" sz="2600" dirty="0">
                <a:latin typeface="Arial" panose="020B0604020202020204" pitchFamily="34" charset="0"/>
                <a:cs typeface="Arial" panose="020B0604020202020204" pitchFamily="34" charset="0"/>
              </a:rPr>
              <a:t>Average fixed cost </a:t>
            </a:r>
            <a:r>
              <a:rPr lang="en-US" sz="2600" dirty="0"/>
              <a:t>slopes </a:t>
            </a:r>
            <a:r>
              <a:rPr lang="en-US" sz="2600" dirty="0">
                <a:latin typeface="Arial" panose="020B0604020202020204" pitchFamily="34" charset="0"/>
                <a:cs typeface="Arial" panose="020B0604020202020204" pitchFamily="34" charset="0"/>
              </a:rPr>
              <a:t>downward because of the </a:t>
            </a:r>
            <a:r>
              <a:rPr lang="en-US" sz="2600" b="1" dirty="0">
                <a:latin typeface="Arial" panose="020B0604020202020204" pitchFamily="34" charset="0"/>
                <a:cs typeface="Arial" panose="020B0604020202020204" pitchFamily="34" charset="0"/>
              </a:rPr>
              <a:t>spreading</a:t>
            </a:r>
            <a:r>
              <a:rPr lang="en-US" sz="2600" dirty="0">
                <a:latin typeface="Arial" panose="020B0604020202020204" pitchFamily="34" charset="0"/>
                <a:cs typeface="Arial" panose="020B0604020202020204" pitchFamily="34" charset="0"/>
              </a:rPr>
              <a:t> </a:t>
            </a:r>
            <a:r>
              <a:rPr lang="en-US" sz="2600" b="1" dirty="0">
                <a:latin typeface="Arial" panose="020B0604020202020204" pitchFamily="34" charset="0"/>
                <a:cs typeface="Arial" panose="020B0604020202020204" pitchFamily="34" charset="0"/>
              </a:rPr>
              <a:t>effect.</a:t>
            </a:r>
          </a:p>
          <a:p>
            <a:pPr marL="811213" lvl="0">
              <a:spcAft>
                <a:spcPts val="600"/>
              </a:spcAft>
              <a:buFont typeface="+mj-lt"/>
              <a:buAutoNum type="arabicPeriod"/>
            </a:pPr>
            <a:r>
              <a:rPr lang="en-US" sz="2600" dirty="0">
                <a:latin typeface="Arial" panose="020B0604020202020204" pitchFamily="34" charset="0"/>
                <a:cs typeface="Arial" panose="020B0604020202020204" pitchFamily="34" charset="0"/>
              </a:rPr>
              <a:t>The marginal cost curve intersects the average total cost curve from below, crossing it at its lowest point.</a:t>
            </a:r>
          </a:p>
        </p:txBody>
      </p:sp>
    </p:spTree>
    <p:extLst>
      <p:ext uri="{BB962C8B-B14F-4D97-AF65-F5344CB8AC3E}">
        <p14:creationId xmlns:p14="http://schemas.microsoft.com/office/powerpoint/2010/main" val="3127948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64807"/>
            <a:ext cx="9996324" cy="1359608"/>
          </a:xfrm>
        </p:spPr>
        <p:txBody>
          <a:bodyPr/>
          <a:lstStyle/>
          <a:p>
            <a:r>
              <a:rPr lang="en-US" dirty="0">
                <a:latin typeface="Arial" panose="020B0604020202020204" pitchFamily="34" charset="0"/>
                <a:cs typeface="Arial" panose="020B0604020202020204" pitchFamily="34" charset="0"/>
              </a:rPr>
              <a:t>MARGINAL COST AND AVERAGE COST CURVES FOR SELENA’S GOURMET SALSAS</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5830" y="2163046"/>
            <a:ext cx="6923770" cy="4909789"/>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5830" y="2163046"/>
            <a:ext cx="6923770" cy="4909789"/>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5830" y="2163046"/>
            <a:ext cx="6923770" cy="4909789"/>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5830" y="2163046"/>
            <a:ext cx="6923770" cy="4909789"/>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5830" y="2163046"/>
            <a:ext cx="6923770" cy="4909789"/>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5830" y="2162143"/>
            <a:ext cx="6923770" cy="5245451"/>
          </a:xfrm>
          <a:prstGeom prst="rect">
            <a:avLst/>
          </a:prstGeom>
        </p:spPr>
      </p:pic>
      <p:sp>
        <p:nvSpPr>
          <p:cNvPr id="15" name="Content Placeholder 14">
            <a:extLst>
              <a:ext uri="{FF2B5EF4-FFF2-40B4-BE49-F238E27FC236}">
                <a16:creationId xmlns:a16="http://schemas.microsoft.com/office/drawing/2014/main" id="{F2D58B2A-7D72-44F9-615C-18DDC8F25F19}"/>
              </a:ext>
            </a:extLst>
          </p:cNvPr>
          <p:cNvSpPr txBox="1">
            <a:spLocks noGrp="1"/>
          </p:cNvSpPr>
          <p:nvPr>
            <p:ph sz="quarter" idx="10"/>
          </p:nvPr>
        </p:nvSpPr>
        <p:spPr>
          <a:xfrm>
            <a:off x="4320610" y="1904921"/>
            <a:ext cx="1125598" cy="492412"/>
          </a:xfrm>
          <a:prstGeom prst="rect">
            <a:avLst/>
          </a:prstGeom>
          <a:noFill/>
        </p:spPr>
        <p:txBody>
          <a:bodyPr wrap="none" rtlCol="0">
            <a:spAutoFit/>
          </a:bodyPr>
          <a:lstStyle/>
          <a:p>
            <a:pPr marL="0" indent="0" algn="ctr">
              <a:buNone/>
            </a:pPr>
            <a:r>
              <a:rPr lang="en-US" sz="2000" dirty="0"/>
              <a:t>Figure 8</a:t>
            </a:r>
          </a:p>
        </p:txBody>
      </p:sp>
      <p:pic>
        <p:nvPicPr>
          <p:cNvPr id="2" name="Picture 1" descr="A line graph shows marginal, average total, average variable, and average fixed cost curves for Selena’s Gourmet Salsas.&#10;The horizontal axis, labeled Quantity of salsa (cases), ranges from 0 to 10 in increments of 1. The vertical axis, labeled Cost of case, ranges from 0 to 250 dollars in increments of 50 dollars. Four curves representing Marginal cost (M C), Average total cost (A T C), Average variable cost (A V C), and Average fixed cost (A F C) are plotted on the graph.&#10;• An upward-sloping linear marginal cost curve starts at approximately (0.5, 15) and increases through the approximate points:&#10;• (1.5, 40)&#10;• (2.5, 55)&#10;• (3.5, 80)&#10;• (4.5, 105)&#10;• (5.5, 130)&#10;• (6.5, 152)&#10;• (7.5, 180)&#10;• (8.5, 205)&#10;• (9.5, 230).&#10;• A concave upward average total cost curve (A T C) starts at approximately (1, 120) and descends to reach a minimum at (3, 80). The curve passes through the approximate points:&#10;• (2, 85)&#10;• (3, 80)&#10;• (4, 82)&#10;• (5, 85)&#10;• (6, 95)&#10;• (7, 100)&#10;• (8, 109.5)&#10;• (9, 120)&#10;• (10, 130.8).&#10;• The marginal cost curve intersects the average total cost curve at point M at (3, 80).&#10;• A vertical dashed line extends from 3 on the horizontal axis to point M and is labeled Minimum-cost output.&#10;• An upward-sloping average variable cost curve (A V C) starts at approximately (1, 15), increases through the approximate points:&#10;• (2, 25)&#10;• (3, 36)&#10;• (4, 50)&#10;• (5, 55)&#10;• (6, 65)&#10;• (7, 75)&#10;• (8, 85)&#10;• (9, 95)&#10;• (10, 120).&#10;• A decreasing concave upward average fixed cost curve starts at (1, 108) and decreases through the points:&#10;• (2, 54)&#10;• (3, 36)&#10;• (4, 27)&#10;• (5, 21.6)&#10;• (6, 18)&#10;• (7, 15.43)&#10;• (8, 13.50)&#10;• (9, 12)&#10;• (10, 10.8)&#10;• The average variable cost curve intersects the average fixed cost curve at the point (3, 36) corresponding to the Minimum-cost output quantity of salsa of 3 units.">
            <a:extLst>
              <a:ext uri="{FF2B5EF4-FFF2-40B4-BE49-F238E27FC236}">
                <a16:creationId xmlns:a16="http://schemas.microsoft.com/office/drawing/2014/main" id="{4A5E97EB-B884-B4D2-C87D-A0B663268B05}"/>
              </a:ext>
            </a:extLst>
          </p:cNvPr>
          <p:cNvPicPr>
            <a:picLocks noChangeAspect="1"/>
          </p:cNvPicPr>
          <p:nvPr/>
        </p:nvPicPr>
        <p:blipFill>
          <a:blip r:embed="rId8"/>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372643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 BY DOING: PRACTICE QUESTION 5</a:t>
            </a:r>
          </a:p>
        </p:txBody>
      </p:sp>
      <p:sp>
        <p:nvSpPr>
          <p:cNvPr id="3" name="Content Placeholder 2"/>
          <p:cNvSpPr>
            <a:spLocks noGrp="1"/>
          </p:cNvSpPr>
          <p:nvPr>
            <p:ph sz="quarter" idx="10"/>
          </p:nvPr>
        </p:nvSpPr>
        <p:spPr/>
        <p:txBody>
          <a:bodyPr/>
          <a:lstStyle/>
          <a:p>
            <a:pPr marL="354013" indent="-354013">
              <a:spcAft>
                <a:spcPts val="600"/>
              </a:spcAft>
            </a:pPr>
            <a:r>
              <a:rPr lang="en-US" b="1" dirty="0">
                <a:latin typeface="Arial" panose="020B0604020202020204" pitchFamily="34" charset="0"/>
                <a:cs typeface="Arial" panose="020B0604020202020204" pitchFamily="34" charset="0"/>
              </a:rPr>
              <a:t>At high levels of output, the spreading effect is:</a:t>
            </a:r>
          </a:p>
          <a:p>
            <a:pPr marL="811213">
              <a:spcAft>
                <a:spcPts val="600"/>
              </a:spcAft>
              <a:buFont typeface="+mj-lt"/>
              <a:buAutoNum type="alphaLcParenR"/>
            </a:pPr>
            <a:r>
              <a:rPr lang="en-US" sz="2600" dirty="0">
                <a:latin typeface="Arial" panose="020B0604020202020204" pitchFamily="34" charset="0"/>
                <a:cs typeface="Arial" panose="020B0604020202020204" pitchFamily="34" charset="0"/>
              </a:rPr>
              <a:t>stronger than the diminishing returns effect.</a:t>
            </a:r>
          </a:p>
          <a:p>
            <a:pPr marL="811213">
              <a:spcAft>
                <a:spcPts val="600"/>
              </a:spcAft>
              <a:buFont typeface="+mj-lt"/>
              <a:buAutoNum type="alphaLcParenR"/>
            </a:pPr>
            <a:r>
              <a:rPr lang="en-US" sz="2600" dirty="0">
                <a:latin typeface="Arial" panose="020B0604020202020204" pitchFamily="34" charset="0"/>
                <a:cs typeface="Arial" panose="020B0604020202020204" pitchFamily="34" charset="0"/>
              </a:rPr>
              <a:t>weaker than the diminishing returns effect.</a:t>
            </a:r>
          </a:p>
        </p:txBody>
      </p:sp>
    </p:spTree>
    <p:extLst>
      <p:ext uri="{BB962C8B-B14F-4D97-AF65-F5344CB8AC3E}">
        <p14:creationId xmlns:p14="http://schemas.microsoft.com/office/powerpoint/2010/main" val="979167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anose="020B0604020202020204" pitchFamily="34" charset="0"/>
                <a:cs typeface="Arial" panose="020B0604020202020204" pitchFamily="34" charset="0"/>
              </a:rPr>
              <a:t>LEARN BY DOING: PRACTICE QUESTION 5</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(ANSWER)</a:t>
            </a:r>
          </a:p>
        </p:txBody>
      </p:sp>
      <p:sp>
        <p:nvSpPr>
          <p:cNvPr id="3" name="Content Placeholder 2"/>
          <p:cNvSpPr>
            <a:spLocks noGrp="1"/>
          </p:cNvSpPr>
          <p:nvPr>
            <p:ph sz="quarter" idx="10"/>
          </p:nvPr>
        </p:nvSpPr>
        <p:spPr/>
        <p:txBody>
          <a:bodyPr/>
          <a:lstStyle/>
          <a:p>
            <a:pPr marL="354013" indent="-354013">
              <a:spcAft>
                <a:spcPts val="600"/>
              </a:spcAft>
            </a:pPr>
            <a:r>
              <a:rPr lang="en-US" b="1" dirty="0">
                <a:latin typeface="Arial" panose="020B0604020202020204" pitchFamily="34" charset="0"/>
                <a:cs typeface="Arial" panose="020B0604020202020204" pitchFamily="34" charset="0"/>
              </a:rPr>
              <a:t>At high levels of output, the spreading effect is:</a:t>
            </a:r>
          </a:p>
          <a:p>
            <a:pPr marL="811213">
              <a:spcAft>
                <a:spcPts val="600"/>
              </a:spcAft>
              <a:buFont typeface="+mj-lt"/>
              <a:buAutoNum type="alphaLcParenR"/>
            </a:pPr>
            <a:r>
              <a:rPr lang="en-US" sz="2600" dirty="0">
                <a:latin typeface="Arial" panose="020B0604020202020204" pitchFamily="34" charset="0"/>
                <a:cs typeface="Arial" panose="020B0604020202020204" pitchFamily="34" charset="0"/>
              </a:rPr>
              <a:t>stronger than the diminishing returns effect.</a:t>
            </a:r>
          </a:p>
          <a:p>
            <a:pPr marL="811213">
              <a:spcAft>
                <a:spcPts val="600"/>
              </a:spcAft>
              <a:buFont typeface="+mj-lt"/>
              <a:buAutoNum type="alphaLcParenR"/>
            </a:pPr>
            <a:r>
              <a:rPr lang="en-US" sz="2600" b="1" dirty="0">
                <a:latin typeface="Arial" panose="020B0604020202020204" pitchFamily="34" charset="0"/>
                <a:cs typeface="Arial" panose="020B0604020202020204" pitchFamily="34" charset="0"/>
              </a:rPr>
              <a:t>weaker than the diminishing returns effect. (correct answer)</a:t>
            </a:r>
          </a:p>
        </p:txBody>
      </p:sp>
    </p:spTree>
    <p:extLst>
      <p:ext uri="{BB962C8B-B14F-4D97-AF65-F5344CB8AC3E}">
        <p14:creationId xmlns:p14="http://schemas.microsoft.com/office/powerpoint/2010/main" val="2505202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88136"/>
            <a:ext cx="9996324" cy="1600802"/>
          </a:xfrm>
        </p:spPr>
        <p:txBody>
          <a:bodyPr/>
          <a:lstStyle/>
          <a:p>
            <a:r>
              <a:rPr lang="en-US" dirty="0">
                <a:latin typeface="Arial" panose="020B0604020202020204" pitchFamily="34" charset="0"/>
                <a:cs typeface="Arial" panose="020B0604020202020204" pitchFamily="34" charset="0"/>
              </a:rPr>
              <a:t>MINIMUM AVERAGE TOTAL COST</a:t>
            </a:r>
          </a:p>
        </p:txBody>
      </p:sp>
      <p:sp>
        <p:nvSpPr>
          <p:cNvPr id="3" name="Content Placeholder 2"/>
          <p:cNvSpPr>
            <a:spLocks noGrp="1"/>
          </p:cNvSpPr>
          <p:nvPr>
            <p:ph sz="quarter" idx="10"/>
          </p:nvPr>
        </p:nvSpPr>
        <p:spPr>
          <a:xfrm>
            <a:off x="23515" y="1269074"/>
            <a:ext cx="9804186" cy="2941682"/>
          </a:xfrm>
        </p:spPr>
        <p:txBody>
          <a:bodyPr/>
          <a:lstStyle/>
          <a:p>
            <a:pPr marL="354013" indent="-354013"/>
            <a:r>
              <a:rPr lang="en-US" sz="2600" b="1" dirty="0">
                <a:latin typeface="Arial" panose="020B0604020202020204" pitchFamily="34" charset="0"/>
                <a:cs typeface="Arial" panose="020B0604020202020204" pitchFamily="34" charset="0"/>
              </a:rPr>
              <a:t>The minimum-cost output </a:t>
            </a:r>
            <a:r>
              <a:rPr lang="en-US" sz="2600" dirty="0">
                <a:latin typeface="Arial" panose="020B0604020202020204" pitchFamily="34" charset="0"/>
                <a:cs typeface="Arial" panose="020B0604020202020204" pitchFamily="34" charset="0"/>
              </a:rPr>
              <a:t>is the quantity of output at which average total cost is lowest—the bottom of the U-shaped average total cost curve.</a:t>
            </a:r>
            <a:endParaRPr lang="en-US" sz="2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2B0B5F3-0620-2E89-06ED-F1FE9959C696}"/>
              </a:ext>
            </a:extLst>
          </p:cNvPr>
          <p:cNvPicPr>
            <a:picLocks noChangeAspect="1"/>
          </p:cNvPicPr>
          <p:nvPr/>
        </p:nvPicPr>
        <p:blipFill>
          <a:blip r:embed="rId2"/>
          <a:stretch>
            <a:fillRect/>
          </a:stretch>
        </p:blipFill>
        <p:spPr>
          <a:xfrm>
            <a:off x="1940297" y="2627027"/>
            <a:ext cx="6177806" cy="4676860"/>
          </a:xfrm>
          <a:prstGeom prst="rect">
            <a:avLst/>
          </a:prstGeom>
        </p:spPr>
      </p:pic>
      <p:cxnSp>
        <p:nvCxnSpPr>
          <p:cNvPr id="6" name="Straight Arrow Connector 5">
            <a:extLst>
              <a:ext uri="{FF2B5EF4-FFF2-40B4-BE49-F238E27FC236}">
                <a16:creationId xmlns:a16="http://schemas.microsoft.com/office/drawing/2014/main" id="{E57694E5-116F-F6A3-1654-126DD99A2D09}"/>
              </a:ext>
            </a:extLst>
          </p:cNvPr>
          <p:cNvCxnSpPr/>
          <p:nvPr/>
        </p:nvCxnSpPr>
        <p:spPr>
          <a:xfrm>
            <a:off x="3725333" y="3059289"/>
            <a:ext cx="316089" cy="2449689"/>
          </a:xfrm>
          <a:prstGeom prst="straightConnector1">
            <a:avLst/>
          </a:prstGeom>
          <a:ln w="28575">
            <a:solidFill>
              <a:srgbClr val="C00000"/>
            </a:solidFill>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38451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88136"/>
            <a:ext cx="9996324" cy="1600802"/>
          </a:xfrm>
        </p:spPr>
        <p:txBody>
          <a:bodyPr/>
          <a:lstStyle/>
          <a:p>
            <a:r>
              <a:rPr lang="en-US" dirty="0">
                <a:latin typeface="Arial" panose="020B0604020202020204" pitchFamily="34" charset="0"/>
                <a:cs typeface="Arial" panose="020B0604020202020204" pitchFamily="34" charset="0"/>
              </a:rPr>
              <a:t>MINIMUM AVERAGE TOTAL COST</a:t>
            </a:r>
          </a:p>
        </p:txBody>
      </p:sp>
      <p:sp>
        <p:nvSpPr>
          <p:cNvPr id="3" name="Content Placeholder 2"/>
          <p:cNvSpPr>
            <a:spLocks noGrp="1"/>
          </p:cNvSpPr>
          <p:nvPr>
            <p:ph sz="quarter" idx="10"/>
          </p:nvPr>
        </p:nvSpPr>
        <p:spPr>
          <a:xfrm>
            <a:off x="117582" y="1856096"/>
            <a:ext cx="9804186" cy="4657593"/>
          </a:xfrm>
        </p:spPr>
        <p:txBody>
          <a:bodyPr/>
          <a:lstStyle/>
          <a:p>
            <a:pPr marL="354013" indent="-354013"/>
            <a:r>
              <a:rPr lang="en-US" sz="2600" b="1" dirty="0">
                <a:latin typeface="Arial" panose="020B0604020202020204" pitchFamily="34" charset="0"/>
                <a:cs typeface="Arial" panose="020B0604020202020204" pitchFamily="34" charset="0"/>
              </a:rPr>
              <a:t>Three general principles are always true about a firm’s marginal cost and average total cost curves:</a:t>
            </a:r>
          </a:p>
          <a:p>
            <a:pPr marL="811213">
              <a:buFont typeface="+mj-lt"/>
              <a:buAutoNum type="arabicPeriod"/>
            </a:pPr>
            <a:r>
              <a:rPr lang="en-US" sz="2400" b="1" dirty="0">
                <a:latin typeface="Arial" panose="020B0604020202020204" pitchFamily="34" charset="0"/>
                <a:cs typeface="Arial" panose="020B0604020202020204" pitchFamily="34" charset="0"/>
              </a:rPr>
              <a:t>At the minimum-cost output,</a:t>
            </a:r>
            <a:r>
              <a:rPr lang="en-US" sz="2400" dirty="0">
                <a:latin typeface="Arial" panose="020B0604020202020204" pitchFamily="34" charset="0"/>
                <a:cs typeface="Arial" panose="020B0604020202020204" pitchFamily="34" charset="0"/>
              </a:rPr>
              <a:t> average total cost is equal to marginal cost.</a:t>
            </a:r>
          </a:p>
          <a:p>
            <a:pPr marL="811213">
              <a:buFont typeface="+mj-lt"/>
              <a:buAutoNum type="arabicPeriod"/>
            </a:pPr>
            <a:r>
              <a:rPr lang="en-US" sz="2400" b="1" dirty="0">
                <a:latin typeface="Arial" panose="020B0604020202020204" pitchFamily="34" charset="0"/>
                <a:cs typeface="Arial" panose="020B0604020202020204" pitchFamily="34" charset="0"/>
              </a:rPr>
              <a:t>At output less than the minimum-cost output, </a:t>
            </a:r>
            <a:r>
              <a:rPr lang="en-US" sz="2400" dirty="0">
                <a:latin typeface="Arial" panose="020B0604020202020204" pitchFamily="34" charset="0"/>
                <a:cs typeface="Arial" panose="020B0604020202020204" pitchFamily="34" charset="0"/>
              </a:rPr>
              <a:t>marginal cost is less than average total cost and average total cost is falling.</a:t>
            </a:r>
          </a:p>
          <a:p>
            <a:pPr marL="811213">
              <a:buFont typeface="+mj-lt"/>
              <a:buAutoNum type="arabicPeriod"/>
            </a:pPr>
            <a:r>
              <a:rPr lang="en-US" sz="2400" b="1" dirty="0">
                <a:latin typeface="Arial" panose="020B0604020202020204" pitchFamily="34" charset="0"/>
                <a:cs typeface="Arial" panose="020B0604020202020204" pitchFamily="34" charset="0"/>
              </a:rPr>
              <a:t>At output greater than the minimum-cost output, </a:t>
            </a:r>
            <a:r>
              <a:rPr lang="en-US" sz="2400" dirty="0">
                <a:latin typeface="Arial" panose="020B0604020202020204" pitchFamily="34" charset="0"/>
                <a:cs typeface="Arial" panose="020B0604020202020204" pitchFamily="34" charset="0"/>
              </a:rPr>
              <a:t>marginal cost is greater than average total cost and average total cost is rising.</a:t>
            </a:r>
          </a:p>
        </p:txBody>
      </p:sp>
    </p:spTree>
    <p:extLst>
      <p:ext uri="{BB962C8B-B14F-4D97-AF65-F5344CB8AC3E}">
        <p14:creationId xmlns:p14="http://schemas.microsoft.com/office/powerpoint/2010/main" val="226968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53389"/>
            <a:ext cx="9996324" cy="1471026"/>
          </a:xfrm>
        </p:spPr>
        <p:txBody>
          <a:bodyPr/>
          <a:lstStyle/>
          <a:p>
            <a:r>
              <a:rPr lang="en-US" dirty="0">
                <a:latin typeface="Arial" panose="020B0604020202020204" pitchFamily="34" charset="0"/>
                <a:cs typeface="Arial" panose="020B0604020202020204" pitchFamily="34" charset="0"/>
              </a:rPr>
              <a:t>THE RELATIONSHIP BETWEEN THE AVERAGE TOTAL COST AND THE MARGINAL COST CURVES</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797" y="2056125"/>
            <a:ext cx="7336638" cy="5344881"/>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797" y="2056125"/>
            <a:ext cx="7336638" cy="5344881"/>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9797" y="2056125"/>
            <a:ext cx="7336638" cy="5344881"/>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9797" y="2056125"/>
            <a:ext cx="7336638" cy="5344881"/>
          </a:xfrm>
          <a:prstGeom prst="rect">
            <a:avLst/>
          </a:prstGeom>
        </p:spPr>
      </p:pic>
      <p:sp>
        <p:nvSpPr>
          <p:cNvPr id="13" name="Content Placeholder 12">
            <a:extLst>
              <a:ext uri="{FF2B5EF4-FFF2-40B4-BE49-F238E27FC236}">
                <a16:creationId xmlns:a16="http://schemas.microsoft.com/office/drawing/2014/main" id="{F9013D9F-681D-BF7F-01F3-883F0B14D15E}"/>
              </a:ext>
            </a:extLst>
          </p:cNvPr>
          <p:cNvSpPr txBox="1">
            <a:spLocks noGrp="1"/>
          </p:cNvSpPr>
          <p:nvPr>
            <p:ph sz="quarter" idx="10"/>
          </p:nvPr>
        </p:nvSpPr>
        <p:spPr>
          <a:xfrm>
            <a:off x="4320610" y="1805763"/>
            <a:ext cx="1125598" cy="492412"/>
          </a:xfrm>
          <a:prstGeom prst="rect">
            <a:avLst/>
          </a:prstGeom>
          <a:noFill/>
        </p:spPr>
        <p:txBody>
          <a:bodyPr wrap="none" rtlCol="0">
            <a:spAutoFit/>
          </a:bodyPr>
          <a:lstStyle/>
          <a:p>
            <a:pPr marL="0" indent="0" algn="ctr">
              <a:buNone/>
            </a:pPr>
            <a:r>
              <a:rPr lang="en-US" sz="2000" dirty="0"/>
              <a:t>Figure 9</a:t>
            </a:r>
          </a:p>
        </p:txBody>
      </p:sp>
      <p:pic>
        <p:nvPicPr>
          <p:cNvPr id="2" name="Picture 1" descr="A line graph shows the relationship between the average total cost and the marginal cost curves.&#10;The horizontal axis is labeled Quantity, and the vertical axis is labeled Cost of unit. A concave upward U-shaped average total cost curve labeled A T C has a minimum at point M. An increasing concave upward marginal cost curve labeled M C intersects the average total cost (A T C) curve at point M, passing through the minimum. A point marked A subscript 2 is to the right of a point A subscript 1 on the downward-sloping segment of the A T C curve, which is to the left of point M. A rightward arrow is marked from A subscript 1 to point A subscript 2. These two points are above a point M C subscript L on the M C curve, connected by dotted lines.&#10;• A callout to point M C subscript L reads: If marginal cost is above average total cost, average total cost is falling.&#10;Point B subscript 2 is to the right of a point B subscript 1 on the upward-sloping segment of the A T C curve, which is to the right of point M. An arrow is marked from B subscript 1 to B subscript 2. These two points are below a point M C subscript H on the M C curve, connected by dotted lines.&#10;• A callout to point M C subscript H reads: If marginal cost is below average total cost, average total cost is rising.">
            <a:extLst>
              <a:ext uri="{FF2B5EF4-FFF2-40B4-BE49-F238E27FC236}">
                <a16:creationId xmlns:a16="http://schemas.microsoft.com/office/drawing/2014/main" id="{9FC3D161-4221-AC7F-022D-7F24AFE66F20}"/>
              </a:ext>
            </a:extLst>
          </p:cNvPr>
          <p:cNvPicPr>
            <a:picLocks noChangeAspect="1"/>
          </p:cNvPicPr>
          <p:nvPr/>
        </p:nvPicPr>
        <p:blipFill>
          <a:blip r:embed="rId6"/>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263980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581E3-CD32-4FE9-9E69-4E5A8F447E8C}"/>
              </a:ext>
            </a:extLst>
          </p:cNvPr>
          <p:cNvSpPr>
            <a:spLocks noGrp="1"/>
          </p:cNvSpPr>
          <p:nvPr>
            <p:ph type="title"/>
          </p:nvPr>
        </p:nvSpPr>
        <p:spPr>
          <a:xfrm>
            <a:off x="0" y="269462"/>
            <a:ext cx="9996324" cy="987115"/>
          </a:xfrm>
        </p:spPr>
        <p:txBody>
          <a:bodyPr/>
          <a:lstStyle/>
          <a:p>
            <a:r>
              <a:rPr lang="en-US" dirty="0"/>
              <a:t>DOES THE MARGINAL COST CURVE ALWAYS SLOPE UPWARD? </a:t>
            </a:r>
            <a:endParaRPr lang="en-CA" dirty="0"/>
          </a:p>
        </p:txBody>
      </p:sp>
      <p:sp>
        <p:nvSpPr>
          <p:cNvPr id="3" name="Content Placeholder 2">
            <a:extLst>
              <a:ext uri="{FF2B5EF4-FFF2-40B4-BE49-F238E27FC236}">
                <a16:creationId xmlns:a16="http://schemas.microsoft.com/office/drawing/2014/main" id="{A189784B-B069-42D3-B560-711C3E6EF4CF}"/>
              </a:ext>
            </a:extLst>
          </p:cNvPr>
          <p:cNvSpPr>
            <a:spLocks noGrp="1"/>
          </p:cNvSpPr>
          <p:nvPr>
            <p:ph sz="quarter" idx="10"/>
          </p:nvPr>
        </p:nvSpPr>
        <p:spPr>
          <a:xfrm>
            <a:off x="136632" y="1695850"/>
            <a:ext cx="9804186" cy="5225946"/>
          </a:xfrm>
        </p:spPr>
        <p:txBody>
          <a:bodyPr/>
          <a:lstStyle/>
          <a:p>
            <a:pPr marL="354013" indent="-354013"/>
            <a:r>
              <a:rPr lang="en-US" sz="2400" dirty="0"/>
              <a:t>Marginal cost curves often slope downward as the output goes from zero up to some low level, and they slope upward at higher levels of production.</a:t>
            </a:r>
          </a:p>
          <a:p>
            <a:pPr marL="354013" indent="-354013"/>
            <a:r>
              <a:rPr lang="en-US" sz="2400" dirty="0"/>
              <a:t>The initial downward slope occurs when employing more workers allows them to specialize in various tasks.</a:t>
            </a:r>
          </a:p>
          <a:p>
            <a:pPr marL="354013" indent="-354013"/>
            <a:r>
              <a:rPr lang="en-US" sz="2400" dirty="0"/>
              <a:t>This specialization leads to </a:t>
            </a:r>
            <a:r>
              <a:rPr lang="en-US" sz="2400" i="1" dirty="0"/>
              <a:t>increasing returns</a:t>
            </a:r>
            <a:r>
              <a:rPr lang="en-US" sz="2400" dirty="0"/>
              <a:t> to the hiring of additional workers and results in the marginal cost curve sloping downward.</a:t>
            </a:r>
          </a:p>
          <a:p>
            <a:pPr marL="354013" indent="-354013"/>
            <a:r>
              <a:rPr lang="en-US" sz="2400" dirty="0"/>
              <a:t>Once enough workers exhaust the benefits of specialization, diminishing returns to labor set in and the marginal cost curve slopes upward.</a:t>
            </a:r>
          </a:p>
          <a:p>
            <a:pPr marL="354013" indent="-354013"/>
            <a:r>
              <a:rPr lang="en-US" sz="2400" dirty="0"/>
              <a:t>Typical marginal cost curves have the “swoosh” shape.</a:t>
            </a:r>
            <a:endParaRPr lang="en-CA" sz="2400" dirty="0"/>
          </a:p>
        </p:txBody>
      </p:sp>
    </p:spTree>
    <p:extLst>
      <p:ext uri="{BB962C8B-B14F-4D97-AF65-F5344CB8AC3E}">
        <p14:creationId xmlns:p14="http://schemas.microsoft.com/office/powerpoint/2010/main" val="26233952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996324" cy="1724414"/>
          </a:xfrm>
        </p:spPr>
        <p:txBody>
          <a:bodyPr/>
          <a:lstStyle/>
          <a:p>
            <a:r>
              <a:rPr lang="en-US" dirty="0">
                <a:latin typeface="Arial" panose="020B0604020202020204" pitchFamily="34" charset="0"/>
                <a:cs typeface="Arial" panose="020B0604020202020204" pitchFamily="34" charset="0"/>
              </a:rPr>
              <a:t>DOES THE MARGINAL COST CURVE ALWAYS SLOPE UPWARD? (2 of 2)</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881" y="2109135"/>
            <a:ext cx="7951089" cy="5248632"/>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881" y="2109135"/>
            <a:ext cx="7951089" cy="5248632"/>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881" y="2109135"/>
            <a:ext cx="7951089" cy="5248632"/>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881" y="2109135"/>
            <a:ext cx="7951089" cy="5248632"/>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881" y="2109135"/>
            <a:ext cx="7951089" cy="5248632"/>
          </a:xfrm>
          <a:prstGeom prst="rect">
            <a:avLst/>
          </a:prstGeom>
        </p:spPr>
      </p:pic>
      <p:sp>
        <p:nvSpPr>
          <p:cNvPr id="13" name="Content Placeholder 12">
            <a:extLst>
              <a:ext uri="{FF2B5EF4-FFF2-40B4-BE49-F238E27FC236}">
                <a16:creationId xmlns:a16="http://schemas.microsoft.com/office/drawing/2014/main" id="{C4863DFC-62ED-68A2-863B-5B7B486E4614}"/>
              </a:ext>
            </a:extLst>
          </p:cNvPr>
          <p:cNvSpPr txBox="1">
            <a:spLocks noGrp="1"/>
          </p:cNvSpPr>
          <p:nvPr>
            <p:ph sz="quarter" idx="10"/>
          </p:nvPr>
        </p:nvSpPr>
        <p:spPr>
          <a:xfrm>
            <a:off x="4249277" y="1812191"/>
            <a:ext cx="1268266" cy="492412"/>
          </a:xfrm>
          <a:prstGeom prst="rect">
            <a:avLst/>
          </a:prstGeom>
          <a:noFill/>
        </p:spPr>
        <p:txBody>
          <a:bodyPr wrap="none" rtlCol="0">
            <a:spAutoFit/>
          </a:bodyPr>
          <a:lstStyle/>
          <a:p>
            <a:pPr marL="0" indent="0" algn="ctr">
              <a:buNone/>
            </a:pPr>
            <a:r>
              <a:rPr lang="en-US" sz="2000" dirty="0"/>
              <a:t>Figure 10</a:t>
            </a:r>
          </a:p>
        </p:txBody>
      </p:sp>
      <p:pic>
        <p:nvPicPr>
          <p:cNvPr id="3" name="Picture 2" descr="A line graph shows three curves for marginal cost M C, average total cost A T C, and average variable cost A V C.&#10;The horizontal axis is labeled Quantity, and the vertical axis is labeled Cost of unit. The graph plots three concave upward curves labeled M C, A T C, and A V C. The curve A V C lies below the A T C curve. The curve M C decreases before reaching a minimum. After the minimum of the M C curve, the curve increases and intersects the curves A V C and A T C at their minimums.&#10;• A callout pointing to the decreasing portion of the M C curve reads: 1. Increasing specialization initially leads to lower marginal cost (ellipsis).&#10;• A second callout pointing to the increasing portion of the M C curve reads: 2. (ellipsis) but diminishing returns set in once the benefits from specialization are exhausted and marginal cost rises.">
            <a:extLst>
              <a:ext uri="{FF2B5EF4-FFF2-40B4-BE49-F238E27FC236}">
                <a16:creationId xmlns:a16="http://schemas.microsoft.com/office/drawing/2014/main" id="{9551B60E-A0C7-C8EF-4FFC-D3679456B174}"/>
              </a:ext>
            </a:extLst>
          </p:cNvPr>
          <p:cNvPicPr>
            <a:picLocks noChangeAspect="1"/>
          </p:cNvPicPr>
          <p:nvPr/>
        </p:nvPicPr>
        <p:blipFill>
          <a:blip r:embed="rId7"/>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30360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SHORT-RUN VERSUS LONG-RUN COSTS</a:t>
            </a:r>
          </a:p>
        </p:txBody>
      </p:sp>
      <p:sp>
        <p:nvSpPr>
          <p:cNvPr id="3" name="Content Placeholder 2"/>
          <p:cNvSpPr>
            <a:spLocks noGrp="1"/>
          </p:cNvSpPr>
          <p:nvPr>
            <p:ph sz="quarter" idx="10"/>
          </p:nvPr>
        </p:nvSpPr>
        <p:spPr/>
        <p:txBody>
          <a:bodyPr/>
          <a:lstStyle/>
          <a:p>
            <a:pPr marL="354013" indent="-354013">
              <a:spcAft>
                <a:spcPts val="600"/>
              </a:spcAft>
            </a:pPr>
            <a:r>
              <a:rPr lang="en-US" b="1" dirty="0">
                <a:latin typeface="Arial" panose="020B0604020202020204" pitchFamily="34" charset="0"/>
                <a:cs typeface="Arial" panose="020B0604020202020204" pitchFamily="34" charset="0"/>
              </a:rPr>
              <a:t>All inputs are variable in the long run. </a:t>
            </a:r>
            <a:r>
              <a:rPr lang="en-US" dirty="0">
                <a:latin typeface="Arial" panose="020B0604020202020204" pitchFamily="34" charset="0"/>
                <a:cs typeface="Arial" panose="020B0604020202020204" pitchFamily="34" charset="0"/>
              </a:rPr>
              <a:t>This means that in the long run, fixed cost (like factory size) may also vary.</a:t>
            </a:r>
          </a:p>
          <a:p>
            <a:pPr marL="354013" indent="-354013">
              <a:spcAft>
                <a:spcPts val="600"/>
              </a:spcAft>
            </a:pPr>
            <a:r>
              <a:rPr lang="en-US" b="1" dirty="0">
                <a:latin typeface="Arial" panose="020B0604020202020204" pitchFamily="34" charset="0"/>
                <a:cs typeface="Arial" panose="020B0604020202020204" pitchFamily="34" charset="0"/>
              </a:rPr>
              <a:t>The firm will choose its fixed cost in the long run based on the level of output it expects to produce.</a:t>
            </a:r>
          </a:p>
        </p:txBody>
      </p:sp>
    </p:spTree>
    <p:extLst>
      <p:ext uri="{BB962C8B-B14F-4D97-AF65-F5344CB8AC3E}">
        <p14:creationId xmlns:p14="http://schemas.microsoft.com/office/powerpoint/2010/main" val="113961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37299"/>
            <a:ext cx="4732020" cy="987115"/>
          </a:xfrm>
        </p:spPr>
        <p:txBody>
          <a:bodyPr/>
          <a:lstStyle/>
          <a:p>
            <a:r>
              <a:rPr lang="en-US" dirty="0">
                <a:latin typeface="Arial" panose="020B0604020202020204" pitchFamily="34" charset="0"/>
                <a:cs typeface="Arial" panose="020B0604020202020204" pitchFamily="34" charset="0"/>
              </a:rPr>
              <a:t>CHOOSING THE LEVEL OF FIXED COST</a:t>
            </a:r>
          </a:p>
        </p:txBody>
      </p:sp>
      <p:sp>
        <p:nvSpPr>
          <p:cNvPr id="4" name="Content Placeholder 3"/>
          <p:cNvSpPr>
            <a:spLocks noGrp="1"/>
          </p:cNvSpPr>
          <p:nvPr>
            <p:ph sz="quarter" idx="10"/>
          </p:nvPr>
        </p:nvSpPr>
        <p:spPr>
          <a:xfrm>
            <a:off x="136632" y="2110519"/>
            <a:ext cx="4252488" cy="2903663"/>
          </a:xfrm>
        </p:spPr>
        <p:txBody>
          <a:bodyPr/>
          <a:lstStyle/>
          <a:p>
            <a:pPr marL="354013" indent="-354013"/>
            <a:r>
              <a:rPr lang="en-US" b="1" dirty="0">
                <a:latin typeface="Arial" panose="020B0604020202020204" pitchFamily="34" charset="0"/>
                <a:cs typeface="Arial" panose="020B0604020202020204" pitchFamily="34" charset="0"/>
              </a:rPr>
              <a:t>There is a trade-off between higher fixed cost and lower variable cost for any given output level, and vice versa.</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7834" y="716931"/>
            <a:ext cx="5240752" cy="6405806"/>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7834" y="716931"/>
            <a:ext cx="5240752" cy="6405806"/>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7834" y="716931"/>
            <a:ext cx="5240752" cy="6405806"/>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7834" y="716931"/>
            <a:ext cx="5240752" cy="6405806"/>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7834" y="716931"/>
            <a:ext cx="5240752" cy="6405806"/>
          </a:xfrm>
          <a:prstGeom prst="rect">
            <a:avLst/>
          </a:prstGeom>
        </p:spPr>
      </p:pic>
      <p:sp>
        <p:nvSpPr>
          <p:cNvPr id="14" name="Content Placeholder 13">
            <a:extLst>
              <a:ext uri="{FF2B5EF4-FFF2-40B4-BE49-F238E27FC236}">
                <a16:creationId xmlns:a16="http://schemas.microsoft.com/office/drawing/2014/main" id="{0BC346D9-F62A-26CB-14BA-5B3597CADE52}"/>
              </a:ext>
            </a:extLst>
          </p:cNvPr>
          <p:cNvSpPr txBox="1">
            <a:spLocks noGrp="1"/>
          </p:cNvSpPr>
          <p:nvPr>
            <p:ph sz="quarter" idx="14"/>
          </p:nvPr>
        </p:nvSpPr>
        <p:spPr>
          <a:xfrm>
            <a:off x="6725453" y="234703"/>
            <a:ext cx="1955482" cy="492412"/>
          </a:xfrm>
          <a:prstGeom prst="rect">
            <a:avLst/>
          </a:prstGeom>
          <a:noFill/>
        </p:spPr>
        <p:txBody>
          <a:bodyPr wrap="square" rtlCol="0">
            <a:spAutoFit/>
          </a:bodyPr>
          <a:lstStyle/>
          <a:p>
            <a:pPr algn="ctr"/>
            <a:r>
              <a:rPr lang="en-US" sz="2000" dirty="0">
                <a:solidFill>
                  <a:schemeClr val="tx1"/>
                </a:solidFill>
              </a:rPr>
              <a:t>Figure 11</a:t>
            </a:r>
          </a:p>
        </p:txBody>
      </p:sp>
      <p:pic>
        <p:nvPicPr>
          <p:cNvPr id="3" name="Picture 2" descr="A line graph and associated table show two average total cost curves for low fixed cost and high fixed cost.&#10;The horizontal axis, labeled Quantity of salsa (cases), ranges from 0 to 10 in increments of 1. The vertical axis, labeled Cost of case, ranges from 0 to 250 dollars in increments of 50 dollars. Two concave upward average total cost curves labeled A T C subscript 1 and A T C subscript 2 are plotted on the graph.&#10;• A concave upward curve for low fixed cost, labeled A T C subscript 1, starts at (1, 120) and passes through the points:&#10;• (2, 78)&#10;• (3, 72)&#10;• (4, 80)&#10;• (5, 90)&#10;• (6, 95)&#10;• (7, 100)&#10;• (8, 110)&#10;• (9, 120)&#10;• (10, 130.8).&#10;• The concave upward curve for high fixed cost, labeled A T C subscript 2, starts at (1, 222), and passes through the points:&#10;• (2, 120)&#10;• (3, 90)&#10;• (4, 80)&#10;• (5, 75.2)&#10;• (6, 75)&#10;• (7, 75)&#10;• (8, 75)&#10;• (9, 78)&#10;• (10, 81.6).&#10;These two curves intersect at a point corresponding to four cases of salsa at (4, 80).&#10;• The portion of the curves to the left of four cases of salsa where A T C subscript 2 lies above A T C subscript 1 is labeled: At low output levels, low fixed cost yields lower average total cost.&#10;• The portion of the curves to the right of four cases of salsa where A T C subscript 1 lies above A T C subscript 2 is labeled, At high output levels, high fixed cost yields lower average total cost. &#10;The table has seven columns. The columns are labeled Quantity of salsa (cases), High variable cost, Total cost, Average total cost of case A T C subscript 1, Low variable cost, Total cost, and Average total cost of case A T C subscript 2. The first four columns are titled Low fixed cost (F C equals 108 dollars). The last three columns are titled High fixed cost (F C equals 216 dollars). The data contained in the rows of the table read as follows:&#10;• Row 1: quantity, 1; high variable cost, 12 dollars; total cost, 120 dollars; average total cost of case, 120.00 dollars; low variable cost, 6 dollars; total cost, 222 dollars; average total cost of case, 222.00 dollars.&#10;• Row 2: quantity, 2; high variable cost, 48 dollars; total cost, 156 dollars; average total cost of case, 78.00 dollars; low variable cost, 24 dollars; total cost, 240 dollars; average total cost of case, 120.00 dollars.&#10;• Row 3: quantity, 3 (highlighted); high variable cost, 108 dollars; total cost, 216 dollars; average total cost of case, 72.00 dollars (highlighted); low variable cost, 54 dollars; total cost, 270 dollars; average total cost of case, 90.00 dollars (highlighted).&#10;• Row 4: quantity, 4; high variable cost, 192 dollars; total cost, 300 dollars; average total cost of case, 75.00 dollars; low variable cost, 96 dollars; total cost, 312 dollars; average total cost of case, 78.00 dollars.&#10;• Row 5: quantity, 5; high variable cost, 300 dollars; total cost, 408 dollars; average total cost of case, 81.60 dollars; low variable cost, 150 dollars; total cost, 366 dollars; average total cost of case, 73.20 dollars.&#10;• Row 6: quantity, 6; high variable cost, 432 dollars; total cost, 540 dollars; average total cost of case, 90.00 dollars; low variable cost, 216 dollars; total cost, 432 dollars; average total cost of case, 72.00 dollars.&#10;• Row 7: quantity, 7; high variable cost, 588 dollars; total cost, 696 dollars; average total cost of case, 99.43 dollars; low variable cost, 294 dollars; total cost, 510 dollars; average total cost of case, 72.86 dollars.&#10;• Row 8: quantity, 8; high variable cost, 768 dollars; total cost, 876 dollars; average total cost of case, 109.50 dollars; low variable cost, 384 dollars; total cost, 600 dollars; average total cost of case, 75.00 dollars.&#10;• Row 9: quantity, 9 (highlighted); high variable cost, 972 dollars; total cost, 1,080 dollars; average total cost of case, 120.00 dollars (highlighted); low variable cost, 486 dollars; total cost, 702 dollars; average total cost of case, 78.00 dollars (highlighted).&#10;• Row 10: quantity, 10; high variable cost, 1,200 dollars; total cost, 1,308 dollars; average total cost of case, 130.80 dollars; low variable cost, 600 dollars; total cost, 816 dollars; average total cost of case, 81.60 dollars.">
            <a:extLst>
              <a:ext uri="{FF2B5EF4-FFF2-40B4-BE49-F238E27FC236}">
                <a16:creationId xmlns:a16="http://schemas.microsoft.com/office/drawing/2014/main" id="{E9E9E528-E9F9-ADE8-88BC-146E35AC817B}"/>
              </a:ext>
            </a:extLst>
          </p:cNvPr>
          <p:cNvPicPr>
            <a:picLocks noChangeAspect="1"/>
          </p:cNvPicPr>
          <p:nvPr/>
        </p:nvPicPr>
        <p:blipFill>
          <a:blip r:embed="rId7"/>
          <a:stretch>
            <a:fillRect/>
          </a:stretch>
        </p:blipFill>
        <p:spPr>
          <a:xfrm>
            <a:off x="9539170" y="367570"/>
            <a:ext cx="285765" cy="158758"/>
          </a:xfrm>
          <a:prstGeom prst="rect">
            <a:avLst/>
          </a:prstGeom>
        </p:spPr>
      </p:pic>
    </p:spTree>
    <p:extLst>
      <p:ext uri="{BB962C8B-B14F-4D97-AF65-F5344CB8AC3E}">
        <p14:creationId xmlns:p14="http://schemas.microsoft.com/office/powerpoint/2010/main" val="293563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4888"/>
            <a:ext cx="10058400" cy="1445236"/>
          </a:xfrm>
        </p:spPr>
        <p:txBody>
          <a:bodyPr>
            <a:normAutofit/>
          </a:bodyPr>
          <a:lstStyle/>
          <a:p>
            <a:r>
              <a:rPr lang="en-US" dirty="0">
                <a:latin typeface="Arial" panose="020B0604020202020204" pitchFamily="34" charset="0"/>
                <a:cs typeface="Arial" panose="020B0604020202020204" pitchFamily="34" charset="0"/>
              </a:rPr>
              <a:t>THE LONG-RUN AVERAGE TOTAL COST CURVE</a:t>
            </a:r>
          </a:p>
        </p:txBody>
      </p:sp>
      <p:sp>
        <p:nvSpPr>
          <p:cNvPr id="3" name="Content Placeholder 2"/>
          <p:cNvSpPr>
            <a:spLocks noGrp="1"/>
          </p:cNvSpPr>
          <p:nvPr>
            <p:ph sz="quarter" idx="10"/>
          </p:nvPr>
        </p:nvSpPr>
        <p:spPr>
          <a:xfrm>
            <a:off x="117582" y="1933292"/>
            <a:ext cx="9804186" cy="3880654"/>
          </a:xfrm>
        </p:spPr>
        <p:txBody>
          <a:bodyPr>
            <a:normAutofit/>
          </a:bodyPr>
          <a:lstStyle/>
          <a:p>
            <a:pPr marL="354013" indent="-354013">
              <a:spcAft>
                <a:spcPts val="1200"/>
              </a:spcAft>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long-run average total cost curve </a:t>
            </a:r>
            <a:r>
              <a:rPr lang="en-US" dirty="0">
                <a:latin typeface="Arial" panose="020B0604020202020204" pitchFamily="34" charset="0"/>
                <a:cs typeface="Arial" panose="020B0604020202020204" pitchFamily="34" charset="0"/>
              </a:rPr>
              <a:t>shows the relationship between output and average total cost when fixed cost has been chosen to minimize average total cost for each level of output.</a:t>
            </a:r>
          </a:p>
          <a:p>
            <a:pPr marL="720725" lvl="1" indent="-366713">
              <a:spcAft>
                <a:spcPts val="1200"/>
              </a:spcAft>
            </a:pPr>
            <a:r>
              <a:rPr lang="en-US" sz="2800" dirty="0">
                <a:latin typeface="Arial" panose="020B0604020202020204" pitchFamily="34" charset="0"/>
                <a:ea typeface="Century Gothic" charset="0"/>
                <a:cs typeface="Arial" panose="020B0604020202020204" pitchFamily="34" charset="0"/>
              </a:rPr>
              <a:t>(We assume the firm has chosen the cheapest plant size for each output level.)</a:t>
            </a:r>
          </a:p>
        </p:txBody>
      </p:sp>
    </p:spTree>
    <p:extLst>
      <p:ext uri="{BB962C8B-B14F-4D97-AF65-F5344CB8AC3E}">
        <p14:creationId xmlns:p14="http://schemas.microsoft.com/office/powerpoint/2010/main" val="35391552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5829"/>
            <a:ext cx="9996324" cy="987115"/>
          </a:xfrm>
        </p:spPr>
        <p:txBody>
          <a:bodyPr/>
          <a:lstStyle/>
          <a:p>
            <a:r>
              <a:rPr lang="en-US" dirty="0">
                <a:latin typeface="Arial" panose="020B0604020202020204" pitchFamily="34" charset="0"/>
                <a:cs typeface="Arial" panose="020B0604020202020204" pitchFamily="34" charset="0"/>
              </a:rPr>
              <a:t>SHORT-RUN AND LONG-RUN AVERAGE TOTAL COST CURVES</a:t>
            </a:r>
          </a:p>
        </p:txBody>
      </p:sp>
      <p:sp>
        <p:nvSpPr>
          <p:cNvPr id="4" name="Content Placeholder 3"/>
          <p:cNvSpPr>
            <a:spLocks noGrp="1"/>
          </p:cNvSpPr>
          <p:nvPr>
            <p:ph sz="quarter" idx="10"/>
          </p:nvPr>
        </p:nvSpPr>
        <p:spPr>
          <a:xfrm>
            <a:off x="136632" y="1657350"/>
            <a:ext cx="3369359" cy="5532121"/>
          </a:xfrm>
        </p:spPr>
        <p:txBody>
          <a:bodyPr/>
          <a:lstStyle/>
          <a:p>
            <a:pPr marL="0" indent="0">
              <a:spcAft>
                <a:spcPts val="1800"/>
              </a:spcAft>
              <a:buNone/>
            </a:pPr>
            <a:r>
              <a:rPr lang="en-US" sz="1800" dirty="0"/>
              <a:t>Short-run and long-run average total cost curves differ because a firm can choose its fixed cost in the long run.</a:t>
            </a:r>
          </a:p>
          <a:p>
            <a:pPr marL="0" indent="0">
              <a:buNone/>
            </a:pPr>
            <a:r>
              <a:rPr lang="en-US" sz="1800" dirty="0"/>
              <a:t>If the firm chooses the fixed cost that minimizes short-run ATC at an output of 6, and produces 6, it’s at point C. </a:t>
            </a:r>
          </a:p>
          <a:p>
            <a:pPr marL="0" indent="0">
              <a:buNone/>
            </a:pPr>
            <a:r>
              <a:rPr lang="en-US" sz="1800" dirty="0"/>
              <a:t>If it produces only 3, it’ll move to point B. </a:t>
            </a:r>
          </a:p>
          <a:p>
            <a:pPr marL="0" indent="0">
              <a:buNone/>
            </a:pPr>
            <a:r>
              <a:rPr lang="en-US" sz="1800" dirty="0"/>
              <a:t>If the firm expects to produce  3 cases for a long time, it’ll reduce its fixed cost and move to point A. </a:t>
            </a:r>
          </a:p>
          <a:p>
            <a:pPr marL="0" indent="0">
              <a:buNone/>
            </a:pPr>
            <a:r>
              <a:rPr lang="en-US" sz="1800" dirty="0"/>
              <a:t>If it produces 9 (point Y) and expects to continue this for a long time, it’ll increase its fixed cost and move to point  X.</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993" y="2146850"/>
            <a:ext cx="6519013" cy="4896000"/>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6001" y="2146850"/>
            <a:ext cx="6519013" cy="4896000"/>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6003" y="2146850"/>
            <a:ext cx="6519013" cy="4896000"/>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997" y="2146850"/>
            <a:ext cx="6519013" cy="4896000"/>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5997" y="2146850"/>
            <a:ext cx="6519013" cy="4896000"/>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06001" y="2146850"/>
            <a:ext cx="6519013" cy="4896000"/>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05995" y="2146850"/>
            <a:ext cx="6519013" cy="4896000"/>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05999" y="2146850"/>
            <a:ext cx="6519013" cy="4896000"/>
          </a:xfrm>
          <a:prstGeom prst="rect">
            <a:avLst/>
          </a:prstGeom>
        </p:spPr>
      </p:pic>
      <p:sp>
        <p:nvSpPr>
          <p:cNvPr id="17" name="Content Placeholder 16">
            <a:extLst>
              <a:ext uri="{FF2B5EF4-FFF2-40B4-BE49-F238E27FC236}">
                <a16:creationId xmlns:a16="http://schemas.microsoft.com/office/drawing/2014/main" id="{C2910907-65BC-7ABF-E461-8D7CDCECA233}"/>
              </a:ext>
            </a:extLst>
          </p:cNvPr>
          <p:cNvSpPr txBox="1">
            <a:spLocks noGrp="1"/>
          </p:cNvSpPr>
          <p:nvPr>
            <p:ph sz="quarter" idx="14"/>
          </p:nvPr>
        </p:nvSpPr>
        <p:spPr>
          <a:xfrm>
            <a:off x="6387624" y="1394936"/>
            <a:ext cx="1268266" cy="492412"/>
          </a:xfrm>
          <a:prstGeom prst="rect">
            <a:avLst/>
          </a:prstGeom>
          <a:noFill/>
        </p:spPr>
        <p:txBody>
          <a:bodyPr wrap="none" rtlCol="0">
            <a:spAutoFit/>
          </a:bodyPr>
          <a:lstStyle/>
          <a:p>
            <a:pPr algn="ctr"/>
            <a:r>
              <a:rPr lang="en-US" sz="2000" dirty="0">
                <a:solidFill>
                  <a:schemeClr val="tx1"/>
                </a:solidFill>
              </a:rPr>
              <a:t>Figure 12</a:t>
            </a:r>
          </a:p>
        </p:txBody>
      </p:sp>
      <p:pic>
        <p:nvPicPr>
          <p:cNvPr id="3" name="Picture 2" descr="A graph shows three roughly parabolic average total cost (A T C) curves within a much broader long-run average total cost (L R A T C) curve.&#10;The horizontal axis, labeled Quantity of salsa (cases), ranges from 0 to 9 in increments of 1. The vertical axis is labeled Cost of case. Four concave upward curves labeled, A T C 3, A T C 6, A T C 9, and L R A T C are plotted on the graph.&#10;• The first curve labeled A T C subscript 3 extends between approximately 2 and 6 cases of salsa. The curve passes through point A, before the minimum corresponding to a quantity of salsa of 3 cases.&#10;• The second curve labeled A T C subscript 9 extends between approximately 6 and 10 cases of salsa. The curve passes through point X, after the minimum corresponding to a quantity of salsa of 9 cases.&#10;• The third curve labeled A T C subscript 6 extends between approximately 3 and 9 cases of salsa. The curve descends through point B at 3 cases, reaches a minimum at point C corresponding to 6 cases, before increasing through point Y corresponding to 9 cases.&#10;• The long run average total cost L R A T C curve is wide and descends through point A, and reaches a minimum extending from 5 through 7 cases including point C. After 7 cases, the curve increases through point X.&#10;◦ The region on the graph below five cases is labeled Increasing returns to scale.&#10;◦ The region between five and seven cases is labeled Constant returns to scale.&#10;◦ The region above seven cases is labeled Decreasing returns to scale.">
            <a:extLst>
              <a:ext uri="{FF2B5EF4-FFF2-40B4-BE49-F238E27FC236}">
                <a16:creationId xmlns:a16="http://schemas.microsoft.com/office/drawing/2014/main" id="{8F45B71F-B3DD-3195-4F3E-AE018DD4C244}"/>
              </a:ext>
            </a:extLst>
          </p:cNvPr>
          <p:cNvPicPr>
            <a:picLocks noChangeAspect="1"/>
          </p:cNvPicPr>
          <p:nvPr/>
        </p:nvPicPr>
        <p:blipFill>
          <a:blip r:embed="rId10"/>
          <a:stretch>
            <a:fillRect/>
          </a:stretch>
        </p:blipFill>
        <p:spPr>
          <a:xfrm>
            <a:off x="9539170" y="5267131"/>
            <a:ext cx="285765" cy="158758"/>
          </a:xfrm>
          <a:prstGeom prst="rect">
            <a:avLst/>
          </a:prstGeom>
        </p:spPr>
      </p:pic>
    </p:spTree>
    <p:extLst>
      <p:ext uri="{BB962C8B-B14F-4D97-AF65-F5344CB8AC3E}">
        <p14:creationId xmlns:p14="http://schemas.microsoft.com/office/powerpoint/2010/main" val="301121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4"/>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RETURNS TO SCALE</a:t>
            </a:r>
          </a:p>
        </p:txBody>
      </p:sp>
      <p:sp>
        <p:nvSpPr>
          <p:cNvPr id="3" name="Content Placeholder 2"/>
          <p:cNvSpPr>
            <a:spLocks noGrp="1"/>
          </p:cNvSpPr>
          <p:nvPr>
            <p:ph sz="quarter" idx="10"/>
          </p:nvPr>
        </p:nvSpPr>
        <p:spPr>
          <a:xfrm>
            <a:off x="117582" y="1933291"/>
            <a:ext cx="9804186" cy="3393621"/>
          </a:xfrm>
        </p:spPr>
        <p:txBody>
          <a:bodyPr>
            <a:normAutofit fontScale="92500" lnSpcReduction="10000"/>
          </a:bodyPr>
          <a:lstStyle/>
          <a:p>
            <a:pPr marL="354013" lvl="0" indent="-354013">
              <a:spcAft>
                <a:spcPts val="1200"/>
              </a:spcAft>
            </a:pPr>
            <a:r>
              <a:rPr lang="en-US" dirty="0">
                <a:latin typeface="Arial" panose="020B0604020202020204" pitchFamily="34" charset="0"/>
                <a:cs typeface="Arial" panose="020B0604020202020204" pitchFamily="34" charset="0"/>
              </a:rPr>
              <a:t>There are </a:t>
            </a:r>
            <a:r>
              <a:rPr lang="en-US" b="1" dirty="0">
                <a:latin typeface="Arial" panose="020B0604020202020204" pitchFamily="34" charset="0"/>
                <a:cs typeface="Arial" panose="020B0604020202020204" pitchFamily="34" charset="0"/>
              </a:rPr>
              <a:t>increasing returns to scale (economies of scale) </a:t>
            </a:r>
            <a:r>
              <a:rPr lang="en-US" dirty="0">
                <a:latin typeface="Arial" panose="020B0604020202020204" pitchFamily="34" charset="0"/>
                <a:cs typeface="Arial" panose="020B0604020202020204" pitchFamily="34" charset="0"/>
              </a:rPr>
              <a:t>when long-run average total cost declines as output increases.</a:t>
            </a:r>
          </a:p>
          <a:p>
            <a:pPr marL="354013" lvl="0" indent="-354013">
              <a:spcAft>
                <a:spcPts val="1200"/>
              </a:spcAft>
            </a:pPr>
            <a:r>
              <a:rPr lang="en-US" dirty="0">
                <a:latin typeface="Arial" panose="020B0604020202020204" pitchFamily="34" charset="0"/>
                <a:cs typeface="Arial" panose="020B0604020202020204" pitchFamily="34" charset="0"/>
              </a:rPr>
              <a:t>There are </a:t>
            </a:r>
            <a:r>
              <a:rPr lang="en-US" b="1" dirty="0">
                <a:latin typeface="Arial" panose="020B0604020202020204" pitchFamily="34" charset="0"/>
                <a:cs typeface="Arial" panose="020B0604020202020204" pitchFamily="34" charset="0"/>
              </a:rPr>
              <a:t>decreasing returns to scale (diseconomies of scale) </a:t>
            </a:r>
            <a:r>
              <a:rPr lang="en-US" dirty="0">
                <a:latin typeface="Arial" panose="020B0604020202020204" pitchFamily="34" charset="0"/>
                <a:cs typeface="Arial" panose="020B0604020202020204" pitchFamily="34" charset="0"/>
              </a:rPr>
              <a:t>when long-run average total cost increases as output increases.</a:t>
            </a:r>
          </a:p>
          <a:p>
            <a:pPr marL="354013" lvl="0" indent="-354013">
              <a:spcAft>
                <a:spcPts val="1200"/>
              </a:spcAft>
            </a:pPr>
            <a:r>
              <a:rPr lang="en-US" dirty="0">
                <a:latin typeface="Arial" panose="020B0604020202020204" pitchFamily="34" charset="0"/>
                <a:cs typeface="Arial" panose="020B0604020202020204" pitchFamily="34" charset="0"/>
              </a:rPr>
              <a:t>There are </a:t>
            </a:r>
            <a:r>
              <a:rPr lang="en-US" b="1" dirty="0">
                <a:latin typeface="Arial" panose="020B0604020202020204" pitchFamily="34" charset="0"/>
                <a:cs typeface="Arial" panose="020B0604020202020204" pitchFamily="34" charset="0"/>
              </a:rPr>
              <a:t>constant returns to scale </a:t>
            </a:r>
            <a:r>
              <a:rPr lang="en-US" dirty="0">
                <a:latin typeface="Arial" panose="020B0604020202020204" pitchFamily="34" charset="0"/>
                <a:cs typeface="Arial" panose="020B0604020202020204" pitchFamily="34" charset="0"/>
              </a:rPr>
              <a:t>when long-run average total cost is constant as output increases.</a:t>
            </a:r>
          </a:p>
        </p:txBody>
      </p:sp>
    </p:spTree>
    <p:extLst>
      <p:ext uri="{BB962C8B-B14F-4D97-AF65-F5344CB8AC3E}">
        <p14:creationId xmlns:p14="http://schemas.microsoft.com/office/powerpoint/2010/main" val="1647582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a:xfrm>
            <a:off x="4935557" y="3648816"/>
            <a:ext cx="5122842" cy="1295400"/>
          </a:xfrm>
        </p:spPr>
        <p:txBody>
          <a:bodyPr/>
          <a:lstStyle/>
          <a:p>
            <a:pPr lvl="0"/>
            <a:r>
              <a:rPr lang="en-US" dirty="0"/>
              <a:t>Perfect Competition and the Supply Curve</a:t>
            </a:r>
          </a:p>
        </p:txBody>
      </p:sp>
      <p:pic>
        <p:nvPicPr>
          <p:cNvPr id="5" name="Picture Placeholder 4" descr="Cover: Economics, Seventh Edition by Paul Krugman and Robin Wells.">
            <a:extLst>
              <a:ext uri="{FF2B5EF4-FFF2-40B4-BE49-F238E27FC236}">
                <a16:creationId xmlns:a16="http://schemas.microsoft.com/office/drawing/2014/main" id="{CB8481E2-24CE-127D-4E6E-010534BE8DE1}"/>
              </a:ext>
              <a:ext uri="{C183D7F6-B498-43B3-948B-1728B52AA6E4}">
                <adec:decorative xmlns:adec="http://schemas.microsoft.com/office/drawing/2017/decorative" val="0"/>
              </a:ext>
            </a:extLst>
          </p:cNvPr>
          <p:cNvPicPr>
            <a:picLocks noGrp="1" noChangeAspect="1"/>
          </p:cNvPicPr>
          <p:nvPr>
            <p:ph type="pic" sz="quarter" idx="11"/>
          </p:nvPr>
        </p:nvPicPr>
        <p:blipFill>
          <a:blip r:embed="rId3"/>
          <a:srcRect l="2739" r="2739"/>
          <a:stretch>
            <a:fillRect/>
          </a:stretch>
        </p:blipFill>
        <p:spPr>
          <a:xfrm>
            <a:off x="152400" y="895317"/>
            <a:ext cx="4551802" cy="6161122"/>
          </a:xfrm>
        </p:spPr>
      </p:pic>
      <p:sp>
        <p:nvSpPr>
          <p:cNvPr id="9" name="Sub Title 1"/>
          <p:cNvSpPr>
            <a:spLocks noGrp="1"/>
          </p:cNvSpPr>
          <p:nvPr>
            <p:ph sz="quarter" idx="10"/>
          </p:nvPr>
        </p:nvSpPr>
        <p:spPr/>
        <p:txBody>
          <a:bodyPr/>
          <a:lstStyle/>
          <a:p>
            <a:pPr lvl="0"/>
            <a:r>
              <a:rPr lang="en-US" dirty="0"/>
              <a:t>15</a:t>
            </a:r>
          </a:p>
        </p:txBody>
      </p:sp>
    </p:spTree>
    <p:extLst>
      <p:ext uri="{BB962C8B-B14F-4D97-AF65-F5344CB8AC3E}">
        <p14:creationId xmlns:p14="http://schemas.microsoft.com/office/powerpoint/2010/main" val="35105384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DEFINING PERFECT COMPETITION</a:t>
            </a:r>
          </a:p>
        </p:txBody>
      </p:sp>
      <p:sp>
        <p:nvSpPr>
          <p:cNvPr id="14" name="Content Placeholder 2"/>
          <p:cNvSpPr>
            <a:spLocks noGrp="1"/>
          </p:cNvSpPr>
          <p:nvPr>
            <p:ph sz="quarter" idx="10"/>
          </p:nvPr>
        </p:nvSpPr>
        <p:spPr>
          <a:xfrm>
            <a:off x="117582" y="1195405"/>
            <a:ext cx="9804186" cy="5971205"/>
          </a:xfrm>
        </p:spPr>
        <p:txBody>
          <a:bodyPr>
            <a:noAutofit/>
          </a:bodyPr>
          <a:lstStyle/>
          <a:p>
            <a:pPr marL="0" indent="0">
              <a:spcAft>
                <a:spcPts val="1200"/>
              </a:spcAft>
              <a:buNone/>
            </a:pPr>
            <a:r>
              <a:rPr lang="en-US" sz="2200" b="1" dirty="0"/>
              <a:t>All market participants, both consumers and producers, are price-takers. </a:t>
            </a:r>
          </a:p>
          <a:p>
            <a:pPr marL="354013" indent="-354013">
              <a:spcAft>
                <a:spcPts val="1200"/>
              </a:spcAft>
              <a:buFont typeface="+mj-lt"/>
              <a:buAutoNum type="arabicPeriod"/>
            </a:pPr>
            <a:r>
              <a:rPr lang="en-US" sz="2200" b="1" dirty="0"/>
              <a:t>There are many producers, each with a small market share.</a:t>
            </a:r>
          </a:p>
          <a:p>
            <a:pPr marL="720725" lvl="1" indent="-366713">
              <a:spcAft>
                <a:spcPts val="1200"/>
              </a:spcAft>
            </a:pPr>
            <a:r>
              <a:rPr lang="en-US" sz="2000" b="1" dirty="0">
                <a:ea typeface="Century Gothic" charset="0"/>
              </a:rPr>
              <a:t>Market share: </a:t>
            </a:r>
            <a:r>
              <a:rPr lang="en-US" sz="2000" dirty="0">
                <a:ea typeface="Century Gothic" charset="0"/>
              </a:rPr>
              <a:t>the fraction of the total industry output accounted for by that producer’s output</a:t>
            </a:r>
            <a:r>
              <a:rPr lang="en-US" sz="2000" dirty="0">
                <a:solidFill>
                  <a:srgbClr val="FF0000"/>
                </a:solidFill>
                <a:ea typeface="Century Gothic" charset="0"/>
              </a:rPr>
              <a:t>.</a:t>
            </a:r>
          </a:p>
          <a:p>
            <a:pPr marL="720725" lvl="1" indent="-366713">
              <a:spcAft>
                <a:spcPts val="1200"/>
              </a:spcAft>
            </a:pPr>
            <a:r>
              <a:rPr lang="en-US" sz="2000" dirty="0">
                <a:ea typeface="Century Gothic" charset="0"/>
              </a:rPr>
              <a:t>This means both sellers and buyers are </a:t>
            </a:r>
            <a:r>
              <a:rPr lang="en-US" sz="2000" b="1" dirty="0">
                <a:ea typeface="Century Gothic" charset="0"/>
              </a:rPr>
              <a:t>price-takers; </a:t>
            </a:r>
            <a:r>
              <a:rPr lang="en-US" sz="2000" dirty="0">
                <a:ea typeface="Century Gothic" charset="0"/>
              </a:rPr>
              <a:t>their actions have no effect on price.</a:t>
            </a:r>
          </a:p>
          <a:p>
            <a:pPr marL="720725" lvl="1" indent="-366713">
              <a:spcAft>
                <a:spcPts val="1200"/>
              </a:spcAft>
            </a:pPr>
            <a:r>
              <a:rPr lang="en-US" sz="2000" dirty="0">
                <a:ea typeface="Century Gothic" charset="0"/>
              </a:rPr>
              <a:t>Each participant is a drop in the bucket.</a:t>
            </a:r>
            <a:endParaRPr lang="en-US" sz="2200" dirty="0">
              <a:ea typeface="Century Gothic" charset="0"/>
            </a:endParaRPr>
          </a:p>
          <a:p>
            <a:pPr marL="354013" indent="-354013">
              <a:spcAft>
                <a:spcPts val="1200"/>
              </a:spcAft>
              <a:buFont typeface="+mj-lt"/>
              <a:buAutoNum type="arabicPeriod" startAt="2"/>
              <a:tabLst>
                <a:tab pos="173038" algn="l"/>
              </a:tabLst>
            </a:pPr>
            <a:r>
              <a:rPr lang="en-US" sz="2200" b="1" dirty="0">
                <a:ea typeface="Century Gothic" charset="0"/>
              </a:rPr>
              <a:t>Consumers regard the products of all producers as equivalent.</a:t>
            </a:r>
            <a:endParaRPr lang="en-US" sz="2200" b="1" dirty="0"/>
          </a:p>
          <a:p>
            <a:pPr marL="720725" lvl="1" indent="-366713">
              <a:spcAft>
                <a:spcPts val="1200"/>
              </a:spcAft>
            </a:pPr>
            <a:r>
              <a:rPr lang="en-US" sz="2000" dirty="0"/>
              <a:t>The product is standardized across sellers. </a:t>
            </a:r>
          </a:p>
          <a:p>
            <a:pPr marL="720725" lvl="1" indent="-366713"/>
            <a:r>
              <a:rPr lang="en-US" sz="2000" b="1" dirty="0">
                <a:ea typeface="Century Gothic" charset="0"/>
              </a:rPr>
              <a:t>Standardized product (aka </a:t>
            </a:r>
            <a:r>
              <a:rPr lang="en-US" sz="2000" b="1" i="1" dirty="0">
                <a:ea typeface="Century Gothic" charset="0"/>
              </a:rPr>
              <a:t>commodity</a:t>
            </a:r>
            <a:r>
              <a:rPr lang="en-US" sz="2000" b="1" dirty="0">
                <a:ea typeface="Century Gothic" charset="0"/>
              </a:rPr>
              <a:t>): </a:t>
            </a:r>
            <a:r>
              <a:rPr lang="en-US" sz="2000" dirty="0">
                <a:ea typeface="Century Gothic" charset="0"/>
              </a:rPr>
              <a:t>consumers regard different sellers’ products as the same.</a:t>
            </a:r>
          </a:p>
        </p:txBody>
      </p:sp>
    </p:spTree>
    <p:extLst>
      <p:ext uri="{BB962C8B-B14F-4D97-AF65-F5344CB8AC3E}">
        <p14:creationId xmlns:p14="http://schemas.microsoft.com/office/powerpoint/2010/main" val="38272840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 BY DOING: PRACTICE QUESTION 1</a:t>
            </a:r>
          </a:p>
        </p:txBody>
      </p:sp>
      <p:sp>
        <p:nvSpPr>
          <p:cNvPr id="3" name="Content Placeholder 2"/>
          <p:cNvSpPr>
            <a:spLocks noGrp="1"/>
          </p:cNvSpPr>
          <p:nvPr>
            <p:ph sz="quarter" idx="10"/>
          </p:nvPr>
        </p:nvSpPr>
        <p:spPr>
          <a:xfrm>
            <a:off x="117582" y="1933292"/>
            <a:ext cx="9804186" cy="2970178"/>
          </a:xfrm>
        </p:spPr>
        <p:txBody>
          <a:bodyPr>
            <a:normAutofit/>
          </a:bodyPr>
          <a:lstStyle/>
          <a:p>
            <a:pPr marL="354013" indent="-354013">
              <a:defRPr/>
            </a:pPr>
            <a:r>
              <a:rPr lang="en-US" b="1" dirty="0"/>
              <a:t>Which of these markets is likely to be the MOST competitive?</a:t>
            </a:r>
          </a:p>
          <a:p>
            <a:pPr marL="811213">
              <a:buFont typeface="+mj-lt"/>
              <a:buAutoNum type="alphaLcParenR"/>
              <a:defRPr/>
            </a:pPr>
            <a:r>
              <a:rPr lang="en-US" sz="2600" dirty="0"/>
              <a:t>cable television</a:t>
            </a:r>
          </a:p>
          <a:p>
            <a:pPr marL="811213">
              <a:buFont typeface="+mj-lt"/>
              <a:buAutoNum type="alphaLcParenR"/>
              <a:defRPr/>
            </a:pPr>
            <a:r>
              <a:rPr lang="en-US" sz="2600" dirty="0"/>
              <a:t>automobiles and trucks</a:t>
            </a:r>
          </a:p>
          <a:p>
            <a:pPr marL="811213">
              <a:buFont typeface="+mj-lt"/>
              <a:buAutoNum type="alphaLcParenR"/>
              <a:defRPr/>
            </a:pPr>
            <a:r>
              <a:rPr lang="en-US" sz="2600" dirty="0"/>
              <a:t>oil refining</a:t>
            </a:r>
          </a:p>
          <a:p>
            <a:pPr marL="811213">
              <a:buFont typeface="+mj-lt"/>
              <a:buAutoNum type="alphaLcParenR"/>
              <a:defRPr/>
            </a:pPr>
            <a:r>
              <a:rPr lang="en-US" sz="2600" dirty="0"/>
              <a:t>farm commodities</a:t>
            </a:r>
          </a:p>
        </p:txBody>
      </p:sp>
    </p:spTree>
    <p:extLst>
      <p:ext uri="{BB962C8B-B14F-4D97-AF65-F5344CB8AC3E}">
        <p14:creationId xmlns:p14="http://schemas.microsoft.com/office/powerpoint/2010/main" val="33995447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LEARN BY DOING: PRACTICE QUESTION 1</a:t>
            </a:r>
            <a:br>
              <a:rPr lang="en-US" dirty="0"/>
            </a:br>
            <a:r>
              <a:rPr lang="en-US" dirty="0"/>
              <a:t>(ANSWER)</a:t>
            </a:r>
          </a:p>
        </p:txBody>
      </p:sp>
      <p:sp>
        <p:nvSpPr>
          <p:cNvPr id="3" name="Content Placeholder 2"/>
          <p:cNvSpPr>
            <a:spLocks noGrp="1"/>
          </p:cNvSpPr>
          <p:nvPr>
            <p:ph sz="quarter" idx="10"/>
          </p:nvPr>
        </p:nvSpPr>
        <p:spPr>
          <a:xfrm>
            <a:off x="117582" y="1933291"/>
            <a:ext cx="9804186" cy="4267483"/>
          </a:xfrm>
        </p:spPr>
        <p:txBody>
          <a:bodyPr>
            <a:normAutofit/>
          </a:bodyPr>
          <a:lstStyle/>
          <a:p>
            <a:pPr marL="354013" indent="-354013">
              <a:defRPr/>
            </a:pPr>
            <a:r>
              <a:rPr lang="en-US" b="1" dirty="0"/>
              <a:t>Which of these markets is likely to be the MOST competitive?</a:t>
            </a:r>
          </a:p>
          <a:p>
            <a:pPr marL="811213">
              <a:buFont typeface="+mj-lt"/>
              <a:buAutoNum type="alphaLcParenR"/>
              <a:defRPr/>
            </a:pPr>
            <a:r>
              <a:rPr lang="en-US" sz="2600" dirty="0"/>
              <a:t>cable television</a:t>
            </a:r>
          </a:p>
          <a:p>
            <a:pPr marL="811213">
              <a:buFont typeface="+mj-lt"/>
              <a:buAutoNum type="alphaLcParenR"/>
              <a:defRPr/>
            </a:pPr>
            <a:r>
              <a:rPr lang="en-US" sz="2600" dirty="0"/>
              <a:t>automobiles and trucks</a:t>
            </a:r>
          </a:p>
          <a:p>
            <a:pPr marL="811213">
              <a:buFont typeface="+mj-lt"/>
              <a:buAutoNum type="alphaLcParenR"/>
              <a:defRPr/>
            </a:pPr>
            <a:r>
              <a:rPr lang="en-US" sz="2600" dirty="0"/>
              <a:t>oil refining</a:t>
            </a:r>
          </a:p>
          <a:p>
            <a:pPr marL="811213">
              <a:buFont typeface="+mj-lt"/>
              <a:buAutoNum type="alphaLcParenR"/>
              <a:defRPr/>
            </a:pPr>
            <a:r>
              <a:rPr lang="en-US" sz="2600" b="1" dirty="0"/>
              <a:t>farm commodities (correct answer)</a:t>
            </a:r>
          </a:p>
        </p:txBody>
      </p:sp>
    </p:spTree>
    <p:extLst>
      <p:ext uri="{BB962C8B-B14F-4D97-AF65-F5344CB8AC3E}">
        <p14:creationId xmlns:p14="http://schemas.microsoft.com/office/powerpoint/2010/main" val="29207915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FREE ENTRY AND EXIT</a:t>
            </a:r>
          </a:p>
        </p:txBody>
      </p:sp>
      <p:sp>
        <p:nvSpPr>
          <p:cNvPr id="3" name="Content Placeholder 2"/>
          <p:cNvSpPr>
            <a:spLocks noGrp="1"/>
          </p:cNvSpPr>
          <p:nvPr>
            <p:ph sz="quarter" idx="10"/>
          </p:nvPr>
        </p:nvSpPr>
        <p:spPr/>
        <p:txBody>
          <a:bodyPr/>
          <a:lstStyle/>
          <a:p>
            <a:pPr marL="0" indent="0">
              <a:buNone/>
            </a:pPr>
            <a:r>
              <a:rPr lang="en-US" dirty="0"/>
              <a:t>Most perfectly competitive industries are also characterized by </a:t>
            </a:r>
            <a:r>
              <a:rPr lang="en-US" b="1" dirty="0"/>
              <a:t>free entry and exit:</a:t>
            </a:r>
          </a:p>
          <a:p>
            <a:pPr marL="720725" lvl="1" indent="-366713"/>
            <a:r>
              <a:rPr lang="en-US" dirty="0">
                <a:ea typeface="Century Gothic" charset="0"/>
              </a:rPr>
              <a:t>New producers can easily enter into an industry, and existing producers can easily leave that industry.</a:t>
            </a:r>
          </a:p>
        </p:txBody>
      </p:sp>
    </p:spTree>
    <p:extLst>
      <p:ext uri="{BB962C8B-B14F-4D97-AF65-F5344CB8AC3E}">
        <p14:creationId xmlns:p14="http://schemas.microsoft.com/office/powerpoint/2010/main" val="2714580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47147"/>
            <a:ext cx="9996324" cy="687697"/>
          </a:xfrm>
        </p:spPr>
        <p:txBody>
          <a:bodyPr/>
          <a:lstStyle/>
          <a:p>
            <a:r>
              <a:rPr lang="en-US" dirty="0"/>
              <a:t>ECONOMICS IN ACTION</a:t>
            </a:r>
          </a:p>
        </p:txBody>
      </p:sp>
      <p:sp>
        <p:nvSpPr>
          <p:cNvPr id="5" name="Content Placeholder 4"/>
          <p:cNvSpPr>
            <a:spLocks noGrp="1"/>
          </p:cNvSpPr>
          <p:nvPr>
            <p:ph sz="quarter" idx="10"/>
          </p:nvPr>
        </p:nvSpPr>
        <p:spPr>
          <a:xfrm>
            <a:off x="117582" y="1332523"/>
            <a:ext cx="9804186" cy="2903663"/>
          </a:xfrm>
        </p:spPr>
        <p:txBody>
          <a:bodyPr/>
          <a:lstStyle/>
          <a:p>
            <a:pPr marL="354013" indent="-354013">
              <a:spcAft>
                <a:spcPts val="600"/>
              </a:spcAft>
            </a:pPr>
            <a:r>
              <a:rPr lang="en-US" b="1" dirty="0"/>
              <a:t>What’s a standardized product?</a:t>
            </a:r>
          </a:p>
          <a:p>
            <a:pPr marL="354013" indent="-354013">
              <a:spcAft>
                <a:spcPts val="600"/>
              </a:spcAft>
            </a:pPr>
            <a:r>
              <a:rPr lang="en-US" dirty="0"/>
              <a:t>Is Japanese kimchi different from (and inferior to) the Korean “real thing”)?</a:t>
            </a:r>
          </a:p>
          <a:p>
            <a:pPr marL="354013" indent="-354013">
              <a:spcAft>
                <a:spcPts val="600"/>
              </a:spcAft>
            </a:pPr>
            <a:r>
              <a:rPr lang="en-US" dirty="0"/>
              <a:t>As far as economists are concerned, the products are different only if the consumers believe them to be.</a:t>
            </a:r>
          </a:p>
        </p:txBody>
      </p:sp>
      <p:pic>
        <p:nvPicPr>
          <p:cNvPr id="9" name="Picture Placeholder 8" descr="A photo shows a serving of kimchi on a plate.&#10;">
            <a:extLst>
              <a:ext uri="{FF2B5EF4-FFF2-40B4-BE49-F238E27FC236}">
                <a16:creationId xmlns:a16="http://schemas.microsoft.com/office/drawing/2014/main" id="{E263FDE2-E14C-2B86-CB1C-CBE8FE71941C}"/>
              </a:ext>
            </a:extLst>
          </p:cNvPr>
          <p:cNvPicPr>
            <a:picLocks noGrp="1" noChangeAspect="1"/>
          </p:cNvPicPr>
          <p:nvPr>
            <p:ph type="pic" sz="quarter" idx="11"/>
          </p:nvPr>
        </p:nvPicPr>
        <p:blipFill>
          <a:blip r:embed="rId2"/>
          <a:stretch>
            <a:fillRect/>
          </a:stretch>
        </p:blipFill>
        <p:spPr>
          <a:xfrm>
            <a:off x="3172845" y="4485591"/>
            <a:ext cx="3712711" cy="2669928"/>
          </a:xfrm>
          <a:prstGeom prst="rect">
            <a:avLst/>
          </a:prstGeom>
        </p:spPr>
      </p:pic>
    </p:spTree>
    <p:extLst>
      <p:ext uri="{BB962C8B-B14F-4D97-AF65-F5344CB8AC3E}">
        <p14:creationId xmlns:p14="http://schemas.microsoft.com/office/powerpoint/2010/main" val="3976206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PRODUCTION AND PROFITS (1 of 2)</a:t>
            </a:r>
          </a:p>
        </p:txBody>
      </p:sp>
      <p:sp>
        <p:nvSpPr>
          <p:cNvPr id="3" name="Content Placeholder 2"/>
          <p:cNvSpPr>
            <a:spLocks noGrp="1"/>
          </p:cNvSpPr>
          <p:nvPr>
            <p:ph sz="quarter" idx="10"/>
          </p:nvPr>
        </p:nvSpPr>
        <p:spPr/>
        <p:txBody>
          <a:bodyPr>
            <a:normAutofit fontScale="92500" lnSpcReduction="10000"/>
          </a:bodyPr>
          <a:lstStyle/>
          <a:p>
            <a:pPr marL="0" indent="0">
              <a:spcAft>
                <a:spcPts val="1200"/>
              </a:spcAft>
              <a:buNone/>
            </a:pPr>
            <a:r>
              <a:rPr lang="en-US" dirty="0"/>
              <a:t>Each firm’s </a:t>
            </a:r>
            <a:r>
              <a:rPr lang="en-US" b="1" dirty="0"/>
              <a:t>total revenue </a:t>
            </a:r>
            <a:r>
              <a:rPr lang="en-US" dirty="0"/>
              <a:t>is equal to </a:t>
            </a:r>
            <a:r>
              <a:rPr lang="en-US" b="1" i="1" dirty="0"/>
              <a:t>price </a:t>
            </a:r>
            <a:r>
              <a:rPr lang="en-US" b="1" dirty="0"/>
              <a:t>×</a:t>
            </a:r>
            <a:r>
              <a:rPr lang="en-US" b="1" i="1" dirty="0"/>
              <a:t> quantity sold, </a:t>
            </a:r>
            <a:r>
              <a:rPr lang="en-US" dirty="0"/>
              <a:t>or</a:t>
            </a:r>
          </a:p>
          <a:p>
            <a:pPr marL="2293938" indent="1135063">
              <a:spcAft>
                <a:spcPts val="1200"/>
              </a:spcAft>
              <a:buNone/>
            </a:pPr>
            <a:r>
              <a:rPr lang="en-US" b="1" i="1" dirty="0"/>
              <a:t>TR</a:t>
            </a:r>
            <a:r>
              <a:rPr lang="en-US" b="1" dirty="0"/>
              <a:t> = </a:t>
            </a:r>
            <a:r>
              <a:rPr lang="en-US" b="1" i="1" dirty="0"/>
              <a:t>P</a:t>
            </a:r>
            <a:r>
              <a:rPr lang="en-US" b="1" dirty="0"/>
              <a:t> × </a:t>
            </a:r>
            <a:r>
              <a:rPr lang="en-US" b="1" i="1" dirty="0"/>
              <a:t>Q</a:t>
            </a:r>
          </a:p>
          <a:p>
            <a:pPr marL="0" indent="0">
              <a:spcAft>
                <a:spcPts val="1200"/>
              </a:spcAft>
              <a:buNone/>
            </a:pPr>
            <a:r>
              <a:rPr lang="en-US" dirty="0"/>
              <a:t>And </a:t>
            </a:r>
            <a:r>
              <a:rPr lang="en-US" i="1" dirty="0"/>
              <a:t>profit = total revenue − total cost</a:t>
            </a:r>
            <a:r>
              <a:rPr lang="en-US" dirty="0"/>
              <a:t>, or</a:t>
            </a:r>
          </a:p>
          <a:p>
            <a:pPr marL="2293938" indent="1135063">
              <a:spcAft>
                <a:spcPts val="1200"/>
              </a:spcAft>
              <a:buNone/>
            </a:pPr>
            <a:r>
              <a:rPr lang="en-US" b="1" i="1" dirty="0"/>
              <a:t>Profit = TR – TC</a:t>
            </a:r>
            <a:endParaRPr lang="en-US" dirty="0"/>
          </a:p>
        </p:txBody>
      </p:sp>
    </p:spTree>
    <p:extLst>
      <p:ext uri="{BB962C8B-B14F-4D97-AF65-F5344CB8AC3E}">
        <p14:creationId xmlns:p14="http://schemas.microsoft.com/office/powerpoint/2010/main" val="14234127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14389"/>
            <a:ext cx="9996324" cy="1107543"/>
          </a:xfrm>
        </p:spPr>
        <p:txBody>
          <a:bodyPr/>
          <a:lstStyle/>
          <a:p>
            <a:r>
              <a:rPr lang="en-US" dirty="0"/>
              <a:t>PRODUCTION AND PROFITS (2 of 2)</a:t>
            </a:r>
          </a:p>
        </p:txBody>
      </p:sp>
      <p:sp>
        <p:nvSpPr>
          <p:cNvPr id="9" name="Content Placeholder 8"/>
          <p:cNvSpPr>
            <a:spLocks noGrp="1"/>
          </p:cNvSpPr>
          <p:nvPr>
            <p:ph sz="quarter" idx="10"/>
          </p:nvPr>
        </p:nvSpPr>
        <p:spPr>
          <a:xfrm>
            <a:off x="136632" y="1600792"/>
            <a:ext cx="9804186" cy="1006857"/>
          </a:xfrm>
        </p:spPr>
        <p:txBody>
          <a:bodyPr/>
          <a:lstStyle/>
          <a:p>
            <a:r>
              <a:rPr lang="en-US" sz="2400" b="1" dirty="0"/>
              <a:t>When market price = $72, profit is highest at </a:t>
            </a:r>
            <a:r>
              <a:rPr lang="en-US" sz="2400" b="1" i="1" dirty="0"/>
              <a:t>Q</a:t>
            </a:r>
            <a:r>
              <a:rPr lang="en-US" sz="2400" b="1" dirty="0"/>
              <a:t> = 50.</a:t>
            </a:r>
          </a:p>
          <a:p>
            <a:pPr marL="0" indent="0">
              <a:buNone/>
            </a:pPr>
            <a:r>
              <a:rPr lang="en-US" sz="2400" b="1" dirty="0"/>
              <a:t>TABLE 1 Profit for Noelle’s Farm When Market Price Is $72</a:t>
            </a:r>
          </a:p>
        </p:txBody>
      </p:sp>
      <p:graphicFrame>
        <p:nvGraphicFramePr>
          <p:cNvPr id="13" name="Table Placeholder 12"/>
          <p:cNvGraphicFramePr>
            <a:graphicFrameLocks noGrp="1"/>
          </p:cNvGraphicFramePr>
          <p:nvPr>
            <p:ph type="tbl" sz="quarter" idx="13"/>
            <p:extLst>
              <p:ext uri="{D42A27DB-BD31-4B8C-83A1-F6EECF244321}">
                <p14:modId xmlns:p14="http://schemas.microsoft.com/office/powerpoint/2010/main" val="3399175378"/>
              </p:ext>
            </p:extLst>
          </p:nvPr>
        </p:nvGraphicFramePr>
        <p:xfrm>
          <a:off x="1560830" y="2786509"/>
          <a:ext cx="6360795" cy="3510765"/>
        </p:xfrm>
        <a:graphic>
          <a:graphicData uri="http://schemas.openxmlformats.org/drawingml/2006/table">
            <a:tbl>
              <a:tblPr firstRow="1">
                <a:tableStyleId>{5940675A-B579-460E-94D1-54222C63F5DA}</a:tableStyleId>
              </a:tblPr>
              <a:tblGrid>
                <a:gridCol w="1875155">
                  <a:extLst>
                    <a:ext uri="{9D8B030D-6E8A-4147-A177-3AD203B41FA5}">
                      <a16:colId xmlns:a16="http://schemas.microsoft.com/office/drawing/2014/main" val="20000"/>
                    </a:ext>
                  </a:extLst>
                </a:gridCol>
                <a:gridCol w="1668780">
                  <a:extLst>
                    <a:ext uri="{9D8B030D-6E8A-4147-A177-3AD203B41FA5}">
                      <a16:colId xmlns:a16="http://schemas.microsoft.com/office/drawing/2014/main" val="20001"/>
                    </a:ext>
                  </a:extLst>
                </a:gridCol>
                <a:gridCol w="1352867">
                  <a:extLst>
                    <a:ext uri="{9D8B030D-6E8A-4147-A177-3AD203B41FA5}">
                      <a16:colId xmlns:a16="http://schemas.microsoft.com/office/drawing/2014/main" val="20002"/>
                    </a:ext>
                  </a:extLst>
                </a:gridCol>
                <a:gridCol w="1463993">
                  <a:extLst>
                    <a:ext uri="{9D8B030D-6E8A-4147-A177-3AD203B41FA5}">
                      <a16:colId xmlns:a16="http://schemas.microsoft.com/office/drawing/2014/main" val="20003"/>
                    </a:ext>
                  </a:extLst>
                </a:gridCol>
              </a:tblGrid>
              <a:tr h="390085">
                <a:tc>
                  <a:txBody>
                    <a:bodyPr/>
                    <a:lstStyle/>
                    <a:p>
                      <a:pPr algn="ctr" fontAlgn="ctr"/>
                      <a:r>
                        <a:rPr lang="en-US" sz="1400" b="1" u="none" strike="noStrike" dirty="0">
                          <a:effectLst/>
                          <a:latin typeface="+mn-lt"/>
                          <a:cs typeface="Arial" panose="020B0604020202020204" pitchFamily="34" charset="0"/>
                        </a:rPr>
                        <a:t>Quantity of trees </a:t>
                      </a:r>
                      <a:r>
                        <a:rPr lang="en-US" sz="1400" b="1" i="1" u="none" strike="noStrike" dirty="0">
                          <a:effectLst/>
                          <a:latin typeface="+mn-lt"/>
                          <a:cs typeface="Arial" panose="020B0604020202020204" pitchFamily="34" charset="0"/>
                        </a:rPr>
                        <a:t>Q</a:t>
                      </a:r>
                      <a:r>
                        <a:rPr lang="en-US" sz="1400" b="1" u="none" strike="noStrike" dirty="0">
                          <a:effectLst/>
                          <a:latin typeface="+mn-lt"/>
                          <a:cs typeface="Arial" panose="020B0604020202020204" pitchFamily="34" charset="0"/>
                        </a:rPr>
                        <a:t> </a:t>
                      </a:r>
                      <a:endParaRPr lang="en-US" sz="1400" b="1" i="0" u="none" strike="noStrike" dirty="0">
                        <a:solidFill>
                          <a:schemeClr val="tx1"/>
                        </a:solidFill>
                        <a:effectLst/>
                        <a:latin typeface="+mn-lt"/>
                        <a:cs typeface="Arial" panose="020B0604020202020204" pitchFamily="34" charset="0"/>
                      </a:endParaRPr>
                    </a:p>
                  </a:txBody>
                  <a:tcPr anchor="ctr"/>
                </a:tc>
                <a:tc>
                  <a:txBody>
                    <a:bodyPr/>
                    <a:lstStyle/>
                    <a:p>
                      <a:pPr algn="ctr" fontAlgn="ctr"/>
                      <a:r>
                        <a:rPr lang="en-US" sz="1400" b="1" u="none" strike="noStrike" dirty="0">
                          <a:effectLst/>
                          <a:latin typeface="+mn-lt"/>
                          <a:cs typeface="Arial" panose="020B0604020202020204" pitchFamily="34" charset="0"/>
                        </a:rPr>
                        <a:t>Total revenue </a:t>
                      </a:r>
                      <a:r>
                        <a:rPr lang="en-US" sz="1400" b="1" i="1" u="none" strike="noStrike" dirty="0">
                          <a:effectLst/>
                          <a:latin typeface="+mn-lt"/>
                          <a:cs typeface="Arial" panose="020B0604020202020204" pitchFamily="34" charset="0"/>
                        </a:rPr>
                        <a:t>TR</a:t>
                      </a:r>
                      <a:endParaRPr lang="en-US" sz="1400" b="1" i="1" u="none" strike="noStrike" dirty="0">
                        <a:solidFill>
                          <a:schemeClr val="tx1"/>
                        </a:solidFill>
                        <a:effectLst/>
                        <a:latin typeface="+mn-lt"/>
                        <a:cs typeface="Arial" panose="020B0604020202020204" pitchFamily="34" charset="0"/>
                      </a:endParaRPr>
                    </a:p>
                  </a:txBody>
                  <a:tcPr anchor="ctr"/>
                </a:tc>
                <a:tc>
                  <a:txBody>
                    <a:bodyPr/>
                    <a:lstStyle/>
                    <a:p>
                      <a:pPr algn="ctr" fontAlgn="ctr"/>
                      <a:r>
                        <a:rPr lang="en-US" sz="1400" b="1" u="none" strike="noStrike" dirty="0">
                          <a:effectLst/>
                          <a:latin typeface="+mn-lt"/>
                          <a:cs typeface="Arial" panose="020B0604020202020204" pitchFamily="34" charset="0"/>
                        </a:rPr>
                        <a:t>Total cost </a:t>
                      </a:r>
                      <a:r>
                        <a:rPr lang="en-US" sz="1400" b="1" i="1" u="none" strike="noStrike" dirty="0">
                          <a:effectLst/>
                          <a:latin typeface="+mn-lt"/>
                          <a:cs typeface="Arial" panose="020B0604020202020204" pitchFamily="34" charset="0"/>
                        </a:rPr>
                        <a:t>TC</a:t>
                      </a:r>
                      <a:endParaRPr lang="en-US" sz="1400" b="1" i="1" u="none" strike="noStrike" dirty="0">
                        <a:solidFill>
                          <a:schemeClr val="tx1"/>
                        </a:solidFill>
                        <a:effectLst/>
                        <a:latin typeface="+mn-lt"/>
                        <a:cs typeface="Arial" panose="020B0604020202020204" pitchFamily="34" charset="0"/>
                      </a:endParaRPr>
                    </a:p>
                  </a:txBody>
                  <a:tcPr anchor="ctr"/>
                </a:tc>
                <a:tc>
                  <a:txBody>
                    <a:bodyPr/>
                    <a:lstStyle/>
                    <a:p>
                      <a:pPr algn="ctr" fontAlgn="ctr"/>
                      <a:r>
                        <a:rPr lang="en-US" sz="1400" b="1" u="none" strike="noStrike" dirty="0">
                          <a:effectLst/>
                          <a:latin typeface="+mn-lt"/>
                          <a:cs typeface="Arial" panose="020B0604020202020204" pitchFamily="34" charset="0"/>
                        </a:rPr>
                        <a:t>Profit</a:t>
                      </a:r>
                      <a:r>
                        <a:rPr lang="en-US" sz="1400" b="1" u="none" strike="noStrike" baseline="0" dirty="0">
                          <a:effectLst/>
                          <a:latin typeface="+mn-lt"/>
                          <a:cs typeface="Arial" panose="020B0604020202020204" pitchFamily="34" charset="0"/>
                        </a:rPr>
                        <a:t>  </a:t>
                      </a:r>
                      <a:r>
                        <a:rPr lang="en-US" sz="1400" b="1" i="1" u="none" strike="noStrike" dirty="0">
                          <a:effectLst/>
                          <a:latin typeface="+mn-lt"/>
                          <a:cs typeface="Arial" panose="020B0604020202020204" pitchFamily="34" charset="0"/>
                        </a:rPr>
                        <a:t>TR – TC</a:t>
                      </a:r>
                      <a:endParaRPr lang="en-US" sz="1400" b="1" i="1" u="none" strike="noStrike" dirty="0">
                        <a:solidFill>
                          <a:schemeClr val="tx1"/>
                        </a:solidFill>
                        <a:effectLst/>
                        <a:latin typeface="+mn-lt"/>
                        <a:cs typeface="Arial" panose="020B0604020202020204" pitchFamily="34" charset="0"/>
                      </a:endParaRPr>
                    </a:p>
                  </a:txBody>
                  <a:tcPr anchor="ctr"/>
                </a:tc>
                <a:extLst>
                  <a:ext uri="{0D108BD9-81ED-4DB2-BD59-A6C34878D82A}">
                    <a16:rowId xmlns:a16="http://schemas.microsoft.com/office/drawing/2014/main" val="10000"/>
                  </a:ext>
                </a:extLst>
              </a:tr>
              <a:tr h="390085">
                <a:tc>
                  <a:txBody>
                    <a:bodyPr/>
                    <a:lstStyle/>
                    <a:p>
                      <a:pPr algn="ctr" fontAlgn="ctr"/>
                      <a:r>
                        <a:rPr lang="en-US" sz="1400" u="none" strike="noStrike" dirty="0">
                          <a:effectLst/>
                          <a:latin typeface="+mn-lt"/>
                          <a:cs typeface="Arial" panose="020B0604020202020204" pitchFamily="34" charset="0"/>
                        </a:rPr>
                        <a:t>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u="none" strike="noStrike" dirty="0">
                          <a:effectLst/>
                          <a:latin typeface="+mn-lt"/>
                          <a:cs typeface="Arial" panose="020B0604020202020204" pitchFamily="34" charset="0"/>
                        </a:rPr>
                        <a:t>$0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u="none" strike="noStrike" dirty="0">
                          <a:effectLst/>
                          <a:latin typeface="+mn-lt"/>
                          <a:cs typeface="Arial" panose="020B0604020202020204" pitchFamily="34" charset="0"/>
                        </a:rPr>
                        <a:t>$560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u="none" strike="noStrike" dirty="0">
                          <a:effectLst/>
                          <a:latin typeface="+mn-lt"/>
                          <a:cs typeface="Arial" panose="020B0604020202020204" pitchFamily="34" charset="0"/>
                        </a:rPr>
                        <a:t>−$560</a:t>
                      </a:r>
                      <a:endParaRPr lang="en-US" sz="1400" b="0" i="0" u="none" strike="noStrike" dirty="0">
                        <a:solidFill>
                          <a:srgbClr val="000000"/>
                        </a:solidFill>
                        <a:effectLst/>
                        <a:latin typeface="+mn-lt"/>
                        <a:cs typeface="Arial" panose="020B0604020202020204" pitchFamily="34" charset="0"/>
                      </a:endParaRPr>
                    </a:p>
                  </a:txBody>
                  <a:tcPr/>
                </a:tc>
                <a:extLst>
                  <a:ext uri="{0D108BD9-81ED-4DB2-BD59-A6C34878D82A}">
                    <a16:rowId xmlns:a16="http://schemas.microsoft.com/office/drawing/2014/main" val="10001"/>
                  </a:ext>
                </a:extLst>
              </a:tr>
              <a:tr h="390085">
                <a:tc>
                  <a:txBody>
                    <a:bodyPr/>
                    <a:lstStyle/>
                    <a:p>
                      <a:pPr algn="ctr" fontAlgn="ctr"/>
                      <a:r>
                        <a:rPr lang="en-US" sz="1400" u="none" strike="noStrike" dirty="0">
                          <a:effectLst/>
                          <a:latin typeface="+mn-lt"/>
                          <a:cs typeface="Arial" panose="020B0604020202020204" pitchFamily="34" charset="0"/>
                        </a:rPr>
                        <a:t>10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b="0" i="0" u="none" strike="noStrike" dirty="0">
                          <a:solidFill>
                            <a:srgbClr val="000000"/>
                          </a:solidFill>
                          <a:effectLst/>
                          <a:latin typeface="+mn-lt"/>
                          <a:cs typeface="Arial" panose="020B0604020202020204" pitchFamily="34" charset="0"/>
                        </a:rPr>
                        <a:t>720</a:t>
                      </a:r>
                    </a:p>
                  </a:txBody>
                  <a:tcPr/>
                </a:tc>
                <a:tc>
                  <a:txBody>
                    <a:bodyPr/>
                    <a:lstStyle/>
                    <a:p>
                      <a:pPr algn="ctr"/>
                      <a:r>
                        <a:rPr lang="en-US" sz="1400" dirty="0">
                          <a:latin typeface="+mn-lt"/>
                        </a:rPr>
                        <a:t>1,200</a:t>
                      </a:r>
                      <a:endParaRPr lang="en-CA" sz="1400" dirty="0">
                        <a:latin typeface="+mn-lt"/>
                      </a:endParaRPr>
                    </a:p>
                  </a:txBody>
                  <a:tcPr/>
                </a:tc>
                <a:tc>
                  <a:txBody>
                    <a:bodyPr/>
                    <a:lstStyle/>
                    <a:p>
                      <a:pPr algn="ctr" fontAlgn="ctr"/>
                      <a:r>
                        <a:rPr lang="en-US" sz="1400" u="none" strike="noStrike" dirty="0">
                          <a:effectLst/>
                          <a:latin typeface="+mn-lt"/>
                          <a:cs typeface="Arial" panose="020B0604020202020204" pitchFamily="34" charset="0"/>
                        </a:rPr>
                        <a:t>−480</a:t>
                      </a:r>
                      <a:endParaRPr lang="en-US" sz="1400" b="0" i="0" u="none" strike="noStrike" dirty="0">
                        <a:solidFill>
                          <a:srgbClr val="000000"/>
                        </a:solidFill>
                        <a:effectLst/>
                        <a:latin typeface="+mn-lt"/>
                        <a:cs typeface="Arial" panose="020B0604020202020204" pitchFamily="34" charset="0"/>
                      </a:endParaRPr>
                    </a:p>
                  </a:txBody>
                  <a:tcPr/>
                </a:tc>
                <a:extLst>
                  <a:ext uri="{0D108BD9-81ED-4DB2-BD59-A6C34878D82A}">
                    <a16:rowId xmlns:a16="http://schemas.microsoft.com/office/drawing/2014/main" val="10002"/>
                  </a:ext>
                </a:extLst>
              </a:tr>
              <a:tr h="390085">
                <a:tc>
                  <a:txBody>
                    <a:bodyPr/>
                    <a:lstStyle/>
                    <a:p>
                      <a:pPr algn="ctr" fontAlgn="ctr"/>
                      <a:r>
                        <a:rPr lang="en-US" sz="1400" u="none" strike="noStrike" dirty="0">
                          <a:effectLst/>
                          <a:latin typeface="+mn-lt"/>
                          <a:cs typeface="Arial" panose="020B0604020202020204" pitchFamily="34" charset="0"/>
                        </a:rPr>
                        <a:t>20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b="0" i="0" u="none" strike="noStrike" dirty="0">
                          <a:solidFill>
                            <a:srgbClr val="000000"/>
                          </a:solidFill>
                          <a:effectLst/>
                          <a:latin typeface="+mn-lt"/>
                          <a:cs typeface="Arial" panose="020B0604020202020204" pitchFamily="34" charset="0"/>
                        </a:rPr>
                        <a:t>1,440</a:t>
                      </a:r>
                    </a:p>
                  </a:txBody>
                  <a:tcPr/>
                </a:tc>
                <a:tc>
                  <a:txBody>
                    <a:bodyPr/>
                    <a:lstStyle/>
                    <a:p>
                      <a:pPr algn="ctr"/>
                      <a:r>
                        <a:rPr lang="en-US" sz="1400" dirty="0">
                          <a:latin typeface="+mn-lt"/>
                        </a:rPr>
                        <a:t>1,440</a:t>
                      </a:r>
                      <a:endParaRPr lang="en-CA" sz="1400" dirty="0">
                        <a:latin typeface="+mn-lt"/>
                      </a:endParaRPr>
                    </a:p>
                  </a:txBody>
                  <a:tcPr/>
                </a:tc>
                <a:tc>
                  <a:txBody>
                    <a:bodyPr/>
                    <a:lstStyle/>
                    <a:p>
                      <a:pPr algn="ctr" fontAlgn="ctr"/>
                      <a:r>
                        <a:rPr lang="en-US" sz="1400" u="none" strike="noStrike" dirty="0">
                          <a:effectLst/>
                          <a:latin typeface="+mn-lt"/>
                          <a:cs typeface="Arial" panose="020B0604020202020204" pitchFamily="34" charset="0"/>
                        </a:rPr>
                        <a:t>0</a:t>
                      </a:r>
                      <a:endParaRPr lang="en-US" sz="1400" b="0" i="0" u="none" strike="noStrike" dirty="0">
                        <a:solidFill>
                          <a:srgbClr val="000000"/>
                        </a:solidFill>
                        <a:effectLst/>
                        <a:latin typeface="+mn-lt"/>
                        <a:cs typeface="Arial" panose="020B0604020202020204" pitchFamily="34" charset="0"/>
                      </a:endParaRPr>
                    </a:p>
                  </a:txBody>
                  <a:tcPr/>
                </a:tc>
                <a:extLst>
                  <a:ext uri="{0D108BD9-81ED-4DB2-BD59-A6C34878D82A}">
                    <a16:rowId xmlns:a16="http://schemas.microsoft.com/office/drawing/2014/main" val="10003"/>
                  </a:ext>
                </a:extLst>
              </a:tr>
              <a:tr h="390085">
                <a:tc>
                  <a:txBody>
                    <a:bodyPr/>
                    <a:lstStyle/>
                    <a:p>
                      <a:pPr algn="ctr" fontAlgn="ctr"/>
                      <a:r>
                        <a:rPr lang="en-US" sz="1400" u="none" strike="noStrike" dirty="0">
                          <a:effectLst/>
                          <a:latin typeface="+mn-lt"/>
                          <a:cs typeface="Arial" panose="020B0604020202020204" pitchFamily="34" charset="0"/>
                        </a:rPr>
                        <a:t>30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b="0" i="0" u="none" strike="noStrike" dirty="0">
                          <a:solidFill>
                            <a:srgbClr val="000000"/>
                          </a:solidFill>
                          <a:effectLst/>
                          <a:latin typeface="+mn-lt"/>
                          <a:cs typeface="Arial" panose="020B0604020202020204" pitchFamily="34" charset="0"/>
                        </a:rPr>
                        <a:t>2,160</a:t>
                      </a:r>
                    </a:p>
                  </a:txBody>
                  <a:tcPr/>
                </a:tc>
                <a:tc>
                  <a:txBody>
                    <a:bodyPr/>
                    <a:lstStyle/>
                    <a:p>
                      <a:pPr algn="ctr"/>
                      <a:r>
                        <a:rPr lang="en-US" sz="1400" dirty="0">
                          <a:latin typeface="+mn-lt"/>
                        </a:rPr>
                        <a:t>1,760</a:t>
                      </a:r>
                      <a:endParaRPr lang="en-CA" sz="1400" dirty="0">
                        <a:latin typeface="+mn-lt"/>
                      </a:endParaRPr>
                    </a:p>
                  </a:txBody>
                  <a:tcPr/>
                </a:tc>
                <a:tc>
                  <a:txBody>
                    <a:bodyPr/>
                    <a:lstStyle/>
                    <a:p>
                      <a:pPr algn="ctr" fontAlgn="ctr"/>
                      <a:r>
                        <a:rPr lang="en-US" sz="1400" u="none" strike="noStrike" dirty="0">
                          <a:effectLst/>
                          <a:latin typeface="+mn-lt"/>
                          <a:cs typeface="Arial" panose="020B0604020202020204" pitchFamily="34" charset="0"/>
                        </a:rPr>
                        <a:t>400</a:t>
                      </a:r>
                      <a:endParaRPr lang="en-US" sz="1400" b="0" i="0" u="none" strike="noStrike" dirty="0">
                        <a:solidFill>
                          <a:srgbClr val="000000"/>
                        </a:solidFill>
                        <a:effectLst/>
                        <a:latin typeface="+mn-lt"/>
                        <a:cs typeface="Arial" panose="020B0604020202020204" pitchFamily="34" charset="0"/>
                      </a:endParaRPr>
                    </a:p>
                  </a:txBody>
                  <a:tcPr/>
                </a:tc>
                <a:extLst>
                  <a:ext uri="{0D108BD9-81ED-4DB2-BD59-A6C34878D82A}">
                    <a16:rowId xmlns:a16="http://schemas.microsoft.com/office/drawing/2014/main" val="10004"/>
                  </a:ext>
                </a:extLst>
              </a:tr>
              <a:tr h="390085">
                <a:tc>
                  <a:txBody>
                    <a:bodyPr/>
                    <a:lstStyle/>
                    <a:p>
                      <a:pPr algn="ctr" fontAlgn="ctr"/>
                      <a:r>
                        <a:rPr lang="en-US" sz="1400" u="none" strike="noStrike" dirty="0">
                          <a:effectLst/>
                          <a:latin typeface="+mn-lt"/>
                          <a:cs typeface="Arial" panose="020B0604020202020204" pitchFamily="34" charset="0"/>
                        </a:rPr>
                        <a:t>40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b="0" i="0" u="none" strike="noStrike" dirty="0">
                          <a:solidFill>
                            <a:srgbClr val="000000"/>
                          </a:solidFill>
                          <a:effectLst/>
                          <a:latin typeface="+mn-lt"/>
                          <a:cs typeface="Arial" panose="020B0604020202020204" pitchFamily="34" charset="0"/>
                        </a:rPr>
                        <a:t>2,880</a:t>
                      </a:r>
                    </a:p>
                  </a:txBody>
                  <a:tcPr/>
                </a:tc>
                <a:tc>
                  <a:txBody>
                    <a:bodyPr/>
                    <a:lstStyle/>
                    <a:p>
                      <a:pPr algn="ctr"/>
                      <a:r>
                        <a:rPr lang="en-US" sz="1400" dirty="0">
                          <a:latin typeface="+mn-lt"/>
                        </a:rPr>
                        <a:t>2,240</a:t>
                      </a:r>
                      <a:endParaRPr lang="en-CA" sz="1400" dirty="0">
                        <a:latin typeface="+mn-lt"/>
                      </a:endParaRPr>
                    </a:p>
                  </a:txBody>
                  <a:tcPr/>
                </a:tc>
                <a:tc>
                  <a:txBody>
                    <a:bodyPr/>
                    <a:lstStyle/>
                    <a:p>
                      <a:pPr algn="ctr" fontAlgn="ctr"/>
                      <a:r>
                        <a:rPr lang="en-US" sz="1400" b="0" i="0" u="none" strike="noStrike" dirty="0">
                          <a:solidFill>
                            <a:srgbClr val="000000"/>
                          </a:solidFill>
                          <a:effectLst/>
                          <a:latin typeface="+mn-lt"/>
                          <a:cs typeface="Arial" panose="020B0604020202020204" pitchFamily="34" charset="0"/>
                        </a:rPr>
                        <a:t>640</a:t>
                      </a:r>
                    </a:p>
                  </a:txBody>
                  <a:tcPr/>
                </a:tc>
                <a:extLst>
                  <a:ext uri="{0D108BD9-81ED-4DB2-BD59-A6C34878D82A}">
                    <a16:rowId xmlns:a16="http://schemas.microsoft.com/office/drawing/2014/main" val="10005"/>
                  </a:ext>
                </a:extLst>
              </a:tr>
              <a:tr h="390085">
                <a:tc>
                  <a:txBody>
                    <a:bodyPr/>
                    <a:lstStyle/>
                    <a:p>
                      <a:pPr algn="ctr" fontAlgn="ctr"/>
                      <a:r>
                        <a:rPr lang="en-US" sz="1400" b="1" u="none" strike="noStrike" dirty="0">
                          <a:solidFill>
                            <a:srgbClr val="FF0000"/>
                          </a:solidFill>
                          <a:effectLst/>
                          <a:latin typeface="+mn-lt"/>
                          <a:cs typeface="Arial" panose="020B0604020202020204" pitchFamily="34" charset="0"/>
                        </a:rPr>
                        <a:t>50</a:t>
                      </a:r>
                      <a:endParaRPr lang="en-US" sz="1400" b="1" i="0" u="none" strike="noStrike" dirty="0">
                        <a:solidFill>
                          <a:srgbClr val="FF0000"/>
                        </a:solidFill>
                        <a:effectLst/>
                        <a:latin typeface="+mn-lt"/>
                        <a:cs typeface="Arial" panose="020B0604020202020204" pitchFamily="34" charset="0"/>
                      </a:endParaRPr>
                    </a:p>
                  </a:txBody>
                  <a:tcPr/>
                </a:tc>
                <a:tc>
                  <a:txBody>
                    <a:bodyPr/>
                    <a:lstStyle/>
                    <a:p>
                      <a:pPr algn="ctr" fontAlgn="ctr"/>
                      <a:r>
                        <a:rPr lang="en-US" sz="1400" b="1" i="0" u="none" strike="noStrike" dirty="0">
                          <a:solidFill>
                            <a:srgbClr val="FF0000"/>
                          </a:solidFill>
                          <a:effectLst/>
                          <a:latin typeface="+mn-lt"/>
                          <a:cs typeface="Arial" panose="020B0604020202020204" pitchFamily="34" charset="0"/>
                        </a:rPr>
                        <a:t>3,600</a:t>
                      </a:r>
                    </a:p>
                  </a:txBody>
                  <a:tcPr/>
                </a:tc>
                <a:tc>
                  <a:txBody>
                    <a:bodyPr/>
                    <a:lstStyle/>
                    <a:p>
                      <a:pPr algn="ctr"/>
                      <a:r>
                        <a:rPr lang="en-US" sz="1400" b="1" dirty="0">
                          <a:solidFill>
                            <a:srgbClr val="FF0000"/>
                          </a:solidFill>
                          <a:latin typeface="+mn-lt"/>
                        </a:rPr>
                        <a:t>2,880</a:t>
                      </a:r>
                      <a:endParaRPr lang="en-CA" sz="1400" b="1" dirty="0">
                        <a:solidFill>
                          <a:srgbClr val="FF0000"/>
                        </a:solidFill>
                        <a:latin typeface="+mn-lt"/>
                      </a:endParaRPr>
                    </a:p>
                  </a:txBody>
                  <a:tcPr/>
                </a:tc>
                <a:tc>
                  <a:txBody>
                    <a:bodyPr/>
                    <a:lstStyle/>
                    <a:p>
                      <a:pPr algn="ctr" fontAlgn="ctr"/>
                      <a:r>
                        <a:rPr lang="en-US" sz="1400" b="1" i="0" u="none" strike="noStrike" dirty="0">
                          <a:solidFill>
                            <a:srgbClr val="FF0000"/>
                          </a:solidFill>
                          <a:effectLst/>
                          <a:latin typeface="+mn-lt"/>
                          <a:cs typeface="Arial" panose="020B0604020202020204" pitchFamily="34" charset="0"/>
                        </a:rPr>
                        <a:t>720</a:t>
                      </a:r>
                    </a:p>
                  </a:txBody>
                  <a:tcPr/>
                </a:tc>
                <a:extLst>
                  <a:ext uri="{0D108BD9-81ED-4DB2-BD59-A6C34878D82A}">
                    <a16:rowId xmlns:a16="http://schemas.microsoft.com/office/drawing/2014/main" val="10006"/>
                  </a:ext>
                </a:extLst>
              </a:tr>
              <a:tr h="390085">
                <a:tc>
                  <a:txBody>
                    <a:bodyPr/>
                    <a:lstStyle/>
                    <a:p>
                      <a:pPr algn="ctr" fontAlgn="ctr"/>
                      <a:r>
                        <a:rPr lang="en-US" sz="1400" u="none" strike="noStrike" dirty="0">
                          <a:effectLst/>
                          <a:latin typeface="+mn-lt"/>
                          <a:cs typeface="Arial" panose="020B0604020202020204" pitchFamily="34" charset="0"/>
                        </a:rPr>
                        <a:t>60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b="0" i="0" u="none" strike="noStrike" dirty="0">
                          <a:solidFill>
                            <a:srgbClr val="000000"/>
                          </a:solidFill>
                          <a:effectLst/>
                          <a:latin typeface="+mn-lt"/>
                          <a:cs typeface="Arial" panose="020B0604020202020204" pitchFamily="34" charset="0"/>
                        </a:rPr>
                        <a:t>4,320</a:t>
                      </a:r>
                    </a:p>
                  </a:txBody>
                  <a:tcPr/>
                </a:tc>
                <a:tc>
                  <a:txBody>
                    <a:bodyPr/>
                    <a:lstStyle/>
                    <a:p>
                      <a:pPr algn="ctr"/>
                      <a:r>
                        <a:rPr lang="en-US" sz="1400" dirty="0">
                          <a:latin typeface="+mn-lt"/>
                        </a:rPr>
                        <a:t>3,680</a:t>
                      </a:r>
                      <a:endParaRPr lang="en-CA" sz="1400" dirty="0">
                        <a:latin typeface="+mn-lt"/>
                      </a:endParaRPr>
                    </a:p>
                  </a:txBody>
                  <a:tcPr/>
                </a:tc>
                <a:tc>
                  <a:txBody>
                    <a:bodyPr/>
                    <a:lstStyle/>
                    <a:p>
                      <a:pPr algn="ctr" fontAlgn="ctr"/>
                      <a:r>
                        <a:rPr lang="en-US" sz="1400" u="none" strike="noStrike" dirty="0">
                          <a:effectLst/>
                          <a:latin typeface="+mn-lt"/>
                          <a:cs typeface="Arial" panose="020B0604020202020204" pitchFamily="34" charset="0"/>
                        </a:rPr>
                        <a:t>640</a:t>
                      </a:r>
                      <a:endParaRPr lang="en-US" sz="1400" b="0" i="0" u="none" strike="noStrike" dirty="0">
                        <a:solidFill>
                          <a:srgbClr val="000000"/>
                        </a:solidFill>
                        <a:effectLst/>
                        <a:latin typeface="+mn-lt"/>
                        <a:cs typeface="Arial" panose="020B0604020202020204" pitchFamily="34" charset="0"/>
                      </a:endParaRPr>
                    </a:p>
                  </a:txBody>
                  <a:tcPr/>
                </a:tc>
                <a:extLst>
                  <a:ext uri="{0D108BD9-81ED-4DB2-BD59-A6C34878D82A}">
                    <a16:rowId xmlns:a16="http://schemas.microsoft.com/office/drawing/2014/main" val="10007"/>
                  </a:ext>
                </a:extLst>
              </a:tr>
              <a:tr h="390085">
                <a:tc>
                  <a:txBody>
                    <a:bodyPr/>
                    <a:lstStyle/>
                    <a:p>
                      <a:pPr algn="ctr" fontAlgn="ctr"/>
                      <a:r>
                        <a:rPr lang="en-US" sz="1400" u="none" strike="noStrike" dirty="0">
                          <a:effectLst/>
                          <a:latin typeface="+mn-lt"/>
                          <a:cs typeface="Arial" panose="020B0604020202020204" pitchFamily="34" charset="0"/>
                        </a:rPr>
                        <a:t>70</a:t>
                      </a:r>
                      <a:endParaRPr lang="en-US" sz="1400" b="0" i="0" u="none" strike="noStrike" dirty="0">
                        <a:solidFill>
                          <a:srgbClr val="000000"/>
                        </a:solidFill>
                        <a:effectLst/>
                        <a:latin typeface="+mn-lt"/>
                        <a:cs typeface="Arial" panose="020B0604020202020204" pitchFamily="34" charset="0"/>
                      </a:endParaRPr>
                    </a:p>
                  </a:txBody>
                  <a:tcPr/>
                </a:tc>
                <a:tc>
                  <a:txBody>
                    <a:bodyPr/>
                    <a:lstStyle/>
                    <a:p>
                      <a:pPr algn="ctr" fontAlgn="ctr"/>
                      <a:r>
                        <a:rPr lang="en-US" sz="1400" b="0" i="0" u="none" strike="noStrike" dirty="0">
                          <a:solidFill>
                            <a:srgbClr val="000000"/>
                          </a:solidFill>
                          <a:effectLst/>
                          <a:latin typeface="+mn-lt"/>
                          <a:cs typeface="Arial" panose="020B0604020202020204" pitchFamily="34" charset="0"/>
                        </a:rPr>
                        <a:t>5,040</a:t>
                      </a:r>
                    </a:p>
                  </a:txBody>
                  <a:tcPr/>
                </a:tc>
                <a:tc>
                  <a:txBody>
                    <a:bodyPr/>
                    <a:lstStyle/>
                    <a:p>
                      <a:pPr algn="ctr"/>
                      <a:r>
                        <a:rPr lang="en-US" sz="1400" dirty="0">
                          <a:latin typeface="+mn-lt"/>
                        </a:rPr>
                        <a:t>4,640</a:t>
                      </a:r>
                      <a:endParaRPr lang="en-CA" sz="1400" dirty="0">
                        <a:latin typeface="+mn-lt"/>
                      </a:endParaRPr>
                    </a:p>
                  </a:txBody>
                  <a:tcPr/>
                </a:tc>
                <a:tc>
                  <a:txBody>
                    <a:bodyPr/>
                    <a:lstStyle/>
                    <a:p>
                      <a:pPr algn="ctr" fontAlgn="ctr"/>
                      <a:r>
                        <a:rPr lang="en-US" sz="1400" u="none" strike="noStrike" dirty="0">
                          <a:effectLst/>
                          <a:latin typeface="+mn-lt"/>
                          <a:cs typeface="Arial" panose="020B0604020202020204" pitchFamily="34" charset="0"/>
                        </a:rPr>
                        <a:t>400</a:t>
                      </a:r>
                      <a:endParaRPr lang="en-US" sz="1400" b="0" i="0" u="none" strike="noStrike" dirty="0">
                        <a:solidFill>
                          <a:srgbClr val="000000"/>
                        </a:solidFill>
                        <a:effectLst/>
                        <a:latin typeface="+mn-lt"/>
                        <a:cs typeface="Arial" panose="020B0604020202020204" pitchFamily="34" charset="0"/>
                      </a:endParaRPr>
                    </a:p>
                  </a:txBody>
                  <a:tcPr/>
                </a:tc>
                <a:extLst>
                  <a:ext uri="{0D108BD9-81ED-4DB2-BD59-A6C34878D82A}">
                    <a16:rowId xmlns:a16="http://schemas.microsoft.com/office/drawing/2014/main" val="10008"/>
                  </a:ext>
                </a:extLst>
              </a:tr>
            </a:tbl>
          </a:graphicData>
        </a:graphic>
      </p:graphicFrame>
      <p:sp>
        <p:nvSpPr>
          <p:cNvPr id="7" name="Content Placeholder 6">
            <a:extLst>
              <a:ext uri="{FF2B5EF4-FFF2-40B4-BE49-F238E27FC236}">
                <a16:creationId xmlns:a16="http://schemas.microsoft.com/office/drawing/2014/main" id="{BE21A67E-87A2-C3CE-0EC8-8A036BE0FA78}"/>
              </a:ext>
            </a:extLst>
          </p:cNvPr>
          <p:cNvSpPr>
            <a:spLocks noGrp="1"/>
          </p:cNvSpPr>
          <p:nvPr>
            <p:ph sz="quarter" idx="14"/>
          </p:nvPr>
        </p:nvSpPr>
        <p:spPr>
          <a:xfrm>
            <a:off x="238442" y="6480154"/>
            <a:ext cx="9454197" cy="606446"/>
          </a:xfrm>
        </p:spPr>
        <p:txBody>
          <a:bodyPr/>
          <a:lstStyle/>
          <a:p>
            <a:r>
              <a:rPr lang="en-US" sz="2800" dirty="0">
                <a:solidFill>
                  <a:schemeClr val="tx1"/>
                </a:solidFill>
              </a:rPr>
              <a:t>But there is another way to think about it…</a:t>
            </a:r>
            <a:r>
              <a:rPr lang="en-IN" sz="2800" b="1" dirty="0">
                <a:solidFill>
                  <a:schemeClr val="tx1"/>
                </a:solidFill>
              </a:rPr>
              <a:t> </a:t>
            </a:r>
          </a:p>
        </p:txBody>
      </p:sp>
    </p:spTree>
    <p:extLst>
      <p:ext uri="{BB962C8B-B14F-4D97-AF65-F5344CB8AC3E}">
        <p14:creationId xmlns:p14="http://schemas.microsoft.com/office/powerpoint/2010/main" val="13877856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7448"/>
            <a:ext cx="10058400" cy="1637286"/>
          </a:xfrm>
        </p:spPr>
        <p:txBody>
          <a:bodyPr>
            <a:normAutofit/>
          </a:bodyPr>
          <a:lstStyle/>
          <a:p>
            <a:r>
              <a:rPr lang="en-US" dirty="0"/>
              <a:t>MARGINAL ANALYSIS AND THE PROFIT-MAXIMIZING OUTPUT (1 of 2)</a:t>
            </a:r>
          </a:p>
        </p:txBody>
      </p:sp>
      <p:sp>
        <p:nvSpPr>
          <p:cNvPr id="3" name="Content Placeholder 2"/>
          <p:cNvSpPr>
            <a:spLocks noGrp="1"/>
          </p:cNvSpPr>
          <p:nvPr>
            <p:ph sz="quarter" idx="10"/>
          </p:nvPr>
        </p:nvSpPr>
        <p:spPr>
          <a:xfrm>
            <a:off x="0" y="1639780"/>
            <a:ext cx="9804186" cy="5178709"/>
          </a:xfrm>
        </p:spPr>
        <p:txBody>
          <a:bodyPr>
            <a:normAutofit fontScale="70000" lnSpcReduction="20000"/>
          </a:bodyPr>
          <a:lstStyle/>
          <a:p>
            <a:pPr marL="354013" indent="-354013">
              <a:lnSpc>
                <a:spcPct val="120000"/>
              </a:lnSpc>
              <a:spcAft>
                <a:spcPts val="1200"/>
              </a:spcAft>
            </a:pPr>
            <a:r>
              <a:rPr lang="en-US" dirty="0"/>
              <a:t>Recall the profit-maximizing principle of marginal analysis: the optimal amount of an activity is the level at which marginal benefit equals marginal cost. </a:t>
            </a:r>
          </a:p>
          <a:p>
            <a:pPr marL="354013" indent="-354013">
              <a:lnSpc>
                <a:spcPct val="120000"/>
              </a:lnSpc>
              <a:spcAft>
                <a:spcPts val="1200"/>
              </a:spcAft>
            </a:pPr>
            <a:r>
              <a:rPr lang="en-US" b="1" dirty="0"/>
              <a:t>Marginal revenue: </a:t>
            </a:r>
            <a:r>
              <a:rPr lang="en-US" dirty="0"/>
              <a:t>change in total revenue generated by an additional unit of output</a:t>
            </a:r>
          </a:p>
          <a:p>
            <a:pPr marL="720725" lvl="1" indent="-366713">
              <a:lnSpc>
                <a:spcPct val="120000"/>
              </a:lnSpc>
              <a:spcAft>
                <a:spcPts val="1200"/>
              </a:spcAft>
            </a:pPr>
            <a:r>
              <a:rPr lang="en-US" b="1" i="1" dirty="0">
                <a:ea typeface="Century Gothic" charset="0"/>
              </a:rPr>
              <a:t>MR</a:t>
            </a:r>
            <a:r>
              <a:rPr lang="en-US" b="1" dirty="0">
                <a:ea typeface="Century Gothic" charset="0"/>
              </a:rPr>
              <a:t> = Δ</a:t>
            </a:r>
            <a:r>
              <a:rPr lang="en-US" b="1" i="1" dirty="0">
                <a:ea typeface="Century Gothic" charset="0"/>
              </a:rPr>
              <a:t>TR</a:t>
            </a:r>
            <a:r>
              <a:rPr lang="en-US" b="1" dirty="0">
                <a:ea typeface="Century Gothic" charset="0"/>
              </a:rPr>
              <a:t>/Δ</a:t>
            </a:r>
            <a:r>
              <a:rPr lang="en-US" b="1" i="1" dirty="0">
                <a:ea typeface="Century Gothic" charset="0"/>
              </a:rPr>
              <a:t>Q</a:t>
            </a:r>
          </a:p>
          <a:p>
            <a:pPr marL="720725" lvl="1" indent="-366713">
              <a:lnSpc>
                <a:spcPct val="120000"/>
              </a:lnSpc>
              <a:spcAft>
                <a:spcPts val="1200"/>
              </a:spcAft>
            </a:pPr>
            <a:r>
              <a:rPr lang="en-US" i="1" dirty="0">
                <a:ea typeface="Century Gothic" charset="0"/>
              </a:rPr>
              <a:t>Since the firm is a price-taker, MR equals the price: Its marginal revenue curve is a horizontal line at the market price.</a:t>
            </a:r>
          </a:p>
          <a:p>
            <a:pPr marL="720725" lvl="1" indent="-366713">
              <a:lnSpc>
                <a:spcPct val="120000"/>
              </a:lnSpc>
              <a:spcAft>
                <a:spcPts val="1200"/>
              </a:spcAft>
            </a:pPr>
            <a:r>
              <a:rPr lang="en-US" i="1" dirty="0">
                <a:ea typeface="Century Gothic" charset="0"/>
              </a:rPr>
              <a:t>Since the firm is a price-taker, the firm faces a horizontal, </a:t>
            </a:r>
            <a:r>
              <a:rPr lang="en-US" b="1" i="1" dirty="0">
                <a:ea typeface="Century Gothic" charset="0"/>
              </a:rPr>
              <a:t>perfectly elastic demand </a:t>
            </a:r>
            <a:r>
              <a:rPr lang="en-US" i="1" dirty="0">
                <a:ea typeface="Century Gothic" charset="0"/>
              </a:rPr>
              <a:t>curve that is equivalent to its marginal revenue curve.</a:t>
            </a:r>
            <a:endParaRPr lang="en-US" dirty="0">
              <a:ea typeface="Century Gothic" charset="0"/>
            </a:endParaRPr>
          </a:p>
          <a:p>
            <a:pPr marL="354013" indent="-354013">
              <a:lnSpc>
                <a:spcPct val="120000"/>
              </a:lnSpc>
              <a:spcAft>
                <a:spcPts val="1200"/>
              </a:spcAft>
            </a:pPr>
            <a:r>
              <a:rPr lang="en-US" b="1" dirty="0"/>
              <a:t>Optimal output rule:  </a:t>
            </a:r>
            <a:r>
              <a:rPr lang="en-US" dirty="0"/>
              <a:t>profit is maximized by producing the quantity of output at which the marginal revenue of the last unit produced is equal to its marginal cost</a:t>
            </a:r>
            <a:r>
              <a:rPr lang="en-US" dirty="0">
                <a:solidFill>
                  <a:srgbClr val="FF0000"/>
                </a:solidFill>
              </a:rPr>
              <a:t>.</a:t>
            </a:r>
          </a:p>
        </p:txBody>
      </p:sp>
    </p:spTree>
    <p:extLst>
      <p:ext uri="{BB962C8B-B14F-4D97-AF65-F5344CB8AC3E}">
        <p14:creationId xmlns:p14="http://schemas.microsoft.com/office/powerpoint/2010/main" val="1325665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608"/>
            <a:ext cx="10058400" cy="1134867"/>
          </a:xfrm>
        </p:spPr>
        <p:txBody>
          <a:bodyPr>
            <a:noAutofit/>
          </a:bodyPr>
          <a:lstStyle/>
          <a:p>
            <a:r>
              <a:rPr lang="en-US" dirty="0"/>
              <a:t>MARGINAL ANALYSIS AND THE PROFIT-MAXIMIZING OUTPUT (2 of 2)</a:t>
            </a:r>
          </a:p>
        </p:txBody>
      </p:sp>
      <p:sp>
        <p:nvSpPr>
          <p:cNvPr id="3" name="Content Placeholder 2"/>
          <p:cNvSpPr>
            <a:spLocks noGrp="1"/>
          </p:cNvSpPr>
          <p:nvPr>
            <p:ph sz="quarter" idx="10"/>
          </p:nvPr>
        </p:nvSpPr>
        <p:spPr>
          <a:xfrm>
            <a:off x="117582" y="1933292"/>
            <a:ext cx="9804186" cy="4433218"/>
          </a:xfrm>
        </p:spPr>
        <p:txBody>
          <a:bodyPr>
            <a:normAutofit fontScale="92500" lnSpcReduction="10000"/>
          </a:bodyPr>
          <a:lstStyle/>
          <a:p>
            <a:pPr marL="354013" indent="-354013" eaLnBrk="1" hangingPunct="1">
              <a:spcAft>
                <a:spcPts val="600"/>
              </a:spcAft>
            </a:pPr>
            <a:r>
              <a:rPr lang="en-US" dirty="0"/>
              <a:t>Why is profit maximized where </a:t>
            </a:r>
            <a:r>
              <a:rPr lang="en-US" i="1" dirty="0"/>
              <a:t>MR</a:t>
            </a:r>
            <a:r>
              <a:rPr lang="en-US" dirty="0"/>
              <a:t> = </a:t>
            </a:r>
            <a:r>
              <a:rPr lang="en-US" i="1" dirty="0"/>
              <a:t>MC</a:t>
            </a:r>
            <a:r>
              <a:rPr lang="en-US" dirty="0"/>
              <a:t>?</a:t>
            </a:r>
          </a:p>
          <a:p>
            <a:pPr marL="354013" indent="-354013">
              <a:spcAft>
                <a:spcPts val="600"/>
              </a:spcAft>
            </a:pPr>
            <a:r>
              <a:rPr lang="en-US" b="1" dirty="0"/>
              <a:t>Each time the firm produces another unit, there are extra costs and extra revenues.</a:t>
            </a:r>
          </a:p>
          <a:p>
            <a:pPr marL="354013" indent="-354013">
              <a:spcAft>
                <a:spcPts val="600"/>
              </a:spcAft>
            </a:pPr>
            <a:r>
              <a:rPr lang="en-US" dirty="0"/>
              <a:t>If producing another unit adds more to revenue than it costs, profit will increase.</a:t>
            </a:r>
          </a:p>
          <a:p>
            <a:pPr marL="720725" lvl="1" indent="-366713">
              <a:spcAft>
                <a:spcPts val="600"/>
              </a:spcAft>
            </a:pPr>
            <a:r>
              <a:rPr lang="en-US" b="1" dirty="0">
                <a:ea typeface="Century Gothic" charset="0"/>
              </a:rPr>
              <a:t>If </a:t>
            </a:r>
            <a:r>
              <a:rPr lang="en-US" b="1" i="1" dirty="0">
                <a:ea typeface="Century Gothic" charset="0"/>
              </a:rPr>
              <a:t>MR &gt; MC, </a:t>
            </a:r>
            <a:r>
              <a:rPr lang="en-US" b="1" dirty="0">
                <a:ea typeface="Century Gothic" charset="0"/>
              </a:rPr>
              <a:t>producing more will add to profit;</a:t>
            </a:r>
            <a:endParaRPr lang="en-US" b="1" i="1" dirty="0">
              <a:ea typeface="Century Gothic" charset="0"/>
            </a:endParaRPr>
          </a:p>
          <a:p>
            <a:pPr marL="720725" lvl="1" indent="-366713">
              <a:spcAft>
                <a:spcPts val="600"/>
              </a:spcAft>
            </a:pPr>
            <a:r>
              <a:rPr lang="en-US" b="1" dirty="0">
                <a:ea typeface="Century Gothic" charset="0"/>
              </a:rPr>
              <a:t>If </a:t>
            </a:r>
            <a:r>
              <a:rPr lang="en-US" b="1" i="1" dirty="0">
                <a:ea typeface="Century Gothic" charset="0"/>
              </a:rPr>
              <a:t>MR &lt; MC, </a:t>
            </a:r>
            <a:r>
              <a:rPr lang="en-US" b="1" dirty="0">
                <a:ea typeface="Century Gothic" charset="0"/>
              </a:rPr>
              <a:t>producing less will add to profit.</a:t>
            </a:r>
          </a:p>
          <a:p>
            <a:pPr marL="354013" indent="-354013">
              <a:spcAft>
                <a:spcPts val="600"/>
              </a:spcAft>
            </a:pPr>
            <a:r>
              <a:rPr lang="en-US" dirty="0"/>
              <a:t>Since </a:t>
            </a:r>
            <a:r>
              <a:rPr lang="en-US" i="1" dirty="0"/>
              <a:t>MR</a:t>
            </a:r>
            <a:r>
              <a:rPr lang="en-US" dirty="0"/>
              <a:t> = </a:t>
            </a:r>
            <a:r>
              <a:rPr lang="en-US" i="1" dirty="0"/>
              <a:t>P</a:t>
            </a:r>
            <a:r>
              <a:rPr lang="en-US" dirty="0"/>
              <a:t> for competitive firms, the profit-maximizing rule is to choose the quantity of output where </a:t>
            </a:r>
            <a:r>
              <a:rPr lang="en-US" b="1" i="1" dirty="0"/>
              <a:t>P</a:t>
            </a:r>
            <a:r>
              <a:rPr lang="en-US" b="1" dirty="0"/>
              <a:t> = </a:t>
            </a:r>
            <a:r>
              <a:rPr lang="en-US" b="1" i="1" dirty="0"/>
              <a:t>MC</a:t>
            </a:r>
            <a:r>
              <a:rPr lang="en-US" b="1" dirty="0"/>
              <a:t>.</a:t>
            </a:r>
          </a:p>
        </p:txBody>
      </p:sp>
    </p:spTree>
    <p:extLst>
      <p:ext uri="{BB962C8B-B14F-4D97-AF65-F5344CB8AC3E}">
        <p14:creationId xmlns:p14="http://schemas.microsoft.com/office/powerpoint/2010/main" val="26158774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7889"/>
            <a:ext cx="9996324" cy="815319"/>
          </a:xfrm>
        </p:spPr>
        <p:txBody>
          <a:bodyPr/>
          <a:lstStyle/>
          <a:p>
            <a:r>
              <a:rPr lang="en-IN" dirty="0"/>
              <a:t>TABLE 2 Short-Run Costs for Noelle’s Farm</a:t>
            </a:r>
            <a:endParaRPr lang="en-US" dirty="0"/>
          </a:p>
        </p:txBody>
      </p:sp>
      <p:sp>
        <p:nvSpPr>
          <p:cNvPr id="5" name="Content Placeholder 4"/>
          <p:cNvSpPr>
            <a:spLocks noGrp="1"/>
          </p:cNvSpPr>
          <p:nvPr>
            <p:ph sz="quarter" idx="10"/>
          </p:nvPr>
        </p:nvSpPr>
        <p:spPr>
          <a:xfrm>
            <a:off x="161924" y="700809"/>
            <a:ext cx="9744075" cy="766042"/>
          </a:xfrm>
        </p:spPr>
        <p:txBody>
          <a:bodyPr/>
          <a:lstStyle/>
          <a:p>
            <a:r>
              <a:rPr lang="en-US" sz="2200" dirty="0"/>
              <a:t>As long as increasing production by one more unit creates more </a:t>
            </a:r>
            <a:r>
              <a:rPr lang="en-US" sz="2200" i="1" dirty="0"/>
              <a:t>MR</a:t>
            </a:r>
            <a:r>
              <a:rPr lang="en-US" sz="2200" dirty="0"/>
              <a:t> than </a:t>
            </a:r>
            <a:r>
              <a:rPr lang="en-US" sz="2200" i="1" dirty="0"/>
              <a:t>MC</a:t>
            </a:r>
            <a:r>
              <a:rPr lang="en-US" sz="2200" dirty="0"/>
              <a:t>, it makes sense to do it.</a:t>
            </a:r>
          </a:p>
        </p:txBody>
      </p:sp>
      <p:graphicFrame>
        <p:nvGraphicFramePr>
          <p:cNvPr id="6" name="Table 6">
            <a:extLst>
              <a:ext uri="{FF2B5EF4-FFF2-40B4-BE49-F238E27FC236}">
                <a16:creationId xmlns:a16="http://schemas.microsoft.com/office/drawing/2014/main" id="{7D05CAA9-EAD8-4E14-91A0-2DDCD7507D05}"/>
              </a:ext>
            </a:extLst>
          </p:cNvPr>
          <p:cNvGraphicFramePr>
            <a:graphicFrameLocks noGrp="1"/>
          </p:cNvGraphicFramePr>
          <p:nvPr>
            <p:ph type="tbl" sz="quarter" idx="13"/>
          </p:nvPr>
        </p:nvGraphicFramePr>
        <p:xfrm>
          <a:off x="130887" y="1466851"/>
          <a:ext cx="9734550" cy="5836284"/>
        </p:xfrm>
        <a:graphic>
          <a:graphicData uri="http://schemas.openxmlformats.org/drawingml/2006/table">
            <a:tbl>
              <a:tblPr firstRow="1" bandRow="1">
                <a:tableStyleId>{5C22544A-7EE6-4342-B048-85BDC9FD1C3A}</a:tableStyleId>
              </a:tblPr>
              <a:tblGrid>
                <a:gridCol w="1622425">
                  <a:extLst>
                    <a:ext uri="{9D8B030D-6E8A-4147-A177-3AD203B41FA5}">
                      <a16:colId xmlns:a16="http://schemas.microsoft.com/office/drawing/2014/main" val="1779172896"/>
                    </a:ext>
                  </a:extLst>
                </a:gridCol>
                <a:gridCol w="1622425">
                  <a:extLst>
                    <a:ext uri="{9D8B030D-6E8A-4147-A177-3AD203B41FA5}">
                      <a16:colId xmlns:a16="http://schemas.microsoft.com/office/drawing/2014/main" val="3638080132"/>
                    </a:ext>
                  </a:extLst>
                </a:gridCol>
                <a:gridCol w="1622425">
                  <a:extLst>
                    <a:ext uri="{9D8B030D-6E8A-4147-A177-3AD203B41FA5}">
                      <a16:colId xmlns:a16="http://schemas.microsoft.com/office/drawing/2014/main" val="1908484743"/>
                    </a:ext>
                  </a:extLst>
                </a:gridCol>
                <a:gridCol w="1622425">
                  <a:extLst>
                    <a:ext uri="{9D8B030D-6E8A-4147-A177-3AD203B41FA5}">
                      <a16:colId xmlns:a16="http://schemas.microsoft.com/office/drawing/2014/main" val="3093788592"/>
                    </a:ext>
                  </a:extLst>
                </a:gridCol>
                <a:gridCol w="1622425">
                  <a:extLst>
                    <a:ext uri="{9D8B030D-6E8A-4147-A177-3AD203B41FA5}">
                      <a16:colId xmlns:a16="http://schemas.microsoft.com/office/drawing/2014/main" val="541141274"/>
                    </a:ext>
                  </a:extLst>
                </a:gridCol>
                <a:gridCol w="1622425">
                  <a:extLst>
                    <a:ext uri="{9D8B030D-6E8A-4147-A177-3AD203B41FA5}">
                      <a16:colId xmlns:a16="http://schemas.microsoft.com/office/drawing/2014/main" val="2439211319"/>
                    </a:ext>
                  </a:extLst>
                </a:gridCol>
              </a:tblGrid>
              <a:tr h="846444">
                <a:tc>
                  <a:txBody>
                    <a:bodyPr/>
                    <a:lstStyle/>
                    <a:p>
                      <a:pPr algn="ctr"/>
                      <a:r>
                        <a:rPr lang="en-US" sz="1600" dirty="0"/>
                        <a:t>Quantity of trees</a:t>
                      </a:r>
                      <a:endParaRPr lang="en-CA" sz="1600" dirty="0"/>
                    </a:p>
                  </a:txBody>
                  <a:tcPr/>
                </a:tc>
                <a:tc>
                  <a:txBody>
                    <a:bodyPr/>
                    <a:lstStyle/>
                    <a:p>
                      <a:pPr algn="ctr"/>
                      <a:r>
                        <a:rPr lang="en-US" sz="1600" dirty="0"/>
                        <a:t>Variable cost VC</a:t>
                      </a:r>
                      <a:endParaRPr lang="en-CA" sz="1600" dirty="0"/>
                    </a:p>
                  </a:txBody>
                  <a:tcPr/>
                </a:tc>
                <a:tc>
                  <a:txBody>
                    <a:bodyPr/>
                    <a:lstStyle/>
                    <a:p>
                      <a:pPr algn="ctr"/>
                      <a:r>
                        <a:rPr lang="en-US" sz="1600" dirty="0"/>
                        <a:t>Total cost TC</a:t>
                      </a:r>
                      <a:endParaRPr lang="en-CA" sz="1600" dirty="0"/>
                    </a:p>
                  </a:txBody>
                  <a:tcPr/>
                </a:tc>
                <a:tc>
                  <a:txBody>
                    <a:bodyPr/>
                    <a:lstStyle/>
                    <a:p>
                      <a:pPr algn="ctr"/>
                      <a:r>
                        <a:rPr lang="en-US" sz="1600" dirty="0"/>
                        <a:t>Marginal cost of a tree</a:t>
                      </a:r>
                      <a:endParaRPr lang="en-CA" sz="1600" dirty="0"/>
                    </a:p>
                  </a:txBody>
                  <a:tcPr/>
                </a:tc>
                <a:tc>
                  <a:txBody>
                    <a:bodyPr/>
                    <a:lstStyle/>
                    <a:p>
                      <a:pPr algn="ctr"/>
                      <a:r>
                        <a:rPr lang="en-US" sz="1600" dirty="0"/>
                        <a:t>Marginal revenue of a tree</a:t>
                      </a:r>
                      <a:endParaRPr lang="en-CA" sz="1600" dirty="0"/>
                    </a:p>
                  </a:txBody>
                  <a:tcPr/>
                </a:tc>
                <a:tc>
                  <a:txBody>
                    <a:bodyPr/>
                    <a:lstStyle/>
                    <a:p>
                      <a:pPr algn="ctr"/>
                      <a:r>
                        <a:rPr lang="en-US" sz="1600" dirty="0"/>
                        <a:t>Net gain of a tree</a:t>
                      </a:r>
                      <a:endParaRPr lang="en-CA" sz="1600" dirty="0"/>
                    </a:p>
                  </a:txBody>
                  <a:tcPr/>
                </a:tc>
                <a:extLst>
                  <a:ext uri="{0D108BD9-81ED-4DB2-BD59-A6C34878D82A}">
                    <a16:rowId xmlns:a16="http://schemas.microsoft.com/office/drawing/2014/main" val="184755549"/>
                  </a:ext>
                </a:extLst>
              </a:tr>
              <a:tr h="623730">
                <a:tc>
                  <a:txBody>
                    <a:bodyPr/>
                    <a:lstStyle/>
                    <a:p>
                      <a:pPr algn="ctr"/>
                      <a:r>
                        <a:rPr lang="en-US" sz="1600" dirty="0"/>
                        <a:t>0</a:t>
                      </a:r>
                      <a:endParaRPr lang="en-CA" sz="1600" dirty="0"/>
                    </a:p>
                  </a:txBody>
                  <a:tcPr/>
                </a:tc>
                <a:tc>
                  <a:txBody>
                    <a:bodyPr/>
                    <a:lstStyle/>
                    <a:p>
                      <a:pPr algn="ctr"/>
                      <a:r>
                        <a:rPr lang="en-US" sz="1600" dirty="0"/>
                        <a:t>$0</a:t>
                      </a:r>
                      <a:endParaRPr lang="en-CA" sz="1600" dirty="0"/>
                    </a:p>
                  </a:txBody>
                  <a:tcPr/>
                </a:tc>
                <a:tc>
                  <a:txBody>
                    <a:bodyPr/>
                    <a:lstStyle/>
                    <a:p>
                      <a:pPr algn="ctr"/>
                      <a:r>
                        <a:rPr lang="en-US" sz="1600" dirty="0"/>
                        <a:t>560</a:t>
                      </a:r>
                      <a:endParaRPr lang="en-CA" sz="1600" dirty="0"/>
                    </a:p>
                  </a:txBody>
                  <a:tcPr/>
                </a:tc>
                <a:tc>
                  <a:txBody>
                    <a:bodyPr/>
                    <a:lstStyle/>
                    <a:p>
                      <a:pPr algn="ctr"/>
                      <a:endParaRPr lang="en-CA" sz="1600" dirty="0"/>
                    </a:p>
                  </a:txBody>
                  <a:tcPr/>
                </a:tc>
                <a:tc>
                  <a:txBody>
                    <a:bodyPr/>
                    <a:lstStyle/>
                    <a:p>
                      <a:pPr algn="ctr"/>
                      <a:endParaRPr lang="en-CA" sz="1600" dirty="0"/>
                    </a:p>
                  </a:txBody>
                  <a:tcPr/>
                </a:tc>
                <a:tc>
                  <a:txBody>
                    <a:bodyPr/>
                    <a:lstStyle/>
                    <a:p>
                      <a:pPr algn="ctr"/>
                      <a:endParaRPr lang="en-CA" sz="1600" dirty="0"/>
                    </a:p>
                  </a:txBody>
                  <a:tcPr/>
                </a:tc>
                <a:extLst>
                  <a:ext uri="{0D108BD9-81ED-4DB2-BD59-A6C34878D82A}">
                    <a16:rowId xmlns:a16="http://schemas.microsoft.com/office/drawing/2014/main" val="3419316401"/>
                  </a:ext>
                </a:extLst>
              </a:tr>
              <a:tr h="623730">
                <a:tc>
                  <a:txBody>
                    <a:bodyPr/>
                    <a:lstStyle/>
                    <a:p>
                      <a:pPr algn="ctr"/>
                      <a:r>
                        <a:rPr lang="en-US" sz="1600" dirty="0"/>
                        <a:t>10</a:t>
                      </a:r>
                      <a:endParaRPr lang="en-CA" sz="1600" dirty="0"/>
                    </a:p>
                  </a:txBody>
                  <a:tcPr/>
                </a:tc>
                <a:tc>
                  <a:txBody>
                    <a:bodyPr/>
                    <a:lstStyle/>
                    <a:p>
                      <a:pPr algn="ctr"/>
                      <a:r>
                        <a:rPr lang="en-US" sz="1600" dirty="0"/>
                        <a:t>640</a:t>
                      </a:r>
                      <a:endParaRPr lang="en-CA" sz="1600" dirty="0"/>
                    </a:p>
                  </a:txBody>
                  <a:tcPr/>
                </a:tc>
                <a:tc>
                  <a:txBody>
                    <a:bodyPr/>
                    <a:lstStyle/>
                    <a:p>
                      <a:pPr algn="ctr"/>
                      <a:r>
                        <a:rPr lang="en-US" sz="1600" dirty="0"/>
                        <a:t>1,200</a:t>
                      </a:r>
                      <a:endParaRPr lang="en-CA" sz="1600" dirty="0"/>
                    </a:p>
                  </a:txBody>
                  <a:tcPr/>
                </a:tc>
                <a:tc>
                  <a:txBody>
                    <a:bodyPr/>
                    <a:lstStyle/>
                    <a:p>
                      <a:pPr algn="ctr"/>
                      <a:r>
                        <a:rPr lang="en-US" sz="1600" dirty="0"/>
                        <a:t>64</a:t>
                      </a:r>
                      <a:endParaRPr lang="en-CA" sz="1600" dirty="0"/>
                    </a:p>
                  </a:txBody>
                  <a:tcPr/>
                </a:tc>
                <a:tc>
                  <a:txBody>
                    <a:bodyPr/>
                    <a:lstStyle/>
                    <a:p>
                      <a:pPr algn="ctr"/>
                      <a:r>
                        <a:rPr lang="en-US" sz="1600" dirty="0"/>
                        <a:t>72</a:t>
                      </a:r>
                      <a:endParaRPr lang="en-CA" sz="1600" dirty="0"/>
                    </a:p>
                  </a:txBody>
                  <a:tcPr/>
                </a:tc>
                <a:tc>
                  <a:txBody>
                    <a:bodyPr/>
                    <a:lstStyle/>
                    <a:p>
                      <a:pPr algn="ctr"/>
                      <a:r>
                        <a:rPr lang="en-US" sz="1600" dirty="0"/>
                        <a:t>8</a:t>
                      </a:r>
                      <a:endParaRPr lang="en-CA" sz="1600" dirty="0"/>
                    </a:p>
                  </a:txBody>
                  <a:tcPr/>
                </a:tc>
                <a:extLst>
                  <a:ext uri="{0D108BD9-81ED-4DB2-BD59-A6C34878D82A}">
                    <a16:rowId xmlns:a16="http://schemas.microsoft.com/office/drawing/2014/main" val="1931493096"/>
                  </a:ext>
                </a:extLst>
              </a:tr>
              <a:tr h="623730">
                <a:tc>
                  <a:txBody>
                    <a:bodyPr/>
                    <a:lstStyle/>
                    <a:p>
                      <a:pPr algn="ctr"/>
                      <a:r>
                        <a:rPr lang="en-US" sz="1600" dirty="0"/>
                        <a:t>20</a:t>
                      </a:r>
                      <a:endParaRPr lang="en-CA" sz="1600" dirty="0"/>
                    </a:p>
                  </a:txBody>
                  <a:tcPr/>
                </a:tc>
                <a:tc>
                  <a:txBody>
                    <a:bodyPr/>
                    <a:lstStyle/>
                    <a:p>
                      <a:pPr algn="ctr"/>
                      <a:r>
                        <a:rPr lang="en-US" sz="1600" dirty="0"/>
                        <a:t>880</a:t>
                      </a:r>
                      <a:endParaRPr lang="en-CA" sz="1600" dirty="0"/>
                    </a:p>
                  </a:txBody>
                  <a:tcPr/>
                </a:tc>
                <a:tc>
                  <a:txBody>
                    <a:bodyPr/>
                    <a:lstStyle/>
                    <a:p>
                      <a:pPr algn="ctr"/>
                      <a:r>
                        <a:rPr lang="en-US" sz="1600" dirty="0"/>
                        <a:t>1,440</a:t>
                      </a:r>
                      <a:endParaRPr lang="en-CA" sz="1600" dirty="0"/>
                    </a:p>
                  </a:txBody>
                  <a:tcPr/>
                </a:tc>
                <a:tc>
                  <a:txBody>
                    <a:bodyPr/>
                    <a:lstStyle/>
                    <a:p>
                      <a:pPr algn="ctr"/>
                      <a:r>
                        <a:rPr lang="en-US" sz="1600" dirty="0"/>
                        <a:t>24</a:t>
                      </a:r>
                      <a:endParaRPr lang="en-CA" sz="1600" dirty="0"/>
                    </a:p>
                  </a:txBody>
                  <a:tcPr/>
                </a:tc>
                <a:tc>
                  <a:txBody>
                    <a:bodyPr/>
                    <a:lstStyle/>
                    <a:p>
                      <a:pPr algn="ctr"/>
                      <a:r>
                        <a:rPr lang="en-US" sz="1600" dirty="0"/>
                        <a:t>72</a:t>
                      </a:r>
                      <a:endParaRPr lang="en-CA" sz="1600" dirty="0"/>
                    </a:p>
                  </a:txBody>
                  <a:tcPr/>
                </a:tc>
                <a:tc>
                  <a:txBody>
                    <a:bodyPr/>
                    <a:lstStyle/>
                    <a:p>
                      <a:pPr algn="ctr"/>
                      <a:r>
                        <a:rPr lang="en-US" sz="1600" dirty="0"/>
                        <a:t>48</a:t>
                      </a:r>
                      <a:endParaRPr lang="en-CA" sz="1600" dirty="0"/>
                    </a:p>
                  </a:txBody>
                  <a:tcPr/>
                </a:tc>
                <a:extLst>
                  <a:ext uri="{0D108BD9-81ED-4DB2-BD59-A6C34878D82A}">
                    <a16:rowId xmlns:a16="http://schemas.microsoft.com/office/drawing/2014/main" val="1401598884"/>
                  </a:ext>
                </a:extLst>
              </a:tr>
              <a:tr h="623730">
                <a:tc>
                  <a:txBody>
                    <a:bodyPr/>
                    <a:lstStyle/>
                    <a:p>
                      <a:pPr algn="ctr"/>
                      <a:r>
                        <a:rPr lang="en-US" sz="1600" dirty="0"/>
                        <a:t>30</a:t>
                      </a:r>
                      <a:endParaRPr lang="en-CA" sz="1600" dirty="0"/>
                    </a:p>
                  </a:txBody>
                  <a:tcPr/>
                </a:tc>
                <a:tc>
                  <a:txBody>
                    <a:bodyPr/>
                    <a:lstStyle/>
                    <a:p>
                      <a:pPr algn="ctr"/>
                      <a:r>
                        <a:rPr lang="en-US" sz="1600" dirty="0"/>
                        <a:t>1,200</a:t>
                      </a:r>
                      <a:endParaRPr lang="en-CA" sz="1600" dirty="0"/>
                    </a:p>
                  </a:txBody>
                  <a:tcPr/>
                </a:tc>
                <a:tc>
                  <a:txBody>
                    <a:bodyPr/>
                    <a:lstStyle/>
                    <a:p>
                      <a:pPr algn="ctr"/>
                      <a:r>
                        <a:rPr lang="en-US" sz="1600" dirty="0"/>
                        <a:t>1,760</a:t>
                      </a:r>
                      <a:endParaRPr lang="en-CA" sz="1600" dirty="0"/>
                    </a:p>
                  </a:txBody>
                  <a:tcPr/>
                </a:tc>
                <a:tc>
                  <a:txBody>
                    <a:bodyPr/>
                    <a:lstStyle/>
                    <a:p>
                      <a:pPr algn="ctr"/>
                      <a:r>
                        <a:rPr lang="en-US" sz="1600" dirty="0"/>
                        <a:t>32</a:t>
                      </a:r>
                      <a:endParaRPr lang="en-CA" sz="1600" dirty="0"/>
                    </a:p>
                  </a:txBody>
                  <a:tcPr/>
                </a:tc>
                <a:tc>
                  <a:txBody>
                    <a:bodyPr/>
                    <a:lstStyle/>
                    <a:p>
                      <a:pPr algn="ctr"/>
                      <a:r>
                        <a:rPr lang="en-US" sz="1600" dirty="0"/>
                        <a:t>72</a:t>
                      </a:r>
                      <a:endParaRPr lang="en-CA" sz="1600" dirty="0"/>
                    </a:p>
                  </a:txBody>
                  <a:tcPr/>
                </a:tc>
                <a:tc>
                  <a:txBody>
                    <a:bodyPr/>
                    <a:lstStyle/>
                    <a:p>
                      <a:pPr algn="ctr"/>
                      <a:r>
                        <a:rPr lang="en-US" sz="1600" dirty="0"/>
                        <a:t>40</a:t>
                      </a:r>
                      <a:endParaRPr lang="en-CA" sz="1600" dirty="0"/>
                    </a:p>
                  </a:txBody>
                  <a:tcPr/>
                </a:tc>
                <a:extLst>
                  <a:ext uri="{0D108BD9-81ED-4DB2-BD59-A6C34878D82A}">
                    <a16:rowId xmlns:a16="http://schemas.microsoft.com/office/drawing/2014/main" val="2717343198"/>
                  </a:ext>
                </a:extLst>
              </a:tr>
              <a:tr h="623730">
                <a:tc>
                  <a:txBody>
                    <a:bodyPr/>
                    <a:lstStyle/>
                    <a:p>
                      <a:pPr algn="ctr"/>
                      <a:r>
                        <a:rPr lang="en-US" sz="1600" dirty="0"/>
                        <a:t>40</a:t>
                      </a:r>
                      <a:endParaRPr lang="en-CA" sz="1600" dirty="0"/>
                    </a:p>
                  </a:txBody>
                  <a:tcPr/>
                </a:tc>
                <a:tc>
                  <a:txBody>
                    <a:bodyPr/>
                    <a:lstStyle/>
                    <a:p>
                      <a:pPr algn="ctr"/>
                      <a:r>
                        <a:rPr lang="en-US" sz="1600" dirty="0"/>
                        <a:t>1,680</a:t>
                      </a:r>
                      <a:endParaRPr lang="en-CA" sz="1600" dirty="0"/>
                    </a:p>
                  </a:txBody>
                  <a:tcPr/>
                </a:tc>
                <a:tc>
                  <a:txBody>
                    <a:bodyPr/>
                    <a:lstStyle/>
                    <a:p>
                      <a:pPr algn="ctr"/>
                      <a:r>
                        <a:rPr lang="en-US" sz="1600" dirty="0"/>
                        <a:t>2,240</a:t>
                      </a:r>
                      <a:endParaRPr lang="en-CA" sz="1600" dirty="0"/>
                    </a:p>
                  </a:txBody>
                  <a:tcPr/>
                </a:tc>
                <a:tc>
                  <a:txBody>
                    <a:bodyPr/>
                    <a:lstStyle/>
                    <a:p>
                      <a:pPr algn="ctr"/>
                      <a:r>
                        <a:rPr lang="en-US" sz="1600" dirty="0"/>
                        <a:t>48</a:t>
                      </a:r>
                      <a:endParaRPr lang="en-CA" sz="1600" dirty="0"/>
                    </a:p>
                  </a:txBody>
                  <a:tcPr/>
                </a:tc>
                <a:tc>
                  <a:txBody>
                    <a:bodyPr/>
                    <a:lstStyle/>
                    <a:p>
                      <a:pPr algn="ctr"/>
                      <a:r>
                        <a:rPr lang="en-US" sz="1600" dirty="0"/>
                        <a:t>72</a:t>
                      </a:r>
                      <a:endParaRPr lang="en-CA" sz="1600" dirty="0"/>
                    </a:p>
                  </a:txBody>
                  <a:tcPr/>
                </a:tc>
                <a:tc>
                  <a:txBody>
                    <a:bodyPr/>
                    <a:lstStyle/>
                    <a:p>
                      <a:pPr algn="ctr"/>
                      <a:r>
                        <a:rPr lang="en-US" sz="1600" dirty="0"/>
                        <a:t>24</a:t>
                      </a:r>
                      <a:endParaRPr lang="en-CA" sz="1600" dirty="0"/>
                    </a:p>
                  </a:txBody>
                  <a:tcPr/>
                </a:tc>
                <a:extLst>
                  <a:ext uri="{0D108BD9-81ED-4DB2-BD59-A6C34878D82A}">
                    <a16:rowId xmlns:a16="http://schemas.microsoft.com/office/drawing/2014/main" val="1661228371"/>
                  </a:ext>
                </a:extLst>
              </a:tr>
              <a:tr h="623730">
                <a:tc>
                  <a:txBody>
                    <a:bodyPr/>
                    <a:lstStyle/>
                    <a:p>
                      <a:pPr algn="ctr"/>
                      <a:r>
                        <a:rPr lang="en-US" sz="1600" dirty="0"/>
                        <a:t>50</a:t>
                      </a:r>
                      <a:endParaRPr lang="en-CA" sz="1600" dirty="0"/>
                    </a:p>
                  </a:txBody>
                  <a:tcPr/>
                </a:tc>
                <a:tc>
                  <a:txBody>
                    <a:bodyPr/>
                    <a:lstStyle/>
                    <a:p>
                      <a:pPr algn="ctr"/>
                      <a:r>
                        <a:rPr lang="en-US" sz="1600" dirty="0"/>
                        <a:t>2,320</a:t>
                      </a:r>
                      <a:endParaRPr lang="en-CA" sz="1600" dirty="0"/>
                    </a:p>
                  </a:txBody>
                  <a:tcPr/>
                </a:tc>
                <a:tc>
                  <a:txBody>
                    <a:bodyPr/>
                    <a:lstStyle/>
                    <a:p>
                      <a:pPr algn="ctr"/>
                      <a:r>
                        <a:rPr lang="en-US" sz="1600" dirty="0"/>
                        <a:t>2,880</a:t>
                      </a:r>
                      <a:endParaRPr lang="en-CA" sz="1600" dirty="0"/>
                    </a:p>
                  </a:txBody>
                  <a:tcPr/>
                </a:tc>
                <a:tc>
                  <a:txBody>
                    <a:bodyPr/>
                    <a:lstStyle/>
                    <a:p>
                      <a:pPr algn="ctr"/>
                      <a:r>
                        <a:rPr lang="en-US" sz="1600" dirty="0"/>
                        <a:t>64</a:t>
                      </a:r>
                      <a:endParaRPr lang="en-CA" sz="1600" dirty="0"/>
                    </a:p>
                  </a:txBody>
                  <a:tcPr/>
                </a:tc>
                <a:tc>
                  <a:txBody>
                    <a:bodyPr/>
                    <a:lstStyle/>
                    <a:p>
                      <a:pPr algn="ctr"/>
                      <a:r>
                        <a:rPr lang="en-US" sz="1600" dirty="0"/>
                        <a:t>72</a:t>
                      </a:r>
                      <a:endParaRPr lang="en-CA" sz="1600" dirty="0"/>
                    </a:p>
                  </a:txBody>
                  <a:tcPr/>
                </a:tc>
                <a:tc>
                  <a:txBody>
                    <a:bodyPr/>
                    <a:lstStyle/>
                    <a:p>
                      <a:pPr algn="ctr"/>
                      <a:r>
                        <a:rPr lang="en-US" sz="1600" dirty="0"/>
                        <a:t>8</a:t>
                      </a:r>
                      <a:endParaRPr lang="en-CA" sz="1600" dirty="0"/>
                    </a:p>
                  </a:txBody>
                  <a:tcPr/>
                </a:tc>
                <a:extLst>
                  <a:ext uri="{0D108BD9-81ED-4DB2-BD59-A6C34878D82A}">
                    <a16:rowId xmlns:a16="http://schemas.microsoft.com/office/drawing/2014/main" val="1567692645"/>
                  </a:ext>
                </a:extLst>
              </a:tr>
              <a:tr h="623730">
                <a:tc>
                  <a:txBody>
                    <a:bodyPr/>
                    <a:lstStyle/>
                    <a:p>
                      <a:pPr algn="ctr"/>
                      <a:r>
                        <a:rPr lang="en-US" sz="1600" dirty="0"/>
                        <a:t>60</a:t>
                      </a:r>
                      <a:endParaRPr lang="en-CA" sz="1600" dirty="0"/>
                    </a:p>
                  </a:txBody>
                  <a:tcPr/>
                </a:tc>
                <a:tc>
                  <a:txBody>
                    <a:bodyPr/>
                    <a:lstStyle/>
                    <a:p>
                      <a:pPr algn="ctr"/>
                      <a:r>
                        <a:rPr lang="en-US" sz="1600" dirty="0"/>
                        <a:t>3,120</a:t>
                      </a:r>
                      <a:endParaRPr lang="en-CA" sz="1600" dirty="0"/>
                    </a:p>
                  </a:txBody>
                  <a:tcPr/>
                </a:tc>
                <a:tc>
                  <a:txBody>
                    <a:bodyPr/>
                    <a:lstStyle/>
                    <a:p>
                      <a:pPr algn="ctr"/>
                      <a:r>
                        <a:rPr lang="en-US" sz="1600" dirty="0"/>
                        <a:t>3,680</a:t>
                      </a:r>
                      <a:endParaRPr lang="en-CA" sz="1600" dirty="0"/>
                    </a:p>
                  </a:txBody>
                  <a:tcPr/>
                </a:tc>
                <a:tc>
                  <a:txBody>
                    <a:bodyPr/>
                    <a:lstStyle/>
                    <a:p>
                      <a:pPr algn="ctr"/>
                      <a:r>
                        <a:rPr lang="en-US" sz="1600" dirty="0"/>
                        <a:t>80</a:t>
                      </a:r>
                      <a:endParaRPr lang="en-CA" sz="1600" dirty="0"/>
                    </a:p>
                  </a:txBody>
                  <a:tcPr/>
                </a:tc>
                <a:tc>
                  <a:txBody>
                    <a:bodyPr/>
                    <a:lstStyle/>
                    <a:p>
                      <a:pPr algn="ctr"/>
                      <a:r>
                        <a:rPr lang="en-US" sz="1600" dirty="0"/>
                        <a:t>72</a:t>
                      </a:r>
                      <a:endParaRPr lang="en-CA" sz="1600" dirty="0"/>
                    </a:p>
                  </a:txBody>
                  <a:tcPr/>
                </a:tc>
                <a:tc>
                  <a:txBody>
                    <a:bodyPr/>
                    <a:lstStyle/>
                    <a:p>
                      <a:pPr marL="0" indent="0" algn="ctr">
                        <a:buFontTx/>
                        <a:buNone/>
                      </a:pPr>
                      <a:r>
                        <a:rPr lang="en-US" sz="1600" dirty="0"/>
                        <a:t>-8</a:t>
                      </a:r>
                      <a:endParaRPr lang="en-CA" sz="1600" dirty="0"/>
                    </a:p>
                  </a:txBody>
                  <a:tcPr/>
                </a:tc>
                <a:extLst>
                  <a:ext uri="{0D108BD9-81ED-4DB2-BD59-A6C34878D82A}">
                    <a16:rowId xmlns:a16="http://schemas.microsoft.com/office/drawing/2014/main" val="2002512283"/>
                  </a:ext>
                </a:extLst>
              </a:tr>
              <a:tr h="623730">
                <a:tc>
                  <a:txBody>
                    <a:bodyPr/>
                    <a:lstStyle/>
                    <a:p>
                      <a:pPr algn="ctr"/>
                      <a:r>
                        <a:rPr lang="en-US" sz="1600" dirty="0"/>
                        <a:t>70</a:t>
                      </a:r>
                      <a:endParaRPr lang="en-CA" sz="1600" dirty="0"/>
                    </a:p>
                  </a:txBody>
                  <a:tcPr/>
                </a:tc>
                <a:tc>
                  <a:txBody>
                    <a:bodyPr/>
                    <a:lstStyle/>
                    <a:p>
                      <a:pPr algn="ctr"/>
                      <a:r>
                        <a:rPr lang="en-US" sz="1600" dirty="0"/>
                        <a:t>4,080</a:t>
                      </a:r>
                      <a:endParaRPr lang="en-CA" sz="1600" dirty="0"/>
                    </a:p>
                  </a:txBody>
                  <a:tcPr/>
                </a:tc>
                <a:tc>
                  <a:txBody>
                    <a:bodyPr/>
                    <a:lstStyle/>
                    <a:p>
                      <a:pPr algn="ctr"/>
                      <a:r>
                        <a:rPr lang="en-US" sz="1600" dirty="0"/>
                        <a:t>4,640</a:t>
                      </a:r>
                      <a:endParaRPr lang="en-CA" sz="1600" dirty="0"/>
                    </a:p>
                  </a:txBody>
                  <a:tcPr/>
                </a:tc>
                <a:tc>
                  <a:txBody>
                    <a:bodyPr/>
                    <a:lstStyle/>
                    <a:p>
                      <a:pPr algn="ctr"/>
                      <a:r>
                        <a:rPr lang="en-US" sz="1600" dirty="0"/>
                        <a:t>96</a:t>
                      </a:r>
                      <a:endParaRPr lang="en-CA" sz="1600" dirty="0"/>
                    </a:p>
                  </a:txBody>
                  <a:tcPr/>
                </a:tc>
                <a:tc>
                  <a:txBody>
                    <a:bodyPr/>
                    <a:lstStyle/>
                    <a:p>
                      <a:pPr algn="ctr"/>
                      <a:r>
                        <a:rPr lang="en-US" sz="1600" dirty="0"/>
                        <a:t>72</a:t>
                      </a:r>
                      <a:endParaRPr lang="en-CA" sz="1600" dirty="0"/>
                    </a:p>
                  </a:txBody>
                  <a:tcPr/>
                </a:tc>
                <a:tc>
                  <a:txBody>
                    <a:bodyPr/>
                    <a:lstStyle/>
                    <a:p>
                      <a:pPr algn="ctr"/>
                      <a:r>
                        <a:rPr lang="en-US" sz="1600" dirty="0"/>
                        <a:t>-24 </a:t>
                      </a:r>
                      <a:endParaRPr lang="en-CA" sz="1600" dirty="0"/>
                    </a:p>
                  </a:txBody>
                  <a:tcPr/>
                </a:tc>
                <a:extLst>
                  <a:ext uri="{0D108BD9-81ED-4DB2-BD59-A6C34878D82A}">
                    <a16:rowId xmlns:a16="http://schemas.microsoft.com/office/drawing/2014/main" val="3577308718"/>
                  </a:ext>
                </a:extLst>
              </a:tr>
            </a:tbl>
          </a:graphicData>
        </a:graphic>
      </p:graphicFrame>
    </p:spTree>
    <p:extLst>
      <p:ext uri="{BB962C8B-B14F-4D97-AF65-F5344CB8AC3E}">
        <p14:creationId xmlns:p14="http://schemas.microsoft.com/office/powerpoint/2010/main" val="372966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THE PRICE-TAKING FIRM’S PROFIT-MAXIMIZING QUANTITY OF OUTPUT</a:t>
            </a:r>
          </a:p>
        </p:txBody>
      </p:sp>
      <p:sp>
        <p:nvSpPr>
          <p:cNvPr id="4" name="Content Placeholder 3">
            <a:extLst>
              <a:ext uri="{FF2B5EF4-FFF2-40B4-BE49-F238E27FC236}">
                <a16:creationId xmlns:a16="http://schemas.microsoft.com/office/drawing/2014/main" id="{396DE99A-0389-EB22-1E9C-4535DEFCD0F3}"/>
              </a:ext>
            </a:extLst>
          </p:cNvPr>
          <p:cNvSpPr txBox="1">
            <a:spLocks noGrp="1"/>
          </p:cNvSpPr>
          <p:nvPr>
            <p:ph sz="quarter" idx="10"/>
          </p:nvPr>
        </p:nvSpPr>
        <p:spPr>
          <a:xfrm>
            <a:off x="4466385" y="1552512"/>
            <a:ext cx="1125598" cy="492412"/>
          </a:xfrm>
          <a:prstGeom prst="rect">
            <a:avLst/>
          </a:prstGeom>
          <a:noFill/>
        </p:spPr>
        <p:txBody>
          <a:bodyPr wrap="none" rtlCol="0">
            <a:spAutoFit/>
          </a:bodyPr>
          <a:lstStyle/>
          <a:p>
            <a:pPr marL="0" indent="0" algn="ctr">
              <a:buNone/>
            </a:pPr>
            <a:r>
              <a:rPr lang="en-US" sz="2000" dirty="0"/>
              <a:t>Figure 1</a:t>
            </a:r>
          </a:p>
        </p:txBody>
      </p:sp>
      <p:pic>
        <p:nvPicPr>
          <p:cNvPr id="3" name="Picture 2" descr="A line graph shows the profit-maximizing quantity at the market price for a farm.&#10;The horizontal axis is labeled Quantity of trees and ranges from 0 to 70 in increments of 10 trees. The vertical axis is labeled Price, cost of tree and shows markings at 24, 32, 48, 64, 72, 80, and 96 dollars. A horizontal line labeled M R equals P extends from the price of 72 dollars on the vertical axis.&#10;• A callout to the price of 72 dollars reads: Market price.&#10;A concave upward increasing marginal cost curve (M C) passes through the approximate points:&#10;• (5, 64)&#10;• (15, 24)&#10;• (25, 32)&#10;• (35, 48)&#10;• (45, 64)&#10;• (55, 80)&#10;• (65, 96).&#10;The marginal cost curve intersects the marginal revenue price line at point E at (50, 72).&#10;• A callout to point E reads: Optimal point.&#10;• A callout to the quantity of 50 trees on the horizontal axis reads: Profit-maximizing quantity.">
            <a:extLst>
              <a:ext uri="{FF2B5EF4-FFF2-40B4-BE49-F238E27FC236}">
                <a16:creationId xmlns:a16="http://schemas.microsoft.com/office/drawing/2014/main" id="{368613B5-08DC-B3BD-5F1A-A9BA12DF47A7}"/>
              </a:ext>
            </a:extLst>
          </p:cNvPr>
          <p:cNvPicPr>
            <a:picLocks noChangeAspect="1"/>
          </p:cNvPicPr>
          <p:nvPr/>
        </p:nvPicPr>
        <p:blipFill>
          <a:blip r:embed="rId2"/>
          <a:stretch>
            <a:fillRect/>
          </a:stretch>
        </p:blipFill>
        <p:spPr>
          <a:xfrm>
            <a:off x="8763363" y="3769981"/>
            <a:ext cx="418389" cy="232438"/>
          </a:xfrm>
          <a:prstGeom prst="rect">
            <a:avLst/>
          </a:prstGeom>
        </p:spPr>
      </p:pic>
      <p:pic>
        <p:nvPicPr>
          <p:cNvPr id="6" name="Picture 5" descr="A line graph shows the profit-maximizing quantity at the market price for a farm.&#10;The horizontal axis is labeled Quantity of trees and ranges from 0 to 70 in increments of 10 trees. The vertical axis is labeled Price, cost of tree and shows markings at 24, 32, 48, 64, 72, 80, and 96 dollars. A horizontal line labeled M R equals P extends from the price of 72 dollars on the vertical axis.&#10;• A callout to the price of 72 dollars reads: Market price.&#10;A concave upward increasing marginal cost curve (M C) passes through the approximate points:&#10;• (5, 64)&#10;• (15, 24)&#10;• (25, 32)&#10;• (35, 48)&#10;• (45, 64)&#10;• (55, 80)&#10;• (65, 96).&#10;The marginal cost curve intersects the marginal revenue price line at point E at (50, 72).&#10;• A callout to point E reads: Optimal point.&#10;• A callout to the quantity of 50 trees on the horizontal axis reads: Profit-maximizing quantity.">
            <a:extLst>
              <a:ext uri="{FF2B5EF4-FFF2-40B4-BE49-F238E27FC236}">
                <a16:creationId xmlns:a16="http://schemas.microsoft.com/office/drawing/2014/main" id="{777E7D70-EAC8-4DA5-A71E-600E361AAF4D}"/>
              </a:ext>
            </a:extLst>
          </p:cNvPr>
          <p:cNvPicPr>
            <a:picLocks noChangeAspect="1"/>
          </p:cNvPicPr>
          <p:nvPr/>
        </p:nvPicPr>
        <p:blipFill>
          <a:blip r:embed="rId3"/>
          <a:stretch>
            <a:fillRect/>
          </a:stretch>
        </p:blipFill>
        <p:spPr>
          <a:xfrm>
            <a:off x="1423065" y="2310891"/>
            <a:ext cx="6595327" cy="4681341"/>
          </a:xfrm>
          <a:prstGeom prst="rect">
            <a:avLst/>
          </a:prstGeom>
        </p:spPr>
      </p:pic>
    </p:spTree>
    <p:extLst>
      <p:ext uri="{BB962C8B-B14F-4D97-AF65-F5344CB8AC3E}">
        <p14:creationId xmlns:p14="http://schemas.microsoft.com/office/powerpoint/2010/main" val="2534215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IS PRODUCTION PROFITABLE?</a:t>
            </a:r>
          </a:p>
        </p:txBody>
      </p:sp>
      <p:sp>
        <p:nvSpPr>
          <p:cNvPr id="3" name="Content Placeholder 2"/>
          <p:cNvSpPr>
            <a:spLocks noGrp="1"/>
          </p:cNvSpPr>
          <p:nvPr>
            <p:ph sz="quarter" idx="10"/>
          </p:nvPr>
        </p:nvSpPr>
        <p:spPr>
          <a:xfrm>
            <a:off x="117582" y="1714500"/>
            <a:ext cx="9804186" cy="5452109"/>
          </a:xfrm>
        </p:spPr>
        <p:txBody>
          <a:bodyPr>
            <a:noAutofit/>
          </a:bodyPr>
          <a:lstStyle/>
          <a:p>
            <a:pPr marL="354013" indent="-354013">
              <a:spcAft>
                <a:spcPts val="1200"/>
              </a:spcAft>
            </a:pPr>
            <a:r>
              <a:rPr lang="en-US" sz="2000" dirty="0"/>
              <a:t>Recall that we are using </a:t>
            </a:r>
            <a:r>
              <a:rPr lang="en-US" sz="2000" b="1" dirty="0"/>
              <a:t>economic profit</a:t>
            </a:r>
            <a:r>
              <a:rPr lang="en-US" sz="2000" dirty="0"/>
              <a:t>—the profit that includes the implicit cost (the forgone benefits of the firm’s resources) and the explicit cost (cash outlays).</a:t>
            </a:r>
            <a:endParaRPr lang="en-US" sz="2000" i="1" dirty="0"/>
          </a:p>
          <a:p>
            <a:pPr marL="922337">
              <a:spcAft>
                <a:spcPts val="1200"/>
              </a:spcAft>
              <a:buFont typeface="Arial" panose="020B0604020202020204" pitchFamily="34" charset="0"/>
              <a:buChar char="‒"/>
            </a:pPr>
            <a:r>
              <a:rPr lang="en-US" sz="1800" b="1" dirty="0"/>
              <a:t>If </a:t>
            </a:r>
            <a:r>
              <a:rPr lang="en-US" sz="1800" b="1" i="1" dirty="0"/>
              <a:t>TR &gt; TC</a:t>
            </a:r>
            <a:r>
              <a:rPr lang="en-US" sz="1800" b="1" dirty="0"/>
              <a:t>, the firm is profitable.</a:t>
            </a:r>
          </a:p>
          <a:p>
            <a:pPr marL="922337">
              <a:spcAft>
                <a:spcPts val="1200"/>
              </a:spcAft>
              <a:buFont typeface="Arial" panose="020B0604020202020204" pitchFamily="34" charset="0"/>
              <a:buChar char="‒"/>
            </a:pPr>
            <a:r>
              <a:rPr lang="en-US" sz="1800" b="1" dirty="0"/>
              <a:t>If </a:t>
            </a:r>
            <a:r>
              <a:rPr lang="en-US" sz="1800" b="1" i="1" dirty="0"/>
              <a:t>TR = TC</a:t>
            </a:r>
            <a:r>
              <a:rPr lang="en-US" sz="1800" b="1" dirty="0"/>
              <a:t>, the firm breaks even.</a:t>
            </a:r>
          </a:p>
          <a:p>
            <a:pPr marL="922337">
              <a:spcAft>
                <a:spcPts val="1200"/>
              </a:spcAft>
              <a:buFont typeface="Arial" panose="020B0604020202020204" pitchFamily="34" charset="0"/>
              <a:buChar char="‒"/>
            </a:pPr>
            <a:r>
              <a:rPr lang="en-US" sz="1800" b="1" dirty="0"/>
              <a:t>If </a:t>
            </a:r>
            <a:r>
              <a:rPr lang="en-US" sz="1800" b="1" i="1" dirty="0"/>
              <a:t>TR &lt; TC</a:t>
            </a:r>
            <a:r>
              <a:rPr lang="en-US" sz="1800" b="1" dirty="0"/>
              <a:t>, the firm incurs a loss.</a:t>
            </a:r>
          </a:p>
          <a:p>
            <a:pPr marL="354013" indent="-354013">
              <a:spcAft>
                <a:spcPts val="1200"/>
              </a:spcAft>
            </a:pPr>
            <a:r>
              <a:rPr lang="en-US" sz="2000" dirty="0"/>
              <a:t>We can also express this idea in terms of average revenue and cost per unit of output:</a:t>
            </a:r>
          </a:p>
          <a:p>
            <a:pPr marL="914400">
              <a:spcAft>
                <a:spcPts val="1200"/>
              </a:spcAft>
              <a:buFont typeface="Arial" panose="020B0604020202020204" pitchFamily="34" charset="0"/>
              <a:buChar char="‒"/>
            </a:pPr>
            <a:r>
              <a:rPr lang="en-US" sz="1800" b="1" dirty="0"/>
              <a:t>If the firm produces a quantity at which </a:t>
            </a:r>
            <a:r>
              <a:rPr lang="en-US" sz="1800" b="1" i="1" dirty="0"/>
              <a:t>P &gt; ATC</a:t>
            </a:r>
            <a:r>
              <a:rPr lang="en-US" sz="1800" b="1" dirty="0"/>
              <a:t>, the firm is profitable. </a:t>
            </a:r>
          </a:p>
          <a:p>
            <a:pPr marL="914400">
              <a:spcAft>
                <a:spcPts val="1200"/>
              </a:spcAft>
              <a:buFont typeface="Arial" panose="020B0604020202020204" pitchFamily="34" charset="0"/>
              <a:buChar char="‒"/>
            </a:pPr>
            <a:r>
              <a:rPr lang="en-US" sz="1800" b="1" dirty="0"/>
              <a:t>If the firm produces a quantity at which </a:t>
            </a:r>
            <a:r>
              <a:rPr lang="en-US" sz="1800" b="1" i="1" dirty="0"/>
              <a:t>P = ATC</a:t>
            </a:r>
            <a:r>
              <a:rPr lang="en-US" sz="1800" b="1" dirty="0"/>
              <a:t>, the firm breaks even. </a:t>
            </a:r>
          </a:p>
          <a:p>
            <a:pPr marL="914400">
              <a:spcAft>
                <a:spcPts val="1200"/>
              </a:spcAft>
              <a:buFont typeface="Arial" panose="020B0604020202020204" pitchFamily="34" charset="0"/>
              <a:buChar char="‒"/>
            </a:pPr>
            <a:r>
              <a:rPr lang="en-US" sz="1800" b="1" dirty="0"/>
              <a:t>If the firm produces a quantity at which </a:t>
            </a:r>
            <a:r>
              <a:rPr lang="en-US" sz="1800" b="1" i="1" dirty="0"/>
              <a:t>P &lt; ATC</a:t>
            </a:r>
            <a:r>
              <a:rPr lang="en-US" sz="1800" b="1" dirty="0"/>
              <a:t>, the firm incurs a loss.</a:t>
            </a:r>
          </a:p>
        </p:txBody>
      </p:sp>
    </p:spTree>
    <p:extLst>
      <p:ext uri="{BB962C8B-B14F-4D97-AF65-F5344CB8AC3E}">
        <p14:creationId xmlns:p14="http://schemas.microsoft.com/office/powerpoint/2010/main" val="37508882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581"/>
            <a:ext cx="10058400" cy="1313851"/>
          </a:xfrm>
        </p:spPr>
        <p:txBody>
          <a:bodyPr>
            <a:normAutofit/>
          </a:bodyPr>
          <a:lstStyle/>
          <a:p>
            <a:r>
              <a:rPr lang="en-US" dirty="0"/>
              <a:t>COSTS AND PRODUCTION IN THE SHORT RUN</a:t>
            </a:r>
          </a:p>
        </p:txBody>
      </p:sp>
      <p:pic>
        <p:nvPicPr>
          <p:cNvPr id="4" name="Content Placeholder 4" descr="A line graph shows a point for the break-even price between marginal cost, marginal revenue, and average total cost.&#10;The horizontal axis is labeled Quantity of trees and ranges from 0 to 70 in increments of 10 trees. The vertical axis is labeled Price, cost of tree and shows markings at 56, 72, and 120 dollars. Three curves representing marginal cost (M C), average total cost (A T C), and marginal revenue (M R) are plotted on the graph.&#10;• A horizontal line labeled M R equals P extends from the break-even price of 56 dollars on the vertical axis.&#10;• A concave upward average total cost (A T C) curve descends to reach a minimum at point C at (40, 56) before increasing. The curve passes through the approximate points:&#10;◦ (10, 120)&#10;◦ (20, 72)&#10;◦ (30, 57)&#10;◦ C: (40, 56)&#10;◦ (50, 56.5)&#10;◦ (60, 61.3)&#10;◦ (70, 66.3).&#10;• A concave upward marginal cost (M C) curve quickly reaches a minimum before increasing through the minimum average total cost and intersecting the marginal revenue curve at point C: (40, 56).&#10;• A callout to 56 dollars on the vertical axis reads: Break-even price.&#10;• A callout to the quantity of 40 trees on the horizontal axis reads: Minimum-cost output.">
            <a:extLst>
              <a:ext uri="{FF2B5EF4-FFF2-40B4-BE49-F238E27FC236}">
                <a16:creationId xmlns:a16="http://schemas.microsoft.com/office/drawing/2014/main" id="{3D9FFA47-66B4-506D-BDE7-2E4BE89179B1}"/>
              </a:ext>
            </a:extLst>
          </p:cNvPr>
          <p:cNvPicPr>
            <a:picLocks noChangeAspect="1"/>
          </p:cNvPicPr>
          <p:nvPr/>
        </p:nvPicPr>
        <p:blipFill>
          <a:blip r:embed="rId2"/>
          <a:stretch>
            <a:fillRect/>
          </a:stretch>
        </p:blipFill>
        <p:spPr>
          <a:xfrm>
            <a:off x="1140133" y="1373410"/>
            <a:ext cx="7050041" cy="5868243"/>
          </a:xfrm>
          <a:prstGeom prst="rect">
            <a:avLst/>
          </a:prstGeom>
          <a:noFill/>
          <a:ln>
            <a:noFill/>
          </a:ln>
        </p:spPr>
      </p:pic>
      <p:sp>
        <p:nvSpPr>
          <p:cNvPr id="6" name="Content Placeholder 5">
            <a:extLst>
              <a:ext uri="{FF2B5EF4-FFF2-40B4-BE49-F238E27FC236}">
                <a16:creationId xmlns:a16="http://schemas.microsoft.com/office/drawing/2014/main" id="{8C752F6D-826C-384F-DD3A-C5FC01325494}"/>
              </a:ext>
            </a:extLst>
          </p:cNvPr>
          <p:cNvSpPr txBox="1">
            <a:spLocks noGrp="1"/>
          </p:cNvSpPr>
          <p:nvPr>
            <p:ph sz="quarter" idx="10"/>
          </p:nvPr>
        </p:nvSpPr>
        <p:spPr>
          <a:xfrm>
            <a:off x="4466401" y="1282065"/>
            <a:ext cx="1125598" cy="492412"/>
          </a:xfrm>
          <a:prstGeom prst="rect">
            <a:avLst/>
          </a:prstGeom>
          <a:noFill/>
        </p:spPr>
        <p:txBody>
          <a:bodyPr wrap="none" rtlCol="0">
            <a:spAutoFit/>
          </a:bodyPr>
          <a:lstStyle/>
          <a:p>
            <a:pPr marL="0" indent="0" algn="ctr">
              <a:buNone/>
            </a:pPr>
            <a:r>
              <a:rPr lang="en-US" sz="2000" dirty="0"/>
              <a:t>Figure 2</a:t>
            </a:r>
          </a:p>
        </p:txBody>
      </p:sp>
    </p:spTree>
    <p:extLst>
      <p:ext uri="{BB962C8B-B14F-4D97-AF65-F5344CB8AC3E}">
        <p14:creationId xmlns:p14="http://schemas.microsoft.com/office/powerpoint/2010/main" val="2584805575"/>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RUGMAN" id="{87A71779-86F1-47FA-B17A-DFF83DF6C9C1}" vid="{728D33A6-D228-4DE7-95AA-2E85DFBFAA8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KRUGMAN</Template>
  <TotalTime>14271</TotalTime>
  <Words>3471</Words>
  <Application>Microsoft Office PowerPoint</Application>
  <PresentationFormat>Custom</PresentationFormat>
  <Paragraphs>447</Paragraphs>
  <Slides>60</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Calibri</vt:lpstr>
      <vt:lpstr>Cambria Math</vt:lpstr>
      <vt:lpstr>Courier New</vt:lpstr>
      <vt:lpstr>Helvetica Neue</vt:lpstr>
      <vt:lpstr>Segoe UI</vt:lpstr>
      <vt:lpstr>Wingdings</vt:lpstr>
      <vt:lpstr>KRUGMAN</vt:lpstr>
      <vt:lpstr>Behind the Supply Curve: Inputs and Costs</vt:lpstr>
      <vt:lpstr>WHAT YOU WILL LEARN IN THIS CHAPTER</vt:lpstr>
      <vt:lpstr>THE PRODUCTION FUNCTION</vt:lpstr>
      <vt:lpstr>THE PRODUCTION FUNCTION</vt:lpstr>
      <vt:lpstr>INPUTS AND OUTPUT</vt:lpstr>
      <vt:lpstr>PRODUCTION FUNCTION AND TOTAL PRODUCT CURVE</vt:lpstr>
      <vt:lpstr>PRODUCTION FUNCTION AND TOTAL PRODUCT CURVE</vt:lpstr>
      <vt:lpstr>PRODUCTION FUNCTION AND TOTAL PRODUCT CURVE</vt:lpstr>
      <vt:lpstr>DIMINISHING RETURNS TO AN INPUT</vt:lpstr>
      <vt:lpstr>LEARN BY DOING: PRACTICE QUESTION 1</vt:lpstr>
      <vt:lpstr>LEARN BY DOING: PRACTICE QUESTION 1 (ANSWER)</vt:lpstr>
      <vt:lpstr>LEARN BY DOING: PRACTICE QUESTION 2</vt:lpstr>
      <vt:lpstr>LEARN BY DOING: PRACTICE QUESTION 2 (ANSWER)</vt:lpstr>
      <vt:lpstr>TOTAL PRODUCT, MARGINAL PRODUCT, AND FIXED INPUT</vt:lpstr>
      <vt:lpstr>LEARN BY DOING: DISCUSSION</vt:lpstr>
      <vt:lpstr>PITFALLS: WHAT’S A UNIT?</vt:lpstr>
      <vt:lpstr>FROM THE PRODUCTION FUNCTION TO COST CURVES</vt:lpstr>
      <vt:lpstr>LEARN BY DOING: PRACTICE QUESTION 3</vt:lpstr>
      <vt:lpstr>LEARN BY DOING: PRACTICE QUESTION 3 (ANSWER)</vt:lpstr>
      <vt:lpstr>TOTAL COST CURVE</vt:lpstr>
      <vt:lpstr>TOTAL COST CURVE GRAPHED</vt:lpstr>
      <vt:lpstr>MARGINAL COST</vt:lpstr>
      <vt:lpstr>MARGINAL COST EXAMPLE</vt:lpstr>
      <vt:lpstr>MARGINAL COST GRAPHS</vt:lpstr>
      <vt:lpstr>WHY IS THE MARGINAL COST CURVE UPWARD SLOPING?</vt:lpstr>
      <vt:lpstr>AVERAGE COST</vt:lpstr>
      <vt:lpstr>LEARN BY DOING: PRACTICE QUESTION 4</vt:lpstr>
      <vt:lpstr>PRACTICE QUESTION 4: (ANSWER)</vt:lpstr>
      <vt:lpstr>LEARN BY DOING: PRACTICE QUESTION 4 (ANSWER)</vt:lpstr>
      <vt:lpstr>AVERAGE COSTS FOR SELENA’S GOURMET SALSAS</vt:lpstr>
      <vt:lpstr>AVERAGE TOTAL COST CURVE FOR SELENA’S GOURMET SALSAS</vt:lpstr>
      <vt:lpstr>AVERAGE TOTAL COST CURVE</vt:lpstr>
      <vt:lpstr>PUTTING THE FOUR COST CURVES TOGETHER</vt:lpstr>
      <vt:lpstr>MARGINAL COST AND AVERAGE COST CURVES FOR SELENA’S GOURMET SALSAS</vt:lpstr>
      <vt:lpstr>LEARN BY DOING: PRACTICE QUESTION 5</vt:lpstr>
      <vt:lpstr>LEARN BY DOING: PRACTICE QUESTION 5 (ANSWER)</vt:lpstr>
      <vt:lpstr>MINIMUM AVERAGE TOTAL COST</vt:lpstr>
      <vt:lpstr>MINIMUM AVERAGE TOTAL COST</vt:lpstr>
      <vt:lpstr>THE RELATIONSHIP BETWEEN THE AVERAGE TOTAL COST AND THE MARGINAL COST CURVES</vt:lpstr>
      <vt:lpstr>DOES THE MARGINAL COST CURVE ALWAYS SLOPE UPWARD? </vt:lpstr>
      <vt:lpstr>DOES THE MARGINAL COST CURVE ALWAYS SLOPE UPWARD? (2 of 2)</vt:lpstr>
      <vt:lpstr>SHORT-RUN VERSUS LONG-RUN COSTS</vt:lpstr>
      <vt:lpstr>CHOOSING THE LEVEL OF FIXED COST</vt:lpstr>
      <vt:lpstr>THE LONG-RUN AVERAGE TOTAL COST CURVE</vt:lpstr>
      <vt:lpstr>SHORT-RUN AND LONG-RUN AVERAGE TOTAL COST CURVES</vt:lpstr>
      <vt:lpstr>RETURNS TO SCALE</vt:lpstr>
      <vt:lpstr>Perfect Competition and the Supply Curve</vt:lpstr>
      <vt:lpstr>DEFINING PERFECT COMPETITION</vt:lpstr>
      <vt:lpstr>LEARN BY DOING: PRACTICE QUESTION 1</vt:lpstr>
      <vt:lpstr>LEARN BY DOING: PRACTICE QUESTION 1 (ANSWER)</vt:lpstr>
      <vt:lpstr>FREE ENTRY AND EXIT</vt:lpstr>
      <vt:lpstr>ECONOMICS IN ACTION</vt:lpstr>
      <vt:lpstr>PRODUCTION AND PROFITS (1 of 2)</vt:lpstr>
      <vt:lpstr>PRODUCTION AND PROFITS (2 of 2)</vt:lpstr>
      <vt:lpstr>MARGINAL ANALYSIS AND THE PROFIT-MAXIMIZING OUTPUT (1 of 2)</vt:lpstr>
      <vt:lpstr>MARGINAL ANALYSIS AND THE PROFIT-MAXIMIZING OUTPUT (2 of 2)</vt:lpstr>
      <vt:lpstr>TABLE 2 Short-Run Costs for Noelle’s Farm</vt:lpstr>
      <vt:lpstr>THE PRICE-TAKING FIRM’S PROFIT-MAXIMIZING QUANTITY OF OUTPUT</vt:lpstr>
      <vt:lpstr>WHEN IS PRODUCTION PROFITABLE?</vt:lpstr>
      <vt:lpstr>COSTS AND PRODUCTION IN THE SHORT RUN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 Behind the Supply Curve: Inputs and Costs</dc:title>
  <dc:creator>Krugman</dc:creator>
  <cp:lastModifiedBy>Espinola-Arredondo, Ana Fabiola</cp:lastModifiedBy>
  <cp:revision>424</cp:revision>
  <dcterms:modified xsi:type="dcterms:W3CDTF">2024-11-14T20:14:24Z</dcterms:modified>
</cp:coreProperties>
</file>