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9" r:id="rId14"/>
    <p:sldId id="268" r:id="rId15"/>
    <p:sldId id="269" r:id="rId16"/>
    <p:sldId id="270" r:id="rId17"/>
    <p:sldId id="271" r:id="rId18"/>
    <p:sldId id="272" r:id="rId19"/>
    <p:sldId id="297" r:id="rId20"/>
    <p:sldId id="298"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300" r:id="rId37"/>
    <p:sldId id="288" r:id="rId38"/>
    <p:sldId id="301" r:id="rId39"/>
    <p:sldId id="302" r:id="rId40"/>
    <p:sldId id="289" r:id="rId41"/>
    <p:sldId id="290" r:id="rId42"/>
    <p:sldId id="291" r:id="rId43"/>
    <p:sldId id="292" r:id="rId44"/>
    <p:sldId id="293" r:id="rId45"/>
    <p:sldId id="294" r:id="rId46"/>
    <p:sldId id="305" r:id="rId47"/>
    <p:sldId id="295" r:id="rId48"/>
    <p:sldId id="296" r:id="rId49"/>
    <p:sldId id="303" r:id="rId50"/>
    <p:sldId id="304" r:id="rId51"/>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jfLMQh2bkg5XXiFnrCXWZ0AEjUu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 initials="CE" lastIdx="3" clrIdx="0">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8C99CC-8CAC-402D-B8BB-D80EEC71F753}" v="35" dt="2024-10-08T19:30:29.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68" autoAdjust="0"/>
    <p:restoredTop sz="86385" autoAdjust="0"/>
  </p:normalViewPr>
  <p:slideViewPr>
    <p:cSldViewPr snapToGrid="0">
      <p:cViewPr varScale="1">
        <p:scale>
          <a:sx n="82" d="100"/>
          <a:sy n="82" d="100"/>
        </p:scale>
        <p:origin x="1680" y="90"/>
      </p:cViewPr>
      <p:guideLst>
        <p:guide orient="horz" pos="2448"/>
        <p:guide pos="3168"/>
      </p:guideLst>
    </p:cSldViewPr>
  </p:slideViewPr>
  <p:outlineViewPr>
    <p:cViewPr>
      <p:scale>
        <a:sx n="33" d="100"/>
        <a:sy n="33" d="100"/>
      </p:scale>
      <p:origin x="0" y="-26880"/>
    </p:cViewPr>
  </p:outlin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customschemas.google.com/relationships/presentationmetadata" Target="meta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9E8C99CC-8CAC-402D-B8BB-D80EEC71F753}"/>
    <pc:docChg chg="undo custSel addSld modSld">
      <pc:chgData name="Espinola-Arredondo, Ana Fabiola" userId="2389861a-9b00-4e05-a52a-bbe4d3cfc079" providerId="ADAL" clId="{9E8C99CC-8CAC-402D-B8BB-D80EEC71F753}" dt="2024-10-08T19:30:29.532" v="434"/>
      <pc:docMkLst>
        <pc:docMk/>
      </pc:docMkLst>
      <pc:sldChg chg="addSp modSp mod modAnim">
        <pc:chgData name="Espinola-Arredondo, Ana Fabiola" userId="2389861a-9b00-4e05-a52a-bbe4d3cfc079" providerId="ADAL" clId="{9E8C99CC-8CAC-402D-B8BB-D80EEC71F753}" dt="2024-10-01T16:42:52.928" v="63"/>
        <pc:sldMkLst>
          <pc:docMk/>
          <pc:sldMk cId="0" sldId="261"/>
        </pc:sldMkLst>
        <pc:spChg chg="add mod">
          <ac:chgData name="Espinola-Arredondo, Ana Fabiola" userId="2389861a-9b00-4e05-a52a-bbe4d3cfc079" providerId="ADAL" clId="{9E8C99CC-8CAC-402D-B8BB-D80EEC71F753}" dt="2024-10-01T16:39:24.939" v="12" actId="1076"/>
          <ac:spMkLst>
            <pc:docMk/>
            <pc:sldMk cId="0" sldId="261"/>
            <ac:spMk id="5" creationId="{BA053549-0D15-398B-0068-38F9F902202E}"/>
          </ac:spMkLst>
        </pc:spChg>
        <pc:spChg chg="add mod">
          <ac:chgData name="Espinola-Arredondo, Ana Fabiola" userId="2389861a-9b00-4e05-a52a-bbe4d3cfc079" providerId="ADAL" clId="{9E8C99CC-8CAC-402D-B8BB-D80EEC71F753}" dt="2024-10-01T16:40:55.750" v="34" actId="20577"/>
          <ac:spMkLst>
            <pc:docMk/>
            <pc:sldMk cId="0" sldId="261"/>
            <ac:spMk id="6" creationId="{DC2A665B-8F95-8483-76A8-D64223F9042F}"/>
          </ac:spMkLst>
        </pc:spChg>
        <pc:spChg chg="add mod">
          <ac:chgData name="Espinola-Arredondo, Ana Fabiola" userId="2389861a-9b00-4e05-a52a-bbe4d3cfc079" providerId="ADAL" clId="{9E8C99CC-8CAC-402D-B8BB-D80EEC71F753}" dt="2024-10-01T16:39:44.420" v="16" actId="1076"/>
          <ac:spMkLst>
            <pc:docMk/>
            <pc:sldMk cId="0" sldId="261"/>
            <ac:spMk id="7" creationId="{97F727C7-16F0-D6AE-2667-4618AF3F6B7A}"/>
          </ac:spMkLst>
        </pc:spChg>
        <pc:spChg chg="add mod">
          <ac:chgData name="Espinola-Arredondo, Ana Fabiola" userId="2389861a-9b00-4e05-a52a-bbe4d3cfc079" providerId="ADAL" clId="{9E8C99CC-8CAC-402D-B8BB-D80EEC71F753}" dt="2024-10-01T16:40:04.586" v="24" actId="20577"/>
          <ac:spMkLst>
            <pc:docMk/>
            <pc:sldMk cId="0" sldId="261"/>
            <ac:spMk id="8" creationId="{03BC3E57-69E7-BA4B-92D1-7AF807745C4D}"/>
          </ac:spMkLst>
        </pc:spChg>
        <pc:spChg chg="add mod">
          <ac:chgData name="Espinola-Arredondo, Ana Fabiola" userId="2389861a-9b00-4e05-a52a-bbe4d3cfc079" providerId="ADAL" clId="{9E8C99CC-8CAC-402D-B8BB-D80EEC71F753}" dt="2024-10-01T16:40:25.998" v="27" actId="1076"/>
          <ac:spMkLst>
            <pc:docMk/>
            <pc:sldMk cId="0" sldId="261"/>
            <ac:spMk id="9" creationId="{3751BA25-25A8-3C1C-8D13-99F4AC09E1E1}"/>
          </ac:spMkLst>
        </pc:spChg>
        <pc:spChg chg="add mod">
          <ac:chgData name="Espinola-Arredondo, Ana Fabiola" userId="2389861a-9b00-4e05-a52a-bbe4d3cfc079" providerId="ADAL" clId="{9E8C99CC-8CAC-402D-B8BB-D80EEC71F753}" dt="2024-10-01T16:40:45.966" v="30" actId="1076"/>
          <ac:spMkLst>
            <pc:docMk/>
            <pc:sldMk cId="0" sldId="261"/>
            <ac:spMk id="10" creationId="{0E9D49DF-64CB-6553-BA23-E7FF59D42E4E}"/>
          </ac:spMkLst>
        </pc:spChg>
        <pc:spChg chg="add mod">
          <ac:chgData name="Espinola-Arredondo, Ana Fabiola" userId="2389861a-9b00-4e05-a52a-bbe4d3cfc079" providerId="ADAL" clId="{9E8C99CC-8CAC-402D-B8BB-D80EEC71F753}" dt="2024-10-01T16:41:01.334" v="35" actId="1076"/>
          <ac:spMkLst>
            <pc:docMk/>
            <pc:sldMk cId="0" sldId="261"/>
            <ac:spMk id="11" creationId="{0302FD55-1E3F-80FE-BD47-624CD985E7BC}"/>
          </ac:spMkLst>
        </pc:spChg>
        <pc:spChg chg="mod">
          <ac:chgData name="Espinola-Arredondo, Ana Fabiola" userId="2389861a-9b00-4e05-a52a-bbe4d3cfc079" providerId="ADAL" clId="{9E8C99CC-8CAC-402D-B8BB-D80EEC71F753}" dt="2024-10-01T16:39:06.454" v="6"/>
          <ac:spMkLst>
            <pc:docMk/>
            <pc:sldMk cId="0" sldId="261"/>
            <ac:spMk id="74" creationId="{00000000-0000-0000-0000-000000000000}"/>
          </ac:spMkLst>
        </pc:spChg>
        <pc:spChg chg="mod">
          <ac:chgData name="Espinola-Arredondo, Ana Fabiola" userId="2389861a-9b00-4e05-a52a-bbe4d3cfc079" providerId="ADAL" clId="{9E8C99CC-8CAC-402D-B8BB-D80EEC71F753}" dt="2024-10-01T16:38:57.683" v="4"/>
          <ac:spMkLst>
            <pc:docMk/>
            <pc:sldMk cId="0" sldId="261"/>
            <ac:spMk id="75" creationId="{00000000-0000-0000-0000-000000000000}"/>
          </ac:spMkLst>
        </pc:spChg>
        <pc:cxnChg chg="add">
          <ac:chgData name="Espinola-Arredondo, Ana Fabiola" userId="2389861a-9b00-4e05-a52a-bbe4d3cfc079" providerId="ADAL" clId="{9E8C99CC-8CAC-402D-B8BB-D80EEC71F753}" dt="2024-10-01T16:41:15.376" v="36" actId="11529"/>
          <ac:cxnSpMkLst>
            <pc:docMk/>
            <pc:sldMk cId="0" sldId="261"/>
            <ac:cxnSpMk id="4" creationId="{A849D2D5-37E1-C11B-7A16-8951B86EC33D}"/>
          </ac:cxnSpMkLst>
        </pc:cxnChg>
        <pc:cxnChg chg="add mod">
          <ac:chgData name="Espinola-Arredondo, Ana Fabiola" userId="2389861a-9b00-4e05-a52a-bbe4d3cfc079" providerId="ADAL" clId="{9E8C99CC-8CAC-402D-B8BB-D80EEC71F753}" dt="2024-10-01T16:41:36.513" v="44" actId="14100"/>
          <ac:cxnSpMkLst>
            <pc:docMk/>
            <pc:sldMk cId="0" sldId="261"/>
            <ac:cxnSpMk id="14" creationId="{301F6F06-62A6-62FD-97D3-05C8D037F071}"/>
          </ac:cxnSpMkLst>
        </pc:cxnChg>
        <pc:cxnChg chg="add mod">
          <ac:chgData name="Espinola-Arredondo, Ana Fabiola" userId="2389861a-9b00-4e05-a52a-bbe4d3cfc079" providerId="ADAL" clId="{9E8C99CC-8CAC-402D-B8BB-D80EEC71F753}" dt="2024-10-01T16:41:53.613" v="49" actId="14100"/>
          <ac:cxnSpMkLst>
            <pc:docMk/>
            <pc:sldMk cId="0" sldId="261"/>
            <ac:cxnSpMk id="15" creationId="{BB8134F1-0D9A-403D-9417-B81B7CDC8199}"/>
          </ac:cxnSpMkLst>
        </pc:cxnChg>
        <pc:cxnChg chg="add mod">
          <ac:chgData name="Espinola-Arredondo, Ana Fabiola" userId="2389861a-9b00-4e05-a52a-bbe4d3cfc079" providerId="ADAL" clId="{9E8C99CC-8CAC-402D-B8BB-D80EEC71F753}" dt="2024-10-01T16:41:42.934" v="45" actId="14100"/>
          <ac:cxnSpMkLst>
            <pc:docMk/>
            <pc:sldMk cId="0" sldId="261"/>
            <ac:cxnSpMk id="16" creationId="{D9BEDB80-F1A8-E50B-1A28-8A3043A05E61}"/>
          </ac:cxnSpMkLst>
        </pc:cxnChg>
        <pc:cxnChg chg="add mod">
          <ac:chgData name="Espinola-Arredondo, Ana Fabiola" userId="2389861a-9b00-4e05-a52a-bbe4d3cfc079" providerId="ADAL" clId="{9E8C99CC-8CAC-402D-B8BB-D80EEC71F753}" dt="2024-10-01T16:42:02.238" v="51" actId="1076"/>
          <ac:cxnSpMkLst>
            <pc:docMk/>
            <pc:sldMk cId="0" sldId="261"/>
            <ac:cxnSpMk id="21" creationId="{B7DAC76D-E0A4-D669-8364-1AA16286E573}"/>
          </ac:cxnSpMkLst>
        </pc:cxnChg>
        <pc:cxnChg chg="add mod">
          <ac:chgData name="Espinola-Arredondo, Ana Fabiola" userId="2389861a-9b00-4e05-a52a-bbe4d3cfc079" providerId="ADAL" clId="{9E8C99CC-8CAC-402D-B8BB-D80EEC71F753}" dt="2024-10-01T16:42:07.190" v="53" actId="1076"/>
          <ac:cxnSpMkLst>
            <pc:docMk/>
            <pc:sldMk cId="0" sldId="261"/>
            <ac:cxnSpMk id="22" creationId="{74824838-3FFB-3366-D2DE-63EBD7771AE8}"/>
          </ac:cxnSpMkLst>
        </pc:cxnChg>
        <pc:cxnChg chg="add mod">
          <ac:chgData name="Espinola-Arredondo, Ana Fabiola" userId="2389861a-9b00-4e05-a52a-bbe4d3cfc079" providerId="ADAL" clId="{9E8C99CC-8CAC-402D-B8BB-D80EEC71F753}" dt="2024-10-01T16:42:16.689" v="56" actId="14100"/>
          <ac:cxnSpMkLst>
            <pc:docMk/>
            <pc:sldMk cId="0" sldId="261"/>
            <ac:cxnSpMk id="23" creationId="{AABAD65C-C17E-963B-18D4-06D952FED0A5}"/>
          </ac:cxnSpMkLst>
        </pc:cxnChg>
      </pc:sldChg>
      <pc:sldChg chg="modSp mod">
        <pc:chgData name="Espinola-Arredondo, Ana Fabiola" userId="2389861a-9b00-4e05-a52a-bbe4d3cfc079" providerId="ADAL" clId="{9E8C99CC-8CAC-402D-B8BB-D80EEC71F753}" dt="2024-10-01T16:46:56.217" v="65" actId="20577"/>
        <pc:sldMkLst>
          <pc:docMk/>
          <pc:sldMk cId="0" sldId="264"/>
        </pc:sldMkLst>
        <pc:spChg chg="mod">
          <ac:chgData name="Espinola-Arredondo, Ana Fabiola" userId="2389861a-9b00-4e05-a52a-bbe4d3cfc079" providerId="ADAL" clId="{9E8C99CC-8CAC-402D-B8BB-D80EEC71F753}" dt="2024-10-01T16:46:56.217" v="65" actId="20577"/>
          <ac:spMkLst>
            <pc:docMk/>
            <pc:sldMk cId="0" sldId="264"/>
            <ac:spMk id="93" creationId="{00000000-0000-0000-0000-000000000000}"/>
          </ac:spMkLst>
        </pc:spChg>
      </pc:sldChg>
      <pc:sldChg chg="modSp mod">
        <pc:chgData name="Espinola-Arredondo, Ana Fabiola" userId="2389861a-9b00-4e05-a52a-bbe4d3cfc079" providerId="ADAL" clId="{9E8C99CC-8CAC-402D-B8BB-D80EEC71F753}" dt="2024-10-01T16:46:48.231" v="64" actId="20577"/>
        <pc:sldMkLst>
          <pc:docMk/>
          <pc:sldMk cId="0" sldId="265"/>
        </pc:sldMkLst>
        <pc:spChg chg="mod">
          <ac:chgData name="Espinola-Arredondo, Ana Fabiola" userId="2389861a-9b00-4e05-a52a-bbe4d3cfc079" providerId="ADAL" clId="{9E8C99CC-8CAC-402D-B8BB-D80EEC71F753}" dt="2024-10-01T16:46:48.231" v="64" actId="20577"/>
          <ac:spMkLst>
            <pc:docMk/>
            <pc:sldMk cId="0" sldId="265"/>
            <ac:spMk id="99" creationId="{00000000-0000-0000-0000-000000000000}"/>
          </ac:spMkLst>
        </pc:spChg>
      </pc:sldChg>
      <pc:sldChg chg="addSp modSp mod modAnim">
        <pc:chgData name="Espinola-Arredondo, Ana Fabiola" userId="2389861a-9b00-4e05-a52a-bbe4d3cfc079" providerId="ADAL" clId="{9E8C99CC-8CAC-402D-B8BB-D80EEC71F753}" dt="2024-10-08T19:10:37.862" v="404"/>
        <pc:sldMkLst>
          <pc:docMk/>
          <pc:sldMk cId="0" sldId="271"/>
        </pc:sldMkLst>
        <pc:spChg chg="add mod">
          <ac:chgData name="Espinola-Arredondo, Ana Fabiola" userId="2389861a-9b00-4e05-a52a-bbe4d3cfc079" providerId="ADAL" clId="{9E8C99CC-8CAC-402D-B8BB-D80EEC71F753}" dt="2024-10-08T19:10:34.968" v="403" actId="1076"/>
          <ac:spMkLst>
            <pc:docMk/>
            <pc:sldMk cId="0" sldId="271"/>
            <ac:spMk id="5" creationId="{E0ACA4E4-322C-B525-12B0-27B67098348B}"/>
          </ac:spMkLst>
        </pc:spChg>
        <pc:spChg chg="mod">
          <ac:chgData name="Espinola-Arredondo, Ana Fabiola" userId="2389861a-9b00-4e05-a52a-bbe4d3cfc079" providerId="ADAL" clId="{9E8C99CC-8CAC-402D-B8BB-D80EEC71F753}" dt="2024-10-08T19:10:17.456" v="393" actId="14100"/>
          <ac:spMkLst>
            <pc:docMk/>
            <pc:sldMk cId="0" sldId="271"/>
            <ac:spMk id="135" creationId="{00000000-0000-0000-0000-000000000000}"/>
          </ac:spMkLst>
        </pc:spChg>
      </pc:sldChg>
      <pc:sldChg chg="modSp mod">
        <pc:chgData name="Espinola-Arredondo, Ana Fabiola" userId="2389861a-9b00-4e05-a52a-bbe4d3cfc079" providerId="ADAL" clId="{9E8C99CC-8CAC-402D-B8BB-D80EEC71F753}" dt="2024-10-08T19:10:55.481" v="407" actId="1076"/>
        <pc:sldMkLst>
          <pc:docMk/>
          <pc:sldMk cId="0" sldId="272"/>
        </pc:sldMkLst>
        <pc:spChg chg="mod">
          <ac:chgData name="Espinola-Arredondo, Ana Fabiola" userId="2389861a-9b00-4e05-a52a-bbe4d3cfc079" providerId="ADAL" clId="{9E8C99CC-8CAC-402D-B8BB-D80EEC71F753}" dt="2024-10-08T19:10:55.481" v="407" actId="1076"/>
          <ac:spMkLst>
            <pc:docMk/>
            <pc:sldMk cId="0" sldId="272"/>
            <ac:spMk id="141" creationId="{00000000-0000-0000-0000-000000000000}"/>
          </ac:spMkLst>
        </pc:spChg>
      </pc:sldChg>
      <pc:sldChg chg="addSp modSp mod modAnim">
        <pc:chgData name="Espinola-Arredondo, Ana Fabiola" userId="2389861a-9b00-4e05-a52a-bbe4d3cfc079" providerId="ADAL" clId="{9E8C99CC-8CAC-402D-B8BB-D80EEC71F753}" dt="2024-10-08T19:29:39.654" v="422"/>
        <pc:sldMkLst>
          <pc:docMk/>
          <pc:sldMk cId="0" sldId="274"/>
        </pc:sldMkLst>
        <pc:spChg chg="add mod">
          <ac:chgData name="Espinola-Arredondo, Ana Fabiola" userId="2389861a-9b00-4e05-a52a-bbe4d3cfc079" providerId="ADAL" clId="{9E8C99CC-8CAC-402D-B8BB-D80EEC71F753}" dt="2024-10-08T19:11:56.849" v="419" actId="14100"/>
          <ac:spMkLst>
            <pc:docMk/>
            <pc:sldMk cId="0" sldId="274"/>
            <ac:spMk id="5" creationId="{D21D8A09-807C-9F9E-2B33-4731E414DED3}"/>
          </ac:spMkLst>
        </pc:spChg>
        <pc:spChg chg="mod">
          <ac:chgData name="Espinola-Arredondo, Ana Fabiola" userId="2389861a-9b00-4e05-a52a-bbe4d3cfc079" providerId="ADAL" clId="{9E8C99CC-8CAC-402D-B8BB-D80EEC71F753}" dt="2024-10-08T19:11:36.111" v="410" actId="14100"/>
          <ac:spMkLst>
            <pc:docMk/>
            <pc:sldMk cId="0" sldId="274"/>
            <ac:spMk id="157" creationId="{00000000-0000-0000-0000-000000000000}"/>
          </ac:spMkLst>
        </pc:spChg>
      </pc:sldChg>
      <pc:sldChg chg="addSp modSp mod modAnim">
        <pc:chgData name="Espinola-Arredondo, Ana Fabiola" userId="2389861a-9b00-4e05-a52a-bbe4d3cfc079" providerId="ADAL" clId="{9E8C99CC-8CAC-402D-B8BB-D80EEC71F753}" dt="2024-10-08T17:18:17.775" v="373"/>
        <pc:sldMkLst>
          <pc:docMk/>
          <pc:sldMk cId="0" sldId="283"/>
        </pc:sldMkLst>
        <pc:spChg chg="add mod">
          <ac:chgData name="Espinola-Arredondo, Ana Fabiola" userId="2389861a-9b00-4e05-a52a-bbe4d3cfc079" providerId="ADAL" clId="{9E8C99CC-8CAC-402D-B8BB-D80EEC71F753}" dt="2024-10-08T17:18:01.219" v="369" actId="1076"/>
          <ac:spMkLst>
            <pc:docMk/>
            <pc:sldMk cId="0" sldId="283"/>
            <ac:spMk id="5" creationId="{7BF1B7DE-ADF9-50AD-2FA9-879A865C5D0E}"/>
          </ac:spMkLst>
        </pc:spChg>
        <pc:spChg chg="add mod">
          <ac:chgData name="Espinola-Arredondo, Ana Fabiola" userId="2389861a-9b00-4e05-a52a-bbe4d3cfc079" providerId="ADAL" clId="{9E8C99CC-8CAC-402D-B8BB-D80EEC71F753}" dt="2024-10-08T17:18:04.418" v="370" actId="1076"/>
          <ac:spMkLst>
            <pc:docMk/>
            <pc:sldMk cId="0" sldId="283"/>
            <ac:spMk id="7" creationId="{ED90E04E-34F4-164D-23D0-71B04A7E0031}"/>
          </ac:spMkLst>
        </pc:spChg>
        <pc:spChg chg="add mod">
          <ac:chgData name="Espinola-Arredondo, Ana Fabiola" userId="2389861a-9b00-4e05-a52a-bbe4d3cfc079" providerId="ADAL" clId="{9E8C99CC-8CAC-402D-B8BB-D80EEC71F753}" dt="2024-10-08T17:17:40.006" v="362" actId="1076"/>
          <ac:spMkLst>
            <pc:docMk/>
            <pc:sldMk cId="0" sldId="283"/>
            <ac:spMk id="9" creationId="{D38FE56C-02F7-A08C-0B06-EFC4DD66BE3B}"/>
          </ac:spMkLst>
        </pc:spChg>
        <pc:spChg chg="mod">
          <ac:chgData name="Espinola-Arredondo, Ana Fabiola" userId="2389861a-9b00-4e05-a52a-bbe4d3cfc079" providerId="ADAL" clId="{9E8C99CC-8CAC-402D-B8BB-D80EEC71F753}" dt="2024-10-08T17:15:56.103" v="336" actId="1076"/>
          <ac:spMkLst>
            <pc:docMk/>
            <pc:sldMk cId="0" sldId="283"/>
            <ac:spMk id="220" creationId="{00000000-0000-0000-0000-000000000000}"/>
          </ac:spMkLst>
        </pc:spChg>
        <pc:spChg chg="mod">
          <ac:chgData name="Espinola-Arredondo, Ana Fabiola" userId="2389861a-9b00-4e05-a52a-bbe4d3cfc079" providerId="ADAL" clId="{9E8C99CC-8CAC-402D-B8BB-D80EEC71F753}" dt="2024-10-08T17:17:56.286" v="367" actId="27636"/>
          <ac:spMkLst>
            <pc:docMk/>
            <pc:sldMk cId="0" sldId="283"/>
            <ac:spMk id="221" creationId="{00000000-0000-0000-0000-000000000000}"/>
          </ac:spMkLst>
        </pc:spChg>
      </pc:sldChg>
      <pc:sldChg chg="addSp modSp mod modAnim">
        <pc:chgData name="Espinola-Arredondo, Ana Fabiola" userId="2389861a-9b00-4e05-a52a-bbe4d3cfc079" providerId="ADAL" clId="{9E8C99CC-8CAC-402D-B8BB-D80EEC71F753}" dt="2024-10-08T17:10:11.460" v="293"/>
        <pc:sldMkLst>
          <pc:docMk/>
          <pc:sldMk cId="0" sldId="288"/>
        </pc:sldMkLst>
        <pc:spChg chg="add mod">
          <ac:chgData name="Espinola-Arredondo, Ana Fabiola" userId="2389861a-9b00-4e05-a52a-bbe4d3cfc079" providerId="ADAL" clId="{9E8C99CC-8CAC-402D-B8BB-D80EEC71F753}" dt="2024-10-08T17:10:06.945" v="292" actId="403"/>
          <ac:spMkLst>
            <pc:docMk/>
            <pc:sldMk cId="0" sldId="288"/>
            <ac:spMk id="5" creationId="{23FE83C8-8299-347E-243A-D4F13E12A220}"/>
          </ac:spMkLst>
        </pc:spChg>
        <pc:spChg chg="mod">
          <ac:chgData name="Espinola-Arredondo, Ana Fabiola" userId="2389861a-9b00-4e05-a52a-bbe4d3cfc079" providerId="ADAL" clId="{9E8C99CC-8CAC-402D-B8BB-D80EEC71F753}" dt="2024-10-08T17:09:52.183" v="285" actId="14100"/>
          <ac:spMkLst>
            <pc:docMk/>
            <pc:sldMk cId="0" sldId="288"/>
            <ac:spMk id="251" creationId="{00000000-0000-0000-0000-000000000000}"/>
          </ac:spMkLst>
        </pc:spChg>
      </pc:sldChg>
      <pc:sldChg chg="addSp modSp mod modAnim">
        <pc:chgData name="Espinola-Arredondo, Ana Fabiola" userId="2389861a-9b00-4e05-a52a-bbe4d3cfc079" providerId="ADAL" clId="{9E8C99CC-8CAC-402D-B8BB-D80EEC71F753}" dt="2024-10-08T19:30:29.532" v="434"/>
        <pc:sldMkLst>
          <pc:docMk/>
          <pc:sldMk cId="0" sldId="291"/>
        </pc:sldMkLst>
        <pc:spChg chg="add mod">
          <ac:chgData name="Espinola-Arredondo, Ana Fabiola" userId="2389861a-9b00-4e05-a52a-bbe4d3cfc079" providerId="ADAL" clId="{9E8C99CC-8CAC-402D-B8BB-D80EEC71F753}" dt="2024-10-08T19:30:23.336" v="433" actId="113"/>
          <ac:spMkLst>
            <pc:docMk/>
            <pc:sldMk cId="0" sldId="291"/>
            <ac:spMk id="5" creationId="{263F4565-C601-824F-FABB-C4127C210DD4}"/>
          </ac:spMkLst>
        </pc:spChg>
        <pc:spChg chg="mod">
          <ac:chgData name="Espinola-Arredondo, Ana Fabiola" userId="2389861a-9b00-4e05-a52a-bbe4d3cfc079" providerId="ADAL" clId="{9E8C99CC-8CAC-402D-B8BB-D80EEC71F753}" dt="2024-10-08T19:30:03.045" v="424" actId="27636"/>
          <ac:spMkLst>
            <pc:docMk/>
            <pc:sldMk cId="0" sldId="291"/>
            <ac:spMk id="269" creationId="{00000000-0000-0000-0000-000000000000}"/>
          </ac:spMkLst>
        </pc:spChg>
      </pc:sldChg>
      <pc:sldChg chg="addSp modSp mod modAnim">
        <pc:chgData name="Espinola-Arredondo, Ana Fabiola" userId="2389861a-9b00-4e05-a52a-bbe4d3cfc079" providerId="ADAL" clId="{9E8C99CC-8CAC-402D-B8BB-D80EEC71F753}" dt="2024-10-08T17:09:20.837" v="283"/>
        <pc:sldMkLst>
          <pc:docMk/>
          <pc:sldMk cId="0" sldId="293"/>
        </pc:sldMkLst>
        <pc:spChg chg="add mod">
          <ac:chgData name="Espinola-Arredondo, Ana Fabiola" userId="2389861a-9b00-4e05-a52a-bbe4d3cfc079" providerId="ADAL" clId="{9E8C99CC-8CAC-402D-B8BB-D80EEC71F753}" dt="2024-10-08T17:09:07.844" v="280" actId="255"/>
          <ac:spMkLst>
            <pc:docMk/>
            <pc:sldMk cId="0" sldId="293"/>
            <ac:spMk id="5" creationId="{A11AA6BE-FFA1-FD04-2233-9B2E80A1E5D3}"/>
          </ac:spMkLst>
        </pc:spChg>
        <pc:spChg chg="add mod">
          <ac:chgData name="Espinola-Arredondo, Ana Fabiola" userId="2389861a-9b00-4e05-a52a-bbe4d3cfc079" providerId="ADAL" clId="{9E8C99CC-8CAC-402D-B8BB-D80EEC71F753}" dt="2024-10-08T17:08:50.184" v="277" actId="1076"/>
          <ac:spMkLst>
            <pc:docMk/>
            <pc:sldMk cId="0" sldId="293"/>
            <ac:spMk id="7" creationId="{4946D95A-D2F0-96D2-7568-BBF38605EEF5}"/>
          </ac:spMkLst>
        </pc:spChg>
        <pc:spChg chg="add mod">
          <ac:chgData name="Espinola-Arredondo, Ana Fabiola" userId="2389861a-9b00-4e05-a52a-bbe4d3cfc079" providerId="ADAL" clId="{9E8C99CC-8CAC-402D-B8BB-D80EEC71F753}" dt="2024-10-08T17:08:52.975" v="278" actId="1076"/>
          <ac:spMkLst>
            <pc:docMk/>
            <pc:sldMk cId="0" sldId="293"/>
            <ac:spMk id="9" creationId="{ECB60F2A-D896-E4D7-8553-8D327B2AF188}"/>
          </ac:spMkLst>
        </pc:spChg>
        <pc:spChg chg="mod">
          <ac:chgData name="Espinola-Arredondo, Ana Fabiola" userId="2389861a-9b00-4e05-a52a-bbe4d3cfc079" providerId="ADAL" clId="{9E8C99CC-8CAC-402D-B8BB-D80EEC71F753}" dt="2024-10-08T17:07:49.538" v="257" actId="27636"/>
          <ac:spMkLst>
            <pc:docMk/>
            <pc:sldMk cId="0" sldId="293"/>
            <ac:spMk id="281" creationId="{00000000-0000-0000-0000-000000000000}"/>
          </ac:spMkLst>
        </pc:spChg>
      </pc:sldChg>
      <pc:sldChg chg="modSp mod">
        <pc:chgData name="Espinola-Arredondo, Ana Fabiola" userId="2389861a-9b00-4e05-a52a-bbe4d3cfc079" providerId="ADAL" clId="{9E8C99CC-8CAC-402D-B8BB-D80EEC71F753}" dt="2024-10-08T17:21:29.636" v="379" actId="20577"/>
        <pc:sldMkLst>
          <pc:docMk/>
          <pc:sldMk cId="0" sldId="294"/>
        </pc:sldMkLst>
        <pc:spChg chg="mod">
          <ac:chgData name="Espinola-Arredondo, Ana Fabiola" userId="2389861a-9b00-4e05-a52a-bbe4d3cfc079" providerId="ADAL" clId="{9E8C99CC-8CAC-402D-B8BB-D80EEC71F753}" dt="2024-10-08T17:21:29.636" v="379" actId="20577"/>
          <ac:spMkLst>
            <pc:docMk/>
            <pc:sldMk cId="0" sldId="294"/>
            <ac:spMk id="287" creationId="{00000000-0000-0000-0000-000000000000}"/>
          </ac:spMkLst>
        </pc:spChg>
      </pc:sldChg>
      <pc:sldChg chg="addSp delSp modSp new mod">
        <pc:chgData name="Espinola-Arredondo, Ana Fabiola" userId="2389861a-9b00-4e05-a52a-bbe4d3cfc079" providerId="ADAL" clId="{9E8C99CC-8CAC-402D-B8BB-D80EEC71F753}" dt="2024-10-01T16:52:51.468" v="77" actId="14100"/>
        <pc:sldMkLst>
          <pc:docMk/>
          <pc:sldMk cId="4120130006" sldId="297"/>
        </pc:sldMkLst>
        <pc:spChg chg="del">
          <ac:chgData name="Espinola-Arredondo, Ana Fabiola" userId="2389861a-9b00-4e05-a52a-bbe4d3cfc079" providerId="ADAL" clId="{9E8C99CC-8CAC-402D-B8BB-D80EEC71F753}" dt="2024-10-01T16:52:38.159" v="72" actId="478"/>
          <ac:spMkLst>
            <pc:docMk/>
            <pc:sldMk cId="4120130006" sldId="297"/>
            <ac:spMk id="2" creationId="{EBC6C716-DDA1-271F-6181-2D5F745C2ECA}"/>
          </ac:spMkLst>
        </pc:spChg>
        <pc:spChg chg="del">
          <ac:chgData name="Espinola-Arredondo, Ana Fabiola" userId="2389861a-9b00-4e05-a52a-bbe4d3cfc079" providerId="ADAL" clId="{9E8C99CC-8CAC-402D-B8BB-D80EEC71F753}" dt="2024-10-01T16:52:01.404" v="67" actId="478"/>
          <ac:spMkLst>
            <pc:docMk/>
            <pc:sldMk cId="4120130006" sldId="297"/>
            <ac:spMk id="3" creationId="{3328CDC3-5F5A-713B-57BD-F5AE361AFB1E}"/>
          </ac:spMkLst>
        </pc:spChg>
        <pc:picChg chg="add mod">
          <ac:chgData name="Espinola-Arredondo, Ana Fabiola" userId="2389861a-9b00-4e05-a52a-bbe4d3cfc079" providerId="ADAL" clId="{9E8C99CC-8CAC-402D-B8BB-D80EEC71F753}" dt="2024-10-01T16:52:51.468" v="77" actId="14100"/>
          <ac:picMkLst>
            <pc:docMk/>
            <pc:sldMk cId="4120130006" sldId="297"/>
            <ac:picMk id="5" creationId="{09D68B03-E177-DE9A-23D6-0088FFCC1795}"/>
          </ac:picMkLst>
        </pc:picChg>
      </pc:sldChg>
      <pc:sldChg chg="addSp delSp modSp add mod">
        <pc:chgData name="Espinola-Arredondo, Ana Fabiola" userId="2389861a-9b00-4e05-a52a-bbe4d3cfc079" providerId="ADAL" clId="{9E8C99CC-8CAC-402D-B8BB-D80EEC71F753}" dt="2024-10-01T16:53:21.276" v="85" actId="14100"/>
        <pc:sldMkLst>
          <pc:docMk/>
          <pc:sldMk cId="1863081429" sldId="298"/>
        </pc:sldMkLst>
        <pc:picChg chg="add mod">
          <ac:chgData name="Espinola-Arredondo, Ana Fabiola" userId="2389861a-9b00-4e05-a52a-bbe4d3cfc079" providerId="ADAL" clId="{9E8C99CC-8CAC-402D-B8BB-D80EEC71F753}" dt="2024-10-01T16:53:21.276" v="85" actId="14100"/>
          <ac:picMkLst>
            <pc:docMk/>
            <pc:sldMk cId="1863081429" sldId="298"/>
            <ac:picMk id="3" creationId="{2BFD8BC2-7AB0-A41C-2420-8CE0110AE940}"/>
          </ac:picMkLst>
        </pc:picChg>
        <pc:picChg chg="del">
          <ac:chgData name="Espinola-Arredondo, Ana Fabiola" userId="2389861a-9b00-4e05-a52a-bbe4d3cfc079" providerId="ADAL" clId="{9E8C99CC-8CAC-402D-B8BB-D80EEC71F753}" dt="2024-10-01T16:53:05.640" v="79" actId="478"/>
          <ac:picMkLst>
            <pc:docMk/>
            <pc:sldMk cId="1863081429" sldId="298"/>
            <ac:picMk id="5" creationId="{09D68B03-E177-DE9A-23D6-0088FFCC1795}"/>
          </ac:picMkLst>
        </pc:picChg>
      </pc:sldChg>
      <pc:sldChg chg="addSp delSp modSp new mod">
        <pc:chgData name="Espinola-Arredondo, Ana Fabiola" userId="2389861a-9b00-4e05-a52a-bbe4d3cfc079" providerId="ADAL" clId="{9E8C99CC-8CAC-402D-B8BB-D80EEC71F753}" dt="2024-10-01T16:56:18.081" v="111" actId="14100"/>
        <pc:sldMkLst>
          <pc:docMk/>
          <pc:sldMk cId="1863212770" sldId="299"/>
        </pc:sldMkLst>
        <pc:spChg chg="del">
          <ac:chgData name="Espinola-Arredondo, Ana Fabiola" userId="2389861a-9b00-4e05-a52a-bbe4d3cfc079" providerId="ADAL" clId="{9E8C99CC-8CAC-402D-B8BB-D80EEC71F753}" dt="2024-10-01T16:54:50.139" v="87" actId="478"/>
          <ac:spMkLst>
            <pc:docMk/>
            <pc:sldMk cId="1863212770" sldId="299"/>
            <ac:spMk id="2" creationId="{EE053F01-3FBA-F53A-0D9B-01225EB5467B}"/>
          </ac:spMkLst>
        </pc:spChg>
        <pc:spChg chg="del">
          <ac:chgData name="Espinola-Arredondo, Ana Fabiola" userId="2389861a-9b00-4e05-a52a-bbe4d3cfc079" providerId="ADAL" clId="{9E8C99CC-8CAC-402D-B8BB-D80EEC71F753}" dt="2024-10-01T16:54:53.553" v="88" actId="478"/>
          <ac:spMkLst>
            <pc:docMk/>
            <pc:sldMk cId="1863212770" sldId="299"/>
            <ac:spMk id="3" creationId="{D8A87AF0-57BA-3FA4-EAEC-E58DFA340696}"/>
          </ac:spMkLst>
        </pc:spChg>
        <pc:spChg chg="add mod">
          <ac:chgData name="Espinola-Arredondo, Ana Fabiola" userId="2389861a-9b00-4e05-a52a-bbe4d3cfc079" providerId="ADAL" clId="{9E8C99CC-8CAC-402D-B8BB-D80EEC71F753}" dt="2024-10-01T16:55:26.303" v="100" actId="1076"/>
          <ac:spMkLst>
            <pc:docMk/>
            <pc:sldMk cId="1863212770" sldId="299"/>
            <ac:spMk id="4" creationId="{06EB3042-6E65-88BE-B2DF-86FE84FD2678}"/>
          </ac:spMkLst>
        </pc:spChg>
        <pc:spChg chg="add mod">
          <ac:chgData name="Espinola-Arredondo, Ana Fabiola" userId="2389861a-9b00-4e05-a52a-bbe4d3cfc079" providerId="ADAL" clId="{9E8C99CC-8CAC-402D-B8BB-D80EEC71F753}" dt="2024-10-01T16:55:50.485" v="103" actId="207"/>
          <ac:spMkLst>
            <pc:docMk/>
            <pc:sldMk cId="1863212770" sldId="299"/>
            <ac:spMk id="5" creationId="{45D81FFD-8EDD-4AE6-9928-FA2A3E570B61}"/>
          </ac:spMkLst>
        </pc:spChg>
        <pc:spChg chg="add mod">
          <ac:chgData name="Espinola-Arredondo, Ana Fabiola" userId="2389861a-9b00-4e05-a52a-bbe4d3cfc079" providerId="ADAL" clId="{9E8C99CC-8CAC-402D-B8BB-D80EEC71F753}" dt="2024-10-01T16:56:18.081" v="111" actId="14100"/>
          <ac:spMkLst>
            <pc:docMk/>
            <pc:sldMk cId="1863212770" sldId="299"/>
            <ac:spMk id="6" creationId="{4B63399D-45BA-020E-3736-707F5F0CBCEC}"/>
          </ac:spMkLst>
        </pc:spChg>
        <pc:spChg chg="add mod">
          <ac:chgData name="Espinola-Arredondo, Ana Fabiola" userId="2389861a-9b00-4e05-a52a-bbe4d3cfc079" providerId="ADAL" clId="{9E8C99CC-8CAC-402D-B8BB-D80EEC71F753}" dt="2024-10-01T16:55:56.346" v="105" actId="207"/>
          <ac:spMkLst>
            <pc:docMk/>
            <pc:sldMk cId="1863212770" sldId="299"/>
            <ac:spMk id="7" creationId="{6E8C53C6-C73D-6E78-D98D-961A1347DBDD}"/>
          </ac:spMkLst>
        </pc:spChg>
        <pc:spChg chg="add mod">
          <ac:chgData name="Espinola-Arredondo, Ana Fabiola" userId="2389861a-9b00-4e05-a52a-bbe4d3cfc079" providerId="ADAL" clId="{9E8C99CC-8CAC-402D-B8BB-D80EEC71F753}" dt="2024-10-01T16:56:07.831" v="108" actId="1076"/>
          <ac:spMkLst>
            <pc:docMk/>
            <pc:sldMk cId="1863212770" sldId="299"/>
            <ac:spMk id="8" creationId="{2D08F842-0576-F05C-8482-BEEE6D4DE1BA}"/>
          </ac:spMkLst>
        </pc:spChg>
      </pc:sldChg>
      <pc:sldChg chg="addSp delSp modSp add mod">
        <pc:chgData name="Espinola-Arredondo, Ana Fabiola" userId="2389861a-9b00-4e05-a52a-bbe4d3cfc079" providerId="ADAL" clId="{9E8C99CC-8CAC-402D-B8BB-D80EEC71F753}" dt="2024-10-01T17:18:26.016" v="122" actId="14100"/>
        <pc:sldMkLst>
          <pc:docMk/>
          <pc:sldMk cId="3755220350" sldId="300"/>
        </pc:sldMkLst>
        <pc:spChg chg="add del mod">
          <ac:chgData name="Espinola-Arredondo, Ana Fabiola" userId="2389861a-9b00-4e05-a52a-bbe4d3cfc079" providerId="ADAL" clId="{9E8C99CC-8CAC-402D-B8BB-D80EEC71F753}" dt="2024-10-01T17:18:08.932" v="115" actId="478"/>
          <ac:spMkLst>
            <pc:docMk/>
            <pc:sldMk cId="3755220350" sldId="300"/>
            <ac:spMk id="3" creationId="{76E1CC6A-3356-8BD6-9AE0-EC0FF435A1DE}"/>
          </ac:spMkLst>
        </pc:spChg>
        <pc:spChg chg="del mod">
          <ac:chgData name="Espinola-Arredondo, Ana Fabiola" userId="2389861a-9b00-4e05-a52a-bbe4d3cfc079" providerId="ADAL" clId="{9E8C99CC-8CAC-402D-B8BB-D80EEC71F753}" dt="2024-10-01T17:18:06.996" v="114" actId="478"/>
          <ac:spMkLst>
            <pc:docMk/>
            <pc:sldMk cId="3755220350" sldId="300"/>
            <ac:spMk id="245" creationId="{00000000-0000-0000-0000-000000000000}"/>
          </ac:spMkLst>
        </pc:spChg>
        <pc:picChg chg="add mod">
          <ac:chgData name="Espinola-Arredondo, Ana Fabiola" userId="2389861a-9b00-4e05-a52a-bbe4d3cfc079" providerId="ADAL" clId="{9E8C99CC-8CAC-402D-B8BB-D80EEC71F753}" dt="2024-10-01T17:18:26.016" v="122" actId="14100"/>
          <ac:picMkLst>
            <pc:docMk/>
            <pc:sldMk cId="3755220350" sldId="300"/>
            <ac:picMk id="5" creationId="{E6DD17EF-81F9-CBE3-2C25-00B5455CA917}"/>
          </ac:picMkLst>
        </pc:picChg>
      </pc:sldChg>
      <pc:sldChg chg="addSp delSp modSp add mod">
        <pc:chgData name="Espinola-Arredondo, Ana Fabiola" userId="2389861a-9b00-4e05-a52a-bbe4d3cfc079" providerId="ADAL" clId="{9E8C99CC-8CAC-402D-B8BB-D80EEC71F753}" dt="2024-10-01T17:26:00.105" v="148" actId="14100"/>
        <pc:sldMkLst>
          <pc:docMk/>
          <pc:sldMk cId="568827670" sldId="301"/>
        </pc:sldMkLst>
        <pc:spChg chg="add del mod">
          <ac:chgData name="Espinola-Arredondo, Ana Fabiola" userId="2389861a-9b00-4e05-a52a-bbe4d3cfc079" providerId="ADAL" clId="{9E8C99CC-8CAC-402D-B8BB-D80EEC71F753}" dt="2024-10-01T17:24:13.231" v="131" actId="478"/>
          <ac:spMkLst>
            <pc:docMk/>
            <pc:sldMk cId="568827670" sldId="301"/>
            <ac:spMk id="3" creationId="{284CE459-D4DB-97A4-8033-4D2189FAC5FC}"/>
          </ac:spMkLst>
        </pc:spChg>
        <pc:spChg chg="add del">
          <ac:chgData name="Espinola-Arredondo, Ana Fabiola" userId="2389861a-9b00-4e05-a52a-bbe4d3cfc079" providerId="ADAL" clId="{9E8C99CC-8CAC-402D-B8BB-D80EEC71F753}" dt="2024-10-01T17:24:39.732" v="133" actId="478"/>
          <ac:spMkLst>
            <pc:docMk/>
            <pc:sldMk cId="568827670" sldId="301"/>
            <ac:spMk id="7" creationId="{853344AB-0EE4-F647-5E19-A21676647DC6}"/>
          </ac:spMkLst>
        </pc:spChg>
        <pc:spChg chg="mod">
          <ac:chgData name="Espinola-Arredondo, Ana Fabiola" userId="2389861a-9b00-4e05-a52a-bbe4d3cfc079" providerId="ADAL" clId="{9E8C99CC-8CAC-402D-B8BB-D80EEC71F753}" dt="2024-10-01T17:26:00.105" v="148" actId="14100"/>
          <ac:spMkLst>
            <pc:docMk/>
            <pc:sldMk cId="568827670" sldId="301"/>
            <ac:spMk id="250" creationId="{00000000-0000-0000-0000-000000000000}"/>
          </ac:spMkLst>
        </pc:spChg>
        <pc:spChg chg="del mod">
          <ac:chgData name="Espinola-Arredondo, Ana Fabiola" userId="2389861a-9b00-4e05-a52a-bbe4d3cfc079" providerId="ADAL" clId="{9E8C99CC-8CAC-402D-B8BB-D80EEC71F753}" dt="2024-10-01T17:24:11.173" v="130" actId="478"/>
          <ac:spMkLst>
            <pc:docMk/>
            <pc:sldMk cId="568827670" sldId="301"/>
            <ac:spMk id="251" creationId="{00000000-0000-0000-0000-000000000000}"/>
          </ac:spMkLst>
        </pc:spChg>
        <pc:picChg chg="add mod">
          <ac:chgData name="Espinola-Arredondo, Ana Fabiola" userId="2389861a-9b00-4e05-a52a-bbe4d3cfc079" providerId="ADAL" clId="{9E8C99CC-8CAC-402D-B8BB-D80EEC71F753}" dt="2024-10-01T17:24:48.753" v="137" actId="14100"/>
          <ac:picMkLst>
            <pc:docMk/>
            <pc:sldMk cId="568827670" sldId="301"/>
            <ac:picMk id="6" creationId="{3612D32D-1F93-E92C-1566-6F9AEA6A6370}"/>
          </ac:picMkLst>
        </pc:picChg>
      </pc:sldChg>
      <pc:sldChg chg="addSp delSp modSp add mod">
        <pc:chgData name="Espinola-Arredondo, Ana Fabiola" userId="2389861a-9b00-4e05-a52a-bbe4d3cfc079" providerId="ADAL" clId="{9E8C99CC-8CAC-402D-B8BB-D80EEC71F753}" dt="2024-10-01T17:26:58.984" v="155" actId="14100"/>
        <pc:sldMkLst>
          <pc:docMk/>
          <pc:sldMk cId="62437303" sldId="302"/>
        </pc:sldMkLst>
        <pc:picChg chg="add mod">
          <ac:chgData name="Espinola-Arredondo, Ana Fabiola" userId="2389861a-9b00-4e05-a52a-bbe4d3cfc079" providerId="ADAL" clId="{9E8C99CC-8CAC-402D-B8BB-D80EEC71F753}" dt="2024-10-01T17:26:58.984" v="155" actId="14100"/>
          <ac:picMkLst>
            <pc:docMk/>
            <pc:sldMk cId="62437303" sldId="302"/>
            <ac:picMk id="3" creationId="{4AC056BA-6858-A5ED-99EA-17F75B235E1E}"/>
          </ac:picMkLst>
        </pc:picChg>
        <pc:picChg chg="del">
          <ac:chgData name="Espinola-Arredondo, Ana Fabiola" userId="2389861a-9b00-4e05-a52a-bbe4d3cfc079" providerId="ADAL" clId="{9E8C99CC-8CAC-402D-B8BB-D80EEC71F753}" dt="2024-10-01T17:26:46.623" v="150" actId="478"/>
          <ac:picMkLst>
            <pc:docMk/>
            <pc:sldMk cId="62437303" sldId="302"/>
            <ac:picMk id="6" creationId="{3612D32D-1F93-E92C-1566-6F9AEA6A6370}"/>
          </ac:picMkLst>
        </pc:picChg>
      </pc:sldChg>
      <pc:sldChg chg="addSp delSp modSp add mod">
        <pc:chgData name="Espinola-Arredondo, Ana Fabiola" userId="2389861a-9b00-4e05-a52a-bbe4d3cfc079" providerId="ADAL" clId="{9E8C99CC-8CAC-402D-B8BB-D80EEC71F753}" dt="2024-10-08T16:26:31.888" v="173" actId="14100"/>
        <pc:sldMkLst>
          <pc:docMk/>
          <pc:sldMk cId="2226351053" sldId="303"/>
        </pc:sldMkLst>
        <pc:spChg chg="add del mod">
          <ac:chgData name="Espinola-Arredondo, Ana Fabiola" userId="2389861a-9b00-4e05-a52a-bbe4d3cfc079" providerId="ADAL" clId="{9E8C99CC-8CAC-402D-B8BB-D80EEC71F753}" dt="2024-10-08T16:26:17.611" v="168" actId="478"/>
          <ac:spMkLst>
            <pc:docMk/>
            <pc:sldMk cId="2226351053" sldId="303"/>
            <ac:spMk id="3" creationId="{5AEA352D-282B-0BA2-0D47-7CCCE8E7F218}"/>
          </ac:spMkLst>
        </pc:spChg>
        <pc:spChg chg="mod">
          <ac:chgData name="Espinola-Arredondo, Ana Fabiola" userId="2389861a-9b00-4e05-a52a-bbe4d3cfc079" providerId="ADAL" clId="{9E8C99CC-8CAC-402D-B8BB-D80EEC71F753}" dt="2024-10-08T16:26:11.559" v="166" actId="20577"/>
          <ac:spMkLst>
            <pc:docMk/>
            <pc:sldMk cId="2226351053" sldId="303"/>
            <ac:spMk id="298" creationId="{00000000-0000-0000-0000-000000000000}"/>
          </ac:spMkLst>
        </pc:spChg>
        <pc:spChg chg="del">
          <ac:chgData name="Espinola-Arredondo, Ana Fabiola" userId="2389861a-9b00-4e05-a52a-bbe4d3cfc079" providerId="ADAL" clId="{9E8C99CC-8CAC-402D-B8BB-D80EEC71F753}" dt="2024-10-08T16:26:14.802" v="167" actId="478"/>
          <ac:spMkLst>
            <pc:docMk/>
            <pc:sldMk cId="2226351053" sldId="303"/>
            <ac:spMk id="299" creationId="{00000000-0000-0000-0000-000000000000}"/>
          </ac:spMkLst>
        </pc:spChg>
        <pc:picChg chg="add mod">
          <ac:chgData name="Espinola-Arredondo, Ana Fabiola" userId="2389861a-9b00-4e05-a52a-bbe4d3cfc079" providerId="ADAL" clId="{9E8C99CC-8CAC-402D-B8BB-D80EEC71F753}" dt="2024-10-08T16:26:31.888" v="173" actId="14100"/>
          <ac:picMkLst>
            <pc:docMk/>
            <pc:sldMk cId="2226351053" sldId="303"/>
            <ac:picMk id="5" creationId="{1342E169-CA29-FDCB-8FFF-B59D48F22D89}"/>
          </ac:picMkLst>
        </pc:picChg>
      </pc:sldChg>
      <pc:sldChg chg="addSp delSp modSp add mod">
        <pc:chgData name="Espinola-Arredondo, Ana Fabiola" userId="2389861a-9b00-4e05-a52a-bbe4d3cfc079" providerId="ADAL" clId="{9E8C99CC-8CAC-402D-B8BB-D80EEC71F753}" dt="2024-10-08T16:30:12.023" v="245" actId="113"/>
        <pc:sldMkLst>
          <pc:docMk/>
          <pc:sldMk cId="1988957548" sldId="304"/>
        </pc:sldMkLst>
        <pc:spChg chg="add mod">
          <ac:chgData name="Espinola-Arredondo, Ana Fabiola" userId="2389861a-9b00-4e05-a52a-bbe4d3cfc079" providerId="ADAL" clId="{9E8C99CC-8CAC-402D-B8BB-D80EEC71F753}" dt="2024-10-08T16:29:17.542" v="212" actId="113"/>
          <ac:spMkLst>
            <pc:docMk/>
            <pc:sldMk cId="1988957548" sldId="304"/>
            <ac:spMk id="4" creationId="{9C139A90-EF67-BF61-5D34-69BA6F30E100}"/>
          </ac:spMkLst>
        </pc:spChg>
        <pc:spChg chg="add mod">
          <ac:chgData name="Espinola-Arredondo, Ana Fabiola" userId="2389861a-9b00-4e05-a52a-bbe4d3cfc079" providerId="ADAL" clId="{9E8C99CC-8CAC-402D-B8BB-D80EEC71F753}" dt="2024-10-08T16:29:42.806" v="229" actId="20577"/>
          <ac:spMkLst>
            <pc:docMk/>
            <pc:sldMk cId="1988957548" sldId="304"/>
            <ac:spMk id="7" creationId="{0051627F-E74B-65F9-41E0-5E0EB5EE8766}"/>
          </ac:spMkLst>
        </pc:spChg>
        <pc:spChg chg="add mod">
          <ac:chgData name="Espinola-Arredondo, Ana Fabiola" userId="2389861a-9b00-4e05-a52a-bbe4d3cfc079" providerId="ADAL" clId="{9E8C99CC-8CAC-402D-B8BB-D80EEC71F753}" dt="2024-10-08T16:30:12.023" v="245" actId="113"/>
          <ac:spMkLst>
            <pc:docMk/>
            <pc:sldMk cId="1988957548" sldId="304"/>
            <ac:spMk id="8" creationId="{42F01E1C-A9D4-B237-B763-CB0356420474}"/>
          </ac:spMkLst>
        </pc:spChg>
        <pc:picChg chg="add mod">
          <ac:chgData name="Espinola-Arredondo, Ana Fabiola" userId="2389861a-9b00-4e05-a52a-bbe4d3cfc079" providerId="ADAL" clId="{9E8C99CC-8CAC-402D-B8BB-D80EEC71F753}" dt="2024-10-08T16:27:43.651" v="180" actId="1076"/>
          <ac:picMkLst>
            <pc:docMk/>
            <pc:sldMk cId="1988957548" sldId="304"/>
            <ac:picMk id="3" creationId="{27455026-6B37-C411-7105-B2AE5FE01D0E}"/>
          </ac:picMkLst>
        </pc:picChg>
        <pc:picChg chg="del">
          <ac:chgData name="Espinola-Arredondo, Ana Fabiola" userId="2389861a-9b00-4e05-a52a-bbe4d3cfc079" providerId="ADAL" clId="{9E8C99CC-8CAC-402D-B8BB-D80EEC71F753}" dt="2024-10-08T16:27:30.617" v="175" actId="478"/>
          <ac:picMkLst>
            <pc:docMk/>
            <pc:sldMk cId="1988957548" sldId="304"/>
            <ac:picMk id="5" creationId="{1342E169-CA29-FDCB-8FFF-B59D48F22D89}"/>
          </ac:picMkLst>
        </pc:picChg>
      </pc:sldChg>
      <pc:sldChg chg="addSp delSp modSp add mod">
        <pc:chgData name="Espinola-Arredondo, Ana Fabiola" userId="2389861a-9b00-4e05-a52a-bbe4d3cfc079" providerId="ADAL" clId="{9E8C99CC-8CAC-402D-B8BB-D80EEC71F753}" dt="2024-10-08T17:25:20.036" v="391" actId="14100"/>
        <pc:sldMkLst>
          <pc:docMk/>
          <pc:sldMk cId="3804251791" sldId="305"/>
        </pc:sldMkLst>
        <pc:spChg chg="add del mod">
          <ac:chgData name="Espinola-Arredondo, Ana Fabiola" userId="2389861a-9b00-4e05-a52a-bbe4d3cfc079" providerId="ADAL" clId="{9E8C99CC-8CAC-402D-B8BB-D80EEC71F753}" dt="2024-10-08T17:24:37.636" v="382" actId="478"/>
          <ac:spMkLst>
            <pc:docMk/>
            <pc:sldMk cId="3804251791" sldId="305"/>
            <ac:spMk id="3" creationId="{DC06D86A-0B2C-3FD0-BA3C-6C39241AC0EA}"/>
          </ac:spMkLst>
        </pc:spChg>
        <pc:spChg chg="mod">
          <ac:chgData name="Espinola-Arredondo, Ana Fabiola" userId="2389861a-9b00-4e05-a52a-bbe4d3cfc079" providerId="ADAL" clId="{9E8C99CC-8CAC-402D-B8BB-D80EEC71F753}" dt="2024-10-08T17:25:11.495" v="389" actId="1076"/>
          <ac:spMkLst>
            <pc:docMk/>
            <pc:sldMk cId="3804251791" sldId="305"/>
            <ac:spMk id="286" creationId="{00000000-0000-0000-0000-000000000000}"/>
          </ac:spMkLst>
        </pc:spChg>
        <pc:spChg chg="del">
          <ac:chgData name="Espinola-Arredondo, Ana Fabiola" userId="2389861a-9b00-4e05-a52a-bbe4d3cfc079" providerId="ADAL" clId="{9E8C99CC-8CAC-402D-B8BB-D80EEC71F753}" dt="2024-10-08T17:24:34.569" v="381" actId="478"/>
          <ac:spMkLst>
            <pc:docMk/>
            <pc:sldMk cId="3804251791" sldId="305"/>
            <ac:spMk id="287" creationId="{00000000-0000-0000-0000-000000000000}"/>
          </ac:spMkLst>
        </pc:spChg>
        <pc:picChg chg="add mod">
          <ac:chgData name="Espinola-Arredondo, Ana Fabiola" userId="2389861a-9b00-4e05-a52a-bbe4d3cfc079" providerId="ADAL" clId="{9E8C99CC-8CAC-402D-B8BB-D80EEC71F753}" dt="2024-10-08T17:25:20.036" v="391" actId="14100"/>
          <ac:picMkLst>
            <pc:docMk/>
            <pc:sldMk cId="3804251791" sldId="305"/>
            <ac:picMk id="5" creationId="{AA176918-B2C6-534B-EBF1-DCEFF4814DB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300"/>
              <a:buFont typeface="Calibri"/>
              <a:buNone/>
              <a:defRPr sz="13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158617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p1:notes"/>
          <p:cNvSpPr txBox="1">
            <a:spLocks noGrp="1"/>
          </p:cNvSpPr>
          <p:nvPr>
            <p:ph type="body" idx="1"/>
          </p:nvPr>
        </p:nvSpPr>
        <p:spPr>
          <a:xfrm>
            <a:off x="685800" y="4343400"/>
            <a:ext cx="5486399"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25"/>
              <a:buFont typeface="Calibri"/>
              <a:buNone/>
            </a:pPr>
            <a:endParaRPr sz="13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 name="Google Shape;48;p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300"/>
              <a:buFont typeface="Calibri"/>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0" name="Google Shape;60;p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6" name="Google Shape;66;p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2" name="Google Shape;72;p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10: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300"/>
              <a:buFont typeface="Calibri"/>
              <a:buNone/>
            </a:pPr>
            <a:r>
              <a:rPr lang="en-US" dirty="0"/>
              <a:t>Answer is D</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2" name="Google Shape;102;p1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1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4" name="Google Shape;114;p1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0" name="Google Shape;120;p1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6" name="Google Shape;126;p1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2" name="Google Shape;132;p1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8" name="Google Shape;138;p1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8" name="Google Shape;148;p1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4" name="Google Shape;154;p1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0" name="Google Shape;160;p2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0" name="Google Shape;170;p2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6" name="Google Shape;176;p2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7" name="Google Shape;187;p2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3" name="Google Shape;193;p2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9" name="Google Shape;199;p2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6" name="Google Shape;206;p2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2" name="Google Shape;212;p2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8" name="Google Shape;218;p2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4" name="Google Shape;224;p2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0" name="Google Shape;230;p3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3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6" name="Google Shape;236;p3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2" name="Google Shape;242;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2" name="Google Shape;242;p32: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8015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8" name="Google Shape;248;p3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8" name="Google Shape;248;p3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5332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8" name="Google Shape;248;p33: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50585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3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4" name="Google Shape;254;p34: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60" name="Google Shape;260;p35: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66" name="Google Shape;266;p36: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3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2" name="Google Shape;272;p37: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8: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3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4" name="Google Shape;284;p3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3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4" name="Google Shape;284;p39: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28090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4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0" name="Google Shape;290;p40: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6" name="Google Shape;296;p4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6" name="Google Shape;296;p4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6876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6" name="Google Shape;296;p41:notes"/>
          <p:cNvSpPr>
            <a:spLocks noGrp="1" noRot="1" noChangeAspect="1"/>
          </p:cNvSpPr>
          <p:nvPr>
            <p:ph type="sldImg" idx="2"/>
          </p:nvPr>
        </p:nvSpPr>
        <p:spPr>
          <a:xfrm>
            <a:off x="1209675" y="685800"/>
            <a:ext cx="4438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0805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Part Opener">
  <p:cSld name="1_Part Opener">
    <p:bg>
      <p:bgPr>
        <a:gradFill>
          <a:gsLst>
            <a:gs pos="0">
              <a:srgbClr val="192E47"/>
            </a:gs>
            <a:gs pos="100000">
              <a:srgbClr val="515B6F"/>
            </a:gs>
          </a:gsLst>
          <a:lin ang="3000000" scaled="0"/>
        </a:gradFill>
        <a:effectLst/>
      </p:bgPr>
    </p:bg>
    <p:spTree>
      <p:nvGrpSpPr>
        <p:cNvPr id="1" name="Shape 17"/>
        <p:cNvGrpSpPr/>
        <p:nvPr/>
      </p:nvGrpSpPr>
      <p:grpSpPr>
        <a:xfrm>
          <a:off x="0" y="0"/>
          <a:ext cx="0" cy="0"/>
          <a:chOff x="0" y="0"/>
          <a:chExt cx="0" cy="0"/>
        </a:xfrm>
      </p:grpSpPr>
      <p:sp>
        <p:nvSpPr>
          <p:cNvPr id="18" name="Google Shape;18;p43"/>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b="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9" name="Google Shape;19;p43"/>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720"/>
              </a:spcBef>
              <a:spcAft>
                <a:spcPts val="0"/>
              </a:spcAft>
              <a:buSzPts val="10000"/>
              <a:buNone/>
              <a:defRPr sz="10000" b="1"/>
            </a:lvl1pPr>
            <a:lvl2pPr marL="914400" lvl="1" indent="-228600" algn="l">
              <a:lnSpc>
                <a:spcPct val="100000"/>
              </a:lnSpc>
              <a:spcBef>
                <a:spcPts val="620"/>
              </a:spcBef>
              <a:spcAft>
                <a:spcPts val="0"/>
              </a:spcAft>
              <a:buSzPts val="1800"/>
              <a:buNone/>
              <a:defRPr/>
            </a:lvl2pPr>
            <a:lvl3pPr marL="1371600" lvl="2" indent="-228600" algn="l">
              <a:lnSpc>
                <a:spcPct val="100000"/>
              </a:lnSpc>
              <a:spcBef>
                <a:spcPts val="540"/>
              </a:spcBef>
              <a:spcAft>
                <a:spcPts val="0"/>
              </a:spcAft>
              <a:buSzPts val="1800"/>
              <a:buNone/>
              <a:defRPr/>
            </a:lvl3pPr>
            <a:lvl4pPr marL="1828800" lvl="3" indent="-228600" algn="l">
              <a:lnSpc>
                <a:spcPct val="100000"/>
              </a:lnSpc>
              <a:spcBef>
                <a:spcPts val="440"/>
              </a:spcBef>
              <a:spcAft>
                <a:spcPts val="0"/>
              </a:spcAft>
              <a:buSzPts val="1800"/>
              <a:buNone/>
              <a:defRPr/>
            </a:lvl4pPr>
            <a:lvl5pPr marL="2286000" lvl="4" indent="-228600" algn="l">
              <a:lnSpc>
                <a:spcPct val="100000"/>
              </a:lnSpc>
              <a:spcBef>
                <a:spcPts val="440"/>
              </a:spcBef>
              <a:spcAft>
                <a:spcPts val="0"/>
              </a:spcAft>
              <a:buSzPts val="1800"/>
              <a:buNone/>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20" name="Google Shape;20;p43"/>
          <p:cNvSpPr>
            <a:spLocks noGrp="1"/>
          </p:cNvSpPr>
          <p:nvPr>
            <p:ph type="pic" idx="2"/>
          </p:nvPr>
        </p:nvSpPr>
        <p:spPr>
          <a:xfrm>
            <a:off x="152400" y="1920875"/>
            <a:ext cx="3794125" cy="5135563"/>
          </a:xfrm>
          <a:prstGeom prst="rect">
            <a:avLst/>
          </a:prstGeom>
          <a:noFill/>
          <a:ln>
            <a:noFill/>
          </a:ln>
        </p:spPr>
      </p:sp>
      <p:sp>
        <p:nvSpPr>
          <p:cNvPr id="21" name="Google Shape;21;p43"/>
          <p:cNvSpPr/>
          <p:nvPr/>
        </p:nvSpPr>
        <p:spPr>
          <a:xfrm rot="-5400000">
            <a:off x="7723955" y="767215"/>
            <a:ext cx="1834243" cy="1834243"/>
          </a:xfrm>
          <a:prstGeom prst="halfFrame">
            <a:avLst>
              <a:gd name="adj1" fmla="val 10484"/>
              <a:gd name="adj2" fmla="val 10485"/>
            </a:avLst>
          </a:prstGeom>
          <a:solidFill>
            <a:srgbClr val="C1C1C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2"/>
        <p:cNvGrpSpPr/>
        <p:nvPr/>
      </p:nvGrpSpPr>
      <p:grpSpPr>
        <a:xfrm>
          <a:off x="0" y="0"/>
          <a:ext cx="0" cy="0"/>
          <a:chOff x="0" y="0"/>
          <a:chExt cx="0" cy="0"/>
        </a:xfrm>
      </p:grpSpPr>
      <p:sp>
        <p:nvSpPr>
          <p:cNvPr id="23" name="Google Shape;23;p4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44"/>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_w_pictures">
  <p:cSld name="title_w_pictures">
    <p:spTree>
      <p:nvGrpSpPr>
        <p:cNvPr id="1" name="Shape 25"/>
        <p:cNvGrpSpPr/>
        <p:nvPr/>
      </p:nvGrpSpPr>
      <p:grpSpPr>
        <a:xfrm>
          <a:off x="0" y="0"/>
          <a:ext cx="0" cy="0"/>
          <a:chOff x="0" y="0"/>
          <a:chExt cx="0" cy="0"/>
        </a:xfrm>
      </p:grpSpPr>
      <p:sp>
        <p:nvSpPr>
          <p:cNvPr id="26" name="Google Shape;26;p45"/>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cxnSp>
        <p:nvCxnSpPr>
          <p:cNvPr id="27" name="Google Shape;27;p45"/>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28" name="Google Shape;28;p45"/>
          <p:cNvSpPr txBox="1">
            <a:spLocks noGrp="1"/>
          </p:cNvSpPr>
          <p:nvPr>
            <p:ph type="body" idx="2"/>
          </p:nvPr>
        </p:nvSpPr>
        <p:spPr>
          <a:xfrm>
            <a:off x="364260" y="3588682"/>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_w_pictures">
  <p:cSld name="2_title_w_pictures">
    <p:spTree>
      <p:nvGrpSpPr>
        <p:cNvPr id="1" name="Shape 29"/>
        <p:cNvGrpSpPr/>
        <p:nvPr/>
      </p:nvGrpSpPr>
      <p:grpSpPr>
        <a:xfrm>
          <a:off x="0" y="0"/>
          <a:ext cx="0" cy="0"/>
          <a:chOff x="0" y="0"/>
          <a:chExt cx="0" cy="0"/>
        </a:xfrm>
      </p:grpSpPr>
      <p:cxnSp>
        <p:nvCxnSpPr>
          <p:cNvPr id="30" name="Google Shape;30;p46"/>
          <p:cNvCxnSpPr/>
          <p:nvPr/>
        </p:nvCxnSpPr>
        <p:spPr>
          <a:xfrm>
            <a:off x="469743" y="4845794"/>
            <a:ext cx="3604823" cy="0"/>
          </a:xfrm>
          <a:prstGeom prst="straightConnector1">
            <a:avLst/>
          </a:prstGeom>
          <a:noFill/>
          <a:ln w="127000" cap="flat" cmpd="sng">
            <a:solidFill>
              <a:schemeClr val="lt1"/>
            </a:solidFill>
            <a:prstDash val="solid"/>
            <a:round/>
            <a:headEnd type="none" w="sm" len="sm"/>
            <a:tailEnd type="none" w="sm" len="sm"/>
          </a:ln>
        </p:spPr>
      </p:cxnSp>
      <p:sp>
        <p:nvSpPr>
          <p:cNvPr id="31" name="Google Shape;31;p46"/>
          <p:cNvSpPr txBox="1">
            <a:spLocks noGrp="1"/>
          </p:cNvSpPr>
          <p:nvPr>
            <p:ph type="subTitle" idx="1"/>
          </p:nvPr>
        </p:nvSpPr>
        <p:spPr>
          <a:xfrm>
            <a:off x="370580" y="5029200"/>
            <a:ext cx="4980926" cy="1392809"/>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FFFFFF"/>
              </a:buClr>
              <a:buSzPts val="2400"/>
              <a:buFont typeface="Arial"/>
              <a:buNone/>
              <a:defRPr sz="2400" b="0" i="0" u="none" strike="noStrike" cap="none">
                <a:solidFill>
                  <a:srgbClr val="FFFFFF"/>
                </a:solidFill>
                <a:latin typeface="Helvetica Neue"/>
                <a:ea typeface="Helvetica Neue"/>
                <a:cs typeface="Helvetica Neue"/>
                <a:sym typeface="Helvetica Neue"/>
              </a:defRPr>
            </a:lvl1pPr>
            <a:lvl2pPr marR="0" lvl="1" algn="ctr">
              <a:lnSpc>
                <a:spcPct val="100000"/>
              </a:lnSpc>
              <a:spcBef>
                <a:spcPts val="620"/>
              </a:spcBef>
              <a:spcAft>
                <a:spcPts val="0"/>
              </a:spcAft>
              <a:buClr>
                <a:srgbClr val="888888"/>
              </a:buClr>
              <a:buSzPts val="3100"/>
              <a:buFont typeface="Arial"/>
              <a:buNone/>
              <a:defRPr sz="3100" b="0" i="0" u="none" strike="noStrike" cap="none">
                <a:solidFill>
                  <a:srgbClr val="888888"/>
                </a:solidFill>
                <a:latin typeface="Helvetica Neue"/>
                <a:ea typeface="Helvetica Neue"/>
                <a:cs typeface="Helvetica Neue"/>
                <a:sym typeface="Helvetica Neue"/>
              </a:defRPr>
            </a:lvl2pPr>
            <a:lvl3pPr marR="0" lvl="2" algn="ctr">
              <a:lnSpc>
                <a:spcPct val="100000"/>
              </a:lnSpc>
              <a:spcBef>
                <a:spcPts val="540"/>
              </a:spcBef>
              <a:spcAft>
                <a:spcPts val="0"/>
              </a:spcAft>
              <a:buClr>
                <a:srgbClr val="888888"/>
              </a:buClr>
              <a:buSzPts val="2700"/>
              <a:buFont typeface="Arial"/>
              <a:buNone/>
              <a:defRPr sz="2700" b="0" i="0" u="none" strike="noStrike" cap="none">
                <a:solidFill>
                  <a:srgbClr val="888888"/>
                </a:solidFill>
                <a:latin typeface="Helvetica Neue"/>
                <a:ea typeface="Helvetica Neue"/>
                <a:cs typeface="Helvetica Neue"/>
                <a:sym typeface="Helvetica Neue"/>
              </a:defRPr>
            </a:lvl3pPr>
            <a:lvl4pPr marR="0" lvl="3"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4pPr>
            <a:lvl5pPr marR="0" lvl="4"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Helvetica Neue"/>
                <a:ea typeface="Helvetica Neue"/>
                <a:cs typeface="Helvetica Neue"/>
                <a:sym typeface="Helvetica Neue"/>
              </a:defRPr>
            </a:lvl5pPr>
            <a:lvl6pPr marR="0" lvl="5"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6pPr>
            <a:lvl7pPr marR="0" lvl="6"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7pPr>
            <a:lvl8pPr marR="0" lvl="7"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8pPr>
            <a:lvl9pPr marR="0" lvl="8" algn="ctr">
              <a:lnSpc>
                <a:spcPct val="100000"/>
              </a:lnSpc>
              <a:spcBef>
                <a:spcPts val="44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9pPr>
          </a:lstStyle>
          <a:p>
            <a:endParaRPr/>
          </a:p>
        </p:txBody>
      </p:sp>
      <p:sp>
        <p:nvSpPr>
          <p:cNvPr id="32" name="Google Shape;32;p46"/>
          <p:cNvSpPr txBox="1">
            <a:spLocks noGrp="1"/>
          </p:cNvSpPr>
          <p:nvPr>
            <p:ph type="body" idx="2"/>
          </p:nvPr>
        </p:nvSpPr>
        <p:spPr>
          <a:xfrm>
            <a:off x="364260" y="3611880"/>
            <a:ext cx="9313139" cy="103632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360"/>
              </a:spcBef>
              <a:spcAft>
                <a:spcPts val="0"/>
              </a:spcAft>
              <a:buClr>
                <a:schemeClr val="lt1"/>
              </a:buClr>
              <a:buSzPts val="6800"/>
              <a:buFont typeface="Arial"/>
              <a:buNone/>
              <a:defRPr sz="6800" b="1" i="0" u="none" strike="noStrike" cap="none">
                <a:solidFill>
                  <a:schemeClr val="lt1"/>
                </a:solidFill>
                <a:latin typeface="Helvetica Neue"/>
                <a:ea typeface="Helvetica Neue"/>
                <a:cs typeface="Helvetica Neue"/>
                <a:sym typeface="Helvetica Neue"/>
              </a:defRPr>
            </a:lvl1pPr>
            <a:lvl2pPr marL="914400" marR="0" lvl="1" indent="-228600" algn="l">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Figure+Caption">
  <p:cSld name="2_Figure+Caption">
    <p:spTree>
      <p:nvGrpSpPr>
        <p:cNvPr id="1" name="Shape 33"/>
        <p:cNvGrpSpPr/>
        <p:nvPr/>
      </p:nvGrpSpPr>
      <p:grpSpPr>
        <a:xfrm>
          <a:off x="0" y="0"/>
          <a:ext cx="0" cy="0"/>
          <a:chOff x="0" y="0"/>
          <a:chExt cx="0" cy="0"/>
        </a:xfrm>
      </p:grpSpPr>
      <p:pic>
        <p:nvPicPr>
          <p:cNvPr id="34" name="Google Shape;34;p47"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35" name="Google Shape;35;p47"/>
          <p:cNvSpPr txBox="1">
            <a:spLocks noGrp="1"/>
          </p:cNvSpPr>
          <p:nvPr>
            <p:ph type="title"/>
          </p:nvPr>
        </p:nvSpPr>
        <p:spPr>
          <a:xfrm>
            <a:off x="4928" y="384212"/>
            <a:ext cx="10053472" cy="98711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624"/>
              </a:spcBef>
              <a:spcAft>
                <a:spcPts val="0"/>
              </a:spcAft>
              <a:buSzPts val="3600"/>
              <a:buNone/>
              <a:defRPr sz="3600" b="0">
                <a:solidFill>
                  <a:srgbClr val="002060"/>
                </a:solidFill>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6" name="Google Shape;36;p47"/>
          <p:cNvSpPr txBox="1">
            <a:spLocks noGrp="1"/>
          </p:cNvSpPr>
          <p:nvPr>
            <p:ph type="body" idx="1"/>
          </p:nvPr>
        </p:nvSpPr>
        <p:spPr>
          <a:xfrm>
            <a:off x="136632" y="2110519"/>
            <a:ext cx="9804186" cy="2903663"/>
          </a:xfrm>
          <a:prstGeom prst="rect">
            <a:avLst/>
          </a:prstGeom>
          <a:noFill/>
          <a:ln>
            <a:noFill/>
          </a:ln>
        </p:spPr>
        <p:txBody>
          <a:bodyPr spcFirstLastPara="1" wrap="square" lIns="91425" tIns="91425" rIns="91425" bIns="91425" anchor="t" anchorCtr="0">
            <a:noAutofit/>
          </a:bodyPr>
          <a:lstStyle>
            <a:lvl1pPr marL="457200" lvl="0" indent="-406400" algn="l">
              <a:lnSpc>
                <a:spcPct val="100000"/>
              </a:lnSpc>
              <a:spcBef>
                <a:spcPts val="624"/>
              </a:spcBef>
              <a:spcAft>
                <a:spcPts val="0"/>
              </a:spcAft>
              <a:buClr>
                <a:srgbClr val="4E4E4E"/>
              </a:buClr>
              <a:buSzPts val="2800"/>
              <a:buFont typeface="Arial"/>
              <a:buChar char="•"/>
              <a:defRPr sz="2800">
                <a:solidFill>
                  <a:schemeClr val="dk1"/>
                </a:solidFill>
                <a:latin typeface="Arial"/>
                <a:ea typeface="Arial"/>
                <a:cs typeface="Arial"/>
                <a:sym typeface="Arial"/>
              </a:defRPr>
            </a:lvl1pPr>
            <a:lvl2pPr marL="914400" lvl="1" indent="-393700" algn="l">
              <a:lnSpc>
                <a:spcPct val="100000"/>
              </a:lnSpc>
              <a:spcBef>
                <a:spcPts val="624"/>
              </a:spcBef>
              <a:spcAft>
                <a:spcPts val="0"/>
              </a:spcAft>
              <a:buClr>
                <a:srgbClr val="4E4E4E"/>
              </a:buClr>
              <a:buSzPts val="2600"/>
              <a:buFont typeface="Arial"/>
              <a:buChar char="–"/>
              <a:defRPr sz="2600">
                <a:solidFill>
                  <a:schemeClr val="dk1"/>
                </a:solidFill>
                <a:latin typeface="Arial"/>
                <a:ea typeface="Arial"/>
                <a:cs typeface="Arial"/>
                <a:sym typeface="Arial"/>
              </a:defRPr>
            </a:lvl2pPr>
            <a:lvl3pPr marL="1371600" lvl="2" indent="-381000" algn="l">
              <a:lnSpc>
                <a:spcPct val="100000"/>
              </a:lnSpc>
              <a:spcBef>
                <a:spcPts val="624"/>
              </a:spcBef>
              <a:spcAft>
                <a:spcPts val="0"/>
              </a:spcAft>
              <a:buClr>
                <a:srgbClr val="4E4E4E"/>
              </a:buClr>
              <a:buSzPts val="2400"/>
              <a:buFont typeface="Noto Sans Symbols"/>
              <a:buChar char="▪"/>
              <a:defRPr sz="2400">
                <a:solidFill>
                  <a:schemeClr val="dk1"/>
                </a:solidFill>
                <a:latin typeface="Arial"/>
                <a:ea typeface="Arial"/>
                <a:cs typeface="Arial"/>
                <a:sym typeface="Arial"/>
              </a:defRPr>
            </a:lvl3pPr>
            <a:lvl4pPr marL="1828800" lvl="3" indent="-355600" algn="l">
              <a:lnSpc>
                <a:spcPct val="100000"/>
              </a:lnSpc>
              <a:spcBef>
                <a:spcPts val="624"/>
              </a:spcBef>
              <a:spcAft>
                <a:spcPts val="0"/>
              </a:spcAft>
              <a:buClr>
                <a:srgbClr val="4E4E4E"/>
              </a:buClr>
              <a:buSzPts val="2000"/>
              <a:buFont typeface="Noto Sans Symbols"/>
              <a:buChar char="❑"/>
              <a:defRPr sz="2000">
                <a:solidFill>
                  <a:schemeClr val="dk1"/>
                </a:solidFill>
                <a:latin typeface="Arial"/>
                <a:ea typeface="Arial"/>
                <a:cs typeface="Arial"/>
                <a:sym typeface="Arial"/>
              </a:defRPr>
            </a:lvl4pPr>
            <a:lvl5pPr marL="2286000" lvl="4" indent="-368300" algn="l">
              <a:lnSpc>
                <a:spcPct val="100000"/>
              </a:lnSpc>
              <a:spcBef>
                <a:spcPts val="624"/>
              </a:spcBef>
              <a:spcAft>
                <a:spcPts val="0"/>
              </a:spcAft>
              <a:buClr>
                <a:srgbClr val="4E4E4E"/>
              </a:buClr>
              <a:buSzPts val="2200"/>
              <a:buFont typeface="Arial"/>
              <a:buChar char="•"/>
              <a:defRPr>
                <a:solidFill>
                  <a:schemeClr val="dk1"/>
                </a:solidFill>
                <a:latin typeface="Arial"/>
                <a:ea typeface="Arial"/>
                <a:cs typeface="Arial"/>
                <a:sym typeface="Arial"/>
              </a:defRPr>
            </a:lvl5pPr>
            <a:lvl6pPr marL="2743200" lvl="5" indent="-342900" algn="l">
              <a:lnSpc>
                <a:spcPct val="100000"/>
              </a:lnSpc>
              <a:spcBef>
                <a:spcPts val="440"/>
              </a:spcBef>
              <a:spcAft>
                <a:spcPts val="0"/>
              </a:spcAft>
              <a:buSzPts val="1800"/>
              <a:buChar char="•"/>
              <a:defRPr/>
            </a:lvl6pPr>
            <a:lvl7pPr marL="3200400" lvl="6" indent="-342900" algn="l">
              <a:lnSpc>
                <a:spcPct val="100000"/>
              </a:lnSpc>
              <a:spcBef>
                <a:spcPts val="440"/>
              </a:spcBef>
              <a:spcAft>
                <a:spcPts val="0"/>
              </a:spcAft>
              <a:buSzPts val="1800"/>
              <a:buChar char="•"/>
              <a:defRPr/>
            </a:lvl7pPr>
            <a:lvl8pPr marL="3657600" lvl="7" indent="-342900" algn="l">
              <a:lnSpc>
                <a:spcPct val="100000"/>
              </a:lnSpc>
              <a:spcBef>
                <a:spcPts val="440"/>
              </a:spcBef>
              <a:spcAft>
                <a:spcPts val="0"/>
              </a:spcAft>
              <a:buSzPts val="1800"/>
              <a:buChar char="•"/>
              <a:defRPr/>
            </a:lvl8pPr>
            <a:lvl9pPr marL="4114800" lvl="8" indent="-342900" algn="l">
              <a:lnSpc>
                <a:spcPct val="100000"/>
              </a:lnSpc>
              <a:spcBef>
                <a:spcPts val="440"/>
              </a:spcBef>
              <a:spcAft>
                <a:spcPts val="0"/>
              </a:spcAft>
              <a:buSzPts val="1800"/>
              <a:buChar char="•"/>
              <a:defRPr/>
            </a:lvl9pPr>
          </a:lstStyle>
          <a:p>
            <a:endParaRPr/>
          </a:p>
        </p:txBody>
      </p:sp>
      <p:sp>
        <p:nvSpPr>
          <p:cNvPr id="37" name="Google Shape;37;p47"/>
          <p:cNvSpPr>
            <a:spLocks noGrp="1"/>
          </p:cNvSpPr>
          <p:nvPr>
            <p:ph type="pic" idx="2"/>
          </p:nvPr>
        </p:nvSpPr>
        <p:spPr>
          <a:xfrm>
            <a:off x="190500" y="5200650"/>
            <a:ext cx="3162300" cy="2114550"/>
          </a:xfrm>
          <a:prstGeom prst="rect">
            <a:avLst/>
          </a:prstGeom>
          <a:noFill/>
          <a:ln>
            <a:noFill/>
          </a:ln>
        </p:spPr>
      </p:sp>
      <p:sp>
        <p:nvSpPr>
          <p:cNvPr id="38" name="Google Shape;38;p47"/>
          <p:cNvSpPr>
            <a:spLocks noGrp="1"/>
          </p:cNvSpPr>
          <p:nvPr>
            <p:ph type="pic" idx="3"/>
          </p:nvPr>
        </p:nvSpPr>
        <p:spPr>
          <a:xfrm>
            <a:off x="6229350" y="5429250"/>
            <a:ext cx="3124200" cy="188595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2" descr="MacLearn_logo_reverse.png"/>
          <p:cNvPicPr preferRelativeResize="0"/>
          <p:nvPr/>
        </p:nvPicPr>
        <p:blipFill rotWithShape="1">
          <a:blip r:embed="rId7">
            <a:alphaModFix/>
          </a:blip>
          <a:srcRect/>
          <a:stretch/>
        </p:blipFill>
        <p:spPr>
          <a:xfrm>
            <a:off x="228600" y="217571"/>
            <a:ext cx="1524000" cy="468227"/>
          </a:xfrm>
          <a:prstGeom prst="rect">
            <a:avLst/>
          </a:prstGeom>
          <a:noFill/>
          <a:ln>
            <a:noFill/>
          </a:ln>
        </p:spPr>
      </p:pic>
      <p:sp>
        <p:nvSpPr>
          <p:cNvPr id="11" name="Google Shape;11;p42"/>
          <p:cNvSpPr txBox="1">
            <a:spLocks noGrp="1"/>
          </p:cNvSpPr>
          <p:nvPr>
            <p:ph type="title"/>
          </p:nvPr>
        </p:nvSpPr>
        <p:spPr>
          <a:xfrm>
            <a:off x="2659577" y="311256"/>
            <a:ext cx="6895900" cy="12954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900"/>
              <a:buFont typeface="Helvetica Neue"/>
              <a:buNone/>
              <a:defRPr sz="4900" b="1"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2" name="Google Shape;12;p42"/>
          <p:cNvSpPr txBox="1">
            <a:spLocks noGrp="1"/>
          </p:cNvSpPr>
          <p:nvPr>
            <p:ph type="body" idx="1"/>
          </p:nvPr>
        </p:nvSpPr>
        <p:spPr>
          <a:xfrm>
            <a:off x="502920" y="1813559"/>
            <a:ext cx="9052559" cy="51294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720"/>
              </a:spcBef>
              <a:spcAft>
                <a:spcPts val="0"/>
              </a:spcAft>
              <a:buClr>
                <a:schemeClr val="lt1"/>
              </a:buClr>
              <a:buSzPts val="3600"/>
              <a:buFont typeface="Arial"/>
              <a:buNone/>
              <a:defRPr sz="3600" b="0" i="0" u="none" strike="noStrike" cap="none">
                <a:solidFill>
                  <a:schemeClr val="lt1"/>
                </a:solidFill>
                <a:latin typeface="Helvetica Neue"/>
                <a:ea typeface="Helvetica Neue"/>
                <a:cs typeface="Helvetica Neue"/>
                <a:sym typeface="Helvetica Neue"/>
              </a:defRPr>
            </a:lvl1pPr>
            <a:lvl2pPr marL="914400" marR="0" lvl="1" indent="-228600" algn="l" rtl="0">
              <a:lnSpc>
                <a:spcPct val="100000"/>
              </a:lnSpc>
              <a:spcBef>
                <a:spcPts val="620"/>
              </a:spcBef>
              <a:spcAft>
                <a:spcPts val="0"/>
              </a:spcAft>
              <a:buClr>
                <a:schemeClr val="lt1"/>
              </a:buClr>
              <a:buSzPts val="3100"/>
              <a:buFont typeface="Arial"/>
              <a:buNone/>
              <a:defRPr sz="3100" b="0" i="0" u="none" strike="noStrike" cap="none">
                <a:solidFill>
                  <a:schemeClr val="lt1"/>
                </a:solidFill>
                <a:latin typeface="Helvetica Neue"/>
                <a:ea typeface="Helvetica Neue"/>
                <a:cs typeface="Helvetica Neue"/>
                <a:sym typeface="Helvetica Neue"/>
              </a:defRPr>
            </a:lvl2pPr>
            <a:lvl3pPr marL="1371600" marR="0" lvl="2" indent="-228600" algn="l" rtl="0">
              <a:lnSpc>
                <a:spcPct val="100000"/>
              </a:lnSpc>
              <a:spcBef>
                <a:spcPts val="540"/>
              </a:spcBef>
              <a:spcAft>
                <a:spcPts val="0"/>
              </a:spcAft>
              <a:buClr>
                <a:schemeClr val="lt1"/>
              </a:buClr>
              <a:buSzPts val="2700"/>
              <a:buFont typeface="Arial"/>
              <a:buNone/>
              <a:defRPr sz="2700" b="0" i="0" u="none" strike="noStrike" cap="none">
                <a:solidFill>
                  <a:schemeClr val="lt1"/>
                </a:solidFill>
                <a:latin typeface="Helvetica Neue"/>
                <a:ea typeface="Helvetica Neue"/>
                <a:cs typeface="Helvetica Neue"/>
                <a:sym typeface="Helvetica Neue"/>
              </a:defRPr>
            </a:lvl3pPr>
            <a:lvl4pPr marL="1828800" marR="0" lvl="3"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4pPr>
            <a:lvl5pPr marL="2286000" marR="0" lvl="4" indent="-228600" algn="l" rtl="0">
              <a:lnSpc>
                <a:spcPct val="100000"/>
              </a:lnSpc>
              <a:spcBef>
                <a:spcPts val="440"/>
              </a:spcBef>
              <a:spcAft>
                <a:spcPts val="0"/>
              </a:spcAft>
              <a:buClr>
                <a:schemeClr val="lt1"/>
              </a:buClr>
              <a:buSzPts val="2200"/>
              <a:buFont typeface="Arial"/>
              <a:buNone/>
              <a:defRPr sz="2200" b="0" i="0" u="none" strike="noStrike" cap="none">
                <a:solidFill>
                  <a:schemeClr val="lt1"/>
                </a:solidFill>
                <a:latin typeface="Helvetica Neue"/>
                <a:ea typeface="Helvetica Neue"/>
                <a:cs typeface="Helvetica Neue"/>
                <a:sym typeface="Helvetica Neue"/>
              </a:defRPr>
            </a:lvl5pPr>
            <a:lvl6pPr marL="2743200" marR="0" lvl="5"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3" name="Google Shape;13;p42"/>
          <p:cNvSpPr/>
          <p:nvPr/>
        </p:nvSpPr>
        <p:spPr>
          <a:xfrm>
            <a:off x="3954780" y="7401580"/>
            <a:ext cx="610362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dirty="0" err="1">
                <a:solidFill>
                  <a:schemeClr val="lt1"/>
                </a:solidFill>
                <a:latin typeface="Arial"/>
                <a:ea typeface="Arial"/>
                <a:cs typeface="Arial"/>
                <a:sym typeface="Arial"/>
              </a:rPr>
              <a:t>Krugman</a:t>
            </a:r>
            <a:r>
              <a:rPr lang="en-US" sz="1400" b="0" i="0" u="none" strike="noStrike" cap="none" dirty="0">
                <a:solidFill>
                  <a:schemeClr val="lt1"/>
                </a:solidFill>
                <a:latin typeface="Arial"/>
                <a:ea typeface="Arial"/>
                <a:cs typeface="Arial"/>
                <a:sym typeface="Arial"/>
              </a:rPr>
              <a:t>, </a:t>
            </a:r>
            <a:r>
              <a:rPr lang="en-US" sz="1400" b="0" i="1" u="none" strike="noStrike" cap="none" dirty="0">
                <a:solidFill>
                  <a:schemeClr val="lt1"/>
                </a:solidFill>
                <a:latin typeface="Arial"/>
                <a:ea typeface="Arial"/>
                <a:cs typeface="Arial"/>
                <a:sym typeface="Arial"/>
              </a:rPr>
              <a:t>Economics</a:t>
            </a:r>
            <a:r>
              <a:rPr lang="en-US" sz="1400" b="0" i="0" u="none" strike="noStrike" cap="none" dirty="0">
                <a:solidFill>
                  <a:schemeClr val="lt1"/>
                </a:solidFill>
                <a:latin typeface="Arial"/>
                <a:ea typeface="Arial"/>
                <a:cs typeface="Arial"/>
                <a:sym typeface="Arial"/>
              </a:rPr>
              <a:t>, 6e, © 2020 Worth Publishers</a:t>
            </a:r>
            <a:endParaRPr dirty="0"/>
          </a:p>
        </p:txBody>
      </p:sp>
      <p:sp>
        <p:nvSpPr>
          <p:cNvPr id="14" name="Google Shape;14;p42"/>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15" name="Google Shape;15;p42"/>
          <p:cNvSpPr/>
          <p:nvPr/>
        </p:nvSpPr>
        <p:spPr>
          <a:xfrm>
            <a:off x="0" y="7401580"/>
            <a:ext cx="10058400"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Krugman, </a:t>
            </a:r>
            <a:r>
              <a:rPr lang="en-US" sz="1400" b="0" i="1" u="none" strike="noStrike" cap="none">
                <a:solidFill>
                  <a:schemeClr val="lt1"/>
                </a:solidFill>
                <a:latin typeface="Arial"/>
                <a:ea typeface="Arial"/>
                <a:cs typeface="Arial"/>
                <a:sym typeface="Arial"/>
              </a:rPr>
              <a:t>Economics</a:t>
            </a:r>
            <a:r>
              <a:rPr lang="en-US" sz="1400" b="0" i="0" u="none" strike="noStrike" cap="none">
                <a:solidFill>
                  <a:schemeClr val="lt1"/>
                </a:solidFill>
                <a:latin typeface="Arial"/>
                <a:ea typeface="Arial"/>
                <a:cs typeface="Arial"/>
                <a:sym typeface="Arial"/>
              </a:rPr>
              <a:t>, 7e, © 2024 Worth Publishers</a:t>
            </a:r>
            <a:endParaRPr/>
          </a:p>
        </p:txBody>
      </p:sp>
      <p:pic>
        <p:nvPicPr>
          <p:cNvPr id="16" name="Google Shape;16;p42" descr="MacLearn_logo_reverse.png"/>
          <p:cNvPicPr preferRelativeResize="0"/>
          <p:nvPr/>
        </p:nvPicPr>
        <p:blipFill rotWithShape="1">
          <a:blip r:embed="rId7">
            <a:alphaModFix/>
          </a:blip>
          <a:srcRect/>
          <a:stretch/>
        </p:blipFill>
        <p:spPr>
          <a:xfrm>
            <a:off x="76200" y="7424440"/>
            <a:ext cx="1001762" cy="307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
          <p:cNvSpPr txBox="1">
            <a:spLocks noGrp="1"/>
          </p:cNvSpPr>
          <p:nvPr>
            <p:ph type="title"/>
          </p:nvPr>
        </p:nvSpPr>
        <p:spPr>
          <a:xfrm>
            <a:off x="3946524" y="3648816"/>
            <a:ext cx="6111875" cy="1295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a:latin typeface="+mn-lt"/>
              </a:rPr>
              <a:t>Decision Making</a:t>
            </a:r>
            <a:endParaRPr dirty="0">
              <a:latin typeface="+mn-lt"/>
            </a:endParaRPr>
          </a:p>
        </p:txBody>
      </p:sp>
      <p:pic>
        <p:nvPicPr>
          <p:cNvPr id="45" name="Google Shape;45;p1" descr="Cover: Economics, Seventh Edition by Paul Krugman and Robin Wells.">
            <a:extLst>
              <a:ext uri="{C183D7F6-B498-43B3-948B-1728B52AA6E4}">
                <adec:decorative xmlns:adec="http://schemas.microsoft.com/office/drawing/2017/decorative" val="0"/>
              </a:ext>
            </a:extLst>
          </p:cNvPr>
          <p:cNvPicPr preferRelativeResize="0">
            <a:picLocks noGrp="1"/>
          </p:cNvPicPr>
          <p:nvPr>
            <p:ph type="pic" idx="2"/>
          </p:nvPr>
        </p:nvPicPr>
        <p:blipFill rotWithShape="1">
          <a:blip r:embed="rId3">
            <a:alphaModFix/>
          </a:blip>
          <a:srcRect l="2739" r="2739"/>
          <a:stretch/>
        </p:blipFill>
        <p:spPr>
          <a:xfrm>
            <a:off x="152400" y="1143793"/>
            <a:ext cx="4368229" cy="5912645"/>
          </a:xfrm>
          <a:prstGeom prst="rect">
            <a:avLst/>
          </a:prstGeom>
          <a:noFill/>
          <a:ln>
            <a:noFill/>
          </a:ln>
        </p:spPr>
      </p:pic>
      <p:sp>
        <p:nvSpPr>
          <p:cNvPr id="44" name="Google Shape;44;p1"/>
          <p:cNvSpPr txBox="1">
            <a:spLocks noGrp="1"/>
          </p:cNvSpPr>
          <p:nvPr>
            <p:ph type="body" idx="1"/>
          </p:nvPr>
        </p:nvSpPr>
        <p:spPr>
          <a:xfrm>
            <a:off x="7954963" y="1006475"/>
            <a:ext cx="1204912" cy="1355725"/>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0"/>
              <a:buNone/>
            </a:pPr>
            <a:r>
              <a:rPr lang="en-US" dirty="0">
                <a:latin typeface="+mn-lt"/>
              </a:rPr>
              <a:t>9</a:t>
            </a:r>
            <a:endParaRPr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WHAT YOU WILL LEARN IN THIS CHAPTER</a:t>
            </a:r>
            <a:endParaRPr dirty="0">
              <a:latin typeface="+mn-lt"/>
            </a:endParaRPr>
          </a:p>
        </p:txBody>
      </p:sp>
      <p:sp>
        <p:nvSpPr>
          <p:cNvPr id="51" name="Google Shape;51;p2"/>
          <p:cNvSpPr txBox="1">
            <a:spLocks noGrp="1"/>
          </p:cNvSpPr>
          <p:nvPr>
            <p:ph type="body" idx="1"/>
          </p:nvPr>
        </p:nvSpPr>
        <p:spPr>
          <a:xfrm>
            <a:off x="117582" y="1933291"/>
            <a:ext cx="9804186" cy="5281897"/>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ct val="100000"/>
              <a:buFont typeface="Arial"/>
              <a:buChar char="•"/>
            </a:pPr>
            <a:r>
              <a:rPr lang="en-US" dirty="0">
                <a:latin typeface="+mn-lt"/>
              </a:rPr>
              <a:t>Why does good decision making depend on accurately defining costs and benefits?</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What is the difference between explicit and implicit costs?</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What is the difference between accounting profit and economic profit, and why is economic profit the correct basis for decisions?</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What are the three types of economic decisions?</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Why do people behave in irrational yet predictable ways sometimes?</a:t>
            </a:r>
            <a:endParaRPr dirty="0">
              <a:latin typeface="+mn-lt"/>
            </a:endParaRPr>
          </a:p>
          <a:p>
            <a:pPr marL="354013" lvl="0" indent="-354013" algn="l" rtl="0">
              <a:lnSpc>
                <a:spcPct val="100000"/>
              </a:lnSpc>
              <a:spcBef>
                <a:spcPts val="624"/>
              </a:spcBef>
              <a:spcAft>
                <a:spcPts val="0"/>
              </a:spcAft>
              <a:buClr>
                <a:srgbClr val="4E4E4E"/>
              </a:buClr>
              <a:buSzPct val="100000"/>
              <a:buFont typeface="Arial"/>
              <a:buChar char="•"/>
            </a:pPr>
            <a:r>
              <a:rPr lang="en-US" dirty="0">
                <a:latin typeface="+mn-lt"/>
              </a:rPr>
              <a:t>Why are decisions involving time different, and how they should be made? (In this chapter’s appendix.)</a:t>
            </a:r>
            <a:endParaRPr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solidFill>
                  <a:srgbClr val="000099"/>
                </a:solidFill>
                <a:latin typeface="+mn-lt"/>
              </a:rPr>
              <a:t>COSTS, BENEFITS, AND PROFITS</a:t>
            </a:r>
            <a:endParaRPr dirty="0">
              <a:latin typeface="+mn-lt"/>
            </a:endParaRPr>
          </a:p>
        </p:txBody>
      </p:sp>
      <p:sp>
        <p:nvSpPr>
          <p:cNvPr id="57" name="Google Shape;57;p3"/>
          <p:cNvSpPr txBox="1">
            <a:spLocks noGrp="1"/>
          </p:cNvSpPr>
          <p:nvPr>
            <p:ph type="body" idx="1"/>
          </p:nvPr>
        </p:nvSpPr>
        <p:spPr>
          <a:xfrm>
            <a:off x="127107" y="1696986"/>
            <a:ext cx="9804186" cy="5126723"/>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1800"/>
              </a:spcAft>
              <a:buSzPct val="100000"/>
              <a:buNone/>
            </a:pPr>
            <a:r>
              <a:rPr lang="en-US" b="1" dirty="0">
                <a:latin typeface="+mn-lt"/>
              </a:rPr>
              <a:t>Our decisions depend on comparing costs with benefits.</a:t>
            </a:r>
            <a:endParaRPr b="1" dirty="0">
              <a:latin typeface="+mn-lt"/>
            </a:endParaRPr>
          </a:p>
          <a:p>
            <a:pPr marL="0" lvl="0" indent="0" algn="l" rtl="0">
              <a:lnSpc>
                <a:spcPct val="100000"/>
              </a:lnSpc>
              <a:spcBef>
                <a:spcPts val="624"/>
              </a:spcBef>
              <a:spcAft>
                <a:spcPts val="0"/>
              </a:spcAft>
              <a:buSzPct val="100000"/>
              <a:buNone/>
            </a:pPr>
            <a:r>
              <a:rPr lang="en-US" dirty="0">
                <a:latin typeface="+mn-lt"/>
              </a:rPr>
              <a:t>Recall opportunity cost:</a:t>
            </a:r>
            <a:endParaRPr dirty="0">
              <a:latin typeface="+mn-lt"/>
            </a:endParaRPr>
          </a:p>
          <a:p>
            <a:pPr marL="0" lvl="0" indent="0" algn="l" rtl="0">
              <a:lnSpc>
                <a:spcPct val="100000"/>
              </a:lnSpc>
              <a:spcBef>
                <a:spcPts val="624"/>
              </a:spcBef>
              <a:spcAft>
                <a:spcPts val="1800"/>
              </a:spcAft>
              <a:buSzPct val="100000"/>
              <a:buNone/>
            </a:pPr>
            <a:r>
              <a:rPr lang="en-US" b="1" dirty="0">
                <a:latin typeface="+mn-lt"/>
              </a:rPr>
              <a:t>Because resources are scarce, the true cost of anything is what you must give up to get it.</a:t>
            </a:r>
            <a:endParaRPr b="1" dirty="0">
              <a:latin typeface="+mn-lt"/>
            </a:endParaRPr>
          </a:p>
          <a:p>
            <a:pPr marL="466725" lvl="1" indent="0" algn="l" rtl="0">
              <a:lnSpc>
                <a:spcPct val="100000"/>
              </a:lnSpc>
              <a:spcBef>
                <a:spcPts val="624"/>
              </a:spcBef>
              <a:spcAft>
                <a:spcPts val="0"/>
              </a:spcAft>
              <a:buSzPct val="100000"/>
              <a:buNone/>
            </a:pPr>
            <a:r>
              <a:rPr lang="en-US" b="1" i="1" dirty="0">
                <a:latin typeface="+mn-lt"/>
              </a:rPr>
              <a:t>Example: Whether you continue in school or leave to find a job, each choice has costs and benefits.</a:t>
            </a:r>
            <a:endParaRPr dirty="0">
              <a:latin typeface="+mn-lt"/>
            </a:endParaRPr>
          </a:p>
          <a:p>
            <a:pPr marL="466725" lvl="1" indent="0" algn="l" rtl="0">
              <a:lnSpc>
                <a:spcPct val="100000"/>
              </a:lnSpc>
              <a:spcBef>
                <a:spcPts val="1824"/>
              </a:spcBef>
              <a:spcAft>
                <a:spcPts val="0"/>
              </a:spcAft>
              <a:buSzPct val="100000"/>
              <a:buNone/>
            </a:pPr>
            <a:r>
              <a:rPr lang="en-US" b="1" i="1" dirty="0">
                <a:latin typeface="+mn-lt"/>
              </a:rPr>
              <a:t>Because your time is scarce, you cannot be a full-time student and a full-time worker. The opportunity cost of choosing to be a full-time student is the income you would’ve earned at a full-time job.</a:t>
            </a:r>
            <a:endParaRPr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EXPLICIT VERSUS IMPLICIT COSTS</a:t>
            </a:r>
            <a:endParaRPr dirty="0">
              <a:latin typeface="+mn-lt"/>
            </a:endParaRPr>
          </a:p>
        </p:txBody>
      </p:sp>
      <p:sp>
        <p:nvSpPr>
          <p:cNvPr id="63" name="Google Shape;63;p4"/>
          <p:cNvSpPr txBox="1">
            <a:spLocks noGrp="1"/>
          </p:cNvSpPr>
          <p:nvPr>
            <p:ph type="body" idx="1"/>
          </p:nvPr>
        </p:nvSpPr>
        <p:spPr>
          <a:xfrm>
            <a:off x="117582" y="1933292"/>
            <a:ext cx="9804186" cy="3320026"/>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dirty="0">
                <a:latin typeface="+mn-lt"/>
              </a:rPr>
              <a:t>An </a:t>
            </a:r>
            <a:r>
              <a:rPr lang="en-US" b="1" dirty="0">
                <a:latin typeface="+mn-lt"/>
              </a:rPr>
              <a:t>explicit cost </a:t>
            </a:r>
            <a:r>
              <a:rPr lang="en-US" dirty="0">
                <a:latin typeface="+mn-lt"/>
              </a:rPr>
              <a:t>is a cost that requires an outlay of money (for example, an explicit cost of another year in school includes tuition).</a:t>
            </a:r>
            <a:endParaRPr dirty="0">
              <a:latin typeface="+mn-lt"/>
            </a:endParaRPr>
          </a:p>
          <a:p>
            <a:pPr marL="354013" lvl="0" indent="-354013" algn="l" rtl="0">
              <a:lnSpc>
                <a:spcPct val="100000"/>
              </a:lnSpc>
              <a:spcBef>
                <a:spcPts val="1224"/>
              </a:spcBef>
              <a:spcAft>
                <a:spcPts val="0"/>
              </a:spcAft>
              <a:buSzPct val="100000"/>
              <a:buChar char="•"/>
            </a:pPr>
            <a:r>
              <a:rPr lang="en-US" dirty="0">
                <a:latin typeface="+mn-lt"/>
              </a:rPr>
              <a:t>An </a:t>
            </a:r>
            <a:r>
              <a:rPr lang="en-US" b="1" dirty="0">
                <a:latin typeface="+mn-lt"/>
              </a:rPr>
              <a:t>implicit</a:t>
            </a:r>
            <a:r>
              <a:rPr lang="en-US" dirty="0">
                <a:latin typeface="+mn-lt"/>
              </a:rPr>
              <a:t> </a:t>
            </a:r>
            <a:r>
              <a:rPr lang="en-US" b="1" dirty="0">
                <a:latin typeface="+mn-lt"/>
              </a:rPr>
              <a:t>cost</a:t>
            </a:r>
            <a:r>
              <a:rPr lang="en-US" dirty="0">
                <a:latin typeface="+mn-lt"/>
              </a:rPr>
              <a:t> does not require an outlay of money; it is measured by the value, in dollar terms, of benefits that are forgone (wages forgone because of being a full-time student).</a:t>
            </a:r>
            <a:endParaRPr dirty="0">
              <a:latin typeface="+mn-lt"/>
            </a:endParaRPr>
          </a:p>
          <a:p>
            <a:pPr marL="354013" lvl="0" indent="-354013" algn="l" rtl="0">
              <a:lnSpc>
                <a:spcPct val="100000"/>
              </a:lnSpc>
              <a:spcBef>
                <a:spcPts val="1224"/>
              </a:spcBef>
              <a:spcAft>
                <a:spcPts val="0"/>
              </a:spcAft>
              <a:buSzPct val="100000"/>
              <a:buChar char="•"/>
            </a:pPr>
            <a:r>
              <a:rPr lang="en-US" dirty="0">
                <a:latin typeface="+mn-lt"/>
              </a:rPr>
              <a:t>Opportunity cost = Total explicit cost + Total implicit cost</a:t>
            </a:r>
            <a:endParaRPr dirty="0">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ACCOUNTING VERSUS ECONOMIC PROFIT</a:t>
            </a:r>
            <a:endParaRPr dirty="0">
              <a:latin typeface="+mn-lt"/>
            </a:endParaRPr>
          </a:p>
        </p:txBody>
      </p:sp>
      <p:sp>
        <p:nvSpPr>
          <p:cNvPr id="69" name="Google Shape;69;p5"/>
          <p:cNvSpPr txBox="1">
            <a:spLocks noGrp="1"/>
          </p:cNvSpPr>
          <p:nvPr>
            <p:ph type="body" idx="1"/>
          </p:nvPr>
        </p:nvSpPr>
        <p:spPr>
          <a:xfrm>
            <a:off x="117582" y="1840826"/>
            <a:ext cx="9804186" cy="5280064"/>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sz="2600" b="1" dirty="0">
                <a:latin typeface="+mn-lt"/>
              </a:rPr>
              <a:t>Accounting </a:t>
            </a:r>
            <a:r>
              <a:rPr lang="en-US" sz="2600" b="1" dirty="0">
                <a:solidFill>
                  <a:schemeClr val="tx1"/>
                </a:solidFill>
                <a:latin typeface="+mn-lt"/>
              </a:rPr>
              <a:t>profit = Revenue – Explicit cost</a:t>
            </a:r>
            <a:endParaRPr dirty="0">
              <a:solidFill>
                <a:schemeClr val="tx1"/>
              </a:solidFill>
              <a:latin typeface="+mn-lt"/>
            </a:endParaRPr>
          </a:p>
          <a:p>
            <a:pPr marL="354013" lvl="0" indent="-354013" algn="l" rtl="0">
              <a:lnSpc>
                <a:spcPct val="100000"/>
              </a:lnSpc>
              <a:spcBef>
                <a:spcPts val="1824"/>
              </a:spcBef>
              <a:spcAft>
                <a:spcPts val="0"/>
              </a:spcAft>
              <a:buSzPct val="100000"/>
              <a:buChar char="•"/>
            </a:pPr>
            <a:r>
              <a:rPr lang="en-US" sz="2600" b="1" dirty="0">
                <a:solidFill>
                  <a:schemeClr val="tx1"/>
                </a:solidFill>
                <a:latin typeface="+mn-lt"/>
              </a:rPr>
              <a:t>Economic profit = Revenue – Opportunity cost </a:t>
            </a:r>
            <a:endParaRPr dirty="0">
              <a:solidFill>
                <a:schemeClr val="tx1"/>
              </a:solidFill>
              <a:latin typeface="+mn-lt"/>
            </a:endParaRPr>
          </a:p>
          <a:p>
            <a:pPr marL="354013" lvl="5" indent="2424113" algn="l" rtl="0">
              <a:lnSpc>
                <a:spcPct val="100000"/>
              </a:lnSpc>
              <a:spcBef>
                <a:spcPts val="1640"/>
              </a:spcBef>
              <a:spcAft>
                <a:spcPts val="0"/>
              </a:spcAft>
              <a:buSzPct val="100000"/>
              <a:buNone/>
            </a:pPr>
            <a:r>
              <a:rPr lang="en-US" sz="2600" b="1" dirty="0">
                <a:solidFill>
                  <a:schemeClr val="tx1"/>
                </a:solidFill>
                <a:latin typeface="+mn-lt"/>
                <a:ea typeface="Arial"/>
                <a:cs typeface="Arial"/>
                <a:sym typeface="Arial"/>
              </a:rPr>
              <a:t>= Revenue – (Explicit cost + Implicit </a:t>
            </a:r>
            <a:r>
              <a:rPr lang="en-US" sz="2600" b="1" dirty="0">
                <a:latin typeface="+mn-lt"/>
                <a:ea typeface="Arial"/>
                <a:cs typeface="Arial"/>
                <a:sym typeface="Arial"/>
              </a:rPr>
              <a:t>cost)</a:t>
            </a:r>
            <a:endParaRPr sz="2600" b="1" dirty="0">
              <a:latin typeface="+mn-lt"/>
              <a:ea typeface="Arial"/>
              <a:cs typeface="Arial"/>
              <a:sym typeface="Arial"/>
            </a:endParaRPr>
          </a:p>
          <a:p>
            <a:pPr marL="354013" lvl="0" indent="-354013" algn="l" rtl="0">
              <a:lnSpc>
                <a:spcPct val="100000"/>
              </a:lnSpc>
              <a:spcBef>
                <a:spcPts val="1824"/>
              </a:spcBef>
              <a:spcAft>
                <a:spcPts val="0"/>
              </a:spcAft>
              <a:buSzPct val="100000"/>
              <a:buChar char="•"/>
            </a:pPr>
            <a:r>
              <a:rPr lang="en-US" sz="2600" b="1" dirty="0">
                <a:latin typeface="+mn-lt"/>
              </a:rPr>
              <a:t>Economic profit:</a:t>
            </a:r>
            <a:endParaRPr dirty="0">
              <a:latin typeface="+mn-lt"/>
            </a:endParaRPr>
          </a:p>
          <a:p>
            <a:pPr marL="720725" lvl="1" indent="-366713" algn="l" rtl="0">
              <a:lnSpc>
                <a:spcPct val="100000"/>
              </a:lnSpc>
              <a:spcBef>
                <a:spcPts val="1824"/>
              </a:spcBef>
              <a:spcAft>
                <a:spcPts val="0"/>
              </a:spcAft>
              <a:buSzPct val="100000"/>
              <a:buChar char="–"/>
            </a:pPr>
            <a:r>
              <a:rPr lang="en-US" sz="2400" dirty="0">
                <a:latin typeface="+mn-lt"/>
              </a:rPr>
              <a:t>equals revenue minus the opportunity cost of all </a:t>
            </a:r>
            <a:r>
              <a:rPr lang="en-US" sz="2400" dirty="0">
                <a:solidFill>
                  <a:schemeClr val="tx1"/>
                </a:solidFill>
                <a:latin typeface="+mn-lt"/>
              </a:rPr>
              <a:t>resources used.</a:t>
            </a:r>
            <a:endParaRPr dirty="0">
              <a:solidFill>
                <a:schemeClr val="tx1"/>
              </a:solidFill>
              <a:latin typeface="+mn-lt"/>
            </a:endParaRPr>
          </a:p>
          <a:p>
            <a:pPr marL="720725" lvl="1" indent="-366713" algn="l" rtl="0">
              <a:lnSpc>
                <a:spcPct val="100000"/>
              </a:lnSpc>
              <a:spcBef>
                <a:spcPts val="1224"/>
              </a:spcBef>
              <a:spcAft>
                <a:spcPts val="0"/>
              </a:spcAft>
              <a:buSzPct val="100000"/>
              <a:buChar char="–"/>
            </a:pPr>
            <a:r>
              <a:rPr lang="en-US" sz="2400" dirty="0">
                <a:solidFill>
                  <a:schemeClr val="tx1"/>
                </a:solidFill>
                <a:latin typeface="+mn-lt"/>
              </a:rPr>
              <a:t>is less than accounting profit.</a:t>
            </a:r>
            <a:endParaRPr dirty="0">
              <a:solidFill>
                <a:schemeClr val="tx1"/>
              </a:solidFill>
              <a:latin typeface="+mn-lt"/>
            </a:endParaRPr>
          </a:p>
          <a:p>
            <a:pPr marL="720725" lvl="1" indent="-366713" algn="l" rtl="0">
              <a:lnSpc>
                <a:spcPct val="100000"/>
              </a:lnSpc>
              <a:spcBef>
                <a:spcPts val="1224"/>
              </a:spcBef>
              <a:spcAft>
                <a:spcPts val="0"/>
              </a:spcAft>
              <a:buSzPct val="100000"/>
              <a:buChar char="–"/>
            </a:pPr>
            <a:r>
              <a:rPr lang="en-US" sz="2400" dirty="0">
                <a:solidFill>
                  <a:schemeClr val="tx1"/>
                </a:solidFill>
                <a:latin typeface="+mn-lt"/>
              </a:rPr>
              <a:t>shows a more complete picture of costs.</a:t>
            </a:r>
            <a:endParaRPr dirty="0">
              <a:solidFill>
                <a:schemeClr val="tx1"/>
              </a:solidFill>
              <a:latin typeface="+mn-lt"/>
            </a:endParaRPr>
          </a:p>
          <a:p>
            <a:pPr marL="720725" lvl="1" indent="-366713" algn="l" rtl="0">
              <a:lnSpc>
                <a:spcPct val="100000"/>
              </a:lnSpc>
              <a:spcBef>
                <a:spcPts val="1224"/>
              </a:spcBef>
              <a:spcAft>
                <a:spcPts val="0"/>
              </a:spcAft>
              <a:buSzPct val="100000"/>
              <a:buChar char="–"/>
            </a:pPr>
            <a:r>
              <a:rPr lang="en-US" sz="2400" dirty="0">
                <a:solidFill>
                  <a:schemeClr val="tx1"/>
                </a:solidFill>
                <a:latin typeface="+mn-lt"/>
              </a:rPr>
              <a:t>helps businesses and individuals make better-informed decisions.</a:t>
            </a:r>
            <a:endParaRPr dirty="0">
              <a:solidFill>
                <a:schemeClr val="tx1"/>
              </a:solidFill>
              <a:latin typeface="+mn-lt"/>
            </a:endParaRPr>
          </a:p>
          <a:p>
            <a:pPr marL="720725" lvl="1" indent="-366713" algn="l" rtl="0">
              <a:lnSpc>
                <a:spcPct val="100000"/>
              </a:lnSpc>
              <a:spcBef>
                <a:spcPts val="1224"/>
              </a:spcBef>
              <a:spcAft>
                <a:spcPts val="0"/>
              </a:spcAft>
              <a:buSzPct val="100000"/>
              <a:buChar char="–"/>
            </a:pPr>
            <a:r>
              <a:rPr lang="en-US" sz="2400" dirty="0">
                <a:solidFill>
                  <a:schemeClr val="tx1"/>
                </a:solidFill>
                <a:latin typeface="+mn-lt"/>
              </a:rPr>
              <a:t>is the measure economists use.</a:t>
            </a:r>
            <a:endParaRPr dirty="0">
              <a:solidFill>
                <a:schemeClr val="tx1"/>
              </a:solidFill>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6"/>
          <p:cNvSpPr txBox="1">
            <a:spLocks noGrp="1"/>
          </p:cNvSpPr>
          <p:nvPr>
            <p:ph type="title"/>
          </p:nvPr>
        </p:nvSpPr>
        <p:spPr>
          <a:xfrm>
            <a:off x="0" y="61114"/>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LEARN BY DOING: DISCUSSION QUESTION 1</a:t>
            </a:r>
            <a:endParaRPr dirty="0">
              <a:latin typeface="+mn-lt"/>
            </a:endParaRPr>
          </a:p>
        </p:txBody>
      </p:sp>
      <p:sp>
        <p:nvSpPr>
          <p:cNvPr id="75" name="Google Shape;75;p6"/>
          <p:cNvSpPr txBox="1">
            <a:spLocks noGrp="1"/>
          </p:cNvSpPr>
          <p:nvPr>
            <p:ph type="body" idx="1"/>
          </p:nvPr>
        </p:nvSpPr>
        <p:spPr>
          <a:xfrm>
            <a:off x="117582" y="876911"/>
            <a:ext cx="9804186" cy="6469112"/>
          </a:xfrm>
          <a:prstGeom prst="rect">
            <a:avLst/>
          </a:prstGeom>
          <a:noFill/>
          <a:ln>
            <a:noFill/>
          </a:ln>
        </p:spPr>
        <p:txBody>
          <a:bodyPr spcFirstLastPara="1" wrap="square" lIns="91425" tIns="91425" rIns="91425" bIns="91425" anchor="t" anchorCtr="0">
            <a:normAutofit fontScale="62500" lnSpcReduction="20000"/>
          </a:bodyPr>
          <a:lstStyle/>
          <a:p>
            <a:pPr marL="354013" lvl="0" indent="-354013" algn="l" rtl="0">
              <a:lnSpc>
                <a:spcPct val="120000"/>
              </a:lnSpc>
              <a:spcBef>
                <a:spcPts val="0"/>
              </a:spcBef>
              <a:spcAft>
                <a:spcPts val="0"/>
              </a:spcAft>
              <a:buClr>
                <a:srgbClr val="4E4E4E"/>
              </a:buClr>
              <a:buSzPct val="100000"/>
              <a:buFont typeface="Arial"/>
              <a:buChar char="•"/>
            </a:pPr>
            <a:r>
              <a:rPr lang="en-US" b="1" dirty="0">
                <a:latin typeface="+mn-lt"/>
              </a:rPr>
              <a:t>In </a:t>
            </a:r>
            <a:r>
              <a:rPr lang="en-US" b="1" i="1" dirty="0">
                <a:latin typeface="+mn-lt"/>
              </a:rPr>
              <a:t>The Price of Motherhood, </a:t>
            </a:r>
            <a:r>
              <a:rPr lang="en-US" b="1" dirty="0">
                <a:latin typeface="+mn-lt"/>
              </a:rPr>
              <a:t>Ann Crittenden claims the total cost for a college-educated couple to have a child is $1 million. She discusses the following items as costs of an educated woman having a child. With a partner, classify these as explicit or implicit.</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Unearned Social Security credits </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Forgone promotions</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Salary lost by not working</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Expenses for baby’s room</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Loss of experience at work</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Depreciation of work skills</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Food and clothing for the child</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Loss of pension and </a:t>
            </a:r>
            <a:r>
              <a:rPr lang="en-US" dirty="0">
                <a:solidFill>
                  <a:schemeClr val="tx1"/>
                </a:solidFill>
                <a:latin typeface="+mn-lt"/>
              </a:rPr>
              <a:t>401(k) benefits</a:t>
            </a:r>
            <a:endParaRPr dirty="0">
              <a:solidFill>
                <a:schemeClr val="tx1"/>
              </a:solidFill>
              <a:latin typeface="+mn-lt"/>
            </a:endParaRPr>
          </a:p>
          <a:p>
            <a:pPr marL="720725" lvl="1" indent="-366713" algn="l" rtl="0">
              <a:lnSpc>
                <a:spcPct val="120000"/>
              </a:lnSpc>
              <a:spcBef>
                <a:spcPts val="624"/>
              </a:spcBef>
              <a:spcAft>
                <a:spcPts val="0"/>
              </a:spcAft>
              <a:buSzPct val="100000"/>
              <a:buChar char="–"/>
            </a:pPr>
            <a:r>
              <a:rPr lang="en-US" dirty="0">
                <a:solidFill>
                  <a:schemeClr val="tx1"/>
                </a:solidFill>
                <a:latin typeface="+mn-lt"/>
              </a:rPr>
              <a:t>Awards and kudos for excellence </a:t>
            </a:r>
            <a:r>
              <a:rPr lang="en-US" dirty="0">
                <a:latin typeface="+mn-lt"/>
              </a:rPr>
              <a:t>doing a paid job</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Babysitting fees</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Preschool expenses</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Earnings from paid work contributed by an employer to a retirement account</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Doctor visits &amp; medical expenses</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Costs of decorating child’s room</a:t>
            </a:r>
            <a:endParaRPr dirty="0">
              <a:latin typeface="+mn-lt"/>
            </a:endParaRPr>
          </a:p>
          <a:p>
            <a:pPr marL="720725" lvl="1" indent="-366713" algn="l" rtl="0">
              <a:lnSpc>
                <a:spcPct val="120000"/>
              </a:lnSpc>
              <a:spcBef>
                <a:spcPts val="624"/>
              </a:spcBef>
              <a:spcAft>
                <a:spcPts val="0"/>
              </a:spcAft>
              <a:buSzPct val="100000"/>
              <a:buChar char="–"/>
            </a:pPr>
            <a:r>
              <a:rPr lang="en-US" dirty="0">
                <a:latin typeface="+mn-lt"/>
              </a:rPr>
              <a:t>Lost training opportunities at work</a:t>
            </a:r>
            <a:endParaRPr dirty="0">
              <a:latin typeface="+mn-lt"/>
            </a:endParaRPr>
          </a:p>
        </p:txBody>
      </p:sp>
      <p:sp>
        <p:nvSpPr>
          <p:cNvPr id="5" name="TextBox 4">
            <a:extLst>
              <a:ext uri="{FF2B5EF4-FFF2-40B4-BE49-F238E27FC236}">
                <a16:creationId xmlns:a16="http://schemas.microsoft.com/office/drawing/2014/main" id="{BA053549-0D15-398B-0068-38F9F902202E}"/>
              </a:ext>
            </a:extLst>
          </p:cNvPr>
          <p:cNvSpPr txBox="1"/>
          <p:nvPr/>
        </p:nvSpPr>
        <p:spPr>
          <a:xfrm>
            <a:off x="4544890" y="2091081"/>
            <a:ext cx="949569" cy="307777"/>
          </a:xfrm>
          <a:prstGeom prst="rect">
            <a:avLst/>
          </a:prstGeom>
          <a:noFill/>
        </p:spPr>
        <p:txBody>
          <a:bodyPr wrap="square">
            <a:spAutoFit/>
          </a:bodyPr>
          <a:lstStyle/>
          <a:p>
            <a:r>
              <a:rPr lang="en-US" b="1" dirty="0">
                <a:latin typeface="+mn-lt"/>
              </a:rPr>
              <a:t>Implicit</a:t>
            </a:r>
            <a:endParaRPr lang="en-US" dirty="0"/>
          </a:p>
        </p:txBody>
      </p:sp>
      <p:sp>
        <p:nvSpPr>
          <p:cNvPr id="6" name="TextBox 5">
            <a:extLst>
              <a:ext uri="{FF2B5EF4-FFF2-40B4-BE49-F238E27FC236}">
                <a16:creationId xmlns:a16="http://schemas.microsoft.com/office/drawing/2014/main" id="{DC2A665B-8F95-8483-76A8-D64223F9042F}"/>
              </a:ext>
            </a:extLst>
          </p:cNvPr>
          <p:cNvSpPr txBox="1"/>
          <p:nvPr/>
        </p:nvSpPr>
        <p:spPr>
          <a:xfrm>
            <a:off x="4544887" y="3990595"/>
            <a:ext cx="949569" cy="307777"/>
          </a:xfrm>
          <a:prstGeom prst="rect">
            <a:avLst/>
          </a:prstGeom>
          <a:noFill/>
        </p:spPr>
        <p:txBody>
          <a:bodyPr wrap="square">
            <a:spAutoFit/>
          </a:bodyPr>
          <a:lstStyle/>
          <a:p>
            <a:r>
              <a:rPr lang="en-US" b="1" dirty="0">
                <a:latin typeface="+mn-lt"/>
              </a:rPr>
              <a:t>Explicit</a:t>
            </a:r>
            <a:endParaRPr lang="en-US" dirty="0"/>
          </a:p>
        </p:txBody>
      </p:sp>
      <p:sp>
        <p:nvSpPr>
          <p:cNvPr id="7" name="TextBox 6">
            <a:extLst>
              <a:ext uri="{FF2B5EF4-FFF2-40B4-BE49-F238E27FC236}">
                <a16:creationId xmlns:a16="http://schemas.microsoft.com/office/drawing/2014/main" id="{97F727C7-16F0-D6AE-2667-4618AF3F6B7A}"/>
              </a:ext>
            </a:extLst>
          </p:cNvPr>
          <p:cNvSpPr txBox="1"/>
          <p:nvPr/>
        </p:nvSpPr>
        <p:spPr>
          <a:xfrm>
            <a:off x="4544889" y="2715473"/>
            <a:ext cx="949569" cy="307777"/>
          </a:xfrm>
          <a:prstGeom prst="rect">
            <a:avLst/>
          </a:prstGeom>
          <a:noFill/>
        </p:spPr>
        <p:txBody>
          <a:bodyPr wrap="square">
            <a:spAutoFit/>
          </a:bodyPr>
          <a:lstStyle/>
          <a:p>
            <a:r>
              <a:rPr lang="en-US" b="1" dirty="0">
                <a:latin typeface="+mn-lt"/>
              </a:rPr>
              <a:t>Implicit</a:t>
            </a:r>
            <a:endParaRPr lang="en-US" dirty="0"/>
          </a:p>
        </p:txBody>
      </p:sp>
      <p:sp>
        <p:nvSpPr>
          <p:cNvPr id="8" name="TextBox 7">
            <a:extLst>
              <a:ext uri="{FF2B5EF4-FFF2-40B4-BE49-F238E27FC236}">
                <a16:creationId xmlns:a16="http://schemas.microsoft.com/office/drawing/2014/main" id="{03BC3E57-69E7-BA4B-92D1-7AF807745C4D}"/>
              </a:ext>
            </a:extLst>
          </p:cNvPr>
          <p:cNvSpPr txBox="1"/>
          <p:nvPr/>
        </p:nvSpPr>
        <p:spPr>
          <a:xfrm>
            <a:off x="4544888" y="3060766"/>
            <a:ext cx="949569" cy="307777"/>
          </a:xfrm>
          <a:prstGeom prst="rect">
            <a:avLst/>
          </a:prstGeom>
          <a:noFill/>
        </p:spPr>
        <p:txBody>
          <a:bodyPr wrap="square">
            <a:spAutoFit/>
          </a:bodyPr>
          <a:lstStyle/>
          <a:p>
            <a:r>
              <a:rPr lang="en-US" b="1" dirty="0">
                <a:latin typeface="+mn-lt"/>
              </a:rPr>
              <a:t>Explicit</a:t>
            </a:r>
            <a:endParaRPr lang="en-US" dirty="0"/>
          </a:p>
        </p:txBody>
      </p:sp>
      <p:sp>
        <p:nvSpPr>
          <p:cNvPr id="9" name="TextBox 8">
            <a:extLst>
              <a:ext uri="{FF2B5EF4-FFF2-40B4-BE49-F238E27FC236}">
                <a16:creationId xmlns:a16="http://schemas.microsoft.com/office/drawing/2014/main" id="{3751BA25-25A8-3C1C-8D13-99F4AC09E1E1}"/>
              </a:ext>
            </a:extLst>
          </p:cNvPr>
          <p:cNvSpPr txBox="1"/>
          <p:nvPr/>
        </p:nvSpPr>
        <p:spPr>
          <a:xfrm>
            <a:off x="4554415" y="3368543"/>
            <a:ext cx="949569" cy="307777"/>
          </a:xfrm>
          <a:prstGeom prst="rect">
            <a:avLst/>
          </a:prstGeom>
          <a:noFill/>
        </p:spPr>
        <p:txBody>
          <a:bodyPr wrap="square">
            <a:spAutoFit/>
          </a:bodyPr>
          <a:lstStyle/>
          <a:p>
            <a:r>
              <a:rPr lang="en-US" b="1" dirty="0">
                <a:latin typeface="+mn-lt"/>
              </a:rPr>
              <a:t>Implicit</a:t>
            </a:r>
            <a:endParaRPr lang="en-US" dirty="0"/>
          </a:p>
        </p:txBody>
      </p:sp>
      <p:sp>
        <p:nvSpPr>
          <p:cNvPr id="10" name="TextBox 9">
            <a:extLst>
              <a:ext uri="{FF2B5EF4-FFF2-40B4-BE49-F238E27FC236}">
                <a16:creationId xmlns:a16="http://schemas.microsoft.com/office/drawing/2014/main" id="{0E9D49DF-64CB-6553-BA23-E7FF59D42E4E}"/>
              </a:ext>
            </a:extLst>
          </p:cNvPr>
          <p:cNvSpPr txBox="1"/>
          <p:nvPr/>
        </p:nvSpPr>
        <p:spPr>
          <a:xfrm>
            <a:off x="4563942" y="3649801"/>
            <a:ext cx="949569" cy="307777"/>
          </a:xfrm>
          <a:prstGeom prst="rect">
            <a:avLst/>
          </a:prstGeom>
          <a:noFill/>
        </p:spPr>
        <p:txBody>
          <a:bodyPr wrap="square">
            <a:spAutoFit/>
          </a:bodyPr>
          <a:lstStyle/>
          <a:p>
            <a:r>
              <a:rPr lang="en-US" b="1" dirty="0">
                <a:latin typeface="+mn-lt"/>
              </a:rPr>
              <a:t>Implicit</a:t>
            </a:r>
            <a:endParaRPr lang="en-US" dirty="0"/>
          </a:p>
        </p:txBody>
      </p:sp>
      <p:sp>
        <p:nvSpPr>
          <p:cNvPr id="11" name="TextBox 10">
            <a:extLst>
              <a:ext uri="{FF2B5EF4-FFF2-40B4-BE49-F238E27FC236}">
                <a16:creationId xmlns:a16="http://schemas.microsoft.com/office/drawing/2014/main" id="{0302FD55-1E3F-80FE-BD47-624CD985E7BC}"/>
              </a:ext>
            </a:extLst>
          </p:cNvPr>
          <p:cNvSpPr txBox="1"/>
          <p:nvPr/>
        </p:nvSpPr>
        <p:spPr>
          <a:xfrm>
            <a:off x="4544887" y="2431875"/>
            <a:ext cx="949569" cy="307777"/>
          </a:xfrm>
          <a:prstGeom prst="rect">
            <a:avLst/>
          </a:prstGeom>
          <a:noFill/>
        </p:spPr>
        <p:txBody>
          <a:bodyPr wrap="square">
            <a:spAutoFit/>
          </a:bodyPr>
          <a:lstStyle/>
          <a:p>
            <a:r>
              <a:rPr lang="en-US" b="1" dirty="0">
                <a:latin typeface="+mn-lt"/>
              </a:rPr>
              <a:t>Implicit</a:t>
            </a:r>
            <a:endParaRPr lang="en-US" dirty="0"/>
          </a:p>
        </p:txBody>
      </p:sp>
      <p:cxnSp>
        <p:nvCxnSpPr>
          <p:cNvPr id="4" name="Straight Arrow Connector 3">
            <a:extLst>
              <a:ext uri="{FF2B5EF4-FFF2-40B4-BE49-F238E27FC236}">
                <a16:creationId xmlns:a16="http://schemas.microsoft.com/office/drawing/2014/main" id="{A849D2D5-37E1-C11B-7A16-8951B86EC33D}"/>
              </a:ext>
            </a:extLst>
          </p:cNvPr>
          <p:cNvCxnSpPr>
            <a:endCxn id="5" idx="1"/>
          </p:cNvCxnSpPr>
          <p:nvPr/>
        </p:nvCxnSpPr>
        <p:spPr>
          <a:xfrm>
            <a:off x="3997569" y="2244969"/>
            <a:ext cx="54732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01F6F06-62A6-62FD-97D3-05C8D037F071}"/>
              </a:ext>
            </a:extLst>
          </p:cNvPr>
          <p:cNvCxnSpPr>
            <a:cxnSpLocks/>
            <a:endCxn id="11" idx="1"/>
          </p:cNvCxnSpPr>
          <p:nvPr/>
        </p:nvCxnSpPr>
        <p:spPr>
          <a:xfrm>
            <a:off x="3282461" y="2585762"/>
            <a:ext cx="1262426"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B8134F1-0D9A-403D-9417-B81B7CDC8199}"/>
              </a:ext>
            </a:extLst>
          </p:cNvPr>
          <p:cNvCxnSpPr>
            <a:cxnSpLocks/>
          </p:cNvCxnSpPr>
          <p:nvPr/>
        </p:nvCxnSpPr>
        <p:spPr>
          <a:xfrm>
            <a:off x="3387968" y="3200956"/>
            <a:ext cx="11569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9BEDB80-F1A8-E50B-1A28-8A3043A05E61}"/>
              </a:ext>
            </a:extLst>
          </p:cNvPr>
          <p:cNvCxnSpPr>
            <a:cxnSpLocks/>
          </p:cNvCxnSpPr>
          <p:nvPr/>
        </p:nvCxnSpPr>
        <p:spPr>
          <a:xfrm>
            <a:off x="3387968" y="2885640"/>
            <a:ext cx="11569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7DAC76D-E0A4-D669-8364-1AA16286E573}"/>
              </a:ext>
            </a:extLst>
          </p:cNvPr>
          <p:cNvCxnSpPr>
            <a:cxnSpLocks/>
          </p:cNvCxnSpPr>
          <p:nvPr/>
        </p:nvCxnSpPr>
        <p:spPr>
          <a:xfrm>
            <a:off x="3407023" y="3522431"/>
            <a:ext cx="11569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4824838-3FFB-3366-D2DE-63EBD7771AE8}"/>
              </a:ext>
            </a:extLst>
          </p:cNvPr>
          <p:cNvCxnSpPr>
            <a:cxnSpLocks/>
          </p:cNvCxnSpPr>
          <p:nvPr/>
        </p:nvCxnSpPr>
        <p:spPr>
          <a:xfrm>
            <a:off x="3419109" y="3851137"/>
            <a:ext cx="11569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ABAD65C-C17E-963B-18D4-06D952FED0A5}"/>
              </a:ext>
            </a:extLst>
          </p:cNvPr>
          <p:cNvCxnSpPr>
            <a:cxnSpLocks/>
          </p:cNvCxnSpPr>
          <p:nvPr/>
        </p:nvCxnSpPr>
        <p:spPr>
          <a:xfrm>
            <a:off x="3692769" y="4156762"/>
            <a:ext cx="8521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1</a:t>
            </a:r>
            <a:endParaRPr dirty="0">
              <a:latin typeface="+mn-lt"/>
            </a:endParaRPr>
          </a:p>
        </p:txBody>
      </p:sp>
      <p:sp>
        <p:nvSpPr>
          <p:cNvPr id="81" name="Google Shape;81;p7"/>
          <p:cNvSpPr txBox="1">
            <a:spLocks noGrp="1"/>
          </p:cNvSpPr>
          <p:nvPr>
            <p:ph type="body" idx="1"/>
          </p:nvPr>
        </p:nvSpPr>
        <p:spPr>
          <a:xfrm>
            <a:off x="117582" y="1933291"/>
            <a:ext cx="9804186" cy="3484529"/>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dirty="0">
                <a:latin typeface="+mn-lt"/>
              </a:rPr>
              <a:t>All </a:t>
            </a:r>
            <a:r>
              <a:rPr lang="en-US" dirty="0">
                <a:solidFill>
                  <a:schemeClr val="tx1"/>
                </a:solidFill>
                <a:latin typeface="+mn-lt"/>
              </a:rPr>
              <a:t>of these are considered implicit costs, EXCEPT</a:t>
            </a:r>
            <a:r>
              <a:rPr lang="en-US" dirty="0">
                <a:latin typeface="+mn-lt"/>
              </a:rPr>
              <a:t>:</a:t>
            </a:r>
            <a:endParaRPr dirty="0">
              <a:latin typeface="+mn-lt"/>
            </a:endParaRPr>
          </a:p>
          <a:p>
            <a:pPr marL="811213" lvl="1" indent="-457200" algn="l" rtl="0">
              <a:lnSpc>
                <a:spcPct val="100000"/>
              </a:lnSpc>
              <a:spcBef>
                <a:spcPts val="1824"/>
              </a:spcBef>
              <a:spcAft>
                <a:spcPts val="0"/>
              </a:spcAft>
              <a:buSzPct val="100000"/>
              <a:buFont typeface="Arial"/>
              <a:buAutoNum type="alphaLcParenR"/>
            </a:pPr>
            <a:r>
              <a:rPr lang="en-US" dirty="0">
                <a:latin typeface="+mn-lt"/>
              </a:rPr>
              <a:t>paying rent on an existing building.</a:t>
            </a:r>
            <a:endParaRPr dirty="0">
              <a:latin typeface="+mn-lt"/>
            </a:endParaRPr>
          </a:p>
          <a:p>
            <a:pPr marL="811213" lvl="1" indent="-457200" algn="l" rtl="0">
              <a:lnSpc>
                <a:spcPct val="100000"/>
              </a:lnSpc>
              <a:spcBef>
                <a:spcPts val="1224"/>
              </a:spcBef>
              <a:spcAft>
                <a:spcPts val="0"/>
              </a:spcAft>
              <a:buSzPct val="100000"/>
              <a:buFont typeface="Arial"/>
              <a:buAutoNum type="alphaLcParenR"/>
            </a:pPr>
            <a:r>
              <a:rPr lang="en-US" dirty="0">
                <a:latin typeface="+mn-lt"/>
              </a:rPr>
              <a:t>interest that could have been earned from the savings account if the money were not used on the existing business.</a:t>
            </a:r>
            <a:endParaRPr dirty="0">
              <a:latin typeface="+mn-lt"/>
            </a:endParaRPr>
          </a:p>
          <a:p>
            <a:pPr marL="811213" lvl="1" indent="-457200" algn="l" rtl="0">
              <a:lnSpc>
                <a:spcPct val="100000"/>
              </a:lnSpc>
              <a:spcBef>
                <a:spcPts val="1224"/>
              </a:spcBef>
              <a:spcAft>
                <a:spcPts val="0"/>
              </a:spcAft>
              <a:buSzPct val="100000"/>
              <a:buFont typeface="Arial"/>
              <a:buAutoNum type="alphaLcParenR"/>
            </a:pPr>
            <a:r>
              <a:rPr lang="en-US" dirty="0">
                <a:latin typeface="+mn-lt"/>
              </a:rPr>
              <a:t>the wages the entrepreneur could have earned if they chose to pursue a career in corporate America.</a:t>
            </a:r>
            <a:endParaRPr dirty="0">
              <a:latin typeface="+mn-lt"/>
            </a:endParaRPr>
          </a:p>
          <a:p>
            <a:pPr marL="811213" lvl="1" indent="-457200" algn="l" rtl="0">
              <a:lnSpc>
                <a:spcPct val="100000"/>
              </a:lnSpc>
              <a:spcBef>
                <a:spcPts val="1224"/>
              </a:spcBef>
              <a:spcAft>
                <a:spcPts val="0"/>
              </a:spcAft>
              <a:buSzPct val="100000"/>
              <a:buFont typeface="Arial"/>
              <a:buAutoNum type="alphaLcParenR"/>
            </a:pPr>
            <a:r>
              <a:rPr lang="en-US" dirty="0">
                <a:latin typeface="+mn-lt"/>
              </a:rPr>
              <a:t>forgone entrepreneurial income.</a:t>
            </a:r>
            <a:endParaRPr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LEARN BY DOING: PRACTICE QUESTION 1</a:t>
            </a:r>
            <a:br>
              <a:rPr lang="en-US" dirty="0">
                <a:latin typeface="+mn-lt"/>
              </a:rPr>
            </a:br>
            <a:r>
              <a:rPr lang="en-US" dirty="0">
                <a:latin typeface="+mn-lt"/>
              </a:rPr>
              <a:t>(ANSWER)</a:t>
            </a:r>
            <a:endParaRPr dirty="0">
              <a:latin typeface="+mn-lt"/>
            </a:endParaRPr>
          </a:p>
        </p:txBody>
      </p:sp>
      <p:sp>
        <p:nvSpPr>
          <p:cNvPr id="87" name="Google Shape;87;p8"/>
          <p:cNvSpPr txBox="1">
            <a:spLocks noGrp="1"/>
          </p:cNvSpPr>
          <p:nvPr>
            <p:ph type="body" idx="1"/>
          </p:nvPr>
        </p:nvSpPr>
        <p:spPr>
          <a:xfrm>
            <a:off x="117582" y="1933291"/>
            <a:ext cx="9804186" cy="3747419"/>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dirty="0">
                <a:latin typeface="+mn-lt"/>
              </a:rPr>
              <a:t>All </a:t>
            </a:r>
            <a:r>
              <a:rPr lang="en-US" dirty="0">
                <a:solidFill>
                  <a:schemeClr val="tx1"/>
                </a:solidFill>
                <a:latin typeface="+mn-lt"/>
              </a:rPr>
              <a:t>of these are considered implicit costs, EXCEPT:</a:t>
            </a:r>
            <a:endParaRPr dirty="0">
              <a:solidFill>
                <a:schemeClr val="tx1"/>
              </a:solidFill>
              <a:latin typeface="+mn-lt"/>
            </a:endParaRPr>
          </a:p>
          <a:p>
            <a:pPr marL="811213" lvl="1" indent="-457200" algn="l" rtl="0">
              <a:lnSpc>
                <a:spcPct val="100000"/>
              </a:lnSpc>
              <a:spcBef>
                <a:spcPts val="1824"/>
              </a:spcBef>
              <a:spcAft>
                <a:spcPts val="0"/>
              </a:spcAft>
              <a:buSzPct val="100000"/>
              <a:buFont typeface="Arial"/>
              <a:buAutoNum type="alphaLcParenR"/>
            </a:pPr>
            <a:r>
              <a:rPr lang="en-US" b="1" dirty="0">
                <a:solidFill>
                  <a:schemeClr val="tx1"/>
                </a:solidFill>
                <a:latin typeface="+mn-lt"/>
              </a:rPr>
              <a:t>paying rent on an existing building. (correct answer)</a:t>
            </a:r>
            <a:endParaRPr dirty="0">
              <a:solidFill>
                <a:schemeClr val="tx1"/>
              </a:solidFill>
              <a:latin typeface="+mn-lt"/>
            </a:endParaRPr>
          </a:p>
          <a:p>
            <a:pPr marL="811213" lvl="1" indent="-457200" algn="l" rtl="0">
              <a:lnSpc>
                <a:spcPct val="100000"/>
              </a:lnSpc>
              <a:spcBef>
                <a:spcPts val="1224"/>
              </a:spcBef>
              <a:spcAft>
                <a:spcPts val="0"/>
              </a:spcAft>
              <a:buSzPct val="100000"/>
              <a:buFont typeface="Arial"/>
              <a:buAutoNum type="alphaLcParenR"/>
            </a:pPr>
            <a:r>
              <a:rPr lang="en-US" dirty="0">
                <a:solidFill>
                  <a:schemeClr val="tx1"/>
                </a:solidFill>
                <a:latin typeface="+mn-lt"/>
              </a:rPr>
              <a:t>interest that could have been earned from the savings account if the money were not used on the existing business.</a:t>
            </a:r>
            <a:endParaRPr dirty="0">
              <a:solidFill>
                <a:schemeClr val="tx1"/>
              </a:solidFill>
              <a:latin typeface="+mn-lt"/>
            </a:endParaRPr>
          </a:p>
          <a:p>
            <a:pPr marL="811213" lvl="1" indent="-457200" algn="l" rtl="0">
              <a:lnSpc>
                <a:spcPct val="100000"/>
              </a:lnSpc>
              <a:spcBef>
                <a:spcPts val="1224"/>
              </a:spcBef>
              <a:spcAft>
                <a:spcPts val="0"/>
              </a:spcAft>
              <a:buSzPct val="100000"/>
              <a:buFont typeface="Arial"/>
              <a:buAutoNum type="alphaLcParenR"/>
            </a:pPr>
            <a:r>
              <a:rPr lang="en-US" dirty="0">
                <a:solidFill>
                  <a:schemeClr val="tx1"/>
                </a:solidFill>
                <a:latin typeface="+mn-lt"/>
              </a:rPr>
              <a:t>the wages the entrepreneur could have earned if they </a:t>
            </a:r>
            <a:r>
              <a:rPr lang="en-US" dirty="0">
                <a:latin typeface="+mn-lt"/>
              </a:rPr>
              <a:t>chose to pursue a career in corporate America.</a:t>
            </a:r>
            <a:endParaRPr dirty="0">
              <a:latin typeface="+mn-lt"/>
            </a:endParaRPr>
          </a:p>
          <a:p>
            <a:pPr marL="811213" lvl="1" indent="-457200" algn="l" rtl="0">
              <a:lnSpc>
                <a:spcPct val="100000"/>
              </a:lnSpc>
              <a:spcBef>
                <a:spcPts val="1224"/>
              </a:spcBef>
              <a:spcAft>
                <a:spcPts val="0"/>
              </a:spcAft>
              <a:buSzPct val="100000"/>
              <a:buFont typeface="Arial"/>
              <a:buAutoNum type="alphaLcParenR"/>
            </a:pPr>
            <a:r>
              <a:rPr lang="en-US" dirty="0">
                <a:latin typeface="+mn-lt"/>
              </a:rPr>
              <a:t>forgone entrepreneurial income.</a:t>
            </a:r>
            <a:endParaRPr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2</a:t>
            </a:r>
            <a:endParaRPr dirty="0">
              <a:latin typeface="+mn-lt"/>
            </a:endParaRPr>
          </a:p>
        </p:txBody>
      </p:sp>
      <p:sp>
        <p:nvSpPr>
          <p:cNvPr id="93" name="Google Shape;93;p9"/>
          <p:cNvSpPr txBox="1">
            <a:spLocks noGrp="1"/>
          </p:cNvSpPr>
          <p:nvPr>
            <p:ph type="body" idx="1"/>
          </p:nvPr>
        </p:nvSpPr>
        <p:spPr>
          <a:xfrm>
            <a:off x="117582" y="1933291"/>
            <a:ext cx="9804186" cy="508472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Aft>
                <a:spcPts val="0"/>
              </a:spcAft>
              <a:buSzPts val="2400"/>
              <a:buChar char="•"/>
            </a:pPr>
            <a:r>
              <a:rPr lang="en-US" sz="2400" dirty="0">
                <a:latin typeface="+mn-lt"/>
              </a:rPr>
              <a:t>Sandy owns a firm with annual revenue of $1 million. Wages, rent, and other costs are $900,000. Suppose that instead of being an entrepreneur, Sandy could get a job with an annual salary of $250,000. Assume that a job would be as satisfying to Sandy as being an entrepreneur. Calculate Sandy’s economic profit.</a:t>
            </a:r>
            <a:endParaRPr dirty="0">
              <a:latin typeface="+mn-lt"/>
            </a:endParaRPr>
          </a:p>
          <a:p>
            <a:pPr marL="811213" lvl="1" indent="-457200" algn="l" rtl="0">
              <a:lnSpc>
                <a:spcPct val="100000"/>
              </a:lnSpc>
              <a:spcAft>
                <a:spcPts val="0"/>
              </a:spcAft>
              <a:buSzPts val="2400"/>
              <a:buFont typeface="Arial"/>
              <a:buAutoNum type="alphaLcParenR"/>
            </a:pPr>
            <a:r>
              <a:rPr lang="en-US" sz="2400" dirty="0">
                <a:latin typeface="+mn-lt"/>
              </a:rPr>
              <a:t>$100,000</a:t>
            </a:r>
            <a:endParaRPr dirty="0">
              <a:latin typeface="+mn-lt"/>
            </a:endParaRPr>
          </a:p>
          <a:p>
            <a:pPr marL="811213" lvl="1" indent="-457200" algn="l" rtl="0">
              <a:lnSpc>
                <a:spcPct val="100000"/>
              </a:lnSpc>
              <a:spcAft>
                <a:spcPts val="0"/>
              </a:spcAft>
              <a:buSzPts val="2400"/>
              <a:buFont typeface="Arial"/>
              <a:buAutoNum type="alphaLcParenR"/>
            </a:pPr>
            <a:r>
              <a:rPr lang="en-US" sz="2400" dirty="0">
                <a:latin typeface="+mn-lt"/>
              </a:rPr>
              <a:t>$50,000</a:t>
            </a:r>
            <a:endParaRPr dirty="0">
              <a:latin typeface="+mn-lt"/>
            </a:endParaRPr>
          </a:p>
          <a:p>
            <a:pPr marL="811213" lvl="1" indent="-457200" algn="l" rtl="0">
              <a:lnSpc>
                <a:spcPct val="100000"/>
              </a:lnSpc>
              <a:spcAft>
                <a:spcPts val="0"/>
              </a:spcAft>
              <a:buSzPts val="2400"/>
              <a:buFont typeface="Arial"/>
              <a:buAutoNum type="alphaLcParenR"/>
            </a:pPr>
            <a:r>
              <a:rPr lang="en-US" sz="2400" dirty="0">
                <a:latin typeface="+mn-lt"/>
              </a:rPr>
              <a:t>$0</a:t>
            </a:r>
            <a:endParaRPr dirty="0">
              <a:latin typeface="+mn-lt"/>
            </a:endParaRPr>
          </a:p>
          <a:p>
            <a:pPr marL="811213" lvl="1" indent="-457200" algn="l" rtl="0">
              <a:lnSpc>
                <a:spcPct val="100000"/>
              </a:lnSpc>
              <a:spcAft>
                <a:spcPts val="0"/>
              </a:spcAft>
              <a:buSzPts val="2400"/>
              <a:buFont typeface="Arial"/>
              <a:buAutoNum type="alphaLcParenR"/>
            </a:pPr>
            <a:r>
              <a:rPr lang="en-US" sz="2400" dirty="0">
                <a:latin typeface="+mn-lt"/>
              </a:rPr>
              <a:t>$150,000</a:t>
            </a:r>
            <a:endParaRPr dirty="0">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LEARN BY DOING: PRACTICE QUESTION 2</a:t>
            </a:r>
            <a:br>
              <a:rPr lang="en-US" dirty="0">
                <a:latin typeface="+mn-lt"/>
              </a:rPr>
            </a:br>
            <a:r>
              <a:rPr lang="en-US" dirty="0">
                <a:latin typeface="+mn-lt"/>
              </a:rPr>
              <a:t>(ANSWER)</a:t>
            </a:r>
            <a:endParaRPr dirty="0">
              <a:latin typeface="+mn-lt"/>
            </a:endParaRPr>
          </a:p>
        </p:txBody>
      </p:sp>
      <p:sp>
        <p:nvSpPr>
          <p:cNvPr id="99" name="Google Shape;99;p10"/>
          <p:cNvSpPr txBox="1">
            <a:spLocks noGrp="1"/>
          </p:cNvSpPr>
          <p:nvPr>
            <p:ph type="body" idx="1"/>
          </p:nvPr>
        </p:nvSpPr>
        <p:spPr>
          <a:xfrm>
            <a:off x="117582" y="1933291"/>
            <a:ext cx="9804186" cy="459813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400" dirty="0">
                <a:latin typeface="+mn-lt"/>
              </a:rPr>
              <a:t>Sandy owns a firm with annual revenue of $1 million. Wages, rent, and other costs are $900,000. Suppose that instead of being an entrepreneur, Sandy could get a job with an annual salary of $250,000. Assume that a job would be as satisfying to Sandy as being an entrepreneur. Calculate Sandy’s economic profit.</a:t>
            </a:r>
            <a:endParaRPr dirty="0">
              <a:latin typeface="+mn-lt"/>
            </a:endParaRPr>
          </a:p>
          <a:p>
            <a:pPr marL="811213" lvl="1" indent="-457200" algn="l" rtl="0">
              <a:lnSpc>
                <a:spcPct val="100000"/>
              </a:lnSpc>
              <a:spcBef>
                <a:spcPts val="1824"/>
              </a:spcBef>
              <a:spcAft>
                <a:spcPts val="0"/>
              </a:spcAft>
              <a:buSzPts val="2400"/>
              <a:buFont typeface="Arial"/>
              <a:buAutoNum type="alphaLcParenR"/>
            </a:pPr>
            <a:r>
              <a:rPr lang="en-US" sz="2400" dirty="0">
                <a:latin typeface="+mn-lt"/>
              </a:rPr>
              <a:t>$100,000</a:t>
            </a:r>
            <a:endParaRPr dirty="0">
              <a:latin typeface="+mn-lt"/>
            </a:endParaRPr>
          </a:p>
          <a:p>
            <a:pPr marL="811213" lvl="1" indent="-457200" algn="l" rtl="0">
              <a:lnSpc>
                <a:spcPct val="100000"/>
              </a:lnSpc>
              <a:spcBef>
                <a:spcPts val="1224"/>
              </a:spcBef>
              <a:spcAft>
                <a:spcPts val="0"/>
              </a:spcAft>
              <a:buSzPts val="2400"/>
              <a:buFont typeface="Arial"/>
              <a:buAutoNum type="alphaLcParenR"/>
            </a:pPr>
            <a:r>
              <a:rPr lang="en-US" sz="2400" dirty="0">
                <a:latin typeface="+mn-lt"/>
              </a:rPr>
              <a:t>$50,000</a:t>
            </a:r>
            <a:endParaRPr dirty="0">
              <a:latin typeface="+mn-lt"/>
            </a:endParaRPr>
          </a:p>
          <a:p>
            <a:pPr marL="811213" lvl="1" indent="-457200" algn="l" rtl="0">
              <a:lnSpc>
                <a:spcPct val="100000"/>
              </a:lnSpc>
              <a:spcBef>
                <a:spcPts val="1224"/>
              </a:spcBef>
              <a:spcAft>
                <a:spcPts val="0"/>
              </a:spcAft>
              <a:buSzPts val="2400"/>
              <a:buFont typeface="Arial"/>
              <a:buAutoNum type="alphaLcParenR"/>
            </a:pPr>
            <a:r>
              <a:rPr lang="en-US" sz="2400" dirty="0">
                <a:latin typeface="+mn-lt"/>
              </a:rPr>
              <a:t>$0</a:t>
            </a:r>
            <a:endParaRPr dirty="0">
              <a:latin typeface="+mn-lt"/>
            </a:endParaRPr>
          </a:p>
          <a:p>
            <a:pPr marL="811213" lvl="1" indent="-457200" algn="l" rtl="0">
              <a:lnSpc>
                <a:spcPct val="100000"/>
              </a:lnSpc>
              <a:spcBef>
                <a:spcPts val="1224"/>
              </a:spcBef>
              <a:spcAft>
                <a:spcPts val="0"/>
              </a:spcAft>
              <a:buSzPts val="2400"/>
              <a:buFont typeface="Arial"/>
              <a:buAutoNum type="alphaLcParenR"/>
            </a:pPr>
            <a:r>
              <a:rPr lang="en-US" sz="2400" b="1" dirty="0">
                <a:latin typeface="+mn-lt"/>
              </a:rPr>
              <a:t>$150,000 (correct answer)</a:t>
            </a:r>
            <a:endParaRPr dirty="0">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THE IMPLICIT COST OF CAPITAL</a:t>
            </a:r>
            <a:endParaRPr dirty="0">
              <a:latin typeface="+mn-lt"/>
            </a:endParaRPr>
          </a:p>
        </p:txBody>
      </p:sp>
      <p:sp>
        <p:nvSpPr>
          <p:cNvPr id="105" name="Google Shape;105;p11"/>
          <p:cNvSpPr txBox="1">
            <a:spLocks noGrp="1"/>
          </p:cNvSpPr>
          <p:nvPr>
            <p:ph type="body" idx="1"/>
          </p:nvPr>
        </p:nvSpPr>
        <p:spPr>
          <a:xfrm>
            <a:off x="117582" y="1933292"/>
            <a:ext cx="9804186" cy="3910296"/>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b="1" i="1" dirty="0">
                <a:latin typeface="+mn-lt"/>
              </a:rPr>
              <a:t>Capital</a:t>
            </a:r>
            <a:r>
              <a:rPr lang="en-US" b="1" dirty="0">
                <a:latin typeface="+mn-lt"/>
              </a:rPr>
              <a:t> </a:t>
            </a:r>
            <a:r>
              <a:rPr lang="en-US" dirty="0">
                <a:latin typeface="+mn-lt"/>
              </a:rPr>
              <a:t>is the total value of assets owned by an individual or firm—physical assets plus financial assets.</a:t>
            </a:r>
            <a:endParaRPr dirty="0">
              <a:latin typeface="+mn-lt"/>
            </a:endParaRPr>
          </a:p>
          <a:p>
            <a:pPr marL="354013" lvl="0" indent="-354013" algn="l" rtl="0">
              <a:lnSpc>
                <a:spcPct val="100000"/>
              </a:lnSpc>
              <a:spcBef>
                <a:spcPts val="1224"/>
              </a:spcBef>
              <a:spcAft>
                <a:spcPts val="0"/>
              </a:spcAft>
              <a:buSzPct val="100000"/>
              <a:buChar char="•"/>
            </a:pPr>
            <a:r>
              <a:rPr lang="en-US" dirty="0">
                <a:latin typeface="+mn-lt"/>
              </a:rPr>
              <a:t>The </a:t>
            </a:r>
            <a:r>
              <a:rPr lang="en-US" b="1" i="1" dirty="0">
                <a:latin typeface="+mn-lt"/>
              </a:rPr>
              <a:t>implicit cost of capital </a:t>
            </a:r>
            <a:r>
              <a:rPr lang="en-US" dirty="0">
                <a:latin typeface="+mn-lt"/>
              </a:rPr>
              <a:t>is the opportunity cost of the use of one’s own capital; that is, the income earned if the capital had been employed in its next best alternative </a:t>
            </a:r>
            <a:r>
              <a:rPr lang="en-US" dirty="0">
                <a:solidFill>
                  <a:schemeClr val="tx1"/>
                </a:solidFill>
                <a:latin typeface="+mn-lt"/>
              </a:rPr>
              <a:t>use (for example, forgone interest income).</a:t>
            </a:r>
            <a:endParaRPr dirty="0">
              <a:solidFill>
                <a:schemeClr val="tx1"/>
              </a:solidFill>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“HOW MUCH” VERSUS “EITHER–OR” DECISIONS</a:t>
            </a:r>
            <a:endParaRPr dirty="0">
              <a:latin typeface="+mn-lt"/>
            </a:endParaRPr>
          </a:p>
        </p:txBody>
      </p:sp>
      <p:sp>
        <p:nvSpPr>
          <p:cNvPr id="111" name="Google Shape;111;p12"/>
          <p:cNvSpPr txBox="1">
            <a:spLocks noGrp="1"/>
          </p:cNvSpPr>
          <p:nvPr>
            <p:ph type="body" idx="1"/>
          </p:nvPr>
        </p:nvSpPr>
        <p:spPr>
          <a:xfrm>
            <a:off x="117582" y="1933292"/>
            <a:ext cx="9804186" cy="3008578"/>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ts val="2800"/>
              <a:buChar char="•"/>
            </a:pPr>
            <a:r>
              <a:rPr lang="en-US" dirty="0">
                <a:latin typeface="+mn-lt"/>
              </a:rPr>
              <a:t>There are two different types of decisions:</a:t>
            </a:r>
            <a:endParaRPr dirty="0">
              <a:latin typeface="+mn-lt"/>
            </a:endParaRPr>
          </a:p>
          <a:p>
            <a:pPr marL="811213" lvl="1" indent="-457200" algn="l" rtl="0">
              <a:lnSpc>
                <a:spcPct val="100000"/>
              </a:lnSpc>
              <a:spcBef>
                <a:spcPts val="1224"/>
              </a:spcBef>
              <a:spcAft>
                <a:spcPts val="0"/>
              </a:spcAft>
              <a:buSzPts val="2600"/>
              <a:buFont typeface="Arial"/>
              <a:buAutoNum type="arabicPeriod"/>
            </a:pPr>
            <a:r>
              <a:rPr lang="en-US" dirty="0">
                <a:latin typeface="+mn-lt"/>
              </a:rPr>
              <a:t>A choice between two alternatives </a:t>
            </a:r>
            <a:r>
              <a:rPr lang="en-US" b="1" dirty="0">
                <a:latin typeface="+mn-lt"/>
              </a:rPr>
              <a:t>(“either–or”)</a:t>
            </a:r>
            <a:endParaRPr dirty="0">
              <a:latin typeface="+mn-lt"/>
            </a:endParaRPr>
          </a:p>
          <a:p>
            <a:pPr marL="811213" lvl="1" indent="-457200" algn="l" rtl="0">
              <a:lnSpc>
                <a:spcPct val="100000"/>
              </a:lnSpc>
              <a:spcBef>
                <a:spcPts val="1224"/>
              </a:spcBef>
              <a:spcAft>
                <a:spcPts val="0"/>
              </a:spcAft>
              <a:buSzPts val="2600"/>
              <a:buAutoNum type="arabicPeriod"/>
            </a:pPr>
            <a:r>
              <a:rPr lang="en-US" dirty="0">
                <a:latin typeface="+mn-lt"/>
              </a:rPr>
              <a:t>A more complex choice that requires us to choose at the margin </a:t>
            </a:r>
            <a:r>
              <a:rPr lang="en-US" b="1" dirty="0">
                <a:latin typeface="+mn-lt"/>
              </a:rPr>
              <a:t>(“how much”)</a:t>
            </a:r>
            <a:endParaRPr dirty="0">
              <a:latin typeface="+mn-lt"/>
            </a:endParaRPr>
          </a:p>
          <a:p>
            <a:pPr marL="2295525" lvl="0" indent="0" algn="l" rtl="0">
              <a:lnSpc>
                <a:spcPct val="100000"/>
              </a:lnSpc>
              <a:spcBef>
                <a:spcPts val="1224"/>
              </a:spcBef>
              <a:spcAft>
                <a:spcPts val="0"/>
              </a:spcAft>
              <a:buSzPts val="2400"/>
              <a:buNone/>
            </a:pPr>
            <a:r>
              <a:rPr lang="en-US" sz="2400" i="1" dirty="0">
                <a:latin typeface="+mn-lt"/>
              </a:rPr>
              <a:t>“Should I go to college?</a:t>
            </a:r>
            <a:endParaRPr dirty="0">
              <a:latin typeface="+mn-lt"/>
            </a:endParaRPr>
          </a:p>
          <a:p>
            <a:pPr marL="2295525" lvl="0" indent="0" algn="l" rtl="0">
              <a:lnSpc>
                <a:spcPct val="100000"/>
              </a:lnSpc>
              <a:spcBef>
                <a:spcPts val="1224"/>
              </a:spcBef>
              <a:spcAft>
                <a:spcPts val="0"/>
              </a:spcAft>
              <a:buSzPts val="2400"/>
              <a:buNone/>
            </a:pPr>
            <a:r>
              <a:rPr lang="en-US" sz="2400" i="1" dirty="0">
                <a:latin typeface="+mn-lt"/>
              </a:rPr>
              <a:t>Should I take an extra class?”</a:t>
            </a:r>
            <a:endParaRPr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EB3042-6E65-88BE-B2DF-86FE84FD2678}"/>
              </a:ext>
            </a:extLst>
          </p:cNvPr>
          <p:cNvSpPr txBox="1">
            <a:spLocks/>
          </p:cNvSpPr>
          <p:nvPr/>
        </p:nvSpPr>
        <p:spPr>
          <a:xfrm>
            <a:off x="115391" y="29513"/>
            <a:ext cx="9943009" cy="136625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200" dirty="0"/>
              <a:t>Median Salaries from the U.S. Dept of Education’s College Score Card, Bachelor’s degrees</a:t>
            </a:r>
          </a:p>
        </p:txBody>
      </p:sp>
      <p:sp>
        <p:nvSpPr>
          <p:cNvPr id="5" name="TextBox 4">
            <a:extLst>
              <a:ext uri="{FF2B5EF4-FFF2-40B4-BE49-F238E27FC236}">
                <a16:creationId xmlns:a16="http://schemas.microsoft.com/office/drawing/2014/main" id="{45D81FFD-8EDD-4AE6-9928-FA2A3E570B61}"/>
              </a:ext>
            </a:extLst>
          </p:cNvPr>
          <p:cNvSpPr txBox="1"/>
          <p:nvPr/>
        </p:nvSpPr>
        <p:spPr>
          <a:xfrm>
            <a:off x="1" y="1842487"/>
            <a:ext cx="5152503" cy="3170099"/>
          </a:xfrm>
          <a:prstGeom prst="rect">
            <a:avLst/>
          </a:prstGeom>
          <a:noFill/>
        </p:spPr>
        <p:txBody>
          <a:bodyPr wrap="square">
            <a:spAutoFit/>
          </a:bodyPr>
          <a:lstStyle/>
          <a:p>
            <a:pPr marR="0"/>
            <a:r>
              <a:rPr lang="en-US" sz="2400" b="1"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CAHNRS, WSU</a:t>
            </a:r>
            <a:r>
              <a:rPr lang="en-US" sz="1800" b="1"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 </a:t>
            </a:r>
          </a:p>
          <a:p>
            <a:pPr marL="233363" lvl="1" indent="-233363">
              <a:buFont typeface="Arial" panose="020B0604020202020204" pitchFamily="34" charset="0"/>
              <a:buChar char="•"/>
            </a:pPr>
            <a:r>
              <a:rPr lang="en-US" sz="1800" dirty="0">
                <a:solidFill>
                  <a:schemeClr val="tx1"/>
                </a:solidFill>
                <a:effectLst/>
                <a:highlight>
                  <a:srgbClr val="FFFF00"/>
                </a:highlight>
                <a:latin typeface="Corbel" panose="020B0503020204020204" pitchFamily="34" charset="0"/>
                <a:ea typeface="Calibri" panose="020F0502020204030204" pitchFamily="34" charset="0"/>
                <a:cs typeface="Times New Roman" panose="02020603050405020304" pitchFamily="18" charset="0"/>
              </a:rPr>
              <a:t>Economics			$95,097</a:t>
            </a:r>
          </a:p>
          <a:p>
            <a:pPr marL="233363" lvl="1" indent="-233363">
              <a:buFont typeface="Arial" panose="020B0604020202020204" pitchFamily="34" charset="0"/>
              <a:buChar char="•"/>
            </a:pP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Food Science &amp; Technology	$70,646</a:t>
            </a: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Natural Resources Conservation	$65,084</a:t>
            </a:r>
            <a:endPar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p>
            <a:pPr marL="233363" lvl="1" indent="-233363">
              <a:buFont typeface="Arial" panose="020B0604020202020204" pitchFamily="34" charset="0"/>
              <a:buChar char="•"/>
            </a:pP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Ag. Production &amp; Tech</a:t>
            </a: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		</a:t>
            </a: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$61,466</a:t>
            </a:r>
          </a:p>
          <a:p>
            <a:pPr marL="233363" lvl="1" indent="-233363">
              <a:buFont typeface="Arial" panose="020B0604020202020204" pitchFamily="34" charset="0"/>
              <a:buChar char="•"/>
            </a:pP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A</a:t>
            </a: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pparel &amp; Textiles		$57,364</a:t>
            </a: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Human Development		$48,017</a:t>
            </a: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Animal Science		$47,320</a:t>
            </a: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Wildlife &amp; Wetlands Science 	$45,453</a:t>
            </a:r>
          </a:p>
          <a:p>
            <a:pPr marL="1028700" lvl="1" indent="-571500">
              <a:buFont typeface="Arial" panose="020B0604020202020204" pitchFamily="34" charset="0"/>
              <a:buChar char="•"/>
            </a:pPr>
            <a:endParaRPr lang="en-US" sz="32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B63399D-45BA-020E-3736-707F5F0CBCEC}"/>
              </a:ext>
            </a:extLst>
          </p:cNvPr>
          <p:cNvSpPr txBox="1"/>
          <p:nvPr/>
        </p:nvSpPr>
        <p:spPr>
          <a:xfrm>
            <a:off x="5106788" y="2165205"/>
            <a:ext cx="4951612" cy="2400657"/>
          </a:xfrm>
          <a:prstGeom prst="rect">
            <a:avLst/>
          </a:prstGeom>
          <a:noFill/>
        </p:spPr>
        <p:txBody>
          <a:bodyPr wrap="square">
            <a:spAutoFit/>
          </a:bodyPr>
          <a:lstStyle/>
          <a:p>
            <a:pPr marR="0"/>
            <a:r>
              <a:rPr lang="en-US" sz="2400" b="1"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Carson College of Business, WSU</a:t>
            </a:r>
            <a:endParaRPr lang="en-US" sz="1800" b="1"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p>
            <a:pPr marL="233363" lvl="1" indent="-233363">
              <a:buFont typeface="Arial" panose="020B0604020202020204" pitchFamily="34" charset="0"/>
              <a:buChar char="•"/>
            </a:pP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Internation</a:t>
            </a: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al Business	</a:t>
            </a: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	$83,952</a:t>
            </a: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Finance			$82,433</a:t>
            </a:r>
            <a:endPar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Marketing			$82,094</a:t>
            </a: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Mgt Information Systems (MIS)	$81,392</a:t>
            </a:r>
          </a:p>
          <a:p>
            <a:pPr marL="233363" lvl="1" indent="-233363">
              <a:buFont typeface="Arial" panose="020B0604020202020204" pitchFamily="34" charset="0"/>
              <a:buChar char="•"/>
            </a:pP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Entrepreneurship		$77,036</a:t>
            </a:r>
          </a:p>
          <a:p>
            <a:pPr marL="233363" lvl="1" indent="-233363">
              <a:buFont typeface="Arial" panose="020B0604020202020204" pitchFamily="34" charset="0"/>
              <a:buChar char="•"/>
            </a:pP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Business Administration	</a:t>
            </a:r>
            <a:r>
              <a:rPr lang="en-US" sz="1800" dirty="0">
                <a:solidFill>
                  <a:schemeClr val="tx1"/>
                </a:solidFill>
                <a:latin typeface="Corbel" panose="020B0503020204020204" pitchFamily="34" charset="0"/>
                <a:ea typeface="Calibri" panose="020F0502020204030204" pitchFamily="34" charset="0"/>
                <a:cs typeface="Times New Roman" panose="02020603050405020304" pitchFamily="18" charset="0"/>
              </a:rPr>
              <a:t>$69,669</a:t>
            </a:r>
          </a:p>
          <a:p>
            <a:pPr marL="233363" lvl="1" indent="-233363">
              <a:buFont typeface="Arial" panose="020B0604020202020204" pitchFamily="34" charset="0"/>
              <a:buChar char="•"/>
            </a:pP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Hospitality Business Mgt.	$55,920</a:t>
            </a:r>
          </a:p>
        </p:txBody>
      </p:sp>
      <p:sp>
        <p:nvSpPr>
          <p:cNvPr id="7" name="TextBox 6">
            <a:extLst>
              <a:ext uri="{FF2B5EF4-FFF2-40B4-BE49-F238E27FC236}">
                <a16:creationId xmlns:a16="http://schemas.microsoft.com/office/drawing/2014/main" id="{6E8C53C6-C73D-6E78-D98D-961A1347DBDD}"/>
              </a:ext>
            </a:extLst>
          </p:cNvPr>
          <p:cNvSpPr txBox="1"/>
          <p:nvPr/>
        </p:nvSpPr>
        <p:spPr>
          <a:xfrm>
            <a:off x="2" y="5240216"/>
            <a:ext cx="4349260" cy="1508105"/>
          </a:xfrm>
          <a:prstGeom prst="rect">
            <a:avLst/>
          </a:prstGeom>
          <a:noFill/>
        </p:spPr>
        <p:txBody>
          <a:bodyPr wrap="square">
            <a:spAutoFit/>
          </a:bodyPr>
          <a:lstStyle/>
          <a:p>
            <a:pPr marR="0"/>
            <a:r>
              <a:rPr lang="en-US" sz="2400" b="1"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Univ. of Washington</a:t>
            </a:r>
            <a:r>
              <a:rPr lang="en-US" sz="1800" b="1"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 </a:t>
            </a:r>
          </a:p>
          <a:p>
            <a:pPr marL="233363" lvl="1" indent="-233363">
              <a:buFont typeface="Arial" panose="020B0604020202020204" pitchFamily="34" charset="0"/>
              <a:buChar char="•"/>
            </a:pPr>
            <a:r>
              <a:rPr lang="en-US" sz="18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Economics			$92,399</a:t>
            </a:r>
          </a:p>
          <a:p>
            <a:pPr marL="1028700" lvl="1" indent="-571500">
              <a:buFont typeface="Arial" panose="020B0604020202020204" pitchFamily="34" charset="0"/>
              <a:buChar char="•"/>
            </a:pPr>
            <a:endParaRPr lang="en-US" sz="32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D08F842-0576-F05C-8482-BEEE6D4DE1BA}"/>
              </a:ext>
            </a:extLst>
          </p:cNvPr>
          <p:cNvSpPr txBox="1"/>
          <p:nvPr/>
        </p:nvSpPr>
        <p:spPr>
          <a:xfrm>
            <a:off x="5067881" y="5459310"/>
            <a:ext cx="4990519" cy="461665"/>
          </a:xfrm>
          <a:prstGeom prst="rect">
            <a:avLst/>
          </a:prstGeom>
          <a:noFill/>
        </p:spPr>
        <p:txBody>
          <a:bodyPr wrap="square" rtlCol="0">
            <a:spAutoFit/>
          </a:bodyPr>
          <a:lstStyle/>
          <a:p>
            <a:r>
              <a:rPr lang="en-US" sz="1200" dirty="0">
                <a:solidFill>
                  <a:schemeClr val="tx1"/>
                </a:solidFill>
              </a:rPr>
              <a:t>Salaries based on students 10 years after they </a:t>
            </a:r>
            <a:r>
              <a:rPr lang="en-US" sz="1200" i="1" dirty="0">
                <a:solidFill>
                  <a:schemeClr val="tx1"/>
                </a:solidFill>
              </a:rPr>
              <a:t>started</a:t>
            </a:r>
            <a:r>
              <a:rPr lang="en-US" sz="1200" dirty="0">
                <a:solidFill>
                  <a:schemeClr val="tx1"/>
                </a:solidFill>
              </a:rPr>
              <a:t> college, regardless of when they completed. Retrieved 8/22/2024. </a:t>
            </a:r>
          </a:p>
        </p:txBody>
      </p:sp>
    </p:spTree>
    <p:extLst>
      <p:ext uri="{BB962C8B-B14F-4D97-AF65-F5344CB8AC3E}">
        <p14:creationId xmlns:p14="http://schemas.microsoft.com/office/powerpoint/2010/main" val="1863212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MAKING “EITHER–OR” DECISIONS</a:t>
            </a:r>
            <a:endParaRPr dirty="0">
              <a:latin typeface="+mn-lt"/>
            </a:endParaRPr>
          </a:p>
        </p:txBody>
      </p:sp>
      <p:sp>
        <p:nvSpPr>
          <p:cNvPr id="117" name="Google Shape;117;p13"/>
          <p:cNvSpPr txBox="1">
            <a:spLocks noGrp="1"/>
          </p:cNvSpPr>
          <p:nvPr>
            <p:ph type="body" idx="1"/>
          </p:nvPr>
        </p:nvSpPr>
        <p:spPr>
          <a:xfrm>
            <a:off x="117582" y="1933292"/>
            <a:ext cx="9804186" cy="5100554"/>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00000"/>
              </a:lnSpc>
              <a:spcBef>
                <a:spcPts val="0"/>
              </a:spcBef>
              <a:spcAft>
                <a:spcPts val="0"/>
              </a:spcAft>
              <a:buSzPct val="100000"/>
              <a:buNone/>
            </a:pPr>
            <a:r>
              <a:rPr lang="en-US" b="1" i="1" dirty="0">
                <a:latin typeface="+mn-lt"/>
              </a:rPr>
              <a:t>Principle of “either–or” decision making</a:t>
            </a:r>
            <a:endParaRPr dirty="0">
              <a:latin typeface="+mn-lt"/>
            </a:endParaRPr>
          </a:p>
          <a:p>
            <a:pPr marL="354013" lvl="0" indent="-354013" algn="l" rtl="0">
              <a:lnSpc>
                <a:spcPct val="100000"/>
              </a:lnSpc>
              <a:spcBef>
                <a:spcPts val="624"/>
              </a:spcBef>
              <a:spcAft>
                <a:spcPts val="0"/>
              </a:spcAft>
              <a:buSzPct val="100000"/>
              <a:buChar char="•"/>
            </a:pPr>
            <a:r>
              <a:rPr lang="en-US" dirty="0">
                <a:latin typeface="+mn-lt"/>
              </a:rPr>
              <a:t>When faced with an “either–or” choice between two activities (all else equal), choose the one with the positive economic profit.</a:t>
            </a:r>
            <a:endParaRPr dirty="0">
              <a:latin typeface="+mn-lt"/>
            </a:endParaRPr>
          </a:p>
          <a:p>
            <a:pPr marL="720725" lvl="1" indent="-366713" algn="l" rtl="0">
              <a:lnSpc>
                <a:spcPct val="100000"/>
              </a:lnSpc>
              <a:spcBef>
                <a:spcPts val="624"/>
              </a:spcBef>
              <a:spcAft>
                <a:spcPts val="0"/>
              </a:spcAft>
              <a:buSzPct val="100000"/>
              <a:buChar char="–"/>
            </a:pPr>
            <a:r>
              <a:rPr lang="en-US" dirty="0">
                <a:latin typeface="+mn-lt"/>
              </a:rPr>
              <a:t>Jenny faces an “either-or” decision: spend two years in graduate school to obtain a degree in pharmacology or start work.</a:t>
            </a:r>
            <a:endParaRPr dirty="0">
              <a:latin typeface="+mn-lt"/>
            </a:endParaRPr>
          </a:p>
          <a:p>
            <a:pPr marL="720725" lvl="1" indent="-366713" algn="l" rtl="0">
              <a:lnSpc>
                <a:spcPct val="100000"/>
              </a:lnSpc>
              <a:spcBef>
                <a:spcPts val="624"/>
              </a:spcBef>
              <a:spcAft>
                <a:spcPts val="0"/>
              </a:spcAft>
              <a:buSzPct val="100000"/>
              <a:buChar char="–"/>
            </a:pPr>
            <a:r>
              <a:rPr lang="en-US" dirty="0">
                <a:latin typeface="+mn-lt"/>
              </a:rPr>
              <a:t>Job she is currently offered has a total lifetime earnings of $557,000.</a:t>
            </a:r>
            <a:endParaRPr dirty="0">
              <a:latin typeface="+mn-lt"/>
            </a:endParaRPr>
          </a:p>
          <a:p>
            <a:pPr marL="720725" lvl="1" indent="-366713" algn="l" rtl="0">
              <a:lnSpc>
                <a:spcPct val="100000"/>
              </a:lnSpc>
              <a:spcBef>
                <a:spcPts val="624"/>
              </a:spcBef>
              <a:spcAft>
                <a:spcPts val="0"/>
              </a:spcAft>
              <a:buSzPct val="100000"/>
              <a:buChar char="–"/>
            </a:pPr>
            <a:r>
              <a:rPr lang="en-US" dirty="0">
                <a:latin typeface="+mn-lt"/>
              </a:rPr>
              <a:t>If she goes to school and works as a pharmacist two years later, her total lifetime earnings are $556,000.</a:t>
            </a:r>
            <a:endParaRPr dirty="0">
              <a:latin typeface="+mn-lt"/>
            </a:endParaRPr>
          </a:p>
          <a:p>
            <a:pPr marL="720725" lvl="1" indent="-366713" algn="l" rtl="0">
              <a:lnSpc>
                <a:spcPct val="100000"/>
              </a:lnSpc>
              <a:spcBef>
                <a:spcPts val="624"/>
              </a:spcBef>
              <a:spcAft>
                <a:spcPts val="0"/>
              </a:spcAft>
              <a:buSzPct val="100000"/>
              <a:buChar char="–"/>
            </a:pPr>
            <a:r>
              <a:rPr lang="en-US" dirty="0">
                <a:latin typeface="+mn-lt"/>
              </a:rPr>
              <a:t>Going to work immediately gives Jenny an economic profit of $1,000.</a:t>
            </a:r>
            <a:endParaRPr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PITFALLS PART 1</a:t>
            </a:r>
            <a:endParaRPr dirty="0">
              <a:latin typeface="+mn-lt"/>
            </a:endParaRPr>
          </a:p>
        </p:txBody>
      </p:sp>
      <p:sp>
        <p:nvSpPr>
          <p:cNvPr id="123" name="Google Shape;123;p14"/>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dirty="0">
                <a:latin typeface="+mn-lt"/>
              </a:rPr>
              <a:t>What if, instead of just two options, there are three or more? Does the principle of “either–or” decision making still apply?</a:t>
            </a:r>
            <a:endParaRPr dirty="0">
              <a:latin typeface="+mn-lt"/>
            </a:endParaRPr>
          </a:p>
          <a:p>
            <a:pPr marL="354013" lvl="0" indent="-354013" algn="l" rtl="0">
              <a:lnSpc>
                <a:spcPct val="100000"/>
              </a:lnSpc>
              <a:spcBef>
                <a:spcPts val="1224"/>
              </a:spcBef>
              <a:spcAft>
                <a:spcPts val="0"/>
              </a:spcAft>
              <a:buSzPct val="100000"/>
              <a:buChar char="•"/>
            </a:pPr>
            <a:r>
              <a:rPr lang="en-US" dirty="0">
                <a:latin typeface="+mn-lt"/>
              </a:rPr>
              <a:t>Yes. Any choice between three or more options can always be boiled down to a series of choices between two alternatives.</a:t>
            </a:r>
            <a:endParaRPr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MAKING “HOW MUCH” DECISIONS: THE ROLE OF MARGINAL ANALYSIS</a:t>
            </a:r>
            <a:endParaRPr dirty="0">
              <a:latin typeface="+mn-lt"/>
            </a:endParaRPr>
          </a:p>
        </p:txBody>
      </p:sp>
      <p:sp>
        <p:nvSpPr>
          <p:cNvPr id="129" name="Google Shape;129;p15"/>
          <p:cNvSpPr txBox="1">
            <a:spLocks noGrp="1"/>
          </p:cNvSpPr>
          <p:nvPr>
            <p:ph type="body" idx="1"/>
          </p:nvPr>
        </p:nvSpPr>
        <p:spPr>
          <a:xfrm>
            <a:off x="117582" y="1933291"/>
            <a:ext cx="9804186" cy="4396071"/>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0000"/>
              <a:buNone/>
            </a:pPr>
            <a:r>
              <a:rPr lang="en-US" dirty="0">
                <a:latin typeface="+mn-lt"/>
              </a:rPr>
              <a:t>“How much” is a decision at the margin.</a:t>
            </a:r>
            <a:endParaRPr dirty="0">
              <a:latin typeface="+mn-lt"/>
            </a:endParaRPr>
          </a:p>
          <a:p>
            <a:pPr marL="354013" lvl="0" indent="-354013" algn="l" rtl="0">
              <a:lnSpc>
                <a:spcPct val="100000"/>
              </a:lnSpc>
              <a:spcBef>
                <a:spcPts val="1224"/>
              </a:spcBef>
              <a:spcAft>
                <a:spcPts val="0"/>
              </a:spcAft>
              <a:buSzPct val="100000"/>
              <a:buChar char="•"/>
            </a:pPr>
            <a:r>
              <a:rPr lang="en-US" b="1" dirty="0">
                <a:latin typeface="+mn-lt"/>
              </a:rPr>
              <a:t>Marginal analysis: </a:t>
            </a:r>
            <a:r>
              <a:rPr lang="en-US" dirty="0">
                <a:latin typeface="+mn-lt"/>
              </a:rPr>
              <a:t>comparing the benefit of doing a little bit more of something with the cost of doing little bit more of something</a:t>
            </a:r>
            <a:r>
              <a:rPr lang="en-US" cap="small" dirty="0">
                <a:latin typeface="+mn-lt"/>
              </a:rPr>
              <a:t>—</a:t>
            </a:r>
            <a:r>
              <a:rPr lang="en-US" dirty="0">
                <a:latin typeface="+mn-lt"/>
              </a:rPr>
              <a:t>comparing marginal benefit with marginal cost.</a:t>
            </a:r>
            <a:endParaRPr dirty="0">
              <a:latin typeface="+mn-lt"/>
            </a:endParaRPr>
          </a:p>
          <a:p>
            <a:pPr marL="354013" lvl="0" indent="-354013" algn="l" rtl="0">
              <a:lnSpc>
                <a:spcPct val="100000"/>
              </a:lnSpc>
              <a:spcBef>
                <a:spcPts val="1224"/>
              </a:spcBef>
              <a:spcAft>
                <a:spcPts val="0"/>
              </a:spcAft>
              <a:buSzPct val="100000"/>
              <a:buChar char="•"/>
            </a:pPr>
            <a:r>
              <a:rPr lang="en-US" b="1" dirty="0">
                <a:latin typeface="+mn-lt"/>
              </a:rPr>
              <a:t>Marginal cost </a:t>
            </a:r>
            <a:r>
              <a:rPr lang="en-US" dirty="0">
                <a:latin typeface="+mn-lt"/>
              </a:rPr>
              <a:t>of producing a good or service is</a:t>
            </a:r>
            <a:r>
              <a:rPr lang="en-US" i="1" dirty="0">
                <a:latin typeface="+mn-lt"/>
              </a:rPr>
              <a:t> </a:t>
            </a:r>
            <a:r>
              <a:rPr lang="en-US" dirty="0">
                <a:latin typeface="+mn-lt"/>
              </a:rPr>
              <a:t>the additional cost incurred by producing one more unit of that good or service.</a:t>
            </a:r>
            <a:endParaRPr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MARGINAL COST (1 of 2)</a:t>
            </a:r>
            <a:endParaRPr dirty="0">
              <a:latin typeface="+mn-lt"/>
            </a:endParaRPr>
          </a:p>
        </p:txBody>
      </p:sp>
      <p:sp>
        <p:nvSpPr>
          <p:cNvPr id="135" name="Google Shape;135;p16"/>
          <p:cNvSpPr txBox="1">
            <a:spLocks noGrp="1"/>
          </p:cNvSpPr>
          <p:nvPr>
            <p:ph type="body" idx="1"/>
          </p:nvPr>
        </p:nvSpPr>
        <p:spPr>
          <a:xfrm>
            <a:off x="127107" y="1363948"/>
            <a:ext cx="9804186" cy="2703960"/>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400" dirty="0">
                <a:latin typeface="+mn-lt"/>
              </a:rPr>
              <a:t>The </a:t>
            </a:r>
            <a:r>
              <a:rPr lang="en-US" sz="2400" b="1" dirty="0">
                <a:latin typeface="+mn-lt"/>
              </a:rPr>
              <a:t>marginal cost curve </a:t>
            </a:r>
            <a:r>
              <a:rPr lang="en-US" sz="2400" dirty="0">
                <a:latin typeface="+mn-lt"/>
              </a:rPr>
              <a:t>shows how the cost of producing one more unit depends on the quantity that has already been produced.</a:t>
            </a:r>
            <a:endParaRPr dirty="0">
              <a:latin typeface="+mn-lt"/>
            </a:endParaRPr>
          </a:p>
          <a:p>
            <a:pPr marL="354013" lvl="0" indent="-354013" algn="l" rtl="0">
              <a:lnSpc>
                <a:spcPct val="100000"/>
              </a:lnSpc>
              <a:spcBef>
                <a:spcPts val="1224"/>
              </a:spcBef>
              <a:spcAft>
                <a:spcPts val="0"/>
              </a:spcAft>
              <a:buSzPts val="2400"/>
              <a:buChar char="•"/>
            </a:pPr>
            <a:r>
              <a:rPr lang="en-US" sz="2400" b="1" dirty="0">
                <a:latin typeface="+mn-lt"/>
              </a:rPr>
              <a:t>Each product has a unique marginal </a:t>
            </a:r>
            <a:r>
              <a:rPr lang="en-US" sz="2400" b="1" dirty="0">
                <a:solidFill>
                  <a:schemeClr val="tx1"/>
                </a:solidFill>
                <a:latin typeface="+mn-lt"/>
              </a:rPr>
              <a:t>cost. Some basic </a:t>
            </a:r>
            <a:r>
              <a:rPr lang="en-US" sz="2400" b="1" dirty="0">
                <a:latin typeface="+mn-lt"/>
              </a:rPr>
              <a:t>shapes:</a:t>
            </a:r>
            <a:endParaRPr dirty="0">
              <a:latin typeface="+mn-lt"/>
            </a:endParaRPr>
          </a:p>
          <a:p>
            <a:pPr marL="354013" lvl="0" indent="-354013" algn="l" rtl="0">
              <a:lnSpc>
                <a:spcPct val="100000"/>
              </a:lnSpc>
              <a:spcBef>
                <a:spcPts val="1224"/>
              </a:spcBef>
              <a:spcAft>
                <a:spcPts val="0"/>
              </a:spcAft>
              <a:buSzPts val="2400"/>
              <a:buChar char="•"/>
            </a:pPr>
            <a:r>
              <a:rPr lang="en-US" sz="2400" b="1" dirty="0">
                <a:latin typeface="+mn-lt"/>
              </a:rPr>
              <a:t>Increasing</a:t>
            </a:r>
            <a:r>
              <a:rPr lang="en-US" sz="2400" dirty="0">
                <a:latin typeface="+mn-lt"/>
              </a:rPr>
              <a:t> </a:t>
            </a:r>
            <a:r>
              <a:rPr lang="en-US" sz="2400" b="1" dirty="0">
                <a:latin typeface="+mn-lt"/>
              </a:rPr>
              <a:t>marginal</a:t>
            </a:r>
            <a:r>
              <a:rPr lang="en-US" sz="2400" dirty="0">
                <a:latin typeface="+mn-lt"/>
              </a:rPr>
              <a:t> </a:t>
            </a:r>
            <a:r>
              <a:rPr lang="en-US" sz="2400" b="1" dirty="0">
                <a:latin typeface="+mn-lt"/>
              </a:rPr>
              <a:t>cost:</a:t>
            </a:r>
            <a:r>
              <a:rPr lang="en-US" sz="2400" dirty="0">
                <a:latin typeface="+mn-lt"/>
              </a:rPr>
              <a:t> Each additional unit costs more to produce than the previous one (for example, because of paying costly overtime wages).</a:t>
            </a:r>
            <a:endParaRPr dirty="0">
              <a:latin typeface="+mn-lt"/>
            </a:endParaRPr>
          </a:p>
        </p:txBody>
      </p:sp>
      <p:sp>
        <p:nvSpPr>
          <p:cNvPr id="5" name="TextBox 4">
            <a:extLst>
              <a:ext uri="{FF2B5EF4-FFF2-40B4-BE49-F238E27FC236}">
                <a16:creationId xmlns:a16="http://schemas.microsoft.com/office/drawing/2014/main" id="{E0ACA4E4-322C-B525-12B0-27B67098348B}"/>
              </a:ext>
            </a:extLst>
          </p:cNvPr>
          <p:cNvSpPr txBox="1"/>
          <p:nvPr/>
        </p:nvSpPr>
        <p:spPr>
          <a:xfrm>
            <a:off x="127107" y="4108867"/>
            <a:ext cx="9261230" cy="2831544"/>
          </a:xfrm>
          <a:prstGeom prst="rect">
            <a:avLst/>
          </a:prstGeom>
          <a:noFill/>
        </p:spPr>
        <p:txBody>
          <a:bodyPr wrap="square">
            <a:spAutoFit/>
          </a:bodyPr>
          <a:lstStyle/>
          <a:p>
            <a:pPr marL="354013" lvl="0" indent="-354013" algn="l" rtl="0">
              <a:lnSpc>
                <a:spcPct val="100000"/>
              </a:lnSpc>
              <a:spcBef>
                <a:spcPts val="1224"/>
              </a:spcBef>
              <a:spcAft>
                <a:spcPts val="0"/>
              </a:spcAft>
              <a:buSzPts val="2400"/>
              <a:buChar char="•"/>
            </a:pPr>
            <a:r>
              <a:rPr lang="en-US" sz="2400" b="1" dirty="0">
                <a:latin typeface="+mn-lt"/>
              </a:rPr>
              <a:t>Constant</a:t>
            </a:r>
            <a:r>
              <a:rPr lang="en-US" sz="2400" dirty="0">
                <a:latin typeface="+mn-lt"/>
              </a:rPr>
              <a:t> </a:t>
            </a:r>
            <a:r>
              <a:rPr lang="en-US" sz="2400" b="1" dirty="0">
                <a:latin typeface="+mn-lt"/>
              </a:rPr>
              <a:t>marginal</a:t>
            </a:r>
            <a:r>
              <a:rPr lang="en-US" sz="2400" dirty="0">
                <a:latin typeface="+mn-lt"/>
              </a:rPr>
              <a:t> </a:t>
            </a:r>
            <a:r>
              <a:rPr lang="en-US" sz="2400" b="1" dirty="0">
                <a:latin typeface="+mn-lt"/>
              </a:rPr>
              <a:t>cost: </a:t>
            </a:r>
            <a:r>
              <a:rPr lang="en-US" sz="2400" dirty="0">
                <a:latin typeface="+mn-lt"/>
              </a:rPr>
              <a:t> Each additional unit costs the same to produce as the previous one (in plant nurseries, for example, the cost of growing one more plant is the same regardless of how many plants have been produced).</a:t>
            </a:r>
          </a:p>
          <a:p>
            <a:pPr marL="354013" lvl="0" indent="-354013" algn="l" rtl="0">
              <a:lnSpc>
                <a:spcPct val="100000"/>
              </a:lnSpc>
              <a:spcBef>
                <a:spcPts val="1224"/>
              </a:spcBef>
              <a:spcAft>
                <a:spcPts val="0"/>
              </a:spcAft>
              <a:buSzPts val="2400"/>
              <a:buChar char="•"/>
            </a:pPr>
            <a:r>
              <a:rPr lang="en-US" sz="2400" b="1" dirty="0">
                <a:latin typeface="+mn-lt"/>
              </a:rPr>
              <a:t>Decreasing marginal cost: </a:t>
            </a:r>
            <a:r>
              <a:rPr lang="en-US" sz="2400" dirty="0">
                <a:latin typeface="+mn-lt"/>
              </a:rPr>
              <a:t>Each additional unit costs less to produce than the previous one (often due to learning effects in production when workers gain skills and experience).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MARGINAL COST (2 of 2)</a:t>
            </a:r>
            <a:endParaRPr dirty="0">
              <a:latin typeface="+mn-lt"/>
            </a:endParaRPr>
          </a:p>
        </p:txBody>
      </p:sp>
      <p:sp>
        <p:nvSpPr>
          <p:cNvPr id="141" name="Google Shape;141;p17"/>
          <p:cNvSpPr txBox="1">
            <a:spLocks noGrp="1"/>
          </p:cNvSpPr>
          <p:nvPr>
            <p:ph type="body" idx="1"/>
          </p:nvPr>
        </p:nvSpPr>
        <p:spPr>
          <a:xfrm>
            <a:off x="45482" y="1370071"/>
            <a:ext cx="9804186" cy="1929796"/>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10000"/>
              </a:lnSpc>
              <a:spcAft>
                <a:spcPts val="0"/>
              </a:spcAft>
              <a:buClr>
                <a:srgbClr val="4E4E4E"/>
              </a:buClr>
              <a:buSzPts val="2800"/>
              <a:buFont typeface="Arial"/>
              <a:buChar char="•"/>
            </a:pPr>
            <a:r>
              <a:rPr lang="en-US" dirty="0">
                <a:latin typeface="+mn-lt"/>
              </a:rPr>
              <a:t>Each year of schooling costs more than the previous years. As a result, Alexa has increasing marginal cost and the marginal cost curve, the line connecting the midpoints at the top of each bar, is upward sloping.</a:t>
            </a:r>
          </a:p>
        </p:txBody>
      </p:sp>
      <p:pic>
        <p:nvPicPr>
          <p:cNvPr id="143" name="Google Shape;143;p1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620356" y="4019898"/>
            <a:ext cx="4588335" cy="3297454"/>
          </a:xfrm>
          <a:prstGeom prst="rect">
            <a:avLst/>
          </a:prstGeom>
          <a:noFill/>
          <a:ln>
            <a:noFill/>
          </a:ln>
        </p:spPr>
      </p:pic>
      <p:pic>
        <p:nvPicPr>
          <p:cNvPr id="144" name="Google Shape;144;p1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620356" y="4019898"/>
            <a:ext cx="4588335" cy="3297454"/>
          </a:xfrm>
          <a:prstGeom prst="rect">
            <a:avLst/>
          </a:prstGeom>
          <a:noFill/>
          <a:ln>
            <a:noFill/>
          </a:ln>
        </p:spPr>
      </p:pic>
      <p:pic>
        <p:nvPicPr>
          <p:cNvPr id="145" name="Google Shape;145;p1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627064" y="4019897"/>
            <a:ext cx="4641023" cy="3297455"/>
          </a:xfrm>
          <a:prstGeom prst="rect">
            <a:avLst/>
          </a:prstGeom>
          <a:noFill/>
          <a:ln>
            <a:noFill/>
          </a:ln>
        </p:spPr>
      </p:pic>
      <p:pic>
        <p:nvPicPr>
          <p:cNvPr id="2" name="Picture 1" descr="A histogram with a trend line shows the marginal cost curve.&#10;The x-axis is labeled Quantity of schooling (years) and ranges from 0 to 5 in increments of 1 year. The y-axis is labeled Marginal cost and ranges from 0 to 300,000 dollars in increments of 100,000 dollars. The data of the bars of the histograms read as follows:&#10;• Quantity, 1; Marginal cost, 30,000 dollars.&#10;• Quantity, 2; Marginal cost, 40,000 dollars.&#10;• Quantity, 3; Marginal cost, 60,000 dollars.&#10;• Quantity, 4; Marginal cost, 90,000 dollars.&#10;• Quantity, 5; Marginal cost, 130,000 dollars.&#10;An upward sloping, increasing concave upward curve labeled Marginal cost curve, M C passes through the top of each bar at the points:&#10;• (1, 30,000).&#10;• (2, 40,000).&#10;• (3, 60,000).&#10;• (4, 90,000).&#10;• (5, 130,000).">
            <a:extLst>
              <a:ext uri="{FF2B5EF4-FFF2-40B4-BE49-F238E27FC236}">
                <a16:creationId xmlns:a16="http://schemas.microsoft.com/office/drawing/2014/main" id="{F8B071A6-AC6B-AC1F-F352-857D8858D5C2}"/>
              </a:ext>
            </a:extLst>
          </p:cNvPr>
          <p:cNvPicPr>
            <a:picLocks noChangeAspect="1"/>
          </p:cNvPicPr>
          <p:nvPr/>
        </p:nvPicPr>
        <p:blipFill>
          <a:blip r:embed="rId6"/>
          <a:stretch>
            <a:fillRect/>
          </a:stretch>
        </p:blipFill>
        <p:spPr>
          <a:xfrm>
            <a:off x="9215432" y="4428482"/>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4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4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D68B03-E177-DE9A-23D6-0088FFCC1795}"/>
              </a:ext>
            </a:extLst>
          </p:cNvPr>
          <p:cNvPicPr>
            <a:picLocks noChangeAspect="1"/>
          </p:cNvPicPr>
          <p:nvPr/>
        </p:nvPicPr>
        <p:blipFill>
          <a:blip r:embed="rId2"/>
          <a:stretch>
            <a:fillRect/>
          </a:stretch>
        </p:blipFill>
        <p:spPr>
          <a:xfrm>
            <a:off x="328246" y="492369"/>
            <a:ext cx="9566031" cy="6645747"/>
          </a:xfrm>
          <a:prstGeom prst="rect">
            <a:avLst/>
          </a:prstGeom>
        </p:spPr>
      </p:pic>
    </p:spTree>
    <p:extLst>
      <p:ext uri="{BB962C8B-B14F-4D97-AF65-F5344CB8AC3E}">
        <p14:creationId xmlns:p14="http://schemas.microsoft.com/office/powerpoint/2010/main" val="4120130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FD8BC2-7AB0-A41C-2420-8CE0110AE940}"/>
              </a:ext>
            </a:extLst>
          </p:cNvPr>
          <p:cNvPicPr>
            <a:picLocks noChangeAspect="1"/>
          </p:cNvPicPr>
          <p:nvPr/>
        </p:nvPicPr>
        <p:blipFill>
          <a:blip r:embed="rId2"/>
          <a:stretch>
            <a:fillRect/>
          </a:stretch>
        </p:blipFill>
        <p:spPr>
          <a:xfrm>
            <a:off x="304800" y="656492"/>
            <a:ext cx="9331569" cy="6459416"/>
          </a:xfrm>
          <a:prstGeom prst="rect">
            <a:avLst/>
          </a:prstGeom>
        </p:spPr>
      </p:pic>
    </p:spTree>
    <p:extLst>
      <p:ext uri="{BB962C8B-B14F-4D97-AF65-F5344CB8AC3E}">
        <p14:creationId xmlns:p14="http://schemas.microsoft.com/office/powerpoint/2010/main" val="1863081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PITFALLS PART 2</a:t>
            </a:r>
            <a:endParaRPr dirty="0">
              <a:latin typeface="+mn-lt"/>
            </a:endParaRPr>
          </a:p>
        </p:txBody>
      </p:sp>
      <p:sp>
        <p:nvSpPr>
          <p:cNvPr id="151" name="Google Shape;151;p18"/>
          <p:cNvSpPr txBox="1">
            <a:spLocks noGrp="1"/>
          </p:cNvSpPr>
          <p:nvPr>
            <p:ph type="body" idx="1"/>
          </p:nvPr>
        </p:nvSpPr>
        <p:spPr>
          <a:xfrm>
            <a:off x="117582" y="1933291"/>
            <a:ext cx="9804186" cy="3653121"/>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0000"/>
              <a:buNone/>
            </a:pPr>
            <a:r>
              <a:rPr lang="en-US" b="1" dirty="0">
                <a:latin typeface="+mn-lt"/>
              </a:rPr>
              <a:t>Total Cost versus Marginal Cost</a:t>
            </a:r>
          </a:p>
          <a:p>
            <a:pPr marL="354013" lvl="0" indent="-354013" algn="l" rtl="0">
              <a:lnSpc>
                <a:spcPct val="100000"/>
              </a:lnSpc>
              <a:spcBef>
                <a:spcPts val="1224"/>
              </a:spcBef>
              <a:spcAft>
                <a:spcPts val="0"/>
              </a:spcAft>
              <a:buSzPct val="100000"/>
              <a:buChar char="•"/>
            </a:pPr>
            <a:r>
              <a:rPr lang="en-US" dirty="0">
                <a:latin typeface="+mn-lt"/>
              </a:rPr>
              <a:t>It can be easy to conclude that marginal cost and total cost must always move in the same direction.</a:t>
            </a:r>
            <a:endParaRPr b="1" dirty="0">
              <a:latin typeface="+mn-lt"/>
            </a:endParaRPr>
          </a:p>
          <a:p>
            <a:pPr marL="354013" lvl="0" indent="-354013" algn="l" rtl="0">
              <a:lnSpc>
                <a:spcPct val="100000"/>
              </a:lnSpc>
              <a:spcBef>
                <a:spcPts val="1824"/>
              </a:spcBef>
              <a:spcAft>
                <a:spcPts val="0"/>
              </a:spcAft>
              <a:buSzPct val="100000"/>
              <a:buChar char="•"/>
            </a:pPr>
            <a:r>
              <a:rPr lang="en-US" dirty="0">
                <a:latin typeface="+mn-lt"/>
              </a:rPr>
              <a:t>But if the marginal cost of producing the first widget is $5, the second $4, and the third $3, </a:t>
            </a:r>
            <a:r>
              <a:rPr lang="en-US" b="1" dirty="0">
                <a:latin typeface="+mn-lt"/>
              </a:rPr>
              <a:t>total cost rises as marginal cost falls.</a:t>
            </a:r>
            <a:endParaRPr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MARGINAL BENEFIT (1 of 2)</a:t>
            </a:r>
            <a:endParaRPr dirty="0">
              <a:latin typeface="+mn-lt"/>
            </a:endParaRPr>
          </a:p>
        </p:txBody>
      </p:sp>
      <p:sp>
        <p:nvSpPr>
          <p:cNvPr id="157" name="Google Shape;157;p19"/>
          <p:cNvSpPr txBox="1">
            <a:spLocks noGrp="1"/>
          </p:cNvSpPr>
          <p:nvPr>
            <p:ph type="body" idx="1"/>
          </p:nvPr>
        </p:nvSpPr>
        <p:spPr>
          <a:xfrm>
            <a:off x="127107" y="1616768"/>
            <a:ext cx="9804186" cy="1372617"/>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b="1" dirty="0">
                <a:latin typeface="+mn-lt"/>
              </a:rPr>
              <a:t>Marginal benefit: </a:t>
            </a:r>
            <a:r>
              <a:rPr lang="en-US" dirty="0">
                <a:latin typeface="+mn-lt"/>
              </a:rPr>
              <a:t>the additional benefit derived from producing one more unit of a good or service</a:t>
            </a:r>
            <a:r>
              <a:rPr lang="en-US" dirty="0">
                <a:solidFill>
                  <a:srgbClr val="FF0000"/>
                </a:solidFill>
                <a:latin typeface="+mn-lt"/>
              </a:rPr>
              <a:t>.</a:t>
            </a:r>
            <a:endParaRPr dirty="0">
              <a:solidFill>
                <a:srgbClr val="FF0000"/>
              </a:solidFill>
              <a:latin typeface="+mn-lt"/>
            </a:endParaRPr>
          </a:p>
        </p:txBody>
      </p:sp>
      <p:sp>
        <p:nvSpPr>
          <p:cNvPr id="5" name="TextBox 4">
            <a:extLst>
              <a:ext uri="{FF2B5EF4-FFF2-40B4-BE49-F238E27FC236}">
                <a16:creationId xmlns:a16="http://schemas.microsoft.com/office/drawing/2014/main" id="{D21D8A09-807C-9F9E-2B33-4731E414DED3}"/>
              </a:ext>
            </a:extLst>
          </p:cNvPr>
          <p:cNvSpPr txBox="1"/>
          <p:nvPr/>
        </p:nvSpPr>
        <p:spPr>
          <a:xfrm>
            <a:off x="127106" y="3078287"/>
            <a:ext cx="9804185" cy="2539157"/>
          </a:xfrm>
          <a:prstGeom prst="rect">
            <a:avLst/>
          </a:prstGeom>
          <a:noFill/>
        </p:spPr>
        <p:txBody>
          <a:bodyPr wrap="square">
            <a:spAutoFit/>
          </a:bodyPr>
          <a:lstStyle/>
          <a:p>
            <a:pPr marL="354013" lvl="0" indent="-354013" algn="l" rtl="0">
              <a:lnSpc>
                <a:spcPct val="100000"/>
              </a:lnSpc>
              <a:spcBef>
                <a:spcPts val="624"/>
              </a:spcBef>
              <a:spcAft>
                <a:spcPts val="0"/>
              </a:spcAft>
              <a:buSzPts val="2800"/>
              <a:buChar char="•"/>
            </a:pPr>
            <a:r>
              <a:rPr lang="en-US" sz="2400" dirty="0">
                <a:latin typeface="+mn-lt"/>
              </a:rPr>
              <a:t>There is </a:t>
            </a:r>
            <a:r>
              <a:rPr lang="en-US" sz="2400" b="1" dirty="0">
                <a:latin typeface="+mn-lt"/>
              </a:rPr>
              <a:t>decreasing</a:t>
            </a:r>
            <a:r>
              <a:rPr lang="en-US" sz="2400" dirty="0">
                <a:latin typeface="+mn-lt"/>
              </a:rPr>
              <a:t> </a:t>
            </a:r>
            <a:r>
              <a:rPr lang="en-US" sz="2400" b="1" dirty="0">
                <a:latin typeface="+mn-lt"/>
              </a:rPr>
              <a:t>marginal benefit</a:t>
            </a:r>
            <a:r>
              <a:rPr lang="en-US" sz="2400" dirty="0">
                <a:latin typeface="+mn-lt"/>
              </a:rPr>
              <a:t> from an activity when each additional unit of the activity yields less benefit than the previous unit.</a:t>
            </a:r>
          </a:p>
          <a:p>
            <a:pPr marL="354013" lvl="0" indent="-354013" algn="l" rtl="0">
              <a:lnSpc>
                <a:spcPct val="100000"/>
              </a:lnSpc>
              <a:spcBef>
                <a:spcPts val="1824"/>
              </a:spcBef>
              <a:spcAft>
                <a:spcPts val="0"/>
              </a:spcAft>
              <a:buSzPts val="2800"/>
              <a:buChar char="•"/>
            </a:pPr>
            <a:r>
              <a:rPr lang="en-US" sz="2400" dirty="0">
                <a:latin typeface="+mn-lt"/>
              </a:rPr>
              <a:t>The </a:t>
            </a:r>
            <a:r>
              <a:rPr lang="en-US" sz="2400" b="1" dirty="0">
                <a:latin typeface="+mn-lt"/>
              </a:rPr>
              <a:t>marginal</a:t>
            </a:r>
            <a:r>
              <a:rPr lang="en-US" sz="2400" dirty="0">
                <a:latin typeface="+mn-lt"/>
              </a:rPr>
              <a:t> </a:t>
            </a:r>
            <a:r>
              <a:rPr lang="en-US" sz="2400" b="1" dirty="0">
                <a:latin typeface="+mn-lt"/>
              </a:rPr>
              <a:t>benefit</a:t>
            </a:r>
            <a:r>
              <a:rPr lang="en-US" sz="2400" dirty="0">
                <a:latin typeface="+mn-lt"/>
              </a:rPr>
              <a:t> </a:t>
            </a:r>
            <a:r>
              <a:rPr lang="en-US" sz="2400" b="1" dirty="0">
                <a:latin typeface="+mn-lt"/>
              </a:rPr>
              <a:t>curve </a:t>
            </a:r>
            <a:r>
              <a:rPr lang="en-US" sz="2400" dirty="0">
                <a:latin typeface="+mn-lt"/>
              </a:rPr>
              <a:t>shows how the benefit from producing one more unit depends on the quantity that has already been produced.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MARGINAL BENEFIT (2 of 2)</a:t>
            </a:r>
            <a:endParaRPr dirty="0">
              <a:latin typeface="+mn-lt"/>
            </a:endParaRPr>
          </a:p>
        </p:txBody>
      </p:sp>
      <p:sp>
        <p:nvSpPr>
          <p:cNvPr id="163" name="Google Shape;163;p20"/>
          <p:cNvSpPr txBox="1">
            <a:spLocks noGrp="1"/>
          </p:cNvSpPr>
          <p:nvPr>
            <p:ph type="body" idx="1"/>
          </p:nvPr>
        </p:nvSpPr>
        <p:spPr>
          <a:xfrm>
            <a:off x="127107" y="1371266"/>
            <a:ext cx="9804186" cy="2514934"/>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dirty="0">
                <a:latin typeface="+mn-lt"/>
              </a:rPr>
              <a:t>Each additional year of schooling has decreasing marginal benefit. As a result, Alexa’s marginal benefit curve, the curve connecting the midpoints at the top of each bar, is downward sloping.</a:t>
            </a:r>
          </a:p>
          <a:p>
            <a:pPr marL="0" lvl="0" indent="0" algn="ctr">
              <a:spcBef>
                <a:spcPts val="0"/>
              </a:spcBef>
              <a:buNone/>
            </a:pPr>
            <a:r>
              <a:rPr lang="en-IN" sz="2000" dirty="0">
                <a:latin typeface="+mn-lt"/>
              </a:rPr>
              <a:t>Figure 2</a:t>
            </a:r>
          </a:p>
        </p:txBody>
      </p:sp>
      <p:pic>
        <p:nvPicPr>
          <p:cNvPr id="165" name="Google Shape;165;p2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590568" y="3886200"/>
            <a:ext cx="4205445" cy="3019397"/>
          </a:xfrm>
          <a:prstGeom prst="rect">
            <a:avLst/>
          </a:prstGeom>
          <a:noFill/>
          <a:ln>
            <a:noFill/>
          </a:ln>
        </p:spPr>
      </p:pic>
      <p:pic>
        <p:nvPicPr>
          <p:cNvPr id="166" name="Google Shape;166;p2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590568" y="3886200"/>
            <a:ext cx="4205445" cy="3019397"/>
          </a:xfrm>
          <a:prstGeom prst="rect">
            <a:avLst/>
          </a:prstGeom>
          <a:noFill/>
          <a:ln>
            <a:noFill/>
          </a:ln>
        </p:spPr>
      </p:pic>
      <p:pic>
        <p:nvPicPr>
          <p:cNvPr id="167" name="Google Shape;167;p2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589159" y="3886200"/>
            <a:ext cx="4241629" cy="3019397"/>
          </a:xfrm>
          <a:prstGeom prst="rect">
            <a:avLst/>
          </a:prstGeom>
          <a:noFill/>
          <a:ln>
            <a:noFill/>
          </a:ln>
        </p:spPr>
      </p:pic>
      <p:pic>
        <p:nvPicPr>
          <p:cNvPr id="2" name="Picture 1" descr="A histogram with a trend line shows the marginal benefit curve.&#10;The x-axis is labeled Quantity of schooling (years) and ranges from 0 to 5 in increments of 1 year. The y-axis is labeled Marginal benefit and ranges from 0 to 300,000 dollars in increments of 100,000 dollars. The data of the bars of the histograms read as follows:&#10;• Quantity, 1; Marginal benefit, 300,000 dollars.&#10;• Quantity, 2; Marginal benefit, 150,000 dollars.&#10;• Quantity, 3; Marginal benefit, 90,000 dollars.&#10;• Quantity, 4; Marginal benefit, 60,000 dollars.&#10;• Quantity, 5; Marginal benefit, 50,000 dollars.&#10;An downward sloping, decreasing concave upward curve labeled Marginal benefit curve, M B passes through the top of each bar at the points:&#10;• (1, 300,000).&#10;• (2, 150,000).&#10;• (3, 90,000).&#10;• (4, 60,000).&#10;• (5, 50,000).">
            <a:extLst>
              <a:ext uri="{FF2B5EF4-FFF2-40B4-BE49-F238E27FC236}">
                <a16:creationId xmlns:a16="http://schemas.microsoft.com/office/drawing/2014/main" id="{35A2CFBB-F393-B176-AAAA-C67B99B2CCB8}"/>
              </a:ext>
            </a:extLst>
          </p:cNvPr>
          <p:cNvPicPr>
            <a:picLocks noChangeAspect="1"/>
          </p:cNvPicPr>
          <p:nvPr/>
        </p:nvPicPr>
        <p:blipFill>
          <a:blip r:embed="rId6"/>
          <a:stretch>
            <a:fillRect/>
          </a:stretch>
        </p:blipFill>
        <p:spPr>
          <a:xfrm>
            <a:off x="9215432" y="4428482"/>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6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6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MARGINAL ANALYSIS (1 of 2)</a:t>
            </a:r>
            <a:endParaRPr dirty="0">
              <a:latin typeface="+mn-lt"/>
            </a:endParaRPr>
          </a:p>
        </p:txBody>
      </p:sp>
      <p:sp>
        <p:nvSpPr>
          <p:cNvPr id="173" name="Google Shape;173;p21"/>
          <p:cNvSpPr txBox="1">
            <a:spLocks noGrp="1"/>
          </p:cNvSpPr>
          <p:nvPr>
            <p:ph type="body" idx="1"/>
          </p:nvPr>
        </p:nvSpPr>
        <p:spPr>
          <a:xfrm>
            <a:off x="117582" y="1933291"/>
            <a:ext cx="9804186" cy="375313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b="1" dirty="0">
                <a:latin typeface="+mn-lt"/>
              </a:rPr>
              <a:t>Optimal quantity: </a:t>
            </a:r>
            <a:r>
              <a:rPr lang="en-US" dirty="0">
                <a:latin typeface="+mn-lt"/>
              </a:rPr>
              <a:t>the quantity that generates the highest possible total </a:t>
            </a:r>
            <a:r>
              <a:rPr lang="en-US" dirty="0">
                <a:solidFill>
                  <a:schemeClr val="tx1"/>
                </a:solidFill>
                <a:latin typeface="+mn-lt"/>
              </a:rPr>
              <a:t>profit.</a:t>
            </a:r>
            <a:endParaRPr dirty="0">
              <a:solidFill>
                <a:schemeClr val="tx1"/>
              </a:solidFill>
              <a:latin typeface="+mn-lt"/>
            </a:endParaRPr>
          </a:p>
          <a:p>
            <a:pPr marL="354013" lvl="0" indent="-354013" algn="l" rtl="0">
              <a:lnSpc>
                <a:spcPct val="100000"/>
              </a:lnSpc>
              <a:spcBef>
                <a:spcPts val="1824"/>
              </a:spcBef>
              <a:spcAft>
                <a:spcPts val="0"/>
              </a:spcAft>
              <a:buSzPts val="2800"/>
              <a:buChar char="•"/>
            </a:pPr>
            <a:r>
              <a:rPr lang="en-US" b="1" dirty="0">
                <a:solidFill>
                  <a:schemeClr val="tx1"/>
                </a:solidFill>
                <a:latin typeface="+mn-lt"/>
              </a:rPr>
              <a:t>Profit-maximizing principle of marginal analysis: </a:t>
            </a:r>
            <a:r>
              <a:rPr lang="en-US" dirty="0">
                <a:solidFill>
                  <a:schemeClr val="tx1"/>
                </a:solidFill>
                <a:latin typeface="+mn-lt"/>
              </a:rPr>
              <a:t>the largest quantity at which the marginal benefit is greater than or equal to marginal cost.</a:t>
            </a:r>
            <a:endParaRPr dirty="0">
              <a:solidFill>
                <a:schemeClr val="tx1"/>
              </a:solidFill>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MARGINAL ANALYSIS (2 of 2)</a:t>
            </a:r>
            <a:endParaRPr dirty="0">
              <a:latin typeface="+mn-lt"/>
            </a:endParaRPr>
          </a:p>
        </p:txBody>
      </p:sp>
      <p:sp>
        <p:nvSpPr>
          <p:cNvPr id="179" name="Google Shape;179;p22"/>
          <p:cNvSpPr txBox="1">
            <a:spLocks noGrp="1"/>
          </p:cNvSpPr>
          <p:nvPr>
            <p:ph type="body" idx="1"/>
          </p:nvPr>
        </p:nvSpPr>
        <p:spPr>
          <a:xfrm>
            <a:off x="0" y="1480140"/>
            <a:ext cx="9804186" cy="1734582"/>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The quantity at which the marginal benefit and marginal cost curves intersect leads to the maximum total profit of $410,000.</a:t>
            </a:r>
          </a:p>
          <a:p>
            <a:pPr marL="0" lvl="0" indent="0" algn="ctr">
              <a:spcBef>
                <a:spcPts val="0"/>
              </a:spcBef>
              <a:buNone/>
            </a:pPr>
            <a:r>
              <a:rPr lang="en-IN" sz="2000" dirty="0">
                <a:latin typeface="+mn-lt"/>
              </a:rPr>
              <a:t>Figure 3</a:t>
            </a:r>
          </a:p>
        </p:txBody>
      </p:sp>
      <p:pic>
        <p:nvPicPr>
          <p:cNvPr id="181" name="Google Shape;181;p2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58234" y="3614832"/>
            <a:ext cx="7887718" cy="3535583"/>
          </a:xfrm>
          <a:prstGeom prst="rect">
            <a:avLst/>
          </a:prstGeom>
          <a:noFill/>
          <a:ln>
            <a:noFill/>
          </a:ln>
        </p:spPr>
      </p:pic>
      <p:pic>
        <p:nvPicPr>
          <p:cNvPr id="182" name="Google Shape;182;p22">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958234" y="3614832"/>
            <a:ext cx="7887718" cy="3535583"/>
          </a:xfrm>
          <a:prstGeom prst="rect">
            <a:avLst/>
          </a:prstGeom>
          <a:noFill/>
          <a:ln>
            <a:noFill/>
          </a:ln>
        </p:spPr>
      </p:pic>
      <p:pic>
        <p:nvPicPr>
          <p:cNvPr id="183" name="Google Shape;183;p22">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958234" y="3614832"/>
            <a:ext cx="7887718" cy="3535583"/>
          </a:xfrm>
          <a:prstGeom prst="rect">
            <a:avLst/>
          </a:prstGeom>
          <a:noFill/>
          <a:ln>
            <a:noFill/>
          </a:ln>
        </p:spPr>
      </p:pic>
      <p:pic>
        <p:nvPicPr>
          <p:cNvPr id="184" name="Google Shape;184;p22">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958234" y="3614832"/>
            <a:ext cx="7887718" cy="3535583"/>
          </a:xfrm>
          <a:prstGeom prst="rect">
            <a:avLst/>
          </a:prstGeom>
          <a:noFill/>
          <a:ln>
            <a:noFill/>
          </a:ln>
        </p:spPr>
      </p:pic>
      <p:pic>
        <p:nvPicPr>
          <p:cNvPr id="2" name="Picture 1" descr="A graph with associated table show the optimal point as the intersection between marginal cost and marginal benefit along with the additional profit and the associated total profit.&#10;The table next to the graph has three columns labeled Quantity of schooling (years), Additional profit, and Total profit.&#10;• Quantity, 0; Additional profit, null; Total profit, 0 dollars.&#10;• Quantity, 1; Additional profit, 270,000 dollars; Total profit, 270,000 dollars.&#10;• Quantity, 2; Additional profit, 110,000 dollars; Total profit, 380,000 dollars.&#10;• Quantity, 3 (highlighted); Additional profit, 30,000 dollars; Total profit, 410,000 dollars (highlighted).&#10;• Quantity, 4; Additional profit, negative 30,000 dollars; Total profit, 380,000 dollars.&#10;• Quantity, 5; Additional profit, negative 80,000 dollars; Total profit, 300,000 dollars.&#10;The graph has an x-axis labeled Quantity of schooling (years) that ranges from 0 to 5 in increments of 1 year. The y-axis is labeled Marginal benefit, marginal cost and ranges from 0 to 300,000 dollars in increments of 100,000 dollars. An upward sloping, increasing concave upward marginal cost curve labeled M C intersects a downward sloping, decreasing concave upward marginal benefit curve M B at the Optimal point at:&#10;• (3, 30,000).&#10;Three years of schooling is labeled Optimal quantity.">
            <a:extLst>
              <a:ext uri="{FF2B5EF4-FFF2-40B4-BE49-F238E27FC236}">
                <a16:creationId xmlns:a16="http://schemas.microsoft.com/office/drawing/2014/main" id="{913C570F-CA18-6F67-7228-CAF44D7DFBD2}"/>
              </a:ext>
            </a:extLst>
          </p:cNvPr>
          <p:cNvPicPr>
            <a:picLocks noChangeAspect="1"/>
          </p:cNvPicPr>
          <p:nvPr/>
        </p:nvPicPr>
        <p:blipFill>
          <a:blip r:embed="rId7"/>
          <a:stretch>
            <a:fillRect/>
          </a:stretch>
        </p:blipFill>
        <p:spPr>
          <a:xfrm>
            <a:off x="9215432" y="4428482"/>
            <a:ext cx="285765" cy="1778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8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8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1"/>
                                          </p:stCondLst>
                                        </p:cTn>
                                        <p:tgtEl>
                                          <p:spTgt spid="18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18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LEARN BY DOING: DISCUSSION QUESTION 2</a:t>
            </a:r>
            <a:endParaRPr dirty="0">
              <a:latin typeface="+mn-lt"/>
            </a:endParaRPr>
          </a:p>
        </p:txBody>
      </p:sp>
      <p:sp>
        <p:nvSpPr>
          <p:cNvPr id="190" name="Google Shape;190;p23"/>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lnSpcReduction="10000"/>
          </a:bodyPr>
          <a:lstStyle/>
          <a:p>
            <a:pPr marL="354013" lvl="0" indent="-354013" algn="l" rtl="0">
              <a:lnSpc>
                <a:spcPct val="100000"/>
              </a:lnSpc>
              <a:spcBef>
                <a:spcPts val="0"/>
              </a:spcBef>
              <a:spcAft>
                <a:spcPts val="0"/>
              </a:spcAft>
              <a:buSzPts val="2800"/>
              <a:buChar char="•"/>
            </a:pPr>
            <a:r>
              <a:rPr lang="en-US" dirty="0">
                <a:latin typeface="+mn-lt"/>
              </a:rPr>
              <a:t>Estimate how long you plan to spend studying for the next economics exam. Write your estimate in your notes in a visible place.</a:t>
            </a:r>
            <a:endParaRPr dirty="0">
              <a:latin typeface="+mn-lt"/>
            </a:endParaRPr>
          </a:p>
          <a:p>
            <a:pPr marL="354013" lvl="0" indent="-354013" algn="l" rtl="0">
              <a:lnSpc>
                <a:spcPct val="100000"/>
              </a:lnSpc>
              <a:spcBef>
                <a:spcPts val="1824"/>
              </a:spcBef>
              <a:spcAft>
                <a:spcPts val="0"/>
              </a:spcAft>
              <a:buSzPts val="2800"/>
              <a:buChar char="•"/>
            </a:pPr>
            <a:r>
              <a:rPr lang="en-US" dirty="0">
                <a:latin typeface="+mn-lt"/>
              </a:rPr>
              <a:t>Now share your number with a partner and discuss why your estimates may be different.</a:t>
            </a:r>
            <a:endParaRPr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PITFALLS PART 3</a:t>
            </a:r>
            <a:endParaRPr dirty="0">
              <a:latin typeface="+mn-lt"/>
            </a:endParaRPr>
          </a:p>
        </p:txBody>
      </p:sp>
      <p:sp>
        <p:nvSpPr>
          <p:cNvPr id="196" name="Google Shape;196;p24"/>
          <p:cNvSpPr txBox="1">
            <a:spLocks noGrp="1"/>
          </p:cNvSpPr>
          <p:nvPr>
            <p:ph type="body" idx="1"/>
          </p:nvPr>
        </p:nvSpPr>
        <p:spPr>
          <a:xfrm>
            <a:off x="117582" y="1933292"/>
            <a:ext cx="9804186" cy="3440092"/>
          </a:xfrm>
          <a:prstGeom prst="rect">
            <a:avLst/>
          </a:prstGeom>
          <a:noFill/>
          <a:ln>
            <a:noFill/>
          </a:ln>
        </p:spPr>
        <p:txBody>
          <a:bodyPr spcFirstLastPara="1" wrap="square" lIns="91425" tIns="91425" rIns="91425" bIns="91425" anchor="t" anchorCtr="0">
            <a:normAutofit fontScale="92500" lnSpcReduction="10000"/>
          </a:bodyPr>
          <a:lstStyle/>
          <a:p>
            <a:pPr marL="354013" lvl="0" indent="-354013" algn="l" rtl="0">
              <a:lnSpc>
                <a:spcPct val="100000"/>
              </a:lnSpc>
              <a:spcBef>
                <a:spcPts val="0"/>
              </a:spcBef>
              <a:spcAft>
                <a:spcPts val="0"/>
              </a:spcAft>
              <a:buSzPct val="100000"/>
              <a:buChar char="•"/>
            </a:pPr>
            <a:r>
              <a:rPr lang="en-US" b="1" dirty="0">
                <a:latin typeface="+mn-lt"/>
              </a:rPr>
              <a:t>Aren’t we trying to maximize the difference</a:t>
            </a:r>
            <a:r>
              <a:rPr lang="en-US" b="1" i="1" dirty="0">
                <a:latin typeface="+mn-lt"/>
              </a:rPr>
              <a:t> </a:t>
            </a:r>
            <a:r>
              <a:rPr lang="en-US" b="1" dirty="0">
                <a:latin typeface="+mn-lt"/>
              </a:rPr>
              <a:t>between benefits and costs?</a:t>
            </a:r>
            <a:endParaRPr dirty="0">
              <a:latin typeface="+mn-lt"/>
            </a:endParaRPr>
          </a:p>
          <a:p>
            <a:pPr marL="3771900" lvl="0" indent="-285750" algn="l" rtl="0">
              <a:lnSpc>
                <a:spcPct val="100000"/>
              </a:lnSpc>
              <a:spcBef>
                <a:spcPts val="1824"/>
              </a:spcBef>
              <a:spcAft>
                <a:spcPts val="0"/>
              </a:spcAft>
              <a:buSzPct val="100000"/>
              <a:buNone/>
            </a:pPr>
            <a:r>
              <a:rPr lang="en-US" b="1" dirty="0">
                <a:latin typeface="+mn-lt"/>
              </a:rPr>
              <a:t>Yes.</a:t>
            </a:r>
            <a:endParaRPr dirty="0">
              <a:latin typeface="+mn-lt"/>
            </a:endParaRPr>
          </a:p>
          <a:p>
            <a:pPr marL="354013" lvl="0" indent="-354013" algn="l" rtl="0">
              <a:lnSpc>
                <a:spcPct val="100000"/>
              </a:lnSpc>
              <a:spcBef>
                <a:spcPts val="1824"/>
              </a:spcBef>
              <a:spcAft>
                <a:spcPts val="0"/>
              </a:spcAft>
              <a:buSzPct val="100000"/>
              <a:buChar char="•"/>
            </a:pPr>
            <a:r>
              <a:rPr lang="en-US" dirty="0">
                <a:latin typeface="+mn-lt"/>
              </a:rPr>
              <a:t>What we are doing here is setting marginal (not total) benefit and cost equal to each other.</a:t>
            </a:r>
            <a:endParaRPr dirty="0">
              <a:latin typeface="+mn-lt"/>
            </a:endParaRPr>
          </a:p>
          <a:p>
            <a:pPr marL="354013" lvl="0" indent="-354013" algn="l" rtl="0">
              <a:lnSpc>
                <a:spcPct val="100000"/>
              </a:lnSpc>
              <a:spcBef>
                <a:spcPts val="1824"/>
              </a:spcBef>
              <a:spcAft>
                <a:spcPts val="0"/>
              </a:spcAft>
              <a:buSzPct val="100000"/>
              <a:buChar char="•"/>
            </a:pPr>
            <a:r>
              <a:rPr lang="en-US" dirty="0">
                <a:latin typeface="+mn-lt"/>
              </a:rPr>
              <a:t>Only when marginal benefit and marginal cost are equal, the difference between total benefit and total cost is at maximum.</a:t>
            </a:r>
            <a:endParaRPr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5"/>
          <p:cNvSpPr txBox="1">
            <a:spLocks noGrp="1"/>
          </p:cNvSpPr>
          <p:nvPr>
            <p:ph type="title"/>
          </p:nvPr>
        </p:nvSpPr>
        <p:spPr>
          <a:xfrm>
            <a:off x="0" y="235772"/>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HOUSE SIZES AROUND THE WORLD</a:t>
            </a:r>
            <a:endParaRPr dirty="0">
              <a:latin typeface="+mn-lt"/>
            </a:endParaRPr>
          </a:p>
        </p:txBody>
      </p:sp>
      <p:sp>
        <p:nvSpPr>
          <p:cNvPr id="202" name="Google Shape;202;p25"/>
          <p:cNvSpPr txBox="1">
            <a:spLocks noGrp="1"/>
          </p:cNvSpPr>
          <p:nvPr>
            <p:ph type="body" idx="1"/>
          </p:nvPr>
        </p:nvSpPr>
        <p:spPr>
          <a:xfrm>
            <a:off x="117582" y="5848707"/>
            <a:ext cx="9804186" cy="1529100"/>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Clr>
                <a:srgbClr val="4E4E4E"/>
              </a:buClr>
              <a:buSzPts val="2800"/>
              <a:buFont typeface="Arial"/>
              <a:buChar char="•"/>
            </a:pPr>
            <a:r>
              <a:rPr lang="en-US" dirty="0">
                <a:latin typeface="+mn-lt"/>
              </a:rPr>
              <a:t>Larger homes can be explained by the lower average prices for land in some countries</a:t>
            </a:r>
            <a:r>
              <a:rPr lang="en-US" cap="small" dirty="0">
                <a:latin typeface="+mn-lt"/>
              </a:rPr>
              <a:t>—</a:t>
            </a:r>
            <a:r>
              <a:rPr lang="en-US" dirty="0">
                <a:latin typeface="+mn-lt"/>
              </a:rPr>
              <a:t>but also by relative income.</a:t>
            </a:r>
            <a:endParaRPr dirty="0">
              <a:latin typeface="+mn-lt"/>
            </a:endParaRPr>
          </a:p>
        </p:txBody>
      </p:sp>
      <p:pic>
        <p:nvPicPr>
          <p:cNvPr id="203" name="Google Shape;203;p25" descr="A double vertical bar chart shows average house size and land mass in ten countries.&#10;The x-axis shows ten different countries. The y-axis shows markings from 500 to 3,500 in increments of 1,000. The bars for each country represent Average new house size (square feet) and Country Land Mass (millions square miles). The approximate data presented on the graph read as follows:&#10;• Hong Kong: Average new house size, 500 square feet; Country land mass, less than a million square miles.&#10;• China: Average new house size, 510 square feet; Country land mass, 3,500 million square miles.&#10;• United Kingdom: Average new house size, 750 square feet; Country land mass, 250 million square miles.&#10;• Japan: Average new house size, 1,000 square feet; Country land mass, 250 million square miles.&#10;• Spain: Average new house size, 1,000 square feet; Country land mass, 250 million square miles.&#10;• Germany: Average new house size, 1,200 square feet; Country land mass, 200 million square miles.&#10;• France: Average new house size, 1,200 square feet; Country land mass, 250 million square miles.&#10;• Canada: Average new house size, 2,000 square feet; Country land mass, 3,000 million square miles.&#10;• United States: Average new house size, 2,200 square feet; Country land mass, 3,000 million square miles.&#10;• Australia: Average new house size, 2,500 square feet; Country land mass, 2,700 million square miles."/>
          <p:cNvPicPr preferRelativeResize="0"/>
          <p:nvPr/>
        </p:nvPicPr>
        <p:blipFill rotWithShape="1">
          <a:blip r:embed="rId3">
            <a:alphaModFix/>
          </a:blip>
          <a:srcRect/>
          <a:stretch/>
        </p:blipFill>
        <p:spPr>
          <a:xfrm>
            <a:off x="1846418" y="1185705"/>
            <a:ext cx="6365563" cy="463229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SUNK COSTS</a:t>
            </a:r>
            <a:endParaRPr dirty="0">
              <a:latin typeface="+mn-lt"/>
            </a:endParaRPr>
          </a:p>
        </p:txBody>
      </p:sp>
      <p:sp>
        <p:nvSpPr>
          <p:cNvPr id="209" name="Google Shape;209;p26"/>
          <p:cNvSpPr txBox="1">
            <a:spLocks noGrp="1"/>
          </p:cNvSpPr>
          <p:nvPr>
            <p:ph type="body" idx="1"/>
          </p:nvPr>
        </p:nvSpPr>
        <p:spPr>
          <a:xfrm>
            <a:off x="117582" y="1933292"/>
            <a:ext cx="9804186" cy="3118768"/>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Char char="•"/>
            </a:pPr>
            <a:r>
              <a:rPr lang="en-US" sz="2600" b="1" dirty="0">
                <a:latin typeface="+mn-lt"/>
              </a:rPr>
              <a:t>Sunk cost: </a:t>
            </a:r>
            <a:r>
              <a:rPr lang="en-US" sz="2600" dirty="0">
                <a:latin typeface="+mn-lt"/>
              </a:rPr>
              <a:t>a cost that has already been incurred and is not </a:t>
            </a:r>
            <a:r>
              <a:rPr lang="en-US" sz="2600" dirty="0">
                <a:solidFill>
                  <a:schemeClr val="tx1"/>
                </a:solidFill>
                <a:latin typeface="+mn-lt"/>
              </a:rPr>
              <a:t>recoverable.</a:t>
            </a:r>
            <a:endParaRPr sz="2600" dirty="0">
              <a:solidFill>
                <a:schemeClr val="tx1"/>
              </a:solidFill>
              <a:latin typeface="+mn-lt"/>
            </a:endParaRPr>
          </a:p>
          <a:p>
            <a:pPr marL="720725" lvl="2" indent="-366713" algn="l" rtl="0">
              <a:lnSpc>
                <a:spcPct val="100000"/>
              </a:lnSpc>
              <a:spcBef>
                <a:spcPts val="1224"/>
              </a:spcBef>
              <a:spcAft>
                <a:spcPts val="0"/>
              </a:spcAft>
              <a:buSzPts val="2400"/>
              <a:buFont typeface="Arial"/>
              <a:buChar char="–"/>
            </a:pPr>
            <a:r>
              <a:rPr lang="en-US" dirty="0">
                <a:solidFill>
                  <a:schemeClr val="tx1"/>
                </a:solidFill>
                <a:latin typeface="+mn-lt"/>
              </a:rPr>
              <a:t>A sunk cost sh</a:t>
            </a:r>
            <a:r>
              <a:rPr lang="en-US" dirty="0">
                <a:latin typeface="+mn-lt"/>
              </a:rPr>
              <a:t>ould be ignored in decisions about future actions (but this is sometimes hard to do).</a:t>
            </a:r>
            <a:endParaRPr dirty="0">
              <a:latin typeface="+mn-lt"/>
            </a:endParaRPr>
          </a:p>
          <a:p>
            <a:pPr marL="720725" lvl="2" indent="-366713" algn="l" rtl="0">
              <a:lnSpc>
                <a:spcPct val="100000"/>
              </a:lnSpc>
              <a:spcBef>
                <a:spcPts val="1224"/>
              </a:spcBef>
              <a:spcAft>
                <a:spcPts val="0"/>
              </a:spcAft>
              <a:buSzPts val="2400"/>
              <a:buFont typeface="Arial"/>
              <a:buChar char="–"/>
            </a:pPr>
            <a:r>
              <a:rPr lang="en-US" dirty="0">
                <a:latin typeface="+mn-lt"/>
              </a:rPr>
              <a:t>If you lose your concert tickets, the $80 you’ve already spent on them is irrelevant to the decision whether to replace them—it is a sunk cost.</a:t>
            </a:r>
            <a:endParaRPr dirty="0">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BEHAVIORAL ECONOMICS</a:t>
            </a:r>
            <a:endParaRPr dirty="0">
              <a:latin typeface="+mn-lt"/>
            </a:endParaRPr>
          </a:p>
        </p:txBody>
      </p:sp>
      <p:sp>
        <p:nvSpPr>
          <p:cNvPr id="215" name="Google Shape;215;p27"/>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b="1" dirty="0">
                <a:latin typeface="+mn-lt"/>
              </a:rPr>
              <a:t>We assume humans are mostly rational.</a:t>
            </a:r>
            <a:endParaRPr dirty="0">
              <a:latin typeface="+mn-lt"/>
            </a:endParaRPr>
          </a:p>
          <a:p>
            <a:pPr marL="354013" lvl="0" indent="-354013" algn="l" rtl="0">
              <a:lnSpc>
                <a:spcPct val="100000"/>
              </a:lnSpc>
              <a:spcBef>
                <a:spcPts val="560"/>
              </a:spcBef>
              <a:spcAft>
                <a:spcPts val="0"/>
              </a:spcAft>
              <a:buSzPts val="2800"/>
              <a:buChar char="•"/>
            </a:pPr>
            <a:r>
              <a:rPr lang="en-US" dirty="0">
                <a:latin typeface="+mn-lt"/>
              </a:rPr>
              <a:t>A</a:t>
            </a:r>
            <a:r>
              <a:rPr lang="en-US" b="1" dirty="0">
                <a:latin typeface="+mn-lt"/>
              </a:rPr>
              <a:t> </a:t>
            </a:r>
            <a:r>
              <a:rPr lang="en-US" dirty="0">
                <a:latin typeface="+mn-lt"/>
              </a:rPr>
              <a:t>rational decision maker </a:t>
            </a:r>
            <a:r>
              <a:rPr lang="en-US" dirty="0">
                <a:solidFill>
                  <a:schemeClr val="tx1"/>
                </a:solidFill>
                <a:latin typeface="+mn-lt"/>
              </a:rPr>
              <a:t>always chooses the available option that leads to the outcome they most prefer.</a:t>
            </a:r>
            <a:endParaRPr dirty="0">
              <a:solidFill>
                <a:schemeClr val="tx1"/>
              </a:solidFill>
              <a:latin typeface="+mn-lt"/>
            </a:endParaRPr>
          </a:p>
          <a:p>
            <a:pPr marL="1828800" lvl="0" indent="-228600" algn="l" rtl="0">
              <a:lnSpc>
                <a:spcPct val="100000"/>
              </a:lnSpc>
              <a:spcBef>
                <a:spcPts val="560"/>
              </a:spcBef>
              <a:spcAft>
                <a:spcPts val="0"/>
              </a:spcAft>
              <a:buSzPts val="2800"/>
              <a:buNone/>
            </a:pPr>
            <a:r>
              <a:rPr lang="en-US" b="1" i="1" dirty="0">
                <a:solidFill>
                  <a:schemeClr val="tx1"/>
                </a:solidFill>
                <a:latin typeface="+mn-lt"/>
              </a:rPr>
              <a:t>Are there limits to human rationality?</a:t>
            </a:r>
            <a:endParaRPr dirty="0">
              <a:solidFill>
                <a:schemeClr val="tx1"/>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8"/>
          <p:cNvSpPr txBox="1">
            <a:spLocks noGrp="1"/>
          </p:cNvSpPr>
          <p:nvPr>
            <p:ph type="title"/>
          </p:nvPr>
        </p:nvSpPr>
        <p:spPr>
          <a:xfrm>
            <a:off x="0" y="9473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RATIONAL, BUT HUMAN, TOO</a:t>
            </a:r>
            <a:endParaRPr dirty="0">
              <a:latin typeface="+mn-lt"/>
            </a:endParaRPr>
          </a:p>
        </p:txBody>
      </p:sp>
      <p:sp>
        <p:nvSpPr>
          <p:cNvPr id="221" name="Google Shape;221;p28"/>
          <p:cNvSpPr txBox="1">
            <a:spLocks noGrp="1"/>
          </p:cNvSpPr>
          <p:nvPr>
            <p:ph type="body" idx="1"/>
          </p:nvPr>
        </p:nvSpPr>
        <p:spPr>
          <a:xfrm>
            <a:off x="117582" y="910535"/>
            <a:ext cx="9804186" cy="1814733"/>
          </a:xfrm>
          <a:prstGeom prst="rect">
            <a:avLst/>
          </a:prstGeom>
          <a:noFill/>
          <a:ln>
            <a:noFill/>
          </a:ln>
        </p:spPr>
        <p:txBody>
          <a:bodyPr spcFirstLastPara="1" wrap="square" lIns="91425" tIns="91425" rIns="91425" bIns="91425" anchor="t" anchorCtr="0">
            <a:normAutofit fontScale="92500" lnSpcReduction="20000"/>
          </a:bodyPr>
          <a:lstStyle/>
          <a:p>
            <a:pPr marL="354013" lvl="0" indent="-354013" algn="l" rtl="0">
              <a:lnSpc>
                <a:spcPct val="110000"/>
              </a:lnSpc>
              <a:spcBef>
                <a:spcPts val="0"/>
              </a:spcBef>
              <a:spcAft>
                <a:spcPts val="0"/>
              </a:spcAft>
              <a:buSzPct val="100000"/>
              <a:buChar char="•"/>
            </a:pPr>
            <a:r>
              <a:rPr lang="en-US" b="1" dirty="0">
                <a:latin typeface="+mn-lt"/>
              </a:rPr>
              <a:t>Four reasons people might rationally choose a worse payoff:</a:t>
            </a:r>
            <a:endParaRPr dirty="0">
              <a:latin typeface="+mn-lt"/>
            </a:endParaRPr>
          </a:p>
          <a:p>
            <a:pPr marL="811213" lvl="1" indent="-457200" algn="l" rtl="0">
              <a:lnSpc>
                <a:spcPct val="110000"/>
              </a:lnSpc>
              <a:spcBef>
                <a:spcPts val="1824"/>
              </a:spcBef>
              <a:spcAft>
                <a:spcPts val="0"/>
              </a:spcAft>
              <a:buSzPct val="100000"/>
              <a:buFont typeface="Arial"/>
              <a:buAutoNum type="arabicPeriod"/>
            </a:pPr>
            <a:r>
              <a:rPr lang="en-US" b="1" dirty="0">
                <a:latin typeface="+mn-lt"/>
              </a:rPr>
              <a:t>Concerns about fairness: </a:t>
            </a:r>
            <a:r>
              <a:rPr lang="en-US" dirty="0">
                <a:latin typeface="+mn-lt"/>
              </a:rPr>
              <a:t>Providing for others sometimes trumps self-interest.</a:t>
            </a:r>
            <a:endParaRPr b="1" dirty="0">
              <a:latin typeface="+mn-lt"/>
            </a:endParaRPr>
          </a:p>
        </p:txBody>
      </p:sp>
      <p:sp>
        <p:nvSpPr>
          <p:cNvPr id="5" name="TextBox 4">
            <a:extLst>
              <a:ext uri="{FF2B5EF4-FFF2-40B4-BE49-F238E27FC236}">
                <a16:creationId xmlns:a16="http://schemas.microsoft.com/office/drawing/2014/main" id="{7BF1B7DE-ADF9-50AD-2FA9-879A865C5D0E}"/>
              </a:ext>
            </a:extLst>
          </p:cNvPr>
          <p:cNvSpPr txBox="1"/>
          <p:nvPr/>
        </p:nvSpPr>
        <p:spPr>
          <a:xfrm>
            <a:off x="117582" y="2718675"/>
            <a:ext cx="9940818" cy="1279581"/>
          </a:xfrm>
          <a:prstGeom prst="rect">
            <a:avLst/>
          </a:prstGeom>
          <a:noFill/>
        </p:spPr>
        <p:txBody>
          <a:bodyPr wrap="square">
            <a:spAutoFit/>
          </a:bodyPr>
          <a:lstStyle/>
          <a:p>
            <a:pPr marL="574675" lvl="1" indent="-220663" algn="l" rtl="0">
              <a:lnSpc>
                <a:spcPct val="110000"/>
              </a:lnSpc>
              <a:spcBef>
                <a:spcPts val="1824"/>
              </a:spcBef>
              <a:spcAft>
                <a:spcPts val="0"/>
              </a:spcAft>
              <a:buSzPct val="100000"/>
            </a:pPr>
            <a:r>
              <a:rPr lang="en-US" sz="2400" b="1" dirty="0">
                <a:latin typeface="+mn-lt"/>
              </a:rPr>
              <a:t>2. Nonmonetary rewards: </a:t>
            </a:r>
            <a:r>
              <a:rPr lang="en-US" sz="2400" dirty="0">
                <a:latin typeface="+mn-lt"/>
              </a:rPr>
              <a:t>Experiences that feel good such as travel, quality time spent with family and friends, playing a sport, etc.</a:t>
            </a:r>
          </a:p>
        </p:txBody>
      </p:sp>
      <p:sp>
        <p:nvSpPr>
          <p:cNvPr id="7" name="TextBox 6">
            <a:extLst>
              <a:ext uri="{FF2B5EF4-FFF2-40B4-BE49-F238E27FC236}">
                <a16:creationId xmlns:a16="http://schemas.microsoft.com/office/drawing/2014/main" id="{ED90E04E-34F4-164D-23D0-71B04A7E0031}"/>
              </a:ext>
            </a:extLst>
          </p:cNvPr>
          <p:cNvSpPr txBox="1"/>
          <p:nvPr/>
        </p:nvSpPr>
        <p:spPr>
          <a:xfrm>
            <a:off x="68316" y="3879994"/>
            <a:ext cx="9706356" cy="2092111"/>
          </a:xfrm>
          <a:prstGeom prst="rect">
            <a:avLst/>
          </a:prstGeom>
          <a:noFill/>
        </p:spPr>
        <p:txBody>
          <a:bodyPr wrap="square">
            <a:spAutoFit/>
          </a:bodyPr>
          <a:lstStyle/>
          <a:p>
            <a:pPr marL="515938" lvl="1" indent="-161925" algn="l" rtl="0">
              <a:lnSpc>
                <a:spcPct val="110000"/>
              </a:lnSpc>
              <a:spcBef>
                <a:spcPts val="1824"/>
              </a:spcBef>
              <a:spcAft>
                <a:spcPts val="0"/>
              </a:spcAft>
              <a:buSzPct val="100000"/>
            </a:pPr>
            <a:r>
              <a:rPr lang="en-US" sz="2400" b="1" dirty="0">
                <a:latin typeface="+mn-lt"/>
              </a:rPr>
              <a:t>3. Bounded rationality: </a:t>
            </a:r>
            <a:r>
              <a:rPr lang="en-US" sz="2400" dirty="0">
                <a:latin typeface="+mn-lt"/>
              </a:rPr>
              <a:t>Making a choice that is close to but not exactly the one that gives you the best payoff—the “good enough” method of decision making. Choosing the best option requires mental effort, and if it’s too costly, it might make sense to choose a “good enough” option.</a:t>
            </a:r>
          </a:p>
        </p:txBody>
      </p:sp>
      <p:sp>
        <p:nvSpPr>
          <p:cNvPr id="9" name="TextBox 8">
            <a:extLst>
              <a:ext uri="{FF2B5EF4-FFF2-40B4-BE49-F238E27FC236}">
                <a16:creationId xmlns:a16="http://schemas.microsoft.com/office/drawing/2014/main" id="{D38FE56C-02F7-A08C-0B06-EFC4DD66BE3B}"/>
              </a:ext>
            </a:extLst>
          </p:cNvPr>
          <p:cNvSpPr txBox="1"/>
          <p:nvPr/>
        </p:nvSpPr>
        <p:spPr>
          <a:xfrm>
            <a:off x="49266" y="5972105"/>
            <a:ext cx="9940818" cy="1279581"/>
          </a:xfrm>
          <a:prstGeom prst="rect">
            <a:avLst/>
          </a:prstGeom>
          <a:noFill/>
        </p:spPr>
        <p:txBody>
          <a:bodyPr wrap="square">
            <a:spAutoFit/>
          </a:bodyPr>
          <a:lstStyle/>
          <a:p>
            <a:pPr marL="574675" lvl="1" indent="-220663" algn="l" rtl="0">
              <a:lnSpc>
                <a:spcPct val="110000"/>
              </a:lnSpc>
              <a:spcBef>
                <a:spcPts val="1824"/>
              </a:spcBef>
              <a:spcAft>
                <a:spcPts val="0"/>
              </a:spcAft>
              <a:buSzPct val="100000"/>
            </a:pPr>
            <a:r>
              <a:rPr lang="en-US" sz="2400" b="1" dirty="0">
                <a:latin typeface="+mn-lt"/>
              </a:rPr>
              <a:t>4. Risk aversion: </a:t>
            </a:r>
            <a:r>
              <a:rPr lang="en-US" sz="2400" dirty="0">
                <a:latin typeface="+mn-lt"/>
              </a:rPr>
              <a:t>Willingness to sacrifice some economic payoff to avoid a potential loss. Because risk makes most people uncomfortable, they give up some potential gain to avoid risk.</a:t>
            </a:r>
            <a:endParaRPr lang="en-US" sz="24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IRRATIONALITY: AN ECONOMIST’S VIEW</a:t>
            </a:r>
            <a:endParaRPr dirty="0">
              <a:latin typeface="+mn-lt"/>
            </a:endParaRPr>
          </a:p>
        </p:txBody>
      </p:sp>
      <p:sp>
        <p:nvSpPr>
          <p:cNvPr id="227" name="Google Shape;227;p29"/>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Char char="•"/>
            </a:pPr>
            <a:r>
              <a:rPr lang="en-US" dirty="0">
                <a:latin typeface="+mn-lt"/>
              </a:rPr>
              <a:t>An </a:t>
            </a:r>
            <a:r>
              <a:rPr lang="en-US" i="1" dirty="0">
                <a:latin typeface="+mn-lt"/>
              </a:rPr>
              <a:t>irrational</a:t>
            </a:r>
            <a:r>
              <a:rPr lang="en-US" dirty="0">
                <a:latin typeface="+mn-lt"/>
              </a:rPr>
              <a:t> decision </a:t>
            </a:r>
            <a:r>
              <a:rPr lang="en-US" dirty="0">
                <a:solidFill>
                  <a:schemeClr val="tx1"/>
                </a:solidFill>
                <a:latin typeface="+mn-lt"/>
              </a:rPr>
              <a:t>maker chooses an option that leaves them </a:t>
            </a:r>
            <a:r>
              <a:rPr lang="en-US" b="1" dirty="0">
                <a:solidFill>
                  <a:schemeClr val="tx1"/>
                </a:solidFill>
                <a:latin typeface="+mn-lt"/>
              </a:rPr>
              <a:t>worse off </a:t>
            </a:r>
            <a:r>
              <a:rPr lang="en-US" dirty="0">
                <a:solidFill>
                  <a:schemeClr val="tx1"/>
                </a:solidFill>
                <a:latin typeface="+mn-lt"/>
              </a:rPr>
              <a:t>than choosing another available option that would have left them better </a:t>
            </a:r>
            <a:r>
              <a:rPr lang="en-US" dirty="0">
                <a:latin typeface="+mn-lt"/>
              </a:rPr>
              <a:t>off.</a:t>
            </a:r>
            <a:endParaRPr b="1" dirty="0">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DECISION-MAKING MISTAKES</a:t>
            </a:r>
            <a:endParaRPr dirty="0">
              <a:latin typeface="+mn-lt"/>
            </a:endParaRPr>
          </a:p>
        </p:txBody>
      </p:sp>
      <p:sp>
        <p:nvSpPr>
          <p:cNvPr id="233" name="Google Shape;233;p30"/>
          <p:cNvSpPr txBox="1">
            <a:spLocks noGrp="1"/>
          </p:cNvSpPr>
          <p:nvPr>
            <p:ph type="body" idx="1"/>
          </p:nvPr>
        </p:nvSpPr>
        <p:spPr>
          <a:xfrm>
            <a:off x="117582" y="1810003"/>
            <a:ext cx="9804186" cy="4590797"/>
          </a:xfrm>
          <a:prstGeom prst="rect">
            <a:avLst/>
          </a:prstGeom>
          <a:noFill/>
          <a:ln>
            <a:noFill/>
          </a:ln>
        </p:spPr>
        <p:txBody>
          <a:bodyPr spcFirstLastPara="1" wrap="square" lIns="91425" tIns="91425" rIns="91425" bIns="91425" anchor="t" anchorCtr="0">
            <a:normAutofit fontScale="92500" lnSpcReduction="10000"/>
          </a:bodyPr>
          <a:lstStyle/>
          <a:p>
            <a:pPr marL="0" lvl="0" indent="0" algn="l" rtl="0">
              <a:lnSpc>
                <a:spcPct val="100000"/>
              </a:lnSpc>
              <a:spcBef>
                <a:spcPts val="0"/>
              </a:spcBef>
              <a:spcAft>
                <a:spcPts val="0"/>
              </a:spcAft>
              <a:buSzPct val="100000"/>
              <a:buNone/>
            </a:pPr>
            <a:r>
              <a:rPr lang="en-US" b="1" dirty="0">
                <a:solidFill>
                  <a:srgbClr val="000000"/>
                </a:solidFill>
                <a:latin typeface="+mn-lt"/>
              </a:rPr>
              <a:t>There are seven common </a:t>
            </a:r>
            <a:r>
              <a:rPr lang="en-US" b="1" dirty="0">
                <a:latin typeface="+mn-lt"/>
              </a:rPr>
              <a:t>mistakes in </a:t>
            </a:r>
            <a:r>
              <a:rPr lang="en-US" b="1" dirty="0">
                <a:solidFill>
                  <a:schemeClr val="tx1"/>
                </a:solidFill>
                <a:latin typeface="+mn-lt"/>
              </a:rPr>
              <a:t>economic decision making:</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Misperceptions of opportunity costs</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Overconfidence</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Unrealistic expectations</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Counting dollars unequally</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Loss aversion</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Framing bias</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Fear of missing out (FOMO)</a:t>
            </a:r>
            <a:endParaRPr dirty="0">
              <a:solidFill>
                <a:schemeClr val="tx1"/>
              </a:solidFill>
              <a:latin typeface="+mn-lt"/>
            </a:endParaRPr>
          </a:p>
          <a:p>
            <a:pPr marL="446088" lvl="0" indent="-446088" algn="l" rtl="0">
              <a:lnSpc>
                <a:spcPct val="100000"/>
              </a:lnSpc>
              <a:spcBef>
                <a:spcPts val="624"/>
              </a:spcBef>
              <a:spcAft>
                <a:spcPts val="0"/>
              </a:spcAft>
              <a:buSzPct val="100000"/>
              <a:buFont typeface="Arial"/>
              <a:buAutoNum type="arabicPeriod"/>
            </a:pPr>
            <a:r>
              <a:rPr lang="en-US" dirty="0">
                <a:solidFill>
                  <a:schemeClr val="tx1"/>
                </a:solidFill>
                <a:latin typeface="+mn-lt"/>
              </a:rPr>
              <a:t>Status quo bias</a:t>
            </a:r>
            <a:endParaRPr dirty="0">
              <a:solidFill>
                <a:schemeClr val="tx1"/>
              </a:solidFill>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EIGHT COMMON MISTAKES IN DECISION MAKING PART 1</a:t>
            </a:r>
            <a:endParaRPr dirty="0">
              <a:latin typeface="+mn-lt"/>
            </a:endParaRPr>
          </a:p>
        </p:txBody>
      </p:sp>
      <p:sp>
        <p:nvSpPr>
          <p:cNvPr id="239" name="Google Shape;239;p31"/>
          <p:cNvSpPr txBox="1">
            <a:spLocks noGrp="1"/>
          </p:cNvSpPr>
          <p:nvPr>
            <p:ph type="body" idx="1"/>
          </p:nvPr>
        </p:nvSpPr>
        <p:spPr>
          <a:xfrm>
            <a:off x="117582" y="1933291"/>
            <a:ext cx="9804186" cy="426748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Font typeface="Arial"/>
              <a:buAutoNum type="arabicPeriod"/>
            </a:pPr>
            <a:r>
              <a:rPr lang="en-US" sz="2600" b="1" dirty="0">
                <a:latin typeface="+mn-lt"/>
              </a:rPr>
              <a:t>Misperceptions of opportunity costs</a:t>
            </a:r>
            <a:endParaRPr sz="2600" dirty="0">
              <a:latin typeface="+mn-lt"/>
            </a:endParaRPr>
          </a:p>
          <a:p>
            <a:pPr marL="720725" lvl="1" indent="-366713" algn="l" rtl="0">
              <a:lnSpc>
                <a:spcPct val="100000"/>
              </a:lnSpc>
              <a:spcBef>
                <a:spcPts val="1824"/>
              </a:spcBef>
              <a:spcAft>
                <a:spcPts val="0"/>
              </a:spcAft>
              <a:buSzPct val="100000"/>
              <a:buChar char="–"/>
            </a:pPr>
            <a:r>
              <a:rPr lang="en-US" sz="2400" dirty="0">
                <a:latin typeface="+mn-lt"/>
              </a:rPr>
              <a:t>People tend to ignore opportunity costs when they are nonmonetary. </a:t>
            </a:r>
            <a:endParaRPr sz="2400" dirty="0">
              <a:latin typeface="+mn-lt"/>
            </a:endParaRPr>
          </a:p>
          <a:p>
            <a:pPr marL="720725" lvl="1" indent="-366713" algn="l" rtl="0">
              <a:lnSpc>
                <a:spcPct val="100000"/>
              </a:lnSpc>
              <a:spcBef>
                <a:spcPts val="1824"/>
              </a:spcBef>
              <a:spcAft>
                <a:spcPts val="0"/>
              </a:spcAft>
              <a:buSzPct val="100000"/>
              <a:buChar char="–"/>
            </a:pPr>
            <a:r>
              <a:rPr lang="en-US" sz="2400" dirty="0">
                <a:latin typeface="+mn-lt"/>
              </a:rPr>
              <a:t>Another misconception is the sunk cost fallacy (believing that a sunk cost is an opportunity cost). </a:t>
            </a:r>
            <a:endParaRPr sz="2400"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EIGHT COMMON MISTAKES IN DECISION MAKING PART 2</a:t>
            </a:r>
            <a:endParaRPr dirty="0">
              <a:latin typeface="+mn-lt"/>
            </a:endParaRPr>
          </a:p>
        </p:txBody>
      </p:sp>
      <p:sp>
        <p:nvSpPr>
          <p:cNvPr id="245" name="Google Shape;245;p32"/>
          <p:cNvSpPr txBox="1">
            <a:spLocks noGrp="1"/>
          </p:cNvSpPr>
          <p:nvPr>
            <p:ph type="body" idx="1"/>
          </p:nvPr>
        </p:nvSpPr>
        <p:spPr>
          <a:xfrm>
            <a:off x="117582" y="1933291"/>
            <a:ext cx="9804186" cy="4981859"/>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200"/>
              <a:buFont typeface="Arial"/>
              <a:buAutoNum type="arabicPeriod" startAt="2"/>
            </a:pPr>
            <a:r>
              <a:rPr lang="en-US" sz="2600" b="1" dirty="0">
                <a:latin typeface="+mn-lt"/>
              </a:rPr>
              <a:t>Overconfidence</a:t>
            </a:r>
            <a:endParaRPr sz="2600" dirty="0">
              <a:latin typeface="+mn-lt"/>
            </a:endParaRPr>
          </a:p>
          <a:p>
            <a:pPr marL="354013" lvl="1" indent="0" algn="l" rtl="0">
              <a:lnSpc>
                <a:spcPct val="100000"/>
              </a:lnSpc>
              <a:spcBef>
                <a:spcPts val="1824"/>
              </a:spcBef>
              <a:spcAft>
                <a:spcPts val="0"/>
              </a:spcAft>
              <a:buSzPts val="2200"/>
              <a:buNone/>
            </a:pPr>
            <a:r>
              <a:rPr lang="en-US" b="1" dirty="0">
                <a:latin typeface="+mn-lt"/>
              </a:rPr>
              <a:t>We tend to think that we know more than we actually do:</a:t>
            </a:r>
            <a:endParaRPr dirty="0">
              <a:latin typeface="+mn-lt"/>
            </a:endParaRPr>
          </a:p>
          <a:p>
            <a:pPr marL="720725" lvl="1" indent="-366713" algn="l" rtl="0">
              <a:lnSpc>
                <a:spcPct val="100000"/>
              </a:lnSpc>
              <a:spcBef>
                <a:spcPts val="1824"/>
              </a:spcBef>
              <a:spcAft>
                <a:spcPts val="0"/>
              </a:spcAft>
              <a:buSzPts val="2200"/>
              <a:buChar char="–"/>
            </a:pPr>
            <a:r>
              <a:rPr lang="en-US" sz="2400" dirty="0">
                <a:latin typeface="+mn-lt"/>
              </a:rPr>
              <a:t>Students often underestimate the time it takes to complete their thesis </a:t>
            </a:r>
            <a:endParaRPr sz="2400" dirty="0">
              <a:latin typeface="+mn-lt"/>
            </a:endParaRPr>
          </a:p>
          <a:p>
            <a:pPr marL="720725" lvl="1" indent="-366713" algn="l" rtl="0">
              <a:lnSpc>
                <a:spcPct val="100000"/>
              </a:lnSpc>
              <a:spcBef>
                <a:spcPts val="1824"/>
              </a:spcBef>
              <a:spcAft>
                <a:spcPts val="0"/>
              </a:spcAft>
              <a:buSzPts val="2200"/>
              <a:buChar char="–"/>
            </a:pPr>
            <a:r>
              <a:rPr lang="en-US" sz="2400" dirty="0">
                <a:latin typeface="+mn-lt"/>
              </a:rPr>
              <a:t>People often believe that they are in better financial health than they actually are. </a:t>
            </a:r>
            <a:endParaRPr sz="2400" dirty="0">
              <a:latin typeface="+mn-lt"/>
            </a:endParaRPr>
          </a:p>
          <a:p>
            <a:pPr marL="720725" lvl="1" indent="-366713" algn="l" rtl="0">
              <a:lnSpc>
                <a:spcPct val="100000"/>
              </a:lnSpc>
              <a:spcBef>
                <a:spcPts val="1824"/>
              </a:spcBef>
              <a:spcAft>
                <a:spcPts val="0"/>
              </a:spcAft>
              <a:buSzPts val="2200"/>
              <a:buChar char="–"/>
            </a:pPr>
            <a:r>
              <a:rPr lang="en-US" sz="2400" dirty="0">
                <a:latin typeface="+mn-lt"/>
              </a:rPr>
              <a:t>Nonprofessional investors who engage in speculative investing have significantly worse results than professional brokers because of their misguided faith in their ability to spot a winner.</a:t>
            </a:r>
            <a:endParaRPr sz="2400"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EIGHT COMMON MISTAKES IN DECISION MAKING PART 2</a:t>
            </a:r>
            <a:endParaRPr dirty="0">
              <a:latin typeface="+mn-lt"/>
            </a:endParaRPr>
          </a:p>
        </p:txBody>
      </p:sp>
      <p:pic>
        <p:nvPicPr>
          <p:cNvPr id="5" name="Picture 4">
            <a:extLst>
              <a:ext uri="{FF2B5EF4-FFF2-40B4-BE49-F238E27FC236}">
                <a16:creationId xmlns:a16="http://schemas.microsoft.com/office/drawing/2014/main" id="{E6DD17EF-81F9-CBE3-2C25-00B5455CA917}"/>
              </a:ext>
            </a:extLst>
          </p:cNvPr>
          <p:cNvPicPr>
            <a:picLocks noChangeAspect="1"/>
          </p:cNvPicPr>
          <p:nvPr/>
        </p:nvPicPr>
        <p:blipFill>
          <a:blip r:embed="rId3"/>
          <a:stretch>
            <a:fillRect/>
          </a:stretch>
        </p:blipFill>
        <p:spPr>
          <a:xfrm>
            <a:off x="0" y="1533326"/>
            <a:ext cx="10058400" cy="5770151"/>
          </a:xfrm>
          <a:prstGeom prst="rect">
            <a:avLst/>
          </a:prstGeom>
        </p:spPr>
      </p:pic>
    </p:spTree>
    <p:extLst>
      <p:ext uri="{BB962C8B-B14F-4D97-AF65-F5344CB8AC3E}">
        <p14:creationId xmlns:p14="http://schemas.microsoft.com/office/powerpoint/2010/main" val="37552203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EIGHT COMMON MISTAKES IN DECISION MAKING PART 3</a:t>
            </a:r>
            <a:endParaRPr dirty="0">
              <a:latin typeface="+mn-lt"/>
            </a:endParaRPr>
          </a:p>
        </p:txBody>
      </p:sp>
      <p:sp>
        <p:nvSpPr>
          <p:cNvPr id="251" name="Google Shape;251;p33"/>
          <p:cNvSpPr txBox="1">
            <a:spLocks noGrp="1"/>
          </p:cNvSpPr>
          <p:nvPr>
            <p:ph type="body" idx="1"/>
          </p:nvPr>
        </p:nvSpPr>
        <p:spPr>
          <a:xfrm>
            <a:off x="117582" y="1933292"/>
            <a:ext cx="9804186" cy="1782923"/>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Font typeface="Arial"/>
              <a:buAutoNum type="arabicPeriod" startAt="3"/>
            </a:pPr>
            <a:r>
              <a:rPr lang="en-US" b="1" dirty="0">
                <a:latin typeface="+mn-lt"/>
              </a:rPr>
              <a:t>Unrealistic expectations about future behavior</a:t>
            </a:r>
            <a:endParaRPr dirty="0">
              <a:latin typeface="+mn-lt"/>
            </a:endParaRPr>
          </a:p>
          <a:p>
            <a:pPr marL="720725" lvl="1" indent="-366713" algn="l" rtl="0">
              <a:lnSpc>
                <a:spcPct val="100000"/>
              </a:lnSpc>
              <a:spcBef>
                <a:spcPts val="1824"/>
              </a:spcBef>
              <a:spcAft>
                <a:spcPts val="0"/>
              </a:spcAft>
              <a:buSzPts val="2600"/>
              <a:buChar char="–"/>
            </a:pPr>
            <a:r>
              <a:rPr lang="en-US" dirty="0">
                <a:latin typeface="+mn-lt"/>
              </a:rPr>
              <a:t>Most of us are overly optimistic about our future behavior and level of discipline.</a:t>
            </a:r>
          </a:p>
          <a:p>
            <a:pPr marL="720725" lvl="1" indent="-366713" algn="l" rtl="0">
              <a:lnSpc>
                <a:spcPct val="100000"/>
              </a:lnSpc>
              <a:spcBef>
                <a:spcPts val="1824"/>
              </a:spcBef>
              <a:spcAft>
                <a:spcPts val="0"/>
              </a:spcAft>
              <a:buSzPts val="2600"/>
              <a:buChar char="–"/>
            </a:pPr>
            <a:endParaRPr lang="en-US" dirty="0">
              <a:latin typeface="+mn-lt"/>
            </a:endParaRPr>
          </a:p>
        </p:txBody>
      </p:sp>
      <p:sp>
        <p:nvSpPr>
          <p:cNvPr id="5" name="TextBox 4">
            <a:extLst>
              <a:ext uri="{FF2B5EF4-FFF2-40B4-BE49-F238E27FC236}">
                <a16:creationId xmlns:a16="http://schemas.microsoft.com/office/drawing/2014/main" id="{23FE83C8-8299-347E-243A-D4F13E12A220}"/>
              </a:ext>
            </a:extLst>
          </p:cNvPr>
          <p:cNvSpPr txBox="1"/>
          <p:nvPr/>
        </p:nvSpPr>
        <p:spPr>
          <a:xfrm>
            <a:off x="117582" y="4055519"/>
            <a:ext cx="9612572" cy="1569660"/>
          </a:xfrm>
          <a:prstGeom prst="rect">
            <a:avLst/>
          </a:prstGeom>
          <a:noFill/>
        </p:spPr>
        <p:txBody>
          <a:bodyPr wrap="square">
            <a:spAutoFit/>
          </a:bodyPr>
          <a:lstStyle/>
          <a:p>
            <a:pPr marL="720725" lvl="1" indent="-366713" algn="l" rtl="0">
              <a:lnSpc>
                <a:spcPct val="100000"/>
              </a:lnSpc>
              <a:spcBef>
                <a:spcPts val="1824"/>
              </a:spcBef>
              <a:spcAft>
                <a:spcPts val="0"/>
              </a:spcAft>
              <a:buSzPts val="2600"/>
              <a:buChar char="–"/>
            </a:pPr>
            <a:r>
              <a:rPr lang="en-US" sz="2400" dirty="0">
                <a:latin typeface="+mn-lt"/>
              </a:rPr>
              <a:t>We tend to overestimate the likelihood that good things will happen to us and underestimate the likelihood of bad things. Scientists call this </a:t>
            </a:r>
            <a:r>
              <a:rPr lang="en-US" sz="2400" i="1" dirty="0">
                <a:latin typeface="+mn-lt"/>
              </a:rPr>
              <a:t>optimism bias</a:t>
            </a:r>
            <a:r>
              <a:rPr lang="en-US" sz="2400" dirty="0">
                <a:latin typeface="+mn-lt"/>
              </a:rPr>
              <a:t>, and it’s one of our most pervasive cognitive illusions.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0" y="0"/>
            <a:ext cx="10058400" cy="1312985"/>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00000"/>
              <a:buNone/>
            </a:pPr>
            <a:r>
              <a:rPr lang="en-US" b="0" i="0" dirty="0">
                <a:solidFill>
                  <a:srgbClr val="38393C"/>
                </a:solidFill>
                <a:effectLst/>
                <a:latin typeface="Noto Sans" panose="020B0502040504020204" pitchFamily="34" charset="0"/>
              </a:rPr>
              <a:t>In the United States, more than </a:t>
            </a:r>
            <a:r>
              <a:rPr lang="en-US" b="1" i="0" dirty="0">
                <a:solidFill>
                  <a:srgbClr val="38393C"/>
                </a:solidFill>
                <a:effectLst/>
                <a:latin typeface="Noto Sans" panose="020B0502040504020204" pitchFamily="34" charset="0"/>
              </a:rPr>
              <a:t>80%</a:t>
            </a:r>
            <a:r>
              <a:rPr lang="en-US" b="0" i="0" dirty="0">
                <a:solidFill>
                  <a:srgbClr val="38393C"/>
                </a:solidFill>
                <a:effectLst/>
                <a:latin typeface="Noto Sans" panose="020B0502040504020204" pitchFamily="34" charset="0"/>
              </a:rPr>
              <a:t> of startups fail in their first year, with a success rate of </a:t>
            </a:r>
            <a:r>
              <a:rPr lang="en-US" b="1" i="0" dirty="0">
                <a:solidFill>
                  <a:srgbClr val="38393C"/>
                </a:solidFill>
                <a:effectLst/>
                <a:latin typeface="Noto Sans" panose="020B0502040504020204" pitchFamily="34" charset="0"/>
              </a:rPr>
              <a:t>20%</a:t>
            </a:r>
            <a:endParaRPr dirty="0">
              <a:latin typeface="+mn-lt"/>
            </a:endParaRPr>
          </a:p>
        </p:txBody>
      </p:sp>
      <p:pic>
        <p:nvPicPr>
          <p:cNvPr id="6" name="Picture 5">
            <a:extLst>
              <a:ext uri="{FF2B5EF4-FFF2-40B4-BE49-F238E27FC236}">
                <a16:creationId xmlns:a16="http://schemas.microsoft.com/office/drawing/2014/main" id="{3612D32D-1F93-E92C-1566-6F9AEA6A6370}"/>
              </a:ext>
            </a:extLst>
          </p:cNvPr>
          <p:cNvPicPr>
            <a:picLocks noChangeAspect="1"/>
          </p:cNvPicPr>
          <p:nvPr/>
        </p:nvPicPr>
        <p:blipFill>
          <a:blip r:embed="rId3"/>
          <a:stretch>
            <a:fillRect/>
          </a:stretch>
        </p:blipFill>
        <p:spPr>
          <a:xfrm>
            <a:off x="937846" y="1624012"/>
            <a:ext cx="8557845" cy="5198819"/>
          </a:xfrm>
          <a:prstGeom prst="rect">
            <a:avLst/>
          </a:prstGeom>
        </p:spPr>
      </p:pic>
    </p:spTree>
    <p:extLst>
      <p:ext uri="{BB962C8B-B14F-4D97-AF65-F5344CB8AC3E}">
        <p14:creationId xmlns:p14="http://schemas.microsoft.com/office/powerpoint/2010/main" val="568827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0" y="0"/>
            <a:ext cx="10058400" cy="1312985"/>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00000"/>
              <a:buNone/>
            </a:pPr>
            <a:r>
              <a:rPr lang="en-US" b="0" i="0" dirty="0">
                <a:solidFill>
                  <a:srgbClr val="38393C"/>
                </a:solidFill>
                <a:effectLst/>
                <a:latin typeface="Noto Sans" panose="020B0502040504020204" pitchFamily="34" charset="0"/>
              </a:rPr>
              <a:t>In the United States, more than </a:t>
            </a:r>
            <a:r>
              <a:rPr lang="en-US" b="1" i="0" dirty="0">
                <a:solidFill>
                  <a:srgbClr val="38393C"/>
                </a:solidFill>
                <a:effectLst/>
                <a:latin typeface="Noto Sans" panose="020B0502040504020204" pitchFamily="34" charset="0"/>
              </a:rPr>
              <a:t>80%</a:t>
            </a:r>
            <a:r>
              <a:rPr lang="en-US" b="0" i="0" dirty="0">
                <a:solidFill>
                  <a:srgbClr val="38393C"/>
                </a:solidFill>
                <a:effectLst/>
                <a:latin typeface="Noto Sans" panose="020B0502040504020204" pitchFamily="34" charset="0"/>
              </a:rPr>
              <a:t> of startups fail in their first year, with a success rate of </a:t>
            </a:r>
            <a:r>
              <a:rPr lang="en-US" b="1" i="0" dirty="0">
                <a:solidFill>
                  <a:srgbClr val="38393C"/>
                </a:solidFill>
                <a:effectLst/>
                <a:latin typeface="Noto Sans" panose="020B0502040504020204" pitchFamily="34" charset="0"/>
              </a:rPr>
              <a:t>20%</a:t>
            </a:r>
            <a:endParaRPr dirty="0">
              <a:latin typeface="+mn-lt"/>
            </a:endParaRPr>
          </a:p>
        </p:txBody>
      </p:sp>
      <p:pic>
        <p:nvPicPr>
          <p:cNvPr id="3" name="Picture 2">
            <a:extLst>
              <a:ext uri="{FF2B5EF4-FFF2-40B4-BE49-F238E27FC236}">
                <a16:creationId xmlns:a16="http://schemas.microsoft.com/office/drawing/2014/main" id="{4AC056BA-6858-A5ED-99EA-17F75B235E1E}"/>
              </a:ext>
            </a:extLst>
          </p:cNvPr>
          <p:cNvPicPr>
            <a:picLocks noChangeAspect="1"/>
          </p:cNvPicPr>
          <p:nvPr/>
        </p:nvPicPr>
        <p:blipFill>
          <a:blip r:embed="rId3"/>
          <a:stretch>
            <a:fillRect/>
          </a:stretch>
        </p:blipFill>
        <p:spPr>
          <a:xfrm>
            <a:off x="281354" y="1125415"/>
            <a:ext cx="9601199" cy="6224953"/>
          </a:xfrm>
          <a:prstGeom prst="rect">
            <a:avLst/>
          </a:prstGeom>
        </p:spPr>
      </p:pic>
    </p:spTree>
    <p:extLst>
      <p:ext uri="{BB962C8B-B14F-4D97-AF65-F5344CB8AC3E}">
        <p14:creationId xmlns:p14="http://schemas.microsoft.com/office/powerpoint/2010/main" val="62437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4"/>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00000"/>
              <a:buNone/>
            </a:pPr>
            <a:r>
              <a:rPr lang="en-US" dirty="0">
                <a:latin typeface="+mn-lt"/>
              </a:rPr>
              <a:t>EIGHT COMMON MISTAKES IN DECISION MAKING PART 4</a:t>
            </a:r>
            <a:endParaRPr dirty="0">
              <a:latin typeface="+mn-lt"/>
            </a:endParaRPr>
          </a:p>
        </p:txBody>
      </p:sp>
      <p:sp>
        <p:nvSpPr>
          <p:cNvPr id="257" name="Google Shape;257;p34"/>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ts val="2800"/>
              <a:buFont typeface="Arial"/>
              <a:buAutoNum type="arabicPeriod" startAt="4"/>
            </a:pPr>
            <a:r>
              <a:rPr lang="en-US" b="1" dirty="0">
                <a:latin typeface="+mn-lt"/>
              </a:rPr>
              <a:t>Counting dollars unequally</a:t>
            </a:r>
            <a:endParaRPr dirty="0">
              <a:latin typeface="+mn-lt"/>
            </a:endParaRPr>
          </a:p>
          <a:p>
            <a:pPr lvl="1" indent="-560388" algn="l" rtl="0">
              <a:lnSpc>
                <a:spcPct val="100000"/>
              </a:lnSpc>
              <a:spcBef>
                <a:spcPts val="624"/>
              </a:spcBef>
              <a:spcAft>
                <a:spcPts val="0"/>
              </a:spcAft>
              <a:buSzPts val="2600"/>
              <a:buChar char="–"/>
            </a:pPr>
            <a:r>
              <a:rPr lang="en-US" b="1" dirty="0">
                <a:latin typeface="+mn-lt"/>
              </a:rPr>
              <a:t>Mental accounting: </a:t>
            </a:r>
            <a:r>
              <a:rPr lang="en-US" dirty="0">
                <a:latin typeface="+mn-lt"/>
              </a:rPr>
              <a:t>the habit of mentally assigning dollars to </a:t>
            </a:r>
            <a:r>
              <a:rPr lang="en-US" dirty="0">
                <a:solidFill>
                  <a:schemeClr val="tx1"/>
                </a:solidFill>
                <a:latin typeface="+mn-lt"/>
              </a:rPr>
              <a:t>different accounts so that some dollars are worth more than others (for example, spending more with credit cards than cash).</a:t>
            </a:r>
            <a:endParaRPr dirty="0">
              <a:solidFill>
                <a:schemeClr val="tx1"/>
              </a:solidFill>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5"/>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3</a:t>
            </a:r>
            <a:endParaRPr dirty="0">
              <a:latin typeface="+mn-lt"/>
            </a:endParaRPr>
          </a:p>
        </p:txBody>
      </p:sp>
      <p:sp>
        <p:nvSpPr>
          <p:cNvPr id="263" name="Google Shape;263;p35"/>
          <p:cNvSpPr txBox="1">
            <a:spLocks noGrp="1"/>
          </p:cNvSpPr>
          <p:nvPr>
            <p:ph type="body" idx="1"/>
          </p:nvPr>
        </p:nvSpPr>
        <p:spPr>
          <a:xfrm>
            <a:off x="117582" y="1933292"/>
            <a:ext cx="9804186" cy="2339072"/>
          </a:xfrm>
          <a:prstGeom prst="rect">
            <a:avLst/>
          </a:prstGeom>
          <a:noFill/>
          <a:ln>
            <a:noFill/>
          </a:ln>
        </p:spPr>
        <p:txBody>
          <a:bodyPr spcFirstLastPara="1" wrap="square" lIns="91425" tIns="91425" rIns="91425" bIns="91425" anchor="t" anchorCtr="0">
            <a:normAutofit fontScale="92500"/>
          </a:bodyPr>
          <a:lstStyle/>
          <a:p>
            <a:pPr marL="354013" lvl="0" indent="-354013" algn="l" rtl="0">
              <a:lnSpc>
                <a:spcPct val="100000"/>
              </a:lnSpc>
              <a:spcBef>
                <a:spcPts val="0"/>
              </a:spcBef>
              <a:spcAft>
                <a:spcPts val="0"/>
              </a:spcAft>
              <a:buSzPct val="100000"/>
              <a:buChar char="•"/>
            </a:pPr>
            <a:r>
              <a:rPr lang="en-US" b="1" dirty="0">
                <a:latin typeface="+mn-lt"/>
              </a:rPr>
              <a:t>Remember those concert tickets?</a:t>
            </a:r>
            <a:endParaRPr dirty="0">
              <a:latin typeface="+mn-lt"/>
            </a:endParaRPr>
          </a:p>
          <a:p>
            <a:pPr marL="354013" lvl="0" indent="-354013" algn="l" rtl="0">
              <a:lnSpc>
                <a:spcPct val="100000"/>
              </a:lnSpc>
              <a:spcBef>
                <a:spcPts val="1224"/>
              </a:spcBef>
              <a:spcAft>
                <a:spcPts val="0"/>
              </a:spcAft>
              <a:buSzPct val="100000"/>
              <a:buChar char="•"/>
            </a:pPr>
            <a:r>
              <a:rPr lang="en-US" dirty="0">
                <a:latin typeface="+mn-lt"/>
              </a:rPr>
              <a:t>If you lost your $80 concert tickets, would you replace them?</a:t>
            </a:r>
            <a:endParaRPr dirty="0">
              <a:latin typeface="+mn-lt"/>
            </a:endParaRPr>
          </a:p>
          <a:p>
            <a:pPr marL="811213" lvl="1" indent="-457200" algn="l" rtl="0">
              <a:lnSpc>
                <a:spcPct val="100000"/>
              </a:lnSpc>
              <a:spcBef>
                <a:spcPts val="1224"/>
              </a:spcBef>
              <a:spcAft>
                <a:spcPts val="0"/>
              </a:spcAft>
              <a:buSzPct val="100000"/>
              <a:buFont typeface="Arial"/>
              <a:buAutoNum type="alphaLcParenR"/>
            </a:pPr>
            <a:r>
              <a:rPr lang="en-US" dirty="0">
                <a:latin typeface="+mn-lt"/>
              </a:rPr>
              <a:t>Yes</a:t>
            </a:r>
            <a:endParaRPr dirty="0">
              <a:latin typeface="+mn-lt"/>
            </a:endParaRPr>
          </a:p>
          <a:p>
            <a:pPr marL="811213" lvl="1" indent="-457200" algn="l" rtl="0">
              <a:lnSpc>
                <a:spcPct val="100000"/>
              </a:lnSpc>
              <a:spcBef>
                <a:spcPts val="1224"/>
              </a:spcBef>
              <a:spcAft>
                <a:spcPts val="0"/>
              </a:spcAft>
              <a:buSzPct val="100000"/>
              <a:buFont typeface="Arial"/>
              <a:buAutoNum type="alphaLcParenR"/>
            </a:pPr>
            <a:r>
              <a:rPr lang="en-US" dirty="0">
                <a:latin typeface="+mn-lt"/>
              </a:rPr>
              <a:t>No</a:t>
            </a:r>
            <a:endParaRPr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6"/>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US" dirty="0">
                <a:latin typeface="+mn-lt"/>
              </a:rPr>
              <a:t>LEARN BY DOING: PRACTICE QUESTION 4</a:t>
            </a:r>
            <a:endParaRPr dirty="0">
              <a:latin typeface="+mn-lt"/>
            </a:endParaRPr>
          </a:p>
        </p:txBody>
      </p:sp>
      <p:sp>
        <p:nvSpPr>
          <p:cNvPr id="269" name="Google Shape;269;p36"/>
          <p:cNvSpPr txBox="1">
            <a:spLocks noGrp="1"/>
          </p:cNvSpPr>
          <p:nvPr>
            <p:ph type="body" idx="1"/>
          </p:nvPr>
        </p:nvSpPr>
        <p:spPr>
          <a:xfrm>
            <a:off x="117582" y="1933291"/>
            <a:ext cx="9804186" cy="3484529"/>
          </a:xfrm>
          <a:prstGeom prst="rect">
            <a:avLst/>
          </a:prstGeom>
          <a:noFill/>
          <a:ln>
            <a:noFill/>
          </a:ln>
        </p:spPr>
        <p:txBody>
          <a:bodyPr spcFirstLastPara="1" wrap="square" lIns="91425" tIns="91425" rIns="91425" bIns="91425" anchor="t" anchorCtr="0">
            <a:normAutofit/>
          </a:bodyPr>
          <a:lstStyle/>
          <a:p>
            <a:pPr marL="354013" lvl="0" indent="-354013" algn="l" rtl="0">
              <a:lnSpc>
                <a:spcPct val="100000"/>
              </a:lnSpc>
              <a:spcBef>
                <a:spcPts val="0"/>
              </a:spcBef>
              <a:spcAft>
                <a:spcPts val="0"/>
              </a:spcAft>
              <a:buSzPct val="100000"/>
              <a:buChar char="•"/>
            </a:pPr>
            <a:r>
              <a:rPr lang="en-US" b="1" dirty="0">
                <a:latin typeface="+mn-lt"/>
              </a:rPr>
              <a:t>Now consider an alternative: </a:t>
            </a:r>
            <a:endParaRPr dirty="0">
              <a:latin typeface="+mn-lt"/>
            </a:endParaRPr>
          </a:p>
          <a:p>
            <a:pPr marL="354013" lvl="0" indent="-354013" algn="l" rtl="0">
              <a:lnSpc>
                <a:spcPct val="100000"/>
              </a:lnSpc>
              <a:spcBef>
                <a:spcPts val="1224"/>
              </a:spcBef>
              <a:spcAft>
                <a:spcPts val="0"/>
              </a:spcAft>
              <a:buSzPct val="100000"/>
              <a:buChar char="•"/>
            </a:pPr>
            <a:r>
              <a:rPr lang="en-US" dirty="0">
                <a:latin typeface="+mn-lt"/>
              </a:rPr>
              <a:t>If you lost $80 cash that you were going to use for the concert tickets, would you still attend the concert?</a:t>
            </a:r>
            <a:endParaRPr dirty="0">
              <a:latin typeface="+mn-lt"/>
            </a:endParaRPr>
          </a:p>
          <a:p>
            <a:pPr marL="908050" lvl="1" indent="-450850" algn="l" rtl="0">
              <a:lnSpc>
                <a:spcPct val="100000"/>
              </a:lnSpc>
              <a:spcBef>
                <a:spcPts val="1224"/>
              </a:spcBef>
              <a:spcAft>
                <a:spcPts val="0"/>
              </a:spcAft>
              <a:buSzPct val="100000"/>
              <a:buFont typeface="Arial"/>
              <a:buAutoNum type="alphaLcParenR"/>
            </a:pPr>
            <a:r>
              <a:rPr lang="en-US" b="1" dirty="0">
                <a:latin typeface="+mn-lt"/>
              </a:rPr>
              <a:t>Yes</a:t>
            </a:r>
            <a:endParaRPr dirty="0">
              <a:latin typeface="+mn-lt"/>
            </a:endParaRPr>
          </a:p>
          <a:p>
            <a:pPr marL="908050" lvl="1" indent="-450850" algn="l" rtl="0">
              <a:lnSpc>
                <a:spcPct val="100000"/>
              </a:lnSpc>
              <a:spcBef>
                <a:spcPts val="1224"/>
              </a:spcBef>
              <a:spcAft>
                <a:spcPts val="0"/>
              </a:spcAft>
              <a:buSzPct val="100000"/>
              <a:buFont typeface="Arial"/>
              <a:buAutoNum type="alphaLcParenR"/>
            </a:pPr>
            <a:r>
              <a:rPr lang="en-US" b="1" dirty="0">
                <a:latin typeface="+mn-lt"/>
              </a:rPr>
              <a:t>No</a:t>
            </a:r>
            <a:endParaRPr dirty="0">
              <a:latin typeface="+mn-lt"/>
            </a:endParaRPr>
          </a:p>
        </p:txBody>
      </p:sp>
      <p:sp>
        <p:nvSpPr>
          <p:cNvPr id="5" name="TextBox 4">
            <a:extLst>
              <a:ext uri="{FF2B5EF4-FFF2-40B4-BE49-F238E27FC236}">
                <a16:creationId xmlns:a16="http://schemas.microsoft.com/office/drawing/2014/main" id="{263F4565-C601-824F-FABB-C4127C210DD4}"/>
              </a:ext>
            </a:extLst>
          </p:cNvPr>
          <p:cNvSpPr txBox="1"/>
          <p:nvPr/>
        </p:nvSpPr>
        <p:spPr>
          <a:xfrm>
            <a:off x="344014" y="5324709"/>
            <a:ext cx="9577754" cy="830997"/>
          </a:xfrm>
          <a:prstGeom prst="rect">
            <a:avLst/>
          </a:prstGeom>
          <a:noFill/>
        </p:spPr>
        <p:txBody>
          <a:bodyPr wrap="square">
            <a:spAutoFit/>
          </a:bodyPr>
          <a:lstStyle/>
          <a:p>
            <a:pPr marL="354013" lvl="0" indent="-354013" algn="l" rtl="0">
              <a:lnSpc>
                <a:spcPct val="100000"/>
              </a:lnSpc>
              <a:spcBef>
                <a:spcPts val="1224"/>
              </a:spcBef>
              <a:spcAft>
                <a:spcPts val="0"/>
              </a:spcAft>
              <a:buSzPct val="100000"/>
              <a:buChar char="•"/>
            </a:pPr>
            <a:r>
              <a:rPr lang="en-US" sz="2400" b="1" dirty="0">
                <a:latin typeface="+mn-lt"/>
              </a:rPr>
              <a:t>Was your answer different from the first scenario? Then you have been using different mental accounts.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7"/>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EIGHT COMMON MISTAKES IN DECISION MAKING PART 5</a:t>
            </a:r>
            <a:endParaRPr dirty="0">
              <a:latin typeface="+mn-lt"/>
            </a:endParaRPr>
          </a:p>
        </p:txBody>
      </p:sp>
      <p:sp>
        <p:nvSpPr>
          <p:cNvPr id="275" name="Google Shape;275;p37"/>
          <p:cNvSpPr txBox="1">
            <a:spLocks noGrp="1"/>
          </p:cNvSpPr>
          <p:nvPr>
            <p:ph type="body" idx="1"/>
          </p:nvPr>
        </p:nvSpPr>
        <p:spPr>
          <a:xfrm>
            <a:off x="117582" y="1933291"/>
            <a:ext cx="9804186" cy="4081747"/>
          </a:xfrm>
          <a:prstGeom prst="rect">
            <a:avLst/>
          </a:prstGeom>
          <a:noFill/>
          <a:ln>
            <a:noFill/>
          </a:ln>
        </p:spPr>
        <p:txBody>
          <a:bodyPr spcFirstLastPara="1" wrap="square" lIns="91425" tIns="91425" rIns="91425" bIns="91425" anchor="t" anchorCtr="0">
            <a:normAutofit/>
          </a:bodyPr>
          <a:lstStyle/>
          <a:p>
            <a:pPr marL="446088" lvl="0" indent="-446088" algn="l" rtl="0">
              <a:lnSpc>
                <a:spcPct val="100000"/>
              </a:lnSpc>
              <a:spcBef>
                <a:spcPts val="0"/>
              </a:spcBef>
              <a:spcAft>
                <a:spcPts val="1800"/>
              </a:spcAft>
              <a:buSzPct val="100000"/>
              <a:buFont typeface="Arial"/>
              <a:buAutoNum type="arabicPeriod" startAt="5"/>
            </a:pPr>
            <a:r>
              <a:rPr lang="en-US" b="1" dirty="0">
                <a:latin typeface="+mn-lt"/>
              </a:rPr>
              <a:t>Loss aversion: </a:t>
            </a:r>
            <a:r>
              <a:rPr lang="en-US" dirty="0">
                <a:latin typeface="+mn-lt"/>
              </a:rPr>
              <a:t>an oversensitivity to loss that leads to an unwillingness to recognize a loss and move on</a:t>
            </a:r>
            <a:r>
              <a:rPr lang="en-US" dirty="0">
                <a:solidFill>
                  <a:srgbClr val="FF0000"/>
                </a:solidFill>
                <a:latin typeface="+mn-lt"/>
              </a:rPr>
              <a:t>.</a:t>
            </a:r>
            <a:endParaRPr dirty="0">
              <a:latin typeface="+mn-lt"/>
            </a:endParaRPr>
          </a:p>
          <a:p>
            <a:pPr marL="811213" lvl="0" indent="-365125" algn="l" rtl="0">
              <a:lnSpc>
                <a:spcPct val="100000"/>
              </a:lnSpc>
              <a:spcBef>
                <a:spcPts val="624"/>
              </a:spcBef>
              <a:spcAft>
                <a:spcPts val="0"/>
              </a:spcAft>
              <a:buSzPct val="100000"/>
              <a:buFont typeface="Arial" panose="020B0604020202020204" pitchFamily="34" charset="0"/>
              <a:buChar char="–"/>
            </a:pPr>
            <a:r>
              <a:rPr lang="en-US" sz="2600" dirty="0">
                <a:latin typeface="+mn-lt"/>
              </a:rPr>
              <a:t>Many investors are reluctant to admit that they have lost money on a stock.</a:t>
            </a:r>
            <a:endParaRPr sz="2600" dirty="0">
              <a:latin typeface="+mn-lt"/>
            </a:endParaRPr>
          </a:p>
          <a:p>
            <a:pPr marL="811213" lvl="0" indent="-365125" algn="l" rtl="0">
              <a:lnSpc>
                <a:spcPct val="100000"/>
              </a:lnSpc>
              <a:spcBef>
                <a:spcPts val="624"/>
              </a:spcBef>
              <a:spcAft>
                <a:spcPts val="0"/>
              </a:spcAft>
              <a:buSzPct val="100000"/>
              <a:buFont typeface="Arial" panose="020B0604020202020204" pitchFamily="34" charset="0"/>
              <a:buChar char="–"/>
            </a:pPr>
            <a:r>
              <a:rPr lang="en-US" sz="2600" dirty="0">
                <a:latin typeface="+mn-lt"/>
              </a:rPr>
              <a:t>Most people feel the misery of losing $100 twice as much as they feel the pleasure of gaining $100.</a:t>
            </a:r>
            <a:endParaRPr sz="2600" dirty="0">
              <a:latin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8"/>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EIGHT COMMON MISTAKES IN DECISION MAKING PART 6</a:t>
            </a:r>
            <a:endParaRPr dirty="0">
              <a:latin typeface="+mn-lt"/>
            </a:endParaRPr>
          </a:p>
        </p:txBody>
      </p:sp>
      <p:sp>
        <p:nvSpPr>
          <p:cNvPr id="281" name="Google Shape;281;p38"/>
          <p:cNvSpPr txBox="1">
            <a:spLocks noGrp="1"/>
          </p:cNvSpPr>
          <p:nvPr>
            <p:ph type="body" idx="1"/>
          </p:nvPr>
        </p:nvSpPr>
        <p:spPr>
          <a:xfrm>
            <a:off x="117582" y="1933291"/>
            <a:ext cx="9804186" cy="1009201"/>
          </a:xfrm>
          <a:prstGeom prst="rect">
            <a:avLst/>
          </a:prstGeom>
          <a:noFill/>
          <a:ln>
            <a:noFill/>
          </a:ln>
        </p:spPr>
        <p:txBody>
          <a:bodyPr spcFirstLastPara="1" wrap="square" lIns="91425" tIns="91425" rIns="91425" bIns="91425" anchor="t" anchorCtr="0">
            <a:normAutofit lnSpcReduction="10000"/>
          </a:bodyPr>
          <a:lstStyle/>
          <a:p>
            <a:pPr marL="446088" lvl="0" indent="-446088" algn="l" rtl="0">
              <a:lnSpc>
                <a:spcPct val="100000"/>
              </a:lnSpc>
              <a:spcBef>
                <a:spcPts val="0"/>
              </a:spcBef>
              <a:spcAft>
                <a:spcPts val="0"/>
              </a:spcAft>
              <a:buSzPct val="100000"/>
              <a:buFont typeface="Arial"/>
              <a:buAutoNum type="arabicPeriod" startAt="6"/>
            </a:pPr>
            <a:r>
              <a:rPr lang="en-US" b="1" dirty="0">
                <a:latin typeface="+mn-lt"/>
              </a:rPr>
              <a:t>Framing bias: </a:t>
            </a:r>
            <a:r>
              <a:rPr lang="en-US" dirty="0">
                <a:latin typeface="+mn-lt"/>
              </a:rPr>
              <a:t>the tendency to make a decision based on how the choices are presented. </a:t>
            </a:r>
            <a:endParaRPr dirty="0">
              <a:latin typeface="+mn-lt"/>
            </a:endParaRPr>
          </a:p>
        </p:txBody>
      </p:sp>
      <p:sp>
        <p:nvSpPr>
          <p:cNvPr id="5" name="TextBox 4">
            <a:extLst>
              <a:ext uri="{FF2B5EF4-FFF2-40B4-BE49-F238E27FC236}">
                <a16:creationId xmlns:a16="http://schemas.microsoft.com/office/drawing/2014/main" id="{A11AA6BE-FFA1-FD04-2233-9B2E80A1E5D3}"/>
              </a:ext>
            </a:extLst>
          </p:cNvPr>
          <p:cNvSpPr txBox="1"/>
          <p:nvPr/>
        </p:nvSpPr>
        <p:spPr>
          <a:xfrm>
            <a:off x="363415" y="2936339"/>
            <a:ext cx="8639908" cy="461665"/>
          </a:xfrm>
          <a:prstGeom prst="rect">
            <a:avLst/>
          </a:prstGeom>
          <a:noFill/>
        </p:spPr>
        <p:txBody>
          <a:bodyPr wrap="square">
            <a:spAutoFit/>
          </a:bodyPr>
          <a:lstStyle/>
          <a:p>
            <a:pPr marL="720725" lvl="0" indent="-274638" algn="l" rtl="0">
              <a:lnSpc>
                <a:spcPct val="100000"/>
              </a:lnSpc>
              <a:spcBef>
                <a:spcPts val="624"/>
              </a:spcBef>
              <a:spcAft>
                <a:spcPts val="0"/>
              </a:spcAft>
              <a:buSzPct val="100000"/>
              <a:buFont typeface="Arial" panose="020B0604020202020204" pitchFamily="34" charset="0"/>
              <a:buChar char="–"/>
            </a:pPr>
            <a:r>
              <a:rPr lang="en-US" sz="2400" dirty="0">
                <a:latin typeface="+mn-lt"/>
              </a:rPr>
              <a:t>Shoppers perceive $0.99 as more attractive than $1. </a:t>
            </a:r>
          </a:p>
        </p:txBody>
      </p:sp>
      <p:sp>
        <p:nvSpPr>
          <p:cNvPr id="7" name="TextBox 6">
            <a:extLst>
              <a:ext uri="{FF2B5EF4-FFF2-40B4-BE49-F238E27FC236}">
                <a16:creationId xmlns:a16="http://schemas.microsoft.com/office/drawing/2014/main" id="{4946D95A-D2F0-96D2-7568-BBF38605EEF5}"/>
              </a:ext>
            </a:extLst>
          </p:cNvPr>
          <p:cNvSpPr txBox="1"/>
          <p:nvPr/>
        </p:nvSpPr>
        <p:spPr>
          <a:xfrm>
            <a:off x="363415" y="5137686"/>
            <a:ext cx="9558353" cy="830997"/>
          </a:xfrm>
          <a:prstGeom prst="rect">
            <a:avLst/>
          </a:prstGeom>
          <a:noFill/>
        </p:spPr>
        <p:txBody>
          <a:bodyPr wrap="square">
            <a:spAutoFit/>
          </a:bodyPr>
          <a:lstStyle>
            <a:defPPr marR="0" lvl="0" algn="l" rtl="0">
              <a:lnSpc>
                <a:spcPct val="100000"/>
              </a:lnSpc>
              <a:spcBef>
                <a:spcPts val="0"/>
              </a:spcBef>
              <a:spcAft>
                <a:spcPts val="0"/>
              </a:spcAft>
              <a:defRPr/>
            </a:defPPr>
            <a:lvl1pPr marL="720725" indent="-274638">
              <a:spcBef>
                <a:spcPts val="624"/>
              </a:spcBef>
              <a:buSzPct val="100000"/>
              <a:buFont typeface="Arial" panose="020B0604020202020204" pitchFamily="34" charset="0"/>
              <a:buChar char="–"/>
              <a:defRPr sz="2000">
                <a:latin typeface="+mn-lt"/>
              </a:defRPr>
            </a:lvl1pPr>
          </a:lstStyle>
          <a:p>
            <a:r>
              <a:rPr lang="en-US" sz="2400" dirty="0"/>
              <a:t>Shoppers buy more when prices are perceived to be low for a limited amount of time (Labor Day sales, for example).</a:t>
            </a:r>
          </a:p>
        </p:txBody>
      </p:sp>
      <p:sp>
        <p:nvSpPr>
          <p:cNvPr id="9" name="TextBox 8">
            <a:extLst>
              <a:ext uri="{FF2B5EF4-FFF2-40B4-BE49-F238E27FC236}">
                <a16:creationId xmlns:a16="http://schemas.microsoft.com/office/drawing/2014/main" id="{ECB60F2A-D896-E4D7-8553-8D327B2AF188}"/>
              </a:ext>
            </a:extLst>
          </p:cNvPr>
          <p:cNvSpPr txBox="1"/>
          <p:nvPr/>
        </p:nvSpPr>
        <p:spPr>
          <a:xfrm>
            <a:off x="363415" y="3636903"/>
            <a:ext cx="9272954" cy="1261884"/>
          </a:xfrm>
          <a:prstGeom prst="rect">
            <a:avLst/>
          </a:prstGeom>
          <a:noFill/>
        </p:spPr>
        <p:txBody>
          <a:bodyPr wrap="square">
            <a:spAutoFit/>
          </a:bodyPr>
          <a:lstStyle>
            <a:defPPr marR="0" lvl="0" algn="l" rtl="0">
              <a:lnSpc>
                <a:spcPct val="100000"/>
              </a:lnSpc>
              <a:spcBef>
                <a:spcPts val="0"/>
              </a:spcBef>
              <a:spcAft>
                <a:spcPts val="0"/>
              </a:spcAft>
            </a:defPPr>
            <a:lvl1pPr marL="720725" indent="-274638">
              <a:spcBef>
                <a:spcPts val="624"/>
              </a:spcBef>
              <a:buSzPct val="100000"/>
              <a:buFont typeface="Arial" panose="020B0604020202020204" pitchFamily="34" charset="0"/>
              <a:buChar char="–"/>
              <a:defRPr sz="2000">
                <a:latin typeface="+mn-lt"/>
              </a:defRPr>
            </a:lvl1pPr>
          </a:lstStyle>
          <a:p>
            <a:r>
              <a:rPr lang="en-US" sz="2400" dirty="0"/>
              <a:t>Shoppers will more likely buy a medicine if it’s “effective in 75% cases” than if it’s “</a:t>
            </a:r>
            <a:r>
              <a:rPr lang="en-US" sz="2800" dirty="0"/>
              <a:t>ineffective</a:t>
            </a:r>
            <a:r>
              <a:rPr lang="en-US" sz="2400" dirty="0"/>
              <a:t> in 25% cases,” although both statements are equally 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9"/>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EIGHT COMMON MISTAKES IN DECISION MAKING PART 7</a:t>
            </a:r>
            <a:endParaRPr dirty="0">
              <a:latin typeface="+mn-lt"/>
            </a:endParaRPr>
          </a:p>
        </p:txBody>
      </p:sp>
      <p:sp>
        <p:nvSpPr>
          <p:cNvPr id="287" name="Google Shape;287;p39"/>
          <p:cNvSpPr txBox="1">
            <a:spLocks noGrp="1"/>
          </p:cNvSpPr>
          <p:nvPr>
            <p:ph type="body" idx="1"/>
          </p:nvPr>
        </p:nvSpPr>
        <p:spPr>
          <a:xfrm>
            <a:off x="117582" y="1933292"/>
            <a:ext cx="9804186" cy="4819200"/>
          </a:xfrm>
          <a:prstGeom prst="rect">
            <a:avLst/>
          </a:prstGeom>
          <a:noFill/>
          <a:ln>
            <a:noFill/>
          </a:ln>
        </p:spPr>
        <p:txBody>
          <a:bodyPr spcFirstLastPara="1" wrap="square" lIns="91425" tIns="91425" rIns="91425" bIns="91425" anchor="t" anchorCtr="0">
            <a:noAutofit/>
          </a:bodyPr>
          <a:lstStyle/>
          <a:p>
            <a:pPr marL="446088" lvl="0" indent="-446088" algn="l" rtl="0">
              <a:lnSpc>
                <a:spcPct val="100000"/>
              </a:lnSpc>
              <a:spcBef>
                <a:spcPts val="0"/>
              </a:spcBef>
              <a:spcAft>
                <a:spcPts val="0"/>
              </a:spcAft>
              <a:buSzPts val="2400"/>
              <a:buFont typeface="Arial"/>
              <a:buAutoNum type="arabicPeriod" startAt="7"/>
            </a:pPr>
            <a:r>
              <a:rPr lang="en-US" sz="2400" b="1" dirty="0">
                <a:latin typeface="+mn-lt"/>
              </a:rPr>
              <a:t>Fear </a:t>
            </a:r>
            <a:r>
              <a:rPr lang="en-US" sz="2400" b="1" dirty="0">
                <a:solidFill>
                  <a:schemeClr val="tx1"/>
                </a:solidFill>
                <a:latin typeface="+mn-lt"/>
              </a:rPr>
              <a:t>of missing out (FOMO): </a:t>
            </a:r>
            <a:r>
              <a:rPr lang="en-US" sz="2400" dirty="0">
                <a:solidFill>
                  <a:schemeClr val="tx1"/>
                </a:solidFill>
                <a:latin typeface="+mn-lt"/>
              </a:rPr>
              <a:t>the tendency to invest in an asset based on past performance arising from the fear that one is a “loser” if one doesn’t make a big profit like earlier investors.</a:t>
            </a:r>
            <a:endParaRPr dirty="0">
              <a:solidFill>
                <a:schemeClr val="tx1"/>
              </a:solidFill>
              <a:latin typeface="+mn-lt"/>
            </a:endParaRPr>
          </a:p>
          <a:p>
            <a:pPr marL="811213" lvl="1" indent="-354013" algn="l" rtl="0">
              <a:lnSpc>
                <a:spcPct val="100000"/>
              </a:lnSpc>
              <a:spcBef>
                <a:spcPts val="1224"/>
              </a:spcBef>
              <a:spcAft>
                <a:spcPts val="0"/>
              </a:spcAft>
              <a:buSzPts val="2400"/>
              <a:buChar char="–"/>
            </a:pPr>
            <a:r>
              <a:rPr lang="en-US" sz="2200" dirty="0">
                <a:solidFill>
                  <a:schemeClr val="tx1"/>
                </a:solidFill>
                <a:latin typeface="+mn-lt"/>
              </a:rPr>
              <a:t>Ever felt a wave of envy directed at those who bought Bitcoin back in 2010, when the value of a single Bitcoin went from a fraction of a penny to 9 cents?</a:t>
            </a:r>
            <a:endParaRPr sz="2200" dirty="0">
              <a:solidFill>
                <a:schemeClr val="tx1"/>
              </a:solidFill>
              <a:latin typeface="+mn-lt"/>
            </a:endParaRPr>
          </a:p>
          <a:p>
            <a:pPr marL="811213" lvl="1" indent="-354013" algn="l" rtl="0">
              <a:lnSpc>
                <a:spcPct val="100000"/>
              </a:lnSpc>
              <a:spcBef>
                <a:spcPts val="1224"/>
              </a:spcBef>
              <a:spcAft>
                <a:spcPts val="0"/>
              </a:spcAft>
              <a:buSzPts val="2400"/>
              <a:buChar char="–"/>
            </a:pPr>
            <a:r>
              <a:rPr lang="en-US" sz="2200" dirty="0">
                <a:solidFill>
                  <a:schemeClr val="tx1"/>
                </a:solidFill>
                <a:latin typeface="+mn-lt"/>
              </a:rPr>
              <a:t>Many early Bitcoin buyers are now millionaires.</a:t>
            </a:r>
            <a:endParaRPr sz="2200" dirty="0">
              <a:solidFill>
                <a:schemeClr val="tx1"/>
              </a:solidFill>
              <a:latin typeface="+mn-lt"/>
            </a:endParaRPr>
          </a:p>
          <a:p>
            <a:pPr marL="811213" lvl="1" indent="-354013" algn="l" rtl="0">
              <a:lnSpc>
                <a:spcPct val="100000"/>
              </a:lnSpc>
              <a:spcBef>
                <a:spcPts val="1224"/>
              </a:spcBef>
              <a:spcAft>
                <a:spcPts val="0"/>
              </a:spcAft>
              <a:buSzPts val="2400"/>
              <a:buChar char="–"/>
            </a:pPr>
            <a:r>
              <a:rPr lang="en-US" sz="2200" dirty="0">
                <a:solidFill>
                  <a:schemeClr val="tx1"/>
                </a:solidFill>
                <a:latin typeface="+mn-lt"/>
              </a:rPr>
              <a:t>But, for those of us who didn’t buy Bitcoin early on buying it now based on past performance is a type of irrational behavior.</a:t>
            </a:r>
            <a:endParaRPr sz="2200" dirty="0">
              <a:solidFill>
                <a:schemeClr val="tx1"/>
              </a:solidFill>
              <a:latin typeface="+mn-lt"/>
            </a:endParaRPr>
          </a:p>
          <a:p>
            <a:pPr marL="811213" lvl="1" indent="-354013" algn="l" rtl="0">
              <a:lnSpc>
                <a:spcPct val="100000"/>
              </a:lnSpc>
              <a:spcBef>
                <a:spcPts val="1224"/>
              </a:spcBef>
              <a:spcAft>
                <a:spcPts val="0"/>
              </a:spcAft>
              <a:buSzPts val="2400"/>
              <a:buChar char="–"/>
            </a:pPr>
            <a:r>
              <a:rPr lang="en-US" sz="2200" dirty="0">
                <a:solidFill>
                  <a:schemeClr val="tx1"/>
                </a:solidFill>
                <a:latin typeface="+mn-lt"/>
              </a:rPr>
              <a:t>Responsible investment advisors warn “past performance is no guarantee of future results.”</a:t>
            </a:r>
            <a:endParaRPr sz="2200" dirty="0">
              <a:solidFill>
                <a:schemeClr val="tx1"/>
              </a:solidFill>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9"/>
          <p:cNvSpPr txBox="1">
            <a:spLocks noGrp="1"/>
          </p:cNvSpPr>
          <p:nvPr>
            <p:ph type="title"/>
          </p:nvPr>
        </p:nvSpPr>
        <p:spPr>
          <a:xfrm>
            <a:off x="0" y="0"/>
            <a:ext cx="10058400" cy="815797"/>
          </a:xfrm>
          <a:prstGeom prst="rect">
            <a:avLst/>
          </a:prstGeom>
          <a:noFill/>
          <a:ln>
            <a:noFill/>
          </a:ln>
        </p:spPr>
        <p:txBody>
          <a:bodyPr spcFirstLastPara="1" wrap="square" lIns="91425" tIns="91425" rIns="91425" bIns="91425" anchor="ctr" anchorCtr="0">
            <a:noAutofit/>
          </a:bodyPr>
          <a:lstStyle/>
          <a:p>
            <a:r>
              <a:rPr lang="en-US" b="1" i="0" dirty="0">
                <a:solidFill>
                  <a:srgbClr val="111111"/>
                </a:solidFill>
                <a:effectLst/>
                <a:latin typeface="Cabin-semi-bold"/>
              </a:rPr>
              <a:t>Bitcoin's Price History</a:t>
            </a:r>
          </a:p>
        </p:txBody>
      </p:sp>
      <p:pic>
        <p:nvPicPr>
          <p:cNvPr id="5" name="Picture 4">
            <a:extLst>
              <a:ext uri="{FF2B5EF4-FFF2-40B4-BE49-F238E27FC236}">
                <a16:creationId xmlns:a16="http://schemas.microsoft.com/office/drawing/2014/main" id="{AA176918-B2C6-534B-EBF1-DCEFF4814DB9}"/>
              </a:ext>
            </a:extLst>
          </p:cNvPr>
          <p:cNvPicPr>
            <a:picLocks noChangeAspect="1"/>
          </p:cNvPicPr>
          <p:nvPr/>
        </p:nvPicPr>
        <p:blipFill>
          <a:blip r:embed="rId3"/>
          <a:stretch>
            <a:fillRect/>
          </a:stretch>
        </p:blipFill>
        <p:spPr>
          <a:xfrm>
            <a:off x="0" y="815797"/>
            <a:ext cx="10058400" cy="6576995"/>
          </a:xfrm>
          <a:prstGeom prst="rect">
            <a:avLst/>
          </a:prstGeom>
        </p:spPr>
      </p:pic>
    </p:spTree>
    <p:extLst>
      <p:ext uri="{BB962C8B-B14F-4D97-AF65-F5344CB8AC3E}">
        <p14:creationId xmlns:p14="http://schemas.microsoft.com/office/powerpoint/2010/main" val="3804251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0"/>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EIGHT COMMON MISTAKES IN DECISION MAKING PART 8</a:t>
            </a:r>
            <a:endParaRPr dirty="0">
              <a:latin typeface="+mn-lt"/>
            </a:endParaRPr>
          </a:p>
        </p:txBody>
      </p:sp>
      <p:sp>
        <p:nvSpPr>
          <p:cNvPr id="293" name="Google Shape;293;p40"/>
          <p:cNvSpPr txBox="1">
            <a:spLocks noGrp="1"/>
          </p:cNvSpPr>
          <p:nvPr>
            <p:ph type="body" idx="1"/>
          </p:nvPr>
        </p:nvSpPr>
        <p:spPr>
          <a:xfrm>
            <a:off x="117582" y="1933292"/>
            <a:ext cx="9804186" cy="3453096"/>
          </a:xfrm>
          <a:prstGeom prst="rect">
            <a:avLst/>
          </a:prstGeom>
          <a:noFill/>
          <a:ln>
            <a:noFill/>
          </a:ln>
        </p:spPr>
        <p:txBody>
          <a:bodyPr spcFirstLastPara="1" wrap="square" lIns="91425" tIns="91425" rIns="91425" bIns="91425" anchor="t" anchorCtr="0">
            <a:noAutofit/>
          </a:bodyPr>
          <a:lstStyle/>
          <a:p>
            <a:pPr marL="354013" lvl="0" indent="-354013" algn="l" rtl="0">
              <a:lnSpc>
                <a:spcPct val="100000"/>
              </a:lnSpc>
              <a:spcBef>
                <a:spcPts val="0"/>
              </a:spcBef>
              <a:spcAft>
                <a:spcPts val="0"/>
              </a:spcAft>
              <a:buSzPts val="2400"/>
              <a:buFont typeface="Arial"/>
              <a:buAutoNum type="arabicPeriod" startAt="8"/>
            </a:pPr>
            <a:r>
              <a:rPr lang="en-US" sz="2600" b="1" dirty="0">
                <a:solidFill>
                  <a:schemeClr val="tx1"/>
                </a:solidFill>
                <a:latin typeface="+mn-lt"/>
              </a:rPr>
              <a:t>Status quo bias: </a:t>
            </a:r>
            <a:r>
              <a:rPr lang="en-US" sz="2600" dirty="0">
                <a:solidFill>
                  <a:schemeClr val="tx1"/>
                </a:solidFill>
                <a:latin typeface="+mn-lt"/>
              </a:rPr>
              <a:t>the tendency to avoid making a decision altogether.</a:t>
            </a:r>
            <a:endParaRPr sz="2600" dirty="0">
              <a:solidFill>
                <a:schemeClr val="tx1"/>
              </a:solidFill>
              <a:latin typeface="+mn-lt"/>
            </a:endParaRPr>
          </a:p>
          <a:p>
            <a:pPr marL="811213" lvl="1" indent="-457200" algn="l" rtl="0">
              <a:lnSpc>
                <a:spcPct val="100000"/>
              </a:lnSpc>
              <a:spcBef>
                <a:spcPts val="1224"/>
              </a:spcBef>
              <a:spcAft>
                <a:spcPts val="0"/>
              </a:spcAft>
              <a:buSzPts val="2400"/>
              <a:buChar char="–"/>
            </a:pPr>
            <a:r>
              <a:rPr lang="en-US" sz="2400" dirty="0">
                <a:solidFill>
                  <a:schemeClr val="tx1"/>
                </a:solidFill>
                <a:latin typeface="+mn-lt"/>
              </a:rPr>
              <a:t>When companies have an automatic enrollment in a 401(k) program, with an opt-out option, employees tend to not opt-out and rather go with the status quo.</a:t>
            </a:r>
            <a:endParaRPr dirty="0">
              <a:solidFill>
                <a:schemeClr val="tx1"/>
              </a:solidFill>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RATIONAL MODELS FOR IRRATIONAL PEOPLE?</a:t>
            </a:r>
            <a:endParaRPr dirty="0">
              <a:latin typeface="+mn-lt"/>
            </a:endParaRPr>
          </a:p>
        </p:txBody>
      </p:sp>
      <p:sp>
        <p:nvSpPr>
          <p:cNvPr id="299" name="Google Shape;299;p41"/>
          <p:cNvSpPr txBox="1">
            <a:spLocks noGrp="1"/>
          </p:cNvSpPr>
          <p:nvPr>
            <p:ph type="body" idx="1"/>
          </p:nvPr>
        </p:nvSpPr>
        <p:spPr>
          <a:xfrm>
            <a:off x="117582" y="1655892"/>
            <a:ext cx="9804186" cy="5487858"/>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1800"/>
              </a:spcAft>
              <a:buSzPct val="100000"/>
              <a:buNone/>
            </a:pPr>
            <a:r>
              <a:rPr lang="en-US" dirty="0">
                <a:latin typeface="+mn-lt"/>
              </a:rPr>
              <a:t>Why do economists still use models based on rational behavior when people are at times irrational?</a:t>
            </a:r>
            <a:endParaRPr lang="en-IN" dirty="0">
              <a:latin typeface="+mn-lt"/>
            </a:endParaRPr>
          </a:p>
          <a:p>
            <a:pPr marL="446088" lvl="0" indent="-446088" algn="l" rtl="0">
              <a:lnSpc>
                <a:spcPct val="100000"/>
              </a:lnSpc>
              <a:spcBef>
                <a:spcPts val="624"/>
              </a:spcBef>
              <a:spcAft>
                <a:spcPts val="0"/>
              </a:spcAft>
              <a:buSzPct val="100000"/>
              <a:buFont typeface="Arial"/>
              <a:buAutoNum type="arabicPeriod"/>
            </a:pPr>
            <a:r>
              <a:rPr lang="en-US" sz="2600" dirty="0">
                <a:latin typeface="+mn-lt"/>
              </a:rPr>
              <a:t>Rational models still provide robust predictions about how people behave. For example, we buy less when prices rise, which is rational behavior.</a:t>
            </a:r>
            <a:endParaRPr sz="2600" dirty="0">
              <a:latin typeface="+mn-lt"/>
            </a:endParaRPr>
          </a:p>
          <a:p>
            <a:pPr marL="446088" lvl="0" indent="-446088" algn="l" rtl="0">
              <a:lnSpc>
                <a:spcPct val="100000"/>
              </a:lnSpc>
              <a:spcBef>
                <a:spcPts val="624"/>
              </a:spcBef>
              <a:spcAft>
                <a:spcPts val="0"/>
              </a:spcAft>
              <a:buSzPct val="100000"/>
              <a:buFont typeface="Arial"/>
              <a:buAutoNum type="arabicPeriod"/>
            </a:pPr>
            <a:r>
              <a:rPr lang="en-US" sz="2600" dirty="0">
                <a:latin typeface="+mn-lt"/>
              </a:rPr>
              <a:t>Market forces compel people to behave more rationally over time. When people are disciplined for their mistakes, rationality will win out over time.</a:t>
            </a:r>
            <a:endParaRPr sz="2600" dirty="0">
              <a:latin typeface="+mn-lt"/>
            </a:endParaRPr>
          </a:p>
          <a:p>
            <a:pPr marL="446088" lvl="0" indent="-446088" algn="l" rtl="0">
              <a:lnSpc>
                <a:spcPct val="100000"/>
              </a:lnSpc>
              <a:spcBef>
                <a:spcPts val="624"/>
              </a:spcBef>
              <a:spcAft>
                <a:spcPts val="0"/>
              </a:spcAft>
              <a:buSzPct val="100000"/>
              <a:buFont typeface="Arial"/>
              <a:buAutoNum type="arabicPeriod"/>
            </a:pPr>
            <a:r>
              <a:rPr lang="en-US" sz="2600" dirty="0">
                <a:latin typeface="+mn-lt"/>
              </a:rPr>
              <a:t>It makes modeling simpler. Remember that models are built on generalizations, and it’s much harder to extrapolate from messy, irrational behavior.</a:t>
            </a:r>
            <a:endParaRPr sz="2600" dirty="0">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Homework 7</a:t>
            </a:r>
            <a:endParaRPr dirty="0">
              <a:latin typeface="+mn-lt"/>
            </a:endParaRPr>
          </a:p>
        </p:txBody>
      </p:sp>
      <p:pic>
        <p:nvPicPr>
          <p:cNvPr id="5" name="Picture 4">
            <a:extLst>
              <a:ext uri="{FF2B5EF4-FFF2-40B4-BE49-F238E27FC236}">
                <a16:creationId xmlns:a16="http://schemas.microsoft.com/office/drawing/2014/main" id="{1342E169-CA29-FDCB-8FFF-B59D48F22D89}"/>
              </a:ext>
            </a:extLst>
          </p:cNvPr>
          <p:cNvPicPr>
            <a:picLocks noChangeAspect="1"/>
          </p:cNvPicPr>
          <p:nvPr/>
        </p:nvPicPr>
        <p:blipFill>
          <a:blip r:embed="rId3"/>
          <a:stretch>
            <a:fillRect/>
          </a:stretch>
        </p:blipFill>
        <p:spPr>
          <a:xfrm>
            <a:off x="0" y="1500554"/>
            <a:ext cx="10058400" cy="4724400"/>
          </a:xfrm>
          <a:prstGeom prst="rect">
            <a:avLst/>
          </a:prstGeom>
        </p:spPr>
      </p:pic>
    </p:spTree>
    <p:extLst>
      <p:ext uri="{BB962C8B-B14F-4D97-AF65-F5344CB8AC3E}">
        <p14:creationId xmlns:p14="http://schemas.microsoft.com/office/powerpoint/2010/main" val="2226351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1"/>
          <p:cNvSpPr txBox="1">
            <a:spLocks noGrp="1"/>
          </p:cNvSpPr>
          <p:nvPr>
            <p:ph type="title"/>
          </p:nvPr>
        </p:nvSpPr>
        <p:spPr>
          <a:xfrm>
            <a:off x="0" y="379608"/>
            <a:ext cx="10058400" cy="815797"/>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ct val="100000"/>
              <a:buNone/>
            </a:pPr>
            <a:r>
              <a:rPr lang="en-US" dirty="0">
                <a:latin typeface="+mn-lt"/>
              </a:rPr>
              <a:t>Homework 7</a:t>
            </a:r>
            <a:endParaRPr dirty="0">
              <a:latin typeface="+mn-lt"/>
            </a:endParaRPr>
          </a:p>
        </p:txBody>
      </p:sp>
      <p:pic>
        <p:nvPicPr>
          <p:cNvPr id="3" name="Picture 2">
            <a:extLst>
              <a:ext uri="{FF2B5EF4-FFF2-40B4-BE49-F238E27FC236}">
                <a16:creationId xmlns:a16="http://schemas.microsoft.com/office/drawing/2014/main" id="{27455026-6B37-C411-7105-B2AE5FE01D0E}"/>
              </a:ext>
            </a:extLst>
          </p:cNvPr>
          <p:cNvPicPr>
            <a:picLocks noChangeAspect="1"/>
          </p:cNvPicPr>
          <p:nvPr/>
        </p:nvPicPr>
        <p:blipFill>
          <a:blip r:embed="rId3"/>
          <a:stretch>
            <a:fillRect/>
          </a:stretch>
        </p:blipFill>
        <p:spPr>
          <a:xfrm>
            <a:off x="785447" y="1445601"/>
            <a:ext cx="7139353" cy="5447567"/>
          </a:xfrm>
          <a:prstGeom prst="rect">
            <a:avLst/>
          </a:prstGeom>
        </p:spPr>
      </p:pic>
      <p:sp>
        <p:nvSpPr>
          <p:cNvPr id="4" name="TextBox 3">
            <a:extLst>
              <a:ext uri="{FF2B5EF4-FFF2-40B4-BE49-F238E27FC236}">
                <a16:creationId xmlns:a16="http://schemas.microsoft.com/office/drawing/2014/main" id="{9C139A90-EF67-BF61-5D34-69BA6F30E100}"/>
              </a:ext>
            </a:extLst>
          </p:cNvPr>
          <p:cNvSpPr txBox="1"/>
          <p:nvPr/>
        </p:nvSpPr>
        <p:spPr>
          <a:xfrm>
            <a:off x="7924801" y="1887415"/>
            <a:ext cx="1934308" cy="523220"/>
          </a:xfrm>
          <a:prstGeom prst="rect">
            <a:avLst/>
          </a:prstGeom>
          <a:noFill/>
        </p:spPr>
        <p:txBody>
          <a:bodyPr wrap="square" rtlCol="0">
            <a:spAutoFit/>
          </a:bodyPr>
          <a:lstStyle/>
          <a:p>
            <a:r>
              <a:rPr lang="en-US" b="1" dirty="0"/>
              <a:t>A to C</a:t>
            </a:r>
            <a:r>
              <a:rPr lang="en-US" dirty="0"/>
              <a:t>: Substitution Effect</a:t>
            </a:r>
          </a:p>
        </p:txBody>
      </p:sp>
      <p:sp>
        <p:nvSpPr>
          <p:cNvPr id="7" name="TextBox 6">
            <a:extLst>
              <a:ext uri="{FF2B5EF4-FFF2-40B4-BE49-F238E27FC236}">
                <a16:creationId xmlns:a16="http://schemas.microsoft.com/office/drawing/2014/main" id="{0051627F-E74B-65F9-41E0-5E0EB5EE8766}"/>
              </a:ext>
            </a:extLst>
          </p:cNvPr>
          <p:cNvSpPr txBox="1"/>
          <p:nvPr/>
        </p:nvSpPr>
        <p:spPr>
          <a:xfrm>
            <a:off x="7924801" y="2852449"/>
            <a:ext cx="1934308" cy="523220"/>
          </a:xfrm>
          <a:prstGeom prst="rect">
            <a:avLst/>
          </a:prstGeom>
          <a:noFill/>
        </p:spPr>
        <p:txBody>
          <a:bodyPr wrap="square" rtlCol="0">
            <a:spAutoFit/>
          </a:bodyPr>
          <a:lstStyle/>
          <a:p>
            <a:r>
              <a:rPr lang="en-US" b="1" dirty="0"/>
              <a:t>C to B</a:t>
            </a:r>
            <a:r>
              <a:rPr lang="en-US" dirty="0"/>
              <a:t>: Income effect Effect</a:t>
            </a:r>
          </a:p>
        </p:txBody>
      </p:sp>
      <p:sp>
        <p:nvSpPr>
          <p:cNvPr id="8" name="TextBox 7">
            <a:extLst>
              <a:ext uri="{FF2B5EF4-FFF2-40B4-BE49-F238E27FC236}">
                <a16:creationId xmlns:a16="http://schemas.microsoft.com/office/drawing/2014/main" id="{42F01E1C-A9D4-B237-B763-CB0356420474}"/>
              </a:ext>
            </a:extLst>
          </p:cNvPr>
          <p:cNvSpPr txBox="1"/>
          <p:nvPr/>
        </p:nvSpPr>
        <p:spPr>
          <a:xfrm>
            <a:off x="7924800" y="3646164"/>
            <a:ext cx="1934308" cy="523220"/>
          </a:xfrm>
          <a:prstGeom prst="rect">
            <a:avLst/>
          </a:prstGeom>
          <a:noFill/>
        </p:spPr>
        <p:txBody>
          <a:bodyPr wrap="square" rtlCol="0">
            <a:spAutoFit/>
          </a:bodyPr>
          <a:lstStyle/>
          <a:p>
            <a:r>
              <a:rPr lang="en-US" b="1" dirty="0"/>
              <a:t>Substitution Effect is Stronger</a:t>
            </a:r>
          </a:p>
        </p:txBody>
      </p:sp>
    </p:spTree>
    <p:extLst>
      <p:ext uri="{BB962C8B-B14F-4D97-AF65-F5344CB8AC3E}">
        <p14:creationId xmlns:p14="http://schemas.microsoft.com/office/powerpoint/2010/main" val="1988957548"/>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TotalTime>
  <Words>3087</Words>
  <Application>Microsoft Office PowerPoint</Application>
  <PresentationFormat>Custom</PresentationFormat>
  <Paragraphs>244</Paragraphs>
  <Slides>50</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Arial</vt:lpstr>
      <vt:lpstr>Cabin-semi-bold</vt:lpstr>
      <vt:lpstr>Calibri</vt:lpstr>
      <vt:lpstr>Corbel</vt:lpstr>
      <vt:lpstr>Helvetica Neue</vt:lpstr>
      <vt:lpstr>Noto Sans</vt:lpstr>
      <vt:lpstr>Noto Sans Symbols</vt:lpstr>
      <vt:lpstr>Segoe UI</vt:lpstr>
      <vt:lpstr>KRUGMAN</vt:lpstr>
      <vt:lpstr>Decision Making</vt:lpstr>
      <vt:lpstr>WHAT YOU WILL LEARN IN THIS CHAPTER</vt:lpstr>
      <vt:lpstr>COSTS, BENEFITS, AND PROFITS</vt:lpstr>
      <vt:lpstr>EXPLICIT VERSUS IMPLICIT COSTS</vt:lpstr>
      <vt:lpstr>ACCOUNTING VERSUS ECONOMIC PROFIT</vt:lpstr>
      <vt:lpstr>LEARN BY DOING: DISCUSSION QUESTION 1</vt:lpstr>
      <vt:lpstr>LEARN BY DOING: PRACTICE QUESTION 1</vt:lpstr>
      <vt:lpstr>LEARN BY DOING: PRACTICE QUESTION 1 (ANSWER)</vt:lpstr>
      <vt:lpstr>LEARN BY DOING: PRACTICE QUESTION 2</vt:lpstr>
      <vt:lpstr>LEARN BY DOING: PRACTICE QUESTION 2 (ANSWER)</vt:lpstr>
      <vt:lpstr>THE IMPLICIT COST OF CAPITAL</vt:lpstr>
      <vt:lpstr>“HOW MUCH” VERSUS “EITHER–OR” DECISIONS</vt:lpstr>
      <vt:lpstr>PowerPoint Presentation</vt:lpstr>
      <vt:lpstr>MAKING “EITHER–OR” DECISIONS</vt:lpstr>
      <vt:lpstr>PITFALLS PART 1</vt:lpstr>
      <vt:lpstr>MAKING “HOW MUCH” DECISIONS: THE ROLE OF MARGINAL ANALYSIS</vt:lpstr>
      <vt:lpstr>MARGINAL COST (1 of 2)</vt:lpstr>
      <vt:lpstr>MARGINAL COST (2 of 2)</vt:lpstr>
      <vt:lpstr>PowerPoint Presentation</vt:lpstr>
      <vt:lpstr>PowerPoint Presentation</vt:lpstr>
      <vt:lpstr>PITFALLS PART 2</vt:lpstr>
      <vt:lpstr>MARGINAL BENEFIT (1 of 2)</vt:lpstr>
      <vt:lpstr>MARGINAL BENEFIT (2 of 2)</vt:lpstr>
      <vt:lpstr>MARGINAL ANALYSIS (1 of 2)</vt:lpstr>
      <vt:lpstr>MARGINAL ANALYSIS (2 of 2)</vt:lpstr>
      <vt:lpstr>LEARN BY DOING: DISCUSSION QUESTION 2</vt:lpstr>
      <vt:lpstr>PITFALLS PART 3</vt:lpstr>
      <vt:lpstr>HOUSE SIZES AROUND THE WORLD</vt:lpstr>
      <vt:lpstr>SUNK COSTS</vt:lpstr>
      <vt:lpstr>BEHAVIORAL ECONOMICS</vt:lpstr>
      <vt:lpstr>RATIONAL, BUT HUMAN, TOO</vt:lpstr>
      <vt:lpstr>IRRATIONALITY: AN ECONOMIST’S VIEW</vt:lpstr>
      <vt:lpstr>DECISION-MAKING MISTAKES</vt:lpstr>
      <vt:lpstr>EIGHT COMMON MISTAKES IN DECISION MAKING PART 1</vt:lpstr>
      <vt:lpstr>EIGHT COMMON MISTAKES IN DECISION MAKING PART 2</vt:lpstr>
      <vt:lpstr>EIGHT COMMON MISTAKES IN DECISION MAKING PART 2</vt:lpstr>
      <vt:lpstr>EIGHT COMMON MISTAKES IN DECISION MAKING PART 3</vt:lpstr>
      <vt:lpstr>In the United States, more than 80% of startups fail in their first year, with a success rate of 20%</vt:lpstr>
      <vt:lpstr>In the United States, more than 80% of startups fail in their first year, with a success rate of 20%</vt:lpstr>
      <vt:lpstr>EIGHT COMMON MISTAKES IN DECISION MAKING PART 4</vt:lpstr>
      <vt:lpstr>LEARN BY DOING: PRACTICE QUESTION 3</vt:lpstr>
      <vt:lpstr>LEARN BY DOING: PRACTICE QUESTION 4</vt:lpstr>
      <vt:lpstr>EIGHT COMMON MISTAKES IN DECISION MAKING PART 5</vt:lpstr>
      <vt:lpstr>EIGHT COMMON MISTAKES IN DECISION MAKING PART 6</vt:lpstr>
      <vt:lpstr>EIGHT COMMON MISTAKES IN DECISION MAKING PART 7</vt:lpstr>
      <vt:lpstr>Bitcoin's Price History</vt:lpstr>
      <vt:lpstr>EIGHT COMMON MISTAKES IN DECISION MAKING PART 8</vt:lpstr>
      <vt:lpstr>RATIONAL MODELS FOR IRRATIONAL PEOPLE?</vt:lpstr>
      <vt:lpstr>Homework 7</vt:lpstr>
      <vt:lpstr>Homework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by Individuals and Firms</dc:title>
  <dc:creator>Krugman</dc:creator>
  <cp:lastModifiedBy>Espinola-Arredondo, Ana Fabiola</cp:lastModifiedBy>
  <cp:revision>57</cp:revision>
  <dcterms:modified xsi:type="dcterms:W3CDTF">2024-10-08T19:30:29Z</dcterms:modified>
</cp:coreProperties>
</file>