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46"/>
  </p:notesMasterIdLst>
  <p:handoutMasterIdLst>
    <p:handoutMasterId r:id="rId47"/>
  </p:handoutMasterIdLst>
  <p:sldIdLst>
    <p:sldId id="297" r:id="rId2"/>
    <p:sldId id="266" r:id="rId3"/>
    <p:sldId id="316" r:id="rId4"/>
    <p:sldId id="309" r:id="rId5"/>
    <p:sldId id="310" r:id="rId6"/>
    <p:sldId id="311" r:id="rId7"/>
    <p:sldId id="267" r:id="rId8"/>
    <p:sldId id="301" r:id="rId9"/>
    <p:sldId id="269" r:id="rId10"/>
    <p:sldId id="302" r:id="rId11"/>
    <p:sldId id="300" r:id="rId12"/>
    <p:sldId id="303" r:id="rId13"/>
    <p:sldId id="272" r:id="rId14"/>
    <p:sldId id="275" r:id="rId15"/>
    <p:sldId id="276" r:id="rId16"/>
    <p:sldId id="278" r:id="rId17"/>
    <p:sldId id="306" r:id="rId18"/>
    <p:sldId id="321" r:id="rId19"/>
    <p:sldId id="307" r:id="rId20"/>
    <p:sldId id="279" r:id="rId21"/>
    <p:sldId id="320" r:id="rId22"/>
    <p:sldId id="317" r:id="rId23"/>
    <p:sldId id="318" r:id="rId24"/>
    <p:sldId id="280" r:id="rId25"/>
    <p:sldId id="304" r:id="rId26"/>
    <p:sldId id="308" r:id="rId27"/>
    <p:sldId id="282" r:id="rId28"/>
    <p:sldId id="305" r:id="rId29"/>
    <p:sldId id="283" r:id="rId30"/>
    <p:sldId id="285" r:id="rId31"/>
    <p:sldId id="286" r:id="rId32"/>
    <p:sldId id="287" r:id="rId33"/>
    <p:sldId id="288" r:id="rId34"/>
    <p:sldId id="290" r:id="rId35"/>
    <p:sldId id="291" r:id="rId36"/>
    <p:sldId id="293" r:id="rId37"/>
    <p:sldId id="294" r:id="rId38"/>
    <p:sldId id="295" r:id="rId39"/>
    <p:sldId id="312" r:id="rId40"/>
    <p:sldId id="313" r:id="rId41"/>
    <p:sldId id="314" r:id="rId42"/>
    <p:sldId id="315" r:id="rId43"/>
    <p:sldId id="296" r:id="rId44"/>
    <p:sldId id="319" r:id="rId45"/>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6A04D6-3748-6523-717D-0D7A36662F5D}" name="Casey Dirienzo" initials="CD" userId="S::cdirienzo@elon.edu::df7802a3-2c69-4ef4-b330-7a85ceabde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vi Radhakrishnan" initials="RR" lastIdx="11" clrIdx="0">
    <p:extLst>
      <p:ext uri="{19B8F6BF-5375-455C-9EA6-DF929625EA0E}">
        <p15:presenceInfo xmlns:p15="http://schemas.microsoft.com/office/powerpoint/2012/main" userId="S-1-5-21-1292428093-1336601894-682003330-77256" providerId="AD"/>
      </p:ext>
    </p:extLst>
  </p:cmAuthor>
  <p:cmAuthor id="2" name="Vitaly Terekhov" initials="VT" lastIdx="11" clrIdx="1">
    <p:extLst>
      <p:ext uri="{19B8F6BF-5375-455C-9EA6-DF929625EA0E}">
        <p15:presenceInfo xmlns:p15="http://schemas.microsoft.com/office/powerpoint/2012/main" userId="S::V.Terekhov@marianopolis.com::d29cf180-11a1-43b8-807f-d5a9faad9a0a" providerId="AD"/>
      </p:ext>
    </p:extLst>
  </p:cmAuthor>
  <p:cmAuthor id="3" name="CE" initials="CE" lastIdx="2" clrIdx="2">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1B2C"/>
    <a:srgbClr val="4E4E4E"/>
    <a:srgbClr val="EDE5EF"/>
    <a:srgbClr val="E3EDF1"/>
    <a:srgbClr val="FFEACD"/>
    <a:srgbClr val="F8DCDD"/>
    <a:srgbClr val="F6D6D7"/>
    <a:srgbClr val="EFB3B4"/>
    <a:srgbClr val="F2D6D6"/>
    <a:srgbClr val="F3B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45AFC7-0CA8-4CFE-8224-379885E38FF5}" v="62" dt="2024-10-03T20:14:17.121"/>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85328" autoAdjust="0"/>
  </p:normalViewPr>
  <p:slideViewPr>
    <p:cSldViewPr snapToGrid="0">
      <p:cViewPr varScale="1">
        <p:scale>
          <a:sx n="81" d="100"/>
          <a:sy n="81" d="100"/>
        </p:scale>
        <p:origin x="2178" y="90"/>
      </p:cViewPr>
      <p:guideLst>
        <p:guide orient="horz" pos="2448"/>
        <p:guide pos="3168"/>
      </p:guideLst>
    </p:cSldViewPr>
  </p:slideViewPr>
  <p:outlineViewPr>
    <p:cViewPr>
      <p:scale>
        <a:sx n="33" d="100"/>
        <a:sy n="33" d="100"/>
      </p:scale>
      <p:origin x="0" y="-14766"/>
    </p:cViewPr>
  </p:outlineViewPr>
  <p:notesTextViewPr>
    <p:cViewPr>
      <p:scale>
        <a:sx n="3" d="2"/>
        <a:sy n="3" d="2"/>
      </p:scale>
      <p:origin x="0" y="0"/>
    </p:cViewPr>
  </p:notesTextViewPr>
  <p:notesViewPr>
    <p:cSldViewPr snapToGrid="0">
      <p:cViewPr varScale="1">
        <p:scale>
          <a:sx n="53" d="100"/>
          <a:sy n="53" d="100"/>
        </p:scale>
        <p:origin x="-214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FB1810D2-A580-424A-806A-DE9E3CA05632}"/>
    <pc:docChg chg="undo custSel addSld modSld sldOrd">
      <pc:chgData name="Espinola-Arredondo, Ana Fabiola" userId="2389861a-9b00-4e05-a52a-bbe4d3cfc079" providerId="ADAL" clId="{FB1810D2-A580-424A-806A-DE9E3CA05632}" dt="2024-09-16T18:45:37.711" v="92" actId="14100"/>
      <pc:docMkLst>
        <pc:docMk/>
      </pc:docMkLst>
      <pc:sldChg chg="addSp delSp modSp add mod">
        <pc:chgData name="Espinola-Arredondo, Ana Fabiola" userId="2389861a-9b00-4e05-a52a-bbe4d3cfc079" providerId="ADAL" clId="{FB1810D2-A580-424A-806A-DE9E3CA05632}" dt="2024-09-16T18:36:54.792" v="28" actId="403"/>
        <pc:sldMkLst>
          <pc:docMk/>
          <pc:sldMk cId="4070695314" sldId="309"/>
        </pc:sldMkLst>
        <pc:spChg chg="del">
          <ac:chgData name="Espinola-Arredondo, Ana Fabiola" userId="2389861a-9b00-4e05-a52a-bbe4d3cfc079" providerId="ADAL" clId="{FB1810D2-A580-424A-806A-DE9E3CA05632}" dt="2024-09-16T18:35:06.159" v="1" actId="478"/>
          <ac:spMkLst>
            <pc:docMk/>
            <pc:sldMk cId="4070695314" sldId="309"/>
            <ac:spMk id="2" creationId="{00000000-0000-0000-0000-000000000000}"/>
          </ac:spMkLst>
        </pc:spChg>
        <pc:spChg chg="add mod">
          <ac:chgData name="Espinola-Arredondo, Ana Fabiola" userId="2389861a-9b00-4e05-a52a-bbe4d3cfc079" providerId="ADAL" clId="{FB1810D2-A580-424A-806A-DE9E3CA05632}" dt="2024-09-16T18:36:20.546" v="22" actId="1076"/>
          <ac:spMkLst>
            <pc:docMk/>
            <pc:sldMk cId="4070695314" sldId="309"/>
            <ac:spMk id="4" creationId="{D7ADB2C7-3CFE-48B8-93CE-526D45AD615B}"/>
          </ac:spMkLst>
        </pc:spChg>
        <pc:spChg chg="add del mod">
          <ac:chgData name="Espinola-Arredondo, Ana Fabiola" userId="2389861a-9b00-4e05-a52a-bbe4d3cfc079" providerId="ADAL" clId="{FB1810D2-A580-424A-806A-DE9E3CA05632}" dt="2024-09-16T18:35:11.083" v="4" actId="478"/>
          <ac:spMkLst>
            <pc:docMk/>
            <pc:sldMk cId="4070695314" sldId="309"/>
            <ac:spMk id="6" creationId="{7B531F57-B24E-485A-9D08-A0C4334F2D6C}"/>
          </ac:spMkLst>
        </pc:spChg>
        <pc:spChg chg="add mod">
          <ac:chgData name="Espinola-Arredondo, Ana Fabiola" userId="2389861a-9b00-4e05-a52a-bbe4d3cfc079" providerId="ADAL" clId="{FB1810D2-A580-424A-806A-DE9E3CA05632}" dt="2024-09-16T18:36:54.792" v="28" actId="403"/>
          <ac:spMkLst>
            <pc:docMk/>
            <pc:sldMk cId="4070695314" sldId="309"/>
            <ac:spMk id="11" creationId="{C73F59A9-C83E-43F5-A6DC-3E36E73B6286}"/>
          </ac:spMkLst>
        </pc:spChg>
        <pc:spChg chg="del mod">
          <ac:chgData name="Espinola-Arredondo, Ana Fabiola" userId="2389861a-9b00-4e05-a52a-bbe4d3cfc079" providerId="ADAL" clId="{FB1810D2-A580-424A-806A-DE9E3CA05632}" dt="2024-09-16T18:35:09.419" v="3" actId="478"/>
          <ac:spMkLst>
            <pc:docMk/>
            <pc:sldMk cId="4070695314" sldId="309"/>
            <ac:spMk id="24" creationId="{00000000-0000-0000-0000-000000000000}"/>
          </ac:spMkLst>
        </pc:spChg>
        <pc:picChg chg="add mod">
          <ac:chgData name="Espinola-Arredondo, Ana Fabiola" userId="2389861a-9b00-4e05-a52a-bbe4d3cfc079" providerId="ADAL" clId="{FB1810D2-A580-424A-806A-DE9E3CA05632}" dt="2024-09-16T18:36:23.376" v="23" actId="14100"/>
          <ac:picMkLst>
            <pc:docMk/>
            <pc:sldMk cId="4070695314" sldId="309"/>
            <ac:picMk id="8" creationId="{EFD804BD-D9C4-468E-B1E6-F4C3FFB87BD3}"/>
          </ac:picMkLst>
        </pc:picChg>
      </pc:sldChg>
      <pc:sldChg chg="addSp delSp modSp add mod">
        <pc:chgData name="Espinola-Arredondo, Ana Fabiola" userId="2389861a-9b00-4e05-a52a-bbe4d3cfc079" providerId="ADAL" clId="{FB1810D2-A580-424A-806A-DE9E3CA05632}" dt="2024-09-16T18:38:52.465" v="42" actId="1076"/>
        <pc:sldMkLst>
          <pc:docMk/>
          <pc:sldMk cId="341482769" sldId="310"/>
        </pc:sldMkLst>
        <pc:spChg chg="del">
          <ac:chgData name="Espinola-Arredondo, Ana Fabiola" userId="2389861a-9b00-4e05-a52a-bbe4d3cfc079" providerId="ADAL" clId="{FB1810D2-A580-424A-806A-DE9E3CA05632}" dt="2024-09-16T18:38:40.020" v="37" actId="478"/>
          <ac:spMkLst>
            <pc:docMk/>
            <pc:sldMk cId="341482769" sldId="310"/>
            <ac:spMk id="4" creationId="{D7ADB2C7-3CFE-48B8-93CE-526D45AD615B}"/>
          </ac:spMkLst>
        </pc:spChg>
        <pc:spChg chg="add del mod">
          <ac:chgData name="Espinola-Arredondo, Ana Fabiola" userId="2389861a-9b00-4e05-a52a-bbe4d3cfc079" providerId="ADAL" clId="{FB1810D2-A580-424A-806A-DE9E3CA05632}" dt="2024-09-16T18:38:42.624" v="38" actId="478"/>
          <ac:spMkLst>
            <pc:docMk/>
            <pc:sldMk cId="341482769" sldId="310"/>
            <ac:spMk id="6" creationId="{74D0900D-09FB-44B7-940F-DE620FDA075D}"/>
          </ac:spMkLst>
        </pc:spChg>
        <pc:spChg chg="add mod">
          <ac:chgData name="Espinola-Arredondo, Ana Fabiola" userId="2389861a-9b00-4e05-a52a-bbe4d3cfc079" providerId="ADAL" clId="{FB1810D2-A580-424A-806A-DE9E3CA05632}" dt="2024-09-16T18:38:52.465" v="42" actId="1076"/>
          <ac:spMkLst>
            <pc:docMk/>
            <pc:sldMk cId="341482769" sldId="310"/>
            <ac:spMk id="10" creationId="{7760AB58-0A58-489C-8814-5731F4658CF6}"/>
          </ac:spMkLst>
        </pc:spChg>
        <pc:spChg chg="del">
          <ac:chgData name="Espinola-Arredondo, Ana Fabiola" userId="2389861a-9b00-4e05-a52a-bbe4d3cfc079" providerId="ADAL" clId="{FB1810D2-A580-424A-806A-DE9E3CA05632}" dt="2024-09-16T18:38:15.724" v="32" actId="478"/>
          <ac:spMkLst>
            <pc:docMk/>
            <pc:sldMk cId="341482769" sldId="310"/>
            <ac:spMk id="11" creationId="{C73F59A9-C83E-43F5-A6DC-3E36E73B6286}"/>
          </ac:spMkLst>
        </pc:spChg>
        <pc:picChg chg="add mod">
          <ac:chgData name="Espinola-Arredondo, Ana Fabiola" userId="2389861a-9b00-4e05-a52a-bbe4d3cfc079" providerId="ADAL" clId="{FB1810D2-A580-424A-806A-DE9E3CA05632}" dt="2024-09-16T18:38:46.946" v="40" actId="1076"/>
          <ac:picMkLst>
            <pc:docMk/>
            <pc:sldMk cId="341482769" sldId="310"/>
            <ac:picMk id="3" creationId="{3A350D7E-A1D7-4A05-8CFA-AD5307B64C14}"/>
          </ac:picMkLst>
        </pc:picChg>
        <pc:picChg chg="del">
          <ac:chgData name="Espinola-Arredondo, Ana Fabiola" userId="2389861a-9b00-4e05-a52a-bbe4d3cfc079" providerId="ADAL" clId="{FB1810D2-A580-424A-806A-DE9E3CA05632}" dt="2024-09-16T18:38:09.871" v="30" actId="478"/>
          <ac:picMkLst>
            <pc:docMk/>
            <pc:sldMk cId="341482769" sldId="310"/>
            <ac:picMk id="8" creationId="{EFD804BD-D9C4-468E-B1E6-F4C3FFB87BD3}"/>
          </ac:picMkLst>
        </pc:picChg>
      </pc:sldChg>
      <pc:sldChg chg="delSp modSp add mod ord">
        <pc:chgData name="Espinola-Arredondo, Ana Fabiola" userId="2389861a-9b00-4e05-a52a-bbe4d3cfc079" providerId="ADAL" clId="{FB1810D2-A580-424A-806A-DE9E3CA05632}" dt="2024-09-16T18:45:37.711" v="92" actId="14100"/>
        <pc:sldMkLst>
          <pc:docMk/>
          <pc:sldMk cId="128805086" sldId="311"/>
        </pc:sldMkLst>
        <pc:spChg chg="mod">
          <ac:chgData name="Espinola-Arredondo, Ana Fabiola" userId="2389861a-9b00-4e05-a52a-bbe4d3cfc079" providerId="ADAL" clId="{FB1810D2-A580-424A-806A-DE9E3CA05632}" dt="2024-09-16T18:41:22.192" v="52" actId="403"/>
          <ac:spMkLst>
            <pc:docMk/>
            <pc:sldMk cId="128805086" sldId="311"/>
            <ac:spMk id="4" creationId="{D7ADB2C7-3CFE-48B8-93CE-526D45AD615B}"/>
          </ac:spMkLst>
        </pc:spChg>
        <pc:spChg chg="mod">
          <ac:chgData name="Espinola-Arredondo, Ana Fabiola" userId="2389861a-9b00-4e05-a52a-bbe4d3cfc079" providerId="ADAL" clId="{FB1810D2-A580-424A-806A-DE9E3CA05632}" dt="2024-09-16T18:45:37.711" v="92" actId="14100"/>
          <ac:spMkLst>
            <pc:docMk/>
            <pc:sldMk cId="128805086" sldId="311"/>
            <ac:spMk id="11" creationId="{C73F59A9-C83E-43F5-A6DC-3E36E73B6286}"/>
          </ac:spMkLst>
        </pc:spChg>
        <pc:picChg chg="del">
          <ac:chgData name="Espinola-Arredondo, Ana Fabiola" userId="2389861a-9b00-4e05-a52a-bbe4d3cfc079" providerId="ADAL" clId="{FB1810D2-A580-424A-806A-DE9E3CA05632}" dt="2024-09-16T18:41:24.513" v="53" actId="478"/>
          <ac:picMkLst>
            <pc:docMk/>
            <pc:sldMk cId="128805086" sldId="311"/>
            <ac:picMk id="8" creationId="{EFD804BD-D9C4-468E-B1E6-F4C3FFB87BD3}"/>
          </ac:picMkLst>
        </pc:picChg>
      </pc:sldChg>
    </pc:docChg>
  </pc:docChgLst>
  <pc:docChgLst>
    <pc:chgData name="Espinola-Arredondo, Ana Fabiola" userId="2389861a-9b00-4e05-a52a-bbe4d3cfc079" providerId="ADAL" clId="{EC45AFC7-0CA8-4CFE-8224-379885E38FF5}"/>
    <pc:docChg chg="undo redo custSel addSld delSld modSld">
      <pc:chgData name="Espinola-Arredondo, Ana Fabiola" userId="2389861a-9b00-4e05-a52a-bbe4d3cfc079" providerId="ADAL" clId="{EC45AFC7-0CA8-4CFE-8224-379885E38FF5}" dt="2024-10-03T20:14:17.117" v="1000"/>
      <pc:docMkLst>
        <pc:docMk/>
      </pc:docMkLst>
      <pc:sldChg chg="addSp delSp modSp mod">
        <pc:chgData name="Espinola-Arredondo, Ana Fabiola" userId="2389861a-9b00-4e05-a52a-bbe4d3cfc079" providerId="ADAL" clId="{EC45AFC7-0CA8-4CFE-8224-379885E38FF5}" dt="2024-10-03T19:44:56.087" v="999" actId="1076"/>
        <pc:sldMkLst>
          <pc:docMk/>
          <pc:sldMk cId="564880854" sldId="279"/>
        </pc:sldMkLst>
        <pc:spChg chg="add del mod">
          <ac:chgData name="Espinola-Arredondo, Ana Fabiola" userId="2389861a-9b00-4e05-a52a-bbe4d3cfc079" providerId="ADAL" clId="{EC45AFC7-0CA8-4CFE-8224-379885E38FF5}" dt="2024-10-03T19:34:29.962" v="948" actId="478"/>
          <ac:spMkLst>
            <pc:docMk/>
            <pc:sldMk cId="564880854" sldId="279"/>
            <ac:spMk id="3" creationId="{81985DC6-149E-B31B-4983-763A05B5C382}"/>
          </ac:spMkLst>
        </pc:spChg>
        <pc:spChg chg="mod">
          <ac:chgData name="Espinola-Arredondo, Ana Fabiola" userId="2389861a-9b00-4e05-a52a-bbe4d3cfc079" providerId="ADAL" clId="{EC45AFC7-0CA8-4CFE-8224-379885E38FF5}" dt="2024-10-03T19:34:44.583" v="952" actId="1076"/>
          <ac:spMkLst>
            <pc:docMk/>
            <pc:sldMk cId="564880854" sldId="279"/>
            <ac:spMk id="6" creationId="{00000000-0000-0000-0000-000000000000}"/>
          </ac:spMkLst>
        </pc:spChg>
        <pc:spChg chg="del">
          <ac:chgData name="Espinola-Arredondo, Ana Fabiola" userId="2389861a-9b00-4e05-a52a-bbe4d3cfc079" providerId="ADAL" clId="{EC45AFC7-0CA8-4CFE-8224-379885E38FF5}" dt="2024-10-03T19:34:27.284" v="947" actId="478"/>
          <ac:spMkLst>
            <pc:docMk/>
            <pc:sldMk cId="564880854" sldId="279"/>
            <ac:spMk id="7" creationId="{00000000-0000-0000-0000-000000000000}"/>
          </ac:spMkLst>
        </pc:spChg>
        <pc:spChg chg="add mod">
          <ac:chgData name="Espinola-Arredondo, Ana Fabiola" userId="2389861a-9b00-4e05-a52a-bbe4d3cfc079" providerId="ADAL" clId="{EC45AFC7-0CA8-4CFE-8224-379885E38FF5}" dt="2024-10-03T19:44:56.087" v="999" actId="1076"/>
          <ac:spMkLst>
            <pc:docMk/>
            <pc:sldMk cId="564880854" sldId="279"/>
            <ac:spMk id="11" creationId="{00E7928F-7F2E-C928-90E0-204EB96C42ED}"/>
          </ac:spMkLst>
        </pc:spChg>
        <pc:picChg chg="add del mod">
          <ac:chgData name="Espinola-Arredondo, Ana Fabiola" userId="2389861a-9b00-4e05-a52a-bbe4d3cfc079" providerId="ADAL" clId="{EC45AFC7-0CA8-4CFE-8224-379885E38FF5}" dt="2024-10-03T19:43:50.366" v="989" actId="478"/>
          <ac:picMkLst>
            <pc:docMk/>
            <pc:sldMk cId="564880854" sldId="279"/>
            <ac:picMk id="5" creationId="{E30AA59D-6AA2-BBBA-6670-05FFA178E82E}"/>
          </ac:picMkLst>
        </pc:picChg>
        <pc:picChg chg="add mod">
          <ac:chgData name="Espinola-Arredondo, Ana Fabiola" userId="2389861a-9b00-4e05-a52a-bbe4d3cfc079" providerId="ADAL" clId="{EC45AFC7-0CA8-4CFE-8224-379885E38FF5}" dt="2024-10-03T19:44:36.891" v="995" actId="14100"/>
          <ac:picMkLst>
            <pc:docMk/>
            <pc:sldMk cId="564880854" sldId="279"/>
            <ac:picMk id="9" creationId="{2E962760-3ACA-DBA3-FF7A-469C498878F5}"/>
          </ac:picMkLst>
        </pc:picChg>
      </pc:sldChg>
      <pc:sldChg chg="addSp delSp modSp mod delAnim modAnim">
        <pc:chgData name="Espinola-Arredondo, Ana Fabiola" userId="2389861a-9b00-4e05-a52a-bbe4d3cfc079" providerId="ADAL" clId="{EC45AFC7-0CA8-4CFE-8224-379885E38FF5}" dt="2024-09-27T15:08:36.047" v="297"/>
        <pc:sldMkLst>
          <pc:docMk/>
          <pc:sldMk cId="2459253714" sldId="282"/>
        </pc:sldMkLst>
        <pc:spChg chg="add mod">
          <ac:chgData name="Espinola-Arredondo, Ana Fabiola" userId="2389861a-9b00-4e05-a52a-bbe4d3cfc079" providerId="ADAL" clId="{EC45AFC7-0CA8-4CFE-8224-379885E38FF5}" dt="2024-09-27T14:32:17.036" v="70" actId="403"/>
          <ac:spMkLst>
            <pc:docMk/>
            <pc:sldMk cId="2459253714" sldId="282"/>
            <ac:spMk id="9" creationId="{2FD99BF7-4248-513C-5F97-2A434F1A910A}"/>
          </ac:spMkLst>
        </pc:spChg>
        <pc:spChg chg="add del">
          <ac:chgData name="Espinola-Arredondo, Ana Fabiola" userId="2389861a-9b00-4e05-a52a-bbe4d3cfc079" providerId="ADAL" clId="{EC45AFC7-0CA8-4CFE-8224-379885E38FF5}" dt="2024-09-27T14:30:34.235" v="45" actId="22"/>
          <ac:spMkLst>
            <pc:docMk/>
            <pc:sldMk cId="2459253714" sldId="282"/>
            <ac:spMk id="12" creationId="{2A5497E0-29F8-009D-B50D-EDF37CF33C6F}"/>
          </ac:spMkLst>
        </pc:spChg>
        <pc:spChg chg="add del mod">
          <ac:chgData name="Espinola-Arredondo, Ana Fabiola" userId="2389861a-9b00-4e05-a52a-bbe4d3cfc079" providerId="ADAL" clId="{EC45AFC7-0CA8-4CFE-8224-379885E38FF5}" dt="2024-09-27T15:03:57.653" v="247" actId="478"/>
          <ac:spMkLst>
            <pc:docMk/>
            <pc:sldMk cId="2459253714" sldId="282"/>
            <ac:spMk id="13" creationId="{6ACFD0F3-9F1B-7956-C62B-E872FADAD7FB}"/>
          </ac:spMkLst>
        </pc:spChg>
        <pc:spChg chg="add mod">
          <ac:chgData name="Espinola-Arredondo, Ana Fabiola" userId="2389861a-9b00-4e05-a52a-bbe4d3cfc079" providerId="ADAL" clId="{EC45AFC7-0CA8-4CFE-8224-379885E38FF5}" dt="2024-09-27T14:36:10.383" v="136" actId="1076"/>
          <ac:spMkLst>
            <pc:docMk/>
            <pc:sldMk cId="2459253714" sldId="282"/>
            <ac:spMk id="18" creationId="{4C2CEFFD-F7C0-5617-BA6D-F1692892F77D}"/>
          </ac:spMkLst>
        </pc:spChg>
        <pc:spChg chg="add mod">
          <ac:chgData name="Espinola-Arredondo, Ana Fabiola" userId="2389861a-9b00-4e05-a52a-bbe4d3cfc079" providerId="ADAL" clId="{EC45AFC7-0CA8-4CFE-8224-379885E38FF5}" dt="2024-09-27T14:55:28.492" v="224" actId="20577"/>
          <ac:spMkLst>
            <pc:docMk/>
            <pc:sldMk cId="2459253714" sldId="282"/>
            <ac:spMk id="19" creationId="{977DBD58-82A9-CAC8-0734-24F3862A703D}"/>
          </ac:spMkLst>
        </pc:spChg>
        <pc:spChg chg="add mod">
          <ac:chgData name="Espinola-Arredondo, Ana Fabiola" userId="2389861a-9b00-4e05-a52a-bbe4d3cfc079" providerId="ADAL" clId="{EC45AFC7-0CA8-4CFE-8224-379885E38FF5}" dt="2024-09-27T14:55:34.447" v="226" actId="20577"/>
          <ac:spMkLst>
            <pc:docMk/>
            <pc:sldMk cId="2459253714" sldId="282"/>
            <ac:spMk id="20" creationId="{F0EFB010-4781-0D05-2D93-A6FC24BB3405}"/>
          </ac:spMkLst>
        </pc:spChg>
        <pc:spChg chg="add mod">
          <ac:chgData name="Espinola-Arredondo, Ana Fabiola" userId="2389861a-9b00-4e05-a52a-bbe4d3cfc079" providerId="ADAL" clId="{EC45AFC7-0CA8-4CFE-8224-379885E38FF5}" dt="2024-09-27T14:54:18.066" v="222" actId="20577"/>
          <ac:spMkLst>
            <pc:docMk/>
            <pc:sldMk cId="2459253714" sldId="282"/>
            <ac:spMk id="21" creationId="{970E5E94-B6ED-0438-41C0-1F8DC74EC5C3}"/>
          </ac:spMkLst>
        </pc:spChg>
        <pc:spChg chg="add mod">
          <ac:chgData name="Espinola-Arredondo, Ana Fabiola" userId="2389861a-9b00-4e05-a52a-bbe4d3cfc079" providerId="ADAL" clId="{EC45AFC7-0CA8-4CFE-8224-379885E38FF5}" dt="2024-09-27T14:33:31.631" v="89" actId="20577"/>
          <ac:spMkLst>
            <pc:docMk/>
            <pc:sldMk cId="2459253714" sldId="282"/>
            <ac:spMk id="22" creationId="{599E5C4C-B168-55C1-031A-2C15A7B6AEF7}"/>
          </ac:spMkLst>
        </pc:spChg>
        <pc:spChg chg="add mod">
          <ac:chgData name="Espinola-Arredondo, Ana Fabiola" userId="2389861a-9b00-4e05-a52a-bbe4d3cfc079" providerId="ADAL" clId="{EC45AFC7-0CA8-4CFE-8224-379885E38FF5}" dt="2024-09-27T14:34:39.491" v="113" actId="20577"/>
          <ac:spMkLst>
            <pc:docMk/>
            <pc:sldMk cId="2459253714" sldId="282"/>
            <ac:spMk id="23" creationId="{06DBE4C1-97E5-C7EF-B560-7BD20A3D5D1E}"/>
          </ac:spMkLst>
        </pc:spChg>
        <pc:spChg chg="add mod">
          <ac:chgData name="Espinola-Arredondo, Ana Fabiola" userId="2389861a-9b00-4e05-a52a-bbe4d3cfc079" providerId="ADAL" clId="{EC45AFC7-0CA8-4CFE-8224-379885E38FF5}" dt="2024-09-27T14:34:54.501" v="118" actId="14100"/>
          <ac:spMkLst>
            <pc:docMk/>
            <pc:sldMk cId="2459253714" sldId="282"/>
            <ac:spMk id="24" creationId="{4D0E9423-1DA3-B7D9-3C93-D82448B73C62}"/>
          </ac:spMkLst>
        </pc:spChg>
        <pc:spChg chg="add mod">
          <ac:chgData name="Espinola-Arredondo, Ana Fabiola" userId="2389861a-9b00-4e05-a52a-bbe4d3cfc079" providerId="ADAL" clId="{EC45AFC7-0CA8-4CFE-8224-379885E38FF5}" dt="2024-09-27T14:56:23.473" v="228" actId="20577"/>
          <ac:spMkLst>
            <pc:docMk/>
            <pc:sldMk cId="2459253714" sldId="282"/>
            <ac:spMk id="25" creationId="{0960C89E-4351-FF69-32F8-8BED9562B52D}"/>
          </ac:spMkLst>
        </pc:spChg>
        <pc:spChg chg="add mod">
          <ac:chgData name="Espinola-Arredondo, Ana Fabiola" userId="2389861a-9b00-4e05-a52a-bbe4d3cfc079" providerId="ADAL" clId="{EC45AFC7-0CA8-4CFE-8224-379885E38FF5}" dt="2024-09-27T14:39:45.923" v="166" actId="20577"/>
          <ac:spMkLst>
            <pc:docMk/>
            <pc:sldMk cId="2459253714" sldId="282"/>
            <ac:spMk id="26" creationId="{ABC179E1-9DA4-0AF5-8B78-4297EE5FD973}"/>
          </ac:spMkLst>
        </pc:spChg>
        <pc:spChg chg="add mod">
          <ac:chgData name="Espinola-Arredondo, Ana Fabiola" userId="2389861a-9b00-4e05-a52a-bbe4d3cfc079" providerId="ADAL" clId="{EC45AFC7-0CA8-4CFE-8224-379885E38FF5}" dt="2024-09-27T14:39:12.118" v="159" actId="121"/>
          <ac:spMkLst>
            <pc:docMk/>
            <pc:sldMk cId="2459253714" sldId="282"/>
            <ac:spMk id="27" creationId="{434DA69E-526A-09FB-EF4C-42947403194B}"/>
          </ac:spMkLst>
        </pc:spChg>
        <pc:spChg chg="add mod">
          <ac:chgData name="Espinola-Arredondo, Ana Fabiola" userId="2389861a-9b00-4e05-a52a-bbe4d3cfc079" providerId="ADAL" clId="{EC45AFC7-0CA8-4CFE-8224-379885E38FF5}" dt="2024-09-27T14:57:21.474" v="240" actId="20577"/>
          <ac:spMkLst>
            <pc:docMk/>
            <pc:sldMk cId="2459253714" sldId="282"/>
            <ac:spMk id="28" creationId="{D8A797DF-09B1-40D8-90B5-876C4E514179}"/>
          </ac:spMkLst>
        </pc:spChg>
        <pc:spChg chg="add mod">
          <ac:chgData name="Espinola-Arredondo, Ana Fabiola" userId="2389861a-9b00-4e05-a52a-bbe4d3cfc079" providerId="ADAL" clId="{EC45AFC7-0CA8-4CFE-8224-379885E38FF5}" dt="2024-09-27T14:56:34.359" v="232" actId="20577"/>
          <ac:spMkLst>
            <pc:docMk/>
            <pc:sldMk cId="2459253714" sldId="282"/>
            <ac:spMk id="29" creationId="{CD9E887E-623A-2C1E-AD65-A766D82A070B}"/>
          </ac:spMkLst>
        </pc:spChg>
        <pc:spChg chg="add mod">
          <ac:chgData name="Espinola-Arredondo, Ana Fabiola" userId="2389861a-9b00-4e05-a52a-bbe4d3cfc079" providerId="ADAL" clId="{EC45AFC7-0CA8-4CFE-8224-379885E38FF5}" dt="2024-09-27T14:57:33.021" v="246" actId="20577"/>
          <ac:spMkLst>
            <pc:docMk/>
            <pc:sldMk cId="2459253714" sldId="282"/>
            <ac:spMk id="30" creationId="{E39C71B0-FA10-A7ED-A56A-6F2A47D42593}"/>
          </ac:spMkLst>
        </pc:spChg>
        <pc:cxnChg chg="add del">
          <ac:chgData name="Espinola-Arredondo, Ana Fabiola" userId="2389861a-9b00-4e05-a52a-bbe4d3cfc079" providerId="ADAL" clId="{EC45AFC7-0CA8-4CFE-8224-379885E38FF5}" dt="2024-09-27T14:37:09.946" v="144" actId="478"/>
          <ac:cxnSpMkLst>
            <pc:docMk/>
            <pc:sldMk cId="2459253714" sldId="282"/>
            <ac:cxnSpMk id="11" creationId="{FBD171B5-4FBB-0662-95C1-885635AA95FA}"/>
          </ac:cxnSpMkLst>
        </pc:cxnChg>
      </pc:sldChg>
      <pc:sldChg chg="del">
        <pc:chgData name="Espinola-Arredondo, Ana Fabiola" userId="2389861a-9b00-4e05-a52a-bbe4d3cfc079" providerId="ADAL" clId="{EC45AFC7-0CA8-4CFE-8224-379885E38FF5}" dt="2024-10-03T18:42:43.312" v="929" actId="47"/>
        <pc:sldMkLst>
          <pc:docMk/>
          <pc:sldMk cId="2585980389" sldId="289"/>
        </pc:sldMkLst>
      </pc:sldChg>
      <pc:sldChg chg="addSp delSp modSp mod delAnim modAnim">
        <pc:chgData name="Espinola-Arredondo, Ana Fabiola" userId="2389861a-9b00-4e05-a52a-bbe4d3cfc079" providerId="ADAL" clId="{EC45AFC7-0CA8-4CFE-8224-379885E38FF5}" dt="2024-09-26T21:59:44.754" v="43"/>
        <pc:sldMkLst>
          <pc:docMk/>
          <pc:sldMk cId="2827201769" sldId="304"/>
        </pc:sldMkLst>
        <pc:spChg chg="add del mod">
          <ac:chgData name="Espinola-Arredondo, Ana Fabiola" userId="2389861a-9b00-4e05-a52a-bbe4d3cfc079" providerId="ADAL" clId="{EC45AFC7-0CA8-4CFE-8224-379885E38FF5}" dt="2024-09-26T21:55:57.457" v="5" actId="478"/>
          <ac:spMkLst>
            <pc:docMk/>
            <pc:sldMk cId="2827201769" sldId="304"/>
            <ac:spMk id="22" creationId="{4D8E9E99-1607-BC24-1A49-E8FDAAC81C72}"/>
          </ac:spMkLst>
        </pc:spChg>
        <pc:spChg chg="add mod">
          <ac:chgData name="Espinola-Arredondo, Ana Fabiola" userId="2389861a-9b00-4e05-a52a-bbe4d3cfc079" providerId="ADAL" clId="{EC45AFC7-0CA8-4CFE-8224-379885E38FF5}" dt="2024-09-26T21:57:11.577" v="27" actId="20577"/>
          <ac:spMkLst>
            <pc:docMk/>
            <pc:sldMk cId="2827201769" sldId="304"/>
            <ac:spMk id="23" creationId="{68368AC3-922C-4B2A-C141-9FF010A7657A}"/>
          </ac:spMkLst>
        </pc:spChg>
        <pc:spChg chg="add mod">
          <ac:chgData name="Espinola-Arredondo, Ana Fabiola" userId="2389861a-9b00-4e05-a52a-bbe4d3cfc079" providerId="ADAL" clId="{EC45AFC7-0CA8-4CFE-8224-379885E38FF5}" dt="2024-09-26T21:57:48.262" v="38" actId="20577"/>
          <ac:spMkLst>
            <pc:docMk/>
            <pc:sldMk cId="2827201769" sldId="304"/>
            <ac:spMk id="25" creationId="{A1B569F0-1193-DA1C-061A-776EAF409619}"/>
          </ac:spMkLst>
        </pc:spChg>
        <pc:cxnChg chg="add mod">
          <ac:chgData name="Espinola-Arredondo, Ana Fabiola" userId="2389861a-9b00-4e05-a52a-bbe4d3cfc079" providerId="ADAL" clId="{EC45AFC7-0CA8-4CFE-8224-379885E38FF5}" dt="2024-09-26T21:56:49.735" v="26" actId="14100"/>
          <ac:cxnSpMkLst>
            <pc:docMk/>
            <pc:sldMk cId="2827201769" sldId="304"/>
            <ac:cxnSpMk id="24" creationId="{2FE02464-15CD-3D54-E35E-21B46259E851}"/>
          </ac:cxnSpMkLst>
        </pc:cxnChg>
        <pc:cxnChg chg="add mod">
          <ac:chgData name="Espinola-Arredondo, Ana Fabiola" userId="2389861a-9b00-4e05-a52a-bbe4d3cfc079" providerId="ADAL" clId="{EC45AFC7-0CA8-4CFE-8224-379885E38FF5}" dt="2024-09-26T21:57:27.695" v="31" actId="1076"/>
          <ac:cxnSpMkLst>
            <pc:docMk/>
            <pc:sldMk cId="2827201769" sldId="304"/>
            <ac:cxnSpMk id="26" creationId="{0CD6E500-4D2C-0B35-59F9-5BAD05802A70}"/>
          </ac:cxnSpMkLst>
        </pc:cxnChg>
      </pc:sldChg>
      <pc:sldChg chg="addSp delSp modSp mod delAnim modAnim">
        <pc:chgData name="Espinola-Arredondo, Ana Fabiola" userId="2389861a-9b00-4e05-a52a-bbe4d3cfc079" providerId="ADAL" clId="{EC45AFC7-0CA8-4CFE-8224-379885E38FF5}" dt="2024-09-27T15:18:21.825" v="461"/>
        <pc:sldMkLst>
          <pc:docMk/>
          <pc:sldMk cId="1422023104" sldId="305"/>
        </pc:sldMkLst>
        <pc:spChg chg="add mod">
          <ac:chgData name="Espinola-Arredondo, Ana Fabiola" userId="2389861a-9b00-4e05-a52a-bbe4d3cfc079" providerId="ADAL" clId="{EC45AFC7-0CA8-4CFE-8224-379885E38FF5}" dt="2024-09-27T15:17:50.014" v="455" actId="1076"/>
          <ac:spMkLst>
            <pc:docMk/>
            <pc:sldMk cId="1422023104" sldId="305"/>
            <ac:spMk id="9" creationId="{6DAC1DFC-ABAA-D688-CE30-61C413E55E5D}"/>
          </ac:spMkLst>
        </pc:spChg>
        <pc:spChg chg="add mod">
          <ac:chgData name="Espinola-Arredondo, Ana Fabiola" userId="2389861a-9b00-4e05-a52a-bbe4d3cfc079" providerId="ADAL" clId="{EC45AFC7-0CA8-4CFE-8224-379885E38FF5}" dt="2024-09-27T15:17:50.014" v="455" actId="1076"/>
          <ac:spMkLst>
            <pc:docMk/>
            <pc:sldMk cId="1422023104" sldId="305"/>
            <ac:spMk id="10" creationId="{C3B082E1-E1C0-85A6-F2DF-383DD517A349}"/>
          </ac:spMkLst>
        </pc:spChg>
        <pc:spChg chg="add mod">
          <ac:chgData name="Espinola-Arredondo, Ana Fabiola" userId="2389861a-9b00-4e05-a52a-bbe4d3cfc079" providerId="ADAL" clId="{EC45AFC7-0CA8-4CFE-8224-379885E38FF5}" dt="2024-09-27T15:17:50.014" v="455" actId="1076"/>
          <ac:spMkLst>
            <pc:docMk/>
            <pc:sldMk cId="1422023104" sldId="305"/>
            <ac:spMk id="14" creationId="{AEA2DB7B-A55D-28FD-CD17-0B5266C183C3}"/>
          </ac:spMkLst>
        </pc:spChg>
        <pc:spChg chg="add mod">
          <ac:chgData name="Espinola-Arredondo, Ana Fabiola" userId="2389861a-9b00-4e05-a52a-bbe4d3cfc079" providerId="ADAL" clId="{EC45AFC7-0CA8-4CFE-8224-379885E38FF5}" dt="2024-09-27T15:17:50.014" v="455" actId="1076"/>
          <ac:spMkLst>
            <pc:docMk/>
            <pc:sldMk cId="1422023104" sldId="305"/>
            <ac:spMk id="15" creationId="{A81E5BB4-78A2-CECC-67FA-552128009806}"/>
          </ac:spMkLst>
        </pc:spChg>
        <pc:spChg chg="add mod">
          <ac:chgData name="Espinola-Arredondo, Ana Fabiola" userId="2389861a-9b00-4e05-a52a-bbe4d3cfc079" providerId="ADAL" clId="{EC45AFC7-0CA8-4CFE-8224-379885E38FF5}" dt="2024-09-27T15:10:56.697" v="323" actId="14100"/>
          <ac:spMkLst>
            <pc:docMk/>
            <pc:sldMk cId="1422023104" sldId="305"/>
            <ac:spMk id="16" creationId="{B4C3B8AA-7475-9E2C-3691-B685E02FA56E}"/>
          </ac:spMkLst>
        </pc:spChg>
        <pc:spChg chg="add mod">
          <ac:chgData name="Espinola-Arredondo, Ana Fabiola" userId="2389861a-9b00-4e05-a52a-bbe4d3cfc079" providerId="ADAL" clId="{EC45AFC7-0CA8-4CFE-8224-379885E38FF5}" dt="2024-09-27T15:15:26.027" v="388" actId="1076"/>
          <ac:spMkLst>
            <pc:docMk/>
            <pc:sldMk cId="1422023104" sldId="305"/>
            <ac:spMk id="17" creationId="{E995D3A3-4211-D5C5-B3E0-6C89D478D185}"/>
          </ac:spMkLst>
        </pc:spChg>
        <pc:spChg chg="add mod">
          <ac:chgData name="Espinola-Arredondo, Ana Fabiola" userId="2389861a-9b00-4e05-a52a-bbe4d3cfc079" providerId="ADAL" clId="{EC45AFC7-0CA8-4CFE-8224-379885E38FF5}" dt="2024-09-27T15:15:30.110" v="389" actId="1076"/>
          <ac:spMkLst>
            <pc:docMk/>
            <pc:sldMk cId="1422023104" sldId="305"/>
            <ac:spMk id="18" creationId="{51E92099-AA8A-C46E-A456-6A5B337DAE35}"/>
          </ac:spMkLst>
        </pc:spChg>
        <pc:spChg chg="add mod">
          <ac:chgData name="Espinola-Arredondo, Ana Fabiola" userId="2389861a-9b00-4e05-a52a-bbe4d3cfc079" providerId="ADAL" clId="{EC45AFC7-0CA8-4CFE-8224-379885E38FF5}" dt="2024-09-27T15:15:45.291" v="391" actId="1076"/>
          <ac:spMkLst>
            <pc:docMk/>
            <pc:sldMk cId="1422023104" sldId="305"/>
            <ac:spMk id="19" creationId="{598BADB7-3C27-71E1-962D-0519B8EC9E7C}"/>
          </ac:spMkLst>
        </pc:spChg>
        <pc:spChg chg="add mod">
          <ac:chgData name="Espinola-Arredondo, Ana Fabiola" userId="2389861a-9b00-4e05-a52a-bbe4d3cfc079" providerId="ADAL" clId="{EC45AFC7-0CA8-4CFE-8224-379885E38FF5}" dt="2024-09-27T15:15:48.215" v="392" actId="1076"/>
          <ac:spMkLst>
            <pc:docMk/>
            <pc:sldMk cId="1422023104" sldId="305"/>
            <ac:spMk id="20" creationId="{7FB51DA2-7BE9-0D0E-9D42-F94197BABA10}"/>
          </ac:spMkLst>
        </pc:spChg>
        <pc:spChg chg="add del mod">
          <ac:chgData name="Espinola-Arredondo, Ana Fabiola" userId="2389861a-9b00-4e05-a52a-bbe4d3cfc079" providerId="ADAL" clId="{EC45AFC7-0CA8-4CFE-8224-379885E38FF5}" dt="2024-09-27T15:15:55.620" v="394" actId="478"/>
          <ac:spMkLst>
            <pc:docMk/>
            <pc:sldMk cId="1422023104" sldId="305"/>
            <ac:spMk id="21" creationId="{2868CB92-E189-5FFD-D78A-C65BF7212FE7}"/>
          </ac:spMkLst>
        </pc:spChg>
        <pc:spChg chg="add del mod">
          <ac:chgData name="Espinola-Arredondo, Ana Fabiola" userId="2389861a-9b00-4e05-a52a-bbe4d3cfc079" providerId="ADAL" clId="{EC45AFC7-0CA8-4CFE-8224-379885E38FF5}" dt="2024-09-27T15:15:55.620" v="394" actId="478"/>
          <ac:spMkLst>
            <pc:docMk/>
            <pc:sldMk cId="1422023104" sldId="305"/>
            <ac:spMk id="22" creationId="{AAAD0CD9-F668-58BC-1CF6-CE9AEA8C5ADB}"/>
          </ac:spMkLst>
        </pc:spChg>
        <pc:spChg chg="add mod">
          <ac:chgData name="Espinola-Arredondo, Ana Fabiola" userId="2389861a-9b00-4e05-a52a-bbe4d3cfc079" providerId="ADAL" clId="{EC45AFC7-0CA8-4CFE-8224-379885E38FF5}" dt="2024-09-27T15:16:32.142" v="415" actId="20577"/>
          <ac:spMkLst>
            <pc:docMk/>
            <pc:sldMk cId="1422023104" sldId="305"/>
            <ac:spMk id="23" creationId="{3040D98F-AED1-50CF-0F0F-36B0933B7398}"/>
          </ac:spMkLst>
        </pc:spChg>
        <pc:spChg chg="add mod">
          <ac:chgData name="Espinola-Arredondo, Ana Fabiola" userId="2389861a-9b00-4e05-a52a-bbe4d3cfc079" providerId="ADAL" clId="{EC45AFC7-0CA8-4CFE-8224-379885E38FF5}" dt="2024-09-27T15:17:34.769" v="454" actId="207"/>
          <ac:spMkLst>
            <pc:docMk/>
            <pc:sldMk cId="1422023104" sldId="305"/>
            <ac:spMk id="24" creationId="{BFC8B907-3BBC-DB81-055A-780A537FD031}"/>
          </ac:spMkLst>
        </pc:spChg>
      </pc:sldChg>
      <pc:sldChg chg="add del">
        <pc:chgData name="Espinola-Arredondo, Ana Fabiola" userId="2389861a-9b00-4e05-a52a-bbe4d3cfc079" providerId="ADAL" clId="{EC45AFC7-0CA8-4CFE-8224-379885E38FF5}" dt="2024-10-03T20:14:17.117" v="1000"/>
        <pc:sldMkLst>
          <pc:docMk/>
          <pc:sldMk cId="284111651" sldId="307"/>
        </pc:sldMkLst>
      </pc:sldChg>
      <pc:sldChg chg="modSp mod">
        <pc:chgData name="Espinola-Arredondo, Ana Fabiola" userId="2389861a-9b00-4e05-a52a-bbe4d3cfc079" providerId="ADAL" clId="{EC45AFC7-0CA8-4CFE-8224-379885E38FF5}" dt="2024-09-26T21:58:24.428" v="41" actId="20577"/>
        <pc:sldMkLst>
          <pc:docMk/>
          <pc:sldMk cId="3363964792" sldId="308"/>
        </pc:sldMkLst>
        <pc:spChg chg="mod">
          <ac:chgData name="Espinola-Arredondo, Ana Fabiola" userId="2389861a-9b00-4e05-a52a-bbe4d3cfc079" providerId="ADAL" clId="{EC45AFC7-0CA8-4CFE-8224-379885E38FF5}" dt="2024-09-26T21:58:24.428" v="41" actId="20577"/>
          <ac:spMkLst>
            <pc:docMk/>
            <pc:sldMk cId="3363964792" sldId="308"/>
            <ac:spMk id="3" creationId="{906541D8-6B04-475E-89E0-EBEF8DAB36EE}"/>
          </ac:spMkLst>
        </pc:spChg>
      </pc:sldChg>
      <pc:sldChg chg="addSp delSp modSp new mod">
        <pc:chgData name="Espinola-Arredondo, Ana Fabiola" userId="2389861a-9b00-4e05-a52a-bbe4d3cfc079" providerId="ADAL" clId="{EC45AFC7-0CA8-4CFE-8224-379885E38FF5}" dt="2024-09-27T15:29:36.085" v="534" actId="403"/>
        <pc:sldMkLst>
          <pc:docMk/>
          <pc:sldMk cId="1117510593" sldId="312"/>
        </pc:sldMkLst>
        <pc:spChg chg="mod">
          <ac:chgData name="Espinola-Arredondo, Ana Fabiola" userId="2389861a-9b00-4e05-a52a-bbe4d3cfc079" providerId="ADAL" clId="{EC45AFC7-0CA8-4CFE-8224-379885E38FF5}" dt="2024-09-27T15:29:36.085" v="534" actId="403"/>
          <ac:spMkLst>
            <pc:docMk/>
            <pc:sldMk cId="1117510593" sldId="312"/>
            <ac:spMk id="2" creationId="{AD758925-EA73-4EA1-EA61-DAD591642EB0}"/>
          </ac:spMkLst>
        </pc:spChg>
        <pc:spChg chg="del">
          <ac:chgData name="Espinola-Arredondo, Ana Fabiola" userId="2389861a-9b00-4e05-a52a-bbe4d3cfc079" providerId="ADAL" clId="{EC45AFC7-0CA8-4CFE-8224-379885E38FF5}" dt="2024-09-27T15:23:27.375" v="482" actId="478"/>
          <ac:spMkLst>
            <pc:docMk/>
            <pc:sldMk cId="1117510593" sldId="312"/>
            <ac:spMk id="3" creationId="{B7CCEC9E-BF49-A309-6A9C-9AA335077EEE}"/>
          </ac:spMkLst>
        </pc:spChg>
        <pc:spChg chg="add mod">
          <ac:chgData name="Espinola-Arredondo, Ana Fabiola" userId="2389861a-9b00-4e05-a52a-bbe4d3cfc079" providerId="ADAL" clId="{EC45AFC7-0CA8-4CFE-8224-379885E38FF5}" dt="2024-09-27T15:28:31.644" v="515"/>
          <ac:spMkLst>
            <pc:docMk/>
            <pc:sldMk cId="1117510593" sldId="312"/>
            <ac:spMk id="4" creationId="{9F0B1E32-32D3-8D77-1BF5-E0CF5F59BBB1}"/>
          </ac:spMkLst>
        </pc:spChg>
        <pc:picChg chg="add mod">
          <ac:chgData name="Espinola-Arredondo, Ana Fabiola" userId="2389861a-9b00-4e05-a52a-bbe4d3cfc079" providerId="ADAL" clId="{EC45AFC7-0CA8-4CFE-8224-379885E38FF5}" dt="2024-09-27T15:29:04.340" v="517" actId="1076"/>
          <ac:picMkLst>
            <pc:docMk/>
            <pc:sldMk cId="1117510593" sldId="312"/>
            <ac:picMk id="1026" creationId="{964773D2-C42A-AE58-D93B-10393E0063F9}"/>
          </ac:picMkLst>
        </pc:picChg>
      </pc:sldChg>
      <pc:sldChg chg="addSp delSp modSp add mod">
        <pc:chgData name="Espinola-Arredondo, Ana Fabiola" userId="2389861a-9b00-4e05-a52a-bbe4d3cfc079" providerId="ADAL" clId="{EC45AFC7-0CA8-4CFE-8224-379885E38FF5}" dt="2024-09-27T15:33:53.707" v="645" actId="1076"/>
        <pc:sldMkLst>
          <pc:docMk/>
          <pc:sldMk cId="3004059137" sldId="313"/>
        </pc:sldMkLst>
        <pc:spChg chg="mod">
          <ac:chgData name="Espinola-Arredondo, Ana Fabiola" userId="2389861a-9b00-4e05-a52a-bbe4d3cfc079" providerId="ADAL" clId="{EC45AFC7-0CA8-4CFE-8224-379885E38FF5}" dt="2024-09-27T15:29:47.617" v="540" actId="20577"/>
          <ac:spMkLst>
            <pc:docMk/>
            <pc:sldMk cId="3004059137" sldId="313"/>
            <ac:spMk id="2" creationId="{AD758925-EA73-4EA1-EA61-DAD591642EB0}"/>
          </ac:spMkLst>
        </pc:spChg>
        <pc:spChg chg="add">
          <ac:chgData name="Espinola-Arredondo, Ana Fabiola" userId="2389861a-9b00-4e05-a52a-bbe4d3cfc079" providerId="ADAL" clId="{EC45AFC7-0CA8-4CFE-8224-379885E38FF5}" dt="2024-09-27T15:31:33.941" v="546"/>
          <ac:spMkLst>
            <pc:docMk/>
            <pc:sldMk cId="3004059137" sldId="313"/>
            <ac:spMk id="3" creationId="{4527E354-F946-D551-B1E4-7664D51BF570}"/>
          </ac:spMkLst>
        </pc:spChg>
        <pc:spChg chg="mod">
          <ac:chgData name="Espinola-Arredondo, Ana Fabiola" userId="2389861a-9b00-4e05-a52a-bbe4d3cfc079" providerId="ADAL" clId="{EC45AFC7-0CA8-4CFE-8224-379885E38FF5}" dt="2024-09-27T15:33:53.707" v="645" actId="1076"/>
          <ac:spMkLst>
            <pc:docMk/>
            <pc:sldMk cId="3004059137" sldId="313"/>
            <ac:spMk id="4" creationId="{9F0B1E32-32D3-8D77-1BF5-E0CF5F59BBB1}"/>
          </ac:spMkLst>
        </pc:spChg>
        <pc:picChg chg="add mod">
          <ac:chgData name="Espinola-Arredondo, Ana Fabiola" userId="2389861a-9b00-4e05-a52a-bbe4d3cfc079" providerId="ADAL" clId="{EC45AFC7-0CA8-4CFE-8224-379885E38FF5}" dt="2024-09-27T15:33:49.362" v="644" actId="1076"/>
          <ac:picMkLst>
            <pc:docMk/>
            <pc:sldMk cId="3004059137" sldId="313"/>
            <ac:picMk id="5" creationId="{D37D6CD8-C2EE-6B5A-B77B-FBEB0D84F68F}"/>
          </ac:picMkLst>
        </pc:picChg>
        <pc:picChg chg="del">
          <ac:chgData name="Espinola-Arredondo, Ana Fabiola" userId="2389861a-9b00-4e05-a52a-bbe4d3cfc079" providerId="ADAL" clId="{EC45AFC7-0CA8-4CFE-8224-379885E38FF5}" dt="2024-09-27T15:29:50.605" v="541" actId="478"/>
          <ac:picMkLst>
            <pc:docMk/>
            <pc:sldMk cId="3004059137" sldId="313"/>
            <ac:picMk id="1026" creationId="{964773D2-C42A-AE58-D93B-10393E0063F9}"/>
          </ac:picMkLst>
        </pc:picChg>
      </pc:sldChg>
      <pc:sldChg chg="addSp delSp modSp add mod">
        <pc:chgData name="Espinola-Arredondo, Ana Fabiola" userId="2389861a-9b00-4e05-a52a-bbe4d3cfc079" providerId="ADAL" clId="{EC45AFC7-0CA8-4CFE-8224-379885E38FF5}" dt="2024-09-27T15:37:58.257" v="688" actId="1076"/>
        <pc:sldMkLst>
          <pc:docMk/>
          <pc:sldMk cId="1096131548" sldId="314"/>
        </pc:sldMkLst>
        <pc:spChg chg="mod">
          <ac:chgData name="Espinola-Arredondo, Ana Fabiola" userId="2389861a-9b00-4e05-a52a-bbe4d3cfc079" providerId="ADAL" clId="{EC45AFC7-0CA8-4CFE-8224-379885E38FF5}" dt="2024-09-27T15:34:12.984" v="652" actId="20577"/>
          <ac:spMkLst>
            <pc:docMk/>
            <pc:sldMk cId="1096131548" sldId="314"/>
            <ac:spMk id="2" creationId="{AD758925-EA73-4EA1-EA61-DAD591642EB0}"/>
          </ac:spMkLst>
        </pc:spChg>
        <pc:spChg chg="mod">
          <ac:chgData name="Espinola-Arredondo, Ana Fabiola" userId="2389861a-9b00-4e05-a52a-bbe4d3cfc079" providerId="ADAL" clId="{EC45AFC7-0CA8-4CFE-8224-379885E38FF5}" dt="2024-09-27T15:37:08.621" v="686" actId="20577"/>
          <ac:spMkLst>
            <pc:docMk/>
            <pc:sldMk cId="1096131548" sldId="314"/>
            <ac:spMk id="4" creationId="{9F0B1E32-32D3-8D77-1BF5-E0CF5F59BBB1}"/>
          </ac:spMkLst>
        </pc:spChg>
        <pc:picChg chg="del">
          <ac:chgData name="Espinola-Arredondo, Ana Fabiola" userId="2389861a-9b00-4e05-a52a-bbe4d3cfc079" providerId="ADAL" clId="{EC45AFC7-0CA8-4CFE-8224-379885E38FF5}" dt="2024-09-27T15:34:15.689" v="653" actId="478"/>
          <ac:picMkLst>
            <pc:docMk/>
            <pc:sldMk cId="1096131548" sldId="314"/>
            <ac:picMk id="5" creationId="{D37D6CD8-C2EE-6B5A-B77B-FBEB0D84F68F}"/>
          </ac:picMkLst>
        </pc:picChg>
        <pc:picChg chg="add mod">
          <ac:chgData name="Espinola-Arredondo, Ana Fabiola" userId="2389861a-9b00-4e05-a52a-bbe4d3cfc079" providerId="ADAL" clId="{EC45AFC7-0CA8-4CFE-8224-379885E38FF5}" dt="2024-09-27T15:37:58.257" v="688" actId="1076"/>
          <ac:picMkLst>
            <pc:docMk/>
            <pc:sldMk cId="1096131548" sldId="314"/>
            <ac:picMk id="6" creationId="{18354C5B-C032-E917-A8C5-F94790A22900}"/>
          </ac:picMkLst>
        </pc:picChg>
      </pc:sldChg>
      <pc:sldChg chg="addSp delSp modSp add mod">
        <pc:chgData name="Espinola-Arredondo, Ana Fabiola" userId="2389861a-9b00-4e05-a52a-bbe4d3cfc079" providerId="ADAL" clId="{EC45AFC7-0CA8-4CFE-8224-379885E38FF5}" dt="2024-09-27T15:42:14.587" v="797" actId="14100"/>
        <pc:sldMkLst>
          <pc:docMk/>
          <pc:sldMk cId="3998889225" sldId="315"/>
        </pc:sldMkLst>
        <pc:spChg chg="mod">
          <ac:chgData name="Espinola-Arredondo, Ana Fabiola" userId="2389861a-9b00-4e05-a52a-bbe4d3cfc079" providerId="ADAL" clId="{EC45AFC7-0CA8-4CFE-8224-379885E38FF5}" dt="2024-09-27T15:39:44.231" v="712" actId="1076"/>
          <ac:spMkLst>
            <pc:docMk/>
            <pc:sldMk cId="3998889225" sldId="315"/>
            <ac:spMk id="2" creationId="{AD758925-EA73-4EA1-EA61-DAD591642EB0}"/>
          </ac:spMkLst>
        </pc:spChg>
        <pc:spChg chg="mod">
          <ac:chgData name="Espinola-Arredondo, Ana Fabiola" userId="2389861a-9b00-4e05-a52a-bbe4d3cfc079" providerId="ADAL" clId="{EC45AFC7-0CA8-4CFE-8224-379885E38FF5}" dt="2024-09-27T15:41:43.857" v="791" actId="20577"/>
          <ac:spMkLst>
            <pc:docMk/>
            <pc:sldMk cId="3998889225" sldId="315"/>
            <ac:spMk id="4" creationId="{9F0B1E32-32D3-8D77-1BF5-E0CF5F59BBB1}"/>
          </ac:spMkLst>
        </pc:spChg>
        <pc:spChg chg="add mod">
          <ac:chgData name="Espinola-Arredondo, Ana Fabiola" userId="2389861a-9b00-4e05-a52a-bbe4d3cfc079" providerId="ADAL" clId="{EC45AFC7-0CA8-4CFE-8224-379885E38FF5}" dt="2024-09-27T15:42:14.587" v="797" actId="14100"/>
          <ac:spMkLst>
            <pc:docMk/>
            <pc:sldMk cId="3998889225" sldId="315"/>
            <ac:spMk id="7" creationId="{E979F562-EB76-CF39-03AF-6D47A7F66974}"/>
          </ac:spMkLst>
        </pc:spChg>
        <pc:picChg chg="del">
          <ac:chgData name="Espinola-Arredondo, Ana Fabiola" userId="2389861a-9b00-4e05-a52a-bbe4d3cfc079" providerId="ADAL" clId="{EC45AFC7-0CA8-4CFE-8224-379885E38FF5}" dt="2024-09-27T15:39:17.216" v="701" actId="478"/>
          <ac:picMkLst>
            <pc:docMk/>
            <pc:sldMk cId="3998889225" sldId="315"/>
            <ac:picMk id="6" creationId="{18354C5B-C032-E917-A8C5-F94790A22900}"/>
          </ac:picMkLst>
        </pc:picChg>
      </pc:sldChg>
      <pc:sldChg chg="addSp delSp modSp add mod modAnim">
        <pc:chgData name="Espinola-Arredondo, Ana Fabiola" userId="2389861a-9b00-4e05-a52a-bbe4d3cfc079" providerId="ADAL" clId="{EC45AFC7-0CA8-4CFE-8224-379885E38FF5}" dt="2024-10-03T16:48:53.074" v="815"/>
        <pc:sldMkLst>
          <pc:docMk/>
          <pc:sldMk cId="3423335623" sldId="317"/>
        </pc:sldMkLst>
        <pc:spChg chg="add del mod">
          <ac:chgData name="Espinola-Arredondo, Ana Fabiola" userId="2389861a-9b00-4e05-a52a-bbe4d3cfc079" providerId="ADAL" clId="{EC45AFC7-0CA8-4CFE-8224-379885E38FF5}" dt="2024-10-03T16:46:58.577" v="800" actId="478"/>
          <ac:spMkLst>
            <pc:docMk/>
            <pc:sldMk cId="3423335623" sldId="317"/>
            <ac:spMk id="3" creationId="{0574772B-9322-0FDD-9E63-2CCEEA266680}"/>
          </ac:spMkLst>
        </pc:spChg>
        <pc:spChg chg="add del mod">
          <ac:chgData name="Espinola-Arredondo, Ana Fabiola" userId="2389861a-9b00-4e05-a52a-bbe4d3cfc079" providerId="ADAL" clId="{EC45AFC7-0CA8-4CFE-8224-379885E38FF5}" dt="2024-10-03T16:47:09.800" v="802" actId="478"/>
          <ac:spMkLst>
            <pc:docMk/>
            <pc:sldMk cId="3423335623" sldId="317"/>
            <ac:spMk id="5" creationId="{AE8DB8C0-7079-90EB-F06C-A2568BA5BB5C}"/>
          </ac:spMkLst>
        </pc:spChg>
        <pc:spChg chg="del">
          <ac:chgData name="Espinola-Arredondo, Ana Fabiola" userId="2389861a-9b00-4e05-a52a-bbe4d3cfc079" providerId="ADAL" clId="{EC45AFC7-0CA8-4CFE-8224-379885E38FF5}" dt="2024-10-03T16:46:54.204" v="799" actId="478"/>
          <ac:spMkLst>
            <pc:docMk/>
            <pc:sldMk cId="3423335623" sldId="317"/>
            <ac:spMk id="6" creationId="{00000000-0000-0000-0000-000000000000}"/>
          </ac:spMkLst>
        </pc:spChg>
        <pc:spChg chg="del">
          <ac:chgData name="Espinola-Arredondo, Ana Fabiola" userId="2389861a-9b00-4e05-a52a-bbe4d3cfc079" providerId="ADAL" clId="{EC45AFC7-0CA8-4CFE-8224-379885E38FF5}" dt="2024-10-03T16:47:01.626" v="801" actId="478"/>
          <ac:spMkLst>
            <pc:docMk/>
            <pc:sldMk cId="3423335623" sldId="317"/>
            <ac:spMk id="7" creationId="{00000000-0000-0000-0000-000000000000}"/>
          </ac:spMkLst>
        </pc:spChg>
        <pc:picChg chg="add mod">
          <ac:chgData name="Espinola-Arredondo, Ana Fabiola" userId="2389861a-9b00-4e05-a52a-bbe4d3cfc079" providerId="ADAL" clId="{EC45AFC7-0CA8-4CFE-8224-379885E38FF5}" dt="2024-10-03T16:47:25.122" v="806" actId="1076"/>
          <ac:picMkLst>
            <pc:docMk/>
            <pc:sldMk cId="3423335623" sldId="317"/>
            <ac:picMk id="9" creationId="{688C986A-F4DC-CB9E-2464-36BAEF8F3805}"/>
          </ac:picMkLst>
        </pc:picChg>
        <pc:picChg chg="add mod">
          <ac:chgData name="Espinola-Arredondo, Ana Fabiola" userId="2389861a-9b00-4e05-a52a-bbe4d3cfc079" providerId="ADAL" clId="{EC45AFC7-0CA8-4CFE-8224-379885E38FF5}" dt="2024-10-03T16:48:16.917" v="811" actId="14100"/>
          <ac:picMkLst>
            <pc:docMk/>
            <pc:sldMk cId="3423335623" sldId="317"/>
            <ac:picMk id="11" creationId="{59238EED-9FC2-245E-E8A2-6ED3BADF4284}"/>
          </ac:picMkLst>
        </pc:picChg>
        <pc:picChg chg="add mod">
          <ac:chgData name="Espinola-Arredondo, Ana Fabiola" userId="2389861a-9b00-4e05-a52a-bbe4d3cfc079" providerId="ADAL" clId="{EC45AFC7-0CA8-4CFE-8224-379885E38FF5}" dt="2024-10-03T16:48:50.309" v="814" actId="14100"/>
          <ac:picMkLst>
            <pc:docMk/>
            <pc:sldMk cId="3423335623" sldId="317"/>
            <ac:picMk id="13" creationId="{FC77FB37-1ED6-9552-345F-929A7046A9EF}"/>
          </ac:picMkLst>
        </pc:picChg>
      </pc:sldChg>
      <pc:sldChg chg="addSp delSp modSp add mod delAnim">
        <pc:chgData name="Espinola-Arredondo, Ana Fabiola" userId="2389861a-9b00-4e05-a52a-bbe4d3cfc079" providerId="ADAL" clId="{EC45AFC7-0CA8-4CFE-8224-379885E38FF5}" dt="2024-10-03T16:52:18.767" v="824" actId="14100"/>
        <pc:sldMkLst>
          <pc:docMk/>
          <pc:sldMk cId="797080619" sldId="318"/>
        </pc:sldMkLst>
        <pc:picChg chg="add mod">
          <ac:chgData name="Espinola-Arredondo, Ana Fabiola" userId="2389861a-9b00-4e05-a52a-bbe4d3cfc079" providerId="ADAL" clId="{EC45AFC7-0CA8-4CFE-8224-379885E38FF5}" dt="2024-10-03T16:52:18.767" v="824" actId="14100"/>
          <ac:picMkLst>
            <pc:docMk/>
            <pc:sldMk cId="797080619" sldId="318"/>
            <ac:picMk id="3" creationId="{5DF2E063-885D-3290-FD9C-14D58BE52DBB}"/>
          </ac:picMkLst>
        </pc:picChg>
        <pc:picChg chg="del">
          <ac:chgData name="Espinola-Arredondo, Ana Fabiola" userId="2389861a-9b00-4e05-a52a-bbe4d3cfc079" providerId="ADAL" clId="{EC45AFC7-0CA8-4CFE-8224-379885E38FF5}" dt="2024-10-03T16:51:57.499" v="819" actId="478"/>
          <ac:picMkLst>
            <pc:docMk/>
            <pc:sldMk cId="797080619" sldId="318"/>
            <ac:picMk id="9" creationId="{688C986A-F4DC-CB9E-2464-36BAEF8F3805}"/>
          </ac:picMkLst>
        </pc:picChg>
        <pc:picChg chg="del">
          <ac:chgData name="Espinola-Arredondo, Ana Fabiola" userId="2389861a-9b00-4e05-a52a-bbe4d3cfc079" providerId="ADAL" clId="{EC45AFC7-0CA8-4CFE-8224-379885E38FF5}" dt="2024-10-03T16:51:56.010" v="818" actId="478"/>
          <ac:picMkLst>
            <pc:docMk/>
            <pc:sldMk cId="797080619" sldId="318"/>
            <ac:picMk id="11" creationId="{59238EED-9FC2-245E-E8A2-6ED3BADF4284}"/>
          </ac:picMkLst>
        </pc:picChg>
        <pc:picChg chg="del">
          <ac:chgData name="Espinola-Arredondo, Ana Fabiola" userId="2389861a-9b00-4e05-a52a-bbe4d3cfc079" providerId="ADAL" clId="{EC45AFC7-0CA8-4CFE-8224-379885E38FF5}" dt="2024-10-03T16:51:54.320" v="817" actId="478"/>
          <ac:picMkLst>
            <pc:docMk/>
            <pc:sldMk cId="797080619" sldId="318"/>
            <ac:picMk id="13" creationId="{FC77FB37-1ED6-9552-345F-929A7046A9EF}"/>
          </ac:picMkLst>
        </pc:picChg>
      </pc:sldChg>
      <pc:sldChg chg="addSp delSp modSp add mod modAnim">
        <pc:chgData name="Espinola-Arredondo, Ana Fabiola" userId="2389861a-9b00-4e05-a52a-bbe4d3cfc079" providerId="ADAL" clId="{EC45AFC7-0CA8-4CFE-8224-379885E38FF5}" dt="2024-10-03T18:42:22.334" v="928"/>
        <pc:sldMkLst>
          <pc:docMk/>
          <pc:sldMk cId="3392253984" sldId="319"/>
        </pc:sldMkLst>
        <pc:spChg chg="add del mod">
          <ac:chgData name="Espinola-Arredondo, Ana Fabiola" userId="2389861a-9b00-4e05-a52a-bbe4d3cfc079" providerId="ADAL" clId="{EC45AFC7-0CA8-4CFE-8224-379885E38FF5}" dt="2024-10-03T18:36:33.681" v="843" actId="478"/>
          <ac:spMkLst>
            <pc:docMk/>
            <pc:sldMk cId="3392253984" sldId="319"/>
            <ac:spMk id="3" creationId="{1C5AF279-8A2A-B02F-2692-A982D446FD83}"/>
          </ac:spMkLst>
        </pc:spChg>
        <pc:spChg chg="mod">
          <ac:chgData name="Espinola-Arredondo, Ana Fabiola" userId="2389861a-9b00-4e05-a52a-bbe4d3cfc079" providerId="ADAL" clId="{EC45AFC7-0CA8-4CFE-8224-379885E38FF5}" dt="2024-10-03T18:36:36.701" v="844" actId="1076"/>
          <ac:spMkLst>
            <pc:docMk/>
            <pc:sldMk cId="3392253984" sldId="319"/>
            <ac:spMk id="4" creationId="{00000000-0000-0000-0000-000000000000}"/>
          </ac:spMkLst>
        </pc:spChg>
        <pc:spChg chg="add mod">
          <ac:chgData name="Espinola-Arredondo, Ana Fabiola" userId="2389861a-9b00-4e05-a52a-bbe4d3cfc079" providerId="ADAL" clId="{EC45AFC7-0CA8-4CFE-8224-379885E38FF5}" dt="2024-10-03T18:40:13.878" v="885" actId="1076"/>
          <ac:spMkLst>
            <pc:docMk/>
            <pc:sldMk cId="3392253984" sldId="319"/>
            <ac:spMk id="9" creationId="{BC34D817-E256-39CC-045A-A066F7852B0E}"/>
          </ac:spMkLst>
        </pc:spChg>
        <pc:spChg chg="add mod">
          <ac:chgData name="Espinola-Arredondo, Ana Fabiola" userId="2389861a-9b00-4e05-a52a-bbe4d3cfc079" providerId="ADAL" clId="{EC45AFC7-0CA8-4CFE-8224-379885E38FF5}" dt="2024-10-03T18:37:39.765" v="856" actId="1076"/>
          <ac:spMkLst>
            <pc:docMk/>
            <pc:sldMk cId="3392253984" sldId="319"/>
            <ac:spMk id="11" creationId="{8FA990B6-C10B-2569-5173-7AC4FFEA2C87}"/>
          </ac:spMkLst>
        </pc:spChg>
        <pc:spChg chg="add mod">
          <ac:chgData name="Espinola-Arredondo, Ana Fabiola" userId="2389861a-9b00-4e05-a52a-bbe4d3cfc079" providerId="ADAL" clId="{EC45AFC7-0CA8-4CFE-8224-379885E38FF5}" dt="2024-10-03T18:38:02.201" v="861" actId="1076"/>
          <ac:spMkLst>
            <pc:docMk/>
            <pc:sldMk cId="3392253984" sldId="319"/>
            <ac:spMk id="13" creationId="{E238389A-ACE2-C0DD-81C0-B3996EA5EBE9}"/>
          </ac:spMkLst>
        </pc:spChg>
        <pc:spChg chg="add mod">
          <ac:chgData name="Espinola-Arredondo, Ana Fabiola" userId="2389861a-9b00-4e05-a52a-bbe4d3cfc079" providerId="ADAL" clId="{EC45AFC7-0CA8-4CFE-8224-379885E38FF5}" dt="2024-10-03T18:41:13.370" v="899" actId="14100"/>
          <ac:spMkLst>
            <pc:docMk/>
            <pc:sldMk cId="3392253984" sldId="319"/>
            <ac:spMk id="14" creationId="{FA006262-D2AD-FB58-49FB-71666685B046}"/>
          </ac:spMkLst>
        </pc:spChg>
        <pc:spChg chg="add mod">
          <ac:chgData name="Espinola-Arredondo, Ana Fabiola" userId="2389861a-9b00-4e05-a52a-bbe4d3cfc079" providerId="ADAL" clId="{EC45AFC7-0CA8-4CFE-8224-379885E38FF5}" dt="2024-10-03T18:42:09.835" v="926" actId="1076"/>
          <ac:spMkLst>
            <pc:docMk/>
            <pc:sldMk cId="3392253984" sldId="319"/>
            <ac:spMk id="15" creationId="{6CC87F25-C79C-029D-7759-4900BADBF97D}"/>
          </ac:spMkLst>
        </pc:spChg>
        <pc:picChg chg="del">
          <ac:chgData name="Espinola-Arredondo, Ana Fabiola" userId="2389861a-9b00-4e05-a52a-bbe4d3cfc079" providerId="ADAL" clId="{EC45AFC7-0CA8-4CFE-8224-379885E38FF5}" dt="2024-10-03T18:36:31.412" v="842" actId="478"/>
          <ac:picMkLst>
            <pc:docMk/>
            <pc:sldMk cId="3392253984" sldId="319"/>
            <ac:picMk id="6" creationId="{433079CE-6D0F-7350-DAFE-728A0309C622}"/>
          </ac:picMkLst>
        </pc:picChg>
        <pc:picChg chg="add mod">
          <ac:chgData name="Espinola-Arredondo, Ana Fabiola" userId="2389861a-9b00-4e05-a52a-bbe4d3cfc079" providerId="ADAL" clId="{EC45AFC7-0CA8-4CFE-8224-379885E38FF5}" dt="2024-10-03T18:40:07.528" v="882" actId="1076"/>
          <ac:picMkLst>
            <pc:docMk/>
            <pc:sldMk cId="3392253984" sldId="319"/>
            <ac:picMk id="7" creationId="{E2A9FF0B-3FB6-34C5-A39E-4FB91324BC35}"/>
          </ac:picMkLst>
        </pc:picChg>
      </pc:sldChg>
      <pc:sldChg chg="addSp delSp modSp add mod">
        <pc:chgData name="Espinola-Arredondo, Ana Fabiola" userId="2389861a-9b00-4e05-a52a-bbe4d3cfc079" providerId="ADAL" clId="{EC45AFC7-0CA8-4CFE-8224-379885E38FF5}" dt="2024-10-03T19:42:17.136" v="988" actId="1076"/>
        <pc:sldMkLst>
          <pc:docMk/>
          <pc:sldMk cId="2638376942" sldId="320"/>
        </pc:sldMkLst>
        <pc:spChg chg="add mod">
          <ac:chgData name="Espinola-Arredondo, Ana Fabiola" userId="2389861a-9b00-4e05-a52a-bbe4d3cfc079" providerId="ADAL" clId="{EC45AFC7-0CA8-4CFE-8224-379885E38FF5}" dt="2024-10-03T19:38:30.135" v="969" actId="403"/>
          <ac:spMkLst>
            <pc:docMk/>
            <pc:sldMk cId="2638376942" sldId="320"/>
            <ac:spMk id="7" creationId="{07584100-3741-8F74-47F1-94DB3599BCCE}"/>
          </ac:spMkLst>
        </pc:spChg>
        <pc:spChg chg="add mod">
          <ac:chgData name="Espinola-Arredondo, Ana Fabiola" userId="2389861a-9b00-4e05-a52a-bbe4d3cfc079" providerId="ADAL" clId="{EC45AFC7-0CA8-4CFE-8224-379885E38FF5}" dt="2024-10-03T19:42:17.136" v="988" actId="1076"/>
          <ac:spMkLst>
            <pc:docMk/>
            <pc:sldMk cId="2638376942" sldId="320"/>
            <ac:spMk id="8" creationId="{94E6A709-645D-F873-4C99-B77AAC4FC4C2}"/>
          </ac:spMkLst>
        </pc:spChg>
        <pc:picChg chg="del">
          <ac:chgData name="Espinola-Arredondo, Ana Fabiola" userId="2389861a-9b00-4e05-a52a-bbe4d3cfc079" providerId="ADAL" clId="{EC45AFC7-0CA8-4CFE-8224-379885E38FF5}" dt="2024-10-03T19:37:40.986" v="957" actId="478"/>
          <ac:picMkLst>
            <pc:docMk/>
            <pc:sldMk cId="2638376942" sldId="320"/>
            <ac:picMk id="5" creationId="{E30AA59D-6AA2-BBBA-6670-05FFA178E82E}"/>
          </ac:picMkLst>
        </pc:picChg>
      </pc:sldChg>
      <pc:sldChg chg="add">
        <pc:chgData name="Espinola-Arredondo, Ana Fabiola" userId="2389861a-9b00-4e05-a52a-bbe4d3cfc079" providerId="ADAL" clId="{EC45AFC7-0CA8-4CFE-8224-379885E38FF5}" dt="2024-10-03T20:14:17.117" v="1000"/>
        <pc:sldMkLst>
          <pc:docMk/>
          <pc:sldMk cId="3055121851" sldId="321"/>
        </pc:sldMkLst>
      </pc:sldChg>
    </pc:docChg>
  </pc:docChgLst>
  <pc:docChgLst>
    <pc:chgData name="Espinola-Arredondo, Ana Fabiola" userId="2389861a-9b00-4e05-a52a-bbe4d3cfc079" providerId="ADAL" clId="{0CF33ADF-7162-4EAC-8A09-BB7CF387EC74}"/>
    <pc:docChg chg="custSel addSld modSld">
      <pc:chgData name="Espinola-Arredondo, Ana Fabiola" userId="2389861a-9b00-4e05-a52a-bbe4d3cfc079" providerId="ADAL" clId="{0CF33ADF-7162-4EAC-8A09-BB7CF387EC74}" dt="2024-10-01T00:13:29.484" v="171" actId="403"/>
      <pc:docMkLst>
        <pc:docMk/>
      </pc:docMkLst>
      <pc:sldChg chg="modSp mod">
        <pc:chgData name="Espinola-Arredondo, Ana Fabiola" userId="2389861a-9b00-4e05-a52a-bbe4d3cfc079" providerId="ADAL" clId="{0CF33ADF-7162-4EAC-8A09-BB7CF387EC74}" dt="2024-10-01T00:13:29.484" v="171" actId="403"/>
        <pc:sldMkLst>
          <pc:docMk/>
          <pc:sldMk cId="3244868728" sldId="266"/>
        </pc:sldMkLst>
        <pc:spChg chg="mod">
          <ac:chgData name="Espinola-Arredondo, Ana Fabiola" userId="2389861a-9b00-4e05-a52a-bbe4d3cfc079" providerId="ADAL" clId="{0CF33ADF-7162-4EAC-8A09-BB7CF387EC74}" dt="2024-10-01T00:10:56.451" v="18" actId="20577"/>
          <ac:spMkLst>
            <pc:docMk/>
            <pc:sldMk cId="3244868728" sldId="266"/>
            <ac:spMk id="2" creationId="{00000000-0000-0000-0000-000000000000}"/>
          </ac:spMkLst>
        </pc:spChg>
        <pc:spChg chg="mod">
          <ac:chgData name="Espinola-Arredondo, Ana Fabiola" userId="2389861a-9b00-4e05-a52a-bbe4d3cfc079" providerId="ADAL" clId="{0CF33ADF-7162-4EAC-8A09-BB7CF387EC74}" dt="2024-10-01T00:13:29.484" v="171" actId="403"/>
          <ac:spMkLst>
            <pc:docMk/>
            <pc:sldMk cId="3244868728" sldId="266"/>
            <ac:spMk id="24" creationId="{00000000-0000-0000-0000-000000000000}"/>
          </ac:spMkLst>
        </pc:spChg>
      </pc:sldChg>
      <pc:sldChg chg="add">
        <pc:chgData name="Espinola-Arredondo, Ana Fabiola" userId="2389861a-9b00-4e05-a52a-bbe4d3cfc079" providerId="ADAL" clId="{0CF33ADF-7162-4EAC-8A09-BB7CF387EC74}" dt="2024-10-01T00:10:44.330" v="0" actId="2890"/>
        <pc:sldMkLst>
          <pc:docMk/>
          <pc:sldMk cId="1574810610" sldId="31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325CC6-5103-4F2C-A30C-D35EFB7B2A3A}" type="datetimeFigureOut">
              <a:rPr lang="en-US" smtClean="0"/>
              <a:pPr/>
              <a:t>10/3/2024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9150F1-AD90-4255-89B7-CBA487B75218}" type="slidenum">
              <a:rPr lang="en-US" smtClean="0"/>
              <a:pPr/>
              <a:t>‹#›</a:t>
            </a:fld>
            <a:endParaRPr lang="en-US" dirty="0"/>
          </a:p>
        </p:txBody>
      </p:sp>
    </p:spTree>
    <p:extLst>
      <p:ext uri="{BB962C8B-B14F-4D97-AF65-F5344CB8AC3E}">
        <p14:creationId xmlns:p14="http://schemas.microsoft.com/office/powerpoint/2010/main" val="156834337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509411" marR="0" lvl="1" indent="-1411" algn="l" rtl="0">
              <a:spcBef>
                <a:spcPts val="0"/>
              </a:spcBef>
              <a:buNone/>
              <a:defRPr sz="13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13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13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13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13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13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13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13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6174678"/>
      </p:ext>
    </p:extLst>
  </p:cSld>
  <p:clrMap bg1="lt1" tx1="dk1" bg2="dk2" tx2="lt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248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56810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52988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953562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798793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624703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798793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996894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784589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215694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w_pictures">
    <p:spTree>
      <p:nvGrpSpPr>
        <p:cNvPr id="1" name="Shape 15"/>
        <p:cNvGrpSpPr/>
        <p:nvPr/>
      </p:nvGrpSpPr>
      <p:grpSpPr>
        <a:xfrm>
          <a:off x="0" y="0"/>
          <a:ext cx="0" cy="0"/>
          <a:chOff x="0" y="0"/>
          <a:chExt cx="0" cy="0"/>
        </a:xfrm>
      </p:grpSpPr>
      <p:sp>
        <p:nvSpPr>
          <p:cNvPr id="16" name="Textbox 1"/>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a:p>
        </p:txBody>
      </p:sp>
      <p:cxnSp>
        <p:nvCxnSpPr>
          <p:cNvPr id="18" name="Textbox 2"/>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19" name="TextBox 3"/>
          <p:cNvSpPr txBox="1">
            <a:spLocks noGrp="1"/>
          </p:cNvSpPr>
          <p:nvPr>
            <p:ph type="body" idx="2"/>
          </p:nvPr>
        </p:nvSpPr>
        <p:spPr>
          <a:xfrm>
            <a:off x="364260" y="3588682"/>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2201510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title_w_pictures">
    <p:spTree>
      <p:nvGrpSpPr>
        <p:cNvPr id="1" name="Shape 44"/>
        <p:cNvGrpSpPr/>
        <p:nvPr/>
      </p:nvGrpSpPr>
      <p:grpSpPr>
        <a:xfrm>
          <a:off x="0" y="0"/>
          <a:ext cx="0" cy="0"/>
          <a:chOff x="0" y="0"/>
          <a:chExt cx="0" cy="0"/>
        </a:xfrm>
      </p:grpSpPr>
      <p:cxnSp>
        <p:nvCxnSpPr>
          <p:cNvPr id="47" name="Textbox  47"/>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45" name="Textbox 45"/>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dirty="0"/>
          </a:p>
        </p:txBody>
      </p:sp>
      <p:sp>
        <p:nvSpPr>
          <p:cNvPr id="48" name="Textbox 48"/>
          <p:cNvSpPr txBox="1">
            <a:spLocks noGrp="1"/>
          </p:cNvSpPr>
          <p:nvPr>
            <p:ph type="body" idx="2"/>
          </p:nvPr>
        </p:nvSpPr>
        <p:spPr>
          <a:xfrm>
            <a:off x="364260" y="3611880"/>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3965220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7108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Figure+Caption">
    <p:spTree>
      <p:nvGrpSpPr>
        <p:cNvPr id="1" name="Shape 81"/>
        <p:cNvGrpSpPr/>
        <p:nvPr/>
      </p:nvGrpSpPr>
      <p:grpSpPr>
        <a:xfrm>
          <a:off x="0" y="0"/>
          <a:ext cx="0" cy="0"/>
          <a:chOff x="0" y="0"/>
          <a:chExt cx="0" cy="0"/>
        </a:xfrm>
      </p:grpSpPr>
      <p:pic>
        <p:nvPicPr>
          <p:cNvPr id="89" name="Textbox 8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4" name="Title 1"/>
          <p:cNvSpPr>
            <a:spLocks noGrp="1"/>
          </p:cNvSpPr>
          <p:nvPr>
            <p:ph type="title"/>
          </p:nvPr>
        </p:nvSpPr>
        <p:spPr>
          <a:xfrm>
            <a:off x="4928" y="384212"/>
            <a:ext cx="10053472" cy="987115"/>
          </a:xfrm>
        </p:spPr>
        <p:txBody>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190500" y="5200650"/>
            <a:ext cx="3162300" cy="2114550"/>
          </a:xfrm>
        </p:spPr>
        <p:txBody>
          <a:bodyPr/>
          <a:lstStyle/>
          <a:p>
            <a:r>
              <a:rPr lang="en-US"/>
              <a:t>Click icon to add picture</a:t>
            </a:r>
            <a:endParaRPr lang="en-US" dirty="0"/>
          </a:p>
        </p:txBody>
      </p:sp>
      <p:sp>
        <p:nvSpPr>
          <p:cNvPr id="7" name="Picture Placeholder 6"/>
          <p:cNvSpPr>
            <a:spLocks noGrp="1"/>
          </p:cNvSpPr>
          <p:nvPr>
            <p:ph type="pic" sz="quarter" idx="12"/>
          </p:nvPr>
        </p:nvSpPr>
        <p:spPr>
          <a:xfrm>
            <a:off x="6229350" y="5429250"/>
            <a:ext cx="3124200" cy="1885950"/>
          </a:xfrm>
        </p:spPr>
        <p:txBody>
          <a:bodyPr/>
          <a:lstStyle/>
          <a:p>
            <a:r>
              <a:rPr lang="en-US"/>
              <a:t>Click icon to add picture</a:t>
            </a:r>
            <a:endParaRPr lang="en-US" dirty="0"/>
          </a:p>
        </p:txBody>
      </p:sp>
    </p:spTree>
    <p:extLst>
      <p:ext uri="{BB962C8B-B14F-4D97-AF65-F5344CB8AC3E}">
        <p14:creationId xmlns:p14="http://schemas.microsoft.com/office/powerpoint/2010/main" val="140163336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Part Opener">
    <p:bg>
      <p:bgPr>
        <a:gradFill>
          <a:gsLst>
            <a:gs pos="0">
              <a:srgbClr val="192E47"/>
            </a:gs>
            <a:gs pos="100000">
              <a:srgbClr val="515B6F"/>
            </a:gs>
          </a:gsLst>
          <a:lin ang="3000000" scaled="0"/>
        </a:gradFill>
        <a:effectLst/>
      </p:bgPr>
    </p:bg>
    <p:spTree>
      <p:nvGrpSpPr>
        <p:cNvPr id="1" name="Shape 269"/>
        <p:cNvGrpSpPr/>
        <p:nvPr/>
      </p:nvGrpSpPr>
      <p:grpSpPr>
        <a:xfrm>
          <a:off x="0" y="0"/>
          <a:ext cx="0" cy="0"/>
          <a:chOff x="0" y="0"/>
          <a:chExt cx="0" cy="0"/>
        </a:xfrm>
      </p:grpSpPr>
      <p:sp>
        <p:nvSpPr>
          <p:cNvPr id="2" name="Title 1"/>
          <p:cNvSpPr>
            <a:spLocks noGrp="1"/>
          </p:cNvSpPr>
          <p:nvPr>
            <p:ph type="title"/>
          </p:nvPr>
        </p:nvSpPr>
        <p:spPr>
          <a:xfrm>
            <a:off x="3946524" y="3648816"/>
            <a:ext cx="6111875" cy="1295400"/>
          </a:xfrm>
        </p:spPr>
        <p:txBody>
          <a:bodyPr/>
          <a:lstStyle>
            <a:lvl1pPr>
              <a:defRPr sz="3600" b="0"/>
            </a:lvl1pPr>
          </a:lstStyle>
          <a:p>
            <a:r>
              <a:rPr lang="en-US"/>
              <a:t>Click to edit Master title style</a:t>
            </a:r>
            <a:endParaRPr lang="en-US" dirty="0"/>
          </a:p>
        </p:txBody>
      </p:sp>
      <p:sp>
        <p:nvSpPr>
          <p:cNvPr id="4" name="Content Placeholder 3"/>
          <p:cNvSpPr>
            <a:spLocks noGrp="1"/>
          </p:cNvSpPr>
          <p:nvPr>
            <p:ph sz="quarter" idx="10"/>
          </p:nvPr>
        </p:nvSpPr>
        <p:spPr>
          <a:xfrm>
            <a:off x="7954963" y="1006475"/>
            <a:ext cx="1204912" cy="1355725"/>
          </a:xfrm>
        </p:spPr>
        <p:txBody>
          <a:bodyPr wrap="none" lIns="0" tIns="0" rIns="0" bIns="0" anchor="ctr" anchorCtr="0"/>
          <a:lstStyle>
            <a:lvl1pPr algn="ctr">
              <a:defRPr sz="10000" b="1"/>
            </a:lvl1pPr>
          </a:lstStyle>
          <a:p>
            <a:pPr lvl="0"/>
            <a:r>
              <a:rPr lang="en-US"/>
              <a:t>Click to edit Master text styles</a:t>
            </a:r>
          </a:p>
        </p:txBody>
      </p:sp>
      <p:sp>
        <p:nvSpPr>
          <p:cNvPr id="6" name="Picture Placeholder 5"/>
          <p:cNvSpPr>
            <a:spLocks noGrp="1"/>
          </p:cNvSpPr>
          <p:nvPr>
            <p:ph type="pic" sz="quarter" idx="11"/>
          </p:nvPr>
        </p:nvSpPr>
        <p:spPr>
          <a:xfrm>
            <a:off x="152400" y="1920875"/>
            <a:ext cx="3794125" cy="5135563"/>
          </a:xfrm>
        </p:spPr>
        <p:txBody>
          <a:bodyPr/>
          <a:lstStyle/>
          <a:p>
            <a:r>
              <a:rPr lang="en-US"/>
              <a:t>Click icon to add picture</a:t>
            </a:r>
            <a:endParaRPr lang="en-US" dirty="0"/>
          </a:p>
        </p:txBody>
      </p:sp>
      <p:sp>
        <p:nvSpPr>
          <p:cNvPr id="5" name="Half Frame 4">
            <a:extLst>
              <a:ext uri="{FF2B5EF4-FFF2-40B4-BE49-F238E27FC236}">
                <a16:creationId xmlns:a16="http://schemas.microsoft.com/office/drawing/2014/main" id="{D339AEC4-477A-4D24-9EA1-57F5E139782F}"/>
              </a:ext>
            </a:extLst>
          </p:cNvPr>
          <p:cNvSpPr/>
          <p:nvPr/>
        </p:nvSpPr>
        <p:spPr>
          <a:xfrm rot="16200000">
            <a:off x="7723955" y="767215"/>
            <a:ext cx="1834243" cy="1834243"/>
          </a:xfrm>
          <a:prstGeom prst="halfFrame">
            <a:avLst>
              <a:gd name="adj1" fmla="val 10484"/>
              <a:gd name="adj2" fmla="val 1048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9578441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pic>
        <p:nvPicPr>
          <p:cNvPr id="14" name="Textbox 14" descr="MacLearn_logo_reverse.png"/>
          <p:cNvPicPr preferRelativeResize="0"/>
          <p:nvPr/>
        </p:nvPicPr>
        <p:blipFill rotWithShape="1">
          <a:blip r:embed="rId7">
            <a:alphaModFix/>
          </a:blip>
          <a:srcRect/>
          <a:stretch/>
        </p:blipFill>
        <p:spPr>
          <a:xfrm>
            <a:off x="228600" y="217571"/>
            <a:ext cx="1524000" cy="468227"/>
          </a:xfrm>
          <a:prstGeom prst="rect">
            <a:avLst/>
          </a:prstGeom>
          <a:noFill/>
          <a:ln>
            <a:noFill/>
          </a:ln>
        </p:spPr>
      </p:pic>
      <p:sp>
        <p:nvSpPr>
          <p:cNvPr id="15" name="Textbox 10"/>
          <p:cNvSpPr txBox="1">
            <a:spLocks noGrp="1"/>
          </p:cNvSpPr>
          <p:nvPr>
            <p:ph type="title"/>
          </p:nvPr>
        </p:nvSpPr>
        <p:spPr>
          <a:xfrm>
            <a:off x="2659577" y="311256"/>
            <a:ext cx="6895900" cy="1295400"/>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Helvetica Neue"/>
              <a:buNone/>
              <a:defRPr sz="4900" b="1" i="0" u="none" strike="noStrike" cap="none">
                <a:solidFill>
                  <a:schemeClr val="lt1"/>
                </a:solidFill>
                <a:latin typeface="Helvetica Neue"/>
                <a:ea typeface="Helvetica Neue"/>
                <a:cs typeface="Helvetica Neue"/>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 name="Textbox 11"/>
          <p:cNvSpPr txBox="1">
            <a:spLocks noGrp="1"/>
          </p:cNvSpPr>
          <p:nvPr>
            <p:ph type="body" idx="1"/>
          </p:nvPr>
        </p:nvSpPr>
        <p:spPr>
          <a:xfrm>
            <a:off x="502920" y="1813559"/>
            <a:ext cx="9052559" cy="5129425"/>
          </a:xfrm>
          <a:prstGeom prst="rect">
            <a:avLst/>
          </a:prstGeom>
          <a:noFill/>
          <a:ln>
            <a:noFill/>
          </a:ln>
        </p:spPr>
        <p:txBody>
          <a:bodyPr lIns="91425" tIns="91425" rIns="91425" bIns="91425" anchor="t" anchorCtr="0"/>
          <a:lstStyle>
            <a:lvl1pPr marL="0" marR="0" lvl="0" indent="0" algn="l" rtl="0">
              <a:spcBef>
                <a:spcPts val="720"/>
              </a:spcBef>
              <a:buClr>
                <a:schemeClr val="lt1"/>
              </a:buClr>
              <a:buFont typeface="Arial"/>
              <a:buNone/>
              <a:defRPr sz="3600" b="0"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endParaRPr dirty="0"/>
          </a:p>
        </p:txBody>
      </p:sp>
      <p:sp>
        <p:nvSpPr>
          <p:cNvPr id="5" name="Rectangle 4">
            <a:extLst>
              <a:ext uri="{FF2B5EF4-FFF2-40B4-BE49-F238E27FC236}">
                <a16:creationId xmlns:a16="http://schemas.microsoft.com/office/drawing/2014/main" id="{1BED2A51-21A1-42D9-B005-314CCDB2417A}"/>
              </a:ext>
            </a:extLst>
          </p:cNvPr>
          <p:cNvSpPr/>
          <p:nvPr/>
        </p:nvSpPr>
        <p:spPr>
          <a:xfrm>
            <a:off x="3954780" y="7401580"/>
            <a:ext cx="610362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6e, © 2020 Worth Publishers</a:t>
            </a:r>
          </a:p>
        </p:txBody>
      </p:sp>
      <p:sp>
        <p:nvSpPr>
          <p:cNvPr id="7" name="Google Shape;21;p3">
            <a:extLst>
              <a:ext uri="{FF2B5EF4-FFF2-40B4-BE49-F238E27FC236}">
                <a16:creationId xmlns:a16="http://schemas.microsoft.com/office/drawing/2014/main" id="{F29E1933-40A3-4B7B-900D-61FE1B1993B9}"/>
              </a:ext>
            </a:extLst>
          </p:cNvPr>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8" name="Rectangle 7">
            <a:extLst>
              <a:ext uri="{FF2B5EF4-FFF2-40B4-BE49-F238E27FC236}">
                <a16:creationId xmlns:a16="http://schemas.microsoft.com/office/drawing/2014/main" id="{D71AA27C-287D-40B4-97BD-D01D3FBEEC50}"/>
              </a:ext>
            </a:extLst>
          </p:cNvPr>
          <p:cNvSpPr/>
          <p:nvPr/>
        </p:nvSpPr>
        <p:spPr>
          <a:xfrm>
            <a:off x="0" y="7401580"/>
            <a:ext cx="1005840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7e, © 2024 Worth Publishers</a:t>
            </a:r>
          </a:p>
        </p:txBody>
      </p:sp>
      <p:pic>
        <p:nvPicPr>
          <p:cNvPr id="9" name="Google Shape;10;p1" descr="MacLearn_logo_reverse.png">
            <a:extLst>
              <a:ext uri="{FF2B5EF4-FFF2-40B4-BE49-F238E27FC236}">
                <a16:creationId xmlns:a16="http://schemas.microsoft.com/office/drawing/2014/main" id="{9F072656-7BE0-4F2A-9CDB-DB58D1D6752A}"/>
              </a:ext>
            </a:extLst>
          </p:cNvPr>
          <p:cNvPicPr preferRelativeResize="0"/>
          <p:nvPr/>
        </p:nvPicPr>
        <p:blipFill rotWithShape="1">
          <a:blip r:embed="rId7">
            <a:alphaModFix/>
          </a:blip>
          <a:srcRect/>
          <a:stretch/>
        </p:blipFill>
        <p:spPr>
          <a:xfrm>
            <a:off x="76200" y="7424440"/>
            <a:ext cx="1001762" cy="307777"/>
          </a:xfrm>
          <a:prstGeom prst="rect">
            <a:avLst/>
          </a:prstGeom>
          <a:noFill/>
          <a:ln>
            <a:noFill/>
          </a:ln>
        </p:spPr>
      </p:pic>
    </p:spTree>
    <p:extLst>
      <p:ext uri="{BB962C8B-B14F-4D97-AF65-F5344CB8AC3E}">
        <p14:creationId xmlns:p14="http://schemas.microsoft.com/office/powerpoint/2010/main" val="2097202213"/>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hvs.com/article/9749/2023-hvs-lodging-tax-report-usa/" TargetMode="External"/><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s://www.cdc.gov/nchs/products/databriefs/db322.htm"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ec.europa.eu/enterprise/tris/pisa/app/search/index.cfm?fuseaction=getdraft&amp;inum=1627030"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Layout" Target="../slideLayouts/slideLayout3.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3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46.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5.png"/><Relationship Id="rId2" Type="http://schemas.openxmlformats.org/officeDocument/2006/relationships/image" Target="../media/image39.png"/><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440.png"/><Relationship Id="rId5" Type="http://schemas.openxmlformats.org/officeDocument/2006/relationships/image" Target="../media/image42.png"/><Relationship Id="rId10" Type="http://schemas.openxmlformats.org/officeDocument/2006/relationships/image" Target="../media/image430.png"/><Relationship Id="rId4" Type="http://schemas.openxmlformats.org/officeDocument/2006/relationships/image" Target="../media/image41.png"/><Relationship Id="rId9" Type="http://schemas.openxmlformats.org/officeDocument/2006/relationships/image" Target="../media/image420.png"/><Relationship Id="rId14" Type="http://schemas.openxmlformats.org/officeDocument/2006/relationships/image" Target="../media/image47.png"/></Relationships>
</file>

<file path=ppt/slides/_rels/slide2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48.png"/><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56.png"/><Relationship Id="rId5" Type="http://schemas.openxmlformats.org/officeDocument/2006/relationships/image" Target="../media/image51.png"/><Relationship Id="rId10" Type="http://schemas.openxmlformats.org/officeDocument/2006/relationships/image" Target="../media/image55.png"/><Relationship Id="rId4" Type="http://schemas.openxmlformats.org/officeDocument/2006/relationships/image" Target="../media/image50.png"/><Relationship Id="rId9" Type="http://schemas.openxmlformats.org/officeDocument/2006/relationships/image" Target="../media/image54.png"/></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8.png"/><Relationship Id="rId4" Type="http://schemas.openxmlformats.org/officeDocument/2006/relationships/image" Target="../media/image61.png"/><Relationship Id="rId9" Type="http://schemas.openxmlformats.org/officeDocument/2006/relationships/image" Target="../media/image66.png"/></Relationships>
</file>

<file path=ppt/slides/_rels/slide32.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3.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8.png"/><Relationship Id="rId4" Type="http://schemas.openxmlformats.org/officeDocument/2006/relationships/image" Target="../media/image69.png"/><Relationship Id="rId9" Type="http://schemas.openxmlformats.org/officeDocument/2006/relationships/image" Target="../media/image7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hyperlink" Target="https://www.statista.com/statistics/248932/us-state-government-tax-revenue-by-state/" TargetMode="Externa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3.xml"/><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Taxes</a:t>
            </a:r>
          </a:p>
        </p:txBody>
      </p:sp>
      <p:pic>
        <p:nvPicPr>
          <p:cNvPr id="5" name="Picture Placeholder 4" descr="Cover: Economics, Seventh Edition by Paul Krugman and Robin Wells.">
            <a:extLst>
              <a:ext uri="{FF2B5EF4-FFF2-40B4-BE49-F238E27FC236}">
                <a16:creationId xmlns:a16="http://schemas.microsoft.com/office/drawing/2014/main" id="{5E616B53-1995-2458-E0C2-CDE468F1298A}"/>
              </a:ext>
              <a:ext uri="{C183D7F6-B498-43B3-948B-1728B52AA6E4}">
                <adec:decorative xmlns:adec="http://schemas.microsoft.com/office/drawing/2017/decorative" val="0"/>
              </a:ext>
            </a:extLst>
          </p:cNvPr>
          <p:cNvPicPr>
            <a:picLocks noGrp="1" noChangeAspect="1"/>
          </p:cNvPicPr>
          <p:nvPr>
            <p:ph type="pic" sz="quarter" idx="11"/>
          </p:nvPr>
        </p:nvPicPr>
        <p:blipFill>
          <a:blip r:embed="rId3"/>
          <a:srcRect l="2739" r="2739"/>
          <a:stretch>
            <a:fillRect/>
          </a:stretch>
        </p:blipFill>
        <p:spPr>
          <a:xfrm>
            <a:off x="152400" y="969667"/>
            <a:ext cx="4496873" cy="6086772"/>
          </a:xfrm>
        </p:spPr>
      </p:pic>
      <p:sp>
        <p:nvSpPr>
          <p:cNvPr id="9" name="Sub Title 1"/>
          <p:cNvSpPr>
            <a:spLocks noGrp="1"/>
          </p:cNvSpPr>
          <p:nvPr>
            <p:ph sz="quarter" idx="10"/>
          </p:nvPr>
        </p:nvSpPr>
        <p:spPr/>
        <p:txBody>
          <a:bodyPr/>
          <a:lstStyle/>
          <a:p>
            <a:pPr lvl="0"/>
            <a:r>
              <a:rPr lang="en-US" dirty="0">
                <a:latin typeface="+mn-lt"/>
              </a:rPr>
              <a:t>7</a:t>
            </a:r>
          </a:p>
        </p:txBody>
      </p:sp>
    </p:spTree>
    <p:extLst>
      <p:ext uri="{BB962C8B-B14F-4D97-AF65-F5344CB8AC3E}">
        <p14:creationId xmlns:p14="http://schemas.microsoft.com/office/powerpoint/2010/main" val="868160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is next..</a:t>
            </a:r>
          </a:p>
        </p:txBody>
      </p:sp>
      <p:sp>
        <p:nvSpPr>
          <p:cNvPr id="24" name="Content Placeholder 2"/>
          <p:cNvSpPr>
            <a:spLocks noGrp="1"/>
          </p:cNvSpPr>
          <p:nvPr>
            <p:ph sz="quarter" idx="10"/>
          </p:nvPr>
        </p:nvSpPr>
        <p:spPr>
          <a:xfrm>
            <a:off x="117582" y="1863524"/>
            <a:ext cx="9804186" cy="3669175"/>
          </a:xfrm>
        </p:spPr>
        <p:txBody>
          <a:bodyPr>
            <a:normAutofit/>
          </a:bodyPr>
          <a:lstStyle/>
          <a:p>
            <a:pPr marL="354013" indent="-354013">
              <a:buFont typeface="Arial" charset="0"/>
              <a:buChar char="•"/>
            </a:pPr>
            <a:r>
              <a:rPr lang="en-US" sz="3200" dirty="0">
                <a:latin typeface="+mn-lt"/>
              </a:rPr>
              <a:t>Homework #6 (Chapter 6 – Elasticity) is due tomorrow Wednesday October 2</a:t>
            </a:r>
            <a:r>
              <a:rPr lang="en-US" sz="3200" baseline="30000" dirty="0">
                <a:latin typeface="+mn-lt"/>
              </a:rPr>
              <a:t>nd</a:t>
            </a:r>
          </a:p>
          <a:p>
            <a:pPr marL="354013" indent="-354013">
              <a:buFont typeface="Arial" charset="0"/>
              <a:buChar char="•"/>
            </a:pPr>
            <a:endParaRPr lang="en-US" sz="3200" baseline="30000" dirty="0">
              <a:latin typeface="+mn-lt"/>
            </a:endParaRPr>
          </a:p>
          <a:p>
            <a:pPr marL="354013" indent="-354013">
              <a:buFont typeface="Arial" charset="0"/>
              <a:buChar char="•"/>
            </a:pPr>
            <a:endParaRPr lang="en-US" sz="3200" baseline="30000" dirty="0">
              <a:latin typeface="+mn-lt"/>
            </a:endParaRPr>
          </a:p>
          <a:p>
            <a:pPr marL="354013" indent="-354013">
              <a:buFont typeface="Arial" charset="0"/>
              <a:buChar char="•"/>
            </a:pPr>
            <a:r>
              <a:rPr lang="en-US" sz="3200" dirty="0">
                <a:latin typeface="+mn-lt"/>
              </a:rPr>
              <a:t>Quiz #3 (Chapters 5 and 6) is due on Tuesday October 8</a:t>
            </a:r>
            <a:r>
              <a:rPr lang="en-US" sz="3200" baseline="30000" dirty="0">
                <a:latin typeface="+mn-lt"/>
              </a:rPr>
              <a:t>th</a:t>
            </a:r>
            <a:r>
              <a:rPr lang="en-US" sz="3200" dirty="0">
                <a:latin typeface="+mn-lt"/>
              </a:rPr>
              <a:t>.</a:t>
            </a:r>
          </a:p>
          <a:p>
            <a:pPr marL="354013" indent="-354013">
              <a:buFont typeface="Arial" charset="0"/>
              <a:buChar char="•"/>
            </a:pPr>
            <a:endParaRPr lang="en-US" sz="3200" dirty="0">
              <a:latin typeface="+mn-lt"/>
            </a:endParaRPr>
          </a:p>
          <a:p>
            <a:pPr marL="354013" indent="-354013">
              <a:buFont typeface="Arial" charset="0"/>
              <a:buChar char="•"/>
            </a:pPr>
            <a:endParaRPr lang="en-US" sz="3200" dirty="0">
              <a:latin typeface="+mn-lt"/>
            </a:endParaRPr>
          </a:p>
        </p:txBody>
      </p:sp>
    </p:spTree>
    <p:extLst>
      <p:ext uri="{BB962C8B-B14F-4D97-AF65-F5344CB8AC3E}">
        <p14:creationId xmlns:p14="http://schemas.microsoft.com/office/powerpoint/2010/main" val="3244868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YOU WILL LEARN IN THIS CHAPTER</a:t>
            </a:r>
          </a:p>
        </p:txBody>
      </p:sp>
      <p:sp>
        <p:nvSpPr>
          <p:cNvPr id="24" name="Content Placeholder 2"/>
          <p:cNvSpPr>
            <a:spLocks noGrp="1"/>
          </p:cNvSpPr>
          <p:nvPr>
            <p:ph sz="quarter" idx="10"/>
          </p:nvPr>
        </p:nvSpPr>
        <p:spPr>
          <a:xfrm>
            <a:off x="117582" y="1933290"/>
            <a:ext cx="9804186" cy="4901849"/>
          </a:xfrm>
        </p:spPr>
        <p:txBody>
          <a:bodyPr>
            <a:normAutofit/>
          </a:bodyPr>
          <a:lstStyle/>
          <a:p>
            <a:pPr marL="354013" indent="-354013">
              <a:buFont typeface="Arial" charset="0"/>
              <a:buChar char="•"/>
            </a:pPr>
            <a:r>
              <a:rPr lang="en-US" dirty="0">
                <a:latin typeface="+mn-lt"/>
              </a:rPr>
              <a:t>How do taxes affect supply and demand?</a:t>
            </a:r>
          </a:p>
          <a:p>
            <a:pPr marL="354013" indent="-354013">
              <a:buFont typeface="Arial" charset="0"/>
              <a:buChar char="•"/>
            </a:pPr>
            <a:r>
              <a:rPr lang="en-US" dirty="0">
                <a:latin typeface="+mn-lt"/>
              </a:rPr>
              <a:t>What factors determine who bears the burden of a tax?</a:t>
            </a:r>
          </a:p>
          <a:p>
            <a:pPr marL="354013" indent="-354013">
              <a:buFont typeface="Arial" charset="0"/>
              <a:buChar char="•"/>
            </a:pPr>
            <a:r>
              <a:rPr lang="en-US" dirty="0">
                <a:latin typeface="+mn-lt"/>
              </a:rPr>
              <a:t>What are the costs and benefits of a tax, and why is the cost greater than the tax revenue generated?</a:t>
            </a:r>
          </a:p>
          <a:p>
            <a:pPr marL="354013" indent="-354013">
              <a:buFont typeface="Arial" charset="0"/>
              <a:buChar char="•"/>
            </a:pPr>
            <a:r>
              <a:rPr lang="en-US" dirty="0">
                <a:latin typeface="+mn-lt"/>
              </a:rPr>
              <a:t>What is the difference between progressive and regressive taxes?</a:t>
            </a:r>
          </a:p>
          <a:p>
            <a:pPr marL="354013" indent="-354013">
              <a:buFont typeface="Arial" charset="0"/>
              <a:buChar char="•"/>
            </a:pPr>
            <a:r>
              <a:rPr lang="en-US" dirty="0">
                <a:latin typeface="+mn-lt"/>
              </a:rPr>
              <a:t>Why is there a trade-off between equity and efficiency in the design of a tax system?</a:t>
            </a:r>
          </a:p>
          <a:p>
            <a:pPr marL="354013" indent="-354013">
              <a:buFont typeface="Arial" charset="0"/>
              <a:buChar char="•"/>
            </a:pPr>
            <a:r>
              <a:rPr lang="en-US" dirty="0">
                <a:latin typeface="+mn-lt"/>
              </a:rPr>
              <a:t>How is the U.S. tax system structured?</a:t>
            </a:r>
          </a:p>
        </p:txBody>
      </p:sp>
    </p:spTree>
    <p:extLst>
      <p:ext uri="{BB962C8B-B14F-4D97-AF65-F5344CB8AC3E}">
        <p14:creationId xmlns:p14="http://schemas.microsoft.com/office/powerpoint/2010/main" val="1574810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ADB2C7-3CFE-48B8-93CE-526D45AD615B}"/>
              </a:ext>
            </a:extLst>
          </p:cNvPr>
          <p:cNvSpPr>
            <a:spLocks noGrp="1"/>
          </p:cNvSpPr>
          <p:nvPr>
            <p:ph type="title"/>
          </p:nvPr>
        </p:nvSpPr>
        <p:spPr>
          <a:xfrm>
            <a:off x="0" y="83288"/>
            <a:ext cx="10058400" cy="815797"/>
          </a:xfrm>
        </p:spPr>
        <p:txBody>
          <a:bodyPr>
            <a:noAutofit/>
          </a:bodyPr>
          <a:lstStyle/>
          <a:p>
            <a:pPr algn="just"/>
            <a:r>
              <a:rPr lang="en-US" sz="2800" b="0" i="0" dirty="0">
                <a:solidFill>
                  <a:srgbClr val="6F5B5B"/>
                </a:solidFill>
                <a:effectLst/>
                <a:latin typeface="Lato" panose="020F0502020204030203" pitchFamily="34" charset="0"/>
              </a:rPr>
              <a:t>No matter where you stay overnight in a short-term rental in America, you will likely pay some form of lodging tax</a:t>
            </a:r>
            <a:endParaRPr lang="en-US" sz="2800" dirty="0"/>
          </a:p>
        </p:txBody>
      </p:sp>
      <p:pic>
        <p:nvPicPr>
          <p:cNvPr id="8" name="Picture 7">
            <a:extLst>
              <a:ext uri="{FF2B5EF4-FFF2-40B4-BE49-F238E27FC236}">
                <a16:creationId xmlns:a16="http://schemas.microsoft.com/office/drawing/2014/main" id="{EFD804BD-D9C4-468E-B1E6-F4C3FFB87BD3}"/>
              </a:ext>
            </a:extLst>
          </p:cNvPr>
          <p:cNvPicPr>
            <a:picLocks noChangeAspect="1"/>
          </p:cNvPicPr>
          <p:nvPr/>
        </p:nvPicPr>
        <p:blipFill>
          <a:blip r:embed="rId2"/>
          <a:stretch>
            <a:fillRect/>
          </a:stretch>
        </p:blipFill>
        <p:spPr>
          <a:xfrm>
            <a:off x="746959" y="1173147"/>
            <a:ext cx="8408616" cy="5419426"/>
          </a:xfrm>
          <a:prstGeom prst="rect">
            <a:avLst/>
          </a:prstGeom>
        </p:spPr>
      </p:pic>
      <p:sp>
        <p:nvSpPr>
          <p:cNvPr id="11" name="TextBox 10">
            <a:extLst>
              <a:ext uri="{FF2B5EF4-FFF2-40B4-BE49-F238E27FC236}">
                <a16:creationId xmlns:a16="http://schemas.microsoft.com/office/drawing/2014/main" id="{C73F59A9-C83E-43F5-A6DC-3E36E73B6286}"/>
              </a:ext>
            </a:extLst>
          </p:cNvPr>
          <p:cNvSpPr txBox="1"/>
          <p:nvPr/>
        </p:nvSpPr>
        <p:spPr>
          <a:xfrm>
            <a:off x="428263" y="6354501"/>
            <a:ext cx="9039828" cy="646331"/>
          </a:xfrm>
          <a:prstGeom prst="rect">
            <a:avLst/>
          </a:prstGeom>
          <a:noFill/>
        </p:spPr>
        <p:txBody>
          <a:bodyPr wrap="square">
            <a:spAutoFit/>
          </a:bodyPr>
          <a:lstStyle/>
          <a:p>
            <a:pPr algn="just"/>
            <a:r>
              <a:rPr lang="en-US" sz="1800" b="0" i="0" dirty="0">
                <a:solidFill>
                  <a:srgbClr val="6F5B5B"/>
                </a:solidFill>
                <a:effectLst/>
                <a:latin typeface="Lato" panose="020F0502020204030203" pitchFamily="34" charset="0"/>
              </a:rPr>
              <a:t>Lodging tax charged and is made up of a combination of a 6% state tax, a 7% county tax, a 2% city tax, and a 2% tax by the body that oversees sports venues.</a:t>
            </a:r>
            <a:endParaRPr lang="en-US" sz="1800" dirty="0"/>
          </a:p>
        </p:txBody>
      </p:sp>
    </p:spTree>
    <p:extLst>
      <p:ext uri="{BB962C8B-B14F-4D97-AF65-F5344CB8AC3E}">
        <p14:creationId xmlns:p14="http://schemas.microsoft.com/office/powerpoint/2010/main" val="4070695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350D7E-A1D7-4A05-8CFA-AD5307B64C14}"/>
              </a:ext>
            </a:extLst>
          </p:cNvPr>
          <p:cNvPicPr>
            <a:picLocks noChangeAspect="1"/>
          </p:cNvPicPr>
          <p:nvPr/>
        </p:nvPicPr>
        <p:blipFill>
          <a:blip r:embed="rId2"/>
          <a:stretch>
            <a:fillRect/>
          </a:stretch>
        </p:blipFill>
        <p:spPr>
          <a:xfrm>
            <a:off x="577963" y="0"/>
            <a:ext cx="8427142" cy="6806215"/>
          </a:xfrm>
          <a:prstGeom prst="rect">
            <a:avLst/>
          </a:prstGeom>
        </p:spPr>
      </p:pic>
      <p:sp>
        <p:nvSpPr>
          <p:cNvPr id="10" name="TextBox 9">
            <a:extLst>
              <a:ext uri="{FF2B5EF4-FFF2-40B4-BE49-F238E27FC236}">
                <a16:creationId xmlns:a16="http://schemas.microsoft.com/office/drawing/2014/main" id="{7760AB58-0A58-489C-8814-5731F4658CF6}"/>
              </a:ext>
            </a:extLst>
          </p:cNvPr>
          <p:cNvSpPr txBox="1"/>
          <p:nvPr/>
        </p:nvSpPr>
        <p:spPr>
          <a:xfrm>
            <a:off x="577963" y="6952967"/>
            <a:ext cx="5040774" cy="307777"/>
          </a:xfrm>
          <a:prstGeom prst="rect">
            <a:avLst/>
          </a:prstGeom>
          <a:noFill/>
        </p:spPr>
        <p:txBody>
          <a:bodyPr wrap="square">
            <a:spAutoFit/>
          </a:bodyPr>
          <a:lstStyle/>
          <a:p>
            <a:r>
              <a:rPr lang="en-US" dirty="0">
                <a:hlinkClick r:id="rId3"/>
              </a:rPr>
              <a:t>HVS | 2023 HVS Lodging Tax Report - USA</a:t>
            </a:r>
            <a:endParaRPr lang="en-US" dirty="0"/>
          </a:p>
        </p:txBody>
      </p:sp>
    </p:spTree>
    <p:extLst>
      <p:ext uri="{BB962C8B-B14F-4D97-AF65-F5344CB8AC3E}">
        <p14:creationId xmlns:p14="http://schemas.microsoft.com/office/powerpoint/2010/main" val="341482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ADB2C7-3CFE-48B8-93CE-526D45AD615B}"/>
              </a:ext>
            </a:extLst>
          </p:cNvPr>
          <p:cNvSpPr>
            <a:spLocks noGrp="1"/>
          </p:cNvSpPr>
          <p:nvPr>
            <p:ph type="title"/>
          </p:nvPr>
        </p:nvSpPr>
        <p:spPr>
          <a:xfrm>
            <a:off x="0" y="83288"/>
            <a:ext cx="10058400" cy="815797"/>
          </a:xfrm>
        </p:spPr>
        <p:txBody>
          <a:bodyPr>
            <a:noAutofit/>
          </a:bodyPr>
          <a:lstStyle/>
          <a:p>
            <a:r>
              <a:rPr lang="en-US" sz="4000" b="0" i="0" dirty="0">
                <a:solidFill>
                  <a:srgbClr val="6F5B5B"/>
                </a:solidFill>
                <a:effectLst/>
                <a:latin typeface="Lato" panose="020F0502020204030203" pitchFamily="34" charset="0"/>
              </a:rPr>
              <a:t>Tourist taxes in Europe</a:t>
            </a:r>
            <a:endParaRPr lang="en-US" sz="4000" dirty="0"/>
          </a:p>
        </p:txBody>
      </p:sp>
      <p:sp>
        <p:nvSpPr>
          <p:cNvPr id="11" name="TextBox 10">
            <a:extLst>
              <a:ext uri="{FF2B5EF4-FFF2-40B4-BE49-F238E27FC236}">
                <a16:creationId xmlns:a16="http://schemas.microsoft.com/office/drawing/2014/main" id="{C73F59A9-C83E-43F5-A6DC-3E36E73B6286}"/>
              </a:ext>
            </a:extLst>
          </p:cNvPr>
          <p:cNvSpPr txBox="1"/>
          <p:nvPr/>
        </p:nvSpPr>
        <p:spPr>
          <a:xfrm>
            <a:off x="416689" y="1053297"/>
            <a:ext cx="9132425" cy="5632311"/>
          </a:xfrm>
          <a:prstGeom prst="rect">
            <a:avLst/>
          </a:prstGeom>
          <a:noFill/>
        </p:spPr>
        <p:txBody>
          <a:bodyPr wrap="square">
            <a:spAutoFit/>
          </a:bodyPr>
          <a:lstStyle/>
          <a:p>
            <a:pPr algn="just"/>
            <a:r>
              <a:rPr lang="en-US" sz="2800" b="1" dirty="0">
                <a:latin typeface="Atlas Grotesk Web"/>
              </a:rPr>
              <a:t>France: </a:t>
            </a:r>
            <a:r>
              <a:rPr lang="en-US" sz="2000" dirty="0"/>
              <a:t>The rates range from €0.65 to €8,13 per person, per night. An additional tax can also be added by the counties and regions. From 1 January 2024, the tourist tax in Paris will be 5,20€ per person per night when staying at a 3-star hotel, and 8,13€ per night per person when staying at a 4-star hotel. </a:t>
            </a:r>
          </a:p>
          <a:p>
            <a:pPr algn="just"/>
            <a:endParaRPr lang="en-US" sz="2000" dirty="0">
              <a:solidFill>
                <a:srgbClr val="6F5B5B"/>
              </a:solidFill>
              <a:latin typeface="Lato" panose="020F0502020204030203" pitchFamily="34" charset="0"/>
            </a:endParaRPr>
          </a:p>
          <a:p>
            <a:pPr algn="just"/>
            <a:r>
              <a:rPr lang="en-US" sz="2800" b="1" dirty="0">
                <a:latin typeface="Atlas Grotesk Web"/>
              </a:rPr>
              <a:t>England: </a:t>
            </a:r>
            <a:r>
              <a:rPr lang="en-US" sz="2000" dirty="0"/>
              <a:t>Manchester is the first and only British city to charge a £1 tourist tax to visitors staying in the city-</a:t>
            </a:r>
            <a:r>
              <a:rPr lang="en-US" sz="2000" dirty="0" err="1"/>
              <a:t>centre</a:t>
            </a:r>
            <a:r>
              <a:rPr lang="en-US" sz="2000" dirty="0"/>
              <a:t> hotels or rental apartments.</a:t>
            </a:r>
            <a:endParaRPr lang="en-US" sz="2000" dirty="0">
              <a:solidFill>
                <a:srgbClr val="6F5B5B"/>
              </a:solidFill>
              <a:latin typeface="Lato" panose="020F0502020204030203" pitchFamily="34" charset="0"/>
            </a:endParaRPr>
          </a:p>
          <a:p>
            <a:pPr algn="just"/>
            <a:endParaRPr lang="en-US" sz="2000" dirty="0">
              <a:solidFill>
                <a:srgbClr val="6F5B5B"/>
              </a:solidFill>
              <a:latin typeface="Lato" panose="020F0502020204030203" pitchFamily="34" charset="0"/>
            </a:endParaRPr>
          </a:p>
          <a:p>
            <a:pPr algn="just"/>
            <a:r>
              <a:rPr lang="en-US" sz="2800" b="1" i="0" dirty="0">
                <a:solidFill>
                  <a:srgbClr val="000000"/>
                </a:solidFill>
                <a:effectLst/>
                <a:latin typeface="Atlas Grotesk Web"/>
              </a:rPr>
              <a:t>Ireland</a:t>
            </a:r>
            <a:r>
              <a:rPr lang="en-US" sz="2800" b="0" i="0" dirty="0">
                <a:solidFill>
                  <a:srgbClr val="000000"/>
                </a:solidFill>
                <a:effectLst/>
                <a:latin typeface="Atlas Grotesk Web"/>
              </a:rPr>
              <a:t>: </a:t>
            </a:r>
            <a:r>
              <a:rPr lang="en-US" sz="2000" dirty="0"/>
              <a:t>There are currently no tourist taxes in Ireland.</a:t>
            </a:r>
          </a:p>
          <a:p>
            <a:pPr algn="just"/>
            <a:endParaRPr lang="en-US" sz="2000" dirty="0">
              <a:solidFill>
                <a:srgbClr val="6F5B5B"/>
              </a:solidFill>
              <a:latin typeface="Lato" panose="020F0502020204030203" pitchFamily="34" charset="0"/>
            </a:endParaRPr>
          </a:p>
          <a:p>
            <a:pPr algn="just"/>
            <a:r>
              <a:rPr lang="en-US" sz="2800" b="1" dirty="0">
                <a:latin typeface="Atlas Grotesk Web"/>
              </a:rPr>
              <a:t>Netherlands: </a:t>
            </a:r>
            <a:r>
              <a:rPr lang="en-US" sz="2000" dirty="0"/>
              <a:t>there is a tourist tax of €3 per person per night payable locally. </a:t>
            </a:r>
          </a:p>
          <a:p>
            <a:pPr algn="just"/>
            <a:endParaRPr lang="en-US" sz="2000" dirty="0">
              <a:solidFill>
                <a:srgbClr val="6F5B5B"/>
              </a:solidFill>
              <a:latin typeface="Lato" panose="020F0502020204030203" pitchFamily="34" charset="0"/>
            </a:endParaRPr>
          </a:p>
          <a:p>
            <a:pPr algn="just"/>
            <a:r>
              <a:rPr lang="en-US" sz="2800" b="1" dirty="0">
                <a:latin typeface="Atlas Grotesk Web"/>
              </a:rPr>
              <a:t>Italy: </a:t>
            </a:r>
            <a:r>
              <a:rPr lang="en-US" sz="2000" dirty="0"/>
              <a:t>the amount of the tourist tax depends on the city. In Rome, you will be charged between €3 - €7 per person, per night. In other cities, the rates vary from €2 to €5.</a:t>
            </a:r>
          </a:p>
        </p:txBody>
      </p:sp>
    </p:spTree>
    <p:extLst>
      <p:ext uri="{BB962C8B-B14F-4D97-AF65-F5344CB8AC3E}">
        <p14:creationId xmlns:p14="http://schemas.microsoft.com/office/powerpoint/2010/main" val="128805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THE EFFECT OF AN EXCISE TAX ON QUANTITIES AND PRICES</a:t>
            </a:r>
          </a:p>
        </p:txBody>
      </p:sp>
      <p:sp>
        <p:nvSpPr>
          <p:cNvPr id="3" name="Content Placeholder 2"/>
          <p:cNvSpPr>
            <a:spLocks noGrp="1"/>
          </p:cNvSpPr>
          <p:nvPr>
            <p:ph sz="quarter" idx="10"/>
          </p:nvPr>
        </p:nvSpPr>
        <p:spPr>
          <a:xfrm>
            <a:off x="117582" y="1933291"/>
            <a:ext cx="9804186" cy="3255653"/>
          </a:xfrm>
        </p:spPr>
        <p:txBody>
          <a:bodyPr>
            <a:normAutofit/>
          </a:bodyPr>
          <a:lstStyle/>
          <a:p>
            <a:pPr marL="354013" indent="-354013"/>
            <a:r>
              <a:rPr lang="en-US" dirty="0">
                <a:latin typeface="+mn-lt"/>
              </a:rPr>
              <a:t>Taxes drive a wedge between the price buyers pay and the price sellers receive.</a:t>
            </a:r>
          </a:p>
          <a:p>
            <a:pPr marL="354013" indent="-354013"/>
            <a:r>
              <a:rPr lang="en-US" dirty="0">
                <a:latin typeface="+mn-lt"/>
              </a:rPr>
              <a:t>To analyze the effects, we’ll graph two scenarios:</a:t>
            </a:r>
          </a:p>
          <a:p>
            <a:pPr marL="720725" lvl="2" indent="-366713">
              <a:buFont typeface="Arial" panose="020B0604020202020204" pitchFamily="34" charset="0"/>
              <a:buChar char="–"/>
            </a:pPr>
            <a:r>
              <a:rPr lang="en-US" sz="2600" dirty="0">
                <a:latin typeface="+mn-lt"/>
              </a:rPr>
              <a:t>when the tax is levied on sellers</a:t>
            </a:r>
          </a:p>
          <a:p>
            <a:pPr marL="720725" lvl="2" indent="-366713">
              <a:buFont typeface="Arial" panose="020B0604020202020204" pitchFamily="34" charset="0"/>
              <a:buChar char="–"/>
            </a:pPr>
            <a:r>
              <a:rPr lang="en-US" sz="2600" dirty="0">
                <a:latin typeface="+mn-lt"/>
              </a:rPr>
              <a:t>when the tax is levied on buyers</a:t>
            </a:r>
          </a:p>
          <a:p>
            <a:pPr marL="354013" indent="-354013"/>
            <a:r>
              <a:rPr lang="en-US" dirty="0">
                <a:latin typeface="+mn-lt"/>
              </a:rPr>
              <a:t>The </a:t>
            </a:r>
            <a:r>
              <a:rPr lang="en-US" b="1" dirty="0">
                <a:latin typeface="+mn-lt"/>
              </a:rPr>
              <a:t>incidence</a:t>
            </a:r>
            <a:r>
              <a:rPr lang="en-US" dirty="0">
                <a:latin typeface="+mn-lt"/>
              </a:rPr>
              <a:t> of a tax is a measure of who really pays it.</a:t>
            </a:r>
          </a:p>
        </p:txBody>
      </p:sp>
    </p:spTree>
    <p:extLst>
      <p:ext uri="{BB962C8B-B14F-4D97-AF65-F5344CB8AC3E}">
        <p14:creationId xmlns:p14="http://schemas.microsoft.com/office/powerpoint/2010/main" val="296792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latin typeface="+mn-lt"/>
              </a:rPr>
              <a:t>THE SUPPLY AND DEMAND FOR HOTEL ROOMS IN POTTERVILLE</a:t>
            </a:r>
          </a:p>
        </p:txBody>
      </p:sp>
      <p:pic>
        <p:nvPicPr>
          <p:cNvPr id="9" name="Picture 8">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4175" y="2154621"/>
            <a:ext cx="5482751" cy="4676617"/>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5814" y="2152710"/>
            <a:ext cx="6247546" cy="5079684"/>
          </a:xfrm>
          <a:prstGeom prst="rect">
            <a:avLst/>
          </a:prstGeom>
        </p:spPr>
      </p:pic>
      <p:pic>
        <p:nvPicPr>
          <p:cNvPr id="2" name="Picture 1">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5814" y="2152710"/>
            <a:ext cx="6247546" cy="5079684"/>
          </a:xfrm>
          <a:prstGeom prst="rect">
            <a:avLst/>
          </a:prstGeom>
        </p:spPr>
      </p:pic>
      <p:sp>
        <p:nvSpPr>
          <p:cNvPr id="5" name="Content Placeholder 4">
            <a:extLst>
              <a:ext uri="{FF2B5EF4-FFF2-40B4-BE49-F238E27FC236}">
                <a16:creationId xmlns:a16="http://schemas.microsoft.com/office/drawing/2014/main" id="{836E0374-B347-5F03-F8C2-E8F83F02A289}"/>
              </a:ext>
            </a:extLst>
          </p:cNvPr>
          <p:cNvSpPr txBox="1">
            <a:spLocks noGrp="1"/>
          </p:cNvSpPr>
          <p:nvPr>
            <p:ph sz="quarter" idx="10"/>
          </p:nvPr>
        </p:nvSpPr>
        <p:spPr>
          <a:xfrm>
            <a:off x="3808960" y="1706449"/>
            <a:ext cx="2687089" cy="492412"/>
          </a:xfrm>
          <a:prstGeom prst="rect">
            <a:avLst/>
          </a:prstGeom>
          <a:noFill/>
        </p:spPr>
        <p:txBody>
          <a:bodyPr wrap="square" rtlCol="0">
            <a:spAutoFit/>
          </a:bodyPr>
          <a:lstStyle/>
          <a:p>
            <a:pPr marL="0" indent="0" algn="ctr">
              <a:buNone/>
            </a:pPr>
            <a:r>
              <a:rPr lang="en-US" sz="2000" dirty="0">
                <a:latin typeface="+mn-lt"/>
              </a:rPr>
              <a:t>Figure 1</a:t>
            </a:r>
          </a:p>
        </p:txBody>
      </p:sp>
      <p:pic>
        <p:nvPicPr>
          <p:cNvPr id="3" name="Picture 2" descr="A graph shows the price of hotel rooms against the quantity of hotel rooms, with a point of equilibrium between supply and demand.&#10;The x-axis is labeled Quantity of hotel rooms and ranges from 0 to 15,000 in increments of 5,000 hotel rooms. The y-axis is labeled Price of hotel room and ranges from 0 to 140 dollars in increments of 20 dollars. An upward sloping supply curve, labeled S, intersects a downward sloping demand curve labeled D at the equilibrium point:&#10;• E (10,000, 80)&#10;The Equilibrium quantity is 10,000 hotel rooms, and the Equilibrium price is 80 dollars. A vertical dotted line extends from 5,000 hotel rooms on the x-axis and intersects the curves at the points:&#10;• Supply, point B (5,000, 60).&#10;• Demand, point A (5,000, 100).">
            <a:extLst>
              <a:ext uri="{FF2B5EF4-FFF2-40B4-BE49-F238E27FC236}">
                <a16:creationId xmlns:a16="http://schemas.microsoft.com/office/drawing/2014/main" id="{47840D84-B86C-F691-AC19-328DEC416A2F}"/>
              </a:ext>
            </a:extLst>
          </p:cNvPr>
          <p:cNvPicPr>
            <a:picLocks noChangeAspect="1"/>
          </p:cNvPicPr>
          <p:nvPr/>
        </p:nvPicPr>
        <p:blipFill>
          <a:blip r:embed="rId5"/>
          <a:stretch>
            <a:fillRect/>
          </a:stretch>
        </p:blipFill>
        <p:spPr>
          <a:xfrm>
            <a:off x="9419129" y="2804518"/>
            <a:ext cx="285765" cy="177809"/>
          </a:xfrm>
          <a:prstGeom prst="rect">
            <a:avLst/>
          </a:prstGeom>
        </p:spPr>
      </p:pic>
    </p:spTree>
    <p:extLst>
      <p:ext uri="{BB962C8B-B14F-4D97-AF65-F5344CB8AC3E}">
        <p14:creationId xmlns:p14="http://schemas.microsoft.com/office/powerpoint/2010/main" val="154573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79608"/>
            <a:ext cx="10058400" cy="1019534"/>
          </a:xfrm>
        </p:spPr>
        <p:txBody>
          <a:bodyPr>
            <a:noAutofit/>
          </a:bodyPr>
          <a:lstStyle/>
          <a:p>
            <a:r>
              <a:rPr lang="en-US" dirty="0">
                <a:latin typeface="+mn-lt"/>
              </a:rPr>
              <a:t>AN EXCISE TAX IMPOSED ON HOTEL OWNERS (1 of 2)</a:t>
            </a:r>
          </a:p>
        </p:txBody>
      </p:sp>
      <p:sp>
        <p:nvSpPr>
          <p:cNvPr id="5" name="Content Placeholder 4"/>
          <p:cNvSpPr>
            <a:spLocks noGrp="1"/>
          </p:cNvSpPr>
          <p:nvPr>
            <p:ph sz="quarter" idx="10"/>
          </p:nvPr>
        </p:nvSpPr>
        <p:spPr>
          <a:xfrm>
            <a:off x="117582" y="1933291"/>
            <a:ext cx="9804186" cy="3473099"/>
          </a:xfrm>
        </p:spPr>
        <p:txBody>
          <a:bodyPr>
            <a:normAutofit/>
          </a:bodyPr>
          <a:lstStyle/>
          <a:p>
            <a:pPr marL="354013" lvl="0" indent="-354013"/>
            <a:r>
              <a:rPr lang="en-US" dirty="0">
                <a:latin typeface="+mn-lt"/>
              </a:rPr>
              <a:t>The $40 excise tax (a tax charged on each unit sold) is shared between buyers and sellers.</a:t>
            </a:r>
          </a:p>
          <a:p>
            <a:pPr marL="354013" lvl="0" indent="-354013"/>
            <a:r>
              <a:rPr lang="en-US" dirty="0">
                <a:latin typeface="+mn-lt"/>
              </a:rPr>
              <a:t>The equilibrium price of hotel rooms rises to $100 a night.</a:t>
            </a:r>
          </a:p>
          <a:p>
            <a:pPr marL="354013" lvl="0" indent="-354013"/>
            <a:r>
              <a:rPr lang="en-US" dirty="0">
                <a:latin typeface="+mn-lt"/>
              </a:rPr>
              <a:t>Hotel guests bear some of the burden as price RISES from $80 to $100.</a:t>
            </a:r>
          </a:p>
          <a:p>
            <a:pPr marL="354013" lvl="0" indent="-354013"/>
            <a:r>
              <a:rPr lang="en-US" dirty="0">
                <a:latin typeface="+mn-lt"/>
              </a:rPr>
              <a:t>Hotel owners also bear some of the burden as their price (net of the tax paid) FALLS from $80 to $60.</a:t>
            </a:r>
          </a:p>
        </p:txBody>
      </p:sp>
    </p:spTree>
    <p:extLst>
      <p:ext uri="{BB962C8B-B14F-4D97-AF65-F5344CB8AC3E}">
        <p14:creationId xmlns:p14="http://schemas.microsoft.com/office/powerpoint/2010/main" val="345827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latin typeface="+mn-lt"/>
              </a:rPr>
              <a:t>AN EXCISE TAX IMPOSED ON HOTEL OWNERS (2 of 2)</a:t>
            </a: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4987" y="2269208"/>
            <a:ext cx="5901490" cy="5034605"/>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813" y="2269208"/>
            <a:ext cx="7040667" cy="5034605"/>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812" y="2269207"/>
            <a:ext cx="7040667" cy="5034605"/>
          </a:xfrm>
          <a:prstGeom prst="rect">
            <a:avLst/>
          </a:prstGeom>
        </p:spPr>
      </p:pic>
      <p:sp>
        <p:nvSpPr>
          <p:cNvPr id="3" name="Content Placeholder 2">
            <a:extLst>
              <a:ext uri="{FF2B5EF4-FFF2-40B4-BE49-F238E27FC236}">
                <a16:creationId xmlns:a16="http://schemas.microsoft.com/office/drawing/2014/main" id="{DB3884D3-229C-F9AE-C97D-5E80F13FDD80}"/>
              </a:ext>
            </a:extLst>
          </p:cNvPr>
          <p:cNvSpPr txBox="1">
            <a:spLocks noGrp="1"/>
          </p:cNvSpPr>
          <p:nvPr>
            <p:ph sz="quarter" idx="10"/>
          </p:nvPr>
        </p:nvSpPr>
        <p:spPr>
          <a:xfrm>
            <a:off x="3945131" y="1822516"/>
            <a:ext cx="1939748" cy="492412"/>
          </a:xfrm>
          <a:prstGeom prst="rect">
            <a:avLst/>
          </a:prstGeom>
          <a:noFill/>
        </p:spPr>
        <p:txBody>
          <a:bodyPr wrap="square" rtlCol="0">
            <a:spAutoFit/>
          </a:bodyPr>
          <a:lstStyle/>
          <a:p>
            <a:pPr marL="0" indent="0" algn="ctr">
              <a:buNone/>
            </a:pPr>
            <a:r>
              <a:rPr lang="en-US" sz="2000" dirty="0">
                <a:latin typeface="+mn-lt"/>
              </a:rPr>
              <a:t>Figure 2</a:t>
            </a:r>
          </a:p>
        </p:txBody>
      </p:sp>
      <p:pic>
        <p:nvPicPr>
          <p:cNvPr id="2" name="Picture 1" descr="A graph shows an upward shift in the supply curve with effects of an excise tax imposed on hotel owners.&#10;The x-axis is labeled Quantity of hotel rooms and ranges from 0 to 15,000 in increments of 5,000 hotel rooms. The y-axis is labeled Price of hotel room and ranges from 0 to 140 dollars in increments of 20 dollars. An upward sloping supply curve, labeled S 1, that begins at 40 dollars on the y-axis, intersects a downward sloping demand curve labeled D at the equilibrium point:&#10;• E (10,000, 80)&#10;The Equilibrium quantity is 10,000 hotel rooms, and the Equilibrium price is 80 dollars. A vertical dotted line extends from 5,000 hotel rooms on the x-axis and intersects the curves at the points:&#10;• Supply, point B (5,000, 60).&#10;• Demand, point A (5,000, 100).&#10;The distance along the y-axis from 60 to 100 dollars is labeled Excise tax equals 40 dollars per room.&#10;The supply curve S 1 shifts upward by the amount of the tax to a new supply curve labeled S 2 that begins at 80 dollars on the y-axis. The new supply curve S 2 intersects the demand curve at point A.">
            <a:extLst>
              <a:ext uri="{FF2B5EF4-FFF2-40B4-BE49-F238E27FC236}">
                <a16:creationId xmlns:a16="http://schemas.microsoft.com/office/drawing/2014/main" id="{5F0152F0-39B2-0905-D44E-8185C4922502}"/>
              </a:ext>
            </a:extLst>
          </p:cNvPr>
          <p:cNvPicPr>
            <a:picLocks noChangeAspect="1"/>
          </p:cNvPicPr>
          <p:nvPr/>
        </p:nvPicPr>
        <p:blipFill>
          <a:blip r:embed="rId5"/>
          <a:stretch>
            <a:fillRect/>
          </a:stretch>
        </p:blipFill>
        <p:spPr>
          <a:xfrm>
            <a:off x="9227760" y="3091901"/>
            <a:ext cx="285765" cy="177809"/>
          </a:xfrm>
          <a:prstGeom prst="rect">
            <a:avLst/>
          </a:prstGeom>
        </p:spPr>
      </p:pic>
    </p:spTree>
    <p:extLst>
      <p:ext uri="{BB962C8B-B14F-4D97-AF65-F5344CB8AC3E}">
        <p14:creationId xmlns:p14="http://schemas.microsoft.com/office/powerpoint/2010/main" val="349792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79608"/>
            <a:ext cx="10058400" cy="1096652"/>
          </a:xfrm>
        </p:spPr>
        <p:txBody>
          <a:bodyPr>
            <a:noAutofit/>
          </a:bodyPr>
          <a:lstStyle/>
          <a:p>
            <a:r>
              <a:rPr lang="en-US" dirty="0">
                <a:latin typeface="+mn-lt"/>
              </a:rPr>
              <a:t>AN EXCISE TAX IMPOSED ON HOTEL GUESTS (1 of 2)</a:t>
            </a:r>
          </a:p>
        </p:txBody>
      </p:sp>
      <p:sp>
        <p:nvSpPr>
          <p:cNvPr id="5" name="Content Placeholder 4"/>
          <p:cNvSpPr>
            <a:spLocks noGrp="1"/>
          </p:cNvSpPr>
          <p:nvPr>
            <p:ph sz="quarter" idx="10"/>
          </p:nvPr>
        </p:nvSpPr>
        <p:spPr>
          <a:xfrm>
            <a:off x="117582" y="1933291"/>
            <a:ext cx="9804186" cy="3013281"/>
          </a:xfrm>
        </p:spPr>
        <p:txBody>
          <a:bodyPr>
            <a:normAutofit/>
          </a:bodyPr>
          <a:lstStyle/>
          <a:p>
            <a:pPr marL="354013" lvl="0" indent="-354013"/>
            <a:r>
              <a:rPr lang="en-US" dirty="0">
                <a:latin typeface="+mn-lt"/>
              </a:rPr>
              <a:t>The $40 excise tax is shared between buyers and sellers.</a:t>
            </a:r>
          </a:p>
          <a:p>
            <a:pPr marL="354013" lvl="0" indent="-354013"/>
            <a:r>
              <a:rPr lang="en-US" dirty="0">
                <a:latin typeface="+mn-lt"/>
              </a:rPr>
              <a:t>The equilibrium price of hotel rooms falls to $60 a night.</a:t>
            </a:r>
          </a:p>
          <a:p>
            <a:pPr marL="354013" lvl="0" indent="-354013"/>
            <a:r>
              <a:rPr lang="en-US" dirty="0">
                <a:latin typeface="+mn-lt"/>
              </a:rPr>
              <a:t>Hotel guests bear some of the burden as price paid by the guests (price plus tax) RISES from $80 to $100.</a:t>
            </a:r>
          </a:p>
          <a:p>
            <a:pPr marL="354013" lvl="0" indent="-354013"/>
            <a:r>
              <a:rPr lang="en-US" dirty="0">
                <a:latin typeface="+mn-lt"/>
              </a:rPr>
              <a:t>Hotel owners also bear some of the burden as their price FALLS from $80 to $60.</a:t>
            </a:r>
          </a:p>
        </p:txBody>
      </p:sp>
    </p:spTree>
    <p:extLst>
      <p:ext uri="{BB962C8B-B14F-4D97-AF65-F5344CB8AC3E}">
        <p14:creationId xmlns:p14="http://schemas.microsoft.com/office/powerpoint/2010/main" val="3458279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latin typeface="+mn-lt"/>
              </a:rPr>
              <a:t>AN EXCISE TAX IMPOSED ON HOTEL GUESTS (2 of 2)</a:t>
            </a:r>
          </a:p>
        </p:txBody>
      </p:sp>
      <p:sp>
        <p:nvSpPr>
          <p:cNvPr id="3" name="Content Placeholder 2"/>
          <p:cNvSpPr>
            <a:spLocks noGrp="1"/>
          </p:cNvSpPr>
          <p:nvPr>
            <p:ph sz="quarter" idx="10"/>
          </p:nvPr>
        </p:nvSpPr>
        <p:spPr>
          <a:xfrm>
            <a:off x="127107" y="1371327"/>
            <a:ext cx="9804186" cy="1497603"/>
          </a:xfrm>
          <a:ln>
            <a:solidFill>
              <a:schemeClr val="bg1"/>
            </a:solidFill>
          </a:ln>
        </p:spPr>
        <p:txBody>
          <a:bodyPr/>
          <a:lstStyle/>
          <a:p>
            <a:pPr marL="354013" indent="-354013"/>
            <a:r>
              <a:rPr lang="en-US" dirty="0">
                <a:latin typeface="+mn-lt"/>
              </a:rPr>
              <a:t>The incidence of an excise tax doesn’t depend on who officially pays the tax.</a:t>
            </a:r>
          </a:p>
          <a:p>
            <a:pPr marL="0" indent="0" algn="ctr">
              <a:buNone/>
            </a:pPr>
            <a:r>
              <a:rPr lang="en-US" sz="1800" dirty="0">
                <a:latin typeface="+mn-lt"/>
              </a:rPr>
              <a:t>Figure 3</a:t>
            </a:r>
          </a:p>
        </p:txBody>
      </p:sp>
      <p:pic>
        <p:nvPicPr>
          <p:cNvPr id="7" name="Picture Placeholder 6" descr="A graph shows the effects of consumers paying an excise tax.&#10;The x-axis is labeled Quantity of hotel rooms and ranges from 0 to 15,000 in increments of 5,000 hotel rooms. The y-axis is labeled Price of hotel room and ranges from 0 to 140 dollars in increments of 20 dollars. A downward sloping demand curve, D 1, that begins on the y-axis at 120 dollars, descends to intersect an upward sloping supply curve, S, that begins at 40 dollars on the y-axis, at the equilibrium point:&#10;• E (10,000, 80)&#10;The Equilibrium quantity is 10,000 hotel rooms, and the Equilibrium price is 80 dollars. A vertical dotted line extends from 5,000 hotel rooms on the x-axis and intersects the curves at the points:&#10;• Supply, point B (5,000, 60)&#10;• Demand, point A (5,000, 100).&#10;The distance along the y-axis from 60 to 100 dollars is labeled Excise tax equals 40 dollars per room.&#10;The demand curve D 1 shifts downward to a new demand curve labeled D 2 that begins at 80 dollars on the y-axis. The curve D 2 intersects the supply curve at point B.">
            <a:extLst>
              <a:ext uri="{FF2B5EF4-FFF2-40B4-BE49-F238E27FC236}">
                <a16:creationId xmlns:a16="http://schemas.microsoft.com/office/drawing/2014/main" id="{B4A6A033-B3D2-A2A7-EAA8-9E51A8497C03}"/>
              </a:ext>
            </a:extLst>
          </p:cNvPr>
          <p:cNvPicPr>
            <a:picLocks noGrp="1" noChangeAspect="1"/>
          </p:cNvPicPr>
          <p:nvPr>
            <p:ph type="pic" sz="quarter" idx="12"/>
          </p:nvPr>
        </p:nvPicPr>
        <p:blipFill>
          <a:blip r:embed="rId2"/>
          <a:stretch>
            <a:fillRect/>
          </a:stretch>
        </p:blipFill>
        <p:spPr>
          <a:xfrm>
            <a:off x="1733549" y="2746899"/>
            <a:ext cx="6591300" cy="4533900"/>
          </a:xfrm>
          <a:prstGeom prst="rect">
            <a:avLst/>
          </a:prstGeom>
        </p:spPr>
      </p:pic>
    </p:spTree>
    <p:extLst>
      <p:ext uri="{BB962C8B-B14F-4D97-AF65-F5344CB8AC3E}">
        <p14:creationId xmlns:p14="http://schemas.microsoft.com/office/powerpoint/2010/main" val="3471224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rPr>
              <a:t>PRICE ELASTICITIES AND TAX INCIDENCE</a:t>
            </a:r>
          </a:p>
        </p:txBody>
      </p:sp>
      <p:sp>
        <p:nvSpPr>
          <p:cNvPr id="7" name="Content Placeholder 6"/>
          <p:cNvSpPr>
            <a:spLocks noGrp="1"/>
          </p:cNvSpPr>
          <p:nvPr>
            <p:ph sz="quarter" idx="10"/>
          </p:nvPr>
        </p:nvSpPr>
        <p:spPr>
          <a:xfrm>
            <a:off x="117582" y="1933291"/>
            <a:ext cx="9804186" cy="3553109"/>
          </a:xfrm>
        </p:spPr>
        <p:txBody>
          <a:bodyPr>
            <a:normAutofit/>
          </a:bodyPr>
          <a:lstStyle/>
          <a:p>
            <a:pPr marL="354013" indent="-354013">
              <a:spcAft>
                <a:spcPts val="600"/>
              </a:spcAft>
            </a:pPr>
            <a:r>
              <a:rPr lang="en-US" dirty="0">
                <a:latin typeface="+mn-lt"/>
              </a:rPr>
              <a:t>Although both buyer and seller share the burden of the tax, it’s not necessarily an equal burden.</a:t>
            </a:r>
          </a:p>
          <a:p>
            <a:pPr marL="354013" indent="-354013">
              <a:spcAft>
                <a:spcPts val="600"/>
              </a:spcAft>
              <a:defRPr/>
            </a:pPr>
            <a:r>
              <a:rPr lang="en-US" dirty="0">
                <a:latin typeface="+mn-lt"/>
              </a:rPr>
              <a:t>In a long-distance relationship, for example, who will do more of the driving?</a:t>
            </a:r>
          </a:p>
          <a:p>
            <a:pPr marL="354013" indent="-354013">
              <a:spcAft>
                <a:spcPts val="600"/>
              </a:spcAft>
              <a:defRPr/>
            </a:pPr>
            <a:r>
              <a:rPr lang="en-US" dirty="0">
                <a:latin typeface="+mn-lt"/>
              </a:rPr>
              <a:t>Does the “tax” fall more heavily to the more committed partner?</a:t>
            </a:r>
          </a:p>
        </p:txBody>
      </p:sp>
    </p:spTree>
    <p:extLst>
      <p:ext uri="{BB962C8B-B14F-4D97-AF65-F5344CB8AC3E}">
        <p14:creationId xmlns:p14="http://schemas.microsoft.com/office/powerpoint/2010/main" val="1543816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mn-lt"/>
              </a:rPr>
              <a:t>WHEN AN EXCISE TAX IS PAID MAINLY BY CONSUMERS</a:t>
            </a:r>
          </a:p>
        </p:txBody>
      </p:sp>
      <p:sp>
        <p:nvSpPr>
          <p:cNvPr id="3" name="Content Placeholder 2"/>
          <p:cNvSpPr>
            <a:spLocks noGrp="1"/>
          </p:cNvSpPr>
          <p:nvPr>
            <p:ph sz="quarter" idx="10"/>
          </p:nvPr>
        </p:nvSpPr>
        <p:spPr>
          <a:xfrm>
            <a:off x="117582" y="1404483"/>
            <a:ext cx="9804186" cy="1658206"/>
          </a:xfrm>
        </p:spPr>
        <p:txBody>
          <a:bodyPr>
            <a:normAutofit fontScale="92500" lnSpcReduction="10000"/>
          </a:bodyPr>
          <a:lstStyle/>
          <a:p>
            <a:pPr marL="354013" indent="-354013"/>
            <a:r>
              <a:rPr lang="en-US" dirty="0">
                <a:latin typeface="+mn-lt"/>
              </a:rPr>
              <a:t>When the price elasticity of demand is low and the price elasticity of supply is high, the burden of an excise tax falls mainly on consumers.</a:t>
            </a:r>
          </a:p>
          <a:p>
            <a:pPr marL="0" indent="0" algn="ctr">
              <a:buNone/>
            </a:pPr>
            <a:r>
              <a:rPr lang="en-US" sz="2200" dirty="0">
                <a:latin typeface="+mn-lt"/>
              </a:rPr>
              <a:t>Figure 4</a:t>
            </a:r>
            <a:endParaRPr lang="en-US" dirty="0">
              <a:latin typeface="+mn-lt"/>
            </a:endParaRP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8821" y="3153767"/>
            <a:ext cx="5206540" cy="4046448"/>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8605" y="3155687"/>
            <a:ext cx="5911477" cy="4046447"/>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4743" y="3155686"/>
            <a:ext cx="5911477" cy="4046447"/>
          </a:xfrm>
          <a:prstGeom prst="rect">
            <a:avLst/>
          </a:prstGeom>
        </p:spPr>
      </p:pic>
      <p:pic>
        <p:nvPicPr>
          <p:cNvPr id="5" name="Picture 4" descr="A graph shows the effect of a tax burden relative to price elasticity.&#10;The x-axis is labeled Quantity of gasoline (gallons). The y-axis is labeled Price of gasoline (per gallon) and shows markings from bottom to top at 1.95, 2.00, and 2.95 dollars. A steep downward sloping demand curve intersects a shallow upward sloping supply curve at the equilibrium price of 2.00 dollars. The vertical distance between 1.95 and 2.95 dollars is labeled Excise tax equals 1 dollar per gallon. A point on the supply curve corresponds to 1.95 dollars. At the same quantity, a point on the demand curve corresponds to 2.95 dollars. An upward arrow points from the equilibrium price of 2.00 to 2.95 dollars per gallon is labeled, Tax burden falls mainly on consumers.">
            <a:extLst>
              <a:ext uri="{FF2B5EF4-FFF2-40B4-BE49-F238E27FC236}">
                <a16:creationId xmlns:a16="http://schemas.microsoft.com/office/drawing/2014/main" id="{FE285DAB-0F7F-B273-8B6A-1CF1E49FE0B3}"/>
              </a:ext>
            </a:extLst>
          </p:cNvPr>
          <p:cNvPicPr>
            <a:picLocks noChangeAspect="1"/>
          </p:cNvPicPr>
          <p:nvPr/>
        </p:nvPicPr>
        <p:blipFill>
          <a:blip r:embed="rId6"/>
          <a:stretch>
            <a:fillRect/>
          </a:stretch>
        </p:blipFill>
        <p:spPr>
          <a:xfrm>
            <a:off x="9366877" y="3496850"/>
            <a:ext cx="285765" cy="177809"/>
          </a:xfrm>
          <a:prstGeom prst="rect">
            <a:avLst/>
          </a:prstGeom>
        </p:spPr>
      </p:pic>
    </p:spTree>
    <p:extLst>
      <p:ext uri="{BB962C8B-B14F-4D97-AF65-F5344CB8AC3E}">
        <p14:creationId xmlns:p14="http://schemas.microsoft.com/office/powerpoint/2010/main" val="407009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mn-lt"/>
              </a:rPr>
              <a:t>WHEN AN EXCISE TAX IS PAID MAINLY BY PRODUCERS</a:t>
            </a:r>
          </a:p>
        </p:txBody>
      </p:sp>
      <p:sp>
        <p:nvSpPr>
          <p:cNvPr id="3" name="Content Placeholder 2"/>
          <p:cNvSpPr>
            <a:spLocks noGrp="1"/>
          </p:cNvSpPr>
          <p:nvPr>
            <p:ph sz="quarter" idx="10"/>
          </p:nvPr>
        </p:nvSpPr>
        <p:spPr>
          <a:xfrm>
            <a:off x="117582" y="1261267"/>
            <a:ext cx="9804186" cy="1724307"/>
          </a:xfrm>
        </p:spPr>
        <p:txBody>
          <a:bodyPr>
            <a:normAutofit fontScale="92500" lnSpcReduction="10000"/>
          </a:bodyPr>
          <a:lstStyle/>
          <a:p>
            <a:pPr marL="354013" indent="-354013"/>
            <a:r>
              <a:rPr lang="en-US" dirty="0">
                <a:latin typeface="+mn-lt"/>
              </a:rPr>
              <a:t>When the price elasticity of demand is high and the price elasticity of supply is low, the burden of an excise tax falls mainly on producers.</a:t>
            </a:r>
          </a:p>
          <a:p>
            <a:pPr marL="0" indent="0" algn="ctr">
              <a:buNone/>
            </a:pPr>
            <a:r>
              <a:rPr lang="en-US" sz="2200" dirty="0">
                <a:latin typeface="+mn-lt"/>
              </a:rPr>
              <a:t>Figure 5</a:t>
            </a:r>
            <a:endParaRPr lang="en-US" dirty="0">
              <a:latin typeface="+mn-lt"/>
            </a:endParaRPr>
          </a:p>
        </p:txBody>
      </p:sp>
      <p:pic>
        <p:nvPicPr>
          <p:cNvPr id="11" name="Picture 10">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152" y="3052250"/>
            <a:ext cx="5719802" cy="4276652"/>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455" y="3047817"/>
            <a:ext cx="6552840" cy="4276652"/>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457" y="3047817"/>
            <a:ext cx="6552840" cy="4276652"/>
          </a:xfrm>
          <a:prstGeom prst="rect">
            <a:avLst/>
          </a:prstGeom>
        </p:spPr>
      </p:pic>
      <p:pic>
        <p:nvPicPr>
          <p:cNvPr id="5" name="Picture 4" descr="A graph shows the effect of a tax burden paid mostly by producers.&#10;The x-axis is labeled Quantity of parking spaces. The y-axis is labeled Price of parking spaces and shows markings at 1.50, 6.00, and 6.50 dollars. A shallow downward sloping demand curve intersects a steep upward sloping supply curve at the equilibrium price of 6.00 dollars. The vertical distance between 1.50 dollars and 6.50 dollars is labeled Excise tax equals 5 dollars per parking space. A point on the demand curve corresponds to 6.50 dollars. A point at the same quantity on the supply curve corresponds to 1.50 dollars. A downward arrow from the equilibrium price of 6.00 dollars to the 1.50 dollar price is labeled Tax burden falls mainly on producers.">
            <a:extLst>
              <a:ext uri="{FF2B5EF4-FFF2-40B4-BE49-F238E27FC236}">
                <a16:creationId xmlns:a16="http://schemas.microsoft.com/office/drawing/2014/main" id="{7527164D-FFA1-5F89-972F-1F083E884DDE}"/>
              </a:ext>
            </a:extLst>
          </p:cNvPr>
          <p:cNvPicPr>
            <a:picLocks noChangeAspect="1"/>
          </p:cNvPicPr>
          <p:nvPr/>
        </p:nvPicPr>
        <p:blipFill>
          <a:blip r:embed="rId5"/>
          <a:stretch>
            <a:fillRect/>
          </a:stretch>
        </p:blipFill>
        <p:spPr>
          <a:xfrm>
            <a:off x="8999817" y="3067411"/>
            <a:ext cx="285765" cy="177809"/>
          </a:xfrm>
          <a:prstGeom prst="rect">
            <a:avLst/>
          </a:prstGeom>
        </p:spPr>
      </p:pic>
    </p:spTree>
    <p:extLst>
      <p:ext uri="{BB962C8B-B14F-4D97-AF65-F5344CB8AC3E}">
        <p14:creationId xmlns:p14="http://schemas.microsoft.com/office/powerpoint/2010/main" val="3246777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rPr>
              <a:t>LEARN BY DOING: PRACTICE QUESTION 1</a:t>
            </a:r>
          </a:p>
        </p:txBody>
      </p:sp>
      <p:sp>
        <p:nvSpPr>
          <p:cNvPr id="7" name="Content Placeholder 6"/>
          <p:cNvSpPr>
            <a:spLocks noGrp="1"/>
          </p:cNvSpPr>
          <p:nvPr>
            <p:ph sz="quarter" idx="10"/>
          </p:nvPr>
        </p:nvSpPr>
        <p:spPr>
          <a:xfrm>
            <a:off x="117582" y="1933292"/>
            <a:ext cx="9804186" cy="3930298"/>
          </a:xfrm>
        </p:spPr>
        <p:txBody>
          <a:bodyPr>
            <a:normAutofit lnSpcReduction="10000"/>
          </a:bodyPr>
          <a:lstStyle/>
          <a:p>
            <a:pPr marL="354013" indent="-354013"/>
            <a:r>
              <a:rPr lang="en-US" dirty="0">
                <a:latin typeface="+mn-lt"/>
              </a:rPr>
              <a:t>If </a:t>
            </a:r>
            <a:r>
              <a:rPr lang="en-US" i="1" dirty="0">
                <a:latin typeface="+mn-lt"/>
              </a:rPr>
              <a:t>demand</a:t>
            </a:r>
            <a:r>
              <a:rPr lang="en-US" dirty="0">
                <a:latin typeface="+mn-lt"/>
              </a:rPr>
              <a:t> of some good is </a:t>
            </a:r>
            <a:r>
              <a:rPr lang="en-US" i="1" dirty="0">
                <a:latin typeface="+mn-lt"/>
              </a:rPr>
              <a:t>more elastic </a:t>
            </a:r>
            <a:r>
              <a:rPr lang="en-US" dirty="0">
                <a:latin typeface="+mn-lt"/>
              </a:rPr>
              <a:t>than supply and a </a:t>
            </a:r>
            <a:r>
              <a:rPr lang="en-US" i="1" dirty="0">
                <a:latin typeface="+mn-lt"/>
              </a:rPr>
              <a:t>tax is imposed on the consumption of the good,</a:t>
            </a:r>
            <a:r>
              <a:rPr lang="en-US" dirty="0">
                <a:latin typeface="+mn-lt"/>
              </a:rPr>
              <a:t> who will bear more of the burden of the tax?</a:t>
            </a:r>
          </a:p>
          <a:p>
            <a:pPr marL="811213">
              <a:buFont typeface="+mj-lt"/>
              <a:buAutoNum type="alphaLcParenR"/>
            </a:pPr>
            <a:r>
              <a:rPr lang="en-US" sz="2600" dirty="0">
                <a:latin typeface="+mn-lt"/>
              </a:rPr>
              <a:t>producers, because consumers have a greater ability to change their behavior in response to the tax</a:t>
            </a:r>
          </a:p>
          <a:p>
            <a:pPr marL="811213">
              <a:buFont typeface="+mj-lt"/>
              <a:buAutoNum type="alphaLcParenR"/>
            </a:pPr>
            <a:r>
              <a:rPr lang="en-US" sz="2600" dirty="0">
                <a:latin typeface="+mn-lt"/>
              </a:rPr>
              <a:t>both parties will share the burden equally</a:t>
            </a:r>
          </a:p>
          <a:p>
            <a:pPr marL="811213">
              <a:buFont typeface="+mj-lt"/>
              <a:buAutoNum type="alphaLcParenR"/>
            </a:pPr>
            <a:r>
              <a:rPr lang="en-US" sz="2600" dirty="0">
                <a:latin typeface="+mn-lt"/>
              </a:rPr>
              <a:t>consumers, because they pay the tax out of pocket</a:t>
            </a:r>
          </a:p>
          <a:p>
            <a:pPr marL="811213">
              <a:buFont typeface="+mj-lt"/>
              <a:buAutoNum type="alphaLcParenR"/>
            </a:pPr>
            <a:r>
              <a:rPr lang="en-US" sz="2600" dirty="0">
                <a:latin typeface="+mn-lt"/>
              </a:rPr>
              <a:t>the government, because the tax will cause less of the good to be produced and consumed</a:t>
            </a:r>
          </a:p>
        </p:txBody>
      </p:sp>
    </p:spTree>
    <p:extLst>
      <p:ext uri="{BB962C8B-B14F-4D97-AF65-F5344CB8AC3E}">
        <p14:creationId xmlns:p14="http://schemas.microsoft.com/office/powerpoint/2010/main" val="1096632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latin typeface="+mn-lt"/>
              </a:rPr>
              <a:t>LEARN BY DOING: PRACTICE QUESTION 1</a:t>
            </a:r>
            <a:br>
              <a:rPr lang="en-US" dirty="0">
                <a:latin typeface="+mn-lt"/>
              </a:rPr>
            </a:br>
            <a:r>
              <a:rPr lang="en-US" dirty="0">
                <a:latin typeface="+mn-lt"/>
              </a:rPr>
              <a:t>(ANSWER)</a:t>
            </a:r>
          </a:p>
        </p:txBody>
      </p:sp>
      <p:sp>
        <p:nvSpPr>
          <p:cNvPr id="7" name="Content Placeholder 6"/>
          <p:cNvSpPr>
            <a:spLocks noGrp="1"/>
          </p:cNvSpPr>
          <p:nvPr>
            <p:ph sz="quarter" idx="10"/>
          </p:nvPr>
        </p:nvSpPr>
        <p:spPr>
          <a:xfrm>
            <a:off x="117582" y="1933292"/>
            <a:ext cx="9804186" cy="4536088"/>
          </a:xfrm>
        </p:spPr>
        <p:txBody>
          <a:bodyPr>
            <a:normAutofit lnSpcReduction="10000"/>
          </a:bodyPr>
          <a:lstStyle/>
          <a:p>
            <a:pPr marL="354013" indent="-354013"/>
            <a:r>
              <a:rPr lang="en-US" dirty="0">
                <a:latin typeface="+mn-lt"/>
              </a:rPr>
              <a:t>If </a:t>
            </a:r>
            <a:r>
              <a:rPr lang="en-US" i="1" dirty="0">
                <a:latin typeface="+mn-lt"/>
              </a:rPr>
              <a:t>demand</a:t>
            </a:r>
            <a:r>
              <a:rPr lang="en-US" dirty="0">
                <a:latin typeface="+mn-lt"/>
              </a:rPr>
              <a:t> of some good is </a:t>
            </a:r>
            <a:r>
              <a:rPr lang="en-US" i="1" dirty="0">
                <a:latin typeface="+mn-lt"/>
              </a:rPr>
              <a:t>more elastic </a:t>
            </a:r>
            <a:r>
              <a:rPr lang="en-US" dirty="0">
                <a:latin typeface="+mn-lt"/>
              </a:rPr>
              <a:t>than supply and a </a:t>
            </a:r>
            <a:r>
              <a:rPr lang="en-US" i="1" dirty="0">
                <a:latin typeface="+mn-lt"/>
              </a:rPr>
              <a:t>tax is imposed on the consumption of the good,</a:t>
            </a:r>
            <a:r>
              <a:rPr lang="en-US" dirty="0">
                <a:latin typeface="+mn-lt"/>
              </a:rPr>
              <a:t> who will bear more of the burden of the tax?</a:t>
            </a:r>
          </a:p>
          <a:p>
            <a:pPr marL="811213">
              <a:buFont typeface="+mj-lt"/>
              <a:buAutoNum type="alphaLcParenR"/>
            </a:pPr>
            <a:r>
              <a:rPr lang="en-US" sz="2600" b="1" dirty="0">
                <a:latin typeface="+mn-lt"/>
              </a:rPr>
              <a:t>producers, because consumers have a greater ability to change their behavior in response to the tax (correct answer)</a:t>
            </a:r>
          </a:p>
          <a:p>
            <a:pPr marL="811213">
              <a:buFont typeface="+mj-lt"/>
              <a:buAutoNum type="alphaLcParenR"/>
            </a:pPr>
            <a:r>
              <a:rPr lang="en-US" sz="2600" dirty="0">
                <a:latin typeface="+mn-lt"/>
              </a:rPr>
              <a:t>both parties will share the burden equally</a:t>
            </a:r>
          </a:p>
          <a:p>
            <a:pPr marL="811213">
              <a:buFont typeface="+mj-lt"/>
              <a:buAutoNum type="alphaLcParenR"/>
            </a:pPr>
            <a:r>
              <a:rPr lang="en-US" sz="2600" dirty="0">
                <a:latin typeface="+mn-lt"/>
              </a:rPr>
              <a:t>consumers, because they pay the tax out of pocket</a:t>
            </a:r>
          </a:p>
          <a:p>
            <a:pPr marL="811213">
              <a:buFont typeface="+mj-lt"/>
              <a:buAutoNum type="alphaLcParenR"/>
            </a:pPr>
            <a:r>
              <a:rPr lang="en-US" sz="2600" dirty="0">
                <a:latin typeface="+mn-lt"/>
              </a:rPr>
              <a:t>the government, because the tax will cause less of the good to be produced and consumed</a:t>
            </a:r>
          </a:p>
        </p:txBody>
      </p:sp>
    </p:spTree>
    <p:extLst>
      <p:ext uri="{BB962C8B-B14F-4D97-AF65-F5344CB8AC3E}">
        <p14:creationId xmlns:p14="http://schemas.microsoft.com/office/powerpoint/2010/main" val="1242478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rPr>
              <a:t>LEARN BY DOING: PRACTICE QUESTION 2</a:t>
            </a:r>
          </a:p>
        </p:txBody>
      </p:sp>
      <p:sp>
        <p:nvSpPr>
          <p:cNvPr id="7" name="Content Placeholder 6"/>
          <p:cNvSpPr>
            <a:spLocks noGrp="1"/>
          </p:cNvSpPr>
          <p:nvPr>
            <p:ph sz="quarter" idx="10"/>
          </p:nvPr>
        </p:nvSpPr>
        <p:spPr>
          <a:xfrm>
            <a:off x="117582" y="1933291"/>
            <a:ext cx="9804186" cy="3509041"/>
          </a:xfrm>
        </p:spPr>
        <p:txBody>
          <a:bodyPr>
            <a:noAutofit/>
          </a:bodyPr>
          <a:lstStyle/>
          <a:p>
            <a:pPr marL="354013" indent="-354013"/>
            <a:r>
              <a:rPr lang="en-US" sz="2600" dirty="0">
                <a:latin typeface="+mn-lt"/>
              </a:rPr>
              <a:t>Junk food has been criticized for being too cheap, enticing the poor to adopt unhealthful lifestyles. Suppose that the state of Oklahansas imposes a tax on junk food. What has to be true for the tax to deter most people from eating junk food: Should junk food demand be </a:t>
            </a:r>
            <a:r>
              <a:rPr lang="en-US" sz="2600" b="1" dirty="0">
                <a:latin typeface="+mn-lt"/>
              </a:rPr>
              <a:t>elastic</a:t>
            </a:r>
            <a:r>
              <a:rPr lang="en-US" sz="2600" dirty="0">
                <a:latin typeface="+mn-lt"/>
              </a:rPr>
              <a:t>,</a:t>
            </a:r>
            <a:r>
              <a:rPr lang="en-US" sz="2600" b="1" dirty="0">
                <a:latin typeface="+mn-lt"/>
              </a:rPr>
              <a:t> </a:t>
            </a:r>
            <a:r>
              <a:rPr lang="en-US" sz="2600" dirty="0">
                <a:latin typeface="+mn-lt"/>
              </a:rPr>
              <a:t>or should it be </a:t>
            </a:r>
            <a:r>
              <a:rPr lang="en-US" sz="2600" b="1" dirty="0">
                <a:latin typeface="+mn-lt"/>
              </a:rPr>
              <a:t>inelastic</a:t>
            </a:r>
            <a:r>
              <a:rPr lang="en-US" sz="2600" dirty="0">
                <a:latin typeface="+mn-lt"/>
              </a:rPr>
              <a:t>?</a:t>
            </a:r>
          </a:p>
          <a:p>
            <a:pPr marL="811213">
              <a:buFont typeface="+mj-lt"/>
              <a:buAutoNum type="alphaLcParenR"/>
            </a:pPr>
            <a:r>
              <a:rPr lang="en-US" sz="2600" dirty="0">
                <a:latin typeface="+mn-lt"/>
              </a:rPr>
              <a:t>Demand should be inelastic.</a:t>
            </a:r>
          </a:p>
          <a:p>
            <a:pPr marL="811213">
              <a:buFont typeface="+mj-lt"/>
              <a:buAutoNum type="alphaLcParenR"/>
            </a:pPr>
            <a:r>
              <a:rPr lang="en-US" sz="2600" dirty="0">
                <a:latin typeface="+mn-lt"/>
              </a:rPr>
              <a:t>Demand should be elastic</a:t>
            </a:r>
            <a:r>
              <a:rPr lang="en-US" sz="2600" dirty="0">
                <a:solidFill>
                  <a:srgbClr val="FF0000"/>
                </a:solidFill>
                <a:latin typeface="+mn-lt"/>
              </a:rPr>
              <a:t>.</a:t>
            </a:r>
          </a:p>
        </p:txBody>
      </p:sp>
    </p:spTree>
    <p:extLst>
      <p:ext uri="{BB962C8B-B14F-4D97-AF65-F5344CB8AC3E}">
        <p14:creationId xmlns:p14="http://schemas.microsoft.com/office/powerpoint/2010/main" val="3055121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latin typeface="+mn-lt"/>
              </a:rPr>
              <a:t>LEARN BY DOING: PRACTICE QUESTION 2</a:t>
            </a:r>
            <a:br>
              <a:rPr lang="en-US" dirty="0">
                <a:latin typeface="+mn-lt"/>
              </a:rPr>
            </a:br>
            <a:r>
              <a:rPr lang="en-US" dirty="0">
                <a:latin typeface="+mn-lt"/>
              </a:rPr>
              <a:t>(ANSWER)</a:t>
            </a:r>
          </a:p>
        </p:txBody>
      </p:sp>
      <p:sp>
        <p:nvSpPr>
          <p:cNvPr id="7" name="Content Placeholder 6"/>
          <p:cNvSpPr>
            <a:spLocks noGrp="1"/>
          </p:cNvSpPr>
          <p:nvPr>
            <p:ph sz="quarter" idx="10"/>
          </p:nvPr>
        </p:nvSpPr>
        <p:spPr>
          <a:xfrm>
            <a:off x="117582" y="1933291"/>
            <a:ext cx="9804186" cy="3509041"/>
          </a:xfrm>
        </p:spPr>
        <p:txBody>
          <a:bodyPr>
            <a:noAutofit/>
          </a:bodyPr>
          <a:lstStyle/>
          <a:p>
            <a:pPr marL="354013" indent="-354013"/>
            <a:r>
              <a:rPr lang="en-US" sz="2600" dirty="0">
                <a:latin typeface="+mn-lt"/>
              </a:rPr>
              <a:t>Junk food has been criticized for being too cheap, enticing the poor to adopt unhealthful lifestyles. Suppose that the state of Oklahansas imposes a tax on junk food. What has to be true for the tax to deter most people from eating junk food: Should junk food demand be </a:t>
            </a:r>
            <a:r>
              <a:rPr lang="en-US" sz="2600" b="1" dirty="0">
                <a:latin typeface="+mn-lt"/>
              </a:rPr>
              <a:t>elastic</a:t>
            </a:r>
            <a:r>
              <a:rPr lang="en-US" sz="2600" dirty="0">
                <a:latin typeface="+mn-lt"/>
              </a:rPr>
              <a:t>,</a:t>
            </a:r>
            <a:r>
              <a:rPr lang="en-US" sz="2600" b="1" dirty="0">
                <a:latin typeface="+mn-lt"/>
              </a:rPr>
              <a:t> </a:t>
            </a:r>
            <a:r>
              <a:rPr lang="en-US" sz="2600" dirty="0">
                <a:latin typeface="+mn-lt"/>
              </a:rPr>
              <a:t>or should it be </a:t>
            </a:r>
            <a:r>
              <a:rPr lang="en-US" sz="2600" b="1" dirty="0">
                <a:latin typeface="+mn-lt"/>
              </a:rPr>
              <a:t>inelastic</a:t>
            </a:r>
            <a:r>
              <a:rPr lang="en-US" sz="2600" dirty="0">
                <a:latin typeface="+mn-lt"/>
              </a:rPr>
              <a:t>?</a:t>
            </a:r>
          </a:p>
          <a:p>
            <a:pPr marL="811213">
              <a:buFont typeface="+mj-lt"/>
              <a:buAutoNum type="alphaLcParenR"/>
            </a:pPr>
            <a:r>
              <a:rPr lang="en-US" sz="2600" dirty="0">
                <a:latin typeface="+mn-lt"/>
              </a:rPr>
              <a:t>Demand should be inelastic.</a:t>
            </a:r>
          </a:p>
          <a:p>
            <a:pPr marL="811213">
              <a:buFont typeface="+mj-lt"/>
              <a:buAutoNum type="alphaLcParenR"/>
            </a:pPr>
            <a:r>
              <a:rPr lang="en-US" sz="2600" b="1" dirty="0">
                <a:latin typeface="+mn-lt"/>
              </a:rPr>
              <a:t>Demand should be elastic</a:t>
            </a:r>
            <a:r>
              <a:rPr lang="en-US" sz="2600" b="1" dirty="0">
                <a:solidFill>
                  <a:srgbClr val="FF0000"/>
                </a:solidFill>
                <a:latin typeface="+mn-lt"/>
              </a:rPr>
              <a:t>.</a:t>
            </a:r>
            <a:r>
              <a:rPr lang="en-US" sz="2600" b="1" dirty="0">
                <a:latin typeface="+mn-lt"/>
              </a:rPr>
              <a:t> (correct answer)</a:t>
            </a:r>
          </a:p>
        </p:txBody>
      </p:sp>
    </p:spTree>
    <p:extLst>
      <p:ext uri="{BB962C8B-B14F-4D97-AF65-F5344CB8AC3E}">
        <p14:creationId xmlns:p14="http://schemas.microsoft.com/office/powerpoint/2010/main" val="284111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1473"/>
            <a:ext cx="10058400" cy="815797"/>
          </a:xfrm>
        </p:spPr>
        <p:txBody>
          <a:bodyPr/>
          <a:lstStyle/>
          <a:p>
            <a:r>
              <a:rPr lang="en-US" dirty="0">
                <a:latin typeface="+mn-lt"/>
              </a:rPr>
              <a:t>Junk Food in USA</a:t>
            </a:r>
          </a:p>
        </p:txBody>
      </p:sp>
      <p:pic>
        <p:nvPicPr>
          <p:cNvPr id="9" name="Picture 8">
            <a:extLst>
              <a:ext uri="{FF2B5EF4-FFF2-40B4-BE49-F238E27FC236}">
                <a16:creationId xmlns:a16="http://schemas.microsoft.com/office/drawing/2014/main" id="{2E962760-3ACA-DBA3-FF7A-469C498878F5}"/>
              </a:ext>
            </a:extLst>
          </p:cNvPr>
          <p:cNvPicPr>
            <a:picLocks noChangeAspect="1"/>
          </p:cNvPicPr>
          <p:nvPr/>
        </p:nvPicPr>
        <p:blipFill>
          <a:blip r:embed="rId3"/>
          <a:stretch>
            <a:fillRect/>
          </a:stretch>
        </p:blipFill>
        <p:spPr>
          <a:xfrm>
            <a:off x="1" y="797438"/>
            <a:ext cx="10058400" cy="5710240"/>
          </a:xfrm>
          <a:prstGeom prst="rect">
            <a:avLst/>
          </a:prstGeom>
        </p:spPr>
      </p:pic>
      <p:sp>
        <p:nvSpPr>
          <p:cNvPr id="11" name="TextBox 10">
            <a:extLst>
              <a:ext uri="{FF2B5EF4-FFF2-40B4-BE49-F238E27FC236}">
                <a16:creationId xmlns:a16="http://schemas.microsoft.com/office/drawing/2014/main" id="{00E7928F-7F2E-C928-90E0-204EB96C42ED}"/>
              </a:ext>
            </a:extLst>
          </p:cNvPr>
          <p:cNvSpPr txBox="1"/>
          <p:nvPr/>
        </p:nvSpPr>
        <p:spPr>
          <a:xfrm>
            <a:off x="0" y="6821073"/>
            <a:ext cx="7609114" cy="307777"/>
          </a:xfrm>
          <a:prstGeom prst="rect">
            <a:avLst/>
          </a:prstGeom>
          <a:noFill/>
        </p:spPr>
        <p:txBody>
          <a:bodyPr wrap="square">
            <a:spAutoFit/>
          </a:bodyPr>
          <a:lstStyle/>
          <a:p>
            <a:r>
              <a:rPr lang="en-US" dirty="0">
                <a:hlinkClick r:id="rId4"/>
              </a:rPr>
              <a:t>Products - Data Briefs - Number 320 - September 2018 (cdc.gov)</a:t>
            </a:r>
            <a:endParaRPr lang="en-US" dirty="0"/>
          </a:p>
        </p:txBody>
      </p:sp>
    </p:spTree>
    <p:extLst>
      <p:ext uri="{BB962C8B-B14F-4D97-AF65-F5344CB8AC3E}">
        <p14:creationId xmlns:p14="http://schemas.microsoft.com/office/powerpoint/2010/main" val="564880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1473"/>
            <a:ext cx="10058400" cy="815797"/>
          </a:xfrm>
        </p:spPr>
        <p:txBody>
          <a:bodyPr/>
          <a:lstStyle/>
          <a:p>
            <a:r>
              <a:rPr lang="en-US" dirty="0">
                <a:latin typeface="+mn-lt"/>
              </a:rPr>
              <a:t>Junk Food in USA</a:t>
            </a:r>
          </a:p>
        </p:txBody>
      </p:sp>
      <p:sp>
        <p:nvSpPr>
          <p:cNvPr id="7" name="TextBox 6">
            <a:extLst>
              <a:ext uri="{FF2B5EF4-FFF2-40B4-BE49-F238E27FC236}">
                <a16:creationId xmlns:a16="http://schemas.microsoft.com/office/drawing/2014/main" id="{07584100-3741-8F74-47F1-94DB3599BCCE}"/>
              </a:ext>
            </a:extLst>
          </p:cNvPr>
          <p:cNvSpPr txBox="1"/>
          <p:nvPr/>
        </p:nvSpPr>
        <p:spPr>
          <a:xfrm>
            <a:off x="225632" y="1128156"/>
            <a:ext cx="9452758" cy="2677656"/>
          </a:xfrm>
          <a:prstGeom prst="rect">
            <a:avLst/>
          </a:prstGeom>
          <a:noFill/>
        </p:spPr>
        <p:txBody>
          <a:bodyPr wrap="square">
            <a:spAutoFit/>
          </a:bodyPr>
          <a:lstStyle/>
          <a:p>
            <a:pPr marL="285750" indent="-285750" algn="just">
              <a:buFont typeface="Arial" panose="020B0604020202020204" pitchFamily="34" charset="0"/>
              <a:buChar char="•"/>
            </a:pPr>
            <a:r>
              <a:rPr lang="en-US" sz="2400" dirty="0"/>
              <a:t>Although a US federal excise tax on junk food is legally and administratively feasible,13 junk or snack food taxes to date have only been initiated at the state level (including by tribal governments and the District of Columbia [DC]) and typically assessed as low-level sales taxes for revenue production goals on specific “snack food” products (e.g., chips, pretzels, nuts) that are not necessarily unhealthy.</a:t>
            </a:r>
          </a:p>
        </p:txBody>
      </p:sp>
      <p:sp>
        <p:nvSpPr>
          <p:cNvPr id="8" name="TextBox 7">
            <a:extLst>
              <a:ext uri="{FF2B5EF4-FFF2-40B4-BE49-F238E27FC236}">
                <a16:creationId xmlns:a16="http://schemas.microsoft.com/office/drawing/2014/main" id="{94E6A709-645D-F873-4C99-B77AAC4FC4C2}"/>
              </a:ext>
            </a:extLst>
          </p:cNvPr>
          <p:cNvSpPr txBox="1"/>
          <p:nvPr/>
        </p:nvSpPr>
        <p:spPr>
          <a:xfrm>
            <a:off x="225632" y="4265452"/>
            <a:ext cx="9452757" cy="2646878"/>
          </a:xfrm>
          <a:prstGeom prst="rect">
            <a:avLst/>
          </a:prstGeom>
          <a:noFill/>
        </p:spPr>
        <p:txBody>
          <a:bodyPr wrap="square">
            <a:spAutoFit/>
          </a:bodyPr>
          <a:lstStyle/>
          <a:p>
            <a:pPr marL="342900" indent="-342900">
              <a:buFont typeface="Arial" panose="020B0604020202020204" pitchFamily="34" charset="0"/>
              <a:buChar char="•"/>
            </a:pPr>
            <a:r>
              <a:rPr lang="en-US" sz="2400" dirty="0"/>
              <a:t>Denmark targeted its attack on saturated fats, unveiling a levy of €2.41 per kilogram of saturated fat used in the production of a particular food. The effect is to levy a heavier tax on higher fat foods, such as hamburgers or butter.</a:t>
            </a:r>
          </a:p>
          <a:p>
            <a:endParaRPr lang="en-US" dirty="0"/>
          </a:p>
          <a:p>
            <a:endParaRPr lang="en-US" dirty="0"/>
          </a:p>
          <a:p>
            <a:endParaRPr lang="en-US" dirty="0"/>
          </a:p>
          <a:p>
            <a:endParaRPr lang="en-US" dirty="0"/>
          </a:p>
          <a:p>
            <a:r>
              <a:rPr lang="en-US" dirty="0"/>
              <a:t> </a:t>
            </a:r>
            <a:r>
              <a:rPr lang="en-US" dirty="0">
                <a:hlinkClick r:id="rId3"/>
              </a:rPr>
              <a:t>http://ec.europa.eu/enterprise/tris/pisa/app/search/index.cfm?fuseaction=getdraft&amp;inum=1627030</a:t>
            </a:r>
            <a:r>
              <a:rPr lang="en-US" dirty="0"/>
              <a:t>. </a:t>
            </a:r>
          </a:p>
        </p:txBody>
      </p:sp>
    </p:spTree>
    <p:extLst>
      <p:ext uri="{BB962C8B-B14F-4D97-AF65-F5344CB8AC3E}">
        <p14:creationId xmlns:p14="http://schemas.microsoft.com/office/powerpoint/2010/main" val="2638376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8C986A-F4DC-CB9E-2464-36BAEF8F3805}"/>
              </a:ext>
            </a:extLst>
          </p:cNvPr>
          <p:cNvPicPr>
            <a:picLocks noChangeAspect="1"/>
          </p:cNvPicPr>
          <p:nvPr/>
        </p:nvPicPr>
        <p:blipFill>
          <a:blip r:embed="rId3"/>
          <a:stretch>
            <a:fillRect/>
          </a:stretch>
        </p:blipFill>
        <p:spPr>
          <a:xfrm>
            <a:off x="1092530" y="0"/>
            <a:ext cx="8086431" cy="7338951"/>
          </a:xfrm>
          <a:prstGeom prst="rect">
            <a:avLst/>
          </a:prstGeom>
        </p:spPr>
      </p:pic>
      <p:pic>
        <p:nvPicPr>
          <p:cNvPr id="11" name="Picture 10">
            <a:extLst>
              <a:ext uri="{FF2B5EF4-FFF2-40B4-BE49-F238E27FC236}">
                <a16:creationId xmlns:a16="http://schemas.microsoft.com/office/drawing/2014/main" id="{59238EED-9FC2-245E-E8A2-6ED3BADF4284}"/>
              </a:ext>
            </a:extLst>
          </p:cNvPr>
          <p:cNvPicPr>
            <a:picLocks noChangeAspect="1"/>
          </p:cNvPicPr>
          <p:nvPr/>
        </p:nvPicPr>
        <p:blipFill>
          <a:blip r:embed="rId4"/>
          <a:stretch>
            <a:fillRect/>
          </a:stretch>
        </p:blipFill>
        <p:spPr>
          <a:xfrm>
            <a:off x="1296640" y="0"/>
            <a:ext cx="8001739" cy="7338951"/>
          </a:xfrm>
          <a:prstGeom prst="rect">
            <a:avLst/>
          </a:prstGeom>
        </p:spPr>
      </p:pic>
      <p:pic>
        <p:nvPicPr>
          <p:cNvPr id="13" name="Picture 12">
            <a:extLst>
              <a:ext uri="{FF2B5EF4-FFF2-40B4-BE49-F238E27FC236}">
                <a16:creationId xmlns:a16="http://schemas.microsoft.com/office/drawing/2014/main" id="{FC77FB37-1ED6-9552-345F-929A7046A9EF}"/>
              </a:ext>
            </a:extLst>
          </p:cNvPr>
          <p:cNvPicPr>
            <a:picLocks noChangeAspect="1"/>
          </p:cNvPicPr>
          <p:nvPr/>
        </p:nvPicPr>
        <p:blipFill>
          <a:blip r:embed="rId5"/>
          <a:stretch>
            <a:fillRect/>
          </a:stretch>
        </p:blipFill>
        <p:spPr>
          <a:xfrm>
            <a:off x="1379907" y="0"/>
            <a:ext cx="7799053" cy="7422078"/>
          </a:xfrm>
          <a:prstGeom prst="rect">
            <a:avLst/>
          </a:prstGeom>
        </p:spPr>
      </p:pic>
    </p:spTree>
    <p:extLst>
      <p:ext uri="{BB962C8B-B14F-4D97-AF65-F5344CB8AC3E}">
        <p14:creationId xmlns:p14="http://schemas.microsoft.com/office/powerpoint/2010/main" val="342333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F2E063-885D-3290-FD9C-14D58BE52DBB}"/>
              </a:ext>
            </a:extLst>
          </p:cNvPr>
          <p:cNvPicPr>
            <a:picLocks noChangeAspect="1"/>
          </p:cNvPicPr>
          <p:nvPr/>
        </p:nvPicPr>
        <p:blipFill>
          <a:blip r:embed="rId3"/>
          <a:stretch>
            <a:fillRect/>
          </a:stretch>
        </p:blipFill>
        <p:spPr>
          <a:xfrm>
            <a:off x="1175657" y="0"/>
            <a:ext cx="7766461" cy="7386452"/>
          </a:xfrm>
          <a:prstGeom prst="rect">
            <a:avLst/>
          </a:prstGeom>
        </p:spPr>
      </p:pic>
    </p:spTree>
    <p:extLst>
      <p:ext uri="{BB962C8B-B14F-4D97-AF65-F5344CB8AC3E}">
        <p14:creationId xmlns:p14="http://schemas.microsoft.com/office/powerpoint/2010/main" val="797080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THE REVENUE FROM AN EXCISE TAX</a:t>
            </a:r>
          </a:p>
        </p:txBody>
      </p:sp>
      <p:sp>
        <p:nvSpPr>
          <p:cNvPr id="3" name="Content Placeholder 2"/>
          <p:cNvSpPr>
            <a:spLocks noGrp="1"/>
          </p:cNvSpPr>
          <p:nvPr>
            <p:ph sz="quarter" idx="10"/>
          </p:nvPr>
        </p:nvSpPr>
        <p:spPr>
          <a:xfrm>
            <a:off x="117582" y="1536684"/>
            <a:ext cx="9804186" cy="1349735"/>
          </a:xfrm>
        </p:spPr>
        <p:txBody>
          <a:bodyPr>
            <a:normAutofit fontScale="92500" lnSpcReduction="10000"/>
          </a:bodyPr>
          <a:lstStyle/>
          <a:p>
            <a:pPr marL="0" indent="0">
              <a:buNone/>
            </a:pPr>
            <a:r>
              <a:rPr lang="en-US" dirty="0">
                <a:latin typeface="+mn-lt"/>
              </a:rPr>
              <a:t>The tax revenue collected = Height ×</a:t>
            </a:r>
            <a:r>
              <a:rPr lang="en-US" dirty="0">
                <a:solidFill>
                  <a:srgbClr val="FF0000"/>
                </a:solidFill>
                <a:latin typeface="+mn-lt"/>
              </a:rPr>
              <a:t> </a:t>
            </a:r>
            <a:r>
              <a:rPr lang="en-US" dirty="0">
                <a:latin typeface="+mn-lt"/>
              </a:rPr>
              <a:t>Width </a:t>
            </a:r>
          </a:p>
          <a:p>
            <a:pPr marL="0" indent="0">
              <a:buNone/>
            </a:pPr>
            <a:r>
              <a:rPr lang="en-US" dirty="0">
                <a:latin typeface="+mn-lt"/>
              </a:rPr>
              <a:t>= $40 per room × 5,000 rooms = $200,000</a:t>
            </a:r>
          </a:p>
          <a:p>
            <a:pPr marL="0" indent="0" algn="ctr">
              <a:buNone/>
            </a:pPr>
            <a:r>
              <a:rPr lang="en-US" sz="2200" dirty="0">
                <a:latin typeface="+mn-lt"/>
              </a:rPr>
              <a:t>Figure 6</a:t>
            </a:r>
            <a:endParaRPr lang="en-US" dirty="0">
              <a:latin typeface="+mn-lt"/>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4114" y="2929956"/>
            <a:ext cx="5239672" cy="3924677"/>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591" y="2929956"/>
            <a:ext cx="5239672" cy="3924677"/>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9591" y="2929955"/>
            <a:ext cx="5239672" cy="3924677"/>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9591" y="2929954"/>
            <a:ext cx="5239672" cy="3924677"/>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03558" y="2929953"/>
            <a:ext cx="6255113" cy="3924677"/>
          </a:xfrm>
          <a:prstGeom prst="rect">
            <a:avLst/>
          </a:prstGeom>
        </p:spPr>
      </p:pic>
      <p:pic>
        <p:nvPicPr>
          <p:cNvPr id="5" name="Picture 4" descr="A graph shows the area of tax revenue in the market for hotel rooms.&#10;The x-axis is labeled Quantity of hotel rooms and ranges from 0 to 15,000 in increments of 5,000 hotel rooms. The y-axis is labeled Price of hotel room and ranges from 0 to 140 dollars in increments of 20 dollars. An upward sloping supply curve, labeled S, intersects a downward sloping demand curve labeled D at the equilibrium point:&#10;• E (10,000, 80)&#10;The Equilibrium quantity is 10,000 hotel rooms, and the Equilibrium price is 80 dollars. A vertical dotted line extends from 5,000 hotel rooms on the x-axis and intersects the curves at the points:&#10;• Supply, point B (5,000, 60)&#10;• Demand, point A (5,000, 100).&#10;The vertical distance from 60 dollars to 100 dollars on the y-axis is labeled Excise tax equals 40 dollars per room.&#10;The rectangular area labeled Area equals tax revenue is bounded by the points:&#10;• (0, 60)&#10;• (0, 100)&#10;• Point A (5,000, 100)&#10;• Point B (5,000, 60).">
            <a:extLst>
              <a:ext uri="{FF2B5EF4-FFF2-40B4-BE49-F238E27FC236}">
                <a16:creationId xmlns:a16="http://schemas.microsoft.com/office/drawing/2014/main" id="{5032E4CE-6189-AA75-150A-5F40E3C2EE58}"/>
              </a:ext>
            </a:extLst>
          </p:cNvPr>
          <p:cNvPicPr>
            <a:picLocks noChangeAspect="1"/>
          </p:cNvPicPr>
          <p:nvPr/>
        </p:nvPicPr>
        <p:blipFill>
          <a:blip r:embed="rId7"/>
          <a:stretch>
            <a:fillRect/>
          </a:stretch>
        </p:blipFill>
        <p:spPr>
          <a:xfrm>
            <a:off x="8674704" y="3405410"/>
            <a:ext cx="285765" cy="177809"/>
          </a:xfrm>
          <a:prstGeom prst="rect">
            <a:avLst/>
          </a:prstGeom>
        </p:spPr>
      </p:pic>
    </p:spTree>
    <p:extLst>
      <p:ext uri="{BB962C8B-B14F-4D97-AF65-F5344CB8AC3E}">
        <p14:creationId xmlns:p14="http://schemas.microsoft.com/office/powerpoint/2010/main" val="261329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mn-lt"/>
              </a:rPr>
              <a:t>INCREASING THE TAX RATE DOES NOT NECESSARILY INCREASE REVENUE (1 of 2)</a:t>
            </a: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7961" y="2963156"/>
            <a:ext cx="3267292" cy="3240000"/>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8125" y="2875021"/>
            <a:ext cx="3267292" cy="3240000"/>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956" y="2963157"/>
            <a:ext cx="3267288" cy="3240000"/>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8133" y="2875022"/>
            <a:ext cx="3267292" cy="3240000"/>
          </a:xfrm>
          <a:prstGeom prst="rect">
            <a:avLst/>
          </a:prstGeom>
        </p:spPr>
      </p:pic>
      <p:pic>
        <p:nvPicPr>
          <p:cNvPr id="16" name="Picture 15">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9873" y="2963154"/>
            <a:ext cx="3267288" cy="3240000"/>
          </a:xfrm>
          <a:prstGeom prst="rect">
            <a:avLst/>
          </a:prstGeom>
        </p:spPr>
      </p:pic>
      <p:pic>
        <p:nvPicPr>
          <p:cNvPr id="17" name="Picture 16">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78126" y="2875017"/>
            <a:ext cx="3267292" cy="3240000"/>
          </a:xfrm>
          <a:prstGeom prst="rect">
            <a:avLst/>
          </a:prstGeom>
        </p:spPr>
      </p:pic>
      <p:pic>
        <p:nvPicPr>
          <p:cNvPr id="18" name="Picture 17">
            <a:extLs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29888" y="2963152"/>
            <a:ext cx="3267292" cy="3240000"/>
          </a:xfrm>
          <a:prstGeom prst="rect">
            <a:avLst/>
          </a:prstGeom>
        </p:spPr>
      </p:pic>
      <p:pic>
        <p:nvPicPr>
          <p:cNvPr id="19" name="Picture 18">
            <a:extLs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78125" y="2875016"/>
            <a:ext cx="3267292" cy="3240000"/>
          </a:xfrm>
          <a:prstGeom prst="rect">
            <a:avLst/>
          </a:prstGeom>
        </p:spPr>
      </p:pic>
      <p:pic>
        <p:nvPicPr>
          <p:cNvPr id="20" name="Picture 19">
            <a:extLs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13021" y="2963153"/>
            <a:ext cx="3684476" cy="3240000"/>
          </a:xfrm>
          <a:prstGeom prst="rect">
            <a:avLst/>
          </a:prstGeom>
        </p:spPr>
      </p:pic>
      <p:pic>
        <p:nvPicPr>
          <p:cNvPr id="21" name="Picture 20">
            <a:extLs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61264" y="2875022"/>
            <a:ext cx="3684476" cy="3240000"/>
          </a:xfrm>
          <a:prstGeom prst="rect">
            <a:avLst/>
          </a:prstGeom>
        </p:spPr>
      </p:pic>
      <p:sp>
        <p:nvSpPr>
          <p:cNvPr id="5" name="Content Placeholder 4">
            <a:extLst>
              <a:ext uri="{FF2B5EF4-FFF2-40B4-BE49-F238E27FC236}">
                <a16:creationId xmlns:a16="http://schemas.microsoft.com/office/drawing/2014/main" id="{1B80859B-A837-376E-0AB9-5B8D4C48D516}"/>
              </a:ext>
            </a:extLst>
          </p:cNvPr>
          <p:cNvSpPr txBox="1">
            <a:spLocks noGrp="1"/>
          </p:cNvSpPr>
          <p:nvPr>
            <p:ph sz="quarter" idx="10"/>
          </p:nvPr>
        </p:nvSpPr>
        <p:spPr>
          <a:xfrm>
            <a:off x="117475" y="1304925"/>
            <a:ext cx="9804400" cy="1615797"/>
          </a:xfrm>
          <a:prstGeom prst="rect">
            <a:avLst/>
          </a:prstGeom>
          <a:noFill/>
        </p:spPr>
        <p:txBody>
          <a:bodyPr wrap="square" rtlCol="0">
            <a:spAutoFit/>
          </a:bodyPr>
          <a:lstStyle/>
          <a:p>
            <a:pPr marL="0" indent="0">
              <a:buNone/>
            </a:pPr>
            <a:r>
              <a:rPr lang="en-US" sz="2200" dirty="0">
                <a:latin typeface="+mn-lt"/>
              </a:rPr>
              <a:t>On one side, the tax increase means that the government raises more revenue for each unit sold, which increases tax revenue. On the other side, it reduces the quantity of sales, which decreases tax revenue.</a:t>
            </a:r>
          </a:p>
          <a:p>
            <a:pPr marL="0" indent="0" algn="ctr">
              <a:buNone/>
            </a:pPr>
            <a:r>
              <a:rPr lang="en-CA" sz="2000" dirty="0">
                <a:latin typeface="+mn-lt"/>
              </a:rPr>
              <a:t>Figure 7</a:t>
            </a:r>
            <a:endParaRPr lang="en-CA" sz="2200" dirty="0">
              <a:latin typeface="+mn-lt"/>
            </a:endParaRPr>
          </a:p>
        </p:txBody>
      </p:sp>
      <p:pic>
        <p:nvPicPr>
          <p:cNvPr id="3" name="Picture 2" descr="Two graphs show the area of tax revenue for a 20 dollar excise tax and a 60 dollar excise tax in the market for hotel rooms.&#10;Panel (a) is titled An excise tax of 20 dollars. The x-axis is labeled Quantity of hotel rooms and ranges from 0 to 15,000 in increments of 5,000 hotel rooms with an additional marking at 7,500 dollars. The y-axis is labeled Price of hotel room and ranges from 0 to 140 dollars in increments of 20 dollars with additional markings at 70 and 90 dollars. An upward sloping supply curve, labeled S, intersects a downward sloping demand curve labeled D at the equilibrium point:&#10;• E (10,000, 80)&#10;A vertical dotted line extends from 7,500 hotel rooms on the x-axis and intersects the curves at the points:&#10;• Supply (7,500, 70).&#10;• Demand (7,500, 90).&#10;The vertical distance from 70 dollars to 90 dollars on the y-axis is labeled Excise tax equals 20 dollars per room.&#10;The rectangular area labeled Area equals tax revenue is bounded by the points:&#10;• (0, 70)&#10;• (0, 90)&#10;• (7,500, 70)&#10;• (7,500, 90).&#10;Panel (b) is titled An excise tax of 60 dollars. The x-axis is labeled Quantity of hotel rooms and ranges from 0 to 15,000 with markings at 2,500, 5,000, 10,000, and 15,000 hotel rooms. The y-axis is labeled Price of hotel room and ranges from 0 to 140 dollars in increments of 20 dollars with additional markings at 50 and 110 dollars. An upward sloping supply curve, labeled S, intersects a downward sloping demand curve labeled D at the equilibrium point:&#10;• E (10,000, 80)&#10;A vertical dotted line extends from 2,500 hotel rooms on the x-axis and intersects the curves at the points:&#10;• Supply (2,500, 50).&#10;• Demand (2,500, 110).&#10;The vertical distance from 50 dollars to 110 dollars on the y-axis is labeled Excise tax equals 60 dollars per room.&#10;The rectangular area labeled Area equals tax revenue is bounded by the points:&#10;• (0, 50)&#10;• (0, 110)&#10;• (2,500, 50)&#10;• (2,500, 110).">
            <a:extLst>
              <a:ext uri="{FF2B5EF4-FFF2-40B4-BE49-F238E27FC236}">
                <a16:creationId xmlns:a16="http://schemas.microsoft.com/office/drawing/2014/main" id="{12EF8920-D608-B5C5-7758-6BA0FCAFCAF4}"/>
              </a:ext>
            </a:extLst>
          </p:cNvPr>
          <p:cNvPicPr>
            <a:picLocks noChangeAspect="1"/>
          </p:cNvPicPr>
          <p:nvPr/>
        </p:nvPicPr>
        <p:blipFill>
          <a:blip r:embed="rId12"/>
          <a:stretch>
            <a:fillRect/>
          </a:stretch>
        </p:blipFill>
        <p:spPr>
          <a:xfrm>
            <a:off x="9419395" y="2941337"/>
            <a:ext cx="285765" cy="177809"/>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8368AC3-922C-4B2A-C141-9FF010A7657A}"/>
                  </a:ext>
                </a:extLst>
              </p:cNvPr>
              <p:cNvSpPr txBox="1"/>
              <p:nvPr/>
            </p:nvSpPr>
            <p:spPr>
              <a:xfrm>
                <a:off x="47320" y="6154900"/>
                <a:ext cx="320363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1800" b="1" i="1" smtClean="0">
                              <a:latin typeface="Cambria Math" panose="02040503050406030204" pitchFamily="18" charset="0"/>
                            </a:rPr>
                          </m:ctrlPr>
                        </m:dPr>
                        <m:e>
                          <m:r>
                            <a:rPr lang="en-US" sz="1800" b="1" i="1" smtClean="0">
                              <a:latin typeface="Cambria Math" panose="02040503050406030204" pitchFamily="18" charset="0"/>
                            </a:rPr>
                            <m:t>𝟗𝟎</m:t>
                          </m:r>
                          <m:r>
                            <a:rPr lang="en-US" sz="1800" b="1" i="1">
                              <a:latin typeface="Cambria Math" panose="02040503050406030204" pitchFamily="18" charset="0"/>
                            </a:rPr>
                            <m:t>−</m:t>
                          </m:r>
                          <m:r>
                            <a:rPr lang="en-US" sz="1800" b="1" i="1">
                              <a:latin typeface="Cambria Math" panose="02040503050406030204" pitchFamily="18" charset="0"/>
                            </a:rPr>
                            <m:t>𝟕𝟎</m:t>
                          </m:r>
                        </m:e>
                      </m:d>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𝟕</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𝟓𝟎𝟎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𝟏𝟓𝟎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𝟎𝟎𝟎</m:t>
                      </m:r>
                    </m:oMath>
                  </m:oMathPara>
                </a14:m>
                <a:endParaRPr lang="en-US" sz="1800" b="1" dirty="0"/>
              </a:p>
            </p:txBody>
          </p:sp>
        </mc:Choice>
        <mc:Fallback xmlns="">
          <p:sp>
            <p:nvSpPr>
              <p:cNvPr id="23" name="TextBox 22">
                <a:extLst>
                  <a:ext uri="{FF2B5EF4-FFF2-40B4-BE49-F238E27FC236}">
                    <a16:creationId xmlns:a16="http://schemas.microsoft.com/office/drawing/2014/main" id="{68368AC3-922C-4B2A-C141-9FF010A7657A}"/>
                  </a:ext>
                </a:extLst>
              </p:cNvPr>
              <p:cNvSpPr txBox="1">
                <a:spLocks noRot="1" noChangeAspect="1" noMove="1" noResize="1" noEditPoints="1" noAdjustHandles="1" noChangeArrowheads="1" noChangeShapeType="1" noTextEdit="1"/>
              </p:cNvSpPr>
              <p:nvPr/>
            </p:nvSpPr>
            <p:spPr>
              <a:xfrm>
                <a:off x="47320" y="6154900"/>
                <a:ext cx="3203634" cy="276999"/>
              </a:xfrm>
              <a:prstGeom prst="rect">
                <a:avLst/>
              </a:prstGeom>
              <a:blipFill>
                <a:blip r:embed="rId13"/>
                <a:stretch>
                  <a:fillRect r="-1333" b="-11111"/>
                </a:stretch>
              </a:blipFill>
            </p:spPr>
            <p:txBody>
              <a:bodyPr/>
              <a:lstStyle/>
              <a:p>
                <a:r>
                  <a:rPr lang="en-US">
                    <a:noFill/>
                  </a:rPr>
                  <a:t> </a:t>
                </a:r>
              </a:p>
            </p:txBody>
          </p:sp>
        </mc:Fallback>
      </mc:AlternateContent>
      <p:cxnSp>
        <p:nvCxnSpPr>
          <p:cNvPr id="24" name="Straight Arrow Connector 23">
            <a:extLst>
              <a:ext uri="{FF2B5EF4-FFF2-40B4-BE49-F238E27FC236}">
                <a16:creationId xmlns:a16="http://schemas.microsoft.com/office/drawing/2014/main" id="{2FE02464-15CD-3D54-E35E-21B46259E851}"/>
              </a:ext>
            </a:extLst>
          </p:cNvPr>
          <p:cNvCxnSpPr>
            <a:cxnSpLocks/>
          </p:cNvCxnSpPr>
          <p:nvPr/>
        </p:nvCxnSpPr>
        <p:spPr>
          <a:xfrm flipH="1">
            <a:off x="1325703" y="4631377"/>
            <a:ext cx="328689" cy="1481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1B569F0-1193-DA1C-061A-776EAF409619}"/>
                  </a:ext>
                </a:extLst>
              </p:cNvPr>
              <p:cNvSpPr txBox="1"/>
              <p:nvPr/>
            </p:nvSpPr>
            <p:spPr>
              <a:xfrm>
                <a:off x="5205631" y="6431899"/>
                <a:ext cx="33414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1800" b="1" i="1" smtClean="0">
                              <a:latin typeface="Cambria Math" panose="02040503050406030204" pitchFamily="18" charset="0"/>
                            </a:rPr>
                          </m:ctrlPr>
                        </m:dPr>
                        <m:e>
                          <m:r>
                            <a:rPr lang="en-US" sz="1800" b="1" i="1" smtClean="0">
                              <a:latin typeface="Cambria Math" panose="02040503050406030204" pitchFamily="18" charset="0"/>
                            </a:rPr>
                            <m:t>𝟏𝟏𝟎</m:t>
                          </m:r>
                          <m:r>
                            <a:rPr lang="en-US" sz="1800" b="1" i="1">
                              <a:latin typeface="Cambria Math" panose="02040503050406030204" pitchFamily="18" charset="0"/>
                            </a:rPr>
                            <m:t>−</m:t>
                          </m:r>
                          <m:r>
                            <a:rPr lang="en-US" sz="1800" b="1" i="1" smtClean="0">
                              <a:latin typeface="Cambria Math" panose="02040503050406030204" pitchFamily="18" charset="0"/>
                            </a:rPr>
                            <m:t>𝟓</m:t>
                          </m:r>
                          <m:r>
                            <a:rPr lang="en-US" sz="1800" b="1" i="1">
                              <a:latin typeface="Cambria Math" panose="02040503050406030204" pitchFamily="18" charset="0"/>
                            </a:rPr>
                            <m:t>𝟎</m:t>
                          </m:r>
                        </m:e>
                      </m:d>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𝟐</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𝟓𝟎𝟎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𝟏𝟓𝟎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𝟎𝟎𝟎</m:t>
                      </m:r>
                    </m:oMath>
                  </m:oMathPara>
                </a14:m>
                <a:endParaRPr lang="en-US" sz="1800" b="1" dirty="0"/>
              </a:p>
            </p:txBody>
          </p:sp>
        </mc:Choice>
        <mc:Fallback xmlns="">
          <p:sp>
            <p:nvSpPr>
              <p:cNvPr id="25" name="TextBox 24">
                <a:extLst>
                  <a:ext uri="{FF2B5EF4-FFF2-40B4-BE49-F238E27FC236}">
                    <a16:creationId xmlns:a16="http://schemas.microsoft.com/office/drawing/2014/main" id="{A1B569F0-1193-DA1C-061A-776EAF409619}"/>
                  </a:ext>
                </a:extLst>
              </p:cNvPr>
              <p:cNvSpPr txBox="1">
                <a:spLocks noRot="1" noChangeAspect="1" noMove="1" noResize="1" noEditPoints="1" noAdjustHandles="1" noChangeArrowheads="1" noChangeShapeType="1" noTextEdit="1"/>
              </p:cNvSpPr>
              <p:nvPr/>
            </p:nvSpPr>
            <p:spPr>
              <a:xfrm>
                <a:off x="5205631" y="6431899"/>
                <a:ext cx="3341492" cy="276999"/>
              </a:xfrm>
              <a:prstGeom prst="rect">
                <a:avLst/>
              </a:prstGeom>
              <a:blipFill>
                <a:blip r:embed="rId14"/>
                <a:stretch>
                  <a:fillRect r="-1095" b="-8696"/>
                </a:stretch>
              </a:blipFill>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0CD6E500-4D2C-0B35-59F9-5BAD05802A70}"/>
              </a:ext>
            </a:extLst>
          </p:cNvPr>
          <p:cNvCxnSpPr>
            <a:cxnSpLocks/>
          </p:cNvCxnSpPr>
          <p:nvPr/>
        </p:nvCxnSpPr>
        <p:spPr>
          <a:xfrm flipH="1">
            <a:off x="5903578" y="4812311"/>
            <a:ext cx="328689" cy="1481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720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5"/>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6"/>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7"/>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8"/>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19"/>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AB03D-A267-4117-BA6A-19E3553CF6CE}"/>
              </a:ext>
            </a:extLst>
          </p:cNvPr>
          <p:cNvSpPr>
            <a:spLocks noGrp="1"/>
          </p:cNvSpPr>
          <p:nvPr>
            <p:ph type="title"/>
          </p:nvPr>
        </p:nvSpPr>
        <p:spPr/>
        <p:txBody>
          <a:bodyPr>
            <a:normAutofit fontScale="90000"/>
          </a:bodyPr>
          <a:lstStyle/>
          <a:p>
            <a:r>
              <a:rPr lang="en-US" dirty="0">
                <a:latin typeface="+mn-lt"/>
              </a:rPr>
              <a:t>INCREASING THE TAX RATE DOES NOT NECESSARILY INCREASE REVENUE (2 of 2)</a:t>
            </a:r>
            <a:endParaRPr lang="en-CA" dirty="0">
              <a:latin typeface="+mn-lt"/>
            </a:endParaRPr>
          </a:p>
        </p:txBody>
      </p:sp>
      <p:sp>
        <p:nvSpPr>
          <p:cNvPr id="3" name="Content Placeholder 2">
            <a:extLst>
              <a:ext uri="{FF2B5EF4-FFF2-40B4-BE49-F238E27FC236}">
                <a16:creationId xmlns:a16="http://schemas.microsoft.com/office/drawing/2014/main" id="{906541D8-6B04-475E-89E0-EBEF8DAB36EE}"/>
              </a:ext>
            </a:extLst>
          </p:cNvPr>
          <p:cNvSpPr>
            <a:spLocks noGrp="1"/>
          </p:cNvSpPr>
          <p:nvPr>
            <p:ph sz="quarter" idx="10"/>
          </p:nvPr>
        </p:nvSpPr>
        <p:spPr>
          <a:xfrm>
            <a:off x="117582" y="1933291"/>
            <a:ext cx="9804186" cy="4716891"/>
          </a:xfrm>
        </p:spPr>
        <p:txBody>
          <a:bodyPr>
            <a:normAutofit/>
          </a:bodyPr>
          <a:lstStyle/>
          <a:p>
            <a:pPr marL="354013" indent="-354013"/>
            <a:r>
              <a:rPr lang="en-US" dirty="0">
                <a:latin typeface="+mn-lt"/>
              </a:rPr>
              <a:t>If the price elasticities of both supply and demand are low, the tax increase won’t reduce the quantity of the good sold very much, so tax revenue will definitely rise.</a:t>
            </a:r>
          </a:p>
          <a:p>
            <a:pPr marL="354013" indent="-354013"/>
            <a:endParaRPr lang="en-US" dirty="0">
              <a:latin typeface="+mn-lt"/>
            </a:endParaRPr>
          </a:p>
          <a:p>
            <a:pPr marL="354013" indent="-354013"/>
            <a:r>
              <a:rPr lang="en-US" dirty="0">
                <a:latin typeface="+mn-lt"/>
              </a:rPr>
              <a:t>If the price elasticities are high enough, the tax reduces the quantity sold so much that tax revenue falls.</a:t>
            </a:r>
          </a:p>
          <a:p>
            <a:pPr marL="354013" indent="-354013"/>
            <a:endParaRPr lang="en-US" dirty="0">
              <a:latin typeface="+mn-lt"/>
            </a:endParaRPr>
          </a:p>
          <a:p>
            <a:pPr marL="354013" indent="-354013"/>
            <a:r>
              <a:rPr lang="en-US" dirty="0">
                <a:latin typeface="+mn-lt"/>
              </a:rPr>
              <a:t>If the price elasticities are high, the result is less certain and dependent on how high or low the initial tax rate was.</a:t>
            </a:r>
            <a:endParaRPr lang="en-CA" dirty="0">
              <a:latin typeface="+mn-lt"/>
            </a:endParaRPr>
          </a:p>
        </p:txBody>
      </p:sp>
    </p:spTree>
    <p:extLst>
      <p:ext uri="{BB962C8B-B14F-4D97-AF65-F5344CB8AC3E}">
        <p14:creationId xmlns:p14="http://schemas.microsoft.com/office/powerpoint/2010/main" val="3363964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THE COSTS OF TAXATION (1 of 3)</a:t>
            </a:r>
          </a:p>
        </p:txBody>
      </p:sp>
      <p:sp>
        <p:nvSpPr>
          <p:cNvPr id="3" name="Content Placeholder 2">
            <a:extLst>
              <a:ext uri="{FF2B5EF4-FFF2-40B4-BE49-F238E27FC236}">
                <a16:creationId xmlns:a16="http://schemas.microsoft.com/office/drawing/2014/main" id="{DE445151-C0D1-4C88-9C62-B5434625AD1B}"/>
              </a:ext>
            </a:extLst>
          </p:cNvPr>
          <p:cNvSpPr>
            <a:spLocks noGrp="1"/>
          </p:cNvSpPr>
          <p:nvPr>
            <p:ph sz="quarter" idx="10"/>
          </p:nvPr>
        </p:nvSpPr>
        <p:spPr>
          <a:xfrm>
            <a:off x="127107" y="1195405"/>
            <a:ext cx="9804186" cy="1645244"/>
          </a:xfrm>
        </p:spPr>
        <p:txBody>
          <a:bodyPr>
            <a:normAutofit fontScale="92500" lnSpcReduction="10000"/>
          </a:bodyPr>
          <a:lstStyle/>
          <a:p>
            <a:pPr marL="354013" indent="-354013"/>
            <a:r>
              <a:rPr lang="en-US" sz="2600" dirty="0">
                <a:latin typeface="+mn-lt"/>
              </a:rPr>
              <a:t>An excise tax imposes costs because it prevents mutually beneficial transactions (</a:t>
            </a:r>
            <a:r>
              <a:rPr lang="en-US" sz="2600" i="1" dirty="0">
                <a:latin typeface="+mn-lt"/>
              </a:rPr>
              <a:t>Q</a:t>
            </a:r>
            <a:r>
              <a:rPr lang="en-US" sz="2600" i="1" baseline="-25000" dirty="0">
                <a:latin typeface="+mn-lt"/>
              </a:rPr>
              <a:t>E </a:t>
            </a:r>
            <a:r>
              <a:rPr lang="en-US" dirty="0">
                <a:latin typeface="+mn-lt"/>
              </a:rPr>
              <a:t>–</a:t>
            </a:r>
            <a:r>
              <a:rPr lang="en-US" sz="2600" i="1" dirty="0">
                <a:latin typeface="+mn-lt"/>
              </a:rPr>
              <a:t> Q</a:t>
            </a:r>
            <a:r>
              <a:rPr lang="en-US" sz="2600" i="1" baseline="-25000" dirty="0">
                <a:latin typeface="+mn-lt"/>
              </a:rPr>
              <a:t>T</a:t>
            </a:r>
            <a:r>
              <a:rPr lang="en-US" sz="2600" dirty="0">
                <a:latin typeface="+mn-lt"/>
              </a:rPr>
              <a:t>). The value of such transactions is called the deadweight loss (areas </a:t>
            </a:r>
            <a:r>
              <a:rPr lang="en-US" sz="2600" i="1" dirty="0">
                <a:latin typeface="+mn-lt"/>
              </a:rPr>
              <a:t>B</a:t>
            </a:r>
            <a:r>
              <a:rPr lang="en-US" sz="2600" dirty="0">
                <a:latin typeface="+mn-lt"/>
              </a:rPr>
              <a:t> and </a:t>
            </a:r>
            <a:r>
              <a:rPr lang="en-US" sz="2600" i="1" dirty="0">
                <a:latin typeface="+mn-lt"/>
              </a:rPr>
              <a:t>F</a:t>
            </a:r>
            <a:r>
              <a:rPr lang="en-US" sz="2600" dirty="0">
                <a:latin typeface="+mn-lt"/>
              </a:rPr>
              <a:t>).</a:t>
            </a:r>
          </a:p>
          <a:p>
            <a:pPr marL="0" indent="0" algn="ctr">
              <a:buNone/>
            </a:pPr>
            <a:r>
              <a:rPr lang="en-US" sz="2400" dirty="0">
                <a:latin typeface="+mn-lt"/>
              </a:rPr>
              <a:t>Figure 8 </a:t>
            </a:r>
          </a:p>
        </p:txBody>
      </p:sp>
      <p:pic>
        <p:nvPicPr>
          <p:cNvPr id="17" name="Picture 16">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1528" y="2845899"/>
            <a:ext cx="5120823" cy="4434904"/>
          </a:xfrm>
          <a:prstGeom prst="rect">
            <a:avLst/>
          </a:prstGeom>
        </p:spPr>
      </p:pic>
      <p:pic>
        <p:nvPicPr>
          <p:cNvPr id="16" name="Picture 1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5176" y="2845900"/>
            <a:ext cx="5120823" cy="4434904"/>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7766" y="2845897"/>
            <a:ext cx="5843392" cy="4434904"/>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7766" y="2843273"/>
            <a:ext cx="5843392" cy="4434904"/>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8784" y="2845905"/>
            <a:ext cx="5843392" cy="4434904"/>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80397" y="2845905"/>
            <a:ext cx="5843392" cy="4434904"/>
          </a:xfrm>
          <a:prstGeom prst="rect">
            <a:avLst/>
          </a:prstGeom>
        </p:spPr>
      </p:pic>
      <p:pic>
        <p:nvPicPr>
          <p:cNvPr id="6" name="Picture 5" descr="A graph shows areas of consumer and producer surplus after an excise tax.&#10;The x-axis is labeled Quantity and shows markings from left to right at Q t and Q e. The y-axis is labeled Price and shows markings from bottom to top at P p, P e, and P c. A downward sloping demand curve intersects an upward sloping supply curve at the equilibrium point:&#10;• E (Q e, P e)&#10;The vertical distance between P p and P c is labeled Excise tax equals T.&#10;The areas representing the Fall in consumer surplus due to tax are defined as follows:&#10;• A rectangular area labeled A&#10;◦ (0, P c)&#10;◦ (0, P e)&#10;◦ (Q t, P c)&#10;◦ (Q t, P e).&#10;• A triangular area labeled B&#10;◦ (Q t, P c)&#10;◦ (Q t, P e)&#10;◦ Equilibrium E (Q e, P e).&#10;The areas representing the Fall in producer surplus due to tax are defined as:&#10;• A rectangular area labeled C&#10;◦ (0, P p)&#10;◦ (0, P e)&#10;◦ (Q t, P e)&#10;◦ (Q t, P p).&#10;• A triangular area labeled F&#10;◦ (Q t, P p)&#10;◦ (Q t, P e)&#10;◦ Equilibrium E (Q e, P e).">
            <a:extLst>
              <a:ext uri="{FF2B5EF4-FFF2-40B4-BE49-F238E27FC236}">
                <a16:creationId xmlns:a16="http://schemas.microsoft.com/office/drawing/2014/main" id="{FEEFD440-0A14-BC31-6D75-F90426C49A7F}"/>
              </a:ext>
            </a:extLst>
          </p:cNvPr>
          <p:cNvPicPr>
            <a:picLocks noChangeAspect="1"/>
          </p:cNvPicPr>
          <p:nvPr/>
        </p:nvPicPr>
        <p:blipFill>
          <a:blip r:embed="rId8"/>
          <a:stretch>
            <a:fillRect/>
          </a:stretch>
        </p:blipFill>
        <p:spPr>
          <a:xfrm>
            <a:off x="9275437" y="3104964"/>
            <a:ext cx="285765" cy="177809"/>
          </a:xfrm>
          <a:prstGeom prst="rect">
            <a:avLst/>
          </a:prstGeom>
        </p:spPr>
      </p:pic>
      <p:sp>
        <p:nvSpPr>
          <p:cNvPr id="9" name="TextBox 8">
            <a:extLst>
              <a:ext uri="{FF2B5EF4-FFF2-40B4-BE49-F238E27FC236}">
                <a16:creationId xmlns:a16="http://schemas.microsoft.com/office/drawing/2014/main" id="{2FD99BF7-4248-513C-5F97-2A434F1A910A}"/>
              </a:ext>
            </a:extLst>
          </p:cNvPr>
          <p:cNvSpPr txBox="1"/>
          <p:nvPr/>
        </p:nvSpPr>
        <p:spPr>
          <a:xfrm>
            <a:off x="2289817" y="4074972"/>
            <a:ext cx="467514" cy="338554"/>
          </a:xfrm>
          <a:prstGeom prst="rect">
            <a:avLst/>
          </a:prstGeom>
          <a:noFill/>
        </p:spPr>
        <p:txBody>
          <a:bodyPr wrap="square" rtlCol="0">
            <a:spAutoFit/>
          </a:bodyPr>
          <a:lstStyle/>
          <a:p>
            <a:r>
              <a:rPr lang="en-US" sz="1600" b="1" dirty="0"/>
              <a:t>60</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C2CEFFD-F7C0-5617-BA6D-F1692892F77D}"/>
                  </a:ext>
                </a:extLst>
              </p:cNvPr>
              <p:cNvSpPr txBox="1"/>
              <p:nvPr/>
            </p:nvSpPr>
            <p:spPr>
              <a:xfrm>
                <a:off x="6121425" y="2281468"/>
                <a:ext cx="3936975" cy="5257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𝑰𝒏𝒕𝒊𝒕𝒂𝒍</m:t>
                      </m:r>
                      <m:r>
                        <a:rPr lang="en-US" sz="1800" b="1" i="1" smtClean="0">
                          <a:latin typeface="Cambria Math" panose="02040503050406030204" pitchFamily="18" charset="0"/>
                        </a:rPr>
                        <m:t> </m:t>
                      </m:r>
                      <m:r>
                        <a:rPr lang="en-US" sz="1800" b="1" i="1" smtClean="0">
                          <a:latin typeface="Cambria Math" panose="02040503050406030204" pitchFamily="18" charset="0"/>
                        </a:rPr>
                        <m:t>𝑪𝑺</m:t>
                      </m:r>
                      <m:r>
                        <a:rPr lang="en-US" sz="1800" b="1" i="1" smtClean="0">
                          <a:latin typeface="Cambria Math" panose="02040503050406030204" pitchFamily="18" charset="0"/>
                        </a:rPr>
                        <m:t>: </m:t>
                      </m:r>
                      <m:f>
                        <m:fPr>
                          <m:ctrlPr>
                            <a:rPr lang="en-US" sz="1800" b="1" i="1" smtClean="0">
                              <a:latin typeface="Cambria Math" panose="02040503050406030204" pitchFamily="18" charset="0"/>
                            </a:rPr>
                          </m:ctrlPr>
                        </m:fPr>
                        <m:num>
                          <m:r>
                            <a:rPr lang="en-US" sz="1800" b="1" i="1" smtClean="0">
                              <a:latin typeface="Cambria Math" panose="02040503050406030204" pitchFamily="18" charset="0"/>
                            </a:rPr>
                            <m:t>(</m:t>
                          </m:r>
                          <m:r>
                            <a:rPr lang="en-US" sz="1800" b="1" i="1" smtClean="0">
                              <a:latin typeface="Cambria Math" panose="02040503050406030204" pitchFamily="18" charset="0"/>
                            </a:rPr>
                            <m:t>𝟏𝟎𝟎</m:t>
                          </m:r>
                          <m:r>
                            <a:rPr lang="en-US" sz="1800" b="1" i="1" smtClean="0">
                              <a:latin typeface="Cambria Math" panose="02040503050406030204" pitchFamily="18" charset="0"/>
                            </a:rPr>
                            <m:t>−</m:t>
                          </m:r>
                          <m:r>
                            <a:rPr lang="en-US" sz="1800" b="1" i="1" smtClean="0">
                              <a:latin typeface="Cambria Math" panose="02040503050406030204" pitchFamily="18" charset="0"/>
                            </a:rPr>
                            <m:t>𝟓𝟎</m:t>
                          </m:r>
                          <m:r>
                            <a:rPr lang="en-US" sz="1800" b="1" i="1" smtClean="0">
                              <a:latin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𝟖𝟎</m:t>
                          </m:r>
                        </m:num>
                        <m:den>
                          <m:r>
                            <a:rPr lang="en-US" sz="1800" b="1" i="1" smtClean="0">
                              <a:latin typeface="Cambria Math" panose="02040503050406030204" pitchFamily="18" charset="0"/>
                            </a:rPr>
                            <m:t>𝟐</m:t>
                          </m:r>
                        </m:den>
                      </m:f>
                      <m:r>
                        <a:rPr lang="en-US" sz="1800" b="1" i="1" smtClean="0">
                          <a:latin typeface="Cambria Math" panose="02040503050406030204" pitchFamily="18" charset="0"/>
                        </a:rPr>
                        <m:t>=</m:t>
                      </m:r>
                      <m:r>
                        <a:rPr lang="en-US" sz="1800" b="1" i="1" smtClean="0">
                          <a:latin typeface="Cambria Math" panose="02040503050406030204" pitchFamily="18" charset="0"/>
                        </a:rPr>
                        <m:t>𝟐</m:t>
                      </m:r>
                      <m:r>
                        <a:rPr lang="en-US" sz="1800" b="1" i="1" smtClean="0">
                          <a:latin typeface="Cambria Math" panose="02040503050406030204" pitchFamily="18" charset="0"/>
                        </a:rPr>
                        <m:t>,</m:t>
                      </m:r>
                      <m:r>
                        <a:rPr lang="en-US" sz="1800" b="1" i="1" smtClean="0">
                          <a:latin typeface="Cambria Math" panose="02040503050406030204" pitchFamily="18" charset="0"/>
                        </a:rPr>
                        <m:t>𝟎𝟎𝟎</m:t>
                      </m:r>
                    </m:oMath>
                  </m:oMathPara>
                </a14:m>
                <a:endParaRPr lang="en-US" sz="1800" b="1" dirty="0"/>
              </a:p>
            </p:txBody>
          </p:sp>
        </mc:Choice>
        <mc:Fallback xmlns="">
          <p:sp>
            <p:nvSpPr>
              <p:cNvPr id="18" name="TextBox 17">
                <a:extLst>
                  <a:ext uri="{FF2B5EF4-FFF2-40B4-BE49-F238E27FC236}">
                    <a16:creationId xmlns:a16="http://schemas.microsoft.com/office/drawing/2014/main" id="{4C2CEFFD-F7C0-5617-BA6D-F1692892F77D}"/>
                  </a:ext>
                </a:extLst>
              </p:cNvPr>
              <p:cNvSpPr txBox="1">
                <a:spLocks noRot="1" noChangeAspect="1" noMove="1" noResize="1" noEditPoints="1" noAdjustHandles="1" noChangeArrowheads="1" noChangeShapeType="1" noTextEdit="1"/>
              </p:cNvSpPr>
              <p:nvPr/>
            </p:nvSpPr>
            <p:spPr>
              <a:xfrm>
                <a:off x="6121425" y="2281468"/>
                <a:ext cx="3936975" cy="525785"/>
              </a:xfrm>
              <a:prstGeom prst="rect">
                <a:avLst/>
              </a:prstGeom>
              <a:blipFill>
                <a:blip r:embed="rId9"/>
                <a:stretch>
                  <a:fillRect/>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977DBD58-82A9-CAC8-0734-24F3862A703D}"/>
              </a:ext>
            </a:extLst>
          </p:cNvPr>
          <p:cNvSpPr txBox="1"/>
          <p:nvPr/>
        </p:nvSpPr>
        <p:spPr>
          <a:xfrm>
            <a:off x="2289817" y="5353812"/>
            <a:ext cx="467514" cy="338554"/>
          </a:xfrm>
          <a:prstGeom prst="rect">
            <a:avLst/>
          </a:prstGeom>
          <a:noFill/>
        </p:spPr>
        <p:txBody>
          <a:bodyPr wrap="square" rtlCol="0">
            <a:spAutoFit/>
          </a:bodyPr>
          <a:lstStyle/>
          <a:p>
            <a:r>
              <a:rPr lang="en-US" sz="1600" b="1" dirty="0"/>
              <a:t>44</a:t>
            </a:r>
          </a:p>
        </p:txBody>
      </p:sp>
      <p:sp>
        <p:nvSpPr>
          <p:cNvPr id="20" name="TextBox 19">
            <a:extLst>
              <a:ext uri="{FF2B5EF4-FFF2-40B4-BE49-F238E27FC236}">
                <a16:creationId xmlns:a16="http://schemas.microsoft.com/office/drawing/2014/main" id="{F0EFB010-4781-0D05-2D93-A6FC24BB3405}"/>
              </a:ext>
            </a:extLst>
          </p:cNvPr>
          <p:cNvSpPr txBox="1"/>
          <p:nvPr/>
        </p:nvSpPr>
        <p:spPr>
          <a:xfrm>
            <a:off x="1246909" y="4752948"/>
            <a:ext cx="728226" cy="338554"/>
          </a:xfrm>
          <a:prstGeom prst="rect">
            <a:avLst/>
          </a:prstGeom>
          <a:noFill/>
        </p:spPr>
        <p:txBody>
          <a:bodyPr wrap="square" rtlCol="0">
            <a:spAutoFit/>
          </a:bodyPr>
          <a:lstStyle/>
          <a:p>
            <a:r>
              <a:rPr lang="en-US" sz="1600" b="1" dirty="0"/>
              <a:t>T=16</a:t>
            </a:r>
          </a:p>
        </p:txBody>
      </p:sp>
      <p:sp>
        <p:nvSpPr>
          <p:cNvPr id="21" name="TextBox 20">
            <a:extLst>
              <a:ext uri="{FF2B5EF4-FFF2-40B4-BE49-F238E27FC236}">
                <a16:creationId xmlns:a16="http://schemas.microsoft.com/office/drawing/2014/main" id="{970E5E94-B6ED-0438-41C0-1F8DC74EC5C3}"/>
              </a:ext>
            </a:extLst>
          </p:cNvPr>
          <p:cNvSpPr txBox="1"/>
          <p:nvPr/>
        </p:nvSpPr>
        <p:spPr>
          <a:xfrm>
            <a:off x="4193603" y="6978275"/>
            <a:ext cx="467514" cy="338554"/>
          </a:xfrm>
          <a:prstGeom prst="rect">
            <a:avLst/>
          </a:prstGeom>
          <a:solidFill>
            <a:schemeClr val="bg1"/>
          </a:solidFill>
          <a:ln>
            <a:solidFill>
              <a:schemeClr val="bg1"/>
            </a:solidFill>
          </a:ln>
        </p:spPr>
        <p:txBody>
          <a:bodyPr wrap="square" rtlCol="0">
            <a:spAutoFit/>
          </a:bodyPr>
          <a:lstStyle/>
          <a:p>
            <a:r>
              <a:rPr lang="en-US" sz="1600" b="1" dirty="0"/>
              <a:t>64</a:t>
            </a:r>
          </a:p>
        </p:txBody>
      </p:sp>
      <p:sp>
        <p:nvSpPr>
          <p:cNvPr id="22" name="TextBox 21">
            <a:extLst>
              <a:ext uri="{FF2B5EF4-FFF2-40B4-BE49-F238E27FC236}">
                <a16:creationId xmlns:a16="http://schemas.microsoft.com/office/drawing/2014/main" id="{599E5C4C-B168-55C1-031A-2C15A7B6AEF7}"/>
              </a:ext>
            </a:extLst>
          </p:cNvPr>
          <p:cNvSpPr txBox="1"/>
          <p:nvPr/>
        </p:nvSpPr>
        <p:spPr>
          <a:xfrm>
            <a:off x="5062828" y="6978275"/>
            <a:ext cx="467514" cy="338554"/>
          </a:xfrm>
          <a:prstGeom prst="rect">
            <a:avLst/>
          </a:prstGeom>
          <a:solidFill>
            <a:schemeClr val="bg1"/>
          </a:solidFill>
          <a:ln>
            <a:solidFill>
              <a:schemeClr val="bg1"/>
            </a:solidFill>
          </a:ln>
        </p:spPr>
        <p:txBody>
          <a:bodyPr wrap="square" rtlCol="0">
            <a:spAutoFit/>
          </a:bodyPr>
          <a:lstStyle/>
          <a:p>
            <a:r>
              <a:rPr lang="en-US" sz="1600" b="1" dirty="0"/>
              <a:t>80</a:t>
            </a:r>
          </a:p>
        </p:txBody>
      </p:sp>
      <p:sp>
        <p:nvSpPr>
          <p:cNvPr id="23" name="TextBox 22">
            <a:extLst>
              <a:ext uri="{FF2B5EF4-FFF2-40B4-BE49-F238E27FC236}">
                <a16:creationId xmlns:a16="http://schemas.microsoft.com/office/drawing/2014/main" id="{06DBE4C1-97E5-C7EF-B560-7BD20A3D5D1E}"/>
              </a:ext>
            </a:extLst>
          </p:cNvPr>
          <p:cNvSpPr txBox="1"/>
          <p:nvPr/>
        </p:nvSpPr>
        <p:spPr>
          <a:xfrm>
            <a:off x="2700456" y="4752948"/>
            <a:ext cx="467514" cy="338554"/>
          </a:xfrm>
          <a:prstGeom prst="rect">
            <a:avLst/>
          </a:prstGeom>
          <a:solidFill>
            <a:schemeClr val="bg1"/>
          </a:solidFill>
          <a:ln>
            <a:solidFill>
              <a:schemeClr val="bg1"/>
            </a:solidFill>
          </a:ln>
        </p:spPr>
        <p:txBody>
          <a:bodyPr wrap="square" rtlCol="0">
            <a:spAutoFit/>
          </a:bodyPr>
          <a:lstStyle/>
          <a:p>
            <a:r>
              <a:rPr lang="en-US" sz="1600" b="1" dirty="0"/>
              <a:t>50</a:t>
            </a:r>
          </a:p>
        </p:txBody>
      </p:sp>
      <p:sp>
        <p:nvSpPr>
          <p:cNvPr id="24" name="TextBox 23">
            <a:extLst>
              <a:ext uri="{FF2B5EF4-FFF2-40B4-BE49-F238E27FC236}">
                <a16:creationId xmlns:a16="http://schemas.microsoft.com/office/drawing/2014/main" id="{4D0E9423-1DA3-B7D9-3C93-D82448B73C62}"/>
              </a:ext>
            </a:extLst>
          </p:cNvPr>
          <p:cNvSpPr txBox="1"/>
          <p:nvPr/>
        </p:nvSpPr>
        <p:spPr>
          <a:xfrm>
            <a:off x="2529444" y="3141515"/>
            <a:ext cx="585035" cy="338554"/>
          </a:xfrm>
          <a:prstGeom prst="rect">
            <a:avLst/>
          </a:prstGeom>
          <a:solidFill>
            <a:schemeClr val="bg1"/>
          </a:solidFill>
          <a:ln>
            <a:solidFill>
              <a:schemeClr val="bg1"/>
            </a:solidFill>
          </a:ln>
        </p:spPr>
        <p:txBody>
          <a:bodyPr wrap="square" rtlCol="0">
            <a:spAutoFit/>
          </a:bodyPr>
          <a:lstStyle/>
          <a:p>
            <a:r>
              <a:rPr lang="en-US" sz="1600" b="1" dirty="0"/>
              <a:t>100</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960C89E-4351-FF69-32F8-8BED9562B52D}"/>
                  </a:ext>
                </a:extLst>
              </p:cNvPr>
              <p:cNvSpPr txBox="1"/>
              <p:nvPr/>
            </p:nvSpPr>
            <p:spPr>
              <a:xfrm>
                <a:off x="6237383" y="2930975"/>
                <a:ext cx="3664465" cy="5257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𝑵𝒆𝒘</m:t>
                      </m:r>
                      <m:r>
                        <a:rPr lang="en-US" sz="1800" b="1" i="1" smtClean="0">
                          <a:latin typeface="Cambria Math" panose="02040503050406030204" pitchFamily="18" charset="0"/>
                        </a:rPr>
                        <m:t> </m:t>
                      </m:r>
                      <m:r>
                        <a:rPr lang="en-US" sz="1800" b="1" i="1" smtClean="0">
                          <a:latin typeface="Cambria Math" panose="02040503050406030204" pitchFamily="18" charset="0"/>
                        </a:rPr>
                        <m:t>𝑪𝑺</m:t>
                      </m:r>
                      <m:r>
                        <a:rPr lang="en-US" sz="1800" b="1" i="1" smtClean="0">
                          <a:latin typeface="Cambria Math" panose="02040503050406030204" pitchFamily="18" charset="0"/>
                        </a:rPr>
                        <m:t>: </m:t>
                      </m:r>
                      <m:f>
                        <m:fPr>
                          <m:ctrlPr>
                            <a:rPr lang="en-US" sz="1800" b="1" i="1" smtClean="0">
                              <a:latin typeface="Cambria Math" panose="02040503050406030204" pitchFamily="18" charset="0"/>
                            </a:rPr>
                          </m:ctrlPr>
                        </m:fPr>
                        <m:num>
                          <m:r>
                            <a:rPr lang="en-US" sz="1800" b="1" i="1" smtClean="0">
                              <a:latin typeface="Cambria Math" panose="02040503050406030204" pitchFamily="18" charset="0"/>
                            </a:rPr>
                            <m:t>(</m:t>
                          </m:r>
                          <m:r>
                            <a:rPr lang="en-US" sz="1800" b="1" i="1" smtClean="0">
                              <a:latin typeface="Cambria Math" panose="02040503050406030204" pitchFamily="18" charset="0"/>
                            </a:rPr>
                            <m:t>𝟏𝟎𝟎</m:t>
                          </m:r>
                          <m:r>
                            <a:rPr lang="en-US" sz="1800" b="1" i="1" smtClean="0">
                              <a:latin typeface="Cambria Math" panose="02040503050406030204" pitchFamily="18" charset="0"/>
                            </a:rPr>
                            <m:t>−</m:t>
                          </m:r>
                          <m:r>
                            <a:rPr lang="en-US" sz="1800" b="1" i="1" smtClean="0">
                              <a:latin typeface="Cambria Math" panose="02040503050406030204" pitchFamily="18" charset="0"/>
                            </a:rPr>
                            <m:t>𝟔𝟎</m:t>
                          </m:r>
                          <m:r>
                            <a:rPr lang="en-US" sz="1800" b="1" i="1" smtClean="0">
                              <a:latin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𝟔𝟒</m:t>
                          </m:r>
                        </m:num>
                        <m:den>
                          <m:r>
                            <a:rPr lang="en-US" sz="1800" b="1" i="1" smtClean="0">
                              <a:latin typeface="Cambria Math" panose="02040503050406030204" pitchFamily="18" charset="0"/>
                            </a:rPr>
                            <m:t>𝟐</m:t>
                          </m:r>
                        </m:den>
                      </m:f>
                      <m:r>
                        <a:rPr lang="en-US" sz="1800" b="1" i="1" smtClean="0">
                          <a:latin typeface="Cambria Math" panose="02040503050406030204" pitchFamily="18" charset="0"/>
                        </a:rPr>
                        <m:t>=</m:t>
                      </m:r>
                      <m:r>
                        <a:rPr lang="en-US" sz="1800" b="1" i="1" smtClean="0">
                          <a:latin typeface="Cambria Math" panose="02040503050406030204" pitchFamily="18" charset="0"/>
                        </a:rPr>
                        <m:t>𝟏</m:t>
                      </m:r>
                      <m:r>
                        <a:rPr lang="en-US" sz="1800" b="1" i="1" smtClean="0">
                          <a:latin typeface="Cambria Math" panose="02040503050406030204" pitchFamily="18" charset="0"/>
                        </a:rPr>
                        <m:t>,</m:t>
                      </m:r>
                      <m:r>
                        <a:rPr lang="en-US" sz="1800" b="1" i="1" smtClean="0">
                          <a:latin typeface="Cambria Math" panose="02040503050406030204" pitchFamily="18" charset="0"/>
                        </a:rPr>
                        <m:t>𝟐𝟖𝟎</m:t>
                      </m:r>
                    </m:oMath>
                  </m:oMathPara>
                </a14:m>
                <a:endParaRPr lang="en-US" sz="1800" b="1" dirty="0"/>
              </a:p>
            </p:txBody>
          </p:sp>
        </mc:Choice>
        <mc:Fallback xmlns="">
          <p:sp>
            <p:nvSpPr>
              <p:cNvPr id="25" name="TextBox 24">
                <a:extLst>
                  <a:ext uri="{FF2B5EF4-FFF2-40B4-BE49-F238E27FC236}">
                    <a16:creationId xmlns:a16="http://schemas.microsoft.com/office/drawing/2014/main" id="{0960C89E-4351-FF69-32F8-8BED9562B52D}"/>
                  </a:ext>
                </a:extLst>
              </p:cNvPr>
              <p:cNvSpPr txBox="1">
                <a:spLocks noRot="1" noChangeAspect="1" noMove="1" noResize="1" noEditPoints="1" noAdjustHandles="1" noChangeArrowheads="1" noChangeShapeType="1" noTextEdit="1"/>
              </p:cNvSpPr>
              <p:nvPr/>
            </p:nvSpPr>
            <p:spPr>
              <a:xfrm>
                <a:off x="6237383" y="2930975"/>
                <a:ext cx="3664465" cy="52578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ABC179E1-9DA4-0AF5-8B78-4297EE5FD973}"/>
                  </a:ext>
                </a:extLst>
              </p:cNvPr>
              <p:cNvSpPr txBox="1"/>
              <p:nvPr/>
            </p:nvSpPr>
            <p:spPr>
              <a:xfrm>
                <a:off x="6101127" y="4074972"/>
                <a:ext cx="3813544" cy="5257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𝑰𝒏𝒕𝒊𝒕𝒂𝒍</m:t>
                      </m:r>
                      <m:r>
                        <a:rPr lang="en-US" sz="1800" b="1" i="1" smtClean="0">
                          <a:latin typeface="Cambria Math" panose="02040503050406030204" pitchFamily="18" charset="0"/>
                        </a:rPr>
                        <m:t> </m:t>
                      </m:r>
                      <m:r>
                        <a:rPr lang="en-US" sz="1800" b="1" i="1" smtClean="0">
                          <a:latin typeface="Cambria Math" panose="02040503050406030204" pitchFamily="18" charset="0"/>
                        </a:rPr>
                        <m:t>𝑷𝑺</m:t>
                      </m:r>
                      <m:r>
                        <a:rPr lang="en-US" sz="1800" b="1" i="1" smtClean="0">
                          <a:latin typeface="Cambria Math" panose="02040503050406030204" pitchFamily="18" charset="0"/>
                        </a:rPr>
                        <m:t>: </m:t>
                      </m:r>
                      <m:f>
                        <m:fPr>
                          <m:ctrlPr>
                            <a:rPr lang="en-US" sz="1800" b="1" i="1" smtClean="0">
                              <a:latin typeface="Cambria Math" panose="02040503050406030204" pitchFamily="18" charset="0"/>
                            </a:rPr>
                          </m:ctrlPr>
                        </m:fPr>
                        <m:num>
                          <m:r>
                            <a:rPr lang="en-US" sz="1800" b="1" i="1" smtClean="0">
                              <a:latin typeface="Cambria Math" panose="02040503050406030204" pitchFamily="18" charset="0"/>
                            </a:rPr>
                            <m:t>(</m:t>
                          </m:r>
                          <m:r>
                            <a:rPr lang="en-US" sz="1800" b="1" i="1" smtClean="0">
                              <a:latin typeface="Cambria Math" panose="02040503050406030204" pitchFamily="18" charset="0"/>
                            </a:rPr>
                            <m:t>𝟓𝟎</m:t>
                          </m:r>
                          <m:r>
                            <a:rPr lang="en-US" sz="1800" b="1" i="1" smtClean="0">
                              <a:latin typeface="Cambria Math" panose="02040503050406030204" pitchFamily="18" charset="0"/>
                            </a:rPr>
                            <m:t>−</m:t>
                          </m:r>
                          <m:r>
                            <a:rPr lang="en-US" sz="1800" b="1" i="1" smtClean="0">
                              <a:latin typeface="Cambria Math" panose="02040503050406030204" pitchFamily="18" charset="0"/>
                            </a:rPr>
                            <m:t>𝟐𝟎</m:t>
                          </m:r>
                          <m:r>
                            <a:rPr lang="en-US" sz="1800" b="1" i="1" smtClean="0">
                              <a:latin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𝟖𝟎</m:t>
                          </m:r>
                        </m:num>
                        <m:den>
                          <m:r>
                            <a:rPr lang="en-US" sz="1800" b="1" i="1" smtClean="0">
                              <a:latin typeface="Cambria Math" panose="02040503050406030204" pitchFamily="18" charset="0"/>
                            </a:rPr>
                            <m:t>𝟐</m:t>
                          </m:r>
                        </m:den>
                      </m:f>
                      <m:r>
                        <a:rPr lang="en-US" sz="1800" b="1" i="1" smtClean="0">
                          <a:latin typeface="Cambria Math" panose="02040503050406030204" pitchFamily="18" charset="0"/>
                        </a:rPr>
                        <m:t>=</m:t>
                      </m:r>
                      <m:r>
                        <a:rPr lang="en-US" sz="1800" b="1" i="1" smtClean="0">
                          <a:latin typeface="Cambria Math" panose="02040503050406030204" pitchFamily="18" charset="0"/>
                        </a:rPr>
                        <m:t>𝟏</m:t>
                      </m:r>
                      <m:r>
                        <a:rPr lang="en-US" sz="1800" b="1" i="1" smtClean="0">
                          <a:latin typeface="Cambria Math" panose="02040503050406030204" pitchFamily="18" charset="0"/>
                        </a:rPr>
                        <m:t>,</m:t>
                      </m:r>
                      <m:r>
                        <a:rPr lang="en-US" sz="1800" b="1" i="1" smtClean="0">
                          <a:latin typeface="Cambria Math" panose="02040503050406030204" pitchFamily="18" charset="0"/>
                        </a:rPr>
                        <m:t>𝟐𝟎𝟎</m:t>
                      </m:r>
                    </m:oMath>
                  </m:oMathPara>
                </a14:m>
                <a:endParaRPr lang="en-US" sz="1800" b="1" dirty="0"/>
              </a:p>
            </p:txBody>
          </p:sp>
        </mc:Choice>
        <mc:Fallback xmlns="">
          <p:sp>
            <p:nvSpPr>
              <p:cNvPr id="26" name="TextBox 25">
                <a:extLst>
                  <a:ext uri="{FF2B5EF4-FFF2-40B4-BE49-F238E27FC236}">
                    <a16:creationId xmlns:a16="http://schemas.microsoft.com/office/drawing/2014/main" id="{ABC179E1-9DA4-0AF5-8B78-4297EE5FD973}"/>
                  </a:ext>
                </a:extLst>
              </p:cNvPr>
              <p:cNvSpPr txBox="1">
                <a:spLocks noRot="1" noChangeAspect="1" noMove="1" noResize="1" noEditPoints="1" noAdjustHandles="1" noChangeArrowheads="1" noChangeShapeType="1" noTextEdit="1"/>
              </p:cNvSpPr>
              <p:nvPr/>
            </p:nvSpPr>
            <p:spPr>
              <a:xfrm>
                <a:off x="6101127" y="4074972"/>
                <a:ext cx="3813544" cy="525785"/>
              </a:xfrm>
              <a:prstGeom prst="rect">
                <a:avLst/>
              </a:prstGeom>
              <a:blipFill>
                <a:blip r:embed="rId11"/>
                <a:stretch>
                  <a:fillRect/>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434DA69E-526A-09FB-EF4C-42947403194B}"/>
              </a:ext>
            </a:extLst>
          </p:cNvPr>
          <p:cNvSpPr txBox="1"/>
          <p:nvPr/>
        </p:nvSpPr>
        <p:spPr>
          <a:xfrm>
            <a:off x="2508266" y="6245804"/>
            <a:ext cx="585035" cy="338554"/>
          </a:xfrm>
          <a:prstGeom prst="rect">
            <a:avLst/>
          </a:prstGeom>
          <a:solidFill>
            <a:schemeClr val="bg1"/>
          </a:solidFill>
          <a:ln>
            <a:solidFill>
              <a:schemeClr val="bg1"/>
            </a:solidFill>
          </a:ln>
        </p:spPr>
        <p:txBody>
          <a:bodyPr wrap="square" rtlCol="0">
            <a:spAutoFit/>
          </a:bodyPr>
          <a:lstStyle/>
          <a:p>
            <a:pPr algn="r"/>
            <a:r>
              <a:rPr lang="en-US" sz="1600" b="1" dirty="0"/>
              <a:t>20</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8A797DF-09B1-40D8-90B5-876C4E514179}"/>
                  </a:ext>
                </a:extLst>
              </p:cNvPr>
              <p:cNvSpPr txBox="1"/>
              <p:nvPr/>
            </p:nvSpPr>
            <p:spPr>
              <a:xfrm>
                <a:off x="6244588" y="4748022"/>
                <a:ext cx="3316614" cy="5257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𝑵𝒆𝒘</m:t>
                      </m:r>
                      <m:r>
                        <a:rPr lang="en-US" sz="1800" b="1" i="1" smtClean="0">
                          <a:latin typeface="Cambria Math" panose="02040503050406030204" pitchFamily="18" charset="0"/>
                        </a:rPr>
                        <m:t> </m:t>
                      </m:r>
                      <m:r>
                        <a:rPr lang="en-US" sz="1800" b="1" i="1" smtClean="0">
                          <a:latin typeface="Cambria Math" panose="02040503050406030204" pitchFamily="18" charset="0"/>
                        </a:rPr>
                        <m:t>𝑷𝑺</m:t>
                      </m:r>
                      <m:r>
                        <a:rPr lang="en-US" sz="1800" b="1" i="1" smtClean="0">
                          <a:latin typeface="Cambria Math" panose="02040503050406030204" pitchFamily="18" charset="0"/>
                        </a:rPr>
                        <m:t>: </m:t>
                      </m:r>
                      <m:f>
                        <m:fPr>
                          <m:ctrlPr>
                            <a:rPr lang="en-US" sz="1800" b="1" i="1" smtClean="0">
                              <a:latin typeface="Cambria Math" panose="02040503050406030204" pitchFamily="18" charset="0"/>
                            </a:rPr>
                          </m:ctrlPr>
                        </m:fPr>
                        <m:num>
                          <m:r>
                            <a:rPr lang="en-US" sz="1800" b="1" i="1" smtClean="0">
                              <a:latin typeface="Cambria Math" panose="02040503050406030204" pitchFamily="18" charset="0"/>
                            </a:rPr>
                            <m:t>(</m:t>
                          </m:r>
                          <m:r>
                            <a:rPr lang="en-US" sz="1800" b="1" i="1" smtClean="0">
                              <a:latin typeface="Cambria Math" panose="02040503050406030204" pitchFamily="18" charset="0"/>
                            </a:rPr>
                            <m:t>𝟒𝟒</m:t>
                          </m:r>
                          <m:r>
                            <a:rPr lang="en-US" sz="1800" b="1" i="1" smtClean="0">
                              <a:latin typeface="Cambria Math" panose="02040503050406030204" pitchFamily="18" charset="0"/>
                            </a:rPr>
                            <m:t>−</m:t>
                          </m:r>
                          <m:r>
                            <a:rPr lang="en-US" sz="1800" b="1" i="1" smtClean="0">
                              <a:latin typeface="Cambria Math" panose="02040503050406030204" pitchFamily="18" charset="0"/>
                            </a:rPr>
                            <m:t>𝟐𝟎</m:t>
                          </m:r>
                          <m:r>
                            <a:rPr lang="en-US" sz="1800" b="1" i="1" smtClean="0">
                              <a:latin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𝟔𝟒</m:t>
                          </m:r>
                        </m:num>
                        <m:den>
                          <m:r>
                            <a:rPr lang="en-US" sz="1800" b="1" i="1" smtClean="0">
                              <a:latin typeface="Cambria Math" panose="02040503050406030204" pitchFamily="18" charset="0"/>
                            </a:rPr>
                            <m:t>𝟐</m:t>
                          </m:r>
                        </m:den>
                      </m:f>
                      <m:r>
                        <a:rPr lang="en-US" sz="1800" b="1" i="1" smtClean="0">
                          <a:latin typeface="Cambria Math" panose="02040503050406030204" pitchFamily="18" charset="0"/>
                        </a:rPr>
                        <m:t>=</m:t>
                      </m:r>
                      <m:r>
                        <a:rPr lang="en-US" sz="1800" b="1" i="1" smtClean="0">
                          <a:latin typeface="Cambria Math" panose="02040503050406030204" pitchFamily="18" charset="0"/>
                        </a:rPr>
                        <m:t>𝟕𝟔𝟖</m:t>
                      </m:r>
                    </m:oMath>
                  </m:oMathPara>
                </a14:m>
                <a:endParaRPr lang="en-US" sz="1800" b="1" dirty="0"/>
              </a:p>
            </p:txBody>
          </p:sp>
        </mc:Choice>
        <mc:Fallback xmlns="">
          <p:sp>
            <p:nvSpPr>
              <p:cNvPr id="28" name="TextBox 27">
                <a:extLst>
                  <a:ext uri="{FF2B5EF4-FFF2-40B4-BE49-F238E27FC236}">
                    <a16:creationId xmlns:a16="http://schemas.microsoft.com/office/drawing/2014/main" id="{D8A797DF-09B1-40D8-90B5-876C4E514179}"/>
                  </a:ext>
                </a:extLst>
              </p:cNvPr>
              <p:cNvSpPr txBox="1">
                <a:spLocks noRot="1" noChangeAspect="1" noMove="1" noResize="1" noEditPoints="1" noAdjustHandles="1" noChangeArrowheads="1" noChangeShapeType="1" noTextEdit="1"/>
              </p:cNvSpPr>
              <p:nvPr/>
            </p:nvSpPr>
            <p:spPr>
              <a:xfrm>
                <a:off x="6244588" y="4748022"/>
                <a:ext cx="3316614" cy="52578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D9E887E-623A-2C1E-AD65-A766D82A070B}"/>
                  </a:ext>
                </a:extLst>
              </p:cNvPr>
              <p:cNvSpPr txBox="1"/>
              <p:nvPr/>
            </p:nvSpPr>
            <p:spPr>
              <a:xfrm>
                <a:off x="6216067" y="6238014"/>
                <a:ext cx="35362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𝑳𝒐𝒔𝒔</m:t>
                      </m:r>
                      <m:r>
                        <a:rPr lang="en-US" sz="1800" b="1" i="1" smtClean="0">
                          <a:latin typeface="Cambria Math" panose="02040503050406030204" pitchFamily="18" charset="0"/>
                        </a:rPr>
                        <m:t> </m:t>
                      </m:r>
                      <m:r>
                        <a:rPr lang="en-US" sz="1800" b="1" i="1" smtClean="0">
                          <a:latin typeface="Cambria Math" panose="02040503050406030204" pitchFamily="18" charset="0"/>
                        </a:rPr>
                        <m:t>𝒊𝒏</m:t>
                      </m:r>
                      <m:r>
                        <a:rPr lang="en-US" sz="1800" b="1" i="1" smtClean="0">
                          <a:latin typeface="Cambria Math" panose="02040503050406030204" pitchFamily="18" charset="0"/>
                        </a:rPr>
                        <m:t> </m:t>
                      </m:r>
                      <m:r>
                        <a:rPr lang="en-US" sz="1800" b="1" i="1" smtClean="0">
                          <a:latin typeface="Cambria Math" panose="02040503050406030204" pitchFamily="18" charset="0"/>
                        </a:rPr>
                        <m:t>𝑪𝑺</m:t>
                      </m:r>
                      <m:r>
                        <a:rPr lang="en-US" sz="1800" b="1" i="1" smtClean="0">
                          <a:latin typeface="Cambria Math" panose="02040503050406030204" pitchFamily="18" charset="0"/>
                        </a:rPr>
                        <m:t>:</m:t>
                      </m:r>
                      <m:r>
                        <a:rPr lang="en-US" sz="1800" b="1" i="1" smtClean="0">
                          <a:latin typeface="Cambria Math" panose="02040503050406030204" pitchFamily="18" charset="0"/>
                        </a:rPr>
                        <m:t>𝟐</m:t>
                      </m:r>
                      <m:r>
                        <a:rPr lang="en-US" sz="1800" b="1" i="1" smtClean="0">
                          <a:latin typeface="Cambria Math" panose="02040503050406030204" pitchFamily="18" charset="0"/>
                        </a:rPr>
                        <m:t>,</m:t>
                      </m:r>
                      <m:r>
                        <a:rPr lang="en-US" sz="1800" b="1" i="1" smtClean="0">
                          <a:latin typeface="Cambria Math" panose="02040503050406030204" pitchFamily="18" charset="0"/>
                        </a:rPr>
                        <m:t>𝟎𝟎𝟎</m:t>
                      </m:r>
                      <m:r>
                        <a:rPr lang="en-US" sz="1800" b="1" i="1" smtClean="0">
                          <a:latin typeface="Cambria Math" panose="02040503050406030204" pitchFamily="18" charset="0"/>
                        </a:rPr>
                        <m:t>−</m:t>
                      </m:r>
                      <m:r>
                        <a:rPr lang="en-US" sz="1800" b="1" i="1" smtClean="0">
                          <a:latin typeface="Cambria Math" panose="02040503050406030204" pitchFamily="18" charset="0"/>
                        </a:rPr>
                        <m:t>𝟏</m:t>
                      </m:r>
                      <m:r>
                        <a:rPr lang="en-US" sz="1800" b="1" i="1" smtClean="0">
                          <a:latin typeface="Cambria Math" panose="02040503050406030204" pitchFamily="18" charset="0"/>
                        </a:rPr>
                        <m:t>,</m:t>
                      </m:r>
                      <m:r>
                        <a:rPr lang="en-US" sz="1800" b="1" i="1" smtClean="0">
                          <a:latin typeface="Cambria Math" panose="02040503050406030204" pitchFamily="18" charset="0"/>
                        </a:rPr>
                        <m:t>𝟐𝟖𝟎</m:t>
                      </m:r>
                      <m:r>
                        <a:rPr lang="en-US" sz="1800" b="1" i="1" smtClean="0">
                          <a:latin typeface="Cambria Math" panose="02040503050406030204" pitchFamily="18" charset="0"/>
                        </a:rPr>
                        <m:t>=</m:t>
                      </m:r>
                      <m:r>
                        <a:rPr lang="en-US" sz="1800" b="1" i="1" smtClean="0">
                          <a:latin typeface="Cambria Math" panose="02040503050406030204" pitchFamily="18" charset="0"/>
                        </a:rPr>
                        <m:t>𝟕𝟐𝟎</m:t>
                      </m:r>
                    </m:oMath>
                  </m:oMathPara>
                </a14:m>
                <a:endParaRPr lang="en-US" sz="1800" b="1" dirty="0"/>
              </a:p>
            </p:txBody>
          </p:sp>
        </mc:Choice>
        <mc:Fallback xmlns="">
          <p:sp>
            <p:nvSpPr>
              <p:cNvPr id="29" name="TextBox 28">
                <a:extLst>
                  <a:ext uri="{FF2B5EF4-FFF2-40B4-BE49-F238E27FC236}">
                    <a16:creationId xmlns:a16="http://schemas.microsoft.com/office/drawing/2014/main" id="{CD9E887E-623A-2C1E-AD65-A766D82A070B}"/>
                  </a:ext>
                </a:extLst>
              </p:cNvPr>
              <p:cNvSpPr txBox="1">
                <a:spLocks noRot="1" noChangeAspect="1" noMove="1" noResize="1" noEditPoints="1" noAdjustHandles="1" noChangeArrowheads="1" noChangeShapeType="1" noTextEdit="1"/>
              </p:cNvSpPr>
              <p:nvPr/>
            </p:nvSpPr>
            <p:spPr>
              <a:xfrm>
                <a:off x="6216067" y="6238014"/>
                <a:ext cx="3536224" cy="276999"/>
              </a:xfrm>
              <a:prstGeom prst="rect">
                <a:avLst/>
              </a:prstGeom>
              <a:blipFill>
                <a:blip r:embed="rId13"/>
                <a:stretch>
                  <a:fillRect l="-1034" r="-1034"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39C71B0-FA10-A7ED-A56A-6F2A47D42593}"/>
                  </a:ext>
                </a:extLst>
              </p:cNvPr>
              <p:cNvSpPr txBox="1"/>
              <p:nvPr/>
            </p:nvSpPr>
            <p:spPr>
              <a:xfrm>
                <a:off x="6244588" y="6627789"/>
                <a:ext cx="33262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𝑳𝒐𝒔𝒔</m:t>
                      </m:r>
                      <m:r>
                        <a:rPr lang="en-US" sz="1800" b="1" i="1" smtClean="0">
                          <a:latin typeface="Cambria Math" panose="02040503050406030204" pitchFamily="18" charset="0"/>
                        </a:rPr>
                        <m:t> </m:t>
                      </m:r>
                      <m:r>
                        <a:rPr lang="en-US" sz="1800" b="1" i="1" smtClean="0">
                          <a:latin typeface="Cambria Math" panose="02040503050406030204" pitchFamily="18" charset="0"/>
                        </a:rPr>
                        <m:t>𝒊𝒏</m:t>
                      </m:r>
                      <m:r>
                        <a:rPr lang="en-US" sz="1800" b="1" i="1" smtClean="0">
                          <a:latin typeface="Cambria Math" panose="02040503050406030204" pitchFamily="18" charset="0"/>
                        </a:rPr>
                        <m:t> </m:t>
                      </m:r>
                      <m:r>
                        <a:rPr lang="en-US" sz="1800" b="1" i="1" smtClean="0">
                          <a:latin typeface="Cambria Math" panose="02040503050406030204" pitchFamily="18" charset="0"/>
                        </a:rPr>
                        <m:t>𝑷𝑺</m:t>
                      </m:r>
                      <m:r>
                        <a:rPr lang="en-US" sz="1800" b="1" i="1" smtClean="0">
                          <a:latin typeface="Cambria Math" panose="02040503050406030204" pitchFamily="18" charset="0"/>
                        </a:rPr>
                        <m:t>:</m:t>
                      </m:r>
                      <m:r>
                        <a:rPr lang="en-US" sz="1800" b="1" i="1" smtClean="0">
                          <a:latin typeface="Cambria Math" panose="02040503050406030204" pitchFamily="18" charset="0"/>
                        </a:rPr>
                        <m:t>𝟏</m:t>
                      </m:r>
                      <m:r>
                        <a:rPr lang="en-US" sz="1800" b="1" i="1" smtClean="0">
                          <a:latin typeface="Cambria Math" panose="02040503050406030204" pitchFamily="18" charset="0"/>
                        </a:rPr>
                        <m:t>,</m:t>
                      </m:r>
                      <m:r>
                        <a:rPr lang="en-US" sz="1800" b="1" i="1" smtClean="0">
                          <a:latin typeface="Cambria Math" panose="02040503050406030204" pitchFamily="18" charset="0"/>
                        </a:rPr>
                        <m:t>𝟐𝟎𝟎</m:t>
                      </m:r>
                      <m:r>
                        <a:rPr lang="en-US" sz="1800" b="1" i="1" smtClean="0">
                          <a:latin typeface="Cambria Math" panose="02040503050406030204" pitchFamily="18" charset="0"/>
                        </a:rPr>
                        <m:t>−</m:t>
                      </m:r>
                      <m:r>
                        <a:rPr lang="en-US" sz="1800" b="1" i="1" smtClean="0">
                          <a:latin typeface="Cambria Math" panose="02040503050406030204" pitchFamily="18" charset="0"/>
                        </a:rPr>
                        <m:t>𝟕𝟔𝟖</m:t>
                      </m:r>
                      <m:r>
                        <a:rPr lang="en-US" sz="1800" b="1" i="1" smtClean="0">
                          <a:latin typeface="Cambria Math" panose="02040503050406030204" pitchFamily="18" charset="0"/>
                        </a:rPr>
                        <m:t>=</m:t>
                      </m:r>
                      <m:r>
                        <a:rPr lang="en-US" sz="1800" b="1" i="1" smtClean="0">
                          <a:latin typeface="Cambria Math" panose="02040503050406030204" pitchFamily="18" charset="0"/>
                        </a:rPr>
                        <m:t>𝟒𝟑𝟐</m:t>
                      </m:r>
                    </m:oMath>
                  </m:oMathPara>
                </a14:m>
                <a:endParaRPr lang="en-US" sz="1800" b="1" dirty="0"/>
              </a:p>
            </p:txBody>
          </p:sp>
        </mc:Choice>
        <mc:Fallback xmlns="">
          <p:sp>
            <p:nvSpPr>
              <p:cNvPr id="30" name="TextBox 29">
                <a:extLst>
                  <a:ext uri="{FF2B5EF4-FFF2-40B4-BE49-F238E27FC236}">
                    <a16:creationId xmlns:a16="http://schemas.microsoft.com/office/drawing/2014/main" id="{E39C71B0-FA10-A7ED-A56A-6F2A47D42593}"/>
                  </a:ext>
                </a:extLst>
              </p:cNvPr>
              <p:cNvSpPr txBox="1">
                <a:spLocks noRot="1" noChangeAspect="1" noMove="1" noResize="1" noEditPoints="1" noAdjustHandles="1" noChangeArrowheads="1" noChangeShapeType="1" noTextEdit="1"/>
              </p:cNvSpPr>
              <p:nvPr/>
            </p:nvSpPr>
            <p:spPr>
              <a:xfrm>
                <a:off x="6244588" y="6627789"/>
                <a:ext cx="3326232" cy="276999"/>
              </a:xfrm>
              <a:prstGeom prst="rect">
                <a:avLst/>
              </a:prstGeom>
              <a:blipFill>
                <a:blip r:embed="rId14"/>
                <a:stretch>
                  <a:fillRect l="-916" r="-1282" b="-8696"/>
                </a:stretch>
              </a:blipFill>
            </p:spPr>
            <p:txBody>
              <a:bodyPr/>
              <a:lstStyle/>
              <a:p>
                <a:r>
                  <a:rPr lang="en-US">
                    <a:noFill/>
                  </a:rPr>
                  <a:t> </a:t>
                </a:r>
              </a:p>
            </p:txBody>
          </p:sp>
        </mc:Fallback>
      </mc:AlternateContent>
    </p:spTree>
    <p:extLst>
      <p:ext uri="{BB962C8B-B14F-4D97-AF65-F5344CB8AC3E}">
        <p14:creationId xmlns:p14="http://schemas.microsoft.com/office/powerpoint/2010/main" val="245925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5"/>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9" grpId="0"/>
      <p:bldP spid="20" grpId="0"/>
      <p:bldP spid="21" grpId="0" animBg="1"/>
      <p:bldP spid="22" grpId="0" animBg="1"/>
      <p:bldP spid="23" grpId="0" animBg="1"/>
      <p:bldP spid="24" grpId="0" animBg="1"/>
      <p:bldP spid="25" grpId="0"/>
      <p:bldP spid="26" grpId="0"/>
      <p:bldP spid="27" grpId="0" animBg="1"/>
      <p:bldP spid="28" grpId="0"/>
      <p:bldP spid="29" grpId="0"/>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THE COSTS OF TAXATION (2 of 3)</a:t>
            </a:r>
          </a:p>
        </p:txBody>
      </p:sp>
      <p:sp>
        <p:nvSpPr>
          <p:cNvPr id="3" name="Content Placeholder 2"/>
          <p:cNvSpPr>
            <a:spLocks noGrp="1"/>
          </p:cNvSpPr>
          <p:nvPr>
            <p:ph sz="quarter" idx="10"/>
          </p:nvPr>
        </p:nvSpPr>
        <p:spPr>
          <a:xfrm>
            <a:off x="117582" y="1746003"/>
            <a:ext cx="9804186" cy="1065777"/>
          </a:xfrm>
        </p:spPr>
        <p:txBody>
          <a:bodyPr/>
          <a:lstStyle/>
          <a:p>
            <a:r>
              <a:rPr lang="en-US" dirty="0">
                <a:latin typeface="+mn-lt"/>
              </a:rPr>
              <a:t>A tax generates revenue and creates a deadweight loss.</a:t>
            </a:r>
          </a:p>
          <a:p>
            <a:pPr marL="0" indent="0" algn="ctr">
              <a:buNone/>
            </a:pPr>
            <a:r>
              <a:rPr lang="en-US" sz="2000" dirty="0">
                <a:latin typeface="+mn-lt"/>
              </a:rPr>
              <a:t>Figure 9</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6545" y="3187842"/>
            <a:ext cx="3741112" cy="3240000"/>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6545" y="3187831"/>
            <a:ext cx="3741111" cy="3240000"/>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243" y="3187835"/>
            <a:ext cx="4268997" cy="3240000"/>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0239" y="3187840"/>
            <a:ext cx="4268997" cy="3240000"/>
          </a:xfrm>
          <a:prstGeom prst="rect">
            <a:avLst/>
          </a:prstGeom>
        </p:spPr>
      </p:pic>
      <p:pic>
        <p:nvPicPr>
          <p:cNvPr id="5" name="Picture 4" descr="A graph shows the deadweight loss due to an excise tax.&#10;The x-axis is labeled Quantity and shows markings from left to right at Q t and Q e. The y-axis is labeled Price and shows markings from bottom to top at P p, P e, and P c. A downward sloping demand curve intersects an upward sloping supply curve at the equilibrium point:&#10;• E (Q e, P e)&#10;The vertical distance from P p to P c is labeled Excise tax equals T.&#10;A triangular area labeled Deadweight loss is bounded by the points:&#10;• (Q t, P c)&#10;• (Q t, P p)&#10;• E (Q e, P e).&#10;A leftward arrow points along the x-axis from Q e to Q t.">
            <a:extLst>
              <a:ext uri="{FF2B5EF4-FFF2-40B4-BE49-F238E27FC236}">
                <a16:creationId xmlns:a16="http://schemas.microsoft.com/office/drawing/2014/main" id="{F107EBD0-CF6D-158E-2783-A88C9A6EF592}"/>
              </a:ext>
            </a:extLst>
          </p:cNvPr>
          <p:cNvPicPr>
            <a:picLocks noChangeAspect="1"/>
          </p:cNvPicPr>
          <p:nvPr/>
        </p:nvPicPr>
        <p:blipFill>
          <a:blip r:embed="rId6"/>
          <a:stretch>
            <a:fillRect/>
          </a:stretch>
        </p:blipFill>
        <p:spPr>
          <a:xfrm>
            <a:off x="9066431" y="3708391"/>
            <a:ext cx="285765" cy="177809"/>
          </a:xfrm>
          <a:prstGeom prst="rect">
            <a:avLst/>
          </a:prstGeom>
        </p:spPr>
      </p:pic>
      <p:sp>
        <p:nvSpPr>
          <p:cNvPr id="9" name="TextBox 8">
            <a:extLst>
              <a:ext uri="{FF2B5EF4-FFF2-40B4-BE49-F238E27FC236}">
                <a16:creationId xmlns:a16="http://schemas.microsoft.com/office/drawing/2014/main" id="{6DAC1DFC-ABAA-D688-CE30-61C413E55E5D}"/>
              </a:ext>
            </a:extLst>
          </p:cNvPr>
          <p:cNvSpPr txBox="1"/>
          <p:nvPr/>
        </p:nvSpPr>
        <p:spPr>
          <a:xfrm>
            <a:off x="4445509" y="6258554"/>
            <a:ext cx="467514" cy="338554"/>
          </a:xfrm>
          <a:prstGeom prst="rect">
            <a:avLst/>
          </a:prstGeom>
          <a:solidFill>
            <a:schemeClr val="bg1"/>
          </a:solidFill>
          <a:ln>
            <a:solidFill>
              <a:schemeClr val="bg1"/>
            </a:solidFill>
          </a:ln>
        </p:spPr>
        <p:txBody>
          <a:bodyPr wrap="square" rtlCol="0">
            <a:spAutoFit/>
          </a:bodyPr>
          <a:lstStyle/>
          <a:p>
            <a:r>
              <a:rPr lang="en-US" sz="1600" b="1" dirty="0"/>
              <a:t>64</a:t>
            </a:r>
          </a:p>
        </p:txBody>
      </p:sp>
      <p:sp>
        <p:nvSpPr>
          <p:cNvPr id="10" name="TextBox 9">
            <a:extLst>
              <a:ext uri="{FF2B5EF4-FFF2-40B4-BE49-F238E27FC236}">
                <a16:creationId xmlns:a16="http://schemas.microsoft.com/office/drawing/2014/main" id="{C3B082E1-E1C0-85A6-F2DF-383DD517A349}"/>
              </a:ext>
            </a:extLst>
          </p:cNvPr>
          <p:cNvSpPr txBox="1"/>
          <p:nvPr/>
        </p:nvSpPr>
        <p:spPr>
          <a:xfrm>
            <a:off x="5205568" y="6258554"/>
            <a:ext cx="467514" cy="338554"/>
          </a:xfrm>
          <a:prstGeom prst="rect">
            <a:avLst/>
          </a:prstGeom>
          <a:solidFill>
            <a:schemeClr val="bg1"/>
          </a:solidFill>
          <a:ln>
            <a:solidFill>
              <a:schemeClr val="bg1"/>
            </a:solidFill>
          </a:ln>
        </p:spPr>
        <p:txBody>
          <a:bodyPr wrap="square" rtlCol="0">
            <a:spAutoFit/>
          </a:bodyPr>
          <a:lstStyle/>
          <a:p>
            <a:r>
              <a:rPr lang="en-US" sz="1600" b="1" dirty="0"/>
              <a:t>80</a:t>
            </a:r>
          </a:p>
        </p:txBody>
      </p:sp>
      <p:sp>
        <p:nvSpPr>
          <p:cNvPr id="14" name="TextBox 13">
            <a:extLst>
              <a:ext uri="{FF2B5EF4-FFF2-40B4-BE49-F238E27FC236}">
                <a16:creationId xmlns:a16="http://schemas.microsoft.com/office/drawing/2014/main" id="{AEA2DB7B-A55D-28FD-CD17-0B5266C183C3}"/>
              </a:ext>
            </a:extLst>
          </p:cNvPr>
          <p:cNvSpPr txBox="1"/>
          <p:nvPr/>
        </p:nvSpPr>
        <p:spPr>
          <a:xfrm>
            <a:off x="3352979" y="3973818"/>
            <a:ext cx="414023" cy="338554"/>
          </a:xfrm>
          <a:prstGeom prst="rect">
            <a:avLst/>
          </a:prstGeom>
          <a:solidFill>
            <a:schemeClr val="bg1"/>
          </a:solidFill>
          <a:ln>
            <a:solidFill>
              <a:schemeClr val="bg1"/>
            </a:solidFill>
          </a:ln>
        </p:spPr>
        <p:txBody>
          <a:bodyPr wrap="square" rtlCol="0">
            <a:spAutoFit/>
          </a:bodyPr>
          <a:lstStyle/>
          <a:p>
            <a:r>
              <a:rPr lang="en-US" sz="1600" b="1" dirty="0"/>
              <a:t>60</a:t>
            </a:r>
          </a:p>
        </p:txBody>
      </p:sp>
      <p:sp>
        <p:nvSpPr>
          <p:cNvPr id="15" name="TextBox 14">
            <a:extLst>
              <a:ext uri="{FF2B5EF4-FFF2-40B4-BE49-F238E27FC236}">
                <a16:creationId xmlns:a16="http://schemas.microsoft.com/office/drawing/2014/main" id="{A81E5BB4-78A2-CECC-67FA-552128009806}"/>
              </a:ext>
            </a:extLst>
          </p:cNvPr>
          <p:cNvSpPr txBox="1"/>
          <p:nvPr/>
        </p:nvSpPr>
        <p:spPr>
          <a:xfrm>
            <a:off x="3326233" y="5098348"/>
            <a:ext cx="467514" cy="338554"/>
          </a:xfrm>
          <a:prstGeom prst="rect">
            <a:avLst/>
          </a:prstGeom>
          <a:solidFill>
            <a:schemeClr val="bg1"/>
          </a:solidFill>
          <a:ln>
            <a:solidFill>
              <a:schemeClr val="bg1"/>
            </a:solidFill>
          </a:ln>
        </p:spPr>
        <p:txBody>
          <a:bodyPr wrap="square" rtlCol="0">
            <a:spAutoFit/>
          </a:bodyPr>
          <a:lstStyle/>
          <a:p>
            <a:r>
              <a:rPr lang="en-US" sz="1600" b="1" dirty="0"/>
              <a:t>44</a:t>
            </a:r>
          </a:p>
        </p:txBody>
      </p:sp>
      <p:sp>
        <p:nvSpPr>
          <p:cNvPr id="16" name="TextBox 15">
            <a:extLst>
              <a:ext uri="{FF2B5EF4-FFF2-40B4-BE49-F238E27FC236}">
                <a16:creationId xmlns:a16="http://schemas.microsoft.com/office/drawing/2014/main" id="{B4C3B8AA-7475-9E2C-3691-B685E02FA56E}"/>
              </a:ext>
            </a:extLst>
          </p:cNvPr>
          <p:cNvSpPr txBox="1"/>
          <p:nvPr/>
        </p:nvSpPr>
        <p:spPr>
          <a:xfrm>
            <a:off x="1947553" y="4469277"/>
            <a:ext cx="739533" cy="338554"/>
          </a:xfrm>
          <a:prstGeom prst="rect">
            <a:avLst/>
          </a:prstGeom>
          <a:solidFill>
            <a:schemeClr val="bg1"/>
          </a:solidFill>
          <a:ln>
            <a:solidFill>
              <a:schemeClr val="bg1"/>
            </a:solidFill>
          </a:ln>
        </p:spPr>
        <p:txBody>
          <a:bodyPr wrap="square" rtlCol="0">
            <a:spAutoFit/>
          </a:bodyPr>
          <a:lstStyle/>
          <a:p>
            <a:r>
              <a:rPr lang="en-US" sz="1600" b="1" dirty="0"/>
              <a:t>T=16</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995D3A3-4211-D5C5-B3E0-6C89D478D185}"/>
                  </a:ext>
                </a:extLst>
              </p:cNvPr>
              <p:cNvSpPr txBox="1"/>
              <p:nvPr/>
            </p:nvSpPr>
            <p:spPr>
              <a:xfrm>
                <a:off x="5949167" y="2555961"/>
                <a:ext cx="3767057" cy="5257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𝑫𝑾𝑳</m:t>
                      </m:r>
                      <m:r>
                        <a:rPr lang="en-US" sz="1800" b="1" i="1" smtClean="0">
                          <a:latin typeface="Cambria Math" panose="02040503050406030204" pitchFamily="18" charset="0"/>
                        </a:rPr>
                        <m:t>: </m:t>
                      </m:r>
                      <m:f>
                        <m:fPr>
                          <m:ctrlPr>
                            <a:rPr lang="en-US" sz="1800" b="1" i="1" smtClean="0">
                              <a:latin typeface="Cambria Math" panose="02040503050406030204" pitchFamily="18" charset="0"/>
                            </a:rPr>
                          </m:ctrlPr>
                        </m:fPr>
                        <m:num>
                          <m:r>
                            <a:rPr lang="en-US" sz="1800" b="1" i="1" smtClean="0">
                              <a:latin typeface="Cambria Math" panose="02040503050406030204" pitchFamily="18" charset="0"/>
                            </a:rPr>
                            <m:t>(</m:t>
                          </m:r>
                          <m:r>
                            <a:rPr lang="en-US" sz="1800" b="1" i="1" smtClean="0">
                              <a:latin typeface="Cambria Math" panose="02040503050406030204" pitchFamily="18" charset="0"/>
                            </a:rPr>
                            <m:t>𝟔𝟎</m:t>
                          </m:r>
                          <m:r>
                            <a:rPr lang="en-US" sz="1800" b="1" i="1" smtClean="0">
                              <a:latin typeface="Cambria Math" panose="02040503050406030204" pitchFamily="18" charset="0"/>
                            </a:rPr>
                            <m:t>−</m:t>
                          </m:r>
                          <m:r>
                            <a:rPr lang="en-US" sz="1800" b="1" i="1" smtClean="0">
                              <a:latin typeface="Cambria Math" panose="02040503050406030204" pitchFamily="18" charset="0"/>
                            </a:rPr>
                            <m:t>𝟒𝟒</m:t>
                          </m:r>
                          <m:r>
                            <a:rPr lang="en-US" sz="1800" b="1" i="1" smtClean="0">
                              <a:latin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𝟖𝟎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𝟔𝟒</m:t>
                          </m:r>
                          <m:r>
                            <a:rPr lang="en-US" sz="1800" b="1" i="1" smtClean="0">
                              <a:latin typeface="Cambria Math" panose="02040503050406030204" pitchFamily="18" charset="0"/>
                              <a:ea typeface="Cambria Math" panose="02040503050406030204" pitchFamily="18" charset="0"/>
                            </a:rPr>
                            <m:t>)</m:t>
                          </m:r>
                        </m:num>
                        <m:den>
                          <m:r>
                            <a:rPr lang="en-US" sz="1800" b="1" i="1" smtClean="0">
                              <a:latin typeface="Cambria Math" panose="02040503050406030204" pitchFamily="18" charset="0"/>
                            </a:rPr>
                            <m:t>𝟐</m:t>
                          </m:r>
                        </m:den>
                      </m:f>
                      <m:r>
                        <a:rPr lang="en-US" sz="1800" b="1" i="1" smtClean="0">
                          <a:latin typeface="Cambria Math" panose="02040503050406030204" pitchFamily="18" charset="0"/>
                        </a:rPr>
                        <m:t>=</m:t>
                      </m:r>
                      <m:r>
                        <a:rPr lang="en-US" sz="1800" b="1" i="1" smtClean="0">
                          <a:latin typeface="Cambria Math" panose="02040503050406030204" pitchFamily="18" charset="0"/>
                        </a:rPr>
                        <m:t>𝟏𝟐𝟖</m:t>
                      </m:r>
                    </m:oMath>
                  </m:oMathPara>
                </a14:m>
                <a:endParaRPr lang="en-US" sz="1800" b="1" dirty="0"/>
              </a:p>
            </p:txBody>
          </p:sp>
        </mc:Choice>
        <mc:Fallback xmlns="">
          <p:sp>
            <p:nvSpPr>
              <p:cNvPr id="17" name="TextBox 16">
                <a:extLst>
                  <a:ext uri="{FF2B5EF4-FFF2-40B4-BE49-F238E27FC236}">
                    <a16:creationId xmlns:a16="http://schemas.microsoft.com/office/drawing/2014/main" id="{E995D3A3-4211-D5C5-B3E0-6C89D478D185}"/>
                  </a:ext>
                </a:extLst>
              </p:cNvPr>
              <p:cNvSpPr txBox="1">
                <a:spLocks noRot="1" noChangeAspect="1" noMove="1" noResize="1" noEditPoints="1" noAdjustHandles="1" noChangeArrowheads="1" noChangeShapeType="1" noTextEdit="1"/>
              </p:cNvSpPr>
              <p:nvPr/>
            </p:nvSpPr>
            <p:spPr>
              <a:xfrm>
                <a:off x="5949167" y="2555961"/>
                <a:ext cx="3767057" cy="52578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1E92099-AA8A-C46E-A456-6A5B337DAE35}"/>
                  </a:ext>
                </a:extLst>
              </p:cNvPr>
              <p:cNvSpPr txBox="1"/>
              <p:nvPr/>
            </p:nvSpPr>
            <p:spPr>
              <a:xfrm>
                <a:off x="5766424" y="4469277"/>
                <a:ext cx="413254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𝑻𝒂𝒙</m:t>
                      </m:r>
                      <m:r>
                        <a:rPr lang="en-US" sz="1800" b="1" i="1" smtClean="0">
                          <a:latin typeface="Cambria Math" panose="02040503050406030204" pitchFamily="18" charset="0"/>
                        </a:rPr>
                        <m:t> </m:t>
                      </m:r>
                      <m:r>
                        <a:rPr lang="en-US" sz="1800" b="1" i="1" smtClean="0">
                          <a:latin typeface="Cambria Math" panose="02040503050406030204" pitchFamily="18" charset="0"/>
                        </a:rPr>
                        <m:t>𝑹𝒆𝒗𝒆𝒏𝒖𝒆</m:t>
                      </m:r>
                      <m:r>
                        <a:rPr lang="en-US" sz="1800" b="1" i="1" smtClean="0">
                          <a:latin typeface="Cambria Math" panose="02040503050406030204" pitchFamily="18" charset="0"/>
                        </a:rPr>
                        <m:t>:</m:t>
                      </m:r>
                      <m:d>
                        <m:dPr>
                          <m:ctrlPr>
                            <a:rPr lang="en-US" sz="1800" b="1" i="1" smtClean="0">
                              <a:latin typeface="Cambria Math" panose="02040503050406030204" pitchFamily="18" charset="0"/>
                            </a:rPr>
                          </m:ctrlPr>
                        </m:dPr>
                        <m:e>
                          <m:r>
                            <a:rPr lang="en-US" sz="1800" b="1" i="1" smtClean="0">
                              <a:latin typeface="Cambria Math" panose="02040503050406030204" pitchFamily="18" charset="0"/>
                            </a:rPr>
                            <m:t>𝟔𝟎</m:t>
                          </m:r>
                          <m:r>
                            <a:rPr lang="en-US" sz="1800" b="1" i="1" smtClean="0">
                              <a:latin typeface="Cambria Math" panose="02040503050406030204" pitchFamily="18" charset="0"/>
                            </a:rPr>
                            <m:t>−</m:t>
                          </m:r>
                          <m:r>
                            <a:rPr lang="en-US" sz="1800" b="1" i="1" smtClean="0">
                              <a:latin typeface="Cambria Math" panose="02040503050406030204" pitchFamily="18" charset="0"/>
                            </a:rPr>
                            <m:t>𝟒𝟒</m:t>
                          </m:r>
                        </m:e>
                      </m:d>
                      <m:r>
                        <a:rPr lang="en-US" sz="1800" b="1" i="1" smtClean="0">
                          <a:latin typeface="Cambria Math" panose="02040503050406030204" pitchFamily="18" charset="0"/>
                        </a:rPr>
                        <m:t>×</m:t>
                      </m:r>
                      <m:r>
                        <a:rPr lang="en-US" sz="1800" b="1" i="1">
                          <a:latin typeface="Cambria Math" panose="02040503050406030204" pitchFamily="18" charset="0"/>
                          <a:ea typeface="Cambria Math" panose="02040503050406030204" pitchFamily="18" charset="0"/>
                        </a:rPr>
                        <m:t>𝟔𝟒</m:t>
                      </m:r>
                      <m:r>
                        <a:rPr lang="en-US" sz="1800" b="1" i="1" smtClean="0">
                          <a:latin typeface="Cambria Math" panose="02040503050406030204" pitchFamily="18" charset="0"/>
                        </a:rPr>
                        <m:t>=</m:t>
                      </m:r>
                      <m:r>
                        <a:rPr lang="en-US" sz="1800" b="1" i="1" smtClean="0">
                          <a:latin typeface="Cambria Math" panose="02040503050406030204" pitchFamily="18" charset="0"/>
                        </a:rPr>
                        <m:t>𝟏</m:t>
                      </m:r>
                      <m:r>
                        <a:rPr lang="en-US" sz="1800" b="1" i="1" smtClean="0">
                          <a:latin typeface="Cambria Math" panose="02040503050406030204" pitchFamily="18" charset="0"/>
                        </a:rPr>
                        <m:t>,</m:t>
                      </m:r>
                      <m:r>
                        <a:rPr lang="en-US" sz="1800" b="1" i="1" smtClean="0">
                          <a:latin typeface="Cambria Math" panose="02040503050406030204" pitchFamily="18" charset="0"/>
                        </a:rPr>
                        <m:t>𝟎𝟐𝟒</m:t>
                      </m:r>
                    </m:oMath>
                  </m:oMathPara>
                </a14:m>
                <a:endParaRPr lang="en-US" sz="1800" b="1" dirty="0"/>
              </a:p>
            </p:txBody>
          </p:sp>
        </mc:Choice>
        <mc:Fallback xmlns="">
          <p:sp>
            <p:nvSpPr>
              <p:cNvPr id="18" name="TextBox 17">
                <a:extLst>
                  <a:ext uri="{FF2B5EF4-FFF2-40B4-BE49-F238E27FC236}">
                    <a16:creationId xmlns:a16="http://schemas.microsoft.com/office/drawing/2014/main" id="{51E92099-AA8A-C46E-A456-6A5B337DAE35}"/>
                  </a:ext>
                </a:extLst>
              </p:cNvPr>
              <p:cNvSpPr txBox="1">
                <a:spLocks noRot="1" noChangeAspect="1" noMove="1" noResize="1" noEditPoints="1" noAdjustHandles="1" noChangeArrowheads="1" noChangeShapeType="1" noTextEdit="1"/>
              </p:cNvSpPr>
              <p:nvPr/>
            </p:nvSpPr>
            <p:spPr>
              <a:xfrm>
                <a:off x="5766424" y="4469277"/>
                <a:ext cx="4132542" cy="276999"/>
              </a:xfrm>
              <a:prstGeom prst="rect">
                <a:avLst/>
              </a:prstGeom>
              <a:blipFill>
                <a:blip r:embed="rId8"/>
                <a:stretch>
                  <a:fillRect l="-590" r="-590"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598BADB7-3C27-71E1-962D-0519B8EC9E7C}"/>
                  </a:ext>
                </a:extLst>
              </p:cNvPr>
              <p:cNvSpPr txBox="1"/>
              <p:nvPr/>
            </p:nvSpPr>
            <p:spPr>
              <a:xfrm>
                <a:off x="6522176" y="4996505"/>
                <a:ext cx="35362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𝑳𝒐𝒔𝒔</m:t>
                      </m:r>
                      <m:r>
                        <a:rPr lang="en-US" sz="1800" b="1" i="1" smtClean="0">
                          <a:latin typeface="Cambria Math" panose="02040503050406030204" pitchFamily="18" charset="0"/>
                        </a:rPr>
                        <m:t> </m:t>
                      </m:r>
                      <m:r>
                        <a:rPr lang="en-US" sz="1800" b="1" i="1" smtClean="0">
                          <a:latin typeface="Cambria Math" panose="02040503050406030204" pitchFamily="18" charset="0"/>
                        </a:rPr>
                        <m:t>𝒊𝒏</m:t>
                      </m:r>
                      <m:r>
                        <a:rPr lang="en-US" sz="1800" b="1" i="1" smtClean="0">
                          <a:latin typeface="Cambria Math" panose="02040503050406030204" pitchFamily="18" charset="0"/>
                        </a:rPr>
                        <m:t> </m:t>
                      </m:r>
                      <m:r>
                        <a:rPr lang="en-US" sz="1800" b="1" i="1" smtClean="0">
                          <a:latin typeface="Cambria Math" panose="02040503050406030204" pitchFamily="18" charset="0"/>
                        </a:rPr>
                        <m:t>𝑪𝑺</m:t>
                      </m:r>
                      <m:r>
                        <a:rPr lang="en-US" sz="1800" b="1" i="1" smtClean="0">
                          <a:latin typeface="Cambria Math" panose="02040503050406030204" pitchFamily="18" charset="0"/>
                        </a:rPr>
                        <m:t>:</m:t>
                      </m:r>
                      <m:r>
                        <a:rPr lang="en-US" sz="1800" b="1" i="1" smtClean="0">
                          <a:latin typeface="Cambria Math" panose="02040503050406030204" pitchFamily="18" charset="0"/>
                        </a:rPr>
                        <m:t>𝟐</m:t>
                      </m:r>
                      <m:r>
                        <a:rPr lang="en-US" sz="1800" b="1" i="1" smtClean="0">
                          <a:latin typeface="Cambria Math" panose="02040503050406030204" pitchFamily="18" charset="0"/>
                        </a:rPr>
                        <m:t>,</m:t>
                      </m:r>
                      <m:r>
                        <a:rPr lang="en-US" sz="1800" b="1" i="1" smtClean="0">
                          <a:latin typeface="Cambria Math" panose="02040503050406030204" pitchFamily="18" charset="0"/>
                        </a:rPr>
                        <m:t>𝟎𝟎𝟎</m:t>
                      </m:r>
                      <m:r>
                        <a:rPr lang="en-US" sz="1800" b="1" i="1" smtClean="0">
                          <a:latin typeface="Cambria Math" panose="02040503050406030204" pitchFamily="18" charset="0"/>
                        </a:rPr>
                        <m:t>−</m:t>
                      </m:r>
                      <m:r>
                        <a:rPr lang="en-US" sz="1800" b="1" i="1" smtClean="0">
                          <a:latin typeface="Cambria Math" panose="02040503050406030204" pitchFamily="18" charset="0"/>
                        </a:rPr>
                        <m:t>𝟏</m:t>
                      </m:r>
                      <m:r>
                        <a:rPr lang="en-US" sz="1800" b="1" i="1" smtClean="0">
                          <a:latin typeface="Cambria Math" panose="02040503050406030204" pitchFamily="18" charset="0"/>
                        </a:rPr>
                        <m:t>,</m:t>
                      </m:r>
                      <m:r>
                        <a:rPr lang="en-US" sz="1800" b="1" i="1" smtClean="0">
                          <a:latin typeface="Cambria Math" panose="02040503050406030204" pitchFamily="18" charset="0"/>
                        </a:rPr>
                        <m:t>𝟐𝟖𝟎</m:t>
                      </m:r>
                      <m:r>
                        <a:rPr lang="en-US" sz="1800" b="1" i="1" smtClean="0">
                          <a:latin typeface="Cambria Math" panose="02040503050406030204" pitchFamily="18" charset="0"/>
                        </a:rPr>
                        <m:t>=</m:t>
                      </m:r>
                      <m:r>
                        <a:rPr lang="en-US" sz="1800" b="1" i="1" smtClean="0">
                          <a:latin typeface="Cambria Math" panose="02040503050406030204" pitchFamily="18" charset="0"/>
                        </a:rPr>
                        <m:t>𝟕𝟐𝟎</m:t>
                      </m:r>
                    </m:oMath>
                  </m:oMathPara>
                </a14:m>
                <a:endParaRPr lang="en-US" sz="1800" b="1" dirty="0"/>
              </a:p>
            </p:txBody>
          </p:sp>
        </mc:Choice>
        <mc:Fallback xmlns="">
          <p:sp>
            <p:nvSpPr>
              <p:cNvPr id="19" name="TextBox 18">
                <a:extLst>
                  <a:ext uri="{FF2B5EF4-FFF2-40B4-BE49-F238E27FC236}">
                    <a16:creationId xmlns:a16="http://schemas.microsoft.com/office/drawing/2014/main" id="{598BADB7-3C27-71E1-962D-0519B8EC9E7C}"/>
                  </a:ext>
                </a:extLst>
              </p:cNvPr>
              <p:cNvSpPr txBox="1">
                <a:spLocks noRot="1" noChangeAspect="1" noMove="1" noResize="1" noEditPoints="1" noAdjustHandles="1" noChangeArrowheads="1" noChangeShapeType="1" noTextEdit="1"/>
              </p:cNvSpPr>
              <p:nvPr/>
            </p:nvSpPr>
            <p:spPr>
              <a:xfrm>
                <a:off x="6522176" y="4996505"/>
                <a:ext cx="3536224" cy="276999"/>
              </a:xfrm>
              <a:prstGeom prst="rect">
                <a:avLst/>
              </a:prstGeom>
              <a:blipFill>
                <a:blip r:embed="rId9"/>
                <a:stretch>
                  <a:fillRect l="-1034" r="-1034"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7FB51DA2-7BE9-0D0E-9D42-F94197BABA10}"/>
                  </a:ext>
                </a:extLst>
              </p:cNvPr>
              <p:cNvSpPr txBox="1"/>
              <p:nvPr/>
            </p:nvSpPr>
            <p:spPr>
              <a:xfrm>
                <a:off x="6732168" y="5347130"/>
                <a:ext cx="33262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𝑳𝒐𝒔𝒔</m:t>
                      </m:r>
                      <m:r>
                        <a:rPr lang="en-US" sz="1800" b="1" i="1" smtClean="0">
                          <a:latin typeface="Cambria Math" panose="02040503050406030204" pitchFamily="18" charset="0"/>
                        </a:rPr>
                        <m:t> </m:t>
                      </m:r>
                      <m:r>
                        <a:rPr lang="en-US" sz="1800" b="1" i="1" smtClean="0">
                          <a:latin typeface="Cambria Math" panose="02040503050406030204" pitchFamily="18" charset="0"/>
                        </a:rPr>
                        <m:t>𝒊𝒏</m:t>
                      </m:r>
                      <m:r>
                        <a:rPr lang="en-US" sz="1800" b="1" i="1" smtClean="0">
                          <a:latin typeface="Cambria Math" panose="02040503050406030204" pitchFamily="18" charset="0"/>
                        </a:rPr>
                        <m:t> </m:t>
                      </m:r>
                      <m:r>
                        <a:rPr lang="en-US" sz="1800" b="1" i="1" smtClean="0">
                          <a:latin typeface="Cambria Math" panose="02040503050406030204" pitchFamily="18" charset="0"/>
                        </a:rPr>
                        <m:t>𝑷𝑺</m:t>
                      </m:r>
                      <m:r>
                        <a:rPr lang="en-US" sz="1800" b="1" i="1" smtClean="0">
                          <a:latin typeface="Cambria Math" panose="02040503050406030204" pitchFamily="18" charset="0"/>
                        </a:rPr>
                        <m:t>:</m:t>
                      </m:r>
                      <m:r>
                        <a:rPr lang="en-US" sz="1800" b="1" i="1" smtClean="0">
                          <a:latin typeface="Cambria Math" panose="02040503050406030204" pitchFamily="18" charset="0"/>
                        </a:rPr>
                        <m:t>𝟏</m:t>
                      </m:r>
                      <m:r>
                        <a:rPr lang="en-US" sz="1800" b="1" i="1" smtClean="0">
                          <a:latin typeface="Cambria Math" panose="02040503050406030204" pitchFamily="18" charset="0"/>
                        </a:rPr>
                        <m:t>,</m:t>
                      </m:r>
                      <m:r>
                        <a:rPr lang="en-US" sz="1800" b="1" i="1" smtClean="0">
                          <a:latin typeface="Cambria Math" panose="02040503050406030204" pitchFamily="18" charset="0"/>
                        </a:rPr>
                        <m:t>𝟐𝟎𝟎</m:t>
                      </m:r>
                      <m:r>
                        <a:rPr lang="en-US" sz="1800" b="1" i="1" smtClean="0">
                          <a:latin typeface="Cambria Math" panose="02040503050406030204" pitchFamily="18" charset="0"/>
                        </a:rPr>
                        <m:t>−</m:t>
                      </m:r>
                      <m:r>
                        <a:rPr lang="en-US" sz="1800" b="1" i="1" smtClean="0">
                          <a:latin typeface="Cambria Math" panose="02040503050406030204" pitchFamily="18" charset="0"/>
                        </a:rPr>
                        <m:t>𝟕𝟔𝟖</m:t>
                      </m:r>
                      <m:r>
                        <a:rPr lang="en-US" sz="1800" b="1" i="1" smtClean="0">
                          <a:latin typeface="Cambria Math" panose="02040503050406030204" pitchFamily="18" charset="0"/>
                        </a:rPr>
                        <m:t>=</m:t>
                      </m:r>
                      <m:r>
                        <a:rPr lang="en-US" sz="1800" b="1" i="1" smtClean="0">
                          <a:latin typeface="Cambria Math" panose="02040503050406030204" pitchFamily="18" charset="0"/>
                        </a:rPr>
                        <m:t>𝟒𝟑𝟐</m:t>
                      </m:r>
                    </m:oMath>
                  </m:oMathPara>
                </a14:m>
                <a:endParaRPr lang="en-US" sz="1800" b="1" dirty="0"/>
              </a:p>
            </p:txBody>
          </p:sp>
        </mc:Choice>
        <mc:Fallback xmlns="">
          <p:sp>
            <p:nvSpPr>
              <p:cNvPr id="20" name="TextBox 19">
                <a:extLst>
                  <a:ext uri="{FF2B5EF4-FFF2-40B4-BE49-F238E27FC236}">
                    <a16:creationId xmlns:a16="http://schemas.microsoft.com/office/drawing/2014/main" id="{7FB51DA2-7BE9-0D0E-9D42-F94197BABA10}"/>
                  </a:ext>
                </a:extLst>
              </p:cNvPr>
              <p:cNvSpPr txBox="1">
                <a:spLocks noRot="1" noChangeAspect="1" noMove="1" noResize="1" noEditPoints="1" noAdjustHandles="1" noChangeArrowheads="1" noChangeShapeType="1" noTextEdit="1"/>
              </p:cNvSpPr>
              <p:nvPr/>
            </p:nvSpPr>
            <p:spPr>
              <a:xfrm>
                <a:off x="6732168" y="5347130"/>
                <a:ext cx="3326232" cy="276999"/>
              </a:xfrm>
              <a:prstGeom prst="rect">
                <a:avLst/>
              </a:prstGeom>
              <a:blipFill>
                <a:blip r:embed="rId10"/>
                <a:stretch>
                  <a:fillRect l="-916" r="-1282"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040D98F-AED1-50CF-0F0F-36B0933B7398}"/>
                  </a:ext>
                </a:extLst>
              </p:cNvPr>
              <p:cNvSpPr txBox="1"/>
              <p:nvPr/>
            </p:nvSpPr>
            <p:spPr>
              <a:xfrm>
                <a:off x="6522176" y="5790108"/>
                <a:ext cx="280685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𝑻𝒐𝒕𝒂𝒍</m:t>
                      </m:r>
                      <m:r>
                        <a:rPr lang="en-US" sz="1800" b="1" i="1" smtClean="0">
                          <a:latin typeface="Cambria Math" panose="02040503050406030204" pitchFamily="18" charset="0"/>
                        </a:rPr>
                        <m:t>:</m:t>
                      </m:r>
                      <m:r>
                        <a:rPr lang="en-US" sz="1800" b="1" i="1" smtClean="0">
                          <a:latin typeface="Cambria Math" panose="02040503050406030204" pitchFamily="18" charset="0"/>
                        </a:rPr>
                        <m:t>𝟕𝟐𝟎</m:t>
                      </m:r>
                      <m:r>
                        <a:rPr lang="en-US" sz="1800" b="1" i="1" smtClean="0">
                          <a:latin typeface="Cambria Math" panose="02040503050406030204" pitchFamily="18" charset="0"/>
                        </a:rPr>
                        <m:t>+</m:t>
                      </m:r>
                      <m:r>
                        <a:rPr lang="en-US" sz="1800" b="1" i="1" smtClean="0">
                          <a:latin typeface="Cambria Math" panose="02040503050406030204" pitchFamily="18" charset="0"/>
                        </a:rPr>
                        <m:t>𝟒𝟑𝟐</m:t>
                      </m:r>
                      <m:r>
                        <a:rPr lang="en-US" sz="1800" b="1" i="1" smtClean="0">
                          <a:latin typeface="Cambria Math" panose="02040503050406030204" pitchFamily="18" charset="0"/>
                        </a:rPr>
                        <m:t>=</m:t>
                      </m:r>
                      <m:r>
                        <a:rPr lang="en-US" sz="1800" b="1" i="1" smtClean="0">
                          <a:latin typeface="Cambria Math" panose="02040503050406030204" pitchFamily="18" charset="0"/>
                        </a:rPr>
                        <m:t>𝟏</m:t>
                      </m:r>
                      <m:r>
                        <a:rPr lang="en-US" sz="1800" b="1" i="1" smtClean="0">
                          <a:latin typeface="Cambria Math" panose="02040503050406030204" pitchFamily="18" charset="0"/>
                        </a:rPr>
                        <m:t>,</m:t>
                      </m:r>
                      <m:r>
                        <a:rPr lang="en-US" sz="1800" b="1" i="1" smtClean="0">
                          <a:latin typeface="Cambria Math" panose="02040503050406030204" pitchFamily="18" charset="0"/>
                        </a:rPr>
                        <m:t>𝟏𝟓𝟐</m:t>
                      </m:r>
                    </m:oMath>
                  </m:oMathPara>
                </a14:m>
                <a:endParaRPr lang="en-US" sz="1800" b="1" dirty="0"/>
              </a:p>
            </p:txBody>
          </p:sp>
        </mc:Choice>
        <mc:Fallback xmlns="">
          <p:sp>
            <p:nvSpPr>
              <p:cNvPr id="23" name="TextBox 22">
                <a:extLst>
                  <a:ext uri="{FF2B5EF4-FFF2-40B4-BE49-F238E27FC236}">
                    <a16:creationId xmlns:a16="http://schemas.microsoft.com/office/drawing/2014/main" id="{3040D98F-AED1-50CF-0F0F-36B0933B7398}"/>
                  </a:ext>
                </a:extLst>
              </p:cNvPr>
              <p:cNvSpPr txBox="1">
                <a:spLocks noRot="1" noChangeAspect="1" noMove="1" noResize="1" noEditPoints="1" noAdjustHandles="1" noChangeArrowheads="1" noChangeShapeType="1" noTextEdit="1"/>
              </p:cNvSpPr>
              <p:nvPr/>
            </p:nvSpPr>
            <p:spPr>
              <a:xfrm>
                <a:off x="6522176" y="5790108"/>
                <a:ext cx="2806858" cy="276999"/>
              </a:xfrm>
              <a:prstGeom prst="rect">
                <a:avLst/>
              </a:prstGeom>
              <a:blipFill>
                <a:blip r:embed="rId11"/>
                <a:stretch>
                  <a:fillRect l="-1739" r="-1739"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FC8B907-3BBC-DB81-055A-780A537FD031}"/>
                  </a:ext>
                </a:extLst>
              </p:cNvPr>
              <p:cNvSpPr txBox="1"/>
              <p:nvPr/>
            </p:nvSpPr>
            <p:spPr>
              <a:xfrm>
                <a:off x="4589821" y="6679913"/>
                <a:ext cx="53508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𝑻𝒐𝒕𝒂𝒍</m:t>
                      </m:r>
                      <m:r>
                        <a:rPr lang="en-US" sz="1800" b="1" i="1" smtClean="0">
                          <a:latin typeface="Cambria Math" panose="02040503050406030204" pitchFamily="18" charset="0"/>
                        </a:rPr>
                        <m:t> </m:t>
                      </m:r>
                      <m:r>
                        <a:rPr lang="en-US" sz="1800" b="1" i="1" smtClean="0">
                          <a:latin typeface="Cambria Math" panose="02040503050406030204" pitchFamily="18" charset="0"/>
                        </a:rPr>
                        <m:t>𝑳𝒐𝒔𝒔</m:t>
                      </m:r>
                      <m:r>
                        <a:rPr lang="en-US" sz="1800" b="1" i="1" smtClean="0">
                          <a:latin typeface="Cambria Math" panose="02040503050406030204" pitchFamily="18" charset="0"/>
                        </a:rPr>
                        <m:t> −</m:t>
                      </m:r>
                      <m:r>
                        <a:rPr lang="en-US" sz="1800" b="1" i="1" smtClean="0">
                          <a:latin typeface="Cambria Math" panose="02040503050406030204" pitchFamily="18" charset="0"/>
                        </a:rPr>
                        <m:t>𝑻𝒂𝒙</m:t>
                      </m:r>
                      <m:r>
                        <a:rPr lang="en-US" sz="1800" b="1" i="1" smtClean="0">
                          <a:latin typeface="Cambria Math" panose="02040503050406030204" pitchFamily="18" charset="0"/>
                        </a:rPr>
                        <m:t> </m:t>
                      </m:r>
                      <m:r>
                        <a:rPr lang="en-US" sz="1800" b="1" i="1" smtClean="0">
                          <a:latin typeface="Cambria Math" panose="02040503050406030204" pitchFamily="18" charset="0"/>
                        </a:rPr>
                        <m:t>𝑹𝒆𝒗𝒆𝒏𝒖𝒆</m:t>
                      </m:r>
                      <m:r>
                        <a:rPr lang="en-US" sz="1800" b="1" i="1" smtClean="0">
                          <a:latin typeface="Cambria Math" panose="02040503050406030204" pitchFamily="18" charset="0"/>
                        </a:rPr>
                        <m:t>:</m:t>
                      </m:r>
                      <m:r>
                        <a:rPr lang="en-US" sz="1800" b="1" i="1" smtClean="0">
                          <a:latin typeface="Cambria Math" panose="02040503050406030204" pitchFamily="18" charset="0"/>
                        </a:rPr>
                        <m:t>𝟏</m:t>
                      </m:r>
                      <m:r>
                        <a:rPr lang="en-US" sz="1800" b="1" i="1" smtClean="0">
                          <a:latin typeface="Cambria Math" panose="02040503050406030204" pitchFamily="18" charset="0"/>
                        </a:rPr>
                        <m:t>,</m:t>
                      </m:r>
                      <m:r>
                        <a:rPr lang="en-US" sz="1800" b="1" i="1" smtClean="0">
                          <a:latin typeface="Cambria Math" panose="02040503050406030204" pitchFamily="18" charset="0"/>
                        </a:rPr>
                        <m:t>𝟏𝟓𝟐</m:t>
                      </m:r>
                      <m:r>
                        <a:rPr lang="en-US" sz="1800" b="1" i="1" smtClean="0">
                          <a:latin typeface="Cambria Math" panose="02040503050406030204" pitchFamily="18" charset="0"/>
                        </a:rPr>
                        <m:t>−</m:t>
                      </m:r>
                      <m:r>
                        <a:rPr lang="en-US" sz="1800" b="1" i="1" smtClean="0">
                          <a:latin typeface="Cambria Math" panose="02040503050406030204" pitchFamily="18" charset="0"/>
                        </a:rPr>
                        <m:t>𝟏</m:t>
                      </m:r>
                      <m:r>
                        <a:rPr lang="en-US" sz="1800" b="1" i="1" smtClean="0">
                          <a:latin typeface="Cambria Math" panose="02040503050406030204" pitchFamily="18" charset="0"/>
                        </a:rPr>
                        <m:t>,</m:t>
                      </m:r>
                      <m:r>
                        <a:rPr lang="en-US" sz="1800" b="1" i="1" smtClean="0">
                          <a:latin typeface="Cambria Math" panose="02040503050406030204" pitchFamily="18" charset="0"/>
                        </a:rPr>
                        <m:t>𝟎𝟐𝟒</m:t>
                      </m:r>
                      <m:r>
                        <a:rPr lang="en-US" sz="1800" b="1" i="1" smtClean="0">
                          <a:latin typeface="Cambria Math" panose="02040503050406030204" pitchFamily="18" charset="0"/>
                        </a:rPr>
                        <m:t>=</m:t>
                      </m:r>
                      <m:r>
                        <a:rPr lang="en-US" sz="1800" b="1" i="1" smtClean="0">
                          <a:solidFill>
                            <a:srgbClr val="FF0000"/>
                          </a:solidFill>
                          <a:latin typeface="Cambria Math" panose="02040503050406030204" pitchFamily="18" charset="0"/>
                        </a:rPr>
                        <m:t>𝟏𝟐𝟖</m:t>
                      </m:r>
                    </m:oMath>
                  </m:oMathPara>
                </a14:m>
                <a:endParaRPr lang="en-US" sz="1800" b="1" dirty="0"/>
              </a:p>
            </p:txBody>
          </p:sp>
        </mc:Choice>
        <mc:Fallback xmlns="">
          <p:sp>
            <p:nvSpPr>
              <p:cNvPr id="24" name="TextBox 23">
                <a:extLst>
                  <a:ext uri="{FF2B5EF4-FFF2-40B4-BE49-F238E27FC236}">
                    <a16:creationId xmlns:a16="http://schemas.microsoft.com/office/drawing/2014/main" id="{BFC8B907-3BBC-DB81-055A-780A537FD031}"/>
                  </a:ext>
                </a:extLst>
              </p:cNvPr>
              <p:cNvSpPr txBox="1">
                <a:spLocks noRot="1" noChangeAspect="1" noMove="1" noResize="1" noEditPoints="1" noAdjustHandles="1" noChangeArrowheads="1" noChangeShapeType="1" noTextEdit="1"/>
              </p:cNvSpPr>
              <p:nvPr/>
            </p:nvSpPr>
            <p:spPr>
              <a:xfrm>
                <a:off x="4589821" y="6679913"/>
                <a:ext cx="5350824" cy="276999"/>
              </a:xfrm>
              <a:prstGeom prst="rect">
                <a:avLst/>
              </a:prstGeom>
              <a:blipFill>
                <a:blip r:embed="rId12"/>
                <a:stretch>
                  <a:fillRect l="-683" r="-456" b="-11111"/>
                </a:stretch>
              </a:blipFill>
            </p:spPr>
            <p:txBody>
              <a:bodyPr/>
              <a:lstStyle/>
              <a:p>
                <a:r>
                  <a:rPr lang="en-US">
                    <a:noFill/>
                  </a:rPr>
                  <a:t> </a:t>
                </a:r>
              </a:p>
            </p:txBody>
          </p:sp>
        </mc:Fallback>
      </mc:AlternateContent>
    </p:spTree>
    <p:extLst>
      <p:ext uri="{BB962C8B-B14F-4D97-AF65-F5344CB8AC3E}">
        <p14:creationId xmlns:p14="http://schemas.microsoft.com/office/powerpoint/2010/main" val="142202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animBg="1"/>
      <p:bldP spid="15" grpId="0" animBg="1"/>
      <p:bldP spid="16" grpId="0" animBg="1"/>
      <p:bldP spid="17" grpId="0"/>
      <p:bldP spid="18" grpId="0"/>
      <p:bldP spid="19" grpId="0"/>
      <p:bldP spid="20" grpId="0"/>
      <p:bldP spid="23" grpId="0"/>
      <p:bldP spid="2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THE COSTS OF TAXATION (3 of 3)</a:t>
            </a:r>
          </a:p>
        </p:txBody>
      </p:sp>
      <p:sp>
        <p:nvSpPr>
          <p:cNvPr id="3" name="Content Placeholder 2"/>
          <p:cNvSpPr>
            <a:spLocks noGrp="1"/>
          </p:cNvSpPr>
          <p:nvPr>
            <p:ph sz="quarter" idx="10"/>
          </p:nvPr>
        </p:nvSpPr>
        <p:spPr>
          <a:xfrm>
            <a:off x="117582" y="1569732"/>
            <a:ext cx="9804186" cy="2561591"/>
          </a:xfrm>
        </p:spPr>
        <p:txBody>
          <a:bodyPr>
            <a:normAutofit fontScale="85000" lnSpcReduction="10000"/>
          </a:bodyPr>
          <a:lstStyle/>
          <a:p>
            <a:pPr marL="354013" indent="-354013">
              <a:lnSpc>
                <a:spcPct val="110000"/>
              </a:lnSpc>
              <a:spcAft>
                <a:spcPts val="600"/>
              </a:spcAft>
            </a:pPr>
            <a:r>
              <a:rPr lang="en-US" dirty="0">
                <a:latin typeface="+mn-lt"/>
              </a:rPr>
              <a:t>There are also costs not shown in Figure 9: the </a:t>
            </a:r>
            <a:r>
              <a:rPr lang="en-US" b="1" dirty="0">
                <a:latin typeface="+mn-lt"/>
              </a:rPr>
              <a:t>administrative costs </a:t>
            </a:r>
            <a:r>
              <a:rPr lang="en-US" dirty="0">
                <a:latin typeface="+mn-lt"/>
              </a:rPr>
              <a:t>of a tax are the resources used for its collection, for the method of payment, and for any attempts to evade the tax. Taxes cost society time and effort that could have been used elsewhere.</a:t>
            </a:r>
          </a:p>
          <a:p>
            <a:pPr marL="354013" indent="-354013">
              <a:lnSpc>
                <a:spcPct val="110000"/>
              </a:lnSpc>
            </a:pPr>
            <a:r>
              <a:rPr lang="en-US" dirty="0">
                <a:latin typeface="+mn-lt"/>
              </a:rPr>
              <a:t>Total inefficiency of tax = Deadweight loss + Administrative costs</a:t>
            </a:r>
          </a:p>
        </p:txBody>
      </p:sp>
      <p:pic>
        <p:nvPicPr>
          <p:cNvPr id="5" name="Picture Placeholder 4" descr="A photo shows a signboard titled Taxes, with a rightward arrow on it and a person walking in the background.">
            <a:extLst>
              <a:ext uri="{FF2B5EF4-FFF2-40B4-BE49-F238E27FC236}">
                <a16:creationId xmlns:a16="http://schemas.microsoft.com/office/drawing/2014/main" id="{462B7456-6E7E-4AC8-9B74-9555CD16D3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0771" y="3943642"/>
            <a:ext cx="5207250" cy="3342395"/>
          </a:xfrm>
          <a:prstGeom prst="rect">
            <a:avLst/>
          </a:prstGeom>
        </p:spPr>
      </p:pic>
    </p:spTree>
    <p:extLst>
      <p:ext uri="{BB962C8B-B14F-4D97-AF65-F5344CB8AC3E}">
        <p14:creationId xmlns:p14="http://schemas.microsoft.com/office/powerpoint/2010/main" val="3326893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3</a:t>
            </a:r>
          </a:p>
        </p:txBody>
      </p:sp>
      <p:sp>
        <p:nvSpPr>
          <p:cNvPr id="6" name="Content Placeholder 5"/>
          <p:cNvSpPr>
            <a:spLocks noGrp="1"/>
          </p:cNvSpPr>
          <p:nvPr>
            <p:ph sz="quarter" idx="10"/>
          </p:nvPr>
        </p:nvSpPr>
        <p:spPr>
          <a:xfrm>
            <a:off x="117582" y="1933291"/>
            <a:ext cx="9804186" cy="4781018"/>
          </a:xfrm>
        </p:spPr>
        <p:txBody>
          <a:bodyPr>
            <a:normAutofit/>
          </a:bodyPr>
          <a:lstStyle/>
          <a:p>
            <a:pPr marL="354013" indent="-354013"/>
            <a:r>
              <a:rPr lang="en-US" dirty="0">
                <a:latin typeface="+mn-lt"/>
              </a:rPr>
              <a:t>Draw two demand curves, one elastic and one inelastic. Show how, all else equal, the size of the deadweight loss is larger with elastic demand.</a:t>
            </a:r>
          </a:p>
          <a:p>
            <a:pPr marL="354013" indent="-354013"/>
            <a:r>
              <a:rPr lang="en-US" dirty="0">
                <a:latin typeface="+mn-lt"/>
              </a:rPr>
              <a:t>For each graph, label the:</a:t>
            </a:r>
          </a:p>
          <a:p>
            <a:pPr marL="720725" lvl="1" indent="-366713"/>
            <a:r>
              <a:rPr lang="en-US" dirty="0">
                <a:latin typeface="+mn-lt"/>
              </a:rPr>
              <a:t>consumer and producer price and new quantity traded.</a:t>
            </a:r>
          </a:p>
          <a:p>
            <a:pPr marL="720725" lvl="1" indent="-366713"/>
            <a:r>
              <a:rPr lang="en-US" dirty="0">
                <a:latin typeface="+mn-lt"/>
              </a:rPr>
              <a:t>area of government revenue.</a:t>
            </a:r>
          </a:p>
          <a:p>
            <a:pPr marL="720725" lvl="1" indent="-366713"/>
            <a:r>
              <a:rPr lang="en-US" dirty="0">
                <a:latin typeface="+mn-lt"/>
              </a:rPr>
              <a:t>consumer and producer surplus before and after the tax.</a:t>
            </a:r>
          </a:p>
          <a:p>
            <a:pPr marL="720725" lvl="1" indent="-366713"/>
            <a:r>
              <a:rPr lang="en-US" dirty="0">
                <a:latin typeface="+mn-lt"/>
              </a:rPr>
              <a:t>area of deadweight loss.</a:t>
            </a:r>
          </a:p>
        </p:txBody>
      </p:sp>
    </p:spTree>
    <p:extLst>
      <p:ext uri="{BB962C8B-B14F-4D97-AF65-F5344CB8AC3E}">
        <p14:creationId xmlns:p14="http://schemas.microsoft.com/office/powerpoint/2010/main" val="3113605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mn-lt"/>
              </a:rPr>
              <a:t>ELASTICITIES AND DEADWEIGHT LOSS (1 of 3)</a:t>
            </a:r>
          </a:p>
        </p:txBody>
      </p:sp>
      <p:sp>
        <p:nvSpPr>
          <p:cNvPr id="3" name="Content Placeholder 2"/>
          <p:cNvSpPr>
            <a:spLocks noGrp="1"/>
          </p:cNvSpPr>
          <p:nvPr>
            <p:ph sz="quarter" idx="10"/>
          </p:nvPr>
        </p:nvSpPr>
        <p:spPr>
          <a:xfrm>
            <a:off x="127107" y="1152629"/>
            <a:ext cx="9804186" cy="1602002"/>
          </a:xfrm>
        </p:spPr>
        <p:txBody>
          <a:bodyPr/>
          <a:lstStyle/>
          <a:p>
            <a:pPr marL="354013" indent="-354013">
              <a:spcAft>
                <a:spcPts val="1200"/>
              </a:spcAft>
            </a:pPr>
            <a:r>
              <a:rPr lang="en-US" dirty="0">
                <a:latin typeface="+mn-lt"/>
                <a:ea typeface="Century Gothic" charset="0"/>
              </a:rPr>
              <a:t>The greater the price elasticity of demand or supply, the greater the tax-induced fall in the quantity transacted.</a:t>
            </a:r>
          </a:p>
          <a:p>
            <a:pPr marL="0" indent="0" algn="ctr">
              <a:buNone/>
            </a:pPr>
            <a:r>
              <a:rPr lang="en-US" sz="2000" dirty="0">
                <a:latin typeface="+mn-lt"/>
                <a:ea typeface="Century Gothic" charset="0"/>
              </a:rPr>
              <a:t>Figure 10 (</a:t>
            </a:r>
            <a:r>
              <a:rPr lang="en-US" sz="2000" dirty="0" err="1">
                <a:latin typeface="+mn-lt"/>
                <a:ea typeface="Century Gothic" charset="0"/>
              </a:rPr>
              <a:t>a,c</a:t>
            </a:r>
            <a:r>
              <a:rPr lang="en-US" sz="2000" dirty="0">
                <a:latin typeface="+mn-lt"/>
                <a:ea typeface="Century Gothic" charset="0"/>
              </a:rPr>
              <a:t>)</a:t>
            </a:r>
          </a:p>
        </p:txBody>
      </p:sp>
      <p:pic>
        <p:nvPicPr>
          <p:cNvPr id="23" name="Picture 2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133" y="3122546"/>
            <a:ext cx="3966349" cy="4139216"/>
          </a:xfrm>
          <a:prstGeom prst="rect">
            <a:avLst/>
          </a:prstGeom>
        </p:spPr>
      </p:pic>
      <p:pic>
        <p:nvPicPr>
          <p:cNvPr id="27" name="Picture 2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9534" y="3036597"/>
            <a:ext cx="4081999" cy="4264849"/>
          </a:xfrm>
          <a:prstGeom prst="rect">
            <a:avLst/>
          </a:prstGeom>
        </p:spPr>
      </p:pic>
      <p:pic>
        <p:nvPicPr>
          <p:cNvPr id="24" name="Picture 2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899" y="3122546"/>
            <a:ext cx="3966349" cy="4139216"/>
          </a:xfrm>
          <a:prstGeom prst="rect">
            <a:avLst/>
          </a:prstGeom>
        </p:spPr>
      </p:pic>
      <p:pic>
        <p:nvPicPr>
          <p:cNvPr id="28" name="Picture 27">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9002" y="3036597"/>
            <a:ext cx="4081999" cy="4264849"/>
          </a:xfrm>
          <a:prstGeom prst="rect">
            <a:avLst/>
          </a:prstGeom>
        </p:spPr>
      </p:pic>
      <p:pic>
        <p:nvPicPr>
          <p:cNvPr id="25" name="Picture 24">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575" y="3122546"/>
            <a:ext cx="4580989" cy="4139216"/>
          </a:xfrm>
          <a:prstGeom prst="rect">
            <a:avLst/>
          </a:prstGeom>
        </p:spPr>
      </p:pic>
      <p:pic>
        <p:nvPicPr>
          <p:cNvPr id="29" name="Picture 28">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31857" y="3036597"/>
            <a:ext cx="4714560" cy="4264849"/>
          </a:xfrm>
          <a:prstGeom prst="rect">
            <a:avLst/>
          </a:prstGeom>
        </p:spPr>
      </p:pic>
      <p:pic>
        <p:nvPicPr>
          <p:cNvPr id="26" name="Picture 25">
            <a:extLs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4575" y="3122546"/>
            <a:ext cx="4580989" cy="4139216"/>
          </a:xfrm>
          <a:prstGeom prst="rect">
            <a:avLst/>
          </a:prstGeom>
        </p:spPr>
      </p:pic>
      <p:pic>
        <p:nvPicPr>
          <p:cNvPr id="30" name="Picture 29">
            <a:extLs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33938" y="3036597"/>
            <a:ext cx="4714560" cy="4264849"/>
          </a:xfrm>
          <a:prstGeom prst="rect">
            <a:avLst/>
          </a:prstGeom>
        </p:spPr>
      </p:pic>
      <p:pic>
        <p:nvPicPr>
          <p:cNvPr id="4" name="Picture 3" descr="Two graphs show the effects of elastic demand and supply on deadweight loss.&#10;Graph (a) is titled &quot;Elastic Demand.&quot; The horizontal x-axis is labeled &quot;Quantity&quot; and has markings from left to right at Q subscript T and Q subscript E. The vertical y-axis is labeled &quot;Price&quot; and has markings from bottom to top at P subscript P, P subscript E, and P subscript C.&#10;• A callout to the vertical distance between P subscript P and P subscript C reads as follows:&#10;◦ Excise tax equals T.&#10;• A long leftward arrow points along the horizontal axis from the quantities Q subscript E to Q subscript T.&#10;• An upward-sloping supply curve labeled &quot;S&quot; passes through the points:&#10;◦ (Q subscript T, P subscript P)&#10;◦ (Q subscript E, P subscript E).&#10;• A shallow downward-sloping demand curve labeled &quot;D&quot; passes through the points:&#10;◦ (Q subscript T, P subscript C)&#10;◦ (Q subscript E, P subscript E).&#10;• The two curves intersect at the equilibrium point labeled &quot;E&quot;:&#10;◦ (Q subscript E, P subscript E).&#10;• A large triangular area is bounded by the points:&#10;◦ (Q subscript T, P subscript C)&#10;◦ (Q subscript T, P subscript P)&#10;◦ (Q subscript E, P subscript E).&#10;• A callout to the triangular area reads as follows:&#10;◦ Deadweight loss is larger when demand is elastic.&#10;Graph (c) is titled &quot;Elastic Supply.&quot; The horizontal x-axis is labeled &quot;Quantity&quot; and has markings from left to right at Q subscript T and Q subscript E. The vertical y-axis is labeled &quot;Price&quot; and has markings from bottom to top at P subscript P, P subscript E, and P subscript C.&#10;• A callout to the vertical axis from P subscript P to P subscript C reads as follows:&#10;◦ Excise tax equals T.&#10;• A long leftward arrow points along the horizontal axis from the quantities Q subscript E to Q subscript T.&#10;• A shallow upward-sloping supply curve labeled &quot;S&quot; passes through the points:&#10;◦ (Q subscript T, P subscript P)&#10;◦ (Q subscript E, P subscript E).&#10;• A downward-sloping demand curve labeled &quot;D&quot; passes through the points:&#10;◦ (Q subscript T, P subscript C)&#10;◦ (Q subscript E, P subscript E).&#10;• The two curves intersect at the equilibrium point labeled &quot;E&quot;:&#10;◦ (Q subscript E, P subscript E).&#10;• A large triangular area is bounded by the points:&#10;◦ (Q subscript T, P subscript C)&#10;◦ (Q subscript T, P subscript P)&#10;◦ (Q subscript E, P subscript E).&#10;• A callout to the triangular area reads as follows:&#10;◦ Deadweight loss is larger when supply is elastic.">
            <a:extLst>
              <a:ext uri="{FF2B5EF4-FFF2-40B4-BE49-F238E27FC236}">
                <a16:creationId xmlns:a16="http://schemas.microsoft.com/office/drawing/2014/main" id="{A8A77319-C42F-9E1D-9476-75313F729ABC}"/>
              </a:ext>
            </a:extLst>
          </p:cNvPr>
          <p:cNvPicPr>
            <a:picLocks noChangeAspect="1"/>
          </p:cNvPicPr>
          <p:nvPr/>
        </p:nvPicPr>
        <p:blipFill>
          <a:blip r:embed="rId10"/>
          <a:stretch>
            <a:fillRect/>
          </a:stretch>
        </p:blipFill>
        <p:spPr>
          <a:xfrm>
            <a:off x="9536705" y="3549098"/>
            <a:ext cx="285765" cy="177809"/>
          </a:xfrm>
          <a:prstGeom prst="rect">
            <a:avLst/>
          </a:prstGeom>
        </p:spPr>
      </p:pic>
    </p:spTree>
    <p:extLst>
      <p:ext uri="{BB962C8B-B14F-4D97-AF65-F5344CB8AC3E}">
        <p14:creationId xmlns:p14="http://schemas.microsoft.com/office/powerpoint/2010/main" val="172767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2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5"/>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29"/>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mn-lt"/>
              </a:rPr>
              <a:t>ELASTICITIES AND DEADWEIGHT LOSS (2 of 3)</a:t>
            </a:r>
          </a:p>
        </p:txBody>
      </p:sp>
      <p:sp>
        <p:nvSpPr>
          <p:cNvPr id="3" name="Content Placeholder 2"/>
          <p:cNvSpPr>
            <a:spLocks noGrp="1"/>
          </p:cNvSpPr>
          <p:nvPr>
            <p:ph sz="quarter" idx="10"/>
          </p:nvPr>
        </p:nvSpPr>
        <p:spPr>
          <a:xfrm>
            <a:off x="127107" y="1178876"/>
            <a:ext cx="9804186" cy="1918654"/>
          </a:xfrm>
        </p:spPr>
        <p:txBody>
          <a:bodyPr>
            <a:normAutofit/>
          </a:bodyPr>
          <a:lstStyle/>
          <a:p>
            <a:pPr marL="354013" indent="-354013"/>
            <a:r>
              <a:rPr lang="en-US" dirty="0">
                <a:latin typeface="+mn-lt"/>
                <a:ea typeface="Century Gothic" charset="0"/>
              </a:rPr>
              <a:t>The lower the price elasticity of demand or supply, the smaller the tax-induced fall in the quantity transacted and the smaller the deadweight loss.</a:t>
            </a:r>
          </a:p>
          <a:p>
            <a:pPr marL="0" indent="0" algn="ctr">
              <a:buNone/>
            </a:pPr>
            <a:r>
              <a:rPr lang="en-US" sz="2000" dirty="0">
                <a:latin typeface="+mn-lt"/>
                <a:ea typeface="Century Gothic" charset="0"/>
              </a:rPr>
              <a:t>Figure 10 (</a:t>
            </a:r>
            <a:r>
              <a:rPr lang="en-US" sz="2000" dirty="0" err="1">
                <a:latin typeface="+mn-lt"/>
                <a:ea typeface="Century Gothic" charset="0"/>
              </a:rPr>
              <a:t>b,d</a:t>
            </a:r>
            <a:r>
              <a:rPr lang="en-US" sz="2000" dirty="0">
                <a:latin typeface="+mn-lt"/>
                <a:ea typeface="Century Gothic" charset="0"/>
              </a:rPr>
              <a:t>)</a:t>
            </a: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06" y="3270968"/>
            <a:ext cx="3949683" cy="4121824"/>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487" y="3270968"/>
            <a:ext cx="3949683" cy="4121824"/>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138" y="3270966"/>
            <a:ext cx="4585648" cy="4121825"/>
          </a:xfrm>
          <a:prstGeom prst="rect">
            <a:avLst/>
          </a:prstGeom>
        </p:spPr>
      </p:pic>
      <p:pic>
        <p:nvPicPr>
          <p:cNvPr id="21" name="Picture 14">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155" y="3270965"/>
            <a:ext cx="4585648" cy="4121825"/>
          </a:xfrm>
          <a:prstGeom prst="rect">
            <a:avLst/>
          </a:prstGeom>
        </p:spPr>
      </p:pic>
      <p:pic>
        <p:nvPicPr>
          <p:cNvPr id="22" name="Picture 21">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21673" y="3270965"/>
            <a:ext cx="3945109" cy="4121827"/>
          </a:xfrm>
          <a:prstGeom prst="rect">
            <a:avLst/>
          </a:prstGeom>
        </p:spPr>
      </p:pic>
      <p:pic>
        <p:nvPicPr>
          <p:cNvPr id="23" name="Picture 22">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21673" y="3270965"/>
            <a:ext cx="3945109" cy="4121827"/>
          </a:xfrm>
          <a:prstGeom prst="rect">
            <a:avLst/>
          </a:prstGeom>
        </p:spPr>
      </p:pic>
      <p:pic>
        <p:nvPicPr>
          <p:cNvPr id="24" name="Picture 23">
            <a:extLs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89520" y="3270965"/>
            <a:ext cx="4580337" cy="4121827"/>
          </a:xfrm>
          <a:prstGeom prst="rect">
            <a:avLst/>
          </a:prstGeom>
        </p:spPr>
      </p:pic>
      <p:pic>
        <p:nvPicPr>
          <p:cNvPr id="25" name="Picture 24">
            <a:extLs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89520" y="3270965"/>
            <a:ext cx="4580337" cy="4121827"/>
          </a:xfrm>
          <a:prstGeom prst="rect">
            <a:avLst/>
          </a:prstGeom>
        </p:spPr>
      </p:pic>
      <p:pic>
        <p:nvPicPr>
          <p:cNvPr id="4" name="Picture 3" descr="Two graphs show the effects of inelastic demand and supply on deadweight loss.&#10;Graph (b) is titled &quot;Inelastic Demand.&quot; The horizontal x-axis is labeled &quot;Quantity&quot; and has markings from left to right at Q subscript T and Q subscript E. The vertical y-axis is labeled &quot;Price&quot; and has markings from bottom to top at P subscript P, P subscript E, and P subscript C.&#10;• A callout to the vertical distance between P subscript P and P subscript C reads as follows:&#10;◦ Excise tax equals T.&#10;• A short leftward arrow points along the horizontal axis from the quantities Q subscript E to Q subscript T.&#10;• An upward-sloping supply curve labeled &quot;S&quot; passes through the points:&#10;◦ (Q subscript T, P subscript P)&#10;◦ (Q subscript E, P subscript E).&#10;• A steep downward-sloping demand curve labeled &quot;D&quot; passes through the points:&#10;◦ (Q subscript T, P subscript C)&#10;◦ (Q subscript E, P subscript E).&#10;• The two curves intersect at the equilibrium point labeled &quot;E&quot;:&#10;◦ (Q subscript E, P subscript E).&#10;• A small triangular area is bounded by the points:&#10;◦ (Q subscript T, P subscript C)&#10;◦ (Q subscript T, P subscript P)&#10;◦ (Q subscript E, P subscript E).&#10;• A callout to the triangular area reads as follows:&#10;◦ Deadweight loss is smaller when demand is inelastic.&#10;Graph (d) is titled Inelastic Supply. The horizontal x-axis is labeled &quot;Quantity&quot; and has markings from left to right at Q subscript T and Q subscript E. The vertical y-axis is labeled &quot;Price&quot; and has markings from bottom to top at P subscript P, P subscript E, and P subscript C.&#10;• A callout to the vertical axis from P subscript P to P subscript C reads as follows:&#10;◦ Excise tax equals T.&#10;• A short leftward arrow points along the horizontal axis from the quantities Q subscript E to Q subscript T.&#10;• A steep upward-sloping supply curve labeled &quot;S&quot; passes through the points:&#10;◦ (Q subscript T, P subscript P)&#10;◦ (Q subscript E, P subscript E).&#10;• A downward-sloping demand curve labeled &quot;D&quot; passes through the points:&#10;◦ (Q subscript T, P subscript C)&#10;◦ (Q subscript E, P subscript E).&#10;• The two curves intersect at the equilibrium point labeled &quot;E&quot;:&#10;◦ (Q subscript E, P subscript E).&#10;• A small triangular area is bounded by the points:&#10;◦ (Q subscript T, P subscript C)&#10;◦ (Q subscript T, P subscript P)&#10;◦ (Q subscript E, P subscript E).&#10;• A callout to the triangular area reads as follows:&#10;◦ Deadweight loss is smaller when supply is inelastic.">
            <a:extLst>
              <a:ext uri="{FF2B5EF4-FFF2-40B4-BE49-F238E27FC236}">
                <a16:creationId xmlns:a16="http://schemas.microsoft.com/office/drawing/2014/main" id="{EC716904-AA22-4F88-BD77-CB0A6DECF0EF}"/>
              </a:ext>
            </a:extLst>
          </p:cNvPr>
          <p:cNvPicPr>
            <a:picLocks noChangeAspect="1"/>
          </p:cNvPicPr>
          <p:nvPr/>
        </p:nvPicPr>
        <p:blipFill>
          <a:blip r:embed="rId10"/>
          <a:stretch>
            <a:fillRect/>
          </a:stretch>
        </p:blipFill>
        <p:spPr>
          <a:xfrm>
            <a:off x="9339672" y="3708391"/>
            <a:ext cx="285765" cy="177809"/>
          </a:xfrm>
          <a:prstGeom prst="rect">
            <a:avLst/>
          </a:prstGeom>
        </p:spPr>
      </p:pic>
    </p:spTree>
    <p:extLst>
      <p:ext uri="{BB962C8B-B14F-4D97-AF65-F5344CB8AC3E}">
        <p14:creationId xmlns:p14="http://schemas.microsoft.com/office/powerpoint/2010/main" val="178078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2"/>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23"/>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4"/>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latin typeface="+mn-lt"/>
              </a:rPr>
              <a:t>ELASTICITIES AND DEADWEIGHT LOSS (3 of 3)</a:t>
            </a:r>
          </a:p>
        </p:txBody>
      </p:sp>
      <p:sp>
        <p:nvSpPr>
          <p:cNvPr id="7" name="Content Placeholder 6"/>
          <p:cNvSpPr>
            <a:spLocks noGrp="1"/>
          </p:cNvSpPr>
          <p:nvPr>
            <p:ph sz="quarter" idx="10"/>
          </p:nvPr>
        </p:nvSpPr>
        <p:spPr>
          <a:xfrm>
            <a:off x="117582" y="1933292"/>
            <a:ext cx="9804186" cy="3461668"/>
          </a:xfrm>
        </p:spPr>
        <p:txBody>
          <a:bodyPr>
            <a:normAutofit/>
          </a:bodyPr>
          <a:lstStyle/>
          <a:p>
            <a:pPr marL="354013" indent="-354013">
              <a:spcAft>
                <a:spcPts val="1200"/>
              </a:spcAft>
            </a:pPr>
            <a:r>
              <a:rPr lang="en-US" dirty="0">
                <a:latin typeface="+mn-lt"/>
              </a:rPr>
              <a:t>If the goal in tax policy is </a:t>
            </a:r>
            <a:r>
              <a:rPr lang="en-US" b="1" dirty="0">
                <a:latin typeface="+mn-lt"/>
              </a:rPr>
              <a:t>efficiency</a:t>
            </a:r>
            <a:r>
              <a:rPr lang="en-US" dirty="0">
                <a:latin typeface="+mn-lt"/>
              </a:rPr>
              <a:t> (minimizing deadweight loss), then policy makers should choose the goods with the lowest price elasticities.</a:t>
            </a:r>
          </a:p>
          <a:p>
            <a:pPr marL="354013" indent="-354013"/>
            <a:r>
              <a:rPr lang="en-US" dirty="0">
                <a:latin typeface="+mn-lt"/>
              </a:rPr>
              <a:t>A tax on insulin would be efficient—but not necessarily fair.</a:t>
            </a:r>
          </a:p>
        </p:txBody>
      </p:sp>
    </p:spTree>
    <p:extLst>
      <p:ext uri="{BB962C8B-B14F-4D97-AF65-F5344CB8AC3E}">
        <p14:creationId xmlns:p14="http://schemas.microsoft.com/office/powerpoint/2010/main" val="2826638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TAX FAIRNESS AND TAX EFFICIENCY</a:t>
            </a:r>
          </a:p>
        </p:txBody>
      </p:sp>
      <p:sp>
        <p:nvSpPr>
          <p:cNvPr id="3" name="Content Placeholder 2"/>
          <p:cNvSpPr>
            <a:spLocks noGrp="1"/>
          </p:cNvSpPr>
          <p:nvPr>
            <p:ph sz="quarter" idx="10"/>
          </p:nvPr>
        </p:nvSpPr>
        <p:spPr>
          <a:xfrm>
            <a:off x="117582" y="1840230"/>
            <a:ext cx="9804186" cy="5017769"/>
          </a:xfrm>
        </p:spPr>
        <p:txBody>
          <a:bodyPr>
            <a:normAutofit fontScale="92500" lnSpcReduction="20000"/>
          </a:bodyPr>
          <a:lstStyle/>
          <a:p>
            <a:pPr marL="0" indent="0">
              <a:lnSpc>
                <a:spcPct val="110000"/>
              </a:lnSpc>
              <a:spcAft>
                <a:spcPts val="600"/>
              </a:spcAft>
              <a:buNone/>
            </a:pPr>
            <a:r>
              <a:rPr lang="en-US" dirty="0">
                <a:latin typeface="+mn-lt"/>
              </a:rPr>
              <a:t>Two principles of tax fairness:</a:t>
            </a:r>
          </a:p>
          <a:p>
            <a:pPr marL="354013" indent="-354013">
              <a:lnSpc>
                <a:spcPct val="110000"/>
              </a:lnSpc>
              <a:spcAft>
                <a:spcPts val="600"/>
              </a:spcAft>
            </a:pPr>
            <a:r>
              <a:rPr lang="en-US" dirty="0">
                <a:latin typeface="+mn-lt"/>
              </a:rPr>
              <a:t>The </a:t>
            </a:r>
            <a:r>
              <a:rPr lang="en-US" b="1" dirty="0">
                <a:latin typeface="+mn-lt"/>
              </a:rPr>
              <a:t>benefits principle: </a:t>
            </a:r>
            <a:r>
              <a:rPr lang="en-US" dirty="0">
                <a:latin typeface="+mn-lt"/>
              </a:rPr>
              <a:t>Those who benefit from public spending should bear the burden of the tax that pays for that spending. Example: Those who use a road should pay for that road’s upkeep.</a:t>
            </a:r>
          </a:p>
          <a:p>
            <a:pPr marL="354013" indent="-354013">
              <a:lnSpc>
                <a:spcPct val="110000"/>
              </a:lnSpc>
              <a:spcAft>
                <a:spcPts val="600"/>
              </a:spcAft>
            </a:pPr>
            <a:r>
              <a:rPr lang="en-US" dirty="0">
                <a:latin typeface="+mn-lt"/>
              </a:rPr>
              <a:t>The </a:t>
            </a:r>
            <a:r>
              <a:rPr lang="en-US" b="1" dirty="0">
                <a:latin typeface="+mn-lt"/>
              </a:rPr>
              <a:t>ability-to-pay principle: </a:t>
            </a:r>
            <a:r>
              <a:rPr lang="en-US" dirty="0">
                <a:latin typeface="+mn-lt"/>
              </a:rPr>
              <a:t>Those with greater ability to pay a tax should pay more. The Whiskey Rebellion of 1791, for example, was a protest against the fact that small distillers paid a higher share of their income than large distillers.</a:t>
            </a:r>
          </a:p>
          <a:p>
            <a:pPr marL="0" indent="0">
              <a:lnSpc>
                <a:spcPct val="110000"/>
              </a:lnSpc>
              <a:spcAft>
                <a:spcPts val="600"/>
              </a:spcAft>
              <a:buNone/>
            </a:pPr>
            <a:r>
              <a:rPr lang="en-US" dirty="0">
                <a:latin typeface="+mn-lt"/>
              </a:rPr>
              <a:t>There is usually a </a:t>
            </a:r>
            <a:r>
              <a:rPr lang="en-US" b="1" dirty="0">
                <a:latin typeface="+mn-lt"/>
              </a:rPr>
              <a:t>trade-off between equity and efficiency:</a:t>
            </a:r>
            <a:r>
              <a:rPr lang="en-US" dirty="0">
                <a:latin typeface="+mn-lt"/>
              </a:rPr>
              <a:t> The system can be made more efficient only by making it less fair, and vice versa.</a:t>
            </a:r>
          </a:p>
        </p:txBody>
      </p:sp>
    </p:spTree>
    <p:extLst>
      <p:ext uri="{BB962C8B-B14F-4D97-AF65-F5344CB8AC3E}">
        <p14:creationId xmlns:p14="http://schemas.microsoft.com/office/powerpoint/2010/main" val="2585417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UNDERSTANDING THE TAX SYSTEM (1 of 2)</a:t>
            </a:r>
          </a:p>
        </p:txBody>
      </p:sp>
      <p:sp>
        <p:nvSpPr>
          <p:cNvPr id="3" name="Content Placeholder 2"/>
          <p:cNvSpPr>
            <a:spLocks noGrp="1"/>
          </p:cNvSpPr>
          <p:nvPr>
            <p:ph sz="quarter" idx="10"/>
          </p:nvPr>
        </p:nvSpPr>
        <p:spPr>
          <a:xfrm>
            <a:off x="117582" y="1933292"/>
            <a:ext cx="9804186" cy="4930216"/>
          </a:xfrm>
        </p:spPr>
        <p:txBody>
          <a:bodyPr>
            <a:normAutofit fontScale="92500"/>
          </a:bodyPr>
          <a:lstStyle/>
          <a:p>
            <a:pPr marL="0" indent="0">
              <a:buNone/>
            </a:pPr>
            <a:r>
              <a:rPr lang="en-US" dirty="0">
                <a:latin typeface="+mn-lt"/>
              </a:rPr>
              <a:t>The </a:t>
            </a:r>
            <a:r>
              <a:rPr lang="en-US" b="1" dirty="0">
                <a:latin typeface="+mn-lt"/>
              </a:rPr>
              <a:t>tax base </a:t>
            </a:r>
            <a:r>
              <a:rPr lang="en-US" dirty="0">
                <a:latin typeface="+mn-lt"/>
              </a:rPr>
              <a:t>is the measure, such as income or property value, that determines how much tax an individual or firm pays.</a:t>
            </a:r>
          </a:p>
          <a:p>
            <a:pPr marL="354013" indent="-354013"/>
            <a:r>
              <a:rPr lang="en-US" b="1" dirty="0">
                <a:latin typeface="+mn-lt"/>
              </a:rPr>
              <a:t>Income tax </a:t>
            </a:r>
            <a:r>
              <a:rPr lang="en-US" dirty="0">
                <a:latin typeface="+mn-lt"/>
              </a:rPr>
              <a:t>depends on income from wages and investments.</a:t>
            </a:r>
          </a:p>
          <a:p>
            <a:pPr marL="354013" indent="-354013"/>
            <a:r>
              <a:rPr lang="en-US" b="1" dirty="0">
                <a:latin typeface="+mn-lt"/>
              </a:rPr>
              <a:t>Payroll tax </a:t>
            </a:r>
            <a:r>
              <a:rPr lang="en-US" dirty="0">
                <a:latin typeface="+mn-lt"/>
              </a:rPr>
              <a:t>depends on the earnings an employer pays an employee.</a:t>
            </a:r>
          </a:p>
          <a:p>
            <a:pPr marL="354013" indent="-354013"/>
            <a:r>
              <a:rPr lang="en-US" b="1" dirty="0">
                <a:latin typeface="+mn-lt"/>
              </a:rPr>
              <a:t>Sales tax </a:t>
            </a:r>
            <a:r>
              <a:rPr lang="en-US" dirty="0">
                <a:latin typeface="+mn-lt"/>
              </a:rPr>
              <a:t>depends on the value of goods sold.</a:t>
            </a:r>
          </a:p>
          <a:p>
            <a:pPr marL="354013" indent="-354013"/>
            <a:r>
              <a:rPr lang="en-US" b="1" dirty="0">
                <a:latin typeface="+mn-lt"/>
              </a:rPr>
              <a:t>Profits tax </a:t>
            </a:r>
            <a:r>
              <a:rPr lang="en-US" dirty="0">
                <a:latin typeface="+mn-lt"/>
              </a:rPr>
              <a:t>depends on a firm’s profit.</a:t>
            </a:r>
          </a:p>
          <a:p>
            <a:pPr marL="354013" indent="-354013"/>
            <a:r>
              <a:rPr lang="en-US" b="1" dirty="0">
                <a:latin typeface="+mn-lt"/>
              </a:rPr>
              <a:t>Property tax </a:t>
            </a:r>
            <a:r>
              <a:rPr lang="en-US" dirty="0">
                <a:latin typeface="+mn-lt"/>
              </a:rPr>
              <a:t>depends on the value of property such as a home.</a:t>
            </a:r>
          </a:p>
          <a:p>
            <a:pPr marL="354013" indent="-354013"/>
            <a:r>
              <a:rPr lang="en-US" b="1" dirty="0">
                <a:latin typeface="+mn-lt"/>
              </a:rPr>
              <a:t>Wealth tax </a:t>
            </a:r>
            <a:r>
              <a:rPr lang="en-US" dirty="0">
                <a:latin typeface="+mn-lt"/>
              </a:rPr>
              <a:t>is a tax that depends on an individual’s wealth.</a:t>
            </a:r>
          </a:p>
        </p:txBody>
      </p:sp>
    </p:spTree>
    <p:extLst>
      <p:ext uri="{BB962C8B-B14F-4D97-AF65-F5344CB8AC3E}">
        <p14:creationId xmlns:p14="http://schemas.microsoft.com/office/powerpoint/2010/main" val="2234636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UNDERSTANDING THE TAX SYSTEM (2 of 2)</a:t>
            </a:r>
          </a:p>
        </p:txBody>
      </p:sp>
      <p:sp>
        <p:nvSpPr>
          <p:cNvPr id="3" name="Content Placeholder 2"/>
          <p:cNvSpPr>
            <a:spLocks noGrp="1"/>
          </p:cNvSpPr>
          <p:nvPr>
            <p:ph sz="quarter" idx="10"/>
          </p:nvPr>
        </p:nvSpPr>
        <p:spPr>
          <a:xfrm>
            <a:off x="117582" y="1933292"/>
            <a:ext cx="9804186" cy="4441382"/>
          </a:xfrm>
        </p:spPr>
        <p:txBody>
          <a:bodyPr>
            <a:normAutofit/>
          </a:bodyPr>
          <a:lstStyle/>
          <a:p>
            <a:pPr marL="354013" indent="-354013">
              <a:lnSpc>
                <a:spcPct val="110000"/>
              </a:lnSpc>
            </a:pPr>
            <a:r>
              <a:rPr lang="en-US" dirty="0">
                <a:latin typeface="+mn-lt"/>
              </a:rPr>
              <a:t>The </a:t>
            </a:r>
            <a:r>
              <a:rPr lang="en-US" b="1" dirty="0">
                <a:latin typeface="+mn-lt"/>
              </a:rPr>
              <a:t>tax structure </a:t>
            </a:r>
            <a:r>
              <a:rPr lang="en-US" dirty="0">
                <a:latin typeface="+mn-lt"/>
              </a:rPr>
              <a:t>specifies how the tax depends on the tax base.</a:t>
            </a:r>
          </a:p>
          <a:p>
            <a:pPr marL="354013" indent="-354013">
              <a:lnSpc>
                <a:spcPct val="110000"/>
              </a:lnSpc>
            </a:pPr>
            <a:r>
              <a:rPr lang="en-US" dirty="0">
                <a:latin typeface="+mn-lt"/>
              </a:rPr>
              <a:t>A </a:t>
            </a:r>
            <a:r>
              <a:rPr lang="en-US" b="1" dirty="0">
                <a:latin typeface="+mn-lt"/>
              </a:rPr>
              <a:t>progressive tax</a:t>
            </a:r>
            <a:r>
              <a:rPr lang="en-US" dirty="0">
                <a:latin typeface="+mn-lt"/>
              </a:rPr>
              <a:t> takes a larger share of the income of high-income taxpayers than that of low-income taxpayers.</a:t>
            </a:r>
          </a:p>
          <a:p>
            <a:pPr marL="354013" indent="-354013">
              <a:lnSpc>
                <a:spcPct val="110000"/>
              </a:lnSpc>
            </a:pPr>
            <a:r>
              <a:rPr lang="en-US" dirty="0">
                <a:latin typeface="+mn-lt"/>
              </a:rPr>
              <a:t>A </a:t>
            </a:r>
            <a:r>
              <a:rPr lang="en-US" b="1" dirty="0">
                <a:latin typeface="+mn-lt"/>
              </a:rPr>
              <a:t>regressive tax </a:t>
            </a:r>
            <a:r>
              <a:rPr lang="en-US" dirty="0">
                <a:latin typeface="+mn-lt"/>
              </a:rPr>
              <a:t>takes a smaller share of the income of high-income taxpayers than that of low-income taxpayers.</a:t>
            </a:r>
          </a:p>
          <a:p>
            <a:pPr marL="354013" indent="-354013">
              <a:lnSpc>
                <a:spcPct val="110000"/>
              </a:lnSpc>
            </a:pPr>
            <a:r>
              <a:rPr lang="en-US" dirty="0">
                <a:latin typeface="+mn-lt"/>
              </a:rPr>
              <a:t>The </a:t>
            </a:r>
            <a:r>
              <a:rPr lang="en-US" b="1" dirty="0">
                <a:latin typeface="+mn-lt"/>
              </a:rPr>
              <a:t>marginal tax rate </a:t>
            </a:r>
            <a:r>
              <a:rPr lang="en-US" dirty="0">
                <a:latin typeface="+mn-lt"/>
              </a:rPr>
              <a:t>is the percentage of an increase in income that is taxed away.</a:t>
            </a:r>
          </a:p>
        </p:txBody>
      </p:sp>
    </p:spTree>
    <p:extLst>
      <p:ext uri="{BB962C8B-B14F-4D97-AF65-F5344CB8AC3E}">
        <p14:creationId xmlns:p14="http://schemas.microsoft.com/office/powerpoint/2010/main" val="988327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rPr>
              <a:t>TAXES IN THE UNITED STATES (1 of 2)</a:t>
            </a:r>
          </a:p>
        </p:txBody>
      </p:sp>
      <p:sp>
        <p:nvSpPr>
          <p:cNvPr id="5" name="Content Placeholder 4"/>
          <p:cNvSpPr>
            <a:spLocks noGrp="1"/>
          </p:cNvSpPr>
          <p:nvPr>
            <p:ph sz="quarter" idx="10"/>
          </p:nvPr>
        </p:nvSpPr>
        <p:spPr>
          <a:xfrm>
            <a:off x="117582" y="1250244"/>
            <a:ext cx="9804186" cy="1882703"/>
          </a:xfrm>
        </p:spPr>
        <p:txBody>
          <a:bodyPr>
            <a:normAutofit/>
          </a:bodyPr>
          <a:lstStyle/>
          <a:p>
            <a:pPr marL="0" indent="0">
              <a:buNone/>
            </a:pPr>
            <a:r>
              <a:rPr lang="en-US" sz="2600" dirty="0">
                <a:solidFill>
                  <a:prstClr val="black"/>
                </a:solidFill>
                <a:latin typeface="+mn-lt"/>
              </a:rPr>
              <a:t>Tax competition: a state or local government that imposes high taxes on people with high incomes faces the prospect that those people may move to other locations where taxes are lower. </a:t>
            </a:r>
          </a:p>
          <a:p>
            <a:pPr marL="0" indent="0">
              <a:buNone/>
            </a:pPr>
            <a:r>
              <a:rPr lang="en-IN" sz="2600" b="1" dirty="0">
                <a:solidFill>
                  <a:prstClr val="black"/>
                </a:solidFill>
                <a:latin typeface="+mn-lt"/>
              </a:rPr>
              <a:t>TABLE 4 Major Taxes in United States, 2022</a:t>
            </a:r>
          </a:p>
        </p:txBody>
      </p:sp>
      <p:graphicFrame>
        <p:nvGraphicFramePr>
          <p:cNvPr id="12" name="Table Placeholder 11"/>
          <p:cNvGraphicFramePr>
            <a:graphicFrameLocks noGrp="1"/>
          </p:cNvGraphicFramePr>
          <p:nvPr>
            <p:ph type="tbl" sz="quarter" idx="4294967295"/>
            <p:extLst>
              <p:ext uri="{D42A27DB-BD31-4B8C-83A1-F6EECF244321}">
                <p14:modId xmlns:p14="http://schemas.microsoft.com/office/powerpoint/2010/main" val="1576520330"/>
              </p:ext>
            </p:extLst>
          </p:nvPr>
        </p:nvGraphicFramePr>
        <p:xfrm>
          <a:off x="1196068" y="3132947"/>
          <a:ext cx="7647213" cy="3749315"/>
        </p:xfrm>
        <a:graphic>
          <a:graphicData uri="http://schemas.openxmlformats.org/drawingml/2006/table">
            <a:tbl>
              <a:tblPr firstRow="1">
                <a:tableStyleId>{5940675A-B579-460E-94D1-54222C63F5DA}</a:tableStyleId>
              </a:tblPr>
              <a:tblGrid>
                <a:gridCol w="3346902">
                  <a:extLst>
                    <a:ext uri="{9D8B030D-6E8A-4147-A177-3AD203B41FA5}">
                      <a16:colId xmlns:a16="http://schemas.microsoft.com/office/drawing/2014/main" val="20000"/>
                    </a:ext>
                  </a:extLst>
                </a:gridCol>
                <a:gridCol w="4300311">
                  <a:extLst>
                    <a:ext uri="{9D8B030D-6E8A-4147-A177-3AD203B41FA5}">
                      <a16:colId xmlns:a16="http://schemas.microsoft.com/office/drawing/2014/main" val="20001"/>
                    </a:ext>
                  </a:extLst>
                </a:gridCol>
              </a:tblGrid>
              <a:tr h="892695">
                <a:tc>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algn="ctr" fontAlgn="ctr"/>
                      <a:r>
                        <a:rPr lang="en-US" sz="1600" b="1" u="none" strike="noStrike" dirty="0">
                          <a:solidFill>
                            <a:schemeClr val="tx1"/>
                          </a:solidFill>
                          <a:effectLst/>
                          <a:latin typeface="Arial" panose="020B0604020202020204" pitchFamily="34" charset="0"/>
                          <a:cs typeface="Arial" panose="020B0604020202020204" pitchFamily="34" charset="0"/>
                        </a:rPr>
                        <a:t>Federal taxes ($ billion)</a:t>
                      </a:r>
                      <a:endParaRPr lang="en-US" sz="1600" b="1" i="0" u="none" strike="noStrike" dirty="0">
                        <a:solidFill>
                          <a:schemeClr val="tx1"/>
                        </a:solidFill>
                        <a:effectLst/>
                        <a:latin typeface="Arial" panose="020B0604020202020204" pitchFamily="34" charset="0"/>
                        <a:cs typeface="Arial" panose="020B0604020202020204" pitchFamily="34" charset="0"/>
                      </a:endParaRPr>
                    </a:p>
                  </a:txBody>
                  <a:tcPr anchor="ctr"/>
                </a:tc>
                <a:tc>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algn="ctr" fontAlgn="ctr"/>
                      <a:r>
                        <a:rPr lang="en-IN" sz="1600" b="1" u="none" strike="noStrike" dirty="0">
                          <a:solidFill>
                            <a:schemeClr val="tx1"/>
                          </a:solidFill>
                          <a:effectLst/>
                          <a:latin typeface="Arial" panose="020B0604020202020204" pitchFamily="34" charset="0"/>
                          <a:cs typeface="Arial" panose="020B0604020202020204" pitchFamily="34" charset="0"/>
                        </a:rPr>
                        <a:t>State and local taxes ($ billion)</a:t>
                      </a:r>
                      <a:endParaRPr lang="en-IN" sz="1600" b="1" i="0" u="none" strike="noStrike"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0"/>
                  </a:ext>
                </a:extLst>
              </a:tr>
              <a:tr h="714155">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Income $2,107.8</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nchor="ct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Income $512.2</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1"/>
                  </a:ext>
                </a:extLst>
              </a:tr>
              <a:tr h="714155">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Payroll 1,518.0</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nchor="ct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Sales 499.5</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2"/>
                  </a:ext>
                </a:extLst>
              </a:tr>
              <a:tr h="714155">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Profits 278.6</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nchor="ct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Profits 95.8</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3"/>
                  </a:ext>
                </a:extLst>
              </a:tr>
              <a:tr h="714155">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IN" sz="1600" u="none" strike="noStrike" dirty="0">
                          <a:solidFill>
                            <a:schemeClr val="tx1"/>
                          </a:solidFill>
                          <a:effectLst/>
                          <a:latin typeface="Arial" panose="020B0604020202020204" pitchFamily="34" charset="0"/>
                          <a:cs typeface="Arial" panose="020B0604020202020204" pitchFamily="34" charset="0"/>
                        </a:rPr>
                        <a:t> </a:t>
                      </a:r>
                      <a:endParaRPr lang="en-IN" sz="1600" b="0" i="0" u="none" strike="noStrike" dirty="0">
                        <a:solidFill>
                          <a:schemeClr val="tx1"/>
                        </a:solidFill>
                        <a:effectLst/>
                        <a:latin typeface="Arial" panose="020B0604020202020204" pitchFamily="34" charset="0"/>
                        <a:cs typeface="Arial" panose="020B0604020202020204" pitchFamily="34" charset="0"/>
                      </a:endParaRPr>
                    </a:p>
                  </a:txBody>
                  <a:tcPr anchor="ct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Property 645.5</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4"/>
                  </a:ext>
                </a:extLst>
              </a:tr>
            </a:tbl>
          </a:graphicData>
        </a:graphic>
      </p:graphicFrame>
      <p:sp>
        <p:nvSpPr>
          <p:cNvPr id="11" name="Content Placeholder 10"/>
          <p:cNvSpPr>
            <a:spLocks noGrp="1"/>
          </p:cNvSpPr>
          <p:nvPr>
            <p:ph sz="quarter" idx="4294967295"/>
          </p:nvPr>
        </p:nvSpPr>
        <p:spPr>
          <a:xfrm>
            <a:off x="0" y="6942830"/>
            <a:ext cx="9048750" cy="504825"/>
          </a:xfrm>
        </p:spPr>
        <p:txBody>
          <a:bodyPr/>
          <a:lstStyle/>
          <a:p>
            <a:pPr lvl="0"/>
            <a:r>
              <a:rPr lang="en-IN" sz="1800" i="1" kern="1200" dirty="0">
                <a:solidFill>
                  <a:schemeClr val="tx1"/>
                </a:solidFill>
                <a:latin typeface="+mn-lt"/>
                <a:ea typeface="MS PGothic" pitchFamily="34" charset="-128"/>
                <a:cs typeface="Arial" panose="020B0604020202020204" pitchFamily="34" charset="0"/>
              </a:rPr>
              <a:t>Data from: </a:t>
            </a:r>
            <a:r>
              <a:rPr lang="en-IN" sz="1800" kern="1200" dirty="0">
                <a:solidFill>
                  <a:schemeClr val="tx1"/>
                </a:solidFill>
                <a:latin typeface="+mn-lt"/>
                <a:ea typeface="MS PGothic" pitchFamily="34" charset="-128"/>
                <a:cs typeface="Arial" panose="020B0604020202020204" pitchFamily="34" charset="0"/>
              </a:rPr>
              <a:t>Bureau of Economic Analysis.</a:t>
            </a:r>
            <a:endParaRPr lang="en-IN" sz="1800" b="1" kern="1200" dirty="0">
              <a:solidFill>
                <a:schemeClr val="tx1"/>
              </a:solidFill>
              <a:latin typeface="+mn-lt"/>
              <a:ea typeface="MS PGothic" pitchFamily="34" charset="-128"/>
              <a:cs typeface="Arial" panose="020B0604020202020204" pitchFamily="34" charset="0"/>
            </a:endParaRPr>
          </a:p>
        </p:txBody>
      </p:sp>
    </p:spTree>
    <p:extLst>
      <p:ext uri="{BB962C8B-B14F-4D97-AF65-F5344CB8AC3E}">
        <p14:creationId xmlns:p14="http://schemas.microsoft.com/office/powerpoint/2010/main" val="9307572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latin typeface="+mn-lt"/>
              </a:rPr>
              <a:t>TAXES IN THE UNITED STATES (2 of 2)</a:t>
            </a:r>
            <a:endParaRPr lang="en-US" sz="3000" dirty="0">
              <a:latin typeface="+mn-lt"/>
            </a:endParaRPr>
          </a:p>
        </p:txBody>
      </p:sp>
      <p:sp>
        <p:nvSpPr>
          <p:cNvPr id="5" name="Content Placeholder 4"/>
          <p:cNvSpPr>
            <a:spLocks noGrp="1"/>
          </p:cNvSpPr>
          <p:nvPr>
            <p:ph sz="quarter" idx="10"/>
          </p:nvPr>
        </p:nvSpPr>
        <p:spPr>
          <a:xfrm>
            <a:off x="117582" y="1316345"/>
            <a:ext cx="9804186" cy="2339072"/>
          </a:xfrm>
        </p:spPr>
        <p:txBody>
          <a:bodyPr>
            <a:normAutofit/>
          </a:bodyPr>
          <a:lstStyle/>
          <a:p>
            <a:pPr marL="0" lvl="0" indent="0">
              <a:buNone/>
            </a:pPr>
            <a:r>
              <a:rPr lang="en-IN" sz="2600" b="1" kern="1200" dirty="0">
                <a:solidFill>
                  <a:prstClr val="black"/>
                </a:solidFill>
                <a:latin typeface="+mn-lt"/>
                <a:ea typeface="MS PGothic" pitchFamily="34" charset="-128"/>
              </a:rPr>
              <a:t>TABLE 5 Federal, State, and Local Taxes as a Percentage of Income, by Income Category, 2018 and 2019</a:t>
            </a:r>
          </a:p>
        </p:txBody>
      </p:sp>
      <p:graphicFrame>
        <p:nvGraphicFramePr>
          <p:cNvPr id="15" name="Table Placeholder 14"/>
          <p:cNvGraphicFramePr>
            <a:graphicFrameLocks noGrp="1"/>
          </p:cNvGraphicFramePr>
          <p:nvPr>
            <p:ph type="tbl" sz="quarter" idx="4294967295"/>
            <p:extLst>
              <p:ext uri="{D42A27DB-BD31-4B8C-83A1-F6EECF244321}">
                <p14:modId xmlns:p14="http://schemas.microsoft.com/office/powerpoint/2010/main" val="3434481493"/>
              </p:ext>
            </p:extLst>
          </p:nvPr>
        </p:nvGraphicFramePr>
        <p:xfrm>
          <a:off x="1707617" y="2408316"/>
          <a:ext cx="5191477" cy="4325080"/>
        </p:xfrm>
        <a:graphic>
          <a:graphicData uri="http://schemas.openxmlformats.org/drawingml/2006/table">
            <a:tbl>
              <a:tblPr firstRow="1">
                <a:tableStyleId>{5940675A-B579-460E-94D1-54222C63F5DA}</a:tableStyleId>
              </a:tblPr>
              <a:tblGrid>
                <a:gridCol w="1996213">
                  <a:extLst>
                    <a:ext uri="{9D8B030D-6E8A-4147-A177-3AD203B41FA5}">
                      <a16:colId xmlns:a16="http://schemas.microsoft.com/office/drawing/2014/main" val="20000"/>
                    </a:ext>
                  </a:extLst>
                </a:gridCol>
                <a:gridCol w="1138631">
                  <a:extLst>
                    <a:ext uri="{9D8B030D-6E8A-4147-A177-3AD203B41FA5}">
                      <a16:colId xmlns:a16="http://schemas.microsoft.com/office/drawing/2014/main" val="20001"/>
                    </a:ext>
                  </a:extLst>
                </a:gridCol>
                <a:gridCol w="2056633">
                  <a:extLst>
                    <a:ext uri="{9D8B030D-6E8A-4147-A177-3AD203B41FA5}">
                      <a16:colId xmlns:a16="http://schemas.microsoft.com/office/drawing/2014/main" val="20002"/>
                    </a:ext>
                  </a:extLst>
                </a:gridCol>
              </a:tblGrid>
              <a:tr h="432508">
                <a:tc>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algn="ctr" fontAlgn="ctr"/>
                      <a:r>
                        <a:rPr lang="en-US" sz="1600" b="1" u="none" strike="noStrike" dirty="0">
                          <a:solidFill>
                            <a:schemeClr val="tx1"/>
                          </a:solidFill>
                          <a:effectLst/>
                          <a:latin typeface="Arial" panose="020B0604020202020204" pitchFamily="34" charset="0"/>
                          <a:cs typeface="Arial" panose="020B0604020202020204" pitchFamily="34" charset="0"/>
                        </a:rPr>
                        <a:t>Income group</a:t>
                      </a:r>
                      <a:endParaRPr lang="en-US" sz="1600" b="1" i="0" u="none" strike="noStrike" dirty="0">
                        <a:solidFill>
                          <a:schemeClr val="tx1"/>
                        </a:solidFill>
                        <a:effectLst/>
                        <a:latin typeface="Arial" panose="020B0604020202020204" pitchFamily="34" charset="0"/>
                        <a:cs typeface="Arial" panose="020B0604020202020204" pitchFamily="34" charset="0"/>
                      </a:endParaRPr>
                    </a:p>
                  </a:txBody>
                  <a:tcPr anchor="ctr"/>
                </a:tc>
                <a:tc>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algn="ctr" fontAlgn="ctr"/>
                      <a:r>
                        <a:rPr lang="en-US" sz="1600" b="1" u="none" strike="noStrike" dirty="0">
                          <a:solidFill>
                            <a:schemeClr val="tx1"/>
                          </a:solidFill>
                          <a:effectLst/>
                          <a:latin typeface="Arial" panose="020B0604020202020204" pitchFamily="34" charset="0"/>
                          <a:cs typeface="Arial" panose="020B0604020202020204" pitchFamily="34" charset="0"/>
                        </a:rPr>
                        <a:t>Federal</a:t>
                      </a:r>
                      <a:endParaRPr lang="en-US" sz="1600" b="1" i="0" u="none" strike="noStrike" dirty="0">
                        <a:solidFill>
                          <a:schemeClr val="tx1"/>
                        </a:solidFill>
                        <a:effectLst/>
                        <a:latin typeface="Arial" panose="020B0604020202020204" pitchFamily="34" charset="0"/>
                        <a:cs typeface="Arial" panose="020B0604020202020204" pitchFamily="34" charset="0"/>
                      </a:endParaRPr>
                    </a:p>
                  </a:txBody>
                  <a:tcPr anchor="ctr"/>
                </a:tc>
                <a:tc>
                  <a:txBody>
                    <a:bodyPr/>
                    <a:lstStyle>
                      <a:lvl1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None/>
                        <a:defRPr sz="1400" b="1" i="0" u="none" strike="noStrike" cap="none">
                          <a:solidFill>
                            <a:schemeClr val="lt1"/>
                          </a:solidFill>
                          <a:latin typeface="Calibri" panose="020F0502020204030204"/>
                          <a:sym typeface="Arial"/>
                        </a:defRPr>
                      </a:lvl9pPr>
                    </a:lstStyle>
                    <a:p>
                      <a:pPr algn="ctr" fontAlgn="ctr"/>
                      <a:r>
                        <a:rPr lang="en-US" sz="1600" b="1" u="none" strike="noStrike" dirty="0">
                          <a:solidFill>
                            <a:schemeClr val="tx1"/>
                          </a:solidFill>
                          <a:effectLst/>
                          <a:latin typeface="Arial" panose="020B0604020202020204" pitchFamily="34" charset="0"/>
                          <a:cs typeface="Arial" panose="020B0604020202020204" pitchFamily="34" charset="0"/>
                        </a:rPr>
                        <a:t>State and local</a:t>
                      </a:r>
                      <a:endParaRPr lang="en-US" sz="1600" b="1" i="0" u="none" strike="noStrike"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0"/>
                  </a:ext>
                </a:extLst>
              </a:tr>
              <a:tr h="43250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Bottom quintile</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0.5%</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11.4%</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43250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Second quintile</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b="0" i="0" u="none" strike="noStrike" dirty="0">
                          <a:solidFill>
                            <a:schemeClr val="tx1"/>
                          </a:solidFill>
                          <a:effectLst/>
                          <a:latin typeface="Arial" panose="020B0604020202020204" pitchFamily="34" charset="0"/>
                          <a:cs typeface="Arial" panose="020B0604020202020204" pitchFamily="34" charset="0"/>
                        </a:rPr>
                        <a:t>8.9</a:t>
                      </a: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10.1</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43250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Third quintile</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13.0</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b="0" i="0" u="none" strike="noStrike" dirty="0">
                          <a:solidFill>
                            <a:schemeClr val="tx1"/>
                          </a:solidFill>
                          <a:effectLst/>
                          <a:latin typeface="Arial" panose="020B0604020202020204" pitchFamily="34" charset="0"/>
                          <a:cs typeface="Arial" panose="020B0604020202020204" pitchFamily="34" charset="0"/>
                        </a:rPr>
                        <a:t>9.9</a:t>
                      </a:r>
                    </a:p>
                  </a:txBody>
                  <a:tcPr/>
                </a:tc>
                <a:extLst>
                  <a:ext uri="{0D108BD9-81ED-4DB2-BD59-A6C34878D82A}">
                    <a16:rowId xmlns:a16="http://schemas.microsoft.com/office/drawing/2014/main" val="10003"/>
                  </a:ext>
                </a:extLst>
              </a:tr>
              <a:tr h="43250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Fourth quintile</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16.7</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b="0" i="0" u="none" strike="noStrike" dirty="0">
                          <a:solidFill>
                            <a:schemeClr val="tx1"/>
                          </a:solidFill>
                          <a:effectLst/>
                          <a:latin typeface="Arial" panose="020B0604020202020204" pitchFamily="34" charset="0"/>
                          <a:cs typeface="Arial" panose="020B0604020202020204" pitchFamily="34" charset="0"/>
                        </a:rPr>
                        <a:t>9.5</a:t>
                      </a:r>
                    </a:p>
                  </a:txBody>
                  <a:tcPr/>
                </a:tc>
                <a:extLst>
                  <a:ext uri="{0D108BD9-81ED-4DB2-BD59-A6C34878D82A}">
                    <a16:rowId xmlns:a16="http://schemas.microsoft.com/office/drawing/2014/main" val="10004"/>
                  </a:ext>
                </a:extLst>
              </a:tr>
              <a:tr h="43250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Next 15%</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20.8</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b="0" i="0" u="none" strike="noStrike" dirty="0">
                          <a:solidFill>
                            <a:schemeClr val="tx1"/>
                          </a:solidFill>
                          <a:effectLst/>
                          <a:latin typeface="Arial" panose="020B0604020202020204" pitchFamily="34" charset="0"/>
                          <a:cs typeface="Arial" panose="020B0604020202020204" pitchFamily="34" charset="0"/>
                        </a:rPr>
                        <a:t>8.9</a:t>
                      </a:r>
                    </a:p>
                  </a:txBody>
                  <a:tcPr/>
                </a:tc>
                <a:extLst>
                  <a:ext uri="{0D108BD9-81ED-4DB2-BD59-A6C34878D82A}">
                    <a16:rowId xmlns:a16="http://schemas.microsoft.com/office/drawing/2014/main" val="10005"/>
                  </a:ext>
                </a:extLst>
              </a:tr>
              <a:tr h="43250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b="0" i="0" u="none" strike="noStrike" dirty="0">
                          <a:solidFill>
                            <a:schemeClr val="tx1"/>
                          </a:solidFill>
                          <a:effectLst/>
                          <a:latin typeface="Arial" panose="020B0604020202020204" pitchFamily="34" charset="0"/>
                          <a:cs typeface="Arial" panose="020B0604020202020204" pitchFamily="34" charset="0"/>
                        </a:rPr>
                        <a:t>Next 4%</a:t>
                      </a: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24.4</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b="0" i="0" u="none" strike="noStrike" dirty="0">
                          <a:solidFill>
                            <a:schemeClr val="tx1"/>
                          </a:solidFill>
                          <a:effectLst/>
                          <a:latin typeface="Arial" panose="020B0604020202020204" pitchFamily="34" charset="0"/>
                          <a:cs typeface="Arial" panose="020B0604020202020204" pitchFamily="34" charset="0"/>
                        </a:rPr>
                        <a:t>8.0</a:t>
                      </a:r>
                    </a:p>
                  </a:txBody>
                  <a:tcPr/>
                </a:tc>
                <a:extLst>
                  <a:ext uri="{0D108BD9-81ED-4DB2-BD59-A6C34878D82A}">
                    <a16:rowId xmlns:a16="http://schemas.microsoft.com/office/drawing/2014/main" val="10006"/>
                  </a:ext>
                </a:extLst>
              </a:tr>
              <a:tr h="43250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b="0" i="0" u="none" strike="noStrike" dirty="0">
                          <a:solidFill>
                            <a:schemeClr val="tx1"/>
                          </a:solidFill>
                          <a:effectLst/>
                          <a:latin typeface="Arial" panose="020B0604020202020204" pitchFamily="34" charset="0"/>
                          <a:cs typeface="Arial" panose="020B0604020202020204" pitchFamily="34" charset="0"/>
                        </a:rPr>
                        <a:t>Top 1%</a:t>
                      </a: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b="0" i="0" u="none" strike="noStrike" dirty="0">
                          <a:solidFill>
                            <a:schemeClr val="tx1"/>
                          </a:solidFill>
                          <a:effectLst/>
                          <a:latin typeface="Arial" panose="020B0604020202020204" pitchFamily="34" charset="0"/>
                          <a:cs typeface="Arial" panose="020B0604020202020204" pitchFamily="34" charset="0"/>
                        </a:rPr>
                        <a:t>30.0</a:t>
                      </a: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b="0" i="0" u="none" strike="noStrike" dirty="0">
                          <a:solidFill>
                            <a:schemeClr val="tx1"/>
                          </a:solidFill>
                          <a:effectLst/>
                          <a:latin typeface="Arial" panose="020B0604020202020204" pitchFamily="34" charset="0"/>
                          <a:cs typeface="Arial" panose="020B0604020202020204" pitchFamily="34" charset="0"/>
                        </a:rPr>
                        <a:t>7.4</a:t>
                      </a:r>
                    </a:p>
                  </a:txBody>
                  <a:tcPr/>
                </a:tc>
                <a:extLst>
                  <a:ext uri="{0D108BD9-81ED-4DB2-BD59-A6C34878D82A}">
                    <a16:rowId xmlns:a16="http://schemas.microsoft.com/office/drawing/2014/main" val="10007"/>
                  </a:ext>
                </a:extLst>
              </a:tr>
              <a:tr h="43250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r h="432508">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l" fontAlgn="ctr"/>
                      <a:r>
                        <a:rPr lang="en-US" sz="1600" u="none" strike="noStrike" dirty="0">
                          <a:solidFill>
                            <a:schemeClr val="tx1"/>
                          </a:solidFill>
                          <a:effectLst/>
                          <a:latin typeface="Arial" panose="020B0604020202020204" pitchFamily="34" charset="0"/>
                          <a:cs typeface="Arial" panose="020B0604020202020204" pitchFamily="34" charset="0"/>
                        </a:rPr>
                        <a:t>Average</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19.4</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lvl1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None/>
                        <a:defRPr sz="1400" b="0" i="0" u="none" strike="noStrike" cap="none">
                          <a:solidFill>
                            <a:schemeClr val="dk1"/>
                          </a:solidFill>
                          <a:latin typeface="Calibri" panose="020F0502020204030204"/>
                          <a:sym typeface="Arial"/>
                        </a:defRPr>
                      </a:lvl9pPr>
                    </a:lstStyle>
                    <a:p>
                      <a:pPr algn="ctr" fontAlgn="ctr"/>
                      <a:r>
                        <a:rPr lang="en-US" sz="1600" u="none" strike="noStrike" dirty="0">
                          <a:solidFill>
                            <a:schemeClr val="tx1"/>
                          </a:solidFill>
                          <a:effectLst/>
                          <a:latin typeface="Arial" panose="020B0604020202020204" pitchFamily="34" charset="0"/>
                          <a:cs typeface="Arial" panose="020B0604020202020204" pitchFamily="34" charset="0"/>
                        </a:rPr>
                        <a:t>9.4</a:t>
                      </a:r>
                      <a:endParaRPr lang="en-US" sz="1600" b="0" i="0" u="none" strike="noStrike" dirty="0">
                        <a:solidFill>
                          <a:schemeClr val="tx1"/>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9"/>
                  </a:ext>
                </a:extLst>
              </a:tr>
            </a:tbl>
          </a:graphicData>
        </a:graphic>
      </p:graphicFrame>
      <p:sp>
        <p:nvSpPr>
          <p:cNvPr id="14" name="Content Placeholder 13"/>
          <p:cNvSpPr>
            <a:spLocks noGrp="1"/>
          </p:cNvSpPr>
          <p:nvPr>
            <p:ph sz="quarter" idx="4294967295"/>
          </p:nvPr>
        </p:nvSpPr>
        <p:spPr>
          <a:xfrm>
            <a:off x="0" y="6796339"/>
            <a:ext cx="9220200" cy="546100"/>
          </a:xfrm>
        </p:spPr>
        <p:txBody>
          <a:bodyPr/>
          <a:lstStyle/>
          <a:p>
            <a:pPr lvl="0"/>
            <a:r>
              <a:rPr lang="en-IN" sz="2400" i="1" kern="1200" dirty="0">
                <a:solidFill>
                  <a:prstClr val="black"/>
                </a:solidFill>
                <a:latin typeface="+mn-lt"/>
                <a:ea typeface="MS PGothic" pitchFamily="34" charset="-128"/>
                <a:cs typeface="Arial" panose="020B0604020202020204" pitchFamily="34" charset="0"/>
              </a:rPr>
              <a:t>Data from: </a:t>
            </a:r>
            <a:r>
              <a:rPr lang="en-IN" sz="2400" kern="1200" dirty="0">
                <a:solidFill>
                  <a:prstClr val="black"/>
                </a:solidFill>
                <a:latin typeface="+mn-lt"/>
                <a:ea typeface="MS PGothic" pitchFamily="34" charset="-128"/>
                <a:cs typeface="Arial" panose="020B0604020202020204" pitchFamily="34" charset="0"/>
              </a:rPr>
              <a:t>Institute on Taxation and Economic Policy.</a:t>
            </a:r>
          </a:p>
        </p:txBody>
      </p:sp>
    </p:spTree>
    <p:extLst>
      <p:ext uri="{BB962C8B-B14F-4D97-AF65-F5344CB8AC3E}">
        <p14:creationId xmlns:p14="http://schemas.microsoft.com/office/powerpoint/2010/main" val="37818663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58925-EA73-4EA1-EA61-DAD591642EB0}"/>
              </a:ext>
            </a:extLst>
          </p:cNvPr>
          <p:cNvSpPr>
            <a:spLocks noGrp="1"/>
          </p:cNvSpPr>
          <p:nvPr>
            <p:ph type="title"/>
          </p:nvPr>
        </p:nvSpPr>
        <p:spPr>
          <a:xfrm>
            <a:off x="0" y="149073"/>
            <a:ext cx="7956466" cy="815797"/>
          </a:xfrm>
        </p:spPr>
        <p:txBody>
          <a:bodyPr>
            <a:normAutofit fontScale="90000"/>
          </a:bodyPr>
          <a:lstStyle/>
          <a:p>
            <a:r>
              <a:rPr lang="en-US" sz="4900" dirty="0"/>
              <a:t>Washington</a:t>
            </a:r>
            <a:endParaRPr lang="en-US" dirty="0"/>
          </a:p>
        </p:txBody>
      </p:sp>
      <p:sp>
        <p:nvSpPr>
          <p:cNvPr id="4" name="Content Placeholder 2">
            <a:extLst>
              <a:ext uri="{FF2B5EF4-FFF2-40B4-BE49-F238E27FC236}">
                <a16:creationId xmlns:a16="http://schemas.microsoft.com/office/drawing/2014/main" id="{9F0B1E32-32D3-8D77-1BF5-E0CF5F59BBB1}"/>
              </a:ext>
            </a:extLst>
          </p:cNvPr>
          <p:cNvSpPr>
            <a:spLocks noGrp="1"/>
          </p:cNvSpPr>
          <p:nvPr>
            <p:ph sz="quarter" idx="10"/>
          </p:nvPr>
        </p:nvSpPr>
        <p:spPr>
          <a:xfrm>
            <a:off x="117582" y="1933292"/>
            <a:ext cx="9804186" cy="4441382"/>
          </a:xfrm>
        </p:spPr>
        <p:txBody>
          <a:bodyPr>
            <a:normAutofit/>
          </a:bodyPr>
          <a:lstStyle/>
          <a:p>
            <a:pPr marL="354013" indent="-354013">
              <a:lnSpc>
                <a:spcPct val="110000"/>
              </a:lnSpc>
            </a:pPr>
            <a:r>
              <a:rPr lang="en-US" dirty="0">
                <a:latin typeface="+mn-lt"/>
              </a:rPr>
              <a:t>WA does not have a personal or corporate income tax.</a:t>
            </a:r>
          </a:p>
          <a:p>
            <a:pPr marL="354013" indent="-354013">
              <a:lnSpc>
                <a:spcPct val="110000"/>
              </a:lnSpc>
            </a:pPr>
            <a:endParaRPr lang="en-US" dirty="0">
              <a:latin typeface="+mn-lt"/>
            </a:endParaRPr>
          </a:p>
          <a:p>
            <a:pPr marL="354013" indent="-354013">
              <a:lnSpc>
                <a:spcPct val="110000"/>
              </a:lnSpc>
            </a:pPr>
            <a:r>
              <a:rPr lang="en-US" b="1" dirty="0">
                <a:latin typeface="+mn-lt"/>
              </a:rPr>
              <a:t>Property tax</a:t>
            </a:r>
            <a:r>
              <a:rPr lang="en-US" dirty="0">
                <a:latin typeface="+mn-lt"/>
              </a:rPr>
              <a:t>: 0.98 percent of a home’s assessed market value (average).</a:t>
            </a:r>
          </a:p>
          <a:p>
            <a:pPr marL="354013" indent="-354013">
              <a:lnSpc>
                <a:spcPct val="110000"/>
              </a:lnSpc>
            </a:pPr>
            <a:endParaRPr lang="en-US" dirty="0">
              <a:latin typeface="+mn-lt"/>
            </a:endParaRPr>
          </a:p>
          <a:p>
            <a:pPr marL="354013" indent="-354013">
              <a:lnSpc>
                <a:spcPct val="110000"/>
              </a:lnSpc>
            </a:pPr>
            <a:r>
              <a:rPr lang="en-US" b="1" dirty="0">
                <a:latin typeface="+mn-lt"/>
              </a:rPr>
              <a:t>Sales tax: </a:t>
            </a:r>
            <a:r>
              <a:rPr lang="en-US" dirty="0">
                <a:latin typeface="+mn-lt"/>
              </a:rPr>
              <a:t> The average combined rate is 9.38 percent, giving Washington the fourth-highest sales tax rate in the nation</a:t>
            </a:r>
          </a:p>
        </p:txBody>
      </p:sp>
      <p:pic>
        <p:nvPicPr>
          <p:cNvPr id="1026" name="Picture 2" descr="Taxation &amp; Reporting of Foreign Income ...">
            <a:extLst>
              <a:ext uri="{FF2B5EF4-FFF2-40B4-BE49-F238E27FC236}">
                <a16:creationId xmlns:a16="http://schemas.microsoft.com/office/drawing/2014/main" id="{964773D2-C42A-AE58-D93B-10393E0063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9993" y="140958"/>
            <a:ext cx="2771775"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7510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58925-EA73-4EA1-EA61-DAD591642EB0}"/>
              </a:ext>
            </a:extLst>
          </p:cNvPr>
          <p:cNvSpPr>
            <a:spLocks noGrp="1"/>
          </p:cNvSpPr>
          <p:nvPr>
            <p:ph type="title"/>
          </p:nvPr>
        </p:nvSpPr>
        <p:spPr>
          <a:xfrm>
            <a:off x="0" y="149073"/>
            <a:ext cx="7956466" cy="815797"/>
          </a:xfrm>
        </p:spPr>
        <p:txBody>
          <a:bodyPr>
            <a:normAutofit fontScale="90000"/>
          </a:bodyPr>
          <a:lstStyle/>
          <a:p>
            <a:r>
              <a:rPr lang="en-US" sz="4900" dirty="0"/>
              <a:t>Idaho</a:t>
            </a:r>
            <a:endParaRPr lang="en-US" dirty="0"/>
          </a:p>
        </p:txBody>
      </p:sp>
      <p:sp>
        <p:nvSpPr>
          <p:cNvPr id="4" name="Content Placeholder 2">
            <a:extLst>
              <a:ext uri="{FF2B5EF4-FFF2-40B4-BE49-F238E27FC236}">
                <a16:creationId xmlns:a16="http://schemas.microsoft.com/office/drawing/2014/main" id="{9F0B1E32-32D3-8D77-1BF5-E0CF5F59BBB1}"/>
              </a:ext>
            </a:extLst>
          </p:cNvPr>
          <p:cNvSpPr>
            <a:spLocks noGrp="1"/>
          </p:cNvSpPr>
          <p:nvPr>
            <p:ph sz="quarter" idx="10"/>
          </p:nvPr>
        </p:nvSpPr>
        <p:spPr>
          <a:xfrm>
            <a:off x="0" y="2018805"/>
            <a:ext cx="9804186" cy="4914009"/>
          </a:xfrm>
        </p:spPr>
        <p:txBody>
          <a:bodyPr>
            <a:normAutofit/>
          </a:bodyPr>
          <a:lstStyle/>
          <a:p>
            <a:pPr marL="354013" indent="-354013">
              <a:lnSpc>
                <a:spcPct val="110000"/>
              </a:lnSpc>
            </a:pPr>
            <a:r>
              <a:rPr lang="en-US" dirty="0">
                <a:latin typeface="+mn-lt"/>
              </a:rPr>
              <a:t>ID has a flat 5.8 percent individual income tax rate and a 5.8 percent corporate income tax rate. </a:t>
            </a:r>
          </a:p>
          <a:p>
            <a:pPr marL="354013" indent="-354013">
              <a:lnSpc>
                <a:spcPct val="110000"/>
              </a:lnSpc>
            </a:pPr>
            <a:endParaRPr lang="en-US" dirty="0">
              <a:latin typeface="+mn-lt"/>
            </a:endParaRPr>
          </a:p>
          <a:p>
            <a:pPr marL="354013" indent="-354013">
              <a:lnSpc>
                <a:spcPct val="110000"/>
              </a:lnSpc>
            </a:pPr>
            <a:r>
              <a:rPr lang="en-US" b="1" dirty="0">
                <a:latin typeface="+mn-lt"/>
              </a:rPr>
              <a:t>Property tax</a:t>
            </a:r>
            <a:r>
              <a:rPr lang="en-US" dirty="0">
                <a:latin typeface="+mn-lt"/>
              </a:rPr>
              <a:t>: 0.47 percent effective property tax rate on owner-occupied housing value.</a:t>
            </a:r>
          </a:p>
          <a:p>
            <a:pPr marL="354013" indent="-354013">
              <a:lnSpc>
                <a:spcPct val="110000"/>
              </a:lnSpc>
            </a:pPr>
            <a:endParaRPr lang="en-US" dirty="0">
              <a:latin typeface="+mn-lt"/>
            </a:endParaRPr>
          </a:p>
          <a:p>
            <a:pPr marL="354013" indent="-354013">
              <a:lnSpc>
                <a:spcPct val="110000"/>
              </a:lnSpc>
            </a:pPr>
            <a:r>
              <a:rPr lang="en-US" b="1" dirty="0">
                <a:latin typeface="+mn-lt"/>
              </a:rPr>
              <a:t>Sales tax: </a:t>
            </a:r>
            <a:r>
              <a:rPr lang="en-US" dirty="0">
                <a:latin typeface="+mn-lt"/>
              </a:rPr>
              <a:t> The average combined rate is 6.00 percent, and an average combined state and local sales tax rate of 6.03 percent. </a:t>
            </a:r>
          </a:p>
        </p:txBody>
      </p:sp>
      <p:sp>
        <p:nvSpPr>
          <p:cNvPr id="3" name="AutoShape 2">
            <a:extLst>
              <a:ext uri="{FF2B5EF4-FFF2-40B4-BE49-F238E27FC236}">
                <a16:creationId xmlns:a16="http://schemas.microsoft.com/office/drawing/2014/main" id="{4527E354-F946-D551-B1E4-7664D51BF570}"/>
              </a:ext>
            </a:extLst>
          </p:cNvPr>
          <p:cNvSpPr>
            <a:spLocks noChangeAspect="1" noChangeArrowheads="1"/>
          </p:cNvSpPr>
          <p:nvPr/>
        </p:nvSpPr>
        <p:spPr bwMode="auto">
          <a:xfrm>
            <a:off x="4876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D37D6CD8-C2EE-6B5A-B77B-FBEB0D84F68F}"/>
              </a:ext>
            </a:extLst>
          </p:cNvPr>
          <p:cNvPicPr>
            <a:picLocks noChangeAspect="1"/>
          </p:cNvPicPr>
          <p:nvPr/>
        </p:nvPicPr>
        <p:blipFill>
          <a:blip r:embed="rId2"/>
          <a:stretch>
            <a:fillRect/>
          </a:stretch>
        </p:blipFill>
        <p:spPr>
          <a:xfrm>
            <a:off x="7950125" y="38595"/>
            <a:ext cx="2108275" cy="1661913"/>
          </a:xfrm>
          <a:prstGeom prst="rect">
            <a:avLst/>
          </a:prstGeom>
        </p:spPr>
      </p:pic>
    </p:spTree>
    <p:extLst>
      <p:ext uri="{BB962C8B-B14F-4D97-AF65-F5344CB8AC3E}">
        <p14:creationId xmlns:p14="http://schemas.microsoft.com/office/powerpoint/2010/main" val="30040591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58925-EA73-4EA1-EA61-DAD591642EB0}"/>
              </a:ext>
            </a:extLst>
          </p:cNvPr>
          <p:cNvSpPr>
            <a:spLocks noGrp="1"/>
          </p:cNvSpPr>
          <p:nvPr>
            <p:ph type="title"/>
          </p:nvPr>
        </p:nvSpPr>
        <p:spPr>
          <a:xfrm>
            <a:off x="0" y="149073"/>
            <a:ext cx="7956466" cy="815797"/>
          </a:xfrm>
        </p:spPr>
        <p:txBody>
          <a:bodyPr>
            <a:normAutofit fontScale="90000"/>
          </a:bodyPr>
          <a:lstStyle/>
          <a:p>
            <a:r>
              <a:rPr lang="en-US" sz="4900" dirty="0"/>
              <a:t>Oregon</a:t>
            </a:r>
            <a:endParaRPr lang="en-US" dirty="0"/>
          </a:p>
        </p:txBody>
      </p:sp>
      <p:sp>
        <p:nvSpPr>
          <p:cNvPr id="4" name="Content Placeholder 2">
            <a:extLst>
              <a:ext uri="{FF2B5EF4-FFF2-40B4-BE49-F238E27FC236}">
                <a16:creationId xmlns:a16="http://schemas.microsoft.com/office/drawing/2014/main" id="{9F0B1E32-32D3-8D77-1BF5-E0CF5F59BBB1}"/>
              </a:ext>
            </a:extLst>
          </p:cNvPr>
          <p:cNvSpPr>
            <a:spLocks noGrp="1"/>
          </p:cNvSpPr>
          <p:nvPr>
            <p:ph sz="quarter" idx="10"/>
          </p:nvPr>
        </p:nvSpPr>
        <p:spPr>
          <a:xfrm>
            <a:off x="0" y="2018805"/>
            <a:ext cx="9804186" cy="4914009"/>
          </a:xfrm>
        </p:spPr>
        <p:txBody>
          <a:bodyPr>
            <a:normAutofit lnSpcReduction="10000"/>
          </a:bodyPr>
          <a:lstStyle/>
          <a:p>
            <a:pPr marL="354013" indent="-354013">
              <a:lnSpc>
                <a:spcPct val="110000"/>
              </a:lnSpc>
            </a:pPr>
            <a:r>
              <a:rPr lang="en-US" dirty="0">
                <a:latin typeface="+mn-lt"/>
              </a:rPr>
              <a:t>OR has a graduated state individual income tax, with rates ranging from 4.75 percent to 9.9 percent. The corporate income tax ranges from 6.6 percent to 7.6 percent</a:t>
            </a:r>
          </a:p>
          <a:p>
            <a:pPr marL="354013" indent="-354013">
              <a:lnSpc>
                <a:spcPct val="110000"/>
              </a:lnSpc>
            </a:pPr>
            <a:endParaRPr lang="en-US" dirty="0">
              <a:latin typeface="+mn-lt"/>
            </a:endParaRPr>
          </a:p>
          <a:p>
            <a:pPr marL="354013" indent="-354013">
              <a:lnSpc>
                <a:spcPct val="110000"/>
              </a:lnSpc>
            </a:pPr>
            <a:r>
              <a:rPr lang="en-US" b="1" dirty="0">
                <a:latin typeface="+mn-lt"/>
              </a:rPr>
              <a:t>Property tax</a:t>
            </a:r>
            <a:r>
              <a:rPr lang="en-US" dirty="0">
                <a:latin typeface="+mn-lt"/>
              </a:rPr>
              <a:t>: 0.47 percent effective property tax rate on owner-occupied housing value.</a:t>
            </a:r>
          </a:p>
          <a:p>
            <a:pPr marL="354013" indent="-354013">
              <a:lnSpc>
                <a:spcPct val="110000"/>
              </a:lnSpc>
            </a:pPr>
            <a:endParaRPr lang="en-US" dirty="0">
              <a:latin typeface="+mn-lt"/>
            </a:endParaRPr>
          </a:p>
          <a:p>
            <a:pPr marL="354013" indent="-354013">
              <a:lnSpc>
                <a:spcPct val="110000"/>
              </a:lnSpc>
            </a:pPr>
            <a:r>
              <a:rPr lang="en-US" b="1" dirty="0">
                <a:latin typeface="+mn-lt"/>
              </a:rPr>
              <a:t>Sales tax: </a:t>
            </a:r>
            <a:r>
              <a:rPr lang="en-US" dirty="0">
                <a:latin typeface="+mn-lt"/>
              </a:rPr>
              <a:t> Oregon does not have a state sales tax. Oregon has a 40 cents per gallon gas tax rate and a $3.33 cigarette excise tax rate. </a:t>
            </a:r>
          </a:p>
        </p:txBody>
      </p:sp>
      <p:sp>
        <p:nvSpPr>
          <p:cNvPr id="3" name="AutoShape 2">
            <a:extLst>
              <a:ext uri="{FF2B5EF4-FFF2-40B4-BE49-F238E27FC236}">
                <a16:creationId xmlns:a16="http://schemas.microsoft.com/office/drawing/2014/main" id="{4527E354-F946-D551-B1E4-7664D51BF570}"/>
              </a:ext>
            </a:extLst>
          </p:cNvPr>
          <p:cNvSpPr>
            <a:spLocks noChangeAspect="1" noChangeArrowheads="1"/>
          </p:cNvSpPr>
          <p:nvPr/>
        </p:nvSpPr>
        <p:spPr bwMode="auto">
          <a:xfrm>
            <a:off x="4876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18354C5B-C032-E917-A8C5-F94790A22900}"/>
              </a:ext>
            </a:extLst>
          </p:cNvPr>
          <p:cNvPicPr>
            <a:picLocks noChangeAspect="1"/>
          </p:cNvPicPr>
          <p:nvPr/>
        </p:nvPicPr>
        <p:blipFill>
          <a:blip r:embed="rId2"/>
          <a:stretch>
            <a:fillRect/>
          </a:stretch>
        </p:blipFill>
        <p:spPr>
          <a:xfrm>
            <a:off x="7661061" y="0"/>
            <a:ext cx="2143125" cy="2143125"/>
          </a:xfrm>
          <a:prstGeom prst="rect">
            <a:avLst/>
          </a:prstGeom>
        </p:spPr>
      </p:pic>
    </p:spTree>
    <p:extLst>
      <p:ext uri="{BB962C8B-B14F-4D97-AF65-F5344CB8AC3E}">
        <p14:creationId xmlns:p14="http://schemas.microsoft.com/office/powerpoint/2010/main" val="10961315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58925-EA73-4EA1-EA61-DAD591642EB0}"/>
              </a:ext>
            </a:extLst>
          </p:cNvPr>
          <p:cNvSpPr>
            <a:spLocks noGrp="1"/>
          </p:cNvSpPr>
          <p:nvPr>
            <p:ph type="title"/>
          </p:nvPr>
        </p:nvSpPr>
        <p:spPr>
          <a:xfrm>
            <a:off x="688769" y="125323"/>
            <a:ext cx="7956466" cy="815797"/>
          </a:xfrm>
        </p:spPr>
        <p:txBody>
          <a:bodyPr>
            <a:normAutofit fontScale="90000"/>
          </a:bodyPr>
          <a:lstStyle/>
          <a:p>
            <a:r>
              <a:rPr lang="en-US" sz="4900" dirty="0"/>
              <a:t>Tax Revenue 2023</a:t>
            </a:r>
            <a:endParaRPr lang="en-US" dirty="0"/>
          </a:p>
        </p:txBody>
      </p:sp>
      <p:sp>
        <p:nvSpPr>
          <p:cNvPr id="4" name="Content Placeholder 2">
            <a:extLst>
              <a:ext uri="{FF2B5EF4-FFF2-40B4-BE49-F238E27FC236}">
                <a16:creationId xmlns:a16="http://schemas.microsoft.com/office/drawing/2014/main" id="{9F0B1E32-32D3-8D77-1BF5-E0CF5F59BBB1}"/>
              </a:ext>
            </a:extLst>
          </p:cNvPr>
          <p:cNvSpPr>
            <a:spLocks noGrp="1"/>
          </p:cNvSpPr>
          <p:nvPr>
            <p:ph sz="quarter" idx="10"/>
          </p:nvPr>
        </p:nvSpPr>
        <p:spPr>
          <a:xfrm>
            <a:off x="0" y="2018806"/>
            <a:ext cx="9804186" cy="4643252"/>
          </a:xfrm>
        </p:spPr>
        <p:txBody>
          <a:bodyPr>
            <a:normAutofit/>
          </a:bodyPr>
          <a:lstStyle/>
          <a:p>
            <a:pPr marL="354013" indent="-354013">
              <a:lnSpc>
                <a:spcPct val="110000"/>
              </a:lnSpc>
            </a:pPr>
            <a:r>
              <a:rPr lang="en-US" dirty="0">
                <a:latin typeface="+mn-lt"/>
              </a:rPr>
              <a:t>WA: US$ 38.03 Billion</a:t>
            </a:r>
          </a:p>
          <a:p>
            <a:pPr marL="354013" indent="-354013">
              <a:lnSpc>
                <a:spcPct val="110000"/>
              </a:lnSpc>
            </a:pPr>
            <a:endParaRPr lang="en-US" dirty="0">
              <a:latin typeface="+mn-lt"/>
            </a:endParaRPr>
          </a:p>
          <a:p>
            <a:pPr marL="354013" indent="-354013">
              <a:lnSpc>
                <a:spcPct val="110000"/>
              </a:lnSpc>
            </a:pPr>
            <a:r>
              <a:rPr lang="en-US" dirty="0">
                <a:latin typeface="+mn-lt"/>
              </a:rPr>
              <a:t>OR: US$ 20.88 Billion</a:t>
            </a:r>
          </a:p>
          <a:p>
            <a:pPr marL="354013" indent="-354013">
              <a:lnSpc>
                <a:spcPct val="110000"/>
              </a:lnSpc>
            </a:pPr>
            <a:endParaRPr lang="en-US" dirty="0">
              <a:latin typeface="+mn-lt"/>
            </a:endParaRPr>
          </a:p>
          <a:p>
            <a:pPr marL="354013" indent="-354013">
              <a:lnSpc>
                <a:spcPct val="110000"/>
              </a:lnSpc>
            </a:pPr>
            <a:r>
              <a:rPr lang="en-US" dirty="0">
                <a:latin typeface="+mn-lt"/>
              </a:rPr>
              <a:t>ID: US$ 7.38 Billion</a:t>
            </a:r>
          </a:p>
          <a:p>
            <a:pPr marL="354013" indent="-354013">
              <a:lnSpc>
                <a:spcPct val="110000"/>
              </a:lnSpc>
            </a:pPr>
            <a:endParaRPr lang="en-US" dirty="0">
              <a:latin typeface="+mn-lt"/>
            </a:endParaRPr>
          </a:p>
          <a:p>
            <a:pPr marL="354013" indent="-354013">
              <a:lnSpc>
                <a:spcPct val="110000"/>
              </a:lnSpc>
            </a:pPr>
            <a:r>
              <a:rPr lang="en-US" dirty="0">
                <a:latin typeface="+mn-lt"/>
              </a:rPr>
              <a:t>CA: US$ 250.59 Billion</a:t>
            </a:r>
          </a:p>
        </p:txBody>
      </p:sp>
      <p:sp>
        <p:nvSpPr>
          <p:cNvPr id="3" name="AutoShape 2">
            <a:extLst>
              <a:ext uri="{FF2B5EF4-FFF2-40B4-BE49-F238E27FC236}">
                <a16:creationId xmlns:a16="http://schemas.microsoft.com/office/drawing/2014/main" id="{4527E354-F946-D551-B1E4-7664D51BF570}"/>
              </a:ext>
            </a:extLst>
          </p:cNvPr>
          <p:cNvSpPr>
            <a:spLocks noChangeAspect="1" noChangeArrowheads="1"/>
          </p:cNvSpPr>
          <p:nvPr/>
        </p:nvSpPr>
        <p:spPr bwMode="auto">
          <a:xfrm>
            <a:off x="4876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E979F562-EB76-CF39-03AF-6D47A7F66974}"/>
              </a:ext>
            </a:extLst>
          </p:cNvPr>
          <p:cNvSpPr txBox="1"/>
          <p:nvPr/>
        </p:nvSpPr>
        <p:spPr>
          <a:xfrm>
            <a:off x="564077" y="6822866"/>
            <a:ext cx="7083631" cy="369332"/>
          </a:xfrm>
          <a:prstGeom prst="rect">
            <a:avLst/>
          </a:prstGeom>
          <a:noFill/>
        </p:spPr>
        <p:txBody>
          <a:bodyPr wrap="square">
            <a:spAutoFit/>
          </a:bodyPr>
          <a:lstStyle/>
          <a:p>
            <a:r>
              <a:rPr lang="en-US" sz="1800" dirty="0">
                <a:hlinkClick r:id="rId2"/>
              </a:rPr>
              <a:t>State government tax revenue by state U.S. 2023 | Statista</a:t>
            </a:r>
            <a:endParaRPr lang="en-US" sz="1800" dirty="0"/>
          </a:p>
        </p:txBody>
      </p:sp>
    </p:spTree>
    <p:extLst>
      <p:ext uri="{BB962C8B-B14F-4D97-AF65-F5344CB8AC3E}">
        <p14:creationId xmlns:p14="http://schemas.microsoft.com/office/powerpoint/2010/main" val="39988892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rPr>
              <a:t>YOU THINK YOU PAY HIGH TAXES?</a:t>
            </a:r>
          </a:p>
        </p:txBody>
      </p:sp>
      <p:pic>
        <p:nvPicPr>
          <p:cNvPr id="6" name="Content Placeholder 5" descr="A bar graph shows taxes as a percentage of G D P for nine countries.&#10;The x-axis shows the names of nine countries. The y-axis is labeled Taxes percentage of G D P and shows markings from 5 to 30 percent in increments of 5 percent. The data presented on the graph are listed as follows:&#10;• Ireland, 12.9 percent&#10;• Sweden, 20.1 percent&#10;• Israel, 21.0 percent&#10;• United States, 22.5 percent&#10;• Canada, 24.4 percent&#10;• Korea, 25.5 percent&#10;• France, 26.4 percent&#10;• Germany, 27.8 percent&#10;• Australia, 28.9 percent.">
            <a:extLst>
              <a:ext uri="{FF2B5EF4-FFF2-40B4-BE49-F238E27FC236}">
                <a16:creationId xmlns:a16="http://schemas.microsoft.com/office/drawing/2014/main" id="{433079CE-6D0F-7350-DAFE-728A0309C622}"/>
              </a:ext>
            </a:extLst>
          </p:cNvPr>
          <p:cNvPicPr>
            <a:picLocks noGrp="1" noChangeAspect="1"/>
          </p:cNvPicPr>
          <p:nvPr>
            <p:ph sz="quarter" idx="10"/>
          </p:nvPr>
        </p:nvPicPr>
        <p:blipFill>
          <a:blip r:embed="rId2"/>
          <a:stretch>
            <a:fillRect/>
          </a:stretch>
        </p:blipFill>
        <p:spPr>
          <a:xfrm>
            <a:off x="2051996" y="1299909"/>
            <a:ext cx="6435181" cy="5875601"/>
          </a:xfrm>
        </p:spPr>
      </p:pic>
    </p:spTree>
    <p:extLst>
      <p:ext uri="{BB962C8B-B14F-4D97-AF65-F5344CB8AC3E}">
        <p14:creationId xmlns:p14="http://schemas.microsoft.com/office/powerpoint/2010/main" val="916231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0058400" cy="815797"/>
          </a:xfrm>
        </p:spPr>
        <p:txBody>
          <a:bodyPr/>
          <a:lstStyle/>
          <a:p>
            <a:r>
              <a:rPr lang="en-US" dirty="0">
                <a:latin typeface="+mn-lt"/>
              </a:rPr>
              <a:t>Extra Exercises</a:t>
            </a:r>
          </a:p>
        </p:txBody>
      </p:sp>
      <p:pic>
        <p:nvPicPr>
          <p:cNvPr id="7" name="Picture 6">
            <a:extLst>
              <a:ext uri="{FF2B5EF4-FFF2-40B4-BE49-F238E27FC236}">
                <a16:creationId xmlns:a16="http://schemas.microsoft.com/office/drawing/2014/main" id="{E2A9FF0B-3FB6-34C5-A39E-4FB91324BC35}"/>
              </a:ext>
            </a:extLst>
          </p:cNvPr>
          <p:cNvPicPr>
            <a:picLocks noChangeAspect="1"/>
          </p:cNvPicPr>
          <p:nvPr/>
        </p:nvPicPr>
        <p:blipFill>
          <a:blip r:embed="rId2"/>
          <a:stretch>
            <a:fillRect/>
          </a:stretch>
        </p:blipFill>
        <p:spPr>
          <a:xfrm>
            <a:off x="0" y="985826"/>
            <a:ext cx="10058400" cy="3714069"/>
          </a:xfrm>
          <a:prstGeom prst="rect">
            <a:avLst/>
          </a:prstGeom>
        </p:spPr>
      </p:pic>
      <p:sp>
        <p:nvSpPr>
          <p:cNvPr id="9" name="TextBox 8">
            <a:extLst>
              <a:ext uri="{FF2B5EF4-FFF2-40B4-BE49-F238E27FC236}">
                <a16:creationId xmlns:a16="http://schemas.microsoft.com/office/drawing/2014/main" id="{BC34D817-E256-39CC-045A-A066F7852B0E}"/>
              </a:ext>
            </a:extLst>
          </p:cNvPr>
          <p:cNvSpPr txBox="1"/>
          <p:nvPr/>
        </p:nvSpPr>
        <p:spPr>
          <a:xfrm>
            <a:off x="406730" y="5308761"/>
            <a:ext cx="5041074" cy="338554"/>
          </a:xfrm>
          <a:prstGeom prst="rect">
            <a:avLst/>
          </a:prstGeom>
          <a:noFill/>
        </p:spPr>
        <p:txBody>
          <a:bodyPr wrap="square">
            <a:spAutoFit/>
          </a:bodyPr>
          <a:lstStyle/>
          <a:p>
            <a:r>
              <a:rPr lang="en-US" sz="1600" b="1" dirty="0"/>
              <a:t>What is Sally's tax rate?</a:t>
            </a:r>
          </a:p>
        </p:txBody>
      </p:sp>
      <p:sp>
        <p:nvSpPr>
          <p:cNvPr id="11" name="TextBox 10">
            <a:extLst>
              <a:ext uri="{FF2B5EF4-FFF2-40B4-BE49-F238E27FC236}">
                <a16:creationId xmlns:a16="http://schemas.microsoft.com/office/drawing/2014/main" id="{8FA990B6-C10B-2569-5173-7AC4FFEA2C87}"/>
              </a:ext>
            </a:extLst>
          </p:cNvPr>
          <p:cNvSpPr txBox="1"/>
          <p:nvPr/>
        </p:nvSpPr>
        <p:spPr>
          <a:xfrm>
            <a:off x="406730" y="5820858"/>
            <a:ext cx="5041074" cy="338554"/>
          </a:xfrm>
          <a:prstGeom prst="rect">
            <a:avLst/>
          </a:prstGeom>
          <a:noFill/>
        </p:spPr>
        <p:txBody>
          <a:bodyPr wrap="square">
            <a:spAutoFit/>
          </a:bodyPr>
          <a:lstStyle>
            <a:defPPr marR="0" lvl="0" algn="l" rtl="0">
              <a:lnSpc>
                <a:spcPct val="100000"/>
              </a:lnSpc>
              <a:spcBef>
                <a:spcPts val="0"/>
              </a:spcBef>
              <a:spcAft>
                <a:spcPts val="0"/>
              </a:spcAft>
            </a:defPPr>
            <a:lvl1pPr>
              <a:defRPr sz="1600" b="1"/>
            </a:lvl1pPr>
          </a:lstStyle>
          <a:p>
            <a:r>
              <a:rPr lang="en-US" dirty="0"/>
              <a:t>What is Pat's tax rate?</a:t>
            </a:r>
          </a:p>
        </p:txBody>
      </p:sp>
      <p:sp>
        <p:nvSpPr>
          <p:cNvPr id="13" name="TextBox 12">
            <a:extLst>
              <a:ext uri="{FF2B5EF4-FFF2-40B4-BE49-F238E27FC236}">
                <a16:creationId xmlns:a16="http://schemas.microsoft.com/office/drawing/2014/main" id="{E238389A-ACE2-C0DD-81C0-B3996EA5EBE9}"/>
              </a:ext>
            </a:extLst>
          </p:cNvPr>
          <p:cNvSpPr txBox="1"/>
          <p:nvPr/>
        </p:nvSpPr>
        <p:spPr>
          <a:xfrm>
            <a:off x="406730" y="6329441"/>
            <a:ext cx="5041074" cy="338554"/>
          </a:xfrm>
          <a:prstGeom prst="rect">
            <a:avLst/>
          </a:prstGeom>
          <a:noFill/>
        </p:spPr>
        <p:txBody>
          <a:bodyPr wrap="square">
            <a:spAutoFit/>
          </a:bodyPr>
          <a:lstStyle/>
          <a:p>
            <a:r>
              <a:rPr lang="en-US" sz="1600" b="1" dirty="0"/>
              <a:t>What is the nature of this income tax system?</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A006262-D2AD-FB58-49FB-71666685B046}"/>
                  </a:ext>
                </a:extLst>
              </p:cNvPr>
              <p:cNvSpPr txBox="1"/>
              <p:nvPr/>
            </p:nvSpPr>
            <p:spPr>
              <a:xfrm>
                <a:off x="3313215" y="5276380"/>
                <a:ext cx="3063834" cy="400110"/>
              </a:xfrm>
              <a:prstGeom prst="rect">
                <a:avLst/>
              </a:prstGeom>
              <a:noFill/>
            </p:spPr>
            <p:txBody>
              <a:bodyPr wrap="square" lIns="0" tIns="0" rIns="0" bIns="0" rtlCol="0">
                <a:spAutoFit/>
              </a:bodyPr>
              <a:lstStyle/>
              <a:p>
                <a14:m>
                  <m:oMath xmlns:m="http://schemas.openxmlformats.org/officeDocument/2006/math">
                    <m:f>
                      <m:fPr>
                        <m:ctrlPr>
                          <a:rPr lang="en-US" sz="1800" b="1" i="1" smtClean="0">
                            <a:latin typeface="Cambria Math" panose="02040503050406030204" pitchFamily="18" charset="0"/>
                          </a:rPr>
                        </m:ctrlPr>
                      </m:fPr>
                      <m:num>
                        <m:r>
                          <a:rPr lang="en-US" sz="1800" b="1" i="1">
                            <a:latin typeface="Cambria Math" panose="02040503050406030204" pitchFamily="18" charset="0"/>
                          </a:rPr>
                          <m:t>𝟐𝟗𝟖𝟏𝟏</m:t>
                        </m:r>
                        <m:r>
                          <a:rPr lang="en-US" sz="1800" b="1" i="1">
                            <a:latin typeface="Cambria Math" panose="02040503050406030204" pitchFamily="18" charset="0"/>
                          </a:rPr>
                          <m:t>.</m:t>
                        </m:r>
                        <m:r>
                          <a:rPr lang="en-US" sz="1800" b="1" i="1">
                            <a:latin typeface="Cambria Math" panose="02040503050406030204" pitchFamily="18" charset="0"/>
                          </a:rPr>
                          <m:t>𝟐𝟏</m:t>
                        </m:r>
                      </m:num>
                      <m:den>
                        <m:r>
                          <a:rPr lang="en-US" sz="1800" b="1" i="1" smtClean="0">
                            <a:latin typeface="Cambria Math" panose="02040503050406030204" pitchFamily="18" charset="0"/>
                          </a:rPr>
                          <m:t>𝟗𝟎𝟑𝟑𝟕</m:t>
                        </m:r>
                      </m:den>
                    </m:f>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𝟏𝟎𝟎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𝟑𝟑</m:t>
                    </m:r>
                  </m:oMath>
                </a14:m>
                <a:r>
                  <a:rPr lang="en-US" sz="1800" b="1" dirty="0"/>
                  <a:t>%</a:t>
                </a:r>
              </a:p>
            </p:txBody>
          </p:sp>
        </mc:Choice>
        <mc:Fallback xmlns="">
          <p:sp>
            <p:nvSpPr>
              <p:cNvPr id="14" name="TextBox 13">
                <a:extLst>
                  <a:ext uri="{FF2B5EF4-FFF2-40B4-BE49-F238E27FC236}">
                    <a16:creationId xmlns:a16="http://schemas.microsoft.com/office/drawing/2014/main" id="{FA006262-D2AD-FB58-49FB-71666685B046}"/>
                  </a:ext>
                </a:extLst>
              </p:cNvPr>
              <p:cNvSpPr txBox="1">
                <a:spLocks noRot="1" noChangeAspect="1" noMove="1" noResize="1" noEditPoints="1" noAdjustHandles="1" noChangeArrowheads="1" noChangeShapeType="1" noTextEdit="1"/>
              </p:cNvSpPr>
              <p:nvPr/>
            </p:nvSpPr>
            <p:spPr>
              <a:xfrm>
                <a:off x="3313215" y="5276380"/>
                <a:ext cx="3063834" cy="400110"/>
              </a:xfrm>
              <a:prstGeom prst="rect">
                <a:avLst/>
              </a:prstGeom>
              <a:blipFill>
                <a:blip r:embed="rId3"/>
                <a:stretch>
                  <a:fillRect l="-1992" t="-4615"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CC87F25-C79C-029D-7759-4900BADBF97D}"/>
                  </a:ext>
                </a:extLst>
              </p:cNvPr>
              <p:cNvSpPr txBox="1"/>
              <p:nvPr/>
            </p:nvSpPr>
            <p:spPr>
              <a:xfrm>
                <a:off x="3218213" y="5802910"/>
                <a:ext cx="3063834" cy="400110"/>
              </a:xfrm>
              <a:prstGeom prst="rect">
                <a:avLst/>
              </a:prstGeom>
              <a:noFill/>
            </p:spPr>
            <p:txBody>
              <a:bodyPr wrap="square" lIns="0" tIns="0" rIns="0" bIns="0" rtlCol="0">
                <a:spAutoFit/>
              </a:bodyPr>
              <a:lstStyle/>
              <a:p>
                <a14:m>
                  <m:oMath xmlns:m="http://schemas.openxmlformats.org/officeDocument/2006/math">
                    <m:f>
                      <m:fPr>
                        <m:ctrlPr>
                          <a:rPr lang="en-US" sz="1800" b="1" i="1" smtClean="0">
                            <a:latin typeface="Cambria Math" panose="02040503050406030204" pitchFamily="18" charset="0"/>
                          </a:rPr>
                        </m:ctrlPr>
                      </m:fPr>
                      <m:num>
                        <m:r>
                          <a:rPr lang="en-US" sz="1800" b="1" i="1" smtClean="0">
                            <a:latin typeface="Cambria Math" panose="02040503050406030204" pitchFamily="18" charset="0"/>
                          </a:rPr>
                          <m:t>𝟕𝟐𝟎𝟖𝟐</m:t>
                        </m:r>
                        <m:r>
                          <a:rPr lang="en-US" sz="1800" b="1" i="1" smtClean="0">
                            <a:latin typeface="Cambria Math" panose="02040503050406030204" pitchFamily="18" charset="0"/>
                          </a:rPr>
                          <m:t>.</m:t>
                        </m:r>
                        <m:r>
                          <a:rPr lang="en-US" sz="1800" b="1" i="1" smtClean="0">
                            <a:latin typeface="Cambria Math" panose="02040503050406030204" pitchFamily="18" charset="0"/>
                          </a:rPr>
                          <m:t>𝟑𝟐</m:t>
                        </m:r>
                      </m:num>
                      <m:den>
                        <m:r>
                          <a:rPr lang="en-US" sz="1800" b="1" i="1" smtClean="0">
                            <a:latin typeface="Cambria Math" panose="02040503050406030204" pitchFamily="18" charset="0"/>
                          </a:rPr>
                          <m:t>𝟑𝟎𝟎𝟑𝟒𝟑</m:t>
                        </m:r>
                      </m:den>
                    </m:f>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𝟏𝟎𝟎</m:t>
                    </m:r>
                    <m:r>
                      <a:rPr lang="en-US" sz="1800" b="1" i="1"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𝟐𝟒</m:t>
                    </m:r>
                  </m:oMath>
                </a14:m>
                <a:r>
                  <a:rPr lang="en-US" sz="1800" b="1" dirty="0"/>
                  <a:t>%</a:t>
                </a:r>
              </a:p>
            </p:txBody>
          </p:sp>
        </mc:Choice>
        <mc:Fallback xmlns="">
          <p:sp>
            <p:nvSpPr>
              <p:cNvPr id="15" name="TextBox 14">
                <a:extLst>
                  <a:ext uri="{FF2B5EF4-FFF2-40B4-BE49-F238E27FC236}">
                    <a16:creationId xmlns:a16="http://schemas.microsoft.com/office/drawing/2014/main" id="{6CC87F25-C79C-029D-7759-4900BADBF97D}"/>
                  </a:ext>
                </a:extLst>
              </p:cNvPr>
              <p:cNvSpPr txBox="1">
                <a:spLocks noRot="1" noChangeAspect="1" noMove="1" noResize="1" noEditPoints="1" noAdjustHandles="1" noChangeArrowheads="1" noChangeShapeType="1" noTextEdit="1"/>
              </p:cNvSpPr>
              <p:nvPr/>
            </p:nvSpPr>
            <p:spPr>
              <a:xfrm>
                <a:off x="3218213" y="5802910"/>
                <a:ext cx="3063834" cy="400110"/>
              </a:xfrm>
              <a:prstGeom prst="rect">
                <a:avLst/>
              </a:prstGeom>
              <a:blipFill>
                <a:blip r:embed="rId4"/>
                <a:stretch>
                  <a:fillRect l="-1988" t="-4545" b="-18182"/>
                </a:stretch>
              </a:blipFill>
            </p:spPr>
            <p:txBody>
              <a:bodyPr/>
              <a:lstStyle/>
              <a:p>
                <a:r>
                  <a:rPr lang="en-US">
                    <a:noFill/>
                  </a:rPr>
                  <a:t> </a:t>
                </a:r>
              </a:p>
            </p:txBody>
          </p:sp>
        </mc:Fallback>
      </mc:AlternateContent>
    </p:spTree>
    <p:extLst>
      <p:ext uri="{BB962C8B-B14F-4D97-AF65-F5344CB8AC3E}">
        <p14:creationId xmlns:p14="http://schemas.microsoft.com/office/powerpoint/2010/main" val="339225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RUGMAN" id="{87A71779-86F1-47FA-B17A-DFF83DF6C9C1}" vid="{728D33A6-D228-4DE7-95AA-2E85DFBFAA8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15151</TotalTime>
  <Words>2762</Words>
  <Application>Microsoft Office PowerPoint</Application>
  <PresentationFormat>Custom</PresentationFormat>
  <Paragraphs>252</Paragraphs>
  <Slides>44</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Atlas Grotesk Web</vt:lpstr>
      <vt:lpstr>Calibri</vt:lpstr>
      <vt:lpstr>Cambria Math</vt:lpstr>
      <vt:lpstr>Helvetica Neue</vt:lpstr>
      <vt:lpstr>Lato</vt:lpstr>
      <vt:lpstr>Segoe UI</vt:lpstr>
      <vt:lpstr>Wingdings</vt:lpstr>
      <vt:lpstr>KRUGMAN</vt:lpstr>
      <vt:lpstr>Taxes</vt:lpstr>
      <vt:lpstr>What is next..</vt:lpstr>
      <vt:lpstr>WHAT YOU WILL LEARN IN THIS CHAPTER</vt:lpstr>
      <vt:lpstr>No matter where you stay overnight in a short-term rental in America, you will likely pay some form of lodging tax</vt:lpstr>
      <vt:lpstr>PowerPoint Presentation</vt:lpstr>
      <vt:lpstr>Tourist taxes in Europe</vt:lpstr>
      <vt:lpstr>THE EFFECT OF AN EXCISE TAX ON QUANTITIES AND PRICES</vt:lpstr>
      <vt:lpstr>THE SUPPLY AND DEMAND FOR HOTEL ROOMS IN POTTERVILLE</vt:lpstr>
      <vt:lpstr>AN EXCISE TAX IMPOSED ON HOTEL OWNERS (1 of 2)</vt:lpstr>
      <vt:lpstr>AN EXCISE TAX IMPOSED ON HOTEL OWNERS (2 of 2)</vt:lpstr>
      <vt:lpstr>AN EXCISE TAX IMPOSED ON HOTEL GUESTS (1 of 2)</vt:lpstr>
      <vt:lpstr>AN EXCISE TAX IMPOSED ON HOTEL GUESTS (2 of 2)</vt:lpstr>
      <vt:lpstr>PRICE ELASTICITIES AND TAX INCIDENCE</vt:lpstr>
      <vt:lpstr>WHEN AN EXCISE TAX IS PAID MAINLY BY CONSUMERS</vt:lpstr>
      <vt:lpstr>WHEN AN EXCISE TAX IS PAID MAINLY BY PRODUCERS</vt:lpstr>
      <vt:lpstr>LEARN BY DOING: PRACTICE QUESTION 1</vt:lpstr>
      <vt:lpstr>LEARN BY DOING: PRACTICE QUESTION 1 (ANSWER)</vt:lpstr>
      <vt:lpstr>LEARN BY DOING: PRACTICE QUESTION 2</vt:lpstr>
      <vt:lpstr>LEARN BY DOING: PRACTICE QUESTION 2 (ANSWER)</vt:lpstr>
      <vt:lpstr>Junk Food in USA</vt:lpstr>
      <vt:lpstr>Junk Food in USA</vt:lpstr>
      <vt:lpstr>PowerPoint Presentation</vt:lpstr>
      <vt:lpstr>PowerPoint Presentation</vt:lpstr>
      <vt:lpstr>THE REVENUE FROM AN EXCISE TAX</vt:lpstr>
      <vt:lpstr>INCREASING THE TAX RATE DOES NOT NECESSARILY INCREASE REVENUE (1 of 2)</vt:lpstr>
      <vt:lpstr>INCREASING THE TAX RATE DOES NOT NECESSARILY INCREASE REVENUE (2 of 2)</vt:lpstr>
      <vt:lpstr>THE COSTS OF TAXATION (1 of 3)</vt:lpstr>
      <vt:lpstr>THE COSTS OF TAXATION (2 of 3)</vt:lpstr>
      <vt:lpstr>THE COSTS OF TAXATION (3 of 3)</vt:lpstr>
      <vt:lpstr>LEARN BY DOING: PRACTICE QUESTION 3</vt:lpstr>
      <vt:lpstr>ELASTICITIES AND DEADWEIGHT LOSS (1 of 3)</vt:lpstr>
      <vt:lpstr>ELASTICITIES AND DEADWEIGHT LOSS (2 of 3)</vt:lpstr>
      <vt:lpstr>ELASTICITIES AND DEADWEIGHT LOSS (3 of 3)</vt:lpstr>
      <vt:lpstr>TAX FAIRNESS AND TAX EFFICIENCY</vt:lpstr>
      <vt:lpstr>UNDERSTANDING THE TAX SYSTEM (1 of 2)</vt:lpstr>
      <vt:lpstr>UNDERSTANDING THE TAX SYSTEM (2 of 2)</vt:lpstr>
      <vt:lpstr>TAXES IN THE UNITED STATES (1 of 2)</vt:lpstr>
      <vt:lpstr>TAXES IN THE UNITED STATES (2 of 2)</vt:lpstr>
      <vt:lpstr>Washington</vt:lpstr>
      <vt:lpstr>Idaho</vt:lpstr>
      <vt:lpstr>Oregon</vt:lpstr>
      <vt:lpstr>Tax Revenue 2023</vt:lpstr>
      <vt:lpstr>YOU THINK YOU PAY HIGH TAXES?</vt:lpstr>
      <vt:lpstr>Extra Exercises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 TAXES</dc:title>
  <dc:creator>Krugman</dc:creator>
  <cp:lastModifiedBy>Espinola-Arredondo, Ana Fabiola</cp:lastModifiedBy>
  <cp:revision>455</cp:revision>
  <dcterms:modified xsi:type="dcterms:W3CDTF">2024-10-03T20:14:28Z</dcterms:modified>
</cp:coreProperties>
</file>